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5.wav" ContentType="audio/x-wav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0" r:id="rId1"/>
  </p:sldMasterIdLst>
  <p:notesMasterIdLst>
    <p:notesMasterId r:id="rId19"/>
  </p:notesMasterIdLst>
  <p:sldIdLst>
    <p:sldId id="544" r:id="rId2"/>
    <p:sldId id="278" r:id="rId3"/>
    <p:sldId id="279" r:id="rId4"/>
    <p:sldId id="299" r:id="rId5"/>
    <p:sldId id="283" r:id="rId6"/>
    <p:sldId id="296" r:id="rId7"/>
    <p:sldId id="288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06" r:id="rId16"/>
    <p:sldId id="545" r:id="rId17"/>
    <p:sldId id="290" r:id="rId18"/>
  </p:sldIdLst>
  <p:sldSz cx="12192000" cy="6858000"/>
  <p:notesSz cx="6858000" cy="9144000"/>
  <p:embeddedFontLst>
    <p:embeddedFont>
      <p:font typeface="UTM Avo" panose="02040603050506020204" pitchFamily="18" charset="0"/>
      <p:regular r:id="rId20"/>
      <p:bold r:id="rId21"/>
      <p:italic r:id="rId22"/>
      <p:boldItalic r:id="rId23"/>
    </p:embeddedFont>
    <p:embeddedFont>
      <p:font typeface="等线" panose="020B0604020202020204" charset="-122"/>
      <p:regular r:id="rId24"/>
      <p:bold r:id="rId25"/>
    </p:embeddedFont>
    <p:embeddedFont>
      <p:font typeface=".VnBlack" panose="020B72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7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3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7700D1-E392-4D2F-AE62-DDC183584175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0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7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791" r:id="rId6"/>
    <p:sldLayoutId id="2147483792" r:id="rId7"/>
    <p:sldLayoutId id="2147483793" r:id="rId8"/>
    <p:sldLayoutId id="2147483797" r:id="rId9"/>
    <p:sldLayoutId id="2147483798" r:id="rId10"/>
    <p:sldLayoutId id="2147483802" r:id="rId11"/>
    <p:sldLayoutId id="2147483804" r:id="rId12"/>
    <p:sldLayoutId id="214748383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jpe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4.wmf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3.wav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4.wmf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3.wav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4.wmf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3.wav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4.wmf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3.wav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1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7.png"/><Relationship Id="rId4" Type="http://schemas.openxmlformats.org/officeDocument/2006/relationships/image" Target="../media/image12.emf"/><Relationship Id="rId9" Type="http://schemas.openxmlformats.org/officeDocument/2006/relationships/hyperlink" Target="https://www.hoc10.vn/doc-sach/tieng-viet-1-2/1/2/52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7.png"/><Relationship Id="rId4" Type="http://schemas.openxmlformats.org/officeDocument/2006/relationships/image" Target="../media/image12.emf"/><Relationship Id="rId9" Type="http://schemas.openxmlformats.org/officeDocument/2006/relationships/hyperlink" Target="https://www.hoc10.vn/doc-sach/tieng-viet-1-2/1/2/52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7.png"/><Relationship Id="rId4" Type="http://schemas.openxmlformats.org/officeDocument/2006/relationships/image" Target="../media/image12.emf"/><Relationship Id="rId9" Type="http://schemas.openxmlformats.org/officeDocument/2006/relationships/hyperlink" Target="https://www.hoc10.vn/doc-sach/tieng-viet-1-2/1/2/5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6.wav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11814" y="1926399"/>
            <a:ext cx="856837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14498" y="1421306"/>
            <a:ext cx="5234934" cy="24685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voi</a:t>
            </a:r>
            <a:r>
              <a:rPr lang="en-US" sz="2800" dirty="0">
                <a:solidFill>
                  <a:srgbClr val="002060"/>
                </a:solidFill>
              </a:rPr>
              <a:t> con </a:t>
            </a:r>
            <a:r>
              <a:rPr lang="en-US" sz="2800" dirty="0" err="1">
                <a:solidFill>
                  <a:srgbClr val="002060"/>
                </a:solidFill>
              </a:rPr>
              <a:t>giúp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dê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bao </a:t>
            </a:r>
            <a:r>
              <a:rPr lang="en-US" sz="2800" dirty="0" err="1">
                <a:solidFill>
                  <a:srgbClr val="002060"/>
                </a:solidFill>
              </a:rPr>
              <a:t>gạo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nặng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vi-VN" sz="2800" dirty="0">
                <a:solidFill>
                  <a:srgbClr val="002060"/>
                </a:solidFill>
              </a:rPr>
              <a:t>đưa về tận nhà cho bác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B205BC0E-2394-4A72-A7D0-DBD3F96D12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2426" y="1102989"/>
            <a:ext cx="4024716" cy="305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75907" y="1324327"/>
            <a:ext cx="5182693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vi-VN" sz="2800" dirty="0">
                <a:solidFill>
                  <a:srgbClr val="002060"/>
                </a:solidFill>
              </a:rPr>
              <a:t>Voi con thò vòi dài xuống giếng, vớt gàu lên cho và còn múc cho cún một gàu nước đầy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21BDF969-6149-4301-A326-4D09B9F8B9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2208" y="1096858"/>
            <a:ext cx="4030439" cy="307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97751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171107" y="1590519"/>
            <a:ext cx="5501634" cy="213684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Cún</a:t>
            </a:r>
            <a:r>
              <a:rPr lang="en-US" sz="3200" dirty="0">
                <a:solidFill>
                  <a:srgbClr val="002060"/>
                </a:solidFill>
              </a:rPr>
              <a:t> con </a:t>
            </a:r>
            <a:r>
              <a:rPr lang="en-US" sz="3200" dirty="0" err="1">
                <a:solidFill>
                  <a:srgbClr val="002060"/>
                </a:solidFill>
              </a:rPr>
              <a:t>cảm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động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chạy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tươi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thắm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tặng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voi</a:t>
            </a:r>
            <a:r>
              <a:rPr lang="en-US" sz="3200" dirty="0">
                <a:solidFill>
                  <a:srgbClr val="002060"/>
                </a:solidFill>
              </a:rPr>
              <a:t> con.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8040D4C2-065B-4556-806C-06875B6816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7792" y="983065"/>
            <a:ext cx="3968370" cy="32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048337" y="1630307"/>
            <a:ext cx="5481118" cy="209527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>
              <a:defRPr/>
            </a:pP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khen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đẹp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quá</a:t>
            </a:r>
            <a:r>
              <a:rPr lang="en-US" sz="3200" dirty="0">
                <a:solidFill>
                  <a:srgbClr val="002060"/>
                </a:solidFill>
              </a:rPr>
              <a:t>! 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</a:rPr>
              <a:t>Bà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hỏi</a:t>
            </a:r>
            <a:r>
              <a:rPr lang="en-US" sz="3200" dirty="0">
                <a:solidFill>
                  <a:srgbClr val="002060"/>
                </a:solidFill>
              </a:rPr>
              <a:t>: “</a:t>
            </a:r>
            <a:r>
              <a:rPr lang="en-US" sz="3200" dirty="0" err="1">
                <a:solidFill>
                  <a:srgbClr val="002060"/>
                </a:solidFill>
              </a:rPr>
              <a:t>Cháu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hái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r>
              <a:rPr lang="en-US" sz="3200" dirty="0" err="1">
                <a:solidFill>
                  <a:srgbClr val="002060"/>
                </a:solidFill>
              </a:rPr>
              <a:t>đâu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vậy</a:t>
            </a:r>
            <a:r>
              <a:rPr lang="en-US" sz="3200" dirty="0">
                <a:solidFill>
                  <a:srgbClr val="002060"/>
                </a:solidFill>
              </a:rPr>
              <a:t>?”.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AA11E3E3-F2A7-4963-8D2E-948B1983AC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2009" y="979213"/>
            <a:ext cx="4106539" cy="340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65337" y="1174034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382965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07843" y="1408983"/>
            <a:ext cx="5182693" cy="29210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Đáp án: </a:t>
            </a:r>
            <a:r>
              <a:rPr lang="en-US" sz="3200">
                <a:solidFill>
                  <a:srgbClr val="002060"/>
                </a:solidFill>
              </a:rPr>
              <a:t>Bà khen c</a:t>
            </a:r>
            <a:r>
              <a:rPr lang="vi-VN" sz="3200">
                <a:solidFill>
                  <a:srgbClr val="002060"/>
                </a:solidFill>
              </a:rPr>
              <a:t>háu còn nhỏ đã biết giúp đỡ mọi người, bó hoa này thật tuyệt.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35" name="Picture 115" descr="ALRMCLOK">
            <a:extLst>
              <a:ext uri="{FF2B5EF4-FFF2-40B4-BE49-F238E27FC236}">
                <a16:creationId xmlns:a16="http://schemas.microsoft.com/office/drawing/2014/main" id="{94BCFDD2-EE4A-472F-8366-6757676D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0969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176">
            <a:extLst>
              <a:ext uri="{FF2B5EF4-FFF2-40B4-BE49-F238E27FC236}">
                <a16:creationId xmlns:a16="http://schemas.microsoft.com/office/drawing/2014/main" id="{0D6E11A9-5929-458A-B1ED-6478352C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448C425E-63D2-4B56-961E-10281F1A9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FD846844-1FE9-4ADD-88EE-39430B82A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F51010AC-DA54-493B-B46D-37829FFCE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33B011F7-1BA9-492C-9625-3A504DCF2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:a16="http://schemas.microsoft.com/office/drawing/2014/main" id="{966DCB4A-6EED-4621-BD07-F20AA956A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E2E58B72-24CD-403F-840D-5C08D636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29C26933-A089-46C2-A769-7FC6DB7E2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849BB588-7F63-4FFA-9BE3-9E49E6444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C864D166-63BF-40EE-8220-AADE1D6A2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85B6FED1-5D8C-477E-82AB-CBEAE0EBF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6B6887F6-920A-4FEB-8E35-8A6809333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9D9D0E33-8D12-4E70-A0A1-C1FB8AFC8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126EA8F0-F6EE-4BD6-B7A8-25DCB4431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BC16C7A5-931A-4322-8DD2-D35D6DFA8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8D8BF3E8-F65E-4376-BC20-F0F71CA2A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2DC9E0C5-E496-406E-84CD-162DBD85EF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0218" y="1174034"/>
            <a:ext cx="3791749" cy="327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04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99F7962-54BE-4F90-8A3B-0A0228458B45}"/>
              </a:ext>
            </a:extLst>
          </p:cNvPr>
          <p:cNvSpPr/>
          <p:nvPr/>
        </p:nvSpPr>
        <p:spPr>
          <a:xfrm>
            <a:off x="811342" y="1284635"/>
            <a:ext cx="10569316" cy="394858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1377696" y="2797260"/>
            <a:ext cx="943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KỂ CHUYỆN THEO TRANH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362507-DA91-44AB-ACB1-A9FD4AA95286}"/>
              </a:ext>
            </a:extLst>
          </p:cNvPr>
          <p:cNvGrpSpPr/>
          <p:nvPr/>
        </p:nvGrpSpPr>
        <p:grpSpPr>
          <a:xfrm>
            <a:off x="822093" y="541824"/>
            <a:ext cx="9658943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89821"/>
            <a:ext cx="414804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039" y="3429000"/>
            <a:ext cx="413588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" y="435306"/>
            <a:ext cx="4135882" cy="305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0021" y="435304"/>
            <a:ext cx="4001810" cy="305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333B6-4E4A-42CD-BB13-95255BAA4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40" y="435304"/>
            <a:ext cx="4021981" cy="3054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846EC-244B-4D4A-951D-3BDFDC824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20" y="3489821"/>
            <a:ext cx="3908079" cy="33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2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8615"/>
            <a:ext cx="11069650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6480" y="2888027"/>
            <a:ext cx="8818077" cy="1991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chuyện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giúp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em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hiểu</a:t>
            </a:r>
            <a:r>
              <a:rPr lang="en-US" sz="4400" b="1" dirty="0">
                <a:solidFill>
                  <a:srgbClr val="002060"/>
                </a:solidFill>
              </a:rPr>
              <a:t> ra </a:t>
            </a:r>
            <a:r>
              <a:rPr lang="en-US" sz="4400" b="1" dirty="0" err="1">
                <a:solidFill>
                  <a:srgbClr val="002060"/>
                </a:solidFill>
              </a:rPr>
              <a:t>điều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gì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358865"/>
            <a:ext cx="2993444" cy="1672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1693858" y="606347"/>
            <a:ext cx="2391958" cy="21168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8EF28D-1420-E33A-23D1-1E364A2E6555}"/>
              </a:ext>
            </a:extLst>
          </p:cNvPr>
          <p:cNvGrpSpPr/>
          <p:nvPr/>
        </p:nvGrpSpPr>
        <p:grpSpPr>
          <a:xfrm>
            <a:off x="822093" y="541824"/>
            <a:ext cx="9658943" cy="6354693"/>
            <a:chOff x="-1037609" y="-752984"/>
            <a:chExt cx="13818524" cy="72070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D6E397-7D50-7484-C700-EE2B3D3EF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617F45-4CBE-30EA-D85F-CEB40CADC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FC6171-2410-38FA-2708-A6FE3A174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AFA407-284A-DCB3-C7E2-94829065E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3DA2032-1B6E-163E-8C90-FF7186AE7A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2CEBDE-A493-EB46-97EE-69F7B5A1B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0F7C05-EFCF-3F87-4C60-0188976E2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83561" y="2863059"/>
            <a:ext cx="614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9"/>
            <a:extLst>
              <a:ext uri="{FF2B5EF4-FFF2-40B4-BE49-F238E27FC236}">
                <a16:creationId xmlns:a16="http://schemas.microsoft.com/office/drawing/2014/main" id="{8533B818-50C2-C22A-C73B-0F1FB3B1B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81" y="595006"/>
            <a:ext cx="2404751" cy="13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9"/>
            <a:extLst>
              <a:ext uri="{FF2B5EF4-FFF2-40B4-BE49-F238E27FC236}">
                <a16:creationId xmlns:a16="http://schemas.microsoft.com/office/drawing/2014/main" id="{F16FA7E4-0258-B0C5-2ED8-A5E7B87FC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81" y="595006"/>
            <a:ext cx="2404751" cy="13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55867-06BA-41D8-860F-36821D839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769"/>
            <a:ext cx="12192000" cy="3166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A69B7-1CF5-42E1-8DE9-3500690C7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7571"/>
            <a:ext cx="12192000" cy="32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9"/>
            <a:extLst>
              <a:ext uri="{FF2B5EF4-FFF2-40B4-BE49-F238E27FC236}">
                <a16:creationId xmlns:a16="http://schemas.microsoft.com/office/drawing/2014/main" id="{D4B46CB8-CA2E-8044-8B33-2890C7B23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81" y="595006"/>
            <a:ext cx="2404751" cy="133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89821"/>
            <a:ext cx="414804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039" y="3429000"/>
            <a:ext cx="413588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" y="435306"/>
            <a:ext cx="4135882" cy="305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0021" y="435304"/>
            <a:ext cx="4001810" cy="305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333B6-4E4A-42CD-BB13-95255BAA4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40" y="435304"/>
            <a:ext cx="4021981" cy="3054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846EC-244B-4D4A-951D-3BDFDC824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20" y="3489821"/>
            <a:ext cx="3908079" cy="3368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" y="514558"/>
            <a:ext cx="11729700" cy="61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7506" y="2481498"/>
            <a:ext cx="5057451" cy="18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Trả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lời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câu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hỏi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theo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tranh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qua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trò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chơi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: </a:t>
            </a:r>
            <a:r>
              <a:rPr lang="en-US" altLang="zh-CN" sz="4000" b="1" dirty="0">
                <a:solidFill>
                  <a:srgbClr val="FF0000"/>
                </a:solidFill>
                <a:latin typeface="UTM Avo"/>
                <a:cs typeface="幼圆"/>
              </a:rPr>
              <a:t>“KÉO CO”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010595" y="2229357"/>
            <a:ext cx="2915229" cy="7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800" b="1">
                <a:solidFill>
                  <a:schemeClr val="accent5">
                    <a:lumMod val="50000"/>
                  </a:schemeClr>
                </a:solidFill>
                <a:latin typeface="+mn-lt"/>
                <a:cs typeface="幼圆"/>
              </a:rPr>
              <a:t>Cùng bạn</a:t>
            </a:r>
            <a:endParaRPr lang="en-US" altLang="zh-CN" sz="4800" b="1" dirty="0">
              <a:solidFill>
                <a:schemeClr val="accent5">
                  <a:lumMod val="50000"/>
                </a:schemeClr>
              </a:solidFill>
              <a:latin typeface="+mn-lt"/>
              <a:cs typeface="幼圆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:a16="http://schemas.microsoft.com/office/drawing/2014/main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103978" y="542919"/>
            <a:ext cx="11980984" cy="379680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chơi</a:t>
            </a:r>
            <a:endParaRPr lang="en-US" sz="2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kéo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thời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hiệp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Click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coi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hòa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Hiệp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hiệp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thúc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hiệp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tương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đương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5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7FE5A97E-8026-4835-A91F-02EE64B440B9}"/>
              </a:ext>
            </a:extLst>
          </p:cNvPr>
          <p:cNvSpPr/>
          <p:nvPr/>
        </p:nvSpPr>
        <p:spPr>
          <a:xfrm>
            <a:off x="4647598" y="44372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DBA6C7AE-319F-448E-8CA3-6151DFDF515D}"/>
              </a:ext>
            </a:extLst>
          </p:cNvPr>
          <p:cNvSpPr/>
          <p:nvPr/>
        </p:nvSpPr>
        <p:spPr>
          <a:xfrm>
            <a:off x="6475907" y="1124815"/>
            <a:ext cx="5378571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</a:rPr>
              <a:t>Đi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về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voi</a:t>
            </a:r>
            <a:r>
              <a:rPr lang="en-US" sz="3600" dirty="0">
                <a:solidFill>
                  <a:srgbClr val="002060"/>
                </a:solidFill>
              </a:rPr>
              <a:t> con </a:t>
            </a:r>
            <a:r>
              <a:rPr lang="en-US" sz="3600" dirty="0" err="1">
                <a:solidFill>
                  <a:srgbClr val="002060"/>
                </a:solidFill>
              </a:rPr>
              <a:t>xin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phép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mẹ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bệnh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viện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thăm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bà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3ECDF39C-28E5-4E44-AB73-3F82498445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7429" y="1029137"/>
            <a:ext cx="4240459" cy="313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87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</TotalTime>
  <Words>441</Words>
  <Application>Microsoft Office PowerPoint</Application>
  <PresentationFormat>Widescreen</PresentationFormat>
  <Paragraphs>154</Paragraphs>
  <Slides>17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幼圆</vt:lpstr>
      <vt:lpstr>UTM Avo</vt:lpstr>
      <vt:lpstr>等线</vt:lpstr>
      <vt:lpstr>Arial</vt:lpstr>
      <vt:lpstr>.VnBlack</vt:lpstr>
      <vt:lpstr>Times New Roman</vt:lpstr>
      <vt:lpstr>Wingdings</vt:lpstr>
      <vt:lpstr>Calibri</vt:lpstr>
      <vt:lpstr>Tahoma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52</cp:revision>
  <dcterms:created xsi:type="dcterms:W3CDTF">2021-12-19T16:42:59Z</dcterms:created>
  <dcterms:modified xsi:type="dcterms:W3CDTF">2025-02-20T05:20:10Z</dcterms:modified>
</cp:coreProperties>
</file>