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9" r:id="rId3"/>
    <p:sldId id="270" r:id="rId4"/>
    <p:sldId id="271" r:id="rId5"/>
    <p:sldId id="273" r:id="rId6"/>
    <p:sldId id="275" r:id="rId7"/>
    <p:sldId id="258" r:id="rId8"/>
    <p:sldId id="259" r:id="rId9"/>
    <p:sldId id="260" r:id="rId10"/>
    <p:sldId id="261" r:id="rId11"/>
    <p:sldId id="262" r:id="rId12"/>
    <p:sldId id="263" r:id="rId13"/>
    <p:sldId id="279" r:id="rId14"/>
    <p:sldId id="277"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FBF3B5-9DD2-44B0-BC4E-76596BEE669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5060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BF3B5-9DD2-44B0-BC4E-76596BEE669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52448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BF3B5-9DD2-44B0-BC4E-76596BEE669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61686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BF3B5-9DD2-44B0-BC4E-76596BEE669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66873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58889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FBF3B5-9DD2-44B0-BC4E-76596BEE669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668479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FBF3B5-9DD2-44B0-BC4E-76596BEE669C}"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10733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BF3B5-9DD2-44B0-BC4E-76596BEE669C}"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50143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77835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36042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65551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41108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952"/>
          <a:stretch/>
        </p:blipFill>
        <p:spPr>
          <a:xfrm>
            <a:off x="0" y="0"/>
            <a:ext cx="12192000" cy="6858000"/>
          </a:xfrm>
          <a:prstGeom prst="rect">
            <a:avLst/>
          </a:prstGeom>
        </p:spPr>
      </p:pic>
      <p:sp>
        <p:nvSpPr>
          <p:cNvPr id="2" name="Title 1"/>
          <p:cNvSpPr>
            <a:spLocks noGrp="1"/>
          </p:cNvSpPr>
          <p:nvPr>
            <p:ph type="ctrTitle"/>
          </p:nvPr>
        </p:nvSpPr>
        <p:spPr>
          <a:xfrm>
            <a:off x="1524000" y="1214438"/>
            <a:ext cx="9144000" cy="2387600"/>
          </a:xfrm>
        </p:spPr>
        <p:txBody>
          <a:bodyPr/>
          <a:lstStyle/>
          <a:p>
            <a:r>
              <a:rPr lang="en-US" b="1" dirty="0" err="1" smtClean="0">
                <a:solidFill>
                  <a:srgbClr val="FF0000"/>
                </a:solidFill>
                <a:latin typeface="UTM Avo" panose="02040603050506020204" pitchFamily="18" charset="0"/>
              </a:rPr>
              <a:t>Chào</a:t>
            </a:r>
            <a:r>
              <a:rPr lang="en-US" b="1" dirty="0" smtClean="0">
                <a:solidFill>
                  <a:srgbClr val="FF0000"/>
                </a:solidFill>
                <a:latin typeface="UTM Avo" panose="02040603050506020204" pitchFamily="18" charset="0"/>
              </a:rPr>
              <a:t> </a:t>
            </a:r>
            <a:r>
              <a:rPr lang="en-US" b="1" dirty="0" err="1" smtClean="0">
                <a:solidFill>
                  <a:srgbClr val="FF0000"/>
                </a:solidFill>
                <a:latin typeface="UTM Avo" panose="02040603050506020204" pitchFamily="18" charset="0"/>
              </a:rPr>
              <a:t>mừng</a:t>
            </a:r>
            <a:r>
              <a:rPr lang="en-US" b="1" dirty="0" smtClean="0">
                <a:solidFill>
                  <a:srgbClr val="FF0000"/>
                </a:solidFill>
                <a:latin typeface="UTM Avo" panose="02040603050506020204" pitchFamily="18" charset="0"/>
              </a:rPr>
              <a:t> </a:t>
            </a:r>
            <a:r>
              <a:rPr lang="en-US" b="1" dirty="0" err="1" smtClean="0">
                <a:solidFill>
                  <a:srgbClr val="FF0000"/>
                </a:solidFill>
                <a:latin typeface="UTM Avo" panose="02040603050506020204" pitchFamily="18" charset="0"/>
              </a:rPr>
              <a:t>các</a:t>
            </a:r>
            <a:r>
              <a:rPr lang="en-US" b="1" dirty="0" smtClean="0">
                <a:solidFill>
                  <a:srgbClr val="FF0000"/>
                </a:solidFill>
                <a:latin typeface="UTM Avo" panose="02040603050506020204" pitchFamily="18" charset="0"/>
              </a:rPr>
              <a:t> con </a:t>
            </a:r>
            <a:r>
              <a:rPr lang="en-US" b="1" dirty="0" err="1" smtClean="0">
                <a:solidFill>
                  <a:srgbClr val="FF0000"/>
                </a:solidFill>
                <a:latin typeface="UTM Avo" panose="02040603050506020204" pitchFamily="18" charset="0"/>
              </a:rPr>
              <a:t>đến</a:t>
            </a:r>
            <a:r>
              <a:rPr lang="en-US" b="1" dirty="0" smtClean="0">
                <a:solidFill>
                  <a:srgbClr val="FF0000"/>
                </a:solidFill>
                <a:latin typeface="UTM Avo" panose="02040603050506020204" pitchFamily="18" charset="0"/>
              </a:rPr>
              <a:t> </a:t>
            </a:r>
            <a:r>
              <a:rPr lang="en-US" b="1" dirty="0" err="1" smtClean="0">
                <a:solidFill>
                  <a:srgbClr val="FF0000"/>
                </a:solidFill>
                <a:latin typeface="UTM Avo" panose="02040603050506020204" pitchFamily="18" charset="0"/>
              </a:rPr>
              <a:t>với</a:t>
            </a:r>
            <a:r>
              <a:rPr lang="en-US" b="1" dirty="0" smtClean="0">
                <a:solidFill>
                  <a:srgbClr val="FF0000"/>
                </a:solidFill>
                <a:latin typeface="UTM Avo" panose="02040603050506020204" pitchFamily="18" charset="0"/>
              </a:rPr>
              <a:t> </a:t>
            </a:r>
            <a:r>
              <a:rPr lang="en-US" b="1" err="1" smtClean="0">
                <a:solidFill>
                  <a:srgbClr val="FF0000"/>
                </a:solidFill>
                <a:latin typeface="UTM Avo" panose="02040603050506020204" pitchFamily="18" charset="0"/>
              </a:rPr>
              <a:t>tiết</a:t>
            </a:r>
            <a:r>
              <a:rPr lang="en-US" b="1" smtClean="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K</a:t>
            </a:r>
            <a:r>
              <a:rPr lang="en-US" b="1" smtClean="0">
                <a:solidFill>
                  <a:srgbClr val="FF0000"/>
                </a:solidFill>
                <a:latin typeface="UTM Avo" panose="02040603050506020204" pitchFamily="18" charset="0"/>
              </a:rPr>
              <a:t>ể </a:t>
            </a:r>
            <a:r>
              <a:rPr lang="en-US" b="1" dirty="0" err="1" smtClean="0">
                <a:solidFill>
                  <a:srgbClr val="FF0000"/>
                </a:solidFill>
                <a:latin typeface="UTM Avo" panose="02040603050506020204" pitchFamily="18" charset="0"/>
              </a:rPr>
              <a:t>chuyện</a:t>
            </a:r>
            <a:endParaRPr lang="en-US" b="1" dirty="0">
              <a:solidFill>
                <a:srgbClr val="FF0000"/>
              </a:solidFill>
              <a:latin typeface="UTM Avo" panose="020406030505060202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4571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160" t="44847" r="23138" b="47580"/>
          <a:stretch/>
        </p:blipFill>
        <p:spPr>
          <a:xfrm>
            <a:off x="3271875" y="3699221"/>
            <a:ext cx="6145307" cy="928231"/>
          </a:xfrm>
          <a:prstGeom prst="rect">
            <a:avLst/>
          </a:prstGeom>
        </p:spPr>
      </p:pic>
      <p:pic>
        <p:nvPicPr>
          <p:cNvPr id="7" name="Picture 6"/>
          <p:cNvPicPr>
            <a:picLocks noChangeAspect="1"/>
          </p:cNvPicPr>
          <p:nvPr/>
        </p:nvPicPr>
        <p:blipFill rotWithShape="1">
          <a:blip r:embed="rId2"/>
          <a:srcRect l="52586" t="13519" r="22178" b="57267"/>
          <a:stretch/>
        </p:blipFill>
        <p:spPr>
          <a:xfrm>
            <a:off x="2913873" y="130628"/>
            <a:ext cx="6831107" cy="3568593"/>
          </a:xfrm>
          <a:prstGeom prst="rect">
            <a:avLst/>
          </a:prstGeom>
        </p:spPr>
      </p:pic>
      <p:sp>
        <p:nvSpPr>
          <p:cNvPr id="9" name="TextBox 8"/>
          <p:cNvSpPr txBox="1"/>
          <p:nvPr/>
        </p:nvSpPr>
        <p:spPr>
          <a:xfrm>
            <a:off x="886265" y="4753582"/>
            <a:ext cx="10916529" cy="1569660"/>
          </a:xfrm>
          <a:prstGeom prst="rect">
            <a:avLst/>
          </a:prstGeom>
          <a:noFill/>
        </p:spPr>
        <p:txBody>
          <a:bodyPr wrap="square" rtlCol="0">
            <a:spAutoFit/>
          </a:bodyPr>
          <a:lstStyle/>
          <a:p>
            <a:r>
              <a:rPr lang="en-US" sz="3200" smtClean="0">
                <a:solidFill>
                  <a:srgbClr val="FF0000"/>
                </a:solidFill>
                <a:latin typeface="UTM Avo" panose="02040603050506020204" pitchFamily="18" charset="0"/>
              </a:rPr>
              <a:t>Khi vết thương của sếu nhỏ đã lành, ông lão mang sếu nhỏ ra sân, thả cho nó tung cánh cùng bố mẹ bay về phương nam.</a:t>
            </a:r>
            <a:endParaRPr lang="en-US" sz="3200">
              <a:solidFill>
                <a:srgbClr val="FF0000"/>
              </a:solidFill>
              <a:latin typeface="UTM Avo" panose="02040603050506020204" pitchFamily="18" charset="0"/>
            </a:endParaRPr>
          </a:p>
        </p:txBody>
      </p:sp>
      <p:sp>
        <p:nvSpPr>
          <p:cNvPr id="10"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80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354" t="40752" r="52083" b="19260"/>
          <a:stretch/>
        </p:blipFill>
        <p:spPr>
          <a:xfrm>
            <a:off x="3061732" y="208003"/>
            <a:ext cx="5702440" cy="4100064"/>
          </a:xfrm>
          <a:prstGeom prst="rect">
            <a:avLst/>
          </a:prstGeom>
        </p:spPr>
      </p:pic>
      <p:sp>
        <p:nvSpPr>
          <p:cNvPr id="3" name="Oval 2"/>
          <p:cNvSpPr/>
          <p:nvPr/>
        </p:nvSpPr>
        <p:spPr>
          <a:xfrm>
            <a:off x="3272747" y="28136"/>
            <a:ext cx="483326" cy="4310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VnAvant" panose="020B7200000000000000" pitchFamily="34" charset="0"/>
              </a:rPr>
              <a:t>5</a:t>
            </a:r>
            <a:endParaRPr lang="en-US" sz="2800" b="1">
              <a:latin typeface=".VnAvant" panose="020B7200000000000000" pitchFamily="34" charset="0"/>
            </a:endParaRPr>
          </a:p>
        </p:txBody>
      </p:sp>
      <p:sp>
        <p:nvSpPr>
          <p:cNvPr id="6" name="TextBox 5"/>
          <p:cNvSpPr txBox="1"/>
          <p:nvPr/>
        </p:nvSpPr>
        <p:spPr>
          <a:xfrm>
            <a:off x="659930" y="4308067"/>
            <a:ext cx="11100661" cy="2062103"/>
          </a:xfrm>
          <a:prstGeom prst="rect">
            <a:avLst/>
          </a:prstGeom>
          <a:noFill/>
        </p:spPr>
        <p:txBody>
          <a:bodyPr wrap="square" rtlCol="0">
            <a:spAutoFit/>
          </a:bodyPr>
          <a:lstStyle/>
          <a:p>
            <a:pPr algn="just"/>
            <a:r>
              <a:rPr lang="en-US" sz="3200" dirty="0" err="1" smtClean="0">
                <a:solidFill>
                  <a:srgbClr val="FF0000"/>
                </a:solidFill>
                <a:latin typeface="UTM Avo" panose="02040603050506020204" pitchFamily="18" charset="0"/>
              </a:rPr>
              <a:t>Một</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sáng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mùa</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xuân</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ông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lão</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nghe</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tiếng</a:t>
            </a:r>
            <a:r>
              <a:rPr lang="en-US" sz="3200" dirty="0" smtClean="0">
                <a:solidFill>
                  <a:srgbClr val="FF0000"/>
                </a:solidFill>
                <a:latin typeface="UTM Avo" panose="02040603050506020204" pitchFamily="18" charset="0"/>
              </a:rPr>
              <a:t> </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kíu</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cà</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kíu</a:t>
            </a:r>
            <a:r>
              <a:rPr lang="en-US" sz="3200" dirty="0">
                <a:solidFill>
                  <a:srgbClr val="FF0000"/>
                </a:solidFill>
                <a:latin typeface="UTM Avo" panose="02040603050506020204" pitchFamily="18" charset="0"/>
              </a:rPr>
              <a:t> </a:t>
            </a:r>
            <a:r>
              <a:rPr lang="en-US" sz="3200" dirty="0" err="1">
                <a:solidFill>
                  <a:srgbClr val="FF0000"/>
                </a:solidFill>
                <a:latin typeface="UTM Avo" panose="02040603050506020204" pitchFamily="18" charset="0"/>
              </a:rPr>
              <a:t>cà</a:t>
            </a:r>
            <a:r>
              <a:rPr lang="en-US" sz="3200" dirty="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từ</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trên</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trời</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Thì</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ra</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gia</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đình</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sếu</a:t>
            </a:r>
            <a:r>
              <a:rPr lang="en-US" sz="3200" dirty="0" smtClean="0">
                <a:solidFill>
                  <a:srgbClr val="FF0000"/>
                </a:solidFill>
                <a:latin typeface="UTM Avo" panose="02040603050506020204" pitchFamily="18" charset="0"/>
              </a:rPr>
              <a:t> bay </a:t>
            </a:r>
            <a:r>
              <a:rPr lang="en-US" sz="3200" dirty="0" err="1" smtClean="0">
                <a:solidFill>
                  <a:srgbClr val="FF0000"/>
                </a:solidFill>
                <a:latin typeface="UTM Avo" panose="02040603050506020204" pitchFamily="18" charset="0"/>
              </a:rPr>
              <a:t>về</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Chúng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thả</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xuống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sân</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nhà</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ông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một</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túi</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nhỏ</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đựng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điều</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ước</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kì</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diệu</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để</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tỏ</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lòng</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biết</a:t>
            </a:r>
            <a:r>
              <a:rPr lang="en-US" sz="3200" dirty="0" smtClean="0">
                <a:solidFill>
                  <a:srgbClr val="FF0000"/>
                </a:solidFill>
                <a:latin typeface="UTM Avo" panose="02040603050506020204" pitchFamily="18" charset="0"/>
              </a:rPr>
              <a:t> </a:t>
            </a:r>
            <a:r>
              <a:rPr lang="en-US" sz="3200" dirty="0" err="1" smtClean="0">
                <a:solidFill>
                  <a:srgbClr val="FF0000"/>
                </a:solidFill>
                <a:latin typeface="UTM Avo" panose="02040603050506020204" pitchFamily="18" charset="0"/>
              </a:rPr>
              <a:t>ơn</a:t>
            </a:r>
            <a:r>
              <a:rPr lang="en-US" sz="3200" dirty="0" smtClean="0">
                <a:solidFill>
                  <a:srgbClr val="FF0000"/>
                </a:solidFill>
                <a:latin typeface="UTM Avo" panose="02040603050506020204" pitchFamily="18" charset="0"/>
              </a:rPr>
              <a:t>.</a:t>
            </a:r>
            <a:endParaRPr lang="en-US" sz="3200" dirty="0">
              <a:solidFill>
                <a:srgbClr val="FF0000"/>
              </a:solidFill>
              <a:latin typeface="UTM Avo" panose="02040603050506020204" pitchFamily="18" charset="0"/>
            </a:endParaRPr>
          </a:p>
        </p:txBody>
      </p:sp>
      <p:sp>
        <p:nvSpPr>
          <p:cNvPr id="7"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33599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188" t="40347" r="21146" b="19629"/>
          <a:stretch/>
        </p:blipFill>
        <p:spPr>
          <a:xfrm>
            <a:off x="3545058" y="267286"/>
            <a:ext cx="5267618" cy="3764823"/>
          </a:xfrm>
          <a:prstGeom prst="rect">
            <a:avLst/>
          </a:prstGeom>
        </p:spPr>
      </p:pic>
      <p:sp>
        <p:nvSpPr>
          <p:cNvPr id="6" name="Oval 5"/>
          <p:cNvSpPr/>
          <p:nvPr/>
        </p:nvSpPr>
        <p:spPr>
          <a:xfrm>
            <a:off x="3545058" y="51749"/>
            <a:ext cx="483326" cy="4310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VnAvant" panose="020B7200000000000000" pitchFamily="34" charset="0"/>
              </a:rPr>
              <a:t>6</a:t>
            </a:r>
            <a:endParaRPr lang="en-US" sz="2800" b="1">
              <a:latin typeface=".VnAvant" panose="020B7200000000000000" pitchFamily="34" charset="0"/>
            </a:endParaRPr>
          </a:p>
        </p:txBody>
      </p:sp>
      <p:sp>
        <p:nvSpPr>
          <p:cNvPr id="7" name="TextBox 6"/>
          <p:cNvSpPr txBox="1"/>
          <p:nvPr/>
        </p:nvSpPr>
        <p:spPr>
          <a:xfrm>
            <a:off x="720602" y="4415957"/>
            <a:ext cx="10916529" cy="2062103"/>
          </a:xfrm>
          <a:prstGeom prst="rect">
            <a:avLst/>
          </a:prstGeom>
          <a:noFill/>
        </p:spPr>
        <p:txBody>
          <a:bodyPr wrap="square" rtlCol="0">
            <a:spAutoFit/>
          </a:bodyPr>
          <a:lstStyle/>
          <a:p>
            <a:pPr algn="just"/>
            <a:r>
              <a:rPr lang="en-US" sz="3200" smtClean="0">
                <a:solidFill>
                  <a:srgbClr val="FF0000"/>
                </a:solidFill>
                <a:latin typeface="UTM Avo" panose="02040603050506020204" pitchFamily="18" charset="0"/>
              </a:rPr>
              <a:t>Ông lão ước cho rừng cây, đồng ruộng xanh tươi, sông hồ đầy tôm cá. Ông vừa dứt lời, điều ước đã biến thành sự thật. Từ đó, ông và dân làng sống ấm no, hạnh phúc.</a:t>
            </a:r>
            <a:endParaRPr lang="en-US" sz="3200">
              <a:solidFill>
                <a:srgbClr val="FF0000"/>
              </a:solidFill>
              <a:latin typeface="UTM Avo" panose="02040603050506020204" pitchFamily="18" charset="0"/>
            </a:endParaRPr>
          </a:p>
        </p:txBody>
      </p:sp>
      <p:sp>
        <p:nvSpPr>
          <p:cNvPr id="8"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28606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2"/>
          <a:srcRect l="21250" t="19074" r="51875" b="40000"/>
          <a:stretch/>
        </p:blipFill>
        <p:spPr>
          <a:xfrm>
            <a:off x="26588" y="476485"/>
            <a:ext cx="3935812" cy="2428406"/>
          </a:xfrm>
          <a:prstGeom prst="rect">
            <a:avLst/>
          </a:prstGeom>
        </p:spPr>
      </p:pic>
      <p:pic>
        <p:nvPicPr>
          <p:cNvPr id="5" name="Picture 4"/>
          <p:cNvPicPr>
            <a:picLocks noChangeAspect="1"/>
          </p:cNvPicPr>
          <p:nvPr/>
        </p:nvPicPr>
        <p:blipFill rotWithShape="1">
          <a:blip r:embed="rId2"/>
          <a:srcRect l="51979" t="19260" r="21250" b="39814"/>
          <a:stretch/>
        </p:blipFill>
        <p:spPr>
          <a:xfrm>
            <a:off x="3962400" y="393375"/>
            <a:ext cx="3830446" cy="2506389"/>
          </a:xfrm>
          <a:prstGeom prst="rect">
            <a:avLst/>
          </a:prstGeom>
        </p:spPr>
      </p:pic>
      <p:pic>
        <p:nvPicPr>
          <p:cNvPr id="6" name="Picture 5"/>
          <p:cNvPicPr>
            <a:picLocks noChangeAspect="1"/>
          </p:cNvPicPr>
          <p:nvPr/>
        </p:nvPicPr>
        <p:blipFill rotWithShape="1">
          <a:blip r:embed="rId3"/>
          <a:srcRect l="21771" t="13520" r="51979" b="44814"/>
          <a:stretch/>
        </p:blipFill>
        <p:spPr>
          <a:xfrm>
            <a:off x="7792846" y="497357"/>
            <a:ext cx="4045924" cy="2386662"/>
          </a:xfrm>
          <a:prstGeom prst="rect">
            <a:avLst/>
          </a:prstGeom>
        </p:spPr>
      </p:pic>
      <p:pic>
        <p:nvPicPr>
          <p:cNvPr id="7" name="Picture 6"/>
          <p:cNvPicPr>
            <a:picLocks noChangeAspect="1"/>
          </p:cNvPicPr>
          <p:nvPr/>
        </p:nvPicPr>
        <p:blipFill rotWithShape="1">
          <a:blip r:embed="rId4"/>
          <a:srcRect l="51875" t="13519" r="21354" b="45185"/>
          <a:stretch/>
        </p:blipFill>
        <p:spPr>
          <a:xfrm>
            <a:off x="207913" y="3539398"/>
            <a:ext cx="3885324" cy="2943226"/>
          </a:xfrm>
          <a:prstGeom prst="rect">
            <a:avLst/>
          </a:prstGeom>
        </p:spPr>
      </p:pic>
      <p:pic>
        <p:nvPicPr>
          <p:cNvPr id="8" name="Picture 7"/>
          <p:cNvPicPr>
            <a:picLocks noChangeAspect="1"/>
          </p:cNvPicPr>
          <p:nvPr/>
        </p:nvPicPr>
        <p:blipFill rotWithShape="1">
          <a:blip r:embed="rId5"/>
          <a:srcRect l="21354" t="39487" r="52083" b="19260"/>
          <a:stretch/>
        </p:blipFill>
        <p:spPr>
          <a:xfrm>
            <a:off x="4129662" y="3539398"/>
            <a:ext cx="4171950" cy="3094509"/>
          </a:xfrm>
          <a:prstGeom prst="rect">
            <a:avLst/>
          </a:prstGeom>
        </p:spPr>
      </p:pic>
      <p:pic>
        <p:nvPicPr>
          <p:cNvPr id="9" name="Content Placeholder 8"/>
          <p:cNvPicPr>
            <a:picLocks noGrp="1" noChangeAspect="1"/>
          </p:cNvPicPr>
          <p:nvPr>
            <p:ph idx="1"/>
          </p:nvPr>
        </p:nvPicPr>
        <p:blipFill rotWithShape="1">
          <a:blip r:embed="rId5"/>
          <a:srcRect l="52188" t="39508" r="21146" b="19629"/>
          <a:stretch/>
        </p:blipFill>
        <p:spPr>
          <a:xfrm>
            <a:off x="8374462" y="3514725"/>
            <a:ext cx="3618695" cy="3119182"/>
          </a:xfrm>
          <a:prstGeom prst="rect">
            <a:avLst/>
          </a:prstGeom>
        </p:spPr>
      </p:pic>
    </p:spTree>
    <p:extLst>
      <p:ext uri="{BB962C8B-B14F-4D97-AF65-F5344CB8AC3E}">
        <p14:creationId xmlns:p14="http://schemas.microsoft.com/office/powerpoint/2010/main" val="1581610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BAA8D8-C721-4080-BCFD-4CC7D0124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77" y="-864968"/>
            <a:ext cx="11852367" cy="7370272"/>
          </a:xfrm>
          <a:prstGeom prst="rect">
            <a:avLst/>
          </a:prstGeom>
        </p:spPr>
      </p:pic>
      <p:pic>
        <p:nvPicPr>
          <p:cNvPr id="8" name="图片 7">
            <a:extLst>
              <a:ext uri="{FF2B5EF4-FFF2-40B4-BE49-F238E27FC236}">
                <a16:creationId xmlns:a16="http://schemas.microsoft.com/office/drawing/2014/main" id="{7D0D70D4-3184-49A2-9EC4-D678994009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flipH="1">
            <a:off x="-274322" y="4402183"/>
            <a:ext cx="3290394" cy="2287089"/>
          </a:xfrm>
          <a:prstGeom prst="rect">
            <a:avLst/>
          </a:prstGeom>
        </p:spPr>
      </p:pic>
      <p:sp>
        <p:nvSpPr>
          <p:cNvPr id="2" name="TextBox 1"/>
          <p:cNvSpPr txBox="1"/>
          <p:nvPr/>
        </p:nvSpPr>
        <p:spPr>
          <a:xfrm>
            <a:off x="3854547" y="2011680"/>
            <a:ext cx="6260123" cy="584775"/>
          </a:xfrm>
          <a:prstGeom prst="rect">
            <a:avLst/>
          </a:prstGeom>
          <a:noFill/>
        </p:spPr>
        <p:txBody>
          <a:bodyPr wrap="square" rtlCol="0">
            <a:spAutoFit/>
          </a:bodyPr>
          <a:lstStyle/>
          <a:p>
            <a:r>
              <a:rPr lang="en-US" sz="3200" smtClean="0">
                <a:solidFill>
                  <a:srgbClr val="002060"/>
                </a:solidFill>
                <a:latin typeface="UTM Avo" panose="02040603050506020204" pitchFamily="18" charset="0"/>
              </a:rPr>
              <a:t>Câu chuyện ca ngợi ai?</a:t>
            </a:r>
            <a:endParaRPr lang="en-US" sz="3200">
              <a:solidFill>
                <a:srgbClr val="002060"/>
              </a:solidFill>
              <a:latin typeface="UTM Avo" panose="02040603050506020204" pitchFamily="18" charset="0"/>
            </a:endParaRPr>
          </a:p>
        </p:txBody>
      </p:sp>
      <p:sp>
        <p:nvSpPr>
          <p:cNvPr id="10" name="TextBox 9"/>
          <p:cNvSpPr txBox="1"/>
          <p:nvPr/>
        </p:nvSpPr>
        <p:spPr>
          <a:xfrm>
            <a:off x="3460651" y="2011680"/>
            <a:ext cx="6260123" cy="2862322"/>
          </a:xfrm>
          <a:prstGeom prst="rect">
            <a:avLst/>
          </a:prstGeom>
          <a:noFill/>
        </p:spPr>
        <p:txBody>
          <a:bodyPr wrap="square" rtlCol="0">
            <a:spAutoFit/>
          </a:bodyPr>
          <a:lstStyle/>
          <a:p>
            <a:pPr algn="just"/>
            <a:r>
              <a:rPr lang="en-US" sz="3600" smtClean="0">
                <a:solidFill>
                  <a:srgbClr val="FF0000"/>
                </a:solidFill>
                <a:latin typeface="UTM Avo" panose="02040603050506020204" pitchFamily="18" charset="0"/>
              </a:rPr>
              <a:t>Câu chuyện ca ngợi ông lão nhân hậu, tốt bụng, biết yêu thương, giúp đỡ các loài vật, bảo vệ môi trường thiên nhiên.</a:t>
            </a:r>
            <a:endParaRPr lang="en-US" sz="3600">
              <a:solidFill>
                <a:srgbClr val="FF0000"/>
              </a:solidFill>
              <a:latin typeface="UTM Avo" panose="02040603050506020204" pitchFamily="18" charset="0"/>
            </a:endParaRPr>
          </a:p>
        </p:txBody>
      </p:sp>
    </p:spTree>
    <p:extLst>
      <p:ext uri="{BB962C8B-B14F-4D97-AF65-F5344CB8AC3E}">
        <p14:creationId xmlns:p14="http://schemas.microsoft.com/office/powerpoint/2010/main" val="1390596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79998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55517" y="2159091"/>
            <a:ext cx="12303034" cy="1325563"/>
          </a:xfrm>
        </p:spPr>
        <p:txBody>
          <a:bodyPr>
            <a:noAutofit/>
          </a:bodyPr>
          <a:lstStyle/>
          <a:p>
            <a:r>
              <a:rPr lang="en-US" sz="7200" dirty="0" err="1" smtClean="0">
                <a:solidFill>
                  <a:srgbClr val="FF0000"/>
                </a:solidFill>
                <a:latin typeface="UTM Avo" panose="02040603050506020204" pitchFamily="18" charset="0"/>
              </a:rPr>
              <a:t>Bài</a:t>
            </a:r>
            <a:r>
              <a:rPr lang="en-US" sz="7200" dirty="0" smtClean="0">
                <a:solidFill>
                  <a:srgbClr val="FF0000"/>
                </a:solidFill>
                <a:latin typeface="UTM Avo" panose="02040603050506020204" pitchFamily="18" charset="0"/>
              </a:rPr>
              <a:t> 92: </a:t>
            </a:r>
            <a:r>
              <a:rPr lang="en-US" sz="7200" dirty="0" err="1" smtClean="0">
                <a:solidFill>
                  <a:srgbClr val="FF0000"/>
                </a:solidFill>
                <a:latin typeface="UTM Avo" panose="02040603050506020204" pitchFamily="18" charset="0"/>
              </a:rPr>
              <a:t>Ông</a:t>
            </a:r>
            <a:r>
              <a:rPr lang="en-US" sz="7200" dirty="0" smtClean="0">
                <a:solidFill>
                  <a:srgbClr val="FF0000"/>
                </a:solidFill>
                <a:latin typeface="UTM Avo" panose="02040603050506020204" pitchFamily="18" charset="0"/>
              </a:rPr>
              <a:t> </a:t>
            </a:r>
            <a:r>
              <a:rPr lang="en-US" sz="7200" dirty="0" err="1" smtClean="0">
                <a:solidFill>
                  <a:srgbClr val="FF0000"/>
                </a:solidFill>
                <a:latin typeface="UTM Avo" panose="02040603050506020204" pitchFamily="18" charset="0"/>
              </a:rPr>
              <a:t>lão</a:t>
            </a:r>
            <a:r>
              <a:rPr lang="en-US" sz="7200" dirty="0" smtClean="0">
                <a:solidFill>
                  <a:srgbClr val="FF0000"/>
                </a:solidFill>
                <a:latin typeface="UTM Avo" panose="02040603050506020204" pitchFamily="18" charset="0"/>
              </a:rPr>
              <a:t> </a:t>
            </a:r>
            <a:r>
              <a:rPr lang="en-US" sz="7200" dirty="0" err="1" smtClean="0">
                <a:solidFill>
                  <a:srgbClr val="FF0000"/>
                </a:solidFill>
                <a:latin typeface="UTM Avo" panose="02040603050506020204" pitchFamily="18" charset="0"/>
              </a:rPr>
              <a:t>và</a:t>
            </a:r>
            <a:r>
              <a:rPr lang="en-US" sz="7200" dirty="0" smtClean="0">
                <a:solidFill>
                  <a:srgbClr val="FF0000"/>
                </a:solidFill>
                <a:latin typeface="UTM Avo" panose="02040603050506020204" pitchFamily="18" charset="0"/>
              </a:rPr>
              <a:t> </a:t>
            </a:r>
            <a:r>
              <a:rPr lang="en-US" sz="7200" dirty="0" err="1" smtClean="0">
                <a:solidFill>
                  <a:srgbClr val="FF0000"/>
                </a:solidFill>
                <a:latin typeface="UTM Avo" panose="02040603050506020204" pitchFamily="18" charset="0"/>
              </a:rPr>
              <a:t>sếu</a:t>
            </a:r>
            <a:r>
              <a:rPr lang="en-US" sz="7200" dirty="0" smtClean="0">
                <a:solidFill>
                  <a:srgbClr val="FF0000"/>
                </a:solidFill>
                <a:latin typeface="UTM Avo" panose="02040603050506020204" pitchFamily="18" charset="0"/>
              </a:rPr>
              <a:t> </a:t>
            </a:r>
            <a:r>
              <a:rPr lang="en-US" sz="7200" dirty="0" err="1" smtClean="0">
                <a:solidFill>
                  <a:srgbClr val="FF0000"/>
                </a:solidFill>
                <a:latin typeface="UTM Avo" panose="02040603050506020204" pitchFamily="18" charset="0"/>
              </a:rPr>
              <a:t>nhỏ</a:t>
            </a:r>
            <a:endParaRPr lang="en-US" sz="72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48800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315" y="91441"/>
            <a:ext cx="3108959" cy="457200"/>
          </a:xfrm>
          <a:solidFill>
            <a:schemeClr val="accent4">
              <a:lumMod val="40000"/>
              <a:lumOff val="60000"/>
            </a:schemeClr>
          </a:solidFill>
        </p:spPr>
        <p:txBody>
          <a:bodyPr>
            <a:noAutofit/>
          </a:bodyPr>
          <a:lstStyle/>
          <a:p>
            <a:pPr algn="ctr"/>
            <a:r>
              <a:rPr lang="en-US" sz="2800" dirty="0" err="1" smtClean="0">
                <a:latin typeface="UTM Avo" panose="02040603050506020204" pitchFamily="18" charset="0"/>
              </a:rPr>
              <a:t>Nghe</a:t>
            </a:r>
            <a:r>
              <a:rPr lang="en-US" sz="2800" dirty="0" smtClean="0">
                <a:latin typeface="UTM Avo" panose="02040603050506020204" pitchFamily="18" charset="0"/>
              </a:rPr>
              <a:t> </a:t>
            </a:r>
            <a:r>
              <a:rPr lang="en-US" sz="2800" dirty="0" err="1" smtClean="0">
                <a:latin typeface="UTM Avo" panose="02040603050506020204" pitchFamily="18" charset="0"/>
              </a:rPr>
              <a:t>kể</a:t>
            </a:r>
            <a:r>
              <a:rPr lang="en-US" sz="2800" dirty="0" smtClean="0">
                <a:latin typeface="UTM Avo" panose="02040603050506020204" pitchFamily="18" charset="0"/>
              </a:rPr>
              <a:t> </a:t>
            </a:r>
            <a:r>
              <a:rPr lang="en-US" sz="2800" dirty="0" err="1" smtClean="0">
                <a:latin typeface="UTM Avo" panose="02040603050506020204" pitchFamily="18" charset="0"/>
              </a:rPr>
              <a:t>chuyện</a:t>
            </a:r>
            <a:endParaRPr lang="en-US" sz="2800" dirty="0">
              <a:latin typeface="UTM Avo" panose="02040603050506020204" pitchFamily="18" charset="0"/>
            </a:endParaRPr>
          </a:p>
        </p:txBody>
      </p:sp>
      <p:pic>
        <p:nvPicPr>
          <p:cNvPr id="3" name="Kể chuyện- Ông lão và sếu nhỏ - Kể chuyện lớp 1 Sách Cánh Diều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664" b="3272"/>
          <a:stretch/>
        </p:blipFill>
        <p:spPr>
          <a:xfrm>
            <a:off x="2207620" y="548641"/>
            <a:ext cx="7720151" cy="5695405"/>
          </a:xfrm>
          <a:prstGeom prst="rect">
            <a:avLst/>
          </a:prstGeom>
        </p:spPr>
      </p:pic>
    </p:spTree>
    <p:extLst>
      <p:ext uri="{BB962C8B-B14F-4D97-AF65-F5344CB8AC3E}">
        <p14:creationId xmlns:p14="http://schemas.microsoft.com/office/powerpoint/2010/main" val="223074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979" t="19075" r="53125" b="51481"/>
          <a:stretch/>
        </p:blipFill>
        <p:spPr>
          <a:xfrm>
            <a:off x="142058" y="105591"/>
            <a:ext cx="5829300" cy="3443288"/>
          </a:xfrm>
          <a:prstGeom prst="rect">
            <a:avLst/>
          </a:prstGeom>
        </p:spPr>
      </p:pic>
      <p:pic>
        <p:nvPicPr>
          <p:cNvPr id="5" name="Picture 4"/>
          <p:cNvPicPr>
            <a:picLocks noChangeAspect="1"/>
          </p:cNvPicPr>
          <p:nvPr/>
        </p:nvPicPr>
        <p:blipFill rotWithShape="1">
          <a:blip r:embed="rId2"/>
          <a:srcRect l="52813" t="19260" r="22812" b="51666"/>
          <a:stretch/>
        </p:blipFill>
        <p:spPr>
          <a:xfrm>
            <a:off x="5971358" y="3069228"/>
            <a:ext cx="5734050" cy="3524250"/>
          </a:xfrm>
          <a:prstGeom prst="rect">
            <a:avLst/>
          </a:prstGeom>
        </p:spPr>
      </p:pic>
      <p:sp>
        <p:nvSpPr>
          <p:cNvPr id="6" name="Title 1"/>
          <p:cNvSpPr>
            <a:spLocks noGrp="1"/>
          </p:cNvSpPr>
          <p:nvPr>
            <p:ph type="title"/>
          </p:nvPr>
        </p:nvSpPr>
        <p:spPr>
          <a:xfrm>
            <a:off x="7577463" y="344659"/>
            <a:ext cx="3108959" cy="457200"/>
          </a:xfrm>
          <a:solidFill>
            <a:schemeClr val="accent4">
              <a:lumMod val="40000"/>
              <a:lumOff val="60000"/>
            </a:schemeClr>
          </a:solidFill>
        </p:spPr>
        <p:txBody>
          <a:bodyPr>
            <a:noAutofit/>
          </a:bodyPr>
          <a:lstStyle/>
          <a:p>
            <a:pPr algn="ctr"/>
            <a:r>
              <a:rPr lang="en-US" sz="2800" dirty="0" err="1" smtClean="0">
                <a:latin typeface="UTM Avo" panose="02040603050506020204" pitchFamily="18" charset="0"/>
              </a:rPr>
              <a:t>Nghe</a:t>
            </a:r>
            <a:r>
              <a:rPr lang="en-US" sz="2800" dirty="0" smtClean="0">
                <a:latin typeface="UTM Avo" panose="02040603050506020204" pitchFamily="18" charset="0"/>
              </a:rPr>
              <a:t> </a:t>
            </a:r>
            <a:r>
              <a:rPr lang="en-US" sz="2800" err="1" smtClean="0">
                <a:latin typeface="UTM Avo" panose="02040603050506020204" pitchFamily="18" charset="0"/>
              </a:rPr>
              <a:t>kể</a:t>
            </a:r>
            <a:r>
              <a:rPr lang="en-US" sz="2800" smtClean="0">
                <a:latin typeface="UTM Avo" panose="02040603050506020204" pitchFamily="18" charset="0"/>
              </a:rPr>
              <a:t> lại</a:t>
            </a:r>
            <a:endParaRPr lang="en-US" sz="2800" dirty="0">
              <a:latin typeface="UTM Avo" panose="02040603050506020204" pitchFamily="18" charset="0"/>
            </a:endParaRPr>
          </a:p>
        </p:txBody>
      </p:sp>
    </p:spTree>
    <p:extLst>
      <p:ext uri="{BB962C8B-B14F-4D97-AF65-F5344CB8AC3E}">
        <p14:creationId xmlns:p14="http://schemas.microsoft.com/office/powerpoint/2010/main" val="171058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395" t="13519" r="53022" b="57222"/>
          <a:stretch/>
        </p:blipFill>
        <p:spPr>
          <a:xfrm>
            <a:off x="190500" y="139630"/>
            <a:ext cx="5663678" cy="3818415"/>
          </a:xfrm>
          <a:prstGeom prst="rect">
            <a:avLst/>
          </a:prstGeom>
        </p:spPr>
      </p:pic>
      <p:pic>
        <p:nvPicPr>
          <p:cNvPr id="5" name="Content Placeholder 4"/>
          <p:cNvPicPr>
            <a:picLocks noGrp="1" noChangeAspect="1"/>
          </p:cNvPicPr>
          <p:nvPr>
            <p:ph idx="1"/>
          </p:nvPr>
        </p:nvPicPr>
        <p:blipFill rotWithShape="1">
          <a:blip r:embed="rId2"/>
          <a:srcRect l="52500" t="13519" r="22291" b="56852"/>
          <a:stretch/>
        </p:blipFill>
        <p:spPr>
          <a:xfrm>
            <a:off x="5995851" y="2725716"/>
            <a:ext cx="5943600" cy="3929465"/>
          </a:xfrm>
          <a:prstGeom prst="rect">
            <a:avLst/>
          </a:prstGeom>
        </p:spPr>
      </p:pic>
      <p:sp>
        <p:nvSpPr>
          <p:cNvPr id="7" name="Title 1"/>
          <p:cNvSpPr>
            <a:spLocks noGrp="1"/>
          </p:cNvSpPr>
          <p:nvPr>
            <p:ph type="title"/>
          </p:nvPr>
        </p:nvSpPr>
        <p:spPr>
          <a:xfrm>
            <a:off x="7619666" y="513471"/>
            <a:ext cx="3108959" cy="457200"/>
          </a:xfrm>
          <a:solidFill>
            <a:schemeClr val="accent4">
              <a:lumMod val="40000"/>
              <a:lumOff val="60000"/>
            </a:schemeClr>
          </a:solidFill>
        </p:spPr>
        <p:txBody>
          <a:bodyPr>
            <a:noAutofit/>
          </a:bodyPr>
          <a:lstStyle/>
          <a:p>
            <a:pPr algn="ctr"/>
            <a:r>
              <a:rPr lang="en-US" sz="2800" dirty="0" err="1" smtClean="0">
                <a:latin typeface="UTM Avo" panose="02040603050506020204" pitchFamily="18" charset="0"/>
              </a:rPr>
              <a:t>Nghe</a:t>
            </a:r>
            <a:r>
              <a:rPr lang="en-US" sz="2800" dirty="0" smtClean="0">
                <a:latin typeface="UTM Avo" panose="02040603050506020204" pitchFamily="18" charset="0"/>
              </a:rPr>
              <a:t> </a:t>
            </a:r>
            <a:r>
              <a:rPr lang="en-US" sz="2800" err="1" smtClean="0">
                <a:latin typeface="UTM Avo" panose="02040603050506020204" pitchFamily="18" charset="0"/>
              </a:rPr>
              <a:t>kể</a:t>
            </a:r>
            <a:r>
              <a:rPr lang="en-US" sz="2800" smtClean="0">
                <a:latin typeface="UTM Avo" panose="02040603050506020204" pitchFamily="18" charset="0"/>
              </a:rPr>
              <a:t> lại</a:t>
            </a:r>
            <a:endParaRPr lang="en-US" sz="2800" dirty="0">
              <a:latin typeface="UTM Avo" panose="02040603050506020204" pitchFamily="18" charset="0"/>
            </a:endParaRPr>
          </a:p>
        </p:txBody>
      </p:sp>
    </p:spTree>
    <p:extLst>
      <p:ext uri="{BB962C8B-B14F-4D97-AF65-F5344CB8AC3E}">
        <p14:creationId xmlns:p14="http://schemas.microsoft.com/office/powerpoint/2010/main" val="31594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604" t="54630" r="53021" b="15926"/>
          <a:stretch/>
        </p:blipFill>
        <p:spPr>
          <a:xfrm>
            <a:off x="244929" y="181247"/>
            <a:ext cx="5724797" cy="3714750"/>
          </a:xfrm>
          <a:prstGeom prst="rect">
            <a:avLst/>
          </a:prstGeom>
        </p:spPr>
      </p:pic>
      <p:pic>
        <p:nvPicPr>
          <p:cNvPr id="5" name="Content Placeholder 4"/>
          <p:cNvPicPr>
            <a:picLocks noGrp="1" noChangeAspect="1"/>
          </p:cNvPicPr>
          <p:nvPr>
            <p:ph idx="1"/>
          </p:nvPr>
        </p:nvPicPr>
        <p:blipFill rotWithShape="1">
          <a:blip r:embed="rId2"/>
          <a:srcRect l="52604" t="54630" r="22500" b="15926"/>
          <a:stretch/>
        </p:blipFill>
        <p:spPr>
          <a:xfrm>
            <a:off x="6100354" y="2879892"/>
            <a:ext cx="5525588" cy="3675939"/>
          </a:xfrm>
          <a:prstGeom prst="rect">
            <a:avLst/>
          </a:prstGeom>
        </p:spPr>
      </p:pic>
      <p:sp>
        <p:nvSpPr>
          <p:cNvPr id="6" name="Title 1"/>
          <p:cNvSpPr>
            <a:spLocks noGrp="1"/>
          </p:cNvSpPr>
          <p:nvPr>
            <p:ph type="title"/>
          </p:nvPr>
        </p:nvSpPr>
        <p:spPr>
          <a:xfrm>
            <a:off x="7577463" y="485336"/>
            <a:ext cx="3108959" cy="457200"/>
          </a:xfrm>
          <a:solidFill>
            <a:schemeClr val="accent4">
              <a:lumMod val="40000"/>
              <a:lumOff val="60000"/>
            </a:schemeClr>
          </a:solidFill>
        </p:spPr>
        <p:txBody>
          <a:bodyPr>
            <a:noAutofit/>
          </a:bodyPr>
          <a:lstStyle/>
          <a:p>
            <a:pPr algn="ctr"/>
            <a:r>
              <a:rPr lang="en-US" sz="2800" dirty="0" err="1" smtClean="0">
                <a:latin typeface="UTM Avo" panose="02040603050506020204" pitchFamily="18" charset="0"/>
              </a:rPr>
              <a:t>Nghe</a:t>
            </a:r>
            <a:r>
              <a:rPr lang="en-US" sz="2800" dirty="0" smtClean="0">
                <a:latin typeface="UTM Avo" panose="02040603050506020204" pitchFamily="18" charset="0"/>
              </a:rPr>
              <a:t> </a:t>
            </a:r>
            <a:r>
              <a:rPr lang="en-US" sz="2800" err="1" smtClean="0">
                <a:latin typeface="UTM Avo" panose="02040603050506020204" pitchFamily="18" charset="0"/>
              </a:rPr>
              <a:t>kể</a:t>
            </a:r>
            <a:r>
              <a:rPr lang="en-US" sz="2800" smtClean="0">
                <a:latin typeface="UTM Avo" panose="02040603050506020204" pitchFamily="18" charset="0"/>
              </a:rPr>
              <a:t> lại</a:t>
            </a:r>
            <a:endParaRPr lang="en-US" sz="2800" dirty="0">
              <a:latin typeface="UTM Avo" panose="02040603050506020204" pitchFamily="18" charset="0"/>
            </a:endParaRPr>
          </a:p>
        </p:txBody>
      </p:sp>
    </p:spTree>
    <p:extLst>
      <p:ext uri="{BB962C8B-B14F-4D97-AF65-F5344CB8AC3E}">
        <p14:creationId xmlns:p14="http://schemas.microsoft.com/office/powerpoint/2010/main" val="337618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1250" t="19074" r="51875" b="40000"/>
          <a:stretch/>
        </p:blipFill>
        <p:spPr>
          <a:xfrm>
            <a:off x="2676184" y="130628"/>
            <a:ext cx="7145996" cy="4577580"/>
          </a:xfrm>
          <a:prstGeom prst="rect">
            <a:avLst/>
          </a:prstGeom>
        </p:spPr>
      </p:pic>
      <p:sp>
        <p:nvSpPr>
          <p:cNvPr id="2" name="TextBox 1"/>
          <p:cNvSpPr txBox="1"/>
          <p:nvPr/>
        </p:nvSpPr>
        <p:spPr>
          <a:xfrm>
            <a:off x="1955408" y="5148774"/>
            <a:ext cx="9200271" cy="1077218"/>
          </a:xfrm>
          <a:prstGeom prst="rect">
            <a:avLst/>
          </a:prstGeom>
          <a:noFill/>
        </p:spPr>
        <p:txBody>
          <a:bodyPr wrap="square" rtlCol="0">
            <a:spAutoFit/>
          </a:bodyPr>
          <a:lstStyle/>
          <a:p>
            <a:r>
              <a:rPr lang="en-US" sz="3200" smtClean="0">
                <a:solidFill>
                  <a:srgbClr val="FF0000"/>
                </a:solidFill>
                <a:latin typeface="UTM Avo" panose="02040603050506020204" pitchFamily="18" charset="0"/>
              </a:rPr>
              <a:t>Ông lão vào rừng và nghe tiếng sếu kêu</a:t>
            </a:r>
          </a:p>
          <a:p>
            <a:r>
              <a:rPr lang="en-US" sz="3200" smtClean="0">
                <a:solidFill>
                  <a:srgbClr val="FF0000"/>
                </a:solidFill>
                <a:latin typeface="UTM Avo" panose="02040603050506020204" pitchFamily="18" charset="0"/>
              </a:rPr>
              <a:t> “ kíu cà, </a:t>
            </a:r>
            <a:r>
              <a:rPr lang="en-US" sz="3200">
                <a:solidFill>
                  <a:srgbClr val="FF0000"/>
                </a:solidFill>
                <a:latin typeface="UTM Avo" panose="02040603050506020204" pitchFamily="18" charset="0"/>
              </a:rPr>
              <a:t>kíu cà</a:t>
            </a:r>
            <a:r>
              <a:rPr lang="en-US" sz="3200" smtClean="0">
                <a:solidFill>
                  <a:srgbClr val="FF0000"/>
                </a:solidFill>
                <a:latin typeface="UTM Avo" panose="02040603050506020204" pitchFamily="18" charset="0"/>
              </a:rPr>
              <a:t>” ầm ĩ.</a:t>
            </a:r>
            <a:endParaRPr lang="en-US" sz="3200">
              <a:solidFill>
                <a:srgbClr val="FF0000"/>
              </a:solidFill>
              <a:latin typeface="UTM Avo" panose="02040603050506020204" pitchFamily="18" charset="0"/>
            </a:endParaRPr>
          </a:p>
        </p:txBody>
      </p:sp>
      <p:sp>
        <p:nvSpPr>
          <p:cNvPr id="6"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2424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1979" t="19260" r="21250" b="39814"/>
          <a:stretch/>
        </p:blipFill>
        <p:spPr>
          <a:xfrm>
            <a:off x="2944263" y="359228"/>
            <a:ext cx="6384576" cy="4684939"/>
          </a:xfrm>
          <a:prstGeom prst="rect">
            <a:avLst/>
          </a:prstGeom>
        </p:spPr>
      </p:pic>
      <p:sp>
        <p:nvSpPr>
          <p:cNvPr id="5" name="TextBox 4"/>
          <p:cNvSpPr txBox="1"/>
          <p:nvPr/>
        </p:nvSpPr>
        <p:spPr>
          <a:xfrm>
            <a:off x="1955408" y="5148774"/>
            <a:ext cx="9200271" cy="1569660"/>
          </a:xfrm>
          <a:prstGeom prst="rect">
            <a:avLst/>
          </a:prstGeom>
          <a:noFill/>
        </p:spPr>
        <p:txBody>
          <a:bodyPr wrap="square" rtlCol="0">
            <a:spAutoFit/>
          </a:bodyPr>
          <a:lstStyle/>
          <a:p>
            <a:pPr algn="just"/>
            <a:r>
              <a:rPr lang="en-US" sz="3200" smtClean="0">
                <a:solidFill>
                  <a:srgbClr val="FF0000"/>
                </a:solidFill>
                <a:latin typeface="UTM Avo" panose="02040603050506020204" pitchFamily="18" charset="0"/>
              </a:rPr>
              <a:t>Thấy ông, hai con sếu lớn sợ hãi bay vụt lên để lại chú sếu con đang nằm bẹp ở đám cỏ. Thì ra, sếu nhỏ bị gãy cánh.</a:t>
            </a:r>
            <a:endParaRPr lang="en-US" sz="3200">
              <a:solidFill>
                <a:srgbClr val="FF0000"/>
              </a:solidFill>
              <a:latin typeface="UTM Avo" panose="02040603050506020204" pitchFamily="18" charset="0"/>
            </a:endParaRPr>
          </a:p>
        </p:txBody>
      </p:sp>
      <p:sp>
        <p:nvSpPr>
          <p:cNvPr id="6"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10382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2455" t="43778" r="53119" b="45209"/>
          <a:stretch/>
        </p:blipFill>
        <p:spPr>
          <a:xfrm>
            <a:off x="2636481" y="3645275"/>
            <a:ext cx="6507341" cy="1133010"/>
          </a:xfrm>
          <a:prstGeom prst="rect">
            <a:avLst/>
          </a:prstGeom>
        </p:spPr>
      </p:pic>
      <p:pic>
        <p:nvPicPr>
          <p:cNvPr id="6" name="Picture 5"/>
          <p:cNvPicPr>
            <a:picLocks noChangeAspect="1"/>
          </p:cNvPicPr>
          <p:nvPr/>
        </p:nvPicPr>
        <p:blipFill rotWithShape="1">
          <a:blip r:embed="rId2"/>
          <a:srcRect l="22455" t="13520" r="53119" b="57330"/>
          <a:stretch/>
        </p:blipFill>
        <p:spPr>
          <a:xfrm>
            <a:off x="2929403" y="243170"/>
            <a:ext cx="6326962" cy="3402105"/>
          </a:xfrm>
          <a:prstGeom prst="rect">
            <a:avLst/>
          </a:prstGeom>
        </p:spPr>
      </p:pic>
      <p:sp>
        <p:nvSpPr>
          <p:cNvPr id="8" name="TextBox 7"/>
          <p:cNvSpPr txBox="1"/>
          <p:nvPr/>
        </p:nvSpPr>
        <p:spPr>
          <a:xfrm>
            <a:off x="956604" y="4795785"/>
            <a:ext cx="10916529" cy="1569660"/>
          </a:xfrm>
          <a:prstGeom prst="rect">
            <a:avLst/>
          </a:prstGeom>
          <a:noFill/>
        </p:spPr>
        <p:txBody>
          <a:bodyPr wrap="square" rtlCol="0">
            <a:spAutoFit/>
          </a:bodyPr>
          <a:lstStyle/>
          <a:p>
            <a:pPr algn="just"/>
            <a:r>
              <a:rPr lang="en-US" sz="3200" smtClean="0">
                <a:solidFill>
                  <a:srgbClr val="FF0000"/>
                </a:solidFill>
                <a:latin typeface="UTM Avo" panose="02040603050506020204" pitchFamily="18" charset="0"/>
              </a:rPr>
              <a:t>Ông lão thương sếu nhỏ bèn ôm nó về nhà, băng bó, chăm sóc. Ngày ngày sếu bố, sếu mẹ bay đến nhà ông, kêu </a:t>
            </a:r>
            <a:r>
              <a:rPr lang="en-US" sz="3200">
                <a:solidFill>
                  <a:srgbClr val="FF0000"/>
                </a:solidFill>
                <a:latin typeface="UTM Avo" panose="02040603050506020204" pitchFamily="18" charset="0"/>
              </a:rPr>
              <a:t>“ kíu cà, kíu cà” </a:t>
            </a:r>
            <a:r>
              <a:rPr lang="en-US" sz="3200" smtClean="0">
                <a:solidFill>
                  <a:srgbClr val="FF0000"/>
                </a:solidFill>
                <a:latin typeface="UTM Avo" panose="02040603050506020204" pitchFamily="18" charset="0"/>
              </a:rPr>
              <a:t>lo lắng.</a:t>
            </a:r>
            <a:endParaRPr lang="en-US" sz="3200">
              <a:solidFill>
                <a:srgbClr val="FF0000"/>
              </a:solidFill>
              <a:latin typeface="UTM Avo" panose="02040603050506020204" pitchFamily="18" charset="0"/>
            </a:endParaRPr>
          </a:p>
        </p:txBody>
      </p:sp>
      <p:sp>
        <p:nvSpPr>
          <p:cNvPr id="9" name="Title 1"/>
          <p:cNvSpPr txBox="1">
            <a:spLocks/>
          </p:cNvSpPr>
          <p:nvPr/>
        </p:nvSpPr>
        <p:spPr>
          <a:xfrm>
            <a:off x="140677" y="130628"/>
            <a:ext cx="2676183" cy="457200"/>
          </a:xfrm>
          <a:prstGeom prst="rect">
            <a:avLst/>
          </a:prstGeom>
          <a:solidFill>
            <a:schemeClr val="accent4">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latin typeface="UTM Avo" panose="02040603050506020204" pitchFamily="18" charset="0"/>
              </a:rPr>
              <a:t>Trả lời câu hỏi</a:t>
            </a:r>
            <a:endParaRPr lang="en-US" sz="2800" dirty="0">
              <a:latin typeface="UTM Avo" panose="02040603050506020204" pitchFamily="18" charset="0"/>
            </a:endParaRPr>
          </a:p>
        </p:txBody>
      </p:sp>
    </p:spTree>
    <p:extLst>
      <p:ext uri="{BB962C8B-B14F-4D97-AF65-F5344CB8AC3E}">
        <p14:creationId xmlns:p14="http://schemas.microsoft.com/office/powerpoint/2010/main" val="3998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306</Words>
  <Application>Microsoft Office PowerPoint</Application>
  <PresentationFormat>Widescreen</PresentationFormat>
  <Paragraphs>23</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.VnAvant</vt:lpstr>
      <vt:lpstr>Arial</vt:lpstr>
      <vt:lpstr>Calibri</vt:lpstr>
      <vt:lpstr>Calibri Light</vt:lpstr>
      <vt:lpstr>UTM Avo</vt:lpstr>
      <vt:lpstr>Office Theme</vt:lpstr>
      <vt:lpstr>Chào mừng các con đến với tiết Kể chuyện</vt:lpstr>
      <vt:lpstr>Bài 92: Ông lão và sếu nhỏ</vt:lpstr>
      <vt:lpstr>Nghe kể chuyện</vt:lpstr>
      <vt:lpstr>Nghe kể lại</vt:lpstr>
      <vt:lpstr>Nghe kể lại</vt:lpstr>
      <vt:lpstr>Nghe kể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Quang Hao 0988375548</cp:lastModifiedBy>
  <cp:revision>38</cp:revision>
  <dcterms:created xsi:type="dcterms:W3CDTF">2018-05-30T02:40:42Z</dcterms:created>
  <dcterms:modified xsi:type="dcterms:W3CDTF">2022-01-07T02:15:33Z</dcterms:modified>
</cp:coreProperties>
</file>