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5" r:id="rId2"/>
    <p:sldId id="292" r:id="rId3"/>
    <p:sldId id="266" r:id="rId4"/>
    <p:sldId id="269" r:id="rId5"/>
    <p:sldId id="294" r:id="rId6"/>
    <p:sldId id="288" r:id="rId7"/>
    <p:sldId id="278" r:id="rId8"/>
    <p:sldId id="280" r:id="rId9"/>
    <p:sldId id="289" r:id="rId10"/>
    <p:sldId id="290" r:id="rId11"/>
    <p:sldId id="293" r:id="rId12"/>
    <p:sldId id="283" r:id="rId13"/>
    <p:sldId id="291" r:id="rId14"/>
  </p:sldIdLst>
  <p:sldSz cx="12192000" cy="6858000"/>
  <p:notesSz cx="6858000" cy="9144000"/>
  <p:embeddedFontLst>
    <p:embeddedFont>
      <p:font typeface="Microsoft YaHei UI" panose="020B0503020204020204" pitchFamily="34" charset="-122"/>
      <p:regular r:id="rId16"/>
      <p:bold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宋体" panose="02010600030101010101" pitchFamily="2" charset="-12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D4C18"/>
    <a:srgbClr val="6E3D0C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9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602572" y="1241643"/>
            <a:ext cx="6629400" cy="279654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3428420" y="1759068"/>
            <a:ext cx="6388388" cy="28007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</a:p>
          <a:p>
            <a:r>
              <a:rPr lang="en-US" altLang="zh-CN" sz="88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     </a:t>
            </a:r>
            <a:endParaRPr lang="zh-CN" altLang="en-US" sz="4800" b="1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3"/>
          <p:cNvSpPr txBox="1"/>
          <p:nvPr/>
        </p:nvSpPr>
        <p:spPr>
          <a:xfrm>
            <a:off x="63064" y="141894"/>
            <a:ext cx="243951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Luyện đọc câu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064" y="47298"/>
            <a:ext cx="11922313" cy="6596451"/>
            <a:chOff x="63064" y="47298"/>
            <a:chExt cx="11922313" cy="6596451"/>
          </a:xfrm>
        </p:grpSpPr>
        <p:sp>
          <p:nvSpPr>
            <p:cNvPr id="13" name="TextBox 12"/>
            <p:cNvSpPr txBox="1"/>
            <p:nvPr/>
          </p:nvSpPr>
          <p:spPr>
            <a:xfrm>
              <a:off x="3279220" y="47298"/>
              <a:ext cx="65710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Con công lẩn thẩn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6409" y="1241348"/>
              <a:ext cx="78870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UTM Avo" pitchFamily="18" charset="0"/>
                </a:rPr>
                <a:t>Công</a:t>
              </a:r>
              <a:r>
                <a:rPr lang="en-US" sz="3200" dirty="0" smtClean="0">
                  <a:latin typeface="UTM Avo" pitchFamily="18" charset="0"/>
                </a:rPr>
                <a:t> </a:t>
              </a:r>
              <a:r>
                <a:rPr lang="en-US" sz="3200" dirty="0">
                  <a:latin typeface="UTM Avo" pitchFamily="18" charset="0"/>
                </a:rPr>
                <a:t>cho rằng nó đẹp nhất trần gian.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0892" y="1918730"/>
              <a:ext cx="110850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Một hôm, công ưỡn ngực đến </a:t>
              </a:r>
              <a:r>
                <a:rPr lang="en-US" sz="3200" dirty="0" smtClean="0">
                  <a:latin typeface="UTM Avo" pitchFamily="18" charset="0"/>
                </a:rPr>
                <a:t>bên </a:t>
              </a:r>
              <a:r>
                <a:rPr lang="en-US" sz="3200" dirty="0">
                  <a:latin typeface="UTM Avo" pitchFamily="18" charset="0"/>
                </a:rPr>
                <a:t>hồ. Nó </a:t>
              </a:r>
              <a:r>
                <a:rPr lang="en-US" sz="3200" dirty="0" smtClean="0">
                  <a:latin typeface="UTM Avo" pitchFamily="18" charset="0"/>
                </a:rPr>
                <a:t>bỗng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064" y="2643340"/>
              <a:ext cx="85138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n</a:t>
              </a:r>
              <a:r>
                <a:rPr lang="en-US" sz="3200" dirty="0" smtClean="0">
                  <a:latin typeface="UTM Avo" pitchFamily="18" charset="0"/>
                </a:rPr>
                <a:t>hận ra </a:t>
              </a:r>
              <a:r>
                <a:rPr lang="en-US" sz="3200" dirty="0">
                  <a:latin typeface="UTM Avo" pitchFamily="18" charset="0"/>
                </a:rPr>
                <a:t>trong hồ có một con công khác.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6206" y="3372706"/>
              <a:ext cx="10299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Nó bèn sà xuống hồ để so sắc đẹp. Nhưng nó v</a:t>
              </a:r>
              <a:r>
                <a:rPr lang="en-US" sz="3600" dirty="0">
                  <a:latin typeface="UTM Avo" pitchFamily="18" charset="0"/>
                </a:rPr>
                <a:t>ừa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5342" y="4123147"/>
              <a:ext cx="109840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xuống, con công kia </a:t>
              </a:r>
              <a:r>
                <a:rPr lang="en-US" sz="3200" dirty="0" smtClean="0">
                  <a:latin typeface="UTM Avo" pitchFamily="18" charset="0"/>
                </a:rPr>
                <a:t>đã biến </a:t>
              </a:r>
              <a:r>
                <a:rPr lang="en-US" sz="3200" dirty="0">
                  <a:latin typeface="UTM Avo" pitchFamily="18" charset="0"/>
                </a:rPr>
                <a:t>mất. Công ngụp lặn tìm</a:t>
              </a:r>
              <a:r>
                <a:rPr lang="en-US" sz="3600" dirty="0">
                  <a:latin typeface="UTM Avo" pitchFamily="18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64" y="4732425"/>
              <a:ext cx="57771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 </a:t>
              </a:r>
              <a:r>
                <a:rPr lang="en-US" sz="3200" dirty="0">
                  <a:latin typeface="UTM Avo" pitchFamily="18" charset="0"/>
                </a:rPr>
                <a:t>Nó ướt nhẹp, run cầm cập.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5851" y="6243639"/>
              <a:ext cx="622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UTM Avo" pitchFamily="18" charset="0"/>
                </a:rPr>
                <a:t>Phỏng theo truyện nước ngoài ( Hoàng Nam kể)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6575" y="5383448"/>
            <a:ext cx="11351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 Avo" pitchFamily="18" charset="0"/>
              </a:rPr>
              <a:t> </a:t>
            </a:r>
            <a:r>
              <a:rPr lang="en-US" sz="3200" dirty="0">
                <a:latin typeface="UTM Avo" pitchFamily="18" charset="0"/>
              </a:rPr>
              <a:t>Chim cuốc nhìn công, gật gù: “ Đẹp mà chẳng </a:t>
            </a:r>
            <a:r>
              <a:rPr lang="en-US" sz="3200" dirty="0" smtClean="0">
                <a:latin typeface="UTM Avo" pitchFamily="18" charset="0"/>
              </a:rPr>
              <a:t>khôn!”.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64" name="Star: 6 Points 5"/>
          <p:cNvSpPr/>
          <p:nvPr/>
        </p:nvSpPr>
        <p:spPr>
          <a:xfrm>
            <a:off x="636553" y="1134182"/>
            <a:ext cx="302324" cy="445764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6" name="Star: 6 Points 5"/>
          <p:cNvSpPr/>
          <p:nvPr/>
        </p:nvSpPr>
        <p:spPr>
          <a:xfrm>
            <a:off x="463048" y="1734269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7" name="Star: 6 Points 5"/>
          <p:cNvSpPr/>
          <p:nvPr/>
        </p:nvSpPr>
        <p:spPr>
          <a:xfrm>
            <a:off x="8244989" y="1704428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8" name="Star: 6 Points 5"/>
          <p:cNvSpPr/>
          <p:nvPr/>
        </p:nvSpPr>
        <p:spPr>
          <a:xfrm>
            <a:off x="501237" y="3257690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9" name="Star: 6 Points 5"/>
          <p:cNvSpPr/>
          <p:nvPr/>
        </p:nvSpPr>
        <p:spPr>
          <a:xfrm>
            <a:off x="7825889" y="3216358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70" name="Star: 6 Points 5"/>
          <p:cNvSpPr/>
          <p:nvPr/>
        </p:nvSpPr>
        <p:spPr>
          <a:xfrm>
            <a:off x="6897990" y="3907924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71" name="Star: 6 Points 5"/>
          <p:cNvSpPr/>
          <p:nvPr/>
        </p:nvSpPr>
        <p:spPr>
          <a:xfrm>
            <a:off x="-34208" y="4587834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2" name="Star: 6 Points 5"/>
          <p:cNvSpPr/>
          <p:nvPr/>
        </p:nvSpPr>
        <p:spPr>
          <a:xfrm>
            <a:off x="540160" y="5267298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73" name="Star: 6 Points 5"/>
          <p:cNvSpPr/>
          <p:nvPr/>
        </p:nvSpPr>
        <p:spPr>
          <a:xfrm>
            <a:off x="6897990" y="5267299"/>
            <a:ext cx="419100" cy="43931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414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3"/>
          <p:cNvSpPr txBox="1"/>
          <p:nvPr/>
        </p:nvSpPr>
        <p:spPr>
          <a:xfrm>
            <a:off x="63064" y="141894"/>
            <a:ext cx="2244845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Luyện đọc đoạn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064" y="0"/>
            <a:ext cx="12327414" cy="6657728"/>
            <a:chOff x="-13782" y="47298"/>
            <a:chExt cx="12327414" cy="6657728"/>
          </a:xfrm>
        </p:grpSpPr>
        <p:sp>
          <p:nvSpPr>
            <p:cNvPr id="13" name="TextBox 12"/>
            <p:cNvSpPr txBox="1"/>
            <p:nvPr/>
          </p:nvSpPr>
          <p:spPr>
            <a:xfrm>
              <a:off x="3279220" y="47298"/>
              <a:ext cx="65710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Con công lẩn thẩn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6409" y="982129"/>
              <a:ext cx="88617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atin typeface="UTM Avo" pitchFamily="18" charset="0"/>
                </a:rPr>
                <a:t>Công</a:t>
              </a:r>
              <a:r>
                <a:rPr lang="en-US" sz="3600" dirty="0" smtClean="0">
                  <a:latin typeface="UTM Avo" pitchFamily="18" charset="0"/>
                </a:rPr>
                <a:t> </a:t>
              </a:r>
              <a:r>
                <a:rPr lang="en-US" sz="3600" dirty="0">
                  <a:latin typeface="UTM Avo" pitchFamily="18" charset="0"/>
                </a:rPr>
                <a:t>cho rằng nó đẹp nhất trần gian.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1600" y="1626916"/>
              <a:ext cx="11085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Một hôm, công ưỡn ngực đến </a:t>
              </a:r>
              <a:r>
                <a:rPr lang="en-US" sz="3600" dirty="0" smtClean="0">
                  <a:latin typeface="UTM Avo" pitchFamily="18" charset="0"/>
                </a:rPr>
                <a:t>bên </a:t>
              </a:r>
              <a:r>
                <a:rPr lang="en-US" sz="3600" dirty="0">
                  <a:latin typeface="UTM Avo" pitchFamily="18" charset="0"/>
                </a:rPr>
                <a:t>hồ. Nó </a:t>
              </a:r>
              <a:r>
                <a:rPr lang="en-US" sz="3600" dirty="0" smtClean="0">
                  <a:latin typeface="UTM Avo" pitchFamily="18" charset="0"/>
                </a:rPr>
                <a:t>bỗng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256" y="2302946"/>
              <a:ext cx="9562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n</a:t>
              </a:r>
              <a:r>
                <a:rPr lang="en-US" sz="3600" dirty="0" smtClean="0">
                  <a:latin typeface="UTM Avo" pitchFamily="18" charset="0"/>
                </a:rPr>
                <a:t>hận ra </a:t>
              </a:r>
              <a:r>
                <a:rPr lang="en-US" sz="3600" dirty="0">
                  <a:latin typeface="UTM Avo" pitchFamily="18" charset="0"/>
                </a:rPr>
                <a:t>trong hồ có một con công khác.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206" y="3045067"/>
              <a:ext cx="11497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Nó bèn sà xuống hồ để so sắc đẹp. Nhưng nó vừa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3782" y="3742205"/>
              <a:ext cx="123274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xuống, con công kia </a:t>
              </a:r>
              <a:r>
                <a:rPr lang="en-US" sz="3600" dirty="0" smtClean="0">
                  <a:latin typeface="UTM Avo" pitchFamily="18" charset="0"/>
                </a:rPr>
                <a:t>đã biến </a:t>
              </a:r>
              <a:r>
                <a:rPr lang="en-US" sz="3600" dirty="0">
                  <a:latin typeface="UTM Avo" pitchFamily="18" charset="0"/>
                </a:rPr>
                <a:t>mất. Công ngụp lặn tìm.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13782" y="4439343"/>
              <a:ext cx="67094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 Nó ướt nhẹp, run cầm cập.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25313" y="6304916"/>
              <a:ext cx="622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UTM Avo" pitchFamily="18" charset="0"/>
                </a:rPr>
                <a:t>Phỏng theo truyện nước ngoài ( Hoàng Nam kể)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5903" y="5134086"/>
            <a:ext cx="11383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 Avo" pitchFamily="18" charset="0"/>
              </a:rPr>
              <a:t> Chim cuốc nhìn công, gật gù: “ Đẹp mà chẳng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540298" y="863444"/>
            <a:ext cx="476297" cy="3894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357755" y="2999454"/>
            <a:ext cx="476297" cy="3894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426958" y="5067838"/>
            <a:ext cx="476297" cy="3894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5811342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UTM Avo" pitchFamily="18" charset="0"/>
              </a:rPr>
              <a:t> khôn!”.</a:t>
            </a:r>
            <a:endParaRPr lang="en-US" sz="36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3"/>
          <p:cNvSpPr txBox="1"/>
          <p:nvPr/>
        </p:nvSpPr>
        <p:spPr>
          <a:xfrm>
            <a:off x="0" y="0"/>
            <a:ext cx="460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r>
              <a:rPr lang="en-US" altLang="zh-C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Ý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nào đúng ?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7909" r="16757" b="52048"/>
          <a:stretch/>
        </p:blipFill>
        <p:spPr bwMode="auto">
          <a:xfrm>
            <a:off x="485231" y="4162097"/>
            <a:ext cx="11035854" cy="216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61006" y="993228"/>
            <a:ext cx="11484304" cy="19391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a) Con công trong hồ là một con công khác.</a:t>
            </a:r>
          </a:p>
          <a:p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b)Con công trong hồ là bóng của con công trên bờ.</a:t>
            </a:r>
          </a:p>
        </p:txBody>
      </p:sp>
      <p:sp>
        <p:nvSpPr>
          <p:cNvPr id="12" name="Oval 11"/>
          <p:cNvSpPr/>
          <p:nvPr/>
        </p:nvSpPr>
        <p:spPr>
          <a:xfrm>
            <a:off x="315320" y="2207171"/>
            <a:ext cx="520254" cy="567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5" name="文本框 93"/>
          <p:cNvSpPr txBox="1"/>
          <p:nvPr/>
        </p:nvSpPr>
        <p:spPr>
          <a:xfrm>
            <a:off x="261006" y="3112005"/>
            <a:ext cx="460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4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.</a:t>
            </a:r>
            <a:r>
              <a:rPr lang="en-US" altLang="zh-C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Luyện viết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-725214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49995" y="1688630"/>
            <a:ext cx="8975931" cy="4068265"/>
            <a:chOff x="5740213" y="1814754"/>
            <a:chExt cx="4459469" cy="3038729"/>
          </a:xfrm>
        </p:grpSpPr>
        <p:sp>
          <p:nvSpPr>
            <p:cNvPr id="9" name="TextBox 8"/>
            <p:cNvSpPr txBox="1"/>
            <p:nvPr/>
          </p:nvSpPr>
          <p:spPr>
            <a:xfrm>
              <a:off x="5750723" y="1814754"/>
              <a:ext cx="1856596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hửng sáng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72901" y="1825262"/>
              <a:ext cx="1726781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thức đêm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0213" y="2923595"/>
              <a:ext cx="1792087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lưng ngựa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583" y="4163816"/>
              <a:ext cx="1660679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chim ưng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62239" y="2907830"/>
              <a:ext cx="888955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lực sĩ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4916" y="4148049"/>
              <a:ext cx="1501396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củ gừng</a:t>
              </a:r>
            </a:p>
          </p:txBody>
        </p:sp>
      </p:grpSp>
      <p:sp>
        <p:nvSpPr>
          <p:cNvPr id="13" name="文本框 93"/>
          <p:cNvSpPr txBox="1"/>
          <p:nvPr/>
        </p:nvSpPr>
        <p:spPr>
          <a:xfrm>
            <a:off x="617093" y="0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*Khởi động</a:t>
            </a:r>
            <a:endParaRPr lang="zh-CN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53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567558" y="1363481"/>
            <a:ext cx="10941269" cy="45909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35518" y="-441266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90929" y="4367655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1247595" y="2684479"/>
            <a:ext cx="9534215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err="1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8000">
                <a:solidFill>
                  <a:srgbClr val="FF0000"/>
                </a:solidFill>
                <a:latin typeface="UTM Avo" pitchFamily="18" charset="0"/>
              </a:rPr>
              <a:t> 90: </a:t>
            </a:r>
            <a:r>
              <a:rPr lang="en-US" altLang="zh-CN" sz="8000" b="1">
                <a:solidFill>
                  <a:srgbClr val="FF0000"/>
                </a:solidFill>
                <a:latin typeface="UTM Avo" pitchFamily="18" charset="0"/>
              </a:rPr>
              <a:t>uông - uôc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2995" y="882690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591" y="1899579"/>
            <a:ext cx="1542053" cy="9292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2994" y="1891868"/>
            <a:ext cx="1366949" cy="9313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uô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2990" y="5625946"/>
            <a:ext cx="2328238" cy="9526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7239" y="5610180"/>
            <a:ext cx="1366949" cy="95055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70924" y="4649293"/>
            <a:ext cx="3745520" cy="9276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chuông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67400" y="1130592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uôc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65591" y="1960773"/>
            <a:ext cx="1683156" cy="6256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67398" y="1956762"/>
            <a:ext cx="1492029" cy="6256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uô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53731" y="4772514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đuốc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114019" y="5598941"/>
            <a:ext cx="1676144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uốc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975" y="5620109"/>
            <a:ext cx="1497727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đ</a:t>
            </a:r>
          </a:p>
        </p:txBody>
      </p:sp>
      <p:sp>
        <p:nvSpPr>
          <p:cNvPr id="37" name="文本框 93"/>
          <p:cNvSpPr txBox="1"/>
          <p:nvPr/>
        </p:nvSpPr>
        <p:spPr>
          <a:xfrm>
            <a:off x="617093" y="0"/>
            <a:ext cx="2768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1.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Làm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quen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endParaRPr lang="zh-CN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39440" r="56994" b="28205"/>
          <a:stretch/>
        </p:blipFill>
        <p:spPr bwMode="auto">
          <a:xfrm>
            <a:off x="1267773" y="2582404"/>
            <a:ext cx="3648671" cy="174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189726" y="4655112"/>
            <a:ext cx="3745520" cy="9765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34929" y="4758828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đ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uốc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930" y="2658568"/>
            <a:ext cx="4276725" cy="1990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7" grpId="0" animBg="1"/>
      <p:bldP spid="30" grpId="0" animBg="1"/>
      <p:bldP spid="30" grpId="1" animBg="1"/>
      <p:bldP spid="31" grpId="0" animBg="1"/>
      <p:bldP spid="31" grpId="1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1858" y="473965"/>
            <a:ext cx="2739325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87735" y="2849374"/>
            <a:ext cx="1387604" cy="90024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83605" y="2012171"/>
            <a:ext cx="1859178" cy="846998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9442" y="473965"/>
            <a:ext cx="2761038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54761" y="4283622"/>
            <a:ext cx="1688022" cy="914947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EA1FC3-A721-44A8-B0A0-1D76A6751A0F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5075339" y="2435670"/>
            <a:ext cx="2408266" cy="863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2F1F91-EE01-4513-8F3A-07955FA0533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075339" y="3429001"/>
            <a:ext cx="2579422" cy="13120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9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3"/>
          <p:cNvSpPr txBox="1"/>
          <p:nvPr/>
        </p:nvSpPr>
        <p:spPr>
          <a:xfrm>
            <a:off x="525180" y="15766"/>
            <a:ext cx="4830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2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.</a:t>
            </a:r>
            <a:r>
              <a:rPr lang="en-US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xếp hoa vào hai nhóm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44204" y="670193"/>
            <a:ext cx="1991963" cy="2069552"/>
            <a:chOff x="3707782" y="1856062"/>
            <a:chExt cx="2178889" cy="22902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81005" y="2594153"/>
              <a:ext cx="167312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luồng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81862" y="587191"/>
            <a:ext cx="1991963" cy="2069552"/>
            <a:chOff x="3707782" y="1856062"/>
            <a:chExt cx="2178889" cy="229027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81005" y="2594153"/>
              <a:ext cx="1718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buồng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1125" y="724848"/>
            <a:ext cx="1991963" cy="2069552"/>
            <a:chOff x="3707782" y="1856062"/>
            <a:chExt cx="2178889" cy="229027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981005" y="2594153"/>
              <a:ext cx="153986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itchFamily="18" charset="0"/>
                </a:rPr>
                <a:t>guốc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18742" y="588116"/>
            <a:ext cx="1991963" cy="2069552"/>
            <a:chOff x="3707782" y="1838615"/>
            <a:chExt cx="2178889" cy="229027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38615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981005" y="2594153"/>
              <a:ext cx="1685395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thuốc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69799" y="678949"/>
            <a:ext cx="1991963" cy="2069552"/>
            <a:chOff x="3722747" y="1476678"/>
            <a:chExt cx="2178889" cy="229027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747" y="1476678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163071" y="2217467"/>
              <a:ext cx="153986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itchFamily="18" charset="0"/>
                </a:rPr>
                <a:t>buộc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42485" y="694486"/>
            <a:ext cx="1991963" cy="2069552"/>
            <a:chOff x="3707782" y="1856062"/>
            <a:chExt cx="2178889" cy="229027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981005" y="2594153"/>
              <a:ext cx="184671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xuồng</a:t>
              </a:r>
            </a:p>
          </p:txBody>
        </p:sp>
      </p:grpSp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72198" r="75647" b="16487"/>
          <a:stretch/>
        </p:blipFill>
        <p:spPr bwMode="auto">
          <a:xfrm>
            <a:off x="3719823" y="5223642"/>
            <a:ext cx="1772198" cy="16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4" t="72198" r="67408" b="16703"/>
          <a:stretch/>
        </p:blipFill>
        <p:spPr bwMode="auto">
          <a:xfrm>
            <a:off x="6175079" y="5223642"/>
            <a:ext cx="1789583" cy="15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72495" r="59653" b="16918"/>
          <a:stretch/>
        </p:blipFill>
        <p:spPr bwMode="auto">
          <a:xfrm>
            <a:off x="8433250" y="4916692"/>
            <a:ext cx="1783613" cy="148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63039" r="55049" b="26413"/>
          <a:stretch/>
        </p:blipFill>
        <p:spPr bwMode="auto">
          <a:xfrm>
            <a:off x="10023659" y="3489231"/>
            <a:ext cx="1913964" cy="158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2772277" y="3679803"/>
            <a:ext cx="2463134" cy="114873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66"/>
                </a:solidFill>
                <a:latin typeface="UTM Avo" pitchFamily="18" charset="0"/>
              </a:rPr>
              <a:t>uôc</a:t>
            </a:r>
            <a:endParaRPr lang="en-US" sz="4800" dirty="0">
              <a:solidFill>
                <a:srgbClr val="FF0066"/>
              </a:solidFill>
              <a:latin typeface="UTM Avo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78667" y="3549089"/>
            <a:ext cx="2526920" cy="114873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66"/>
                </a:solidFill>
                <a:latin typeface="UTM Avo" pitchFamily="18" charset="0"/>
              </a:rPr>
              <a:t>uông</a:t>
            </a:r>
            <a:endParaRPr lang="en-US" sz="4800" dirty="0">
              <a:solidFill>
                <a:srgbClr val="FF0066"/>
              </a:solidFill>
              <a:latin typeface="UTM Avo" pitchFamily="18" charset="0"/>
            </a:endParaRPr>
          </a:p>
        </p:txBody>
      </p:sp>
      <p:cxnSp>
        <p:nvCxnSpPr>
          <p:cNvPr id="36" name="Straight Connector 35"/>
          <p:cNvCxnSpPr>
            <a:endCxn id="12" idx="1"/>
          </p:cNvCxnSpPr>
          <p:nvPr/>
        </p:nvCxnSpPr>
        <p:spPr>
          <a:xfrm>
            <a:off x="1488504" y="2353042"/>
            <a:ext cx="1644491" cy="14949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73388" y="2201321"/>
            <a:ext cx="770816" cy="14493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098924" y="2211193"/>
            <a:ext cx="2011070" cy="149373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838466" y="2353042"/>
            <a:ext cx="1126196" cy="148051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940185" y="2298789"/>
            <a:ext cx="3733342" cy="1491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5" idx="7"/>
          </p:cNvCxnSpPr>
          <p:nvPr/>
        </p:nvCxnSpPr>
        <p:spPr>
          <a:xfrm flipH="1">
            <a:off x="8635528" y="2298788"/>
            <a:ext cx="1963804" cy="141852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72198" r="82918" b="15841"/>
          <a:stretch/>
        </p:blipFill>
        <p:spPr bwMode="auto">
          <a:xfrm>
            <a:off x="1488505" y="4826567"/>
            <a:ext cx="1980056" cy="177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63039" r="87473" b="25970"/>
          <a:stretch/>
        </p:blipFill>
        <p:spPr bwMode="auto">
          <a:xfrm>
            <a:off x="26586" y="3489232"/>
            <a:ext cx="1662573" cy="158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29634" r="11791" b="15409"/>
          <a:stretch/>
        </p:blipFill>
        <p:spPr bwMode="auto">
          <a:xfrm>
            <a:off x="162352" y="0"/>
            <a:ext cx="12029648" cy="66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3"/>
          <p:cNvSpPr txBox="1"/>
          <p:nvPr/>
        </p:nvSpPr>
        <p:spPr>
          <a:xfrm>
            <a:off x="63064" y="141894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3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.</a:t>
            </a:r>
            <a:r>
              <a:rPr lang="en-US" altLang="zh-C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Tập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đọc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98" y="211984"/>
            <a:ext cx="12136201" cy="6558019"/>
            <a:chOff x="143719" y="235253"/>
            <a:chExt cx="12136201" cy="6558019"/>
          </a:xfrm>
        </p:grpSpPr>
        <p:sp>
          <p:nvSpPr>
            <p:cNvPr id="13" name="TextBox 12"/>
            <p:cNvSpPr txBox="1"/>
            <p:nvPr/>
          </p:nvSpPr>
          <p:spPr>
            <a:xfrm>
              <a:off x="3264953" y="235253"/>
              <a:ext cx="53880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UTM Avo" pitchFamily="18" charset="0"/>
                </a:rPr>
                <a:t>Con công lẩn thẩn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2351" y="1322173"/>
              <a:ext cx="87863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Con công cho rằng nó đẹp nhất trần gian.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8441" y="2120737"/>
              <a:ext cx="1123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Một hôm, công ưỡn ngực </a:t>
              </a:r>
              <a:r>
                <a:rPr lang="en-US" sz="3200" dirty="0" smtClean="0">
                  <a:latin typeface="UTM Avo" pitchFamily="18" charset="0"/>
                </a:rPr>
                <a:t>đến bên </a:t>
              </a:r>
              <a:r>
                <a:rPr lang="en-US" sz="3200" dirty="0">
                  <a:latin typeface="UTM Avo" pitchFamily="18" charset="0"/>
                </a:rPr>
                <a:t>hồ. Nó </a:t>
              </a:r>
              <a:r>
                <a:rPr lang="en-US" sz="3200" dirty="0" smtClean="0">
                  <a:latin typeface="UTM Avo" pitchFamily="18" charset="0"/>
                </a:rPr>
                <a:t>bỗng nhận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3719" y="2873610"/>
              <a:ext cx="74831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UTM Avo" pitchFamily="18" charset="0"/>
                </a:rPr>
                <a:t> ra </a:t>
              </a:r>
              <a:r>
                <a:rPr lang="en-US" sz="3200" dirty="0">
                  <a:latin typeface="UTM Avo" pitchFamily="18" charset="0"/>
                </a:rPr>
                <a:t>trong hồ có một con công khác.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99576" y="3556274"/>
              <a:ext cx="10846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Nó bèn sà xuống hồ để so sắc đẹp. Nhưng nó </a:t>
              </a:r>
              <a:r>
                <a:rPr lang="en-US" sz="3200" dirty="0" smtClean="0">
                  <a:latin typeface="UTM Avo" pitchFamily="18" charset="0"/>
                </a:rPr>
                <a:t>vừa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571" y="4177383"/>
              <a:ext cx="10969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UTM Avo" pitchFamily="18" charset="0"/>
                </a:rPr>
                <a:t>xuống, con công kia </a:t>
              </a:r>
              <a:r>
                <a:rPr lang="en-US" sz="3200" dirty="0" smtClean="0">
                  <a:latin typeface="UTM Avo" pitchFamily="18" charset="0"/>
                </a:rPr>
                <a:t>đã biến </a:t>
              </a:r>
              <a:r>
                <a:rPr lang="en-US" sz="3200" dirty="0">
                  <a:latin typeface="UTM Avo" pitchFamily="18" charset="0"/>
                </a:rPr>
                <a:t>mất. Công ngụp lặn tìm.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0985" y="4823714"/>
              <a:ext cx="57771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vo" pitchFamily="18" charset="0"/>
                </a:rPr>
                <a:t> </a:t>
              </a:r>
              <a:r>
                <a:rPr lang="en-US" sz="3200" dirty="0">
                  <a:latin typeface="UTM Avo" pitchFamily="18" charset="0"/>
                </a:rPr>
                <a:t>Nó ướt nhẹp, run cầm cập.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63017" y="6393162"/>
              <a:ext cx="622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>
                  <a:latin typeface="UTM Avo" pitchFamily="18" charset="0"/>
                </a:rPr>
                <a:t>Phỏng theo truyện nước ngoài ( Hoàng Nam kể)</a:t>
              </a:r>
              <a:endParaRPr lang="en-US" sz="2000" dirty="0">
                <a:latin typeface="UTM Avo" pitchFamily="18" charset="0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1993328" y="6010394"/>
            <a:ext cx="11837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4669" y="5405420"/>
            <a:ext cx="11123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 Avo" pitchFamily="18" charset="0"/>
              </a:rPr>
              <a:t> </a:t>
            </a:r>
            <a:r>
              <a:rPr lang="en-US" sz="3200" dirty="0">
                <a:latin typeface="UTM Avo" pitchFamily="18" charset="0"/>
              </a:rPr>
              <a:t>Chim cuốc nhìn công, gật </a:t>
            </a:r>
            <a:r>
              <a:rPr lang="en-US" sz="3200" dirty="0" err="1">
                <a:latin typeface="UTM Avo" pitchFamily="18" charset="0"/>
              </a:rPr>
              <a:t>gù</a:t>
            </a:r>
            <a:r>
              <a:rPr lang="en-US" sz="3200" dirty="0" err="1" smtClean="0">
                <a:latin typeface="UTM Avo" pitchFamily="18" charset="0"/>
              </a:rPr>
              <a:t>:“Đẹp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>
                <a:latin typeface="UTM Avo" pitchFamily="18" charset="0"/>
              </a:rPr>
              <a:t>mà chẳng </a:t>
            </a:r>
            <a:r>
              <a:rPr lang="en-US" sz="3200" dirty="0" smtClean="0">
                <a:latin typeface="UTM Avo" pitchFamily="18" charset="0"/>
              </a:rPr>
              <a:t>khôn!”.</a:t>
            </a:r>
            <a:endParaRPr lang="en-US" sz="3200" dirty="0">
              <a:latin typeface="UTM Avo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142680" y="4033748"/>
            <a:ext cx="1309374" cy="201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715165" y="3929181"/>
            <a:ext cx="4594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r</a:t>
            </a:r>
            <a:r>
              <a:rPr lang="en-US" sz="5400" dirty="0" smtClean="0">
                <a:latin typeface="UTM Avo" pitchFamily="18" charset="0"/>
              </a:rPr>
              <a:t>un cầm </a:t>
            </a:r>
            <a:r>
              <a:rPr lang="en-US" sz="5400" dirty="0">
                <a:latin typeface="UTM Avo" pitchFamily="18" charset="0"/>
              </a:rPr>
              <a:t>cập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282" y="370921"/>
            <a:ext cx="25588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itchFamily="18" charset="0"/>
              </a:rPr>
              <a:t>Luyện đọc từ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6901" y="2945060"/>
            <a:ext cx="3251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ướt </a:t>
            </a:r>
            <a:r>
              <a:rPr lang="en-US" sz="5400" dirty="0" smtClean="0">
                <a:latin typeface="UTM Avo" pitchFamily="18" charset="0"/>
              </a:rPr>
              <a:t>nhẹp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99" y="3929181"/>
            <a:ext cx="3212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sà xuống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8703" y="1822959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lẩn thẩn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4799" y="2830611"/>
            <a:ext cx="3212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trần gian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46901" y="1792832"/>
            <a:ext cx="3212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itchFamily="18" charset="0"/>
              </a:rPr>
              <a:t>ngụp lặn</a:t>
            </a:r>
          </a:p>
        </p:txBody>
      </p:sp>
    </p:spTree>
    <p:extLst>
      <p:ext uri="{BB962C8B-B14F-4D97-AF65-F5344CB8AC3E}">
        <p14:creationId xmlns:p14="http://schemas.microsoft.com/office/powerpoint/2010/main" val="311895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425</Words>
  <Application>Microsoft Office PowerPoint</Application>
  <PresentationFormat>Widescreen</PresentationFormat>
  <Paragraphs>97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Microsoft YaHei UI</vt:lpstr>
      <vt:lpstr>Arial</vt:lpstr>
      <vt:lpstr>等线</vt:lpstr>
      <vt:lpstr>UTM Avo</vt:lpstr>
      <vt:lpstr>汉仪喵魂体W</vt:lpstr>
      <vt:lpstr>Calibri Light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Quang Hao 0988375548</cp:lastModifiedBy>
  <cp:revision>88</cp:revision>
  <dcterms:created xsi:type="dcterms:W3CDTF">2018-11-27T03:58:53Z</dcterms:created>
  <dcterms:modified xsi:type="dcterms:W3CDTF">2022-01-06T02:27:42Z</dcterms:modified>
</cp:coreProperties>
</file>