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14"/>
  </p:notesMasterIdLst>
  <p:sldIdLst>
    <p:sldId id="275" r:id="rId2"/>
    <p:sldId id="270" r:id="rId3"/>
    <p:sldId id="271" r:id="rId4"/>
    <p:sldId id="272" r:id="rId5"/>
    <p:sldId id="273" r:id="rId6"/>
    <p:sldId id="274" r:id="rId7"/>
    <p:sldId id="262" r:id="rId8"/>
    <p:sldId id="278" r:id="rId9"/>
    <p:sldId id="281" r:id="rId10"/>
    <p:sldId id="279" r:id="rId11"/>
    <p:sldId id="280" r:id="rId12"/>
    <p:sldId id="267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F2073-B6B4-4F93-8BED-ED60B8DFF430}" type="datetimeFigureOut">
              <a:rPr lang="vi-VN" smtClean="0"/>
              <a:t>05/01/2022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ED07-AB64-4B09-B441-B67720BA56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325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0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0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4F5C53E-35BD-4648-9B6C-BD0767F8C6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29" y="58056"/>
            <a:ext cx="9506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9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830AC22-79A6-4624-A755-D5D9D8A87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0012" y="-276226"/>
            <a:ext cx="3593268" cy="48665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F28E04-146A-47BB-A822-4A13741910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72263" y="-714376"/>
            <a:ext cx="3593268" cy="4866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F17FD-3547-4694-921A-1CC04AC2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756655">
            <a:off x="-598878" y="3732570"/>
            <a:ext cx="4791024" cy="36499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9B9977-2BDC-48F0-9A83-B2FF457B3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871231">
            <a:off x="5934910" y="3129462"/>
            <a:ext cx="3593268" cy="48665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D0E48C-9E29-4940-AB08-7F90C6562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00" t="2720" r="4379" b="3809"/>
          <a:stretch/>
        </p:blipFill>
        <p:spPr>
          <a:xfrm>
            <a:off x="494703" y="761999"/>
            <a:ext cx="8101013" cy="5467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10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8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4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1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3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1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68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35AC6-10F6-4A8E-A7D0-67843B2089F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7CD06-FF7A-41CA-A8AE-3461CA81500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 rot="10800000" flipV="1">
            <a:off x="511511" y="207652"/>
            <a:ext cx="7264066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3533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</a:pPr>
            <a:r>
              <a:rPr lang="vi-VN" sz="1350" dirty="0">
                <a:latin typeface=".VnAvant" pitchFamily="34" charset="0"/>
                <a:ea typeface="Arial" pitchFamily="34" charset="0"/>
                <a:cs typeface="Arial" pitchFamily="34" charset="0"/>
              </a:rPr>
              <a:t/>
            </a:r>
            <a:br>
              <a:rPr lang="vi-VN" sz="1350" dirty="0">
                <a:latin typeface=".VnAvant" pitchFamily="34" charset="0"/>
                <a:ea typeface="Arial" pitchFamily="34" charset="0"/>
                <a:cs typeface="Arial" pitchFamily="34" charset="0"/>
              </a:rPr>
            </a:br>
            <a:endParaRPr lang="en-US" sz="1350" dirty="0">
              <a:latin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</a:pPr>
            <a:r>
              <a:rPr lang="vi-VN" sz="2700" dirty="0">
                <a:solidFill>
                  <a:srgbClr val="EC008C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Gµ mÑ, gµ con</a:t>
            </a:r>
            <a:endParaRPr lang="en-US" sz="2700" dirty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</a:pPr>
            <a:r>
              <a:rPr lang="vi-VN" sz="1350" dirty="0">
                <a:latin typeface=".VnAvant" pitchFamily="34" charset="0"/>
                <a:ea typeface="Arial" pitchFamily="34" charset="0"/>
                <a:cs typeface="Arial" pitchFamily="34" charset="0"/>
              </a:rPr>
              <a:t/>
            </a:r>
            <a:br>
              <a:rPr lang="vi-VN" sz="1350" dirty="0">
                <a:latin typeface=".VnAvant" pitchFamily="34" charset="0"/>
                <a:ea typeface="Arial" pitchFamily="34" charset="0"/>
                <a:cs typeface="Arial" pitchFamily="34" charset="0"/>
              </a:rPr>
            </a:br>
            <a:endParaRPr lang="en-US" sz="1350" dirty="0">
              <a:latin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81376" y="2695971"/>
            <a:ext cx="9032708" cy="3487894"/>
            <a:chOff x="0" y="1555"/>
            <a:chExt cx="10942" cy="808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4"/>
              <a:ext cx="10942" cy="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9241"/>
              <a:ext cx="397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1511" y="1088306"/>
            <a:ext cx="9069577" cy="25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3533" tIns="23805" rIns="1002191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188119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  S¸ng sím, gµ mÑ dÉn ®µn con ra v</a:t>
            </a:r>
            <a:r>
              <a:rPr lang="vi-VN" sz="30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­ư</a:t>
            </a: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ên kiÕm </a:t>
            </a:r>
            <a:r>
              <a:rPr lang="vi-VN" sz="27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ă</a:t>
            </a:r>
            <a:r>
              <a:rPr lang="vi-VN" sz="21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n</a:t>
            </a: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. BÊt chît m</a:t>
            </a:r>
            <a:r>
              <a:rPr lang="vi-VN" sz="30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ư</a:t>
            </a: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a to, giã lín. Đµn gµ con rÐt run. Gµ mÑ liÒn «m c¸c con, Êp ñ chóng. Róc trong lßng mÑ, ®µn gµ con cïng chiªm chiÕp: </a:t>
            </a:r>
            <a:r>
              <a:rPr lang="vi-VN" sz="2400" dirty="0">
                <a:solidFill>
                  <a:srgbClr val="231F2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“Mẹ </a:t>
            </a: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Êm qu¸! Êm qu¸!</a:t>
            </a:r>
            <a:r>
              <a:rPr lang="vi-VN" sz="2400" dirty="0">
                <a:solidFill>
                  <a:srgbClr val="231F2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”</a:t>
            </a:r>
            <a:r>
              <a:rPr lang="vi-VN" sz="2400" dirty="0">
                <a:solidFill>
                  <a:srgbClr val="231F20"/>
                </a:solidFill>
                <a:latin typeface=".VnAvant" pitchFamily="34" charset="0"/>
                <a:ea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UTM A&amp;S Graceland" panose="02040603050506020204" pitchFamily="18" charset="0"/>
              <a:ea typeface="Arial" pitchFamily="34" charset="0"/>
              <a:cs typeface="Arial" pitchFamily="34" charset="0"/>
            </a:endParaRPr>
          </a:p>
          <a:p>
            <a:pPr indent="188119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0405" y="278122"/>
            <a:ext cx="1312817" cy="2547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latin typeface="UTM Avo" panose="02040603050506020204" pitchFamily="18" charset="0"/>
              </a:rPr>
              <a:t>Ôn bài cũ</a:t>
            </a:r>
            <a:endParaRPr lang="en-US" sz="135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187274" y="1268760"/>
            <a:ext cx="85339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smtClean="0">
                <a:latin typeface="UTM Avo" panose="02040603050506020204" pitchFamily="18" charset="0"/>
              </a:rPr>
              <a:t>      Sáng sớm, biển thật là đẹp! Từ phía xa tít tắp, một vầng hồng từ </a:t>
            </a:r>
            <a:r>
              <a:rPr lang="en-US" sz="2800" dirty="0" err="1" smtClean="0">
                <a:latin typeface="UTM Avo" panose="02040603050506020204" pitchFamily="18" charset="0"/>
              </a:rPr>
              <a:t>từ</a:t>
            </a:r>
            <a:r>
              <a:rPr lang="en-US" sz="2800" dirty="0" smtClean="0">
                <a:latin typeface="UTM Avo" panose="02040603050506020204" pitchFamily="18" charset="0"/>
              </a:rPr>
              <a:t> nhô lên. Mặt biển ửng hồng. Từng lớp sóng nhấp nhô. Những tia nắng sớm nô đùa trên sóng. Nắng lên dần. Mặt biển sáng rực.</a:t>
            </a:r>
            <a:endParaRPr lang="vi-VN" sz="28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2123728" y="361403"/>
            <a:ext cx="5178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Sáng sớm trên biển</a:t>
            </a:r>
            <a:endParaRPr lang="en-US" sz="33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1542" y="178123"/>
            <a:ext cx="1642105" cy="3665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3. </a:t>
            </a: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đọc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9" name="Star: 6 Points 5"/>
          <p:cNvSpPr/>
          <p:nvPr/>
        </p:nvSpPr>
        <p:spPr>
          <a:xfrm>
            <a:off x="649189" y="1399710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Star: 6 Points 5"/>
          <p:cNvSpPr/>
          <p:nvPr/>
        </p:nvSpPr>
        <p:spPr>
          <a:xfrm>
            <a:off x="5587272" y="1264293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2" name="Star: 6 Points 5"/>
          <p:cNvSpPr/>
          <p:nvPr/>
        </p:nvSpPr>
        <p:spPr>
          <a:xfrm>
            <a:off x="5915820" y="1916832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6" name="Star: 6 Points 5"/>
          <p:cNvSpPr/>
          <p:nvPr/>
        </p:nvSpPr>
        <p:spPr>
          <a:xfrm>
            <a:off x="1115616" y="2591452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7" name="Star: 6 Points 5"/>
          <p:cNvSpPr/>
          <p:nvPr/>
        </p:nvSpPr>
        <p:spPr>
          <a:xfrm>
            <a:off x="5553819" y="2564904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Star: 6 Points 5"/>
          <p:cNvSpPr/>
          <p:nvPr/>
        </p:nvSpPr>
        <p:spPr>
          <a:xfrm>
            <a:off x="3995936" y="3183362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9" name="Star: 6 Points 5"/>
          <p:cNvSpPr/>
          <p:nvPr/>
        </p:nvSpPr>
        <p:spPr>
          <a:xfrm>
            <a:off x="6561931" y="3183362"/>
            <a:ext cx="314325" cy="329486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802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 animBg="1"/>
      <p:bldP spid="9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509329" y="541330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012" y="612616"/>
            <a:ext cx="14029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b="1" i="1" dirty="0">
                <a:solidFill>
                  <a:schemeClr val="tx1"/>
                </a:solidFill>
              </a:rPr>
              <a:t>Ghép đúng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745993"/>
              </p:ext>
            </p:extLst>
          </p:nvPr>
        </p:nvGraphicFramePr>
        <p:xfrm>
          <a:off x="143684" y="1517604"/>
          <a:ext cx="5220404" cy="606892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{21E4AEA4-8DFA-4A89-87EB-49C32662AFE0}</a:tableStyleId>
              </a:tblPr>
              <a:tblGrid>
                <a:gridCol w="522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892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a)Khi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vầng hồng nhô lên, mặt biển</a:t>
                      </a:r>
                      <a:endParaRPr lang="vi-VN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22878"/>
              </p:ext>
            </p:extLst>
          </p:nvPr>
        </p:nvGraphicFramePr>
        <p:xfrm>
          <a:off x="134835" y="3055528"/>
          <a:ext cx="3792922" cy="58436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3792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3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b)Những tia nắng sớm</a:t>
                      </a:r>
                      <a:endParaRPr lang="vi-VN" sz="2000" b="1" kern="1200" baseline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00487"/>
              </p:ext>
            </p:extLst>
          </p:nvPr>
        </p:nvGraphicFramePr>
        <p:xfrm>
          <a:off x="5796136" y="1556637"/>
          <a:ext cx="3240359" cy="648044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44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nô đùa trên sóng.</a:t>
                      </a:r>
                      <a:endParaRPr lang="vi-VN" sz="2000" b="1" kern="1200" baseline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58619"/>
              </p:ext>
            </p:extLst>
          </p:nvPr>
        </p:nvGraphicFramePr>
        <p:xfrm>
          <a:off x="5796135" y="3212976"/>
          <a:ext cx="3240360" cy="648072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2) ửng hồng.</a:t>
                      </a:r>
                      <a:endParaRPr lang="vi-VN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5077971" y="2122466"/>
            <a:ext cx="718164" cy="10905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927757" y="2204681"/>
            <a:ext cx="1868378" cy="11657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5B5DE6A-9FCC-471E-8598-442064ED7241}"/>
              </a:ext>
            </a:extLst>
          </p:cNvPr>
          <p:cNvGrpSpPr/>
          <p:nvPr/>
        </p:nvGrpSpPr>
        <p:grpSpPr>
          <a:xfrm>
            <a:off x="2801923" y="764704"/>
            <a:ext cx="2614621" cy="842095"/>
            <a:chOff x="1517057" y="2437769"/>
            <a:chExt cx="2266633" cy="461665"/>
          </a:xfrm>
        </p:grpSpPr>
        <p:sp>
          <p:nvSpPr>
            <p:cNvPr id="4" name="Rectángulo 7">
              <a:extLst>
                <a:ext uri="{FF2B5EF4-FFF2-40B4-BE49-F238E27FC236}">
                  <a16:creationId xmlns:a16="http://schemas.microsoft.com/office/drawing/2014/main" id="{8C6425A2-763C-44F4-832A-0E84FA032558}"/>
                </a:ext>
              </a:extLst>
            </p:cNvPr>
            <p:cNvSpPr/>
            <p:nvPr/>
          </p:nvSpPr>
          <p:spPr>
            <a:xfrm>
              <a:off x="1517057" y="2437769"/>
              <a:ext cx="2266633" cy="375451"/>
            </a:xfrm>
            <a:prstGeom prst="rect">
              <a:avLst/>
            </a:prstGeom>
            <a:solidFill>
              <a:srgbClr val="E08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>
                <a:solidFill>
                  <a:prstClr val="white"/>
                </a:solidFill>
              </a:endParaRPr>
            </a:p>
          </p:txBody>
        </p:sp>
        <p:sp>
          <p:nvSpPr>
            <p:cNvPr id="6" name="Rectángulo 32">
              <a:extLst>
                <a:ext uri="{FF2B5EF4-FFF2-40B4-BE49-F238E27FC236}">
                  <a16:creationId xmlns:a16="http://schemas.microsoft.com/office/drawing/2014/main" id="{A5D20FA3-ECAD-4E03-81DF-5472DEAAFFAA}"/>
                </a:ext>
              </a:extLst>
            </p:cNvPr>
            <p:cNvSpPr/>
            <p:nvPr/>
          </p:nvSpPr>
          <p:spPr>
            <a:xfrm>
              <a:off x="1639796" y="2437769"/>
              <a:ext cx="2021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3600" dirty="0" err="1" smtClean="0">
                  <a:solidFill>
                    <a:prstClr val="white"/>
                  </a:solidFill>
                  <a:latin typeface="Segoe UI Light" panose="020B0502040204020203" pitchFamily="34" charset="0"/>
                </a:rPr>
                <a:t>Tập</a:t>
              </a:r>
              <a:r>
                <a:rPr lang="es-MX" sz="3600" dirty="0" smtClean="0">
                  <a:solidFill>
                    <a:prstClr val="white"/>
                  </a:solidFill>
                  <a:latin typeface="Segoe UI Light" panose="020B0502040204020203" pitchFamily="34" charset="0"/>
                </a:rPr>
                <a:t> </a:t>
              </a:r>
              <a:r>
                <a:rPr lang="es-MX" sz="3600" dirty="0" err="1" smtClean="0">
                  <a:solidFill>
                    <a:prstClr val="white"/>
                  </a:solidFill>
                  <a:latin typeface="Segoe UI Light" panose="020B0502040204020203" pitchFamily="34" charset="0"/>
                </a:rPr>
                <a:t>viết</a:t>
              </a:r>
              <a:endParaRPr lang="es-MX" sz="3600" dirty="0">
                <a:solidFill>
                  <a:prstClr val="white"/>
                </a:solidFill>
                <a:latin typeface="Segoe UI Light" panose="020B0502040204020203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2608" r="17012" b="59144"/>
          <a:stretch/>
        </p:blipFill>
        <p:spPr>
          <a:xfrm>
            <a:off x="0" y="2060848"/>
            <a:ext cx="9036495" cy="14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548641" y="1490008"/>
            <a:ext cx="8366759" cy="474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89: </a:t>
            </a:r>
            <a:endParaRPr lang="en-US" sz="3600" dirty="0">
              <a:latin typeface=".VnAvant" panose="020B7200000000000000" pitchFamily="34" charset="0"/>
            </a:endParaRPr>
          </a:p>
          <a:p>
            <a:pPr algn="ctr"/>
            <a:endParaRPr lang="en-US" sz="3600" dirty="0">
              <a:latin typeface=".VnAvant" panose="020B7200000000000000" pitchFamily="34" charset="0"/>
            </a:endParaRPr>
          </a:p>
          <a:p>
            <a:pPr algn="ctr"/>
            <a:endParaRPr lang="en-US" sz="3600" dirty="0">
              <a:latin typeface=".VnAvant" panose="020B7200000000000000" pitchFamily="34" charset="0"/>
            </a:endParaRPr>
          </a:p>
          <a:p>
            <a:pPr algn="ctr"/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8625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</a:p>
          <a:p>
            <a:endParaRPr lang="vi-VN" sz="3600" dirty="0"/>
          </a:p>
        </p:txBody>
      </p:sp>
      <p:sp>
        <p:nvSpPr>
          <p:cNvPr id="3" name="Oval 2"/>
          <p:cNvSpPr/>
          <p:nvPr/>
        </p:nvSpPr>
        <p:spPr>
          <a:xfrm>
            <a:off x="1108536" y="2496263"/>
            <a:ext cx="2841589" cy="2708013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30372" y="2388494"/>
            <a:ext cx="2950243" cy="2708013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2948690" y="3894798"/>
            <a:ext cx="717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UTM Avo" panose="02040603050506020204" pitchFamily="18" charset="0"/>
              </a:rPr>
              <a:t>lưng</a:t>
            </a:r>
            <a:endParaRPr lang="vi-VN" sz="54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824951" y="3362080"/>
            <a:ext cx="2633868" cy="8309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6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vi-VN" sz="6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824951" y="2420888"/>
            <a:ext cx="1306995" cy="9243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ư</a:t>
            </a:r>
            <a:endParaRPr lang="vi-VN" sz="6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151824" y="2420888"/>
            <a:ext cx="1306995" cy="9291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.VnAvant" panose="020B7200000000000000" pitchFamily="34" charset="0"/>
              </a:rPr>
              <a:t>ng</a:t>
            </a:r>
            <a:endParaRPr lang="vi-VN" sz="6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073429" y="980728"/>
            <a:ext cx="215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6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5732850" y="3894798"/>
            <a:ext cx="1719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vi-VN" sz="54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5"/>
            <a:ext cx="3862923" cy="28812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0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788024" y="4007412"/>
            <a:ext cx="3382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c</a:t>
            </a:r>
            <a:r>
              <a:rPr lang="en-US" sz="6000" dirty="0" smtClean="0">
                <a:latin typeface="UTM Avo" panose="02040603050506020204" pitchFamily="18" charset="0"/>
              </a:rPr>
              <a:t>á mực</a:t>
            </a:r>
            <a:endParaRPr lang="vi-VN" sz="6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6236938" y="4005064"/>
            <a:ext cx="2425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99"/>
                </a:solidFill>
                <a:latin typeface="UTM Avo" panose="02040603050506020204" pitchFamily="18" charset="0"/>
              </a:rPr>
              <a:t>uc</a:t>
            </a:r>
            <a:endParaRPr lang="vi-VN" sz="6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931052" y="3534107"/>
            <a:ext cx="2390180" cy="8309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99"/>
                </a:solidFill>
                <a:latin typeface="UTM Avo" panose="02040603050506020204" pitchFamily="18" charset="0"/>
              </a:rPr>
              <a:t>ư</a:t>
            </a:r>
            <a:r>
              <a:rPr lang="en-US" sz="6000" dirty="0" err="1" smtClean="0">
                <a:solidFill>
                  <a:srgbClr val="000099"/>
                </a:solidFill>
                <a:latin typeface=".VnAvant" panose="020B7200000000000000" pitchFamily="34" charset="0"/>
              </a:rPr>
              <a:t>c</a:t>
            </a:r>
            <a:endParaRPr lang="vi-VN" sz="6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931053" y="2592915"/>
            <a:ext cx="1200893" cy="9243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ư</a:t>
            </a:r>
            <a:endParaRPr lang="vi-VN" sz="6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151824" y="2605007"/>
            <a:ext cx="1169408" cy="9291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endParaRPr lang="vi-VN" sz="6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085685" y="943096"/>
            <a:ext cx="215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0099"/>
                </a:solidFill>
                <a:latin typeface="UTM Avo" panose="02040603050506020204" pitchFamily="18" charset="0"/>
              </a:rPr>
              <a:t>ư</a:t>
            </a:r>
            <a:r>
              <a:rPr lang="en-US" sz="60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</a:t>
            </a:r>
            <a:endParaRPr lang="en-US" sz="6000" dirty="0">
              <a:solidFill>
                <a:srgbClr val="000099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46" y="757145"/>
            <a:ext cx="3967088" cy="27769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21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8894" y="1212724"/>
            <a:ext cx="2054494" cy="6751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51430" tIns="25715" rIns="51430" bIns="25715" rtlCol="0">
            <a:spAutoFit/>
          </a:bodyPr>
          <a:lstStyle/>
          <a:p>
            <a:pPr algn="ctr" defTabSz="685800">
              <a:defRPr/>
            </a:pPr>
            <a:r>
              <a:rPr lang="en-US" sz="405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5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405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65801" y="2994281"/>
            <a:ext cx="1040703" cy="67518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375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12704" y="2366378"/>
            <a:ext cx="1394384" cy="635249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375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3375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7081" y="1212724"/>
            <a:ext cx="2070779" cy="6751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51430" tIns="25715" rIns="51430" bIns="25715" rtlCol="0">
            <a:spAutoFit/>
          </a:bodyPr>
          <a:lstStyle/>
          <a:p>
            <a:pPr algn="ctr" defTabSz="685800">
              <a:defRPr/>
            </a:pPr>
            <a:r>
              <a:rPr lang="en-US" sz="4050" dirty="0" err="1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5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en-US" sz="405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41071" y="4069967"/>
            <a:ext cx="1266017" cy="68621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375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en-US" sz="3375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EA1FC3-A721-44A8-B0A0-1D76A6751A0F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806504" y="2684003"/>
            <a:ext cx="1806200" cy="647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2F1F91-EE01-4513-8F3A-07955FA0533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806504" y="3429001"/>
            <a:ext cx="1934567" cy="984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52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2503" y="4792914"/>
            <a:ext cx="17995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 smtClean="0">
                <a:latin typeface="UTM Avo" panose="02040603050506020204" pitchFamily="18" charset="0"/>
              </a:rPr>
              <a:t>l</a:t>
            </a:r>
            <a:r>
              <a:rPr lang="en-US" sz="4050" dirty="0" smtClean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405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2817" y="4786366"/>
            <a:ext cx="15860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latin typeface="UTM Avo" panose="02040603050506020204" pitchFamily="18" charset="0"/>
              </a:rPr>
              <a:t>m</a:t>
            </a:r>
            <a:r>
              <a:rPr lang="en-US" sz="4050" dirty="0" smtClean="0">
                <a:solidFill>
                  <a:srgbClr val="FF0000"/>
                </a:solidFill>
                <a:latin typeface="UTM Avo" panose="02040603050506020204" pitchFamily="18" charset="0"/>
              </a:rPr>
              <a:t>ực</a:t>
            </a:r>
            <a:endParaRPr lang="en-US" sz="405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1232" y="3290500"/>
            <a:ext cx="2215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ʹ</a:t>
            </a:r>
            <a:endParaRPr lang="en-US" sz="1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4016" y="660735"/>
            <a:ext cx="17995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5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405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658475"/>
            <a:ext cx="17995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 err="1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5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en-US" sz="405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91730"/>
            <a:ext cx="3967088" cy="27769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2" y="1843850"/>
            <a:ext cx="3862923" cy="28812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59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0" y="2100852"/>
            <a:ext cx="2634961" cy="1976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2" y="332657"/>
            <a:ext cx="2448272" cy="1836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48880"/>
            <a:ext cx="244827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61" y="4585594"/>
            <a:ext cx="2520280" cy="17145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300193" y="231003"/>
            <a:ext cx="448679" cy="32403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2</a:t>
            </a:r>
            <a:endParaRPr lang="vi-VN" dirty="0"/>
          </a:p>
        </p:txBody>
      </p:sp>
      <p:sp>
        <p:nvSpPr>
          <p:cNvPr id="13" name="Oval 12"/>
          <p:cNvSpPr/>
          <p:nvPr/>
        </p:nvSpPr>
        <p:spPr>
          <a:xfrm>
            <a:off x="240062" y="1979839"/>
            <a:ext cx="448679" cy="2873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3</a:t>
            </a:r>
            <a:endParaRPr lang="vi-VN" dirty="0"/>
          </a:p>
        </p:txBody>
      </p:sp>
      <p:sp>
        <p:nvSpPr>
          <p:cNvPr id="14" name="Oval 13"/>
          <p:cNvSpPr/>
          <p:nvPr/>
        </p:nvSpPr>
        <p:spPr>
          <a:xfrm>
            <a:off x="6300193" y="2252068"/>
            <a:ext cx="504055" cy="2880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4</a:t>
            </a:r>
            <a:endParaRPr lang="vi-VN" dirty="0"/>
          </a:p>
        </p:txBody>
      </p:sp>
      <p:sp>
        <p:nvSpPr>
          <p:cNvPr id="16" name="Oval 15"/>
          <p:cNvSpPr/>
          <p:nvPr/>
        </p:nvSpPr>
        <p:spPr>
          <a:xfrm>
            <a:off x="6304350" y="4447565"/>
            <a:ext cx="440363" cy="3593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6</a:t>
            </a:r>
            <a:endParaRPr lang="vi-VN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88037"/>
              </p:ext>
            </p:extLst>
          </p:nvPr>
        </p:nvGraphicFramePr>
        <p:xfrm>
          <a:off x="3491880" y="656692"/>
          <a:ext cx="2399928" cy="4680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9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gừng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61024"/>
              </p:ext>
            </p:extLst>
          </p:nvPr>
        </p:nvGraphicFramePr>
        <p:xfrm>
          <a:off x="3491880" y="1556794"/>
          <a:ext cx="2327920" cy="45339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2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393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chim ưng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30734"/>
              </p:ext>
            </p:extLst>
          </p:nvPr>
        </p:nvGraphicFramePr>
        <p:xfrm>
          <a:off x="3563889" y="2492937"/>
          <a:ext cx="2304256" cy="43204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trứng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400935"/>
              </p:ext>
            </p:extLst>
          </p:nvPr>
        </p:nvGraphicFramePr>
        <p:xfrm>
          <a:off x="3563888" y="3501008"/>
          <a:ext cx="2376264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8974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thức đêm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42890"/>
              </p:ext>
            </p:extLst>
          </p:nvPr>
        </p:nvGraphicFramePr>
        <p:xfrm>
          <a:off x="3563889" y="4365146"/>
          <a:ext cx="2304256" cy="4787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8713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rừng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37423"/>
              </p:ext>
            </p:extLst>
          </p:nvPr>
        </p:nvGraphicFramePr>
        <p:xfrm>
          <a:off x="3563888" y="5398987"/>
          <a:ext cx="2183904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8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064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solidFill>
                            <a:schemeClr val="tx1"/>
                          </a:solidFill>
                        </a:rPr>
                        <a:t>lực sĩ</a:t>
                      </a:r>
                      <a:endParaRPr lang="vi-V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>
            <a:stCxn id="29" idx="3"/>
            <a:endCxn id="18" idx="1"/>
          </p:cNvCxnSpPr>
          <p:nvPr/>
        </p:nvCxnSpPr>
        <p:spPr>
          <a:xfrm>
            <a:off x="3000727" y="1000280"/>
            <a:ext cx="491153" cy="7832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9" idx="3"/>
          </p:cNvCxnSpPr>
          <p:nvPr/>
        </p:nvCxnSpPr>
        <p:spPr>
          <a:xfrm flipH="1">
            <a:off x="5868145" y="1250759"/>
            <a:ext cx="504056" cy="1458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3"/>
            <a:endCxn id="17" idx="1"/>
          </p:cNvCxnSpPr>
          <p:nvPr/>
        </p:nvCxnSpPr>
        <p:spPr>
          <a:xfrm flipV="1">
            <a:off x="3016661" y="890718"/>
            <a:ext cx="475219" cy="21982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1"/>
            <a:endCxn id="22" idx="3"/>
          </p:cNvCxnSpPr>
          <p:nvPr/>
        </p:nvCxnSpPr>
        <p:spPr>
          <a:xfrm flipH="1">
            <a:off x="5747792" y="3213018"/>
            <a:ext cx="624408" cy="238413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9480" y="3894011"/>
            <a:ext cx="1135308" cy="5217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1"/>
            <a:endCxn id="21" idx="3"/>
          </p:cNvCxnSpPr>
          <p:nvPr/>
        </p:nvCxnSpPr>
        <p:spPr>
          <a:xfrm flipH="1" flipV="1">
            <a:off x="5868145" y="4604460"/>
            <a:ext cx="649616" cy="8383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Bài ca chim ưng | Khát khao x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4" y="172008"/>
            <a:ext cx="2491043" cy="16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97206" y="156637"/>
            <a:ext cx="448679" cy="2880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1</a:t>
            </a:r>
            <a:endParaRPr lang="vi-VN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31" y="4331140"/>
            <a:ext cx="2829366" cy="220151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15783" y="4205694"/>
            <a:ext cx="430102" cy="2873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5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601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640692" y="611430"/>
            <a:ext cx="85339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UTM Avo" panose="02040603050506020204" pitchFamily="18" charset="0"/>
              </a:rPr>
              <a:t>      Sáng sớm, biển thật là đẹp! Từ phía xa tít tắp, một vầng hồng từ </a:t>
            </a:r>
            <a:r>
              <a:rPr lang="en-US" sz="2800" dirty="0" err="1" smtClean="0">
                <a:latin typeface="UTM Avo" panose="02040603050506020204" pitchFamily="18" charset="0"/>
              </a:rPr>
              <a:t>từ</a:t>
            </a:r>
            <a:r>
              <a:rPr lang="en-US" sz="2800" dirty="0" smtClean="0">
                <a:latin typeface="UTM Avo" panose="02040603050506020204" pitchFamily="18" charset="0"/>
              </a:rPr>
              <a:t> nhô lên. Mặt biển ửng hồng. Từng lớp sóng nhấp nhô. Những tia nắng sớm nô đùa trên sóng. Nắng lên dần. Mặt biển sáng rực.</a:t>
            </a:r>
            <a:endParaRPr lang="vi-VN" sz="28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2288026" y="11266"/>
            <a:ext cx="5178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66"/>
                </a:solidFill>
                <a:latin typeface="UTM Avo" panose="02040603050506020204" pitchFamily="18" charset="0"/>
              </a:rPr>
              <a:t>Sáng sớm trên biển</a:t>
            </a:r>
            <a:endParaRPr lang="en-US" sz="33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1793647" y="1412776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15316" y="1387122"/>
            <a:ext cx="3693108" cy="6768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8130351" y="980728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1590829" y="2276872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ưc</a:t>
            </a: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1542" y="178123"/>
            <a:ext cx="1642105" cy="3665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3. </a:t>
            </a: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đọc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76983-C206-4B14-981F-6E1709C44EA1}"/>
              </a:ext>
            </a:extLst>
          </p:cNvPr>
          <p:cNvSpPr txBox="1"/>
          <p:nvPr/>
        </p:nvSpPr>
        <p:spPr>
          <a:xfrm>
            <a:off x="6487889" y="1412776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3" grpId="0"/>
      <p:bldP spid="14" grpId="0"/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3141333" y="857251"/>
            <a:ext cx="2232214" cy="69448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0099"/>
                </a:solidFill>
                <a:latin typeface="UTM Avo" panose="02040603050506020204" pitchFamily="18" charset="0"/>
              </a:rPr>
              <a:t>Luyện đọc từ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2211342" y="1946025"/>
            <a:ext cx="199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xa tít tắp</a:t>
            </a:r>
            <a:endParaRPr lang="en-US" sz="30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2158659" y="3948359"/>
            <a:ext cx="252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sáng rực</a:t>
            </a:r>
            <a:endParaRPr lang="vi-VN" sz="3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2142454" y="2582693"/>
            <a:ext cx="336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ửng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latin typeface="UTM Avo" panose="02040603050506020204" pitchFamily="18" charset="0"/>
              </a:rPr>
              <a:t>hồng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2211342" y="3265526"/>
            <a:ext cx="257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nhấp nhô</a:t>
            </a:r>
            <a:endParaRPr lang="en-US" sz="3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285</Words>
  <Application>Microsoft Office PowerPoint</Application>
  <PresentationFormat>On-screen Show (4:3)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等线</vt:lpstr>
      <vt:lpstr>Segoe UI Light</vt:lpstr>
      <vt:lpstr>Tahoma</vt:lpstr>
      <vt:lpstr>UTM A&amp;S Graceland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Quang Hao 0988375548</cp:lastModifiedBy>
  <cp:revision>33</cp:revision>
  <dcterms:created xsi:type="dcterms:W3CDTF">2020-11-06T08:33:00Z</dcterms:created>
  <dcterms:modified xsi:type="dcterms:W3CDTF">2022-01-05T02:20:53Z</dcterms:modified>
</cp:coreProperties>
</file>