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1" r:id="rId2"/>
    <p:sldId id="278" r:id="rId3"/>
    <p:sldId id="283" r:id="rId4"/>
    <p:sldId id="284" r:id="rId5"/>
    <p:sldId id="285" r:id="rId6"/>
    <p:sldId id="286" r:id="rId7"/>
    <p:sldId id="287" r:id="rId8"/>
    <p:sldId id="272" r:id="rId9"/>
    <p:sldId id="281" r:id="rId10"/>
    <p:sldId id="290" r:id="rId11"/>
    <p:sldId id="288" r:id="rId12"/>
    <p:sldId id="289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CA446-CE38-4B6A-A9D9-1A1462167F64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57486-B7FF-434F-87F1-723B9AA3D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1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67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88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1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3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33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8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3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A6F0-59F2-4F59-B8D8-7987C6C4BFA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4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5A6F0-59F2-4F59-B8D8-7987C6C4BFA5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256D3-C16C-4697-A27B-0318EB9FC1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1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5257800"/>
            <a:ext cx="9144000" cy="1600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1210614"/>
            <a:ext cx="112908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UTM Avo" pitchFamily="18" charset="0"/>
              </a:rPr>
              <a:t>  Chào mừng các con đến tiết học vần</a:t>
            </a:r>
            <a:endParaRPr lang="vi-VN" sz="8000" b="1">
              <a:solidFill>
                <a:srgbClr val="FF0000"/>
              </a:solidFill>
            </a:endParaRPr>
          </a:p>
        </p:txBody>
      </p:sp>
      <p:pic>
        <p:nvPicPr>
          <p:cNvPr id="3074" name="Picture 2" descr="C:\Users\Administrator\Desktop\24-hinh-nen-powerpoint-tuyet-dep-danh-cho-cac-be-mam-non-1487092771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8" y="0"/>
            <a:ext cx="1224661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1043189"/>
            <a:ext cx="121919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UTM Avo" pitchFamily="18" charset="0"/>
              </a:rPr>
              <a:t>KHỞI ĐỘNG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4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DC9BA4F5-FB82-49C5-8441-CF784A4CE10F}"/>
              </a:ext>
            </a:extLst>
          </p:cNvPr>
          <p:cNvSpPr/>
          <p:nvPr/>
        </p:nvSpPr>
        <p:spPr>
          <a:xfrm>
            <a:off x="4188444" y="0"/>
            <a:ext cx="2976285" cy="925975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99"/>
                </a:solidFill>
                <a:latin typeface="UTM Avo" panose="02040603050506020204" pitchFamily="18" charset="0"/>
              </a:rPr>
              <a:t>Luyện đọc từ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DCDA64-AE5B-463A-8478-D9586B41B713}"/>
              </a:ext>
            </a:extLst>
          </p:cNvPr>
          <p:cNvSpPr txBox="1"/>
          <p:nvPr/>
        </p:nvSpPr>
        <p:spPr>
          <a:xfrm>
            <a:off x="2948456" y="1451700"/>
            <a:ext cx="2663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s¸ng sím</a:t>
            </a:r>
            <a:endParaRPr lang="en-US" sz="4000" dirty="0" smtClean="0">
              <a:latin typeface=".VnAvant" panose="020B72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CDA64-AE5B-463A-8478-D9586B41B713}"/>
              </a:ext>
            </a:extLst>
          </p:cNvPr>
          <p:cNvSpPr txBox="1"/>
          <p:nvPr/>
        </p:nvSpPr>
        <p:spPr>
          <a:xfrm>
            <a:off x="2736169" y="4121480"/>
            <a:ext cx="3363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UTM Avo" panose="02040603050506020204" pitchFamily="18" charset="0"/>
              </a:rPr>
              <a:t>c</a:t>
            </a:r>
            <a:r>
              <a:rPr lang="en-US" sz="4000" dirty="0" smtClean="0">
                <a:latin typeface="UTM Avo" panose="02040603050506020204" pitchFamily="18" charset="0"/>
              </a:rPr>
              <a:t>hiêm chiếp</a:t>
            </a:r>
            <a:endParaRPr lang="vi-VN" sz="4000" dirty="0" err="1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DCDA64-AE5B-463A-8478-D9586B41B713}"/>
              </a:ext>
            </a:extLst>
          </p:cNvPr>
          <p:cNvSpPr txBox="1"/>
          <p:nvPr/>
        </p:nvSpPr>
        <p:spPr>
          <a:xfrm>
            <a:off x="2856607" y="2300590"/>
            <a:ext cx="2663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.VnAvant" panose="020B7200000000000000" pitchFamily="34" charset="0"/>
              </a:rPr>
              <a:t>r</a:t>
            </a:r>
            <a:r>
              <a:rPr lang="vi-VN" sz="4000" dirty="0" smtClean="0">
                <a:latin typeface=".VnAvant" panose="020B7200000000000000" pitchFamily="34" charset="0"/>
              </a:rPr>
              <a:t>a v</a:t>
            </a:r>
            <a:r>
              <a:rPr lang="vi-VN" sz="4400" dirty="0" smtClean="0">
                <a:latin typeface=".VnAvant" panose="020B7200000000000000" pitchFamily="34" charset="0"/>
              </a:rPr>
              <a:t>ườ</a:t>
            </a:r>
            <a:r>
              <a:rPr lang="vi-VN" sz="4000" dirty="0" smtClean="0">
                <a:latin typeface=".VnAvant" panose="020B7200000000000000" pitchFamily="34" charset="0"/>
              </a:rPr>
              <a:t>n</a:t>
            </a:r>
            <a:endParaRPr lang="en-US" sz="4000" dirty="0" smtClean="0"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DCDA64-AE5B-463A-8478-D9586B41B713}"/>
              </a:ext>
            </a:extLst>
          </p:cNvPr>
          <p:cNvSpPr txBox="1"/>
          <p:nvPr/>
        </p:nvSpPr>
        <p:spPr>
          <a:xfrm>
            <a:off x="2948456" y="3211035"/>
            <a:ext cx="2663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rÐt run</a:t>
            </a:r>
            <a:endParaRPr lang="en-US" sz="4000" dirty="0" smtClean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31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 rot="10800000" flipV="1">
            <a:off x="721894" y="-353939"/>
            <a:ext cx="9685421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1377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</a:b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rgbClr val="EC008C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Gµ mÑ, gµ con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</a:b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015" y="546131"/>
            <a:ext cx="12367088" cy="397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1377" tIns="31740" rIns="1336254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508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  S¸ng sím, gµ mÑ dÉn ®µn con ra </a:t>
            </a:r>
            <a:r>
              <a:rPr lang="vi-VN" sz="3200" dirty="0" smtClean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v</a:t>
            </a:r>
            <a:r>
              <a:rPr lang="vi-VN" sz="4000" dirty="0" smtClean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­</a:t>
            </a:r>
            <a:r>
              <a:rPr lang="vi-VN" sz="4000" dirty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ư</a:t>
            </a:r>
            <a:r>
              <a:rPr lang="vi-VN" sz="3200" dirty="0" smtClean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ên kiÕm </a:t>
            </a:r>
            <a:r>
              <a:rPr lang="vi-VN" sz="3600" dirty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ă</a:t>
            </a:r>
            <a:r>
              <a:rPr lang="vi-VN" sz="2800" dirty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n</a:t>
            </a:r>
            <a:r>
              <a:rPr lang="vi-VN" sz="3200" dirty="0" smtClean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. 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BÊt chît </a:t>
            </a:r>
            <a:r>
              <a:rPr lang="vi-VN" sz="3200" dirty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m</a:t>
            </a:r>
            <a:r>
              <a:rPr lang="vi-VN" sz="4000" dirty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ư</a:t>
            </a:r>
            <a:r>
              <a:rPr lang="vi-VN" sz="3200" dirty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a 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to, gi</a:t>
            </a:r>
            <a:r>
              <a:rPr lang="vi-VN" sz="3200" dirty="0" smtClean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ã 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lín. Đµn gµ con rÐt run. Gµ mÑ liÒn «m c¸c con, Êp ñ chóng. Róc trong lßng mÑ, ®µn gµ con cïng chiªm chiÕp: 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“</a:t>
            </a:r>
            <a:r>
              <a:rPr lang="vi-VN" sz="3200" dirty="0" smtClean="0">
                <a:solidFill>
                  <a:srgbClr val="231F2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Mẹ </a:t>
            </a:r>
            <a:r>
              <a:rPr lang="vi-VN" sz="3200" dirty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Êm 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qu¸! </a:t>
            </a:r>
            <a:r>
              <a:rPr lang="en-US" sz="3200" dirty="0" smtClean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Ấ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m 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qu¸!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”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TM A&amp;S Graceland" panose="02040603050506020204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NI-Avo" pitchFamily="2" charset="0"/>
              <a:cs typeface="Arial" pitchFamily="34" charset="0"/>
            </a:endParaRPr>
          </a:p>
        </p:txBody>
      </p:sp>
      <p:sp>
        <p:nvSpPr>
          <p:cNvPr id="8" name="Star: 6 Points 5"/>
          <p:cNvSpPr/>
          <p:nvPr/>
        </p:nvSpPr>
        <p:spPr>
          <a:xfrm>
            <a:off x="865585" y="723279"/>
            <a:ext cx="419100" cy="43931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9" name="Star: 6 Points 5"/>
          <p:cNvSpPr/>
          <p:nvPr/>
        </p:nvSpPr>
        <p:spPr>
          <a:xfrm>
            <a:off x="446485" y="1623350"/>
            <a:ext cx="419100" cy="43931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0" name="Star: 6 Points 5"/>
          <p:cNvSpPr/>
          <p:nvPr/>
        </p:nvSpPr>
        <p:spPr>
          <a:xfrm>
            <a:off x="5529396" y="1623349"/>
            <a:ext cx="419100" cy="43931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1" name="Star: 6 Points 5"/>
          <p:cNvSpPr/>
          <p:nvPr/>
        </p:nvSpPr>
        <p:spPr>
          <a:xfrm>
            <a:off x="9469654" y="1623349"/>
            <a:ext cx="419100" cy="43931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2" name="Star: 6 Points 5"/>
          <p:cNvSpPr/>
          <p:nvPr/>
        </p:nvSpPr>
        <p:spPr>
          <a:xfrm>
            <a:off x="6513009" y="2312268"/>
            <a:ext cx="419100" cy="43931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3" name="Star: 6 Points 5"/>
          <p:cNvSpPr/>
          <p:nvPr/>
        </p:nvSpPr>
        <p:spPr>
          <a:xfrm>
            <a:off x="5948496" y="3125197"/>
            <a:ext cx="419100" cy="43931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4" name="Star: 6 Points 5"/>
          <p:cNvSpPr/>
          <p:nvPr/>
        </p:nvSpPr>
        <p:spPr>
          <a:xfrm>
            <a:off x="8491594" y="3101482"/>
            <a:ext cx="419100" cy="43931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.VnAvant" panose="020B7200000000000000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5019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11" y="3490140"/>
            <a:ext cx="10371221" cy="2778313"/>
          </a:xfr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 rot="10800000" flipV="1">
            <a:off x="721894" y="-353939"/>
            <a:ext cx="9685421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1377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</a:b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rgbClr val="EC008C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Gµ mÑ, gµ con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</a:b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5952" y="917249"/>
            <a:ext cx="12367088" cy="286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1377" tIns="31740" rIns="1336254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50825" fontAlgn="base">
              <a:spcBef>
                <a:spcPct val="0"/>
              </a:spcBef>
              <a:spcAft>
                <a:spcPct val="0"/>
              </a:spcAft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  S¸ng sím, gµ mÑ dÉn ®µn con ra </a:t>
            </a:r>
            <a:r>
              <a:rPr lang="vi-VN" sz="3200" dirty="0" smtClean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v</a:t>
            </a:r>
            <a:r>
              <a:rPr lang="vi-VN" sz="4000" dirty="0" smtClean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­</a:t>
            </a:r>
            <a:r>
              <a:rPr lang="vi-VN" sz="4000" dirty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ư</a:t>
            </a:r>
            <a:r>
              <a:rPr lang="vi-VN" sz="3200" dirty="0" smtClean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ên kiÕm </a:t>
            </a:r>
            <a:r>
              <a:rPr lang="vi-VN" sz="3600" dirty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ă</a:t>
            </a:r>
            <a:r>
              <a:rPr lang="vi-VN" sz="2800" dirty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n</a:t>
            </a:r>
            <a:r>
              <a:rPr lang="vi-VN" sz="3200" dirty="0" smtClean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. 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BÊt chît </a:t>
            </a:r>
            <a:r>
              <a:rPr lang="vi-VN" sz="3200" dirty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m</a:t>
            </a:r>
            <a:r>
              <a:rPr lang="vi-VN" sz="4000" dirty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ư</a:t>
            </a:r>
            <a:r>
              <a:rPr lang="vi-VN" sz="3200" dirty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a 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to, gi</a:t>
            </a:r>
            <a:r>
              <a:rPr lang="vi-VN" sz="3200" dirty="0" smtClean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ã 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lín. Đµn gµ con rÐt run. Gµ mÑ liÒn «m c¸c con, Êp ñ chóng. Róc trong lßng mÑ, ®µn gµ con cïng chiªm chiÕp: 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“</a:t>
            </a:r>
            <a:r>
              <a:rPr lang="vi-VN" sz="3200" dirty="0" smtClean="0">
                <a:solidFill>
                  <a:srgbClr val="231F2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Mẹ </a:t>
            </a:r>
            <a:r>
              <a:rPr lang="vi-VN" sz="3200" dirty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Êm 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qu¸! Êm qu¸!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”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TM A&amp;S Graceland" panose="02040603050506020204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NI-Avo" pitchFamily="2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462818" y="4858603"/>
            <a:ext cx="682388" cy="61414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462818" y="4879296"/>
            <a:ext cx="682388" cy="86028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3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0" y="0"/>
            <a:ext cx="3580327" cy="758281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UTM Avo" panose="02040603050506020204" pitchFamily="18" charset="0"/>
              </a:rPr>
              <a:t>4. </a:t>
            </a:r>
            <a:r>
              <a:rPr lang="en-US" dirty="0" err="1">
                <a:solidFill>
                  <a:schemeClr val="bg1"/>
                </a:solidFill>
                <a:latin typeface="UTM Avo" panose="02040603050506020204" pitchFamily="18" charset="0"/>
              </a:rPr>
              <a:t>Tập</a:t>
            </a:r>
            <a:r>
              <a:rPr lang="en-US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UTM Avo" panose="02040603050506020204" pitchFamily="18" charset="0"/>
              </a:rPr>
              <a:t>viết</a:t>
            </a:r>
            <a:endParaRPr lang="en-US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3DBC13-FF3B-478D-B4D6-7344D1D76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61" t="22402" r="20615" b="57132"/>
          <a:stretch/>
        </p:blipFill>
        <p:spPr>
          <a:xfrm>
            <a:off x="225284" y="1374913"/>
            <a:ext cx="11292141" cy="221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Pictures\Các-câu-nói-tạm-biệt-trong-tiếng-Tru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4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028" y="0"/>
            <a:ext cx="2175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UTM Avo" panose="02040603050506020204" pitchFamily="18" charset="0"/>
              </a:rPr>
              <a:t>Ôn bài cũ</a:t>
            </a:r>
            <a:endParaRPr lang="vi-V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51793" y="740979"/>
            <a:ext cx="112408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Chim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yÓng</a:t>
            </a:r>
            <a:endParaRPr lang="en-US" sz="3600" dirty="0" smtClean="0">
              <a:solidFill>
                <a:srgbClr val="FF0000"/>
              </a:solidFill>
              <a:latin typeface=".VnAvant" pitchFamily="34" charset="0"/>
            </a:endParaRPr>
          </a:p>
          <a:p>
            <a:pPr algn="just"/>
            <a:r>
              <a:rPr lang="en-US" sz="3600" dirty="0" smtClean="0">
                <a:latin typeface=".VnAvant" pitchFamily="34" charset="0"/>
              </a:rPr>
              <a:t>    ¤</a:t>
            </a:r>
            <a:r>
              <a:rPr lang="en-US" sz="3600" dirty="0" err="1" smtClean="0">
                <a:latin typeface=".VnAvant" pitchFamily="34" charset="0"/>
              </a:rPr>
              <a:t>ng</a:t>
            </a:r>
            <a:r>
              <a:rPr lang="en-US" sz="3600" dirty="0" smtClean="0">
                <a:latin typeface=".VnAvant" pitchFamily="34" charset="0"/>
              </a:rPr>
              <a:t> ë </a:t>
            </a:r>
            <a:r>
              <a:rPr lang="en-US" sz="3600" dirty="0" err="1" smtClean="0">
                <a:latin typeface=".VnAvant" pitchFamily="34" charset="0"/>
              </a:rPr>
              <a:t>qu</a:t>
            </a:r>
            <a:r>
              <a:rPr lang="en-US" sz="3600" dirty="0" smtClean="0">
                <a:latin typeface=".VnAvant" pitchFamily="34" charset="0"/>
              </a:rPr>
              <a:t>ª </a:t>
            </a:r>
            <a:r>
              <a:rPr lang="en-US" sz="3600" dirty="0" err="1" smtClean="0">
                <a:latin typeface=".VnAvant" pitchFamily="34" charset="0"/>
              </a:rPr>
              <a:t>ra</a:t>
            </a:r>
            <a:r>
              <a:rPr lang="en-US" sz="3600" dirty="0" smtClean="0">
                <a:latin typeface=".VnAvant" pitchFamily="34" charset="0"/>
              </a:rPr>
              <a:t>, </a:t>
            </a:r>
            <a:r>
              <a:rPr lang="en-US" sz="3600" dirty="0" err="1" smtClean="0">
                <a:latin typeface=".VnAvant" pitchFamily="34" charset="0"/>
              </a:rPr>
              <a:t>tÆng</a:t>
            </a:r>
            <a:r>
              <a:rPr lang="en-US" sz="3600" dirty="0" smtClean="0">
                <a:latin typeface=".VnAvant" pitchFamily="34" charset="0"/>
              </a:rPr>
              <a:t> Long </a:t>
            </a:r>
            <a:r>
              <a:rPr lang="en-US" sz="3600" dirty="0" err="1" smtClean="0">
                <a:latin typeface=".VnAvant" pitchFamily="34" charset="0"/>
              </a:rPr>
              <a:t>mét</a:t>
            </a:r>
            <a:r>
              <a:rPr lang="en-US" sz="3600" dirty="0" smtClean="0">
                <a:latin typeface=".VnAvant" pitchFamily="34" charset="0"/>
              </a:rPr>
              <a:t> con </a:t>
            </a:r>
            <a:r>
              <a:rPr lang="en-US" sz="3600" dirty="0" err="1" smtClean="0">
                <a:latin typeface=".VnAvant" pitchFamily="34" charset="0"/>
              </a:rPr>
              <a:t>yÓng</a:t>
            </a:r>
            <a:r>
              <a:rPr lang="en-US" sz="3600" dirty="0" smtClean="0">
                <a:latin typeface=".VnAvant" pitchFamily="34" charset="0"/>
              </a:rPr>
              <a:t> ®</a:t>
            </a:r>
            <a:r>
              <a:rPr lang="en-US" sz="3600" dirty="0" err="1" smtClean="0">
                <a:latin typeface=".VnAvant" pitchFamily="34" charset="0"/>
              </a:rPr>
              <a:t>Ñp</a:t>
            </a:r>
            <a:r>
              <a:rPr lang="en-US" sz="3600" dirty="0" smtClean="0">
                <a:latin typeface=".VnAvant" pitchFamily="34" charset="0"/>
              </a:rPr>
              <a:t> l¾m. </a:t>
            </a:r>
            <a:r>
              <a:rPr lang="en-US" sz="3600" dirty="0" err="1" smtClean="0">
                <a:latin typeface=".VnAvant" pitchFamily="34" charset="0"/>
              </a:rPr>
              <a:t>L«ng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nã</a:t>
            </a:r>
            <a:r>
              <a:rPr lang="en-US" sz="3600" dirty="0" smtClean="0">
                <a:latin typeface=".VnAvant" pitchFamily="34" charset="0"/>
              </a:rPr>
              <a:t> ®en </a:t>
            </a:r>
            <a:r>
              <a:rPr lang="en-US" sz="3600" dirty="0" err="1" smtClean="0">
                <a:latin typeface=".VnAvant" pitchFamily="34" charset="0"/>
              </a:rPr>
              <a:t>biÕc</a:t>
            </a:r>
            <a:r>
              <a:rPr lang="en-US" sz="3600" dirty="0" smtClean="0">
                <a:latin typeface=".VnAvant" pitchFamily="34" charset="0"/>
              </a:rPr>
              <a:t>, </a:t>
            </a:r>
            <a:r>
              <a:rPr lang="en-US" sz="3600" dirty="0" err="1" smtClean="0">
                <a:latin typeface=".VnAvant" pitchFamily="34" charset="0"/>
              </a:rPr>
              <a:t>má</a:t>
            </a:r>
            <a:r>
              <a:rPr lang="en-US" sz="3600" dirty="0" smtClean="0">
                <a:latin typeface=".VnAvant" pitchFamily="34" charset="0"/>
              </a:rPr>
              <a:t> ®á, </a:t>
            </a:r>
            <a:r>
              <a:rPr lang="en-US" sz="3600" dirty="0" err="1" smtClean="0">
                <a:latin typeface=".VnAvant" pitchFamily="34" charset="0"/>
              </a:rPr>
              <a:t>cæ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cã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säc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vµng</a:t>
            </a:r>
            <a:r>
              <a:rPr lang="en-US" sz="3600" dirty="0" smtClean="0">
                <a:latin typeface=".VnAvant" pitchFamily="34" charset="0"/>
              </a:rPr>
              <a:t>. </a:t>
            </a:r>
            <a:r>
              <a:rPr lang="en-US" sz="3600" dirty="0" err="1" smtClean="0">
                <a:latin typeface=".VnAvant" pitchFamily="34" charset="0"/>
              </a:rPr>
              <a:t>YÓng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biÕt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hãt</a:t>
            </a:r>
            <a:r>
              <a:rPr lang="en-US" sz="3600" dirty="0" smtClean="0">
                <a:latin typeface=".VnAvant" pitchFamily="34" charset="0"/>
              </a:rPr>
              <a:t>:" ¤</a:t>
            </a:r>
            <a:r>
              <a:rPr lang="en-US" sz="3600" dirty="0" err="1" smtClean="0">
                <a:latin typeface=".VnAvant" pitchFamily="34" charset="0"/>
              </a:rPr>
              <a:t>ng</a:t>
            </a:r>
            <a:r>
              <a:rPr lang="en-US" sz="3600" dirty="0" smtClean="0">
                <a:latin typeface=".VnAvant" pitchFamily="34" charset="0"/>
              </a:rPr>
              <a:t> ¹!", </a:t>
            </a:r>
            <a:r>
              <a:rPr lang="en-US" sz="3600" dirty="0" err="1" smtClean="0">
                <a:latin typeface=".VnAvant" pitchFamily="34" charset="0"/>
              </a:rPr>
              <a:t>khiÕn</a:t>
            </a:r>
            <a:r>
              <a:rPr lang="en-US" sz="3600" dirty="0" smtClean="0">
                <a:latin typeface=".VnAvant" pitchFamily="34" charset="0"/>
              </a:rPr>
              <a:t> Long mª </a:t>
            </a:r>
            <a:r>
              <a:rPr lang="en-US" sz="3600" dirty="0" err="1" smtClean="0">
                <a:latin typeface=".VnAvant" pitchFamily="34" charset="0"/>
              </a:rPr>
              <a:t>tÝt</a:t>
            </a:r>
            <a:r>
              <a:rPr lang="en-US" sz="3600" dirty="0" smtClean="0">
                <a:latin typeface=".VnAvant" pitchFamily="34" charset="0"/>
              </a:rPr>
              <a:t>.</a:t>
            </a:r>
          </a:p>
          <a:p>
            <a:pPr algn="just"/>
            <a:r>
              <a:rPr lang="en-US" sz="3600" dirty="0" smtClean="0">
                <a:latin typeface=".VnAvant" pitchFamily="34" charset="0"/>
              </a:rPr>
              <a:t>    Long </a:t>
            </a:r>
            <a:r>
              <a:rPr lang="en-US" sz="3600" dirty="0" err="1" smtClean="0">
                <a:latin typeface=".VnAvant" pitchFamily="34" charset="0"/>
              </a:rPr>
              <a:t>muèn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yÓng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hãt</a:t>
            </a:r>
            <a:r>
              <a:rPr lang="en-US" sz="3600" dirty="0" smtClean="0">
                <a:latin typeface=".VnAvant" pitchFamily="34" charset="0"/>
              </a:rPr>
              <a:t>:" Long µ!" . </a:t>
            </a:r>
            <a:r>
              <a:rPr lang="en-US" sz="3600" dirty="0" err="1" smtClean="0">
                <a:latin typeface=".VnAvant" pitchFamily="34" charset="0"/>
              </a:rPr>
              <a:t>ChÝn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h«m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liÒn</a:t>
            </a:r>
            <a:r>
              <a:rPr lang="en-US" sz="3600" dirty="0" smtClean="0">
                <a:latin typeface=".VnAvant" pitchFamily="34" charset="0"/>
              </a:rPr>
              <a:t>, </a:t>
            </a:r>
            <a:r>
              <a:rPr lang="en-US" sz="3600" dirty="0" err="1" smtClean="0">
                <a:latin typeface=".VnAvant" pitchFamily="34" charset="0"/>
              </a:rPr>
              <a:t>cø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häc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xong</a:t>
            </a:r>
            <a:r>
              <a:rPr lang="en-US" sz="3600" dirty="0" smtClean="0">
                <a:latin typeface=".VnAvant" pitchFamily="34" charset="0"/>
              </a:rPr>
              <a:t> lµ Long ®</a:t>
            </a:r>
            <a:r>
              <a:rPr lang="en-US" sz="3600" dirty="0" err="1" smtClean="0">
                <a:latin typeface=".VnAvant" pitchFamily="34" charset="0"/>
              </a:rPr>
              <a:t>Õn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bªn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lång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yÓng</a:t>
            </a:r>
            <a:r>
              <a:rPr lang="en-US" sz="3600" dirty="0" smtClean="0">
                <a:latin typeface=".VnAvant" pitchFamily="34" charset="0"/>
              </a:rPr>
              <a:t>, </a:t>
            </a:r>
            <a:r>
              <a:rPr lang="en-US" sz="3600" dirty="0" err="1" smtClean="0">
                <a:latin typeface=".VnAvant" pitchFamily="34" charset="0"/>
              </a:rPr>
              <a:t>thñ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thØ</a:t>
            </a:r>
            <a:r>
              <a:rPr lang="en-US" sz="3600" dirty="0" smtClean="0">
                <a:latin typeface=".VnAvant" pitchFamily="34" charset="0"/>
              </a:rPr>
              <a:t>:" Long µ!". </a:t>
            </a:r>
            <a:r>
              <a:rPr lang="en-US" sz="3600" dirty="0" err="1" smtClean="0">
                <a:latin typeface=".VnAvant" pitchFamily="34" charset="0"/>
              </a:rPr>
              <a:t>ThÕ</a:t>
            </a:r>
            <a:r>
              <a:rPr lang="en-US" sz="3600" dirty="0" smtClean="0">
                <a:latin typeface=".VnAvant" pitchFamily="34" charset="0"/>
              </a:rPr>
              <a:t> lµ </a:t>
            </a:r>
            <a:r>
              <a:rPr lang="en-US" sz="3600" dirty="0" err="1" smtClean="0">
                <a:latin typeface=".VnAvant" pitchFamily="34" charset="0"/>
              </a:rPr>
              <a:t>yÓng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bçng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cÊt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tiÕng</a:t>
            </a:r>
            <a:r>
              <a:rPr lang="en-US" sz="3600" dirty="0" smtClean="0">
                <a:latin typeface=".VnAvant" pitchFamily="34" charset="0"/>
              </a:rPr>
              <a:t> :" Long µ!" </a:t>
            </a:r>
            <a:endParaRPr lang="vi-VN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19807" y="4981903"/>
            <a:ext cx="1013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T×m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ong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  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4048" y="5596754"/>
            <a:ext cx="10137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T×m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trong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bµi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iªng</a:t>
            </a:r>
            <a:r>
              <a:rPr lang="en-US" sz="3600" dirty="0" smtClean="0">
                <a:latin typeface=".VnAvant" pitchFamily="34" charset="0"/>
              </a:rPr>
              <a:t>  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34074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595527-E6E0-4A2C-99E7-0A9EE4B23AEE}"/>
              </a:ext>
            </a:extLst>
          </p:cNvPr>
          <p:cNvSpPr txBox="1"/>
          <p:nvPr/>
        </p:nvSpPr>
        <p:spPr>
          <a:xfrm>
            <a:off x="731520" y="843677"/>
            <a:ext cx="11155679" cy="629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.VnAvant" panose="020B7200000000000000" pitchFamily="34" charset="0"/>
              </a:rPr>
              <a:t>Bµi</a:t>
            </a:r>
            <a:r>
              <a:rPr lang="en-US" sz="4800" dirty="0">
                <a:latin typeface=".VnAvant" panose="020B7200000000000000" pitchFamily="34" charset="0"/>
              </a:rPr>
              <a:t> </a:t>
            </a:r>
            <a:r>
              <a:rPr lang="en-US" sz="4800" dirty="0" smtClean="0">
                <a:latin typeface=".VnAvant" panose="020B7200000000000000" pitchFamily="34" charset="0"/>
              </a:rPr>
              <a:t>88: </a:t>
            </a:r>
            <a:endParaRPr lang="en-US" sz="4800" dirty="0">
              <a:latin typeface=".VnAvant" panose="020B7200000000000000" pitchFamily="34" charset="0"/>
            </a:endParaRPr>
          </a:p>
          <a:p>
            <a:pPr algn="ctr"/>
            <a:endParaRPr lang="en-US" sz="4800" dirty="0">
              <a:latin typeface=".VnAvant" panose="020B7200000000000000" pitchFamily="34" charset="0"/>
            </a:endParaRPr>
          </a:p>
          <a:p>
            <a:pPr algn="ctr"/>
            <a:endParaRPr lang="en-US" sz="4800" dirty="0">
              <a:latin typeface=".VnAvant" panose="020B7200000000000000" pitchFamily="34" charset="0"/>
            </a:endParaRPr>
          </a:p>
          <a:p>
            <a:pPr algn="ctr"/>
            <a:endParaRPr lang="en-US" sz="9600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115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endParaRPr lang="en-US" sz="115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endParaRPr lang="vi-VN" sz="4800" dirty="0"/>
          </a:p>
        </p:txBody>
      </p:sp>
      <p:sp>
        <p:nvSpPr>
          <p:cNvPr id="3" name="Oval 2"/>
          <p:cNvSpPr/>
          <p:nvPr/>
        </p:nvSpPr>
        <p:spPr>
          <a:xfrm>
            <a:off x="1478048" y="2185350"/>
            <a:ext cx="3788785" cy="3610684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en-US" sz="96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  <a:endParaRPr lang="en-US" sz="9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73829" y="2041659"/>
            <a:ext cx="3933657" cy="3610684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en-US" sz="96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lang="en-US" sz="9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9EEDE1-1BD9-49A4-8A4F-1A14E71EF848}"/>
              </a:ext>
            </a:extLst>
          </p:cNvPr>
          <p:cNvSpPr txBox="1"/>
          <p:nvPr/>
        </p:nvSpPr>
        <p:spPr>
          <a:xfrm>
            <a:off x="3931586" y="4050064"/>
            <a:ext cx="9564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UTM Avo" panose="02040603050506020204" pitchFamily="18" charset="0"/>
              </a:rPr>
              <a:t>sung</a:t>
            </a:r>
            <a:endParaRPr lang="vi-VN" sz="7200" dirty="0" err="1">
              <a:latin typeface=".VnAvant" panose="020B72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686AA-042C-478C-85B7-BD9D5C25D7E2}"/>
              </a:ext>
            </a:extLst>
          </p:cNvPr>
          <p:cNvSpPr/>
          <p:nvPr/>
        </p:nvSpPr>
        <p:spPr>
          <a:xfrm>
            <a:off x="1099934" y="4601032"/>
            <a:ext cx="3511824" cy="11079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en-US" sz="8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  <a:endParaRPr lang="vi-VN" sz="8000" dirty="0" err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6651AF-5C71-4235-87AF-E68F84F50E1D}"/>
              </a:ext>
            </a:extLst>
          </p:cNvPr>
          <p:cNvSpPr/>
          <p:nvPr/>
        </p:nvSpPr>
        <p:spPr>
          <a:xfrm>
            <a:off x="1099934" y="3346109"/>
            <a:ext cx="1742660" cy="12324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UTM Avo" panose="02040603050506020204" pitchFamily="18" charset="0"/>
              </a:rPr>
              <a:t>u</a:t>
            </a:r>
            <a:endParaRPr lang="vi-VN" sz="80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BC5737-1316-4343-87C1-874CF60976FA}"/>
              </a:ext>
            </a:extLst>
          </p:cNvPr>
          <p:cNvSpPr/>
          <p:nvPr/>
        </p:nvSpPr>
        <p:spPr>
          <a:xfrm>
            <a:off x="2869098" y="3346109"/>
            <a:ext cx="1742660" cy="1238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Avant" panose="020B7200000000000000" pitchFamily="34" charset="0"/>
              </a:rPr>
              <a:t>ng</a:t>
            </a:r>
            <a:endParaRPr lang="vi-VN" sz="8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E0B875-BD2E-4ADD-924E-7D9C4D155BAB}"/>
              </a:ext>
            </a:extLst>
          </p:cNvPr>
          <p:cNvSpPr txBox="1"/>
          <p:nvPr/>
        </p:nvSpPr>
        <p:spPr>
          <a:xfrm>
            <a:off x="1431238" y="1294992"/>
            <a:ext cx="2875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en-US" sz="8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  <a:endParaRPr lang="en-US" sz="8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BC9645-847A-45B3-908F-8BF3E6A97B5D}"/>
              </a:ext>
            </a:extLst>
          </p:cNvPr>
          <p:cNvSpPr txBox="1"/>
          <p:nvPr/>
        </p:nvSpPr>
        <p:spPr>
          <a:xfrm>
            <a:off x="7731492" y="4050065"/>
            <a:ext cx="229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en-US" sz="72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  <a:endParaRPr lang="vi-VN" sz="7200" dirty="0" err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14B8D5-E52E-4142-9AA6-B68EEA00E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0" b="71875" l="22255" r="75769">
                        <a14:foregroundMark x1="22255" y1="38021" x2="24963" y2="37109"/>
                        <a14:foregroundMark x1="62152" y1="28385" x2="72621" y2="43099"/>
                        <a14:foregroundMark x1="72840" y1="27214" x2="74744" y2="34245"/>
                        <a14:foregroundMark x1="74744" y1="34245" x2="74231" y2="42578"/>
                        <a14:foregroundMark x1="74231" y1="42578" x2="65081" y2="60938"/>
                        <a14:foregroundMark x1="66105" y1="22005" x2="70644" y2="22266"/>
                        <a14:foregroundMark x1="70644" y1="22266" x2="75769" y2="35156"/>
                        <a14:foregroundMark x1="75769" y1="35156" x2="71230" y2="35417"/>
                        <a14:foregroundMark x1="28258" y1="35026" x2="30527" y2="54557"/>
                        <a14:foregroundMark x1="39019" y1="36849" x2="41215" y2="43620"/>
                        <a14:foregroundMark x1="29575" y1="69401" x2="37628" y2="71875"/>
                        <a14:foregroundMark x1="63250" y1="69141" x2="71083" y2="68359"/>
                        <a14:foregroundMark x1="63616" y1="66146" x2="70205" y2="66536"/>
                        <a14:foregroundMark x1="27379" y1="68620" x2="37262" y2="65755"/>
                        <a14:foregroundMark x1="37262" y1="65755" x2="34187" y2="71094"/>
                        <a14:foregroundMark x1="34187" y1="71094" x2="32357" y2="69922"/>
                      </a14:backgroundRemoval>
                    </a14:imgEffect>
                  </a14:imgLayer>
                </a14:imgProps>
              </a:ext>
            </a:extLst>
          </a:blip>
          <a:srcRect l="18152" t="19671" r="52737" b="37186"/>
          <a:stretch/>
        </p:blipFill>
        <p:spPr>
          <a:xfrm>
            <a:off x="6502368" y="464195"/>
            <a:ext cx="3951817" cy="318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7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7" grpId="0" animBg="1"/>
      <p:bldP spid="14" grpId="0" animBg="1"/>
      <p:bldP spid="3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9EEDE1-1BD9-49A4-8A4F-1A14E71EF848}"/>
              </a:ext>
            </a:extLst>
          </p:cNvPr>
          <p:cNvSpPr txBox="1"/>
          <p:nvPr/>
        </p:nvSpPr>
        <p:spPr>
          <a:xfrm>
            <a:off x="7271146" y="4584149"/>
            <a:ext cx="4198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UTM Avo" panose="02040603050506020204" pitchFamily="18" charset="0"/>
              </a:rPr>
              <a:t>cúc</a:t>
            </a:r>
            <a:endParaRPr lang="vi-VN" sz="8000" dirty="0" err="1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1B2E71-F896-46D2-A9C6-CAD9B5FE70F3}"/>
              </a:ext>
            </a:extLst>
          </p:cNvPr>
          <p:cNvSpPr txBox="1"/>
          <p:nvPr/>
        </p:nvSpPr>
        <p:spPr>
          <a:xfrm>
            <a:off x="8067420" y="4575628"/>
            <a:ext cx="3234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0099"/>
                </a:solidFill>
                <a:latin typeface="UTM Avo" panose="02040603050506020204" pitchFamily="18" charset="0"/>
              </a:rPr>
              <a:t>u</a:t>
            </a:r>
            <a:r>
              <a:rPr lang="en-US" sz="8000" dirty="0" err="1" smtClean="0">
                <a:solidFill>
                  <a:srgbClr val="000099"/>
                </a:solidFill>
                <a:latin typeface="UTM Avo" panose="02040603050506020204" pitchFamily="18" charset="0"/>
              </a:rPr>
              <a:t>c</a:t>
            </a:r>
            <a:endParaRPr lang="vi-VN" sz="8000" dirty="0" err="1">
              <a:solidFill>
                <a:srgbClr val="000099"/>
              </a:solidFill>
              <a:latin typeface="VNI-Av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3686AA-042C-478C-85B7-BD9D5C25D7E2}"/>
              </a:ext>
            </a:extLst>
          </p:cNvPr>
          <p:cNvSpPr/>
          <p:nvPr/>
        </p:nvSpPr>
        <p:spPr>
          <a:xfrm>
            <a:off x="1241402" y="4901288"/>
            <a:ext cx="3186907" cy="11079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000099"/>
                </a:solidFill>
                <a:latin typeface=".VnAvant" panose="020B7200000000000000" pitchFamily="34" charset="0"/>
              </a:rPr>
              <a:t>u</a:t>
            </a:r>
            <a:r>
              <a:rPr lang="en-US" sz="8000" dirty="0" err="1" smtClean="0">
                <a:solidFill>
                  <a:srgbClr val="000099"/>
                </a:solidFill>
                <a:latin typeface=".VnAvant" panose="020B7200000000000000" pitchFamily="34" charset="0"/>
              </a:rPr>
              <a:t>c</a:t>
            </a:r>
            <a:endParaRPr lang="vi-VN" sz="8000" dirty="0" err="1">
              <a:solidFill>
                <a:srgbClr val="000099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6651AF-5C71-4235-87AF-E68F84F50E1D}"/>
              </a:ext>
            </a:extLst>
          </p:cNvPr>
          <p:cNvSpPr/>
          <p:nvPr/>
        </p:nvSpPr>
        <p:spPr>
          <a:xfrm>
            <a:off x="1241403" y="3646365"/>
            <a:ext cx="1601191" cy="12324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UTM Avo" panose="02040603050506020204" pitchFamily="18" charset="0"/>
              </a:rPr>
              <a:t>u</a:t>
            </a:r>
            <a:endParaRPr lang="vi-VN" sz="80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BC5737-1316-4343-87C1-874CF60976FA}"/>
              </a:ext>
            </a:extLst>
          </p:cNvPr>
          <p:cNvSpPr/>
          <p:nvPr/>
        </p:nvSpPr>
        <p:spPr>
          <a:xfrm>
            <a:off x="2869098" y="3662488"/>
            <a:ext cx="1559211" cy="12388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.VnAvant" panose="020B7200000000000000" pitchFamily="34" charset="0"/>
              </a:rPr>
              <a:t>c</a:t>
            </a:r>
            <a:endParaRPr lang="vi-VN" sz="80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E0B875-BD2E-4ADD-924E-7D9C4D155BAB}"/>
              </a:ext>
            </a:extLst>
          </p:cNvPr>
          <p:cNvSpPr txBox="1"/>
          <p:nvPr/>
        </p:nvSpPr>
        <p:spPr>
          <a:xfrm>
            <a:off x="1241402" y="1076628"/>
            <a:ext cx="2875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0099"/>
                </a:solidFill>
                <a:latin typeface="UTM Avo" panose="02040603050506020204" pitchFamily="18" charset="0"/>
              </a:rPr>
              <a:t>u</a:t>
            </a:r>
            <a:r>
              <a:rPr lang="en-US" sz="8000" dirty="0" err="1" smtClean="0">
                <a:solidFill>
                  <a:srgbClr val="000099"/>
                </a:solidFill>
                <a:latin typeface="UTM Avo" panose="02040603050506020204" pitchFamily="18" charset="0"/>
              </a:rPr>
              <a:t>c</a:t>
            </a:r>
            <a:endParaRPr lang="en-US" sz="8000" dirty="0">
              <a:solidFill>
                <a:srgbClr val="000099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BEFA477-1A09-4301-8F73-2A132FA7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0" b="71875" l="22255" r="75769">
                        <a14:foregroundMark x1="22255" y1="38021" x2="24963" y2="37109"/>
                        <a14:foregroundMark x1="62152" y1="28385" x2="72621" y2="43099"/>
                        <a14:foregroundMark x1="72840" y1="27214" x2="74744" y2="34245"/>
                        <a14:foregroundMark x1="74744" y1="34245" x2="74231" y2="42578"/>
                        <a14:foregroundMark x1="74231" y1="42578" x2="65081" y2="60938"/>
                        <a14:foregroundMark x1="66105" y1="22005" x2="70644" y2="22266"/>
                        <a14:foregroundMark x1="70644" y1="22266" x2="75769" y2="35156"/>
                        <a14:foregroundMark x1="75769" y1="35156" x2="71230" y2="35417"/>
                        <a14:foregroundMark x1="28258" y1="35026" x2="30527" y2="54557"/>
                        <a14:foregroundMark x1="39019" y1="36849" x2="41215" y2="43620"/>
                        <a14:foregroundMark x1="29575" y1="69401" x2="37628" y2="71875"/>
                        <a14:foregroundMark x1="63250" y1="69141" x2="71083" y2="68359"/>
                        <a14:foregroundMark x1="63616" y1="66146" x2="70205" y2="66536"/>
                        <a14:foregroundMark x1="27379" y1="68620" x2="37262" y2="65755"/>
                        <a14:foregroundMark x1="37262" y1="65755" x2="34187" y2="71094"/>
                        <a14:foregroundMark x1="34187" y1="71094" x2="32357" y2="69922"/>
                      </a14:backgroundRemoval>
                    </a14:imgEffect>
                  </a14:imgLayer>
                </a14:imgProps>
              </a:ext>
            </a:extLst>
          </a:blip>
          <a:srcRect l="55221" t="19670" r="21795" b="37018"/>
          <a:stretch/>
        </p:blipFill>
        <p:spPr>
          <a:xfrm>
            <a:off x="7069540" y="791570"/>
            <a:ext cx="3944203" cy="372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7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7" grpId="0" animBg="1"/>
      <p:bldP spid="14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1858" y="473965"/>
            <a:ext cx="2739325" cy="90024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87735" y="2849374"/>
            <a:ext cx="1387604" cy="900240"/>
          </a:xfrm>
          <a:prstGeom prst="roundRect">
            <a:avLst/>
          </a:prstGeom>
          <a:solidFill>
            <a:srgbClr val="92D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83605" y="2012171"/>
            <a:ext cx="1859178" cy="846998"/>
          </a:xfrm>
          <a:prstGeom prst="roundRect">
            <a:avLst/>
          </a:prstGeom>
          <a:solidFill>
            <a:srgbClr val="00CC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9442" y="473965"/>
            <a:ext cx="2761038" cy="90024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68573" tIns="34287" rIns="68573" bIns="34287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54761" y="4283622"/>
            <a:ext cx="1688022" cy="914947"/>
          </a:xfrm>
          <a:prstGeom prst="roundRect">
            <a:avLst/>
          </a:prstGeom>
          <a:solidFill>
            <a:srgbClr val="00CC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FEA1FC3-A721-44A8-B0A0-1D76A6751A0F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5075339" y="2435670"/>
            <a:ext cx="2408266" cy="8638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2F1F91-EE01-4513-8F3A-07955FA0533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5075339" y="3429001"/>
            <a:ext cx="2579422" cy="13120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10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3339" y="5238821"/>
            <a:ext cx="2399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UTM Avo" panose="02040603050506020204" pitchFamily="18" charset="0"/>
              </a:rPr>
              <a:t>s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ung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7088" y="5238821"/>
            <a:ext cx="2114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UTM Avo" panose="02040603050506020204" pitchFamily="18" charset="0"/>
              </a:rPr>
              <a:t>c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úc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78820" y="3244334"/>
            <a:ext cx="23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ʹ</a:t>
            </a:r>
            <a:endParaRPr lang="en-US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0457" y="454234"/>
            <a:ext cx="2399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en-US" sz="54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ng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74728" y="321282"/>
            <a:ext cx="2399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en-US" sz="54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lang="en-US" sz="5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14B8D5-E52E-4142-9AA6-B68EEA00E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0" b="71875" l="22255" r="75769">
                        <a14:foregroundMark x1="22255" y1="38021" x2="24963" y2="37109"/>
                        <a14:foregroundMark x1="62152" y1="28385" x2="72621" y2="43099"/>
                        <a14:foregroundMark x1="72840" y1="27214" x2="74744" y2="34245"/>
                        <a14:foregroundMark x1="74744" y1="34245" x2="74231" y2="42578"/>
                        <a14:foregroundMark x1="74231" y1="42578" x2="65081" y2="60938"/>
                        <a14:foregroundMark x1="66105" y1="22005" x2="70644" y2="22266"/>
                        <a14:foregroundMark x1="70644" y1="22266" x2="75769" y2="35156"/>
                        <a14:foregroundMark x1="75769" y1="35156" x2="71230" y2="35417"/>
                        <a14:foregroundMark x1="28258" y1="35026" x2="30527" y2="54557"/>
                        <a14:foregroundMark x1="39019" y1="36849" x2="41215" y2="43620"/>
                        <a14:foregroundMark x1="29575" y1="69401" x2="37628" y2="71875"/>
                        <a14:foregroundMark x1="63250" y1="69141" x2="71083" y2="68359"/>
                        <a14:foregroundMark x1="63616" y1="66146" x2="70205" y2="66536"/>
                        <a14:foregroundMark x1="27379" y1="68620" x2="37262" y2="65755"/>
                        <a14:foregroundMark x1="37262" y1="65755" x2="34187" y2="71094"/>
                        <a14:foregroundMark x1="34187" y1="71094" x2="32357" y2="69922"/>
                      </a14:backgroundRemoval>
                    </a14:imgEffect>
                  </a14:imgLayer>
                </a14:imgProps>
              </a:ext>
            </a:extLst>
          </a:blip>
          <a:srcRect l="18152" t="19671" r="52737" b="37186"/>
          <a:stretch/>
        </p:blipFill>
        <p:spPr>
          <a:xfrm>
            <a:off x="511001" y="1445508"/>
            <a:ext cx="3951817" cy="31821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EFA477-1A09-4301-8F73-2A132FA79C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0" b="71875" l="22255" r="75769">
                        <a14:foregroundMark x1="22255" y1="38021" x2="24963" y2="37109"/>
                        <a14:foregroundMark x1="62152" y1="28385" x2="72621" y2="43099"/>
                        <a14:foregroundMark x1="72840" y1="27214" x2="74744" y2="34245"/>
                        <a14:foregroundMark x1="74744" y1="34245" x2="74231" y2="42578"/>
                        <a14:foregroundMark x1="74231" y1="42578" x2="65081" y2="60938"/>
                        <a14:foregroundMark x1="66105" y1="22005" x2="70644" y2="22266"/>
                        <a14:foregroundMark x1="70644" y1="22266" x2="75769" y2="35156"/>
                        <a14:foregroundMark x1="75769" y1="35156" x2="71230" y2="35417"/>
                        <a14:foregroundMark x1="28258" y1="35026" x2="30527" y2="54557"/>
                        <a14:foregroundMark x1="39019" y1="36849" x2="41215" y2="43620"/>
                        <a14:foregroundMark x1="29575" y1="69401" x2="37628" y2="71875"/>
                        <a14:foregroundMark x1="63250" y1="69141" x2="71083" y2="68359"/>
                        <a14:foregroundMark x1="63616" y1="66146" x2="70205" y2="66536"/>
                        <a14:foregroundMark x1="27379" y1="68620" x2="37262" y2="65755"/>
                        <a14:foregroundMark x1="37262" y1="65755" x2="34187" y2="71094"/>
                        <a14:foregroundMark x1="34187" y1="71094" x2="32357" y2="69922"/>
                      </a14:backgroundRemoval>
                    </a14:imgEffect>
                  </a14:imgLayer>
                </a14:imgProps>
              </a:ext>
            </a:extLst>
          </a:blip>
          <a:srcRect l="55221" t="19670" r="21795" b="37018"/>
          <a:stretch/>
        </p:blipFill>
        <p:spPr>
          <a:xfrm>
            <a:off x="7151427" y="1377564"/>
            <a:ext cx="3944203" cy="372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1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45376D-CC95-46AA-8B50-6EEE2A9B0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1389" y="620691"/>
            <a:ext cx="2974034" cy="24495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3ADADA-33EB-4DD0-94BB-F76FA9C13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033" y="703550"/>
            <a:ext cx="2779932" cy="24495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70C0CD-3404-45BC-B318-CCC68559D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628" y="685052"/>
            <a:ext cx="3498799" cy="24107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8537730E-BCF1-4364-A4B7-73C413580948}"/>
              </a:ext>
            </a:extLst>
          </p:cNvPr>
          <p:cNvSpPr/>
          <p:nvPr/>
        </p:nvSpPr>
        <p:spPr>
          <a:xfrm>
            <a:off x="159029" y="-45551"/>
            <a:ext cx="8821197" cy="59810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UTM Avo" pitchFamily="18" charset="0"/>
              </a:rPr>
              <a:t>2. </a:t>
            </a:r>
            <a:r>
              <a:rPr lang="en-US" sz="2800" dirty="0" err="1">
                <a:latin typeface="UTM Avo" pitchFamily="18" charset="0"/>
              </a:rPr>
              <a:t>Tiếng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nào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có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vần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itchFamily="18" charset="0"/>
              </a:rPr>
              <a:t>ung</a:t>
            </a:r>
            <a:r>
              <a:rPr lang="en-US" sz="2800" dirty="0">
                <a:latin typeface="UTM Avo" pitchFamily="18" charset="0"/>
              </a:rPr>
              <a:t>? </a:t>
            </a:r>
            <a:r>
              <a:rPr lang="en-US" sz="2800" dirty="0" err="1">
                <a:latin typeface="UTM Avo" pitchFamily="18" charset="0"/>
              </a:rPr>
              <a:t>Tiếng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nào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có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latin typeface="UTM Avo" pitchFamily="18" charset="0"/>
              </a:rPr>
              <a:t>vần</a:t>
            </a:r>
            <a:r>
              <a:rPr lang="en-US" sz="2800" dirty="0">
                <a:latin typeface="UTM Avo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itchFamily="18" charset="0"/>
              </a:rPr>
              <a:t>uc</a:t>
            </a:r>
            <a:r>
              <a:rPr lang="en-US" sz="2800" dirty="0">
                <a:latin typeface="UTM Avo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34B458-2F24-4C5F-A395-226D114D0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059" y="3857916"/>
            <a:ext cx="3467717" cy="23097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7B6BA-3B0F-4FE1-9AD7-8D79AA238A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6668" y="3905602"/>
            <a:ext cx="3364182" cy="2220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A49429-1ABE-453B-B97F-4C53FA30D65A}"/>
              </a:ext>
            </a:extLst>
          </p:cNvPr>
          <p:cNvSpPr txBox="1"/>
          <p:nvPr/>
        </p:nvSpPr>
        <p:spPr>
          <a:xfrm>
            <a:off x="911388" y="3070202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t</a:t>
            </a:r>
            <a:r>
              <a:rPr lang="en-US" sz="3200" dirty="0" smtClean="0">
                <a:latin typeface="UTM Avo" panose="02040603050506020204" pitchFamily="18" charset="0"/>
              </a:rPr>
              <a:t>hùng rác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897955-EB3B-4553-A9AB-14628DC4BD99}"/>
              </a:ext>
            </a:extLst>
          </p:cNvPr>
          <p:cNvSpPr txBox="1"/>
          <p:nvPr/>
        </p:nvSpPr>
        <p:spPr>
          <a:xfrm>
            <a:off x="4996770" y="3126774"/>
            <a:ext cx="2308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b</a:t>
            </a:r>
            <a:r>
              <a:rPr lang="en-US" sz="3200" dirty="0" smtClean="0">
                <a:latin typeface="UTM Avo" panose="02040603050506020204" pitchFamily="18" charset="0"/>
              </a:rPr>
              <a:t>ông súng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5590D1-1A4F-42B6-86D9-55B1A52A8900}"/>
              </a:ext>
            </a:extLst>
          </p:cNvPr>
          <p:cNvSpPr txBox="1"/>
          <p:nvPr/>
        </p:nvSpPr>
        <p:spPr>
          <a:xfrm>
            <a:off x="9542505" y="3058504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c</a:t>
            </a:r>
            <a:r>
              <a:rPr lang="en-US" sz="3200" dirty="0" smtClean="0">
                <a:latin typeface="UTM Avo" panose="02040603050506020204" pitchFamily="18" charset="0"/>
              </a:rPr>
              <a:t>á nục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4D01C-03FF-4B2C-B74E-C7F33570BE4C}"/>
              </a:ext>
            </a:extLst>
          </p:cNvPr>
          <p:cNvSpPr txBox="1"/>
          <p:nvPr/>
        </p:nvSpPr>
        <p:spPr>
          <a:xfrm>
            <a:off x="2241673" y="6172702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k</a:t>
            </a:r>
            <a:r>
              <a:rPr lang="en-US" sz="3200" dirty="0" smtClean="0">
                <a:latin typeface="UTM Avo" panose="02040603050506020204" pitchFamily="18" charset="0"/>
              </a:rPr>
              <a:t>hóm trúc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CB8B4-0863-423C-B50A-7D4A8A88DA02}"/>
              </a:ext>
            </a:extLst>
          </p:cNvPr>
          <p:cNvSpPr txBox="1"/>
          <p:nvPr/>
        </p:nvSpPr>
        <p:spPr>
          <a:xfrm>
            <a:off x="8029484" y="6125650"/>
            <a:ext cx="1712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x</a:t>
            </a:r>
            <a:r>
              <a:rPr lang="en-US" sz="3200" dirty="0" smtClean="0">
                <a:latin typeface="UTM Avo" panose="02040603050506020204" pitchFamily="18" charset="0"/>
              </a:rPr>
              <a:t>úc đất</a:t>
            </a:r>
            <a:endParaRPr lang="en-US" sz="3200" dirty="0">
              <a:latin typeface="UTM Avo" panose="0204060305050602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50877" y="3616657"/>
            <a:ext cx="1163500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151092" y="3704725"/>
            <a:ext cx="1163500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203033" y="3558901"/>
            <a:ext cx="878950" cy="1627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524246" y="6676032"/>
            <a:ext cx="787170" cy="227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512870" y="6746544"/>
            <a:ext cx="798546" cy="1592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068427" y="6623712"/>
            <a:ext cx="841056" cy="48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066759" y="6676032"/>
            <a:ext cx="841056" cy="482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232601" y="3615765"/>
            <a:ext cx="878950" cy="1627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3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 rot="10800000" flipV="1">
            <a:off x="721894" y="-353939"/>
            <a:ext cx="9685421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1377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</a:b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vi-VN" sz="3600" b="0" i="0" u="none" strike="noStrike" cap="none" normalizeH="0" baseline="0" dirty="0" smtClean="0">
                <a:ln>
                  <a:noFill/>
                </a:ln>
                <a:solidFill>
                  <a:srgbClr val="EC008C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Gµ mÑ, gµ con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</a:b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41834" y="2451627"/>
            <a:ext cx="12043611" cy="4650525"/>
            <a:chOff x="0" y="1555"/>
            <a:chExt cx="10942" cy="808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54"/>
              <a:ext cx="10942" cy="78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9241"/>
              <a:ext cx="397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1894" y="641871"/>
            <a:ext cx="12092769" cy="335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1377" tIns="31740" rIns="1336254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50825" fontAlgn="base">
              <a:spcBef>
                <a:spcPct val="0"/>
              </a:spcBef>
              <a:spcAft>
                <a:spcPct val="0"/>
              </a:spcAft>
            </a:pP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  S¸ng sím, gµ mÑ dÉn ®µn con ra </a:t>
            </a:r>
            <a:r>
              <a:rPr lang="vi-VN" sz="3200" dirty="0" smtClean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v</a:t>
            </a:r>
            <a:r>
              <a:rPr lang="vi-VN" sz="4000" dirty="0" smtClean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­</a:t>
            </a:r>
            <a:r>
              <a:rPr lang="vi-VN" sz="4000" dirty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ư</a:t>
            </a:r>
            <a:r>
              <a:rPr lang="vi-VN" sz="3200" dirty="0" smtClean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ên kiÕm </a:t>
            </a:r>
            <a:r>
              <a:rPr lang="vi-VN" sz="3600" dirty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ă</a:t>
            </a:r>
            <a:r>
              <a:rPr lang="vi-VN" sz="2800" dirty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n</a:t>
            </a:r>
            <a:r>
              <a:rPr lang="vi-VN" sz="3200" dirty="0" smtClean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. 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BÊt chît </a:t>
            </a:r>
            <a:r>
              <a:rPr lang="vi-VN" sz="3200" dirty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m</a:t>
            </a:r>
            <a:r>
              <a:rPr lang="vi-VN" sz="4000" dirty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ư</a:t>
            </a:r>
            <a:r>
              <a:rPr lang="vi-VN" sz="3200" dirty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a 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to, gi</a:t>
            </a:r>
            <a:r>
              <a:rPr lang="vi-VN" sz="3200" dirty="0" smtClean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ã 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lín. Đµn gµ con rÐt run. Gµ mÑ liÒn «m c¸c con, Êp ñ chóng. Róc trong lßng mÑ, ®µn gµ con cïng chiªm chiÕp: 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“</a:t>
            </a:r>
            <a:r>
              <a:rPr lang="vi-VN" sz="3200" dirty="0" smtClean="0">
                <a:solidFill>
                  <a:srgbClr val="231F2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Mẹ </a:t>
            </a:r>
            <a:r>
              <a:rPr lang="vi-VN" sz="3200" dirty="0">
                <a:solidFill>
                  <a:srgbClr val="231F2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Êm 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qu¸! Êm qu¸!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”</a:t>
            </a:r>
            <a:r>
              <a:rPr kumimoji="0" lang="vi-VN" sz="3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.VnAvant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TM A&amp;S Graceland" panose="02040603050506020204" pitchFamily="18" charset="0"/>
              <a:ea typeface="Arial" pitchFamily="34" charset="0"/>
              <a:cs typeface="Arial" pitchFamily="34" charset="0"/>
            </a:endParaRPr>
          </a:p>
          <a:p>
            <a:pPr marL="0" marR="0" lvl="0" indent="2508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NI-Avo" pitchFamily="2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0925" y="132228"/>
            <a:ext cx="1750423" cy="339634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3. </a:t>
            </a:r>
            <a:r>
              <a:rPr lang="en-US" dirty="0" err="1">
                <a:latin typeface="UTM Avo" panose="02040603050506020204" pitchFamily="18" charset="0"/>
              </a:rPr>
              <a:t>Tập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đọc</a:t>
            </a:r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36560" y="1872886"/>
            <a:ext cx="13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uc</a:t>
            </a:r>
            <a:endParaRPr lang="en-US" sz="3200" dirty="0">
              <a:solidFill>
                <a:srgbClr val="FF0000"/>
              </a:solidFill>
              <a:latin typeface=".VnAvant" pitchFamily="34" charset="0"/>
              <a:ea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1714" y="1865892"/>
            <a:ext cx="13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ung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3705" y="2335330"/>
            <a:ext cx="13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Arial" pitchFamily="34" charset="0"/>
              </a:rPr>
              <a:t>ung</a:t>
            </a:r>
          </a:p>
        </p:txBody>
      </p:sp>
    </p:spTree>
    <p:extLst>
      <p:ext uri="{BB962C8B-B14F-4D97-AF65-F5344CB8AC3E}">
        <p14:creationId xmlns:p14="http://schemas.microsoft.com/office/powerpoint/2010/main" val="985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1" animBg="1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383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UTM A&amp;S Graceland</vt:lpstr>
      <vt:lpstr>UTM Avo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Quang Hao 0988375548</cp:lastModifiedBy>
  <cp:revision>89</cp:revision>
  <dcterms:created xsi:type="dcterms:W3CDTF">2020-08-08T01:31:20Z</dcterms:created>
  <dcterms:modified xsi:type="dcterms:W3CDTF">2022-01-04T02:19:13Z</dcterms:modified>
</cp:coreProperties>
</file>