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tags/tag1.xml" ContentType="application/vnd.openxmlformats-officedocument.presentationml.tags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Default Extension="mp3" ContentType="audio/m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57" r:id="rId2"/>
    <p:sldId id="259" r:id="rId3"/>
    <p:sldId id="262" r:id="rId4"/>
    <p:sldId id="263" r:id="rId5"/>
    <p:sldId id="264" r:id="rId6"/>
    <p:sldId id="265" r:id="rId7"/>
    <p:sldId id="275" r:id="rId8"/>
    <p:sldId id="266" r:id="rId9"/>
    <p:sldId id="277" r:id="rId10"/>
    <p:sldId id="268" r:id="rId11"/>
    <p:sldId id="267" r:id="rId12"/>
    <p:sldId id="278" r:id="rId13"/>
    <p:sldId id="269" r:id="rId14"/>
    <p:sldId id="270" r:id="rId15"/>
    <p:sldId id="271" r:id="rId16"/>
    <p:sldId id="272" r:id="rId17"/>
    <p:sldId id="280" r:id="rId1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08" y="-12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D01E323-8ED2-4AFD-A494-154107BCB651}" type="datetimeFigureOut">
              <a:rPr lang="en-US" smtClean="0"/>
              <a:t>8/25/2020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E484244-998C-4BD6-8577-3C0C1F75856D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ình ảnh của Bản chiế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Chỗ dành sẵn cho Số hiệu Bản chiế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F7957B-2772-40BD-BCF2-DA9E7800F5F0}" type="slidenum">
              <a:rPr lang="vi-VN" smtClean="0"/>
              <a:pPr/>
              <a:t>1</a:t>
            </a:fld>
            <a:endParaRPr lang="vi-VN" dirty="0"/>
          </a:p>
        </p:txBody>
      </p:sp>
    </p:spTree>
    <p:extLst>
      <p:ext uri="{BB962C8B-B14F-4D97-AF65-F5344CB8AC3E}">
        <p14:creationId xmlns:p14="http://schemas.microsoft.com/office/powerpoint/2010/main" xmlns="" val="162150984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2857500" y="514350"/>
            <a:ext cx="3429000" cy="257175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30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0BCD967-5C2A-4176-9658-5E92363C71A0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30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58288043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BCD967-5C2A-4176-9658-5E92363C71A0}" type="slidenum">
              <a:rPr lang="zh-CN" altLang="en-US" smtClean="0"/>
              <a:pPr/>
              <a:t>11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288646106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2857500" y="514350"/>
            <a:ext cx="3429000" cy="257175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BB279A-D454-406E-A0DD-490F1F308CA9}" type="slidenum">
              <a:rPr lang="zh-CN" altLang="en-US" smtClean="0"/>
              <a:pPr/>
              <a:t>17</a:t>
            </a:fld>
            <a:endParaRPr lang="zh-CN" altLang="en-US"/>
          </a:p>
        </p:txBody>
      </p:sp>
    </p:spTree>
    <p:extLst>
      <p:ext uri="{BB962C8B-B14F-4D97-AF65-F5344CB8AC3E}">
        <p14:creationId xmlns="" xmlns:p14="http://schemas.microsoft.com/office/powerpoint/2010/main" val="8548252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FED836-A32B-4276-B506-183E390CA9A4}" type="datetimeFigureOut">
              <a:rPr lang="en-US" smtClean="0"/>
              <a:t>8/25/2020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417CC-A412-4A68-A2B9-89575C31901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FED836-A32B-4276-B506-183E390CA9A4}" type="datetimeFigureOut">
              <a:rPr lang="en-US" smtClean="0"/>
              <a:t>8/25/2020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417CC-A412-4A68-A2B9-89575C31901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FED836-A32B-4276-B506-183E390CA9A4}" type="datetimeFigureOut">
              <a:rPr lang="en-US" smtClean="0"/>
              <a:t>8/25/2020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417CC-A412-4A68-A2B9-89575C31901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="" xmlns:p14="http://schemas.microsoft.com/office/powerpoint/2010/main" val="231658226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4000" advClick="0" advTm="2000">
        <p14:vortex dir="r"/>
      </p:transition>
    </mc:Choice>
    <mc:Fallback>
      <p:transition spd="slow" advClick="0" advTm="2000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FED836-A32B-4276-B506-183E390CA9A4}" type="datetimeFigureOut">
              <a:rPr lang="en-US" smtClean="0"/>
              <a:t>8/25/2020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417CC-A412-4A68-A2B9-89575C31901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FED836-A32B-4276-B506-183E390CA9A4}" type="datetimeFigureOut">
              <a:rPr lang="en-US" smtClean="0"/>
              <a:t>8/25/2020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417CC-A412-4A68-A2B9-89575C31901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FED836-A32B-4276-B506-183E390CA9A4}" type="datetimeFigureOut">
              <a:rPr lang="en-US" smtClean="0"/>
              <a:t>8/25/2020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417CC-A412-4A68-A2B9-89575C31901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FED836-A32B-4276-B506-183E390CA9A4}" type="datetimeFigureOut">
              <a:rPr lang="en-US" smtClean="0"/>
              <a:t>8/25/2020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417CC-A412-4A68-A2B9-89575C31901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FED836-A32B-4276-B506-183E390CA9A4}" type="datetimeFigureOut">
              <a:rPr lang="en-US" smtClean="0"/>
              <a:t>8/25/2020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417CC-A412-4A68-A2B9-89575C31901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FED836-A32B-4276-B506-183E390CA9A4}" type="datetimeFigureOut">
              <a:rPr lang="en-US" smtClean="0"/>
              <a:t>8/25/2020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417CC-A412-4A68-A2B9-89575C31901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FED836-A32B-4276-B506-183E390CA9A4}" type="datetimeFigureOut">
              <a:rPr lang="en-US" smtClean="0"/>
              <a:t>8/25/2020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417CC-A412-4A68-A2B9-89575C31901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FED836-A32B-4276-B506-183E390CA9A4}" type="datetimeFigureOut">
              <a:rPr lang="en-US" smtClean="0"/>
              <a:t>8/25/2020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417CC-A412-4A68-A2B9-89575C31901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FED836-A32B-4276-B506-183E390CA9A4}" type="datetimeFigureOut">
              <a:rPr lang="en-US" smtClean="0"/>
              <a:t>8/25/2020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8417CC-A412-4A68-A2B9-89575C319010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notesSlide" Target="../notesSlides/notesSlide3.xml"/><Relationship Id="rId7" Type="http://schemas.microsoft.com/office/2007/relationships/media" Target="../media/media2.mp3"/><Relationship Id="rId2" Type="http://schemas.openxmlformats.org/officeDocument/2006/relationships/slideLayout" Target="../slideLayouts/slideLayout12.xml"/><Relationship Id="rId1" Type="http://schemas.openxmlformats.org/officeDocument/2006/relationships/video" Target="NULL" TargetMode="Externa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7" Type="http://schemas.openxmlformats.org/officeDocument/2006/relationships/slide" Target="slide5.xml"/><Relationship Id="rId2" Type="http://schemas.openxmlformats.org/officeDocument/2006/relationships/slide" Target="slide6.xml"/><Relationship Id="rId1" Type="http://schemas.openxmlformats.org/officeDocument/2006/relationships/slideLayout" Target="../slideLayouts/slideLayout1.xml"/><Relationship Id="rId6" Type="http://schemas.openxmlformats.org/officeDocument/2006/relationships/slide" Target="slide2.xml"/><Relationship Id="rId5" Type="http://schemas.openxmlformats.org/officeDocument/2006/relationships/slide" Target="slide3.xml"/><Relationship Id="rId4" Type="http://schemas.openxmlformats.org/officeDocument/2006/relationships/slide" Target="slide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19.png"/><Relationship Id="rId7" Type="http://schemas.openxmlformats.org/officeDocument/2006/relationships/image" Target="../media/image2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openxmlformats.org/officeDocument/2006/relationships/image" Target="../media/image8.gi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7.gif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Nhóm 16"/>
          <p:cNvGrpSpPr/>
          <p:nvPr/>
        </p:nvGrpSpPr>
        <p:grpSpPr>
          <a:xfrm>
            <a:off x="152400" y="934614"/>
            <a:ext cx="2789237" cy="2159046"/>
            <a:chOff x="369157" y="934614"/>
            <a:chExt cx="2572480" cy="2159046"/>
          </a:xfrm>
        </p:grpSpPr>
        <p:pic>
          <p:nvPicPr>
            <p:cNvPr id="10" name="Picture 6" descr="25117841.jp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7200" y="934614"/>
              <a:ext cx="2484437" cy="16589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1" name="Hình chữ nhật 10"/>
            <p:cNvSpPr/>
            <p:nvPr/>
          </p:nvSpPr>
          <p:spPr>
            <a:xfrm>
              <a:off x="369157" y="1524000"/>
              <a:ext cx="2362200" cy="156966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pPr algn="ctr"/>
              <a:r>
                <a:rPr lang="en-US" sz="4800" b="1" dirty="0" err="1" smtClean="0">
                  <a:ln w="11430"/>
                  <a:gradFill>
                    <a:gsLst>
                      <a:gs pos="0">
                        <a:schemeClr val="accent2">
                          <a:tint val="70000"/>
                          <a:satMod val="245000"/>
                        </a:schemeClr>
                      </a:gs>
                      <a:gs pos="75000">
                        <a:schemeClr val="accent2">
                          <a:tint val="90000"/>
                          <a:shade val="60000"/>
                          <a:satMod val="240000"/>
                        </a:schemeClr>
                      </a:gs>
                      <a:gs pos="100000">
                        <a:schemeClr val="accent2">
                          <a:tint val="100000"/>
                          <a:shade val="50000"/>
                          <a:satMod val="240000"/>
                        </a:schemeClr>
                      </a:gs>
                    </a:gsLst>
                    <a:lin ang="5400000"/>
                  </a:gra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</a:rPr>
                <a:t>TN&amp;XH</a:t>
              </a:r>
              <a:r>
                <a:rPr lang="en-US" sz="4800" b="1" dirty="0" smtClean="0">
                  <a:ln w="11430"/>
                  <a:gradFill>
                    <a:gsLst>
                      <a:gs pos="0">
                        <a:schemeClr val="accent2">
                          <a:tint val="70000"/>
                          <a:satMod val="245000"/>
                        </a:schemeClr>
                      </a:gs>
                      <a:gs pos="75000">
                        <a:schemeClr val="accent2">
                          <a:tint val="90000"/>
                          <a:shade val="60000"/>
                          <a:satMod val="240000"/>
                        </a:schemeClr>
                      </a:gs>
                      <a:gs pos="100000">
                        <a:schemeClr val="accent2">
                          <a:tint val="100000"/>
                          <a:shade val="50000"/>
                          <a:satMod val="240000"/>
                        </a:schemeClr>
                      </a:gs>
                    </a:gsLst>
                    <a:lin ang="5400000"/>
                  </a:gra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</a:rPr>
                <a:t> </a:t>
              </a:r>
              <a:r>
                <a:rPr lang="en-US" sz="4800" b="1" dirty="0" smtClean="0">
                  <a:ln w="11430"/>
                  <a:gradFill>
                    <a:gsLst>
                      <a:gs pos="0">
                        <a:schemeClr val="accent2">
                          <a:tint val="70000"/>
                          <a:satMod val="245000"/>
                        </a:schemeClr>
                      </a:gs>
                      <a:gs pos="75000">
                        <a:schemeClr val="accent2">
                          <a:tint val="90000"/>
                          <a:shade val="60000"/>
                          <a:satMod val="240000"/>
                        </a:schemeClr>
                      </a:gs>
                      <a:gs pos="100000">
                        <a:schemeClr val="accent2">
                          <a:tint val="100000"/>
                          <a:shade val="50000"/>
                          <a:satMod val="240000"/>
                        </a:schemeClr>
                      </a:gs>
                    </a:gsLst>
                    <a:lin ang="5400000"/>
                  </a:gra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</a:rPr>
                <a:t>1</a:t>
              </a:r>
              <a:endParaRPr lang="vi-VN" sz="4800" b="1" cap="none" spc="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endParaRPr>
            </a:p>
          </p:txBody>
        </p:sp>
      </p:grpSp>
      <p:pic>
        <p:nvPicPr>
          <p:cNvPr id="14" name="Picture 2" descr="HÃ¬nh áº£nh cÃ³ liÃªn quan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89584" r="54062"/>
          <a:stretch/>
        </p:blipFill>
        <p:spPr bwMode="auto">
          <a:xfrm>
            <a:off x="949325" y="6529388"/>
            <a:ext cx="2576513" cy="3286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" descr="HÃ¬nh áº£nh cÃ³ liÃªn quan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89584" r="54062"/>
          <a:stretch/>
        </p:blipFill>
        <p:spPr bwMode="auto">
          <a:xfrm>
            <a:off x="0" y="6529389"/>
            <a:ext cx="2448000" cy="3122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3" name="Nhóm 15"/>
          <p:cNvGrpSpPr/>
          <p:nvPr/>
        </p:nvGrpSpPr>
        <p:grpSpPr>
          <a:xfrm>
            <a:off x="2941637" y="4495800"/>
            <a:ext cx="6173788" cy="2362200"/>
            <a:chOff x="2941637" y="3703141"/>
            <a:chExt cx="6173788" cy="3154859"/>
          </a:xfrm>
        </p:grpSpPr>
        <p:pic>
          <p:nvPicPr>
            <p:cNvPr id="17410" name="Picture 2" descr="HÃ¬nh áº£nh cÃ³ liÃªn quan"/>
            <p:cNvPicPr>
              <a:picLocks noChangeAspect="1" noChangeArrowheads="1"/>
            </p:cNvPicPr>
            <p:nvPr/>
          </p:nvPicPr>
          <p:blipFill>
            <a:blip r:embed="rId4">
              <a:clrChange>
                <a:clrFrom>
                  <a:srgbClr val="FCFCFC"/>
                </a:clrFrom>
                <a:clrTo>
                  <a:srgbClr val="FCFCFC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06788" y="3703141"/>
              <a:ext cx="5608637" cy="315485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2" name="Hình chữ nhật 11"/>
            <p:cNvSpPr/>
            <p:nvPr/>
          </p:nvSpPr>
          <p:spPr>
            <a:xfrm>
              <a:off x="4939200" y="3703141"/>
              <a:ext cx="2376000" cy="1097459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 dirty="0"/>
            </a:p>
          </p:txBody>
        </p:sp>
        <p:sp>
          <p:nvSpPr>
            <p:cNvPr id="13" name="Hình chữ nhật 12"/>
            <p:cNvSpPr/>
            <p:nvPr/>
          </p:nvSpPr>
          <p:spPr>
            <a:xfrm>
              <a:off x="2941637" y="3703141"/>
              <a:ext cx="2849563" cy="792659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 dirty="0"/>
            </a:p>
          </p:txBody>
        </p:sp>
      </p:grpSp>
      <p:grpSp>
        <p:nvGrpSpPr>
          <p:cNvPr id="4" name="Nhóm 20"/>
          <p:cNvGrpSpPr/>
          <p:nvPr/>
        </p:nvGrpSpPr>
        <p:grpSpPr>
          <a:xfrm>
            <a:off x="63500" y="4619626"/>
            <a:ext cx="2466731" cy="1924050"/>
            <a:chOff x="63500" y="4619626"/>
            <a:chExt cx="2466731" cy="1924050"/>
          </a:xfrm>
        </p:grpSpPr>
        <p:pic>
          <p:nvPicPr>
            <p:cNvPr id="19" name="Ảnh 18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63500" y="4619626"/>
              <a:ext cx="2466731" cy="1924050"/>
            </a:xfrm>
            <a:prstGeom prst="rect">
              <a:avLst/>
            </a:prstGeom>
          </p:spPr>
        </p:pic>
        <p:sp>
          <p:nvSpPr>
            <p:cNvPr id="20" name="Hình chữ nhật 19"/>
            <p:cNvSpPr/>
            <p:nvPr/>
          </p:nvSpPr>
          <p:spPr>
            <a:xfrm>
              <a:off x="63500" y="6248400"/>
              <a:ext cx="698500" cy="280988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 dirty="0"/>
            </a:p>
          </p:txBody>
        </p:sp>
      </p:grpSp>
      <p:sp>
        <p:nvSpPr>
          <p:cNvPr id="23" name="Hình chữ nhật 22"/>
          <p:cNvSpPr/>
          <p:nvPr/>
        </p:nvSpPr>
        <p:spPr>
          <a:xfrm>
            <a:off x="0" y="2967335"/>
            <a:ext cx="9144000" cy="193899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6000" b="1" cap="all" spc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Các</a:t>
            </a:r>
            <a:r>
              <a:rPr lang="en-US" sz="60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con </a:t>
            </a:r>
            <a:r>
              <a:rPr lang="en-US" sz="6000" b="1" cap="all" spc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vật</a:t>
            </a:r>
            <a:r>
              <a:rPr lang="en-US" sz="60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en-US" sz="6000" b="1" cap="all" spc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quanh</a:t>
            </a:r>
            <a:r>
              <a:rPr lang="en-US" sz="60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en-US" sz="6000" b="1" cap="all" spc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em</a:t>
            </a:r>
            <a:endParaRPr lang="en-US" sz="6000" b="1" cap="all" spc="0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  <a:p>
            <a:pPr algn="ctr"/>
            <a:r>
              <a:rPr lang="en-US" sz="6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(</a:t>
            </a:r>
            <a:r>
              <a:rPr lang="en-US" sz="60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Tiết</a:t>
            </a:r>
            <a:r>
              <a:rPr lang="en-US" sz="6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2)</a:t>
            </a:r>
            <a:endParaRPr lang="vi-VN" sz="60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4336855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152400"/>
            <a:ext cx="8915400" cy="1323431"/>
          </a:xfrm>
          <a:prstGeom prst="rect">
            <a:avLst/>
          </a:prstGeom>
          <a:solidFill>
            <a:srgbClr val="FFFF00"/>
          </a:solidFill>
        </p:spPr>
        <p:txBody>
          <a:bodyPr wrap="square" lIns="91431" tIns="45716" rIns="91431" bIns="45716" rtlCol="0">
            <a:spAutoFit/>
          </a:bodyPr>
          <a:lstStyle/>
          <a:p>
            <a:r>
              <a:rPr lang="en-US" sz="4000" b="1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40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40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2: </a:t>
            </a:r>
            <a:r>
              <a:rPr lang="en-US" sz="4000" b="1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Trò</a:t>
            </a:r>
            <a:r>
              <a:rPr lang="en-US" sz="40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chơi</a:t>
            </a:r>
            <a:r>
              <a:rPr lang="en-US" sz="4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r>
              <a:rPr lang="en-US" sz="40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40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di</a:t>
            </a:r>
            <a:r>
              <a:rPr lang="en-US" sz="40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chuyển</a:t>
            </a:r>
            <a:r>
              <a:rPr lang="en-US" sz="40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40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40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sz="4000" b="1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vật</a:t>
            </a:r>
            <a:endParaRPr lang="en-US" sz="4000" b="1" dirty="0">
              <a:solidFill>
                <a:schemeClr val="tx1">
                  <a:lumMod val="85000"/>
                  <a:lumOff val="1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4000" advClick="0" advTm="2000">
        <p14:vortex dir="r"/>
      </p:transition>
    </mc:Choice>
    <mc:Fallback>
      <p:transition spd="slow" advClick="0" advTm="2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图片 1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562669" y="4744196"/>
            <a:ext cx="5538060" cy="1295157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90601" y="257912"/>
            <a:ext cx="7162800" cy="6160821"/>
          </a:xfrm>
          <a:prstGeom prst="rect">
            <a:avLst/>
          </a:prstGeom>
        </p:spPr>
      </p:pic>
      <p:sp>
        <p:nvSpPr>
          <p:cNvPr id="18" name="Rectangle 7"/>
          <p:cNvSpPr>
            <a:spLocks noChangeArrowheads="1"/>
          </p:cNvSpPr>
          <p:nvPr/>
        </p:nvSpPr>
        <p:spPr bwMode="auto">
          <a:xfrm>
            <a:off x="3921066" y="2829231"/>
            <a:ext cx="1327751" cy="180945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algn="ctr" defTabSz="685800">
              <a:lnSpc>
                <a:spcPct val="110000"/>
              </a:lnSpc>
              <a:spcBef>
                <a:spcPct val="0"/>
              </a:spcBef>
            </a:pPr>
            <a:r>
              <a:rPr lang="zh-CN" altLang="en-US" sz="4400" dirty="0">
                <a:solidFill>
                  <a:schemeClr val="bg1"/>
                </a:solidFill>
                <a:latin typeface="方正粗圆简体" panose="02010601030101010101" pitchFamily="2" charset="-122"/>
                <a:ea typeface="方正粗圆简体" panose="02010601030101010101" pitchFamily="2" charset="-122"/>
                <a:cs typeface="+mj-cs"/>
              </a:rPr>
              <a:t>校园</a:t>
            </a:r>
            <a:endParaRPr lang="en-US" altLang="zh-CN" sz="4400" dirty="0">
              <a:solidFill>
                <a:schemeClr val="bg1"/>
              </a:solidFill>
              <a:latin typeface="方正粗圆简体" panose="02010601030101010101" pitchFamily="2" charset="-122"/>
              <a:ea typeface="方正粗圆简体" panose="02010601030101010101" pitchFamily="2" charset="-122"/>
              <a:cs typeface="+mj-cs"/>
            </a:endParaRPr>
          </a:p>
          <a:p>
            <a:pPr algn="ctr" defTabSz="685800">
              <a:lnSpc>
                <a:spcPct val="110000"/>
              </a:lnSpc>
              <a:spcBef>
                <a:spcPct val="0"/>
              </a:spcBef>
            </a:pPr>
            <a:r>
              <a:rPr lang="zh-CN" altLang="en-US" sz="4400" dirty="0">
                <a:solidFill>
                  <a:schemeClr val="bg1"/>
                </a:solidFill>
                <a:latin typeface="方正粗圆简体" panose="02010601030101010101" pitchFamily="2" charset="-122"/>
                <a:ea typeface="方正粗圆简体" panose="02010601030101010101" pitchFamily="2" charset="-122"/>
                <a:cs typeface="+mj-cs"/>
              </a:rPr>
              <a:t>安全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2743200" y="3200400"/>
            <a:ext cx="3276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 err="1" smtClean="0">
                <a:solidFill>
                  <a:srgbClr val="FF0000"/>
                </a:solidFill>
                <a:latin typeface="HP001 4 hàng" pitchFamily="34" charset="0"/>
              </a:rPr>
              <a:t>Trò</a:t>
            </a:r>
            <a:r>
              <a:rPr lang="en-US" sz="5400" b="1" dirty="0" smtClean="0">
                <a:solidFill>
                  <a:srgbClr val="FF0000"/>
                </a:solidFill>
                <a:latin typeface="HP001 4 hàng" pitchFamily="34" charset="0"/>
              </a:rPr>
              <a:t> </a:t>
            </a:r>
            <a:r>
              <a:rPr lang="en-US" sz="5400" b="1" dirty="0" err="1" smtClean="0">
                <a:solidFill>
                  <a:srgbClr val="FF0000"/>
                </a:solidFill>
                <a:latin typeface="HP001 4 hàng" pitchFamily="34" charset="0"/>
              </a:rPr>
              <a:t>chơi</a:t>
            </a:r>
            <a:endParaRPr lang="en-US" sz="5400" b="1" dirty="0">
              <a:solidFill>
                <a:srgbClr val="FF0000"/>
              </a:solidFill>
              <a:latin typeface="HP001 4 hàng" pitchFamily="34" charset="0"/>
            </a:endParaRPr>
          </a:p>
        </p:txBody>
      </p:sp>
      <p:pic>
        <p:nvPicPr>
          <p:cNvPr id="3" name="ChiecBungDoi-ThanhNganTheVoiceKids-5237837 (mp3cut.net).mp3">
            <a:hlinkClick r:id="" action="ppaction://media"/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:p14="http://schemas.microsoft.com/office/powerpoint/2010/main" xmlns="" r:embed="rId7"/>
              </p:ext>
            </p:extLst>
          </p:nvPr>
        </p:nvPicPr>
        <p:blipFill>
          <a:blip r:embed="rId8" cstate="print">
            <a:duotone>
              <a:prstClr val="black"/>
              <a:schemeClr val="accent3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4183068" y="4316425"/>
            <a:ext cx="777875" cy="777875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2819400" y="2971800"/>
            <a:ext cx="39624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 smtClean="0">
                <a:solidFill>
                  <a:srgbClr val="FF0000"/>
                </a:solidFill>
                <a:latin typeface="HP001 4 hàng" pitchFamily="34" charset="0"/>
              </a:rPr>
              <a:t>Con </a:t>
            </a:r>
            <a:r>
              <a:rPr lang="en-US" sz="5400" b="1" dirty="0" err="1" smtClean="0">
                <a:solidFill>
                  <a:srgbClr val="FF0000"/>
                </a:solidFill>
                <a:latin typeface="HP001 4 hàng" pitchFamily="34" charset="0"/>
              </a:rPr>
              <a:t>vật</a:t>
            </a:r>
            <a:r>
              <a:rPr lang="en-US" sz="5400" b="1" dirty="0" smtClean="0">
                <a:solidFill>
                  <a:srgbClr val="FF0000"/>
                </a:solidFill>
                <a:latin typeface="HP001 4 hàng" pitchFamily="34" charset="0"/>
              </a:rPr>
              <a:t> </a:t>
            </a:r>
            <a:r>
              <a:rPr lang="en-US" sz="5400" b="1" dirty="0" err="1" smtClean="0">
                <a:solidFill>
                  <a:srgbClr val="FF0000"/>
                </a:solidFill>
                <a:latin typeface="HP001 4 hàng" pitchFamily="34" charset="0"/>
              </a:rPr>
              <a:t>di</a:t>
            </a:r>
            <a:r>
              <a:rPr lang="en-US" sz="5400" b="1" dirty="0" smtClean="0">
                <a:solidFill>
                  <a:srgbClr val="FF0000"/>
                </a:solidFill>
                <a:latin typeface="HP001 4 hàng" pitchFamily="34" charset="0"/>
              </a:rPr>
              <a:t> </a:t>
            </a:r>
            <a:r>
              <a:rPr lang="en-US" sz="5400" b="1" dirty="0" err="1" smtClean="0">
                <a:solidFill>
                  <a:srgbClr val="FF0000"/>
                </a:solidFill>
                <a:latin typeface="HP001 4 hàng" pitchFamily="34" charset="0"/>
              </a:rPr>
              <a:t>chuyển</a:t>
            </a:r>
            <a:endParaRPr lang="en-US" sz="5400" b="1" dirty="0">
              <a:solidFill>
                <a:srgbClr val="FF0000"/>
              </a:solidFill>
              <a:latin typeface="HP001 4 hàng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9630192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5" dur="92839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video>
              <p:cMediaNode vol="80000">
                <p:cTn id="2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video>
          </p:childTnLst>
        </p:cTn>
      </p:par>
    </p:tnLst>
    <p:bldLst>
      <p:bldP spid="2" grpId="0"/>
      <p:bldP spid="9" grpId="0"/>
      <p:bldP spid="9" grpId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8600" y="457200"/>
            <a:ext cx="2743200" cy="707878"/>
          </a:xfrm>
          <a:prstGeom prst="rect">
            <a:avLst/>
          </a:prstGeom>
          <a:solidFill>
            <a:srgbClr val="FFFF00"/>
          </a:solidFill>
        </p:spPr>
        <p:txBody>
          <a:bodyPr wrap="square" lIns="91431" tIns="45716" rIns="91431" bIns="45716" rtlCol="0">
            <a:spAutoFit/>
          </a:bodyPr>
          <a:lstStyle/>
          <a:p>
            <a:r>
              <a:rPr lang="en-US" sz="4000" b="1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Củng</a:t>
            </a:r>
            <a:r>
              <a:rPr lang="en-US" sz="40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cố</a:t>
            </a:r>
            <a:endParaRPr lang="en-US" sz="4000" b="1" dirty="0">
              <a:solidFill>
                <a:schemeClr val="tx1">
                  <a:lumMod val="85000"/>
                  <a:lumOff val="1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4000" advClick="0" advTm="2000">
        <p14:vortex dir="r"/>
      </p:transition>
    </mc:Choice>
    <mc:Fallback>
      <p:transition spd="slow" advClick="0" advTm="2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>
            <a:hlinkClick r:id="rId2" action="ppaction://hlinksldjump"/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7700" t="513" r="15632" b="-513"/>
          <a:stretch/>
        </p:blipFill>
        <p:spPr>
          <a:xfrm>
            <a:off x="1994916" y="1085850"/>
            <a:ext cx="4753356" cy="4753356"/>
          </a:xfrm>
          <a:prstGeom prst="rect">
            <a:avLst/>
          </a:prstGeom>
        </p:spPr>
      </p:pic>
      <p:sp>
        <p:nvSpPr>
          <p:cNvPr id="5" name="Rectangle 4">
            <a:hlinkClick r:id="rId4" action="ppaction://hlinksldjump"/>
          </p:cNvPr>
          <p:cNvSpPr/>
          <p:nvPr/>
        </p:nvSpPr>
        <p:spPr>
          <a:xfrm>
            <a:off x="1975104" y="1072896"/>
            <a:ext cx="2389632" cy="2389632"/>
          </a:xfrm>
          <a:prstGeom prst="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en-US" sz="4800" b="1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Heart 5"/>
          <p:cNvSpPr/>
          <p:nvPr/>
        </p:nvSpPr>
        <p:spPr>
          <a:xfrm>
            <a:off x="2084832" y="1170432"/>
            <a:ext cx="792480" cy="792480"/>
          </a:xfrm>
          <a:prstGeom prst="heart">
            <a:avLst/>
          </a:prstGeom>
          <a:solidFill>
            <a:srgbClr val="FF00FF"/>
          </a:solidFill>
          <a:ln>
            <a:solidFill>
              <a:srgbClr val="DA00D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hlinkClick r:id="rId5" action="ppaction://hlinksldjump"/>
          </p:cNvPr>
          <p:cNvSpPr/>
          <p:nvPr/>
        </p:nvSpPr>
        <p:spPr>
          <a:xfrm>
            <a:off x="4364736" y="1072896"/>
            <a:ext cx="2389632" cy="2389632"/>
          </a:xfrm>
          <a:prstGeom prst="rect">
            <a:avLst/>
          </a:prstGeom>
          <a:solidFill>
            <a:srgbClr val="7030A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en-US" sz="4800" b="1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Heart 7"/>
          <p:cNvSpPr/>
          <p:nvPr/>
        </p:nvSpPr>
        <p:spPr>
          <a:xfrm>
            <a:off x="5852160" y="1170432"/>
            <a:ext cx="792480" cy="792480"/>
          </a:xfrm>
          <a:prstGeom prst="heart">
            <a:avLst/>
          </a:prstGeom>
          <a:solidFill>
            <a:srgbClr val="FF00FF"/>
          </a:solidFill>
          <a:ln>
            <a:solidFill>
              <a:srgbClr val="DA00D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hlinkClick r:id="rId6" action="ppaction://hlinksldjump"/>
          </p:cNvPr>
          <p:cNvSpPr/>
          <p:nvPr/>
        </p:nvSpPr>
        <p:spPr>
          <a:xfrm>
            <a:off x="1975104" y="3444240"/>
            <a:ext cx="2389632" cy="2389632"/>
          </a:xfrm>
          <a:prstGeom prst="rect">
            <a:avLst/>
          </a:prstGeom>
          <a:solidFill>
            <a:srgbClr val="0070C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en-US" sz="4800" b="1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Heart 9"/>
          <p:cNvSpPr/>
          <p:nvPr/>
        </p:nvSpPr>
        <p:spPr>
          <a:xfrm>
            <a:off x="2097024" y="4943856"/>
            <a:ext cx="792480" cy="792480"/>
          </a:xfrm>
          <a:prstGeom prst="heart">
            <a:avLst/>
          </a:prstGeom>
          <a:solidFill>
            <a:srgbClr val="FF00FF"/>
          </a:solidFill>
          <a:ln>
            <a:solidFill>
              <a:srgbClr val="DA00D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hlinkClick r:id="rId7" action="ppaction://hlinksldjump"/>
          </p:cNvPr>
          <p:cNvSpPr/>
          <p:nvPr/>
        </p:nvSpPr>
        <p:spPr>
          <a:xfrm>
            <a:off x="4358640" y="3444240"/>
            <a:ext cx="2389632" cy="2389632"/>
          </a:xfrm>
          <a:prstGeom prst="rect">
            <a:avLst/>
          </a:prstGeom>
          <a:solidFill>
            <a:srgbClr val="00B05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endParaRPr lang="en-US" sz="4800" b="1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Heart 11"/>
          <p:cNvSpPr/>
          <p:nvPr/>
        </p:nvSpPr>
        <p:spPr>
          <a:xfrm>
            <a:off x="5833872" y="4943856"/>
            <a:ext cx="792480" cy="792480"/>
          </a:xfrm>
          <a:prstGeom prst="heart">
            <a:avLst/>
          </a:prstGeom>
          <a:solidFill>
            <a:srgbClr val="FF00FF"/>
          </a:solidFill>
          <a:ln>
            <a:solidFill>
              <a:srgbClr val="DA00D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3395472" y="2523744"/>
            <a:ext cx="1938528" cy="1938528"/>
          </a:xfrm>
          <a:prstGeom prst="rect">
            <a:avLst/>
          </a:prstGeom>
          <a:solidFill>
            <a:srgbClr val="FF0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800" b="1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Heart 13"/>
          <p:cNvSpPr/>
          <p:nvPr/>
        </p:nvSpPr>
        <p:spPr>
          <a:xfrm>
            <a:off x="3483864" y="2587752"/>
            <a:ext cx="792480" cy="792480"/>
          </a:xfrm>
          <a:prstGeom prst="heart">
            <a:avLst/>
          </a:prstGeom>
          <a:solidFill>
            <a:srgbClr val="FF00FF"/>
          </a:solidFill>
          <a:ln>
            <a:solidFill>
              <a:srgbClr val="DA00D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Snip Diagonal Corner Rectangle 14"/>
          <p:cNvSpPr/>
          <p:nvPr/>
        </p:nvSpPr>
        <p:spPr>
          <a:xfrm>
            <a:off x="243840" y="5943600"/>
            <a:ext cx="8619744" cy="865632"/>
          </a:xfrm>
          <a:prstGeom prst="snip2Diag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Ô </a:t>
            </a:r>
            <a:r>
              <a:rPr lang="en-US" sz="32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5 : </a:t>
            </a:r>
            <a:r>
              <a:rPr lang="en-US" sz="32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endParaRPr lang="en-US" sz="3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2384325" y="130516"/>
            <a:ext cx="428469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smtClean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</a:rPr>
              <a:t>Ô CỬA BÍ MẬT</a:t>
            </a:r>
            <a:endParaRPr lang="en-US" sz="5400" b="1" cap="none" spc="0">
              <a:ln w="22225">
                <a:solidFill>
                  <a:srgbClr val="FF0000"/>
                </a:solidFill>
                <a:prstDash val="solid"/>
              </a:ln>
              <a:solidFill>
                <a:srgbClr val="FFFF00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xmlns="" val="7337849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3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9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3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3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1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6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66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7" fill="hold">
                      <p:stCondLst>
                        <p:cond delay="0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3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3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78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9" fill="hold">
                      <p:stCondLst>
                        <p:cond delay="0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8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88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9" fill="hold">
                      <p:stCondLst>
                        <p:cond delay="0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4" presetID="3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5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100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1" fill="hold">
                      <p:stCondLst>
                        <p:cond delay="0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10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115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6" fill="hold">
                      <p:stCondLst>
                        <p:cond delay="0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3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2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6" grpId="1" animBg="1"/>
      <p:bldP spid="7" grpId="0" animBg="1"/>
      <p:bldP spid="8" grpId="0" animBg="1"/>
      <p:bldP spid="8" grpId="1" animBg="1"/>
      <p:bldP spid="9" grpId="0" animBg="1"/>
      <p:bldP spid="10" grpId="0" animBg="1"/>
      <p:bldP spid="10" grpId="1" animBg="1"/>
      <p:bldP spid="11" grpId="0" animBg="1"/>
      <p:bldP spid="12" grpId="0" animBg="1"/>
      <p:bldP spid="12" grpId="1" animBg="1"/>
      <p:bldP spid="13" grpId="0" animBg="1"/>
      <p:bldP spid="14" grpId="0" animBg="1"/>
      <p:bldP spid="14" grpId="1" animBg="1"/>
      <p:bldP spid="15" grpId="0" animBg="1"/>
      <p:bldP spid="1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nip Diagonal Corner Rectangle 3"/>
          <p:cNvSpPr/>
          <p:nvPr/>
        </p:nvSpPr>
        <p:spPr>
          <a:xfrm>
            <a:off x="231648" y="207264"/>
            <a:ext cx="8619744" cy="1950720"/>
          </a:xfrm>
          <a:prstGeom prst="snip2Diag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Kể</a:t>
            </a:r>
            <a:r>
              <a:rPr lang="en-US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bộ</a:t>
            </a:r>
            <a:r>
              <a:rPr lang="en-US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phận</a:t>
            </a:r>
            <a:r>
              <a:rPr lang="en-US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bên</a:t>
            </a:r>
            <a:r>
              <a:rPr lang="en-US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ngoài</a:t>
            </a:r>
            <a:r>
              <a:rPr lang="en-US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32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chim</a:t>
            </a:r>
            <a:endParaRPr lang="en-US" sz="3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Snip Diagonal Corner Rectangle 4"/>
          <p:cNvSpPr/>
          <p:nvPr/>
        </p:nvSpPr>
        <p:spPr>
          <a:xfrm>
            <a:off x="381000" y="2286000"/>
            <a:ext cx="8290560" cy="1505712"/>
          </a:xfrm>
          <a:prstGeom prst="snip2DiagRect">
            <a:avLst/>
          </a:prstGeom>
          <a:solidFill>
            <a:srgbClr val="002060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Đáp</a:t>
            </a:r>
            <a:r>
              <a:rPr lang="en-US" sz="3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án</a:t>
            </a:r>
            <a:r>
              <a:rPr lang="en-US" sz="3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cánh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chân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đuôi</a:t>
            </a:r>
            <a:endParaRPr lang="en-US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Pentagon 5">
            <a:hlinkClick r:id="rId2" action="ppaction://hlinksldjump"/>
          </p:cNvPr>
          <p:cNvSpPr/>
          <p:nvPr/>
        </p:nvSpPr>
        <p:spPr>
          <a:xfrm flipH="1">
            <a:off x="6851904" y="5961888"/>
            <a:ext cx="1999488" cy="755904"/>
          </a:xfrm>
          <a:prstGeom prst="homePlate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3141573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nip Diagonal Corner Rectangle 3"/>
          <p:cNvSpPr/>
          <p:nvPr/>
        </p:nvSpPr>
        <p:spPr>
          <a:xfrm>
            <a:off x="231648" y="207264"/>
            <a:ext cx="8619744" cy="1950720"/>
          </a:xfrm>
          <a:prstGeom prst="snip2Diag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Kể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tên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bộ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phận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còn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thiếu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của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con </a:t>
            </a:r>
            <a:r>
              <a:rPr kumimoji="0" lang="en-US" sz="3200" b="0" i="0" u="none" strike="noStrike" kern="1200" cap="none" spc="0" normalizeH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cá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: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Đầu</a:t>
            </a:r>
            <a:r>
              <a:rPr kumimoji="0" lang="en-US" sz="3200" b="1" i="0" u="none" strike="noStrike" kern="120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, </a:t>
            </a:r>
            <a:r>
              <a:rPr kumimoji="0" lang="en-US" sz="3200" b="1" i="0" u="none" strike="noStrike" kern="1200" cap="none" spc="0" normalizeH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mình</a:t>
            </a:r>
            <a:r>
              <a:rPr kumimoji="0" lang="en-US" sz="3200" b="1" i="0" u="none" strike="noStrike" kern="120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, </a:t>
            </a:r>
            <a:r>
              <a:rPr kumimoji="0" lang="en-US" sz="3200" b="1" i="0" u="none" strike="noStrike" kern="1200" cap="none" spc="0" normalizeH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đuôi</a:t>
            </a:r>
            <a:r>
              <a:rPr kumimoji="0" lang="en-US" sz="3200" b="1" i="0" u="none" strike="noStrike" kern="120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,…</a:t>
            </a:r>
            <a:endParaRPr kumimoji="0" lang="en-US" sz="3200" b="1" i="0" u="none" strike="noStrike" kern="120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5" name="Snip Diagonal Corner Rectangle 4"/>
          <p:cNvSpPr/>
          <p:nvPr/>
        </p:nvSpPr>
        <p:spPr>
          <a:xfrm>
            <a:off x="396240" y="2334768"/>
            <a:ext cx="8290560" cy="1505712"/>
          </a:xfrm>
          <a:prstGeom prst="snip2DiagRect">
            <a:avLst/>
          </a:prstGeom>
          <a:solidFill>
            <a:srgbClr val="002060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b="1" dirty="0" err="1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Đáp</a:t>
            </a:r>
            <a:r>
              <a:rPr lang="en-US" sz="3200" b="1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án</a:t>
            </a:r>
            <a:r>
              <a:rPr lang="en-US" sz="3200" b="1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vây</a:t>
            </a:r>
            <a:endParaRPr kumimoji="0" lang="en-US" sz="3200" b="1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6" name="Pentagon 5">
            <a:hlinkClick r:id="rId2" action="ppaction://hlinksldjump"/>
          </p:cNvPr>
          <p:cNvSpPr/>
          <p:nvPr/>
        </p:nvSpPr>
        <p:spPr>
          <a:xfrm flipH="1">
            <a:off x="6851904" y="5961888"/>
            <a:ext cx="1999488" cy="755904"/>
          </a:xfrm>
          <a:prstGeom prst="homePlate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169716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nip Diagonal Corner Rectangle 3"/>
          <p:cNvSpPr/>
          <p:nvPr/>
        </p:nvSpPr>
        <p:spPr>
          <a:xfrm>
            <a:off x="231648" y="207264"/>
            <a:ext cx="8619744" cy="1950720"/>
          </a:xfrm>
          <a:prstGeom prst="snip2Diag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Con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ngựa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không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có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bộ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phận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nào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: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 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Đầu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      B. </a:t>
            </a:r>
            <a:r>
              <a:rPr kumimoji="0" lang="en-US" sz="3200" b="0" i="0" u="none" strike="noStrike" kern="1200" cap="none" spc="0" normalizeH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chân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          C. </a:t>
            </a:r>
            <a:r>
              <a:rPr kumimoji="0" lang="en-US" sz="3200" b="0" i="0" u="none" strike="noStrike" kern="1200" cap="none" spc="0" normalizeH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vây</a:t>
            </a:r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D.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mình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5" name="Snip Diagonal Corner Rectangle 4"/>
          <p:cNvSpPr/>
          <p:nvPr/>
        </p:nvSpPr>
        <p:spPr>
          <a:xfrm>
            <a:off x="396240" y="2334768"/>
            <a:ext cx="8290560" cy="1505712"/>
          </a:xfrm>
          <a:prstGeom prst="snip2DiagRect">
            <a:avLst/>
          </a:prstGeom>
          <a:solidFill>
            <a:srgbClr val="002060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b="1" dirty="0" err="1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Đáp</a:t>
            </a:r>
            <a:r>
              <a:rPr lang="en-US" sz="3200" b="1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án</a:t>
            </a:r>
            <a:r>
              <a:rPr lang="en-US" sz="3200" b="1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</a:t>
            </a:r>
            <a:endParaRPr kumimoji="0" lang="en-US" sz="3200" b="1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6" name="Pentagon 5">
            <a:hlinkClick r:id="rId2" action="ppaction://hlinksldjump"/>
          </p:cNvPr>
          <p:cNvSpPr/>
          <p:nvPr/>
        </p:nvSpPr>
        <p:spPr>
          <a:xfrm flipH="1">
            <a:off x="6851904" y="5961888"/>
            <a:ext cx="1999488" cy="755904"/>
          </a:xfrm>
          <a:prstGeom prst="homePlate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099744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资源 73430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41008" y="3478531"/>
            <a:ext cx="783431" cy="635000"/>
          </a:xfrm>
          <a:prstGeom prst="rect">
            <a:avLst/>
          </a:prstGeom>
        </p:spPr>
      </p:pic>
      <p:pic>
        <p:nvPicPr>
          <p:cNvPr id="5" name="图片 4" descr="资源 13430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3906" y="276229"/>
            <a:ext cx="2552700" cy="1571625"/>
          </a:xfrm>
          <a:prstGeom prst="rect">
            <a:avLst/>
          </a:prstGeom>
        </p:spPr>
      </p:pic>
      <p:pic>
        <p:nvPicPr>
          <p:cNvPr id="6" name="图片 5" descr="资源 23430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3387" y="2658112"/>
            <a:ext cx="1985963" cy="1933575"/>
          </a:xfrm>
          <a:prstGeom prst="rect">
            <a:avLst/>
          </a:prstGeom>
        </p:spPr>
      </p:pic>
      <p:pic>
        <p:nvPicPr>
          <p:cNvPr id="7" name="图片 6" descr="资源 33430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080887" y="569598"/>
            <a:ext cx="1559719" cy="1870075"/>
          </a:xfrm>
          <a:prstGeom prst="rect">
            <a:avLst/>
          </a:prstGeom>
        </p:spPr>
      </p:pic>
      <p:pic>
        <p:nvPicPr>
          <p:cNvPr id="9" name="图片 8" descr="资源 53430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209675" y="3940178"/>
            <a:ext cx="7025640" cy="2684145"/>
          </a:xfrm>
          <a:prstGeom prst="rect">
            <a:avLst/>
          </a:prstGeom>
        </p:spPr>
      </p:pic>
      <p:pic>
        <p:nvPicPr>
          <p:cNvPr id="10" name="图片 9" descr="资源 63430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-19526" y="6208397"/>
            <a:ext cx="9182576" cy="710565"/>
          </a:xfrm>
          <a:prstGeom prst="rect">
            <a:avLst/>
          </a:prstGeom>
        </p:spPr>
      </p:pic>
      <p:sp>
        <p:nvSpPr>
          <p:cNvPr id="30" name="TextBox 29"/>
          <p:cNvSpPr txBox="1"/>
          <p:nvPr/>
        </p:nvSpPr>
        <p:spPr>
          <a:xfrm>
            <a:off x="2156570" y="910019"/>
            <a:ext cx="513185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8000" b="1" dirty="0" err="1">
                <a:solidFill>
                  <a:srgbClr val="92A028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Tạm</a:t>
            </a:r>
            <a:r>
              <a:rPr lang="en-US" altLang="zh-CN" sz="8000" b="1" dirty="0">
                <a:solidFill>
                  <a:srgbClr val="92A028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8000" b="1" dirty="0" err="1">
                <a:solidFill>
                  <a:srgbClr val="92A028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biệt</a:t>
            </a:r>
            <a:r>
              <a:rPr lang="en-US" altLang="zh-CN" sz="8000" b="1" dirty="0">
                <a:solidFill>
                  <a:srgbClr val="92A028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8000" b="1" dirty="0" err="1">
                <a:solidFill>
                  <a:srgbClr val="92A028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và</a:t>
            </a:r>
            <a:r>
              <a:rPr lang="en-US" altLang="zh-CN" sz="8000" b="1" dirty="0">
                <a:solidFill>
                  <a:srgbClr val="92A028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 </a:t>
            </a:r>
          </a:p>
          <a:p>
            <a:pPr algn="ctr"/>
            <a:r>
              <a:rPr lang="en-US" altLang="zh-CN" sz="8000" b="1" dirty="0" err="1">
                <a:solidFill>
                  <a:srgbClr val="92A028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hẹn</a:t>
            </a:r>
            <a:r>
              <a:rPr lang="en-US" altLang="zh-CN" sz="8000" b="1" dirty="0">
                <a:solidFill>
                  <a:srgbClr val="92A028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8000" b="1" dirty="0" err="1">
                <a:solidFill>
                  <a:srgbClr val="92A028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gặp</a:t>
            </a:r>
            <a:r>
              <a:rPr lang="en-US" altLang="zh-CN" sz="8000" b="1" dirty="0">
                <a:solidFill>
                  <a:srgbClr val="92A028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8000" b="1" dirty="0" err="1">
                <a:solidFill>
                  <a:srgbClr val="92A028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lại</a:t>
            </a:r>
            <a:r>
              <a:rPr lang="en-US" altLang="zh-CN" sz="8000" b="1" dirty="0">
                <a:solidFill>
                  <a:srgbClr val="92A028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!</a:t>
            </a:r>
          </a:p>
        </p:txBody>
      </p:sp>
    </p:spTree>
    <p:extLst>
      <p:ext uri="{BB962C8B-B14F-4D97-AF65-F5344CB8AC3E}">
        <p14:creationId xmlns="" xmlns:p14="http://schemas.microsoft.com/office/powerpoint/2010/main" val="336313785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3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图片 1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2669" y="4744196"/>
            <a:ext cx="5538060" cy="1295157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6028" y="-60883"/>
            <a:ext cx="7214551" cy="6979765"/>
          </a:xfrm>
          <a:prstGeom prst="rect">
            <a:avLst/>
          </a:prstGeom>
        </p:spPr>
      </p:pic>
      <p:sp>
        <p:nvSpPr>
          <p:cNvPr id="18" name="Rectangle 7"/>
          <p:cNvSpPr>
            <a:spLocks noChangeArrowheads="1"/>
          </p:cNvSpPr>
          <p:nvPr/>
        </p:nvSpPr>
        <p:spPr bwMode="auto">
          <a:xfrm>
            <a:off x="3921067" y="2829229"/>
            <a:ext cx="1327751" cy="1809455"/>
          </a:xfrm>
          <a:prstGeom prst="rect">
            <a:avLst/>
          </a:prstGeom>
        </p:spPr>
        <p:txBody>
          <a:bodyPr vert="horz" lIns="121920" tIns="60960" rIns="121920" bIns="60960" rtlCol="0" anchor="ctr">
            <a:normAutofit fontScale="70000" lnSpcReduction="20000"/>
          </a:bodyPr>
          <a:lstStyle/>
          <a:p>
            <a:pPr algn="ctr" defTabSz="914377">
              <a:lnSpc>
                <a:spcPct val="110000"/>
              </a:lnSpc>
              <a:spcBef>
                <a:spcPct val="0"/>
              </a:spcBef>
            </a:pPr>
            <a:r>
              <a:rPr lang="zh-CN" altLang="en-US" sz="5867">
                <a:solidFill>
                  <a:prstClr val="white"/>
                </a:solidFill>
                <a:latin typeface="方正粗圆简体" panose="02010601030101010101" pitchFamily="2" charset="-122"/>
                <a:ea typeface="方正粗圆简体" panose="02010601030101010101" pitchFamily="2" charset="-122"/>
              </a:rPr>
              <a:t>校园</a:t>
            </a:r>
            <a:endParaRPr lang="en-US" altLang="zh-CN" sz="5867">
              <a:solidFill>
                <a:prstClr val="white"/>
              </a:solidFill>
              <a:latin typeface="方正粗圆简体" panose="02010601030101010101" pitchFamily="2" charset="-122"/>
              <a:ea typeface="方正粗圆简体" panose="02010601030101010101" pitchFamily="2" charset="-122"/>
            </a:endParaRPr>
          </a:p>
          <a:p>
            <a:pPr algn="ctr" defTabSz="914377">
              <a:lnSpc>
                <a:spcPct val="110000"/>
              </a:lnSpc>
              <a:spcBef>
                <a:spcPct val="0"/>
              </a:spcBef>
            </a:pPr>
            <a:r>
              <a:rPr lang="zh-CN" altLang="en-US" sz="5867">
                <a:solidFill>
                  <a:prstClr val="white"/>
                </a:solidFill>
                <a:latin typeface="方正粗圆简体" panose="02010601030101010101" pitchFamily="2" charset="-122"/>
                <a:ea typeface="方正粗圆简体" panose="02010601030101010101" pitchFamily="2" charset="-122"/>
              </a:rPr>
              <a:t>安全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2209800" y="3276600"/>
            <a:ext cx="5257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048"/>
            <a:r>
              <a:rPr lang="en-US" sz="3600" b="1" dirty="0" err="1">
                <a:solidFill>
                  <a:srgbClr val="FF0000"/>
                </a:solidFill>
                <a:latin typeface="HP001 4 hàng" pitchFamily="34" charset="0"/>
              </a:rPr>
              <a:t>Cùng</a:t>
            </a:r>
            <a:r>
              <a:rPr lang="en-US" sz="3600" b="1" dirty="0">
                <a:solidFill>
                  <a:srgbClr val="FF0000"/>
                </a:solidFill>
                <a:latin typeface="HP001 4 hàng" pitchFamily="34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HP001 4 hàng" pitchFamily="34" charset="0"/>
              </a:rPr>
              <a:t>khởi</a:t>
            </a:r>
            <a:r>
              <a:rPr lang="en-US" sz="3600" b="1" dirty="0" smtClean="0">
                <a:solidFill>
                  <a:srgbClr val="FF0000"/>
                </a:solidFill>
                <a:latin typeface="HP001 4 hàng" pitchFamily="34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HP001 4 hàng" pitchFamily="34" charset="0"/>
              </a:rPr>
              <a:t>động</a:t>
            </a:r>
            <a:r>
              <a:rPr lang="en-US" sz="3600" b="1" dirty="0" smtClean="0">
                <a:solidFill>
                  <a:srgbClr val="FF0000"/>
                </a:solidFill>
                <a:latin typeface="HP001 4 hàng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HP001 4 hàng" pitchFamily="34" charset="0"/>
              </a:rPr>
              <a:t>nhé</a:t>
            </a:r>
            <a:r>
              <a:rPr lang="en-US" sz="3600" b="1" dirty="0">
                <a:solidFill>
                  <a:srgbClr val="FF0000"/>
                </a:solidFill>
                <a:latin typeface="HP001 4 hàng" pitchFamily="34" charset="0"/>
              </a:rPr>
              <a:t>! </a:t>
            </a:r>
          </a:p>
        </p:txBody>
      </p:sp>
      <p:pic>
        <p:nvPicPr>
          <p:cNvPr id="9" name="Picture 5" descr="465af32f750af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20578" y="3972548"/>
            <a:ext cx="1157288" cy="2838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9" descr="sun14[1]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371600" cy="153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2209800" y="3352800"/>
            <a:ext cx="5257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048"/>
            <a:r>
              <a:rPr lang="en-US" sz="4000" b="1" dirty="0" err="1" smtClean="0">
                <a:solidFill>
                  <a:srgbClr val="FF0000"/>
                </a:solidFill>
                <a:latin typeface="HP001 4 hàng" pitchFamily="34" charset="0"/>
              </a:rPr>
              <a:t>Trò</a:t>
            </a:r>
            <a:r>
              <a:rPr lang="en-US" sz="4000" b="1" dirty="0" smtClean="0">
                <a:solidFill>
                  <a:srgbClr val="FF0000"/>
                </a:solidFill>
                <a:latin typeface="HP001 4 hàng" pitchFamily="34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HP001 4 hàng" pitchFamily="34" charset="0"/>
              </a:rPr>
              <a:t>chơi</a:t>
            </a:r>
            <a:r>
              <a:rPr lang="en-US" sz="4000" b="1" dirty="0" smtClean="0">
                <a:solidFill>
                  <a:srgbClr val="FF0000"/>
                </a:solidFill>
                <a:latin typeface="HP001 4 hàng" pitchFamily="34" charset="0"/>
              </a:rPr>
              <a:t>: Con </a:t>
            </a:r>
            <a:r>
              <a:rPr lang="en-US" sz="4000" b="1" dirty="0" err="1" smtClean="0">
                <a:solidFill>
                  <a:srgbClr val="FF0000"/>
                </a:solidFill>
                <a:latin typeface="HP001 4 hàng" pitchFamily="34" charset="0"/>
              </a:rPr>
              <a:t>thỏ</a:t>
            </a:r>
            <a:endParaRPr lang="en-US" sz="4000" b="1" dirty="0">
              <a:solidFill>
                <a:srgbClr val="FF0000"/>
              </a:solidFill>
              <a:latin typeface="HP001 4 hàng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65885767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4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996950"/>
            <a:ext cx="9144000" cy="4862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267" name="Content Placeholder 2"/>
          <p:cNvSpPr>
            <a:spLocks noGrp="1"/>
          </p:cNvSpPr>
          <p:nvPr>
            <p:ph idx="1"/>
          </p:nvPr>
        </p:nvSpPr>
        <p:spPr>
          <a:xfrm>
            <a:off x="609600" y="1905000"/>
            <a:ext cx="7886700" cy="4351338"/>
          </a:xfrm>
        </p:spPr>
        <p:txBody>
          <a:bodyPr/>
          <a:lstStyle/>
          <a:p>
            <a:pPr marL="0" indent="0" algn="ctr" eaLnBrk="1" hangingPunct="1">
              <a:buFont typeface="Arial" charset="0"/>
              <a:buNone/>
            </a:pPr>
            <a:r>
              <a:rPr lang="en-US" altLang="en-US" sz="5400" i="1" dirty="0" smtClean="0">
                <a:latin typeface="Times" pitchFamily="34" charset="0"/>
                <a:cs typeface="Times" pitchFamily="34" charset="0"/>
              </a:rPr>
              <a:t>    </a:t>
            </a:r>
          </a:p>
        </p:txBody>
      </p:sp>
      <p:sp>
        <p:nvSpPr>
          <p:cNvPr id="7" name="Explosion 1 6"/>
          <p:cNvSpPr/>
          <p:nvPr/>
        </p:nvSpPr>
        <p:spPr>
          <a:xfrm>
            <a:off x="1676400" y="762000"/>
            <a:ext cx="8001000" cy="5181600"/>
          </a:xfrm>
          <a:prstGeom prst="irregularSeal1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>
              <a:solidFill>
                <a:srgbClr val="FF9900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276600" y="2057401"/>
            <a:ext cx="4191000" cy="2800767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 eaLnBrk="1" hangingPunct="1">
              <a:defRPr/>
            </a:pPr>
            <a:r>
              <a:rPr lang="en-US" sz="4400" b="1" i="1" dirty="0" err="1" smtClean="0">
                <a:ln/>
                <a:latin typeface="Times New Roman" pitchFamily="18" charset="0"/>
                <a:ea typeface="Times" panose="020B0500000000000000" pitchFamily="34" charset="0"/>
                <a:cs typeface="Times New Roman" pitchFamily="18" charset="0"/>
              </a:rPr>
              <a:t>Các</a:t>
            </a:r>
            <a:r>
              <a:rPr lang="en-US" sz="4400" b="1" i="1" dirty="0" smtClean="0">
                <a:ln/>
                <a:latin typeface="Times New Roman" pitchFamily="18" charset="0"/>
                <a:ea typeface="Times" panose="020B0500000000000000" pitchFamily="34" charset="0"/>
                <a:cs typeface="Times New Roman" pitchFamily="18" charset="0"/>
              </a:rPr>
              <a:t> con </a:t>
            </a:r>
            <a:r>
              <a:rPr lang="en-US" sz="4400" b="1" i="1" dirty="0" err="1" smtClean="0">
                <a:ln/>
                <a:latin typeface="Times New Roman" pitchFamily="18" charset="0"/>
                <a:ea typeface="Times" panose="020B0500000000000000" pitchFamily="34" charset="0"/>
                <a:cs typeface="Times New Roman" pitchFamily="18" charset="0"/>
              </a:rPr>
              <a:t>vật</a:t>
            </a:r>
            <a:r>
              <a:rPr lang="en-US" sz="4400" b="1" i="1" dirty="0" smtClean="0">
                <a:ln/>
                <a:latin typeface="Times New Roman" pitchFamily="18" charset="0"/>
                <a:ea typeface="Times" panose="020B0500000000000000" pitchFamily="34" charset="0"/>
                <a:cs typeface="Times New Roman" pitchFamily="18" charset="0"/>
              </a:rPr>
              <a:t> </a:t>
            </a:r>
            <a:r>
              <a:rPr lang="en-US" sz="4400" b="1" i="1" dirty="0" err="1" smtClean="0">
                <a:ln/>
                <a:latin typeface="Times New Roman" pitchFamily="18" charset="0"/>
                <a:ea typeface="Times" panose="020B0500000000000000" pitchFamily="34" charset="0"/>
                <a:cs typeface="Times New Roman" pitchFamily="18" charset="0"/>
              </a:rPr>
              <a:t>thường</a:t>
            </a:r>
            <a:r>
              <a:rPr lang="en-US" sz="4400" b="1" i="1" dirty="0" smtClean="0">
                <a:ln/>
                <a:latin typeface="Times New Roman" pitchFamily="18" charset="0"/>
                <a:ea typeface="Times" panose="020B0500000000000000" pitchFamily="34" charset="0"/>
                <a:cs typeface="Times New Roman" pitchFamily="18" charset="0"/>
              </a:rPr>
              <a:t> </a:t>
            </a:r>
            <a:r>
              <a:rPr lang="en-US" sz="4400" b="1" i="1" dirty="0" err="1" smtClean="0">
                <a:ln/>
                <a:latin typeface="Times New Roman" pitchFamily="18" charset="0"/>
                <a:ea typeface="Times" panose="020B0500000000000000" pitchFamily="34" charset="0"/>
                <a:cs typeface="Times New Roman" pitchFamily="18" charset="0"/>
              </a:rPr>
              <a:t>có</a:t>
            </a:r>
            <a:r>
              <a:rPr lang="en-US" sz="4400" b="1" i="1" dirty="0" smtClean="0">
                <a:ln/>
                <a:latin typeface="Times New Roman" pitchFamily="18" charset="0"/>
                <a:ea typeface="Times" panose="020B0500000000000000" pitchFamily="34" charset="0"/>
                <a:cs typeface="Times New Roman" pitchFamily="18" charset="0"/>
              </a:rPr>
              <a:t> </a:t>
            </a:r>
            <a:r>
              <a:rPr lang="en-US" sz="4400" b="1" i="1" dirty="0" err="1" smtClean="0">
                <a:ln/>
                <a:latin typeface="Times New Roman" pitchFamily="18" charset="0"/>
                <a:ea typeface="Times" panose="020B0500000000000000" pitchFamily="34" charset="0"/>
                <a:cs typeface="Times New Roman" pitchFamily="18" charset="0"/>
              </a:rPr>
              <a:t>những</a:t>
            </a:r>
            <a:r>
              <a:rPr lang="en-US" sz="4400" b="1" i="1" dirty="0" smtClean="0">
                <a:ln/>
                <a:latin typeface="Times New Roman" pitchFamily="18" charset="0"/>
                <a:ea typeface="Times" panose="020B0500000000000000" pitchFamily="34" charset="0"/>
                <a:cs typeface="Times New Roman" pitchFamily="18" charset="0"/>
              </a:rPr>
              <a:t> </a:t>
            </a:r>
            <a:r>
              <a:rPr lang="en-US" sz="4400" b="1" i="1" dirty="0" err="1" smtClean="0">
                <a:ln/>
                <a:latin typeface="Times New Roman" pitchFamily="18" charset="0"/>
                <a:ea typeface="Times" panose="020B0500000000000000" pitchFamily="34" charset="0"/>
                <a:cs typeface="Times New Roman" pitchFamily="18" charset="0"/>
              </a:rPr>
              <a:t>bộ</a:t>
            </a:r>
            <a:r>
              <a:rPr lang="en-US" sz="4400" b="1" i="1" dirty="0" smtClean="0">
                <a:ln/>
                <a:latin typeface="Times New Roman" pitchFamily="18" charset="0"/>
                <a:ea typeface="Times" panose="020B0500000000000000" pitchFamily="34" charset="0"/>
                <a:cs typeface="Times New Roman" pitchFamily="18" charset="0"/>
              </a:rPr>
              <a:t> </a:t>
            </a:r>
            <a:r>
              <a:rPr lang="en-US" sz="4400" b="1" i="1" dirty="0" err="1" smtClean="0">
                <a:ln/>
                <a:latin typeface="Times New Roman" pitchFamily="18" charset="0"/>
                <a:ea typeface="Times" panose="020B0500000000000000" pitchFamily="34" charset="0"/>
                <a:cs typeface="Times New Roman" pitchFamily="18" charset="0"/>
              </a:rPr>
              <a:t>phận</a:t>
            </a:r>
            <a:r>
              <a:rPr lang="en-US" sz="4400" b="1" i="1" dirty="0" smtClean="0">
                <a:ln/>
                <a:latin typeface="Times New Roman" pitchFamily="18" charset="0"/>
                <a:ea typeface="Times" panose="020B0500000000000000" pitchFamily="34" charset="0"/>
                <a:cs typeface="Times New Roman" pitchFamily="18" charset="0"/>
              </a:rPr>
              <a:t> </a:t>
            </a:r>
            <a:r>
              <a:rPr lang="en-US" sz="4400" b="1" i="1" dirty="0" err="1" smtClean="0">
                <a:ln/>
                <a:latin typeface="Times New Roman" pitchFamily="18" charset="0"/>
                <a:ea typeface="Times" panose="020B0500000000000000" pitchFamily="34" charset="0"/>
                <a:cs typeface="Times New Roman" pitchFamily="18" charset="0"/>
              </a:rPr>
              <a:t>nào</a:t>
            </a:r>
            <a:endParaRPr lang="en-US" sz="4400" b="1" i="1" dirty="0">
              <a:ln/>
              <a:latin typeface="Times New Roman" pitchFamily="18" charset="0"/>
              <a:ea typeface="Times" panose="020B0500000000000000" pitchFamily="34" charset="0"/>
              <a:cs typeface="Times New Roman" pitchFamily="18" charset="0"/>
            </a:endParaRPr>
          </a:p>
        </p:txBody>
      </p:sp>
      <p:pic>
        <p:nvPicPr>
          <p:cNvPr id="11270" name="Audio 1">
            <a:hlinkClick r:id="" action="ppaction://media"/>
          </p:cNvPr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504238" y="6218238"/>
            <a:ext cx="487362" cy="487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71" name="Audio 9">
            <a:hlinkClick r:id="" action="ppaction://media"/>
          </p:cNvPr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504238" y="6218238"/>
            <a:ext cx="487362" cy="487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72" name="Audio 7">
            <a:hlinkClick r:id="" action="ppaction://media"/>
          </p:cNvPr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504238" y="6218238"/>
            <a:ext cx="487362" cy="487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Audio 4">
            <a:hlinkClick r:id="" action="ppaction://media"/>
          </p:cNvPr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504238" y="6218238"/>
            <a:ext cx="487362" cy="487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itle 3"/>
          <p:cNvSpPr txBox="1">
            <a:spLocks noGrp="1"/>
          </p:cNvSpPr>
          <p:nvPr>
            <p:ph type="title"/>
          </p:nvPr>
        </p:nvSpPr>
        <p:spPr>
          <a:xfrm>
            <a:off x="228600" y="0"/>
            <a:ext cx="8610600" cy="1077210"/>
          </a:xfrm>
          <a:prstGeom prst="rect">
            <a:avLst/>
          </a:prstGeom>
          <a:solidFill>
            <a:srgbClr val="FFFF00"/>
          </a:solidFill>
        </p:spPr>
        <p:txBody>
          <a:bodyPr wrap="square" lIns="91431" tIns="45716" rIns="91431" bIns="45716" rtlCol="0">
            <a:spAutoFit/>
          </a:bodyPr>
          <a:lstStyle/>
          <a:p>
            <a:r>
              <a:rPr lang="en-US" sz="3200" b="1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32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32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1: </a:t>
            </a:r>
            <a:r>
              <a:rPr lang="en-US" sz="3200" b="1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Nhận</a:t>
            </a:r>
            <a:r>
              <a:rPr lang="en-US" sz="32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32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32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2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bộ</a:t>
            </a:r>
            <a:r>
              <a:rPr lang="en-US" sz="32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phận</a:t>
            </a:r>
            <a:r>
              <a:rPr lang="en-US" sz="32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bên</a:t>
            </a:r>
            <a:r>
              <a:rPr lang="en-US" sz="32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ngoài</a:t>
            </a:r>
            <a:r>
              <a:rPr lang="en-US" sz="32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2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2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sz="3200" b="1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vật</a:t>
            </a:r>
            <a:endParaRPr lang="en-US" sz="3200" b="1" dirty="0">
              <a:solidFill>
                <a:schemeClr val="tx1">
                  <a:lumMod val="85000"/>
                  <a:lumOff val="1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advTm="13937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Chỉ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nói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tên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bộ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phận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bên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ngoài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từng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vật</a:t>
            </a:r>
            <a:endParaRPr lang="en-US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2" name="Picture 2" descr="E:\Cá nhân 20- 21\anh 5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038600" y="1447800"/>
            <a:ext cx="4572000" cy="4724400"/>
          </a:xfrm>
          <a:prstGeom prst="rect">
            <a:avLst/>
          </a:prstGeom>
          <a:noFill/>
        </p:spPr>
      </p:pic>
      <p:sp>
        <p:nvSpPr>
          <p:cNvPr id="4" name="Left Arrow 3"/>
          <p:cNvSpPr/>
          <p:nvPr/>
        </p:nvSpPr>
        <p:spPr>
          <a:xfrm>
            <a:off x="1295400" y="1752600"/>
            <a:ext cx="5181600" cy="60960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Cánh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Left Arrow 4"/>
          <p:cNvSpPr/>
          <p:nvPr/>
        </p:nvSpPr>
        <p:spPr>
          <a:xfrm>
            <a:off x="762000" y="2971800"/>
            <a:ext cx="5181600" cy="60960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Đầu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Left Arrow 5"/>
          <p:cNvSpPr/>
          <p:nvPr/>
        </p:nvSpPr>
        <p:spPr>
          <a:xfrm>
            <a:off x="838200" y="4267200"/>
            <a:ext cx="5410200" cy="60960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Mình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Left Arrow 6"/>
          <p:cNvSpPr/>
          <p:nvPr/>
        </p:nvSpPr>
        <p:spPr>
          <a:xfrm>
            <a:off x="1143000" y="5105400"/>
            <a:ext cx="5410200" cy="60960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Chân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Left Arrow 7"/>
          <p:cNvSpPr/>
          <p:nvPr/>
        </p:nvSpPr>
        <p:spPr>
          <a:xfrm>
            <a:off x="2362200" y="5867400"/>
            <a:ext cx="5181600" cy="60960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Đuôi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E:\Cá nhân 20- 21\anh 4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33400" y="3505200"/>
            <a:ext cx="8382000" cy="3352800"/>
          </a:xfrm>
          <a:prstGeom prst="rect">
            <a:avLst/>
          </a:prstGeom>
          <a:noFill/>
        </p:spPr>
      </p:pic>
      <p:sp>
        <p:nvSpPr>
          <p:cNvPr id="4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Chỉ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nói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tên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bộ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phận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bên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ngoài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từng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vật</a:t>
            </a:r>
            <a:endParaRPr lang="en-US" b="1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6" name="Straight Arrow Connector 5"/>
          <p:cNvCxnSpPr/>
          <p:nvPr/>
        </p:nvCxnSpPr>
        <p:spPr>
          <a:xfrm rot="5400000" flipH="1" flipV="1">
            <a:off x="952500" y="3390900"/>
            <a:ext cx="1905000" cy="158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 rot="5400000" flipH="1" flipV="1">
            <a:off x="2514600" y="3429000"/>
            <a:ext cx="1828800" cy="158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>
            <a:endCxn id="15" idx="4"/>
          </p:cNvCxnSpPr>
          <p:nvPr/>
        </p:nvCxnSpPr>
        <p:spPr>
          <a:xfrm rot="5400000" flipH="1" flipV="1">
            <a:off x="4114800" y="3276600"/>
            <a:ext cx="1828800" cy="3048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 rot="5400000" flipH="1" flipV="1">
            <a:off x="5410200" y="3352800"/>
            <a:ext cx="1981200" cy="4572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3" name="Oval 12"/>
          <p:cNvSpPr/>
          <p:nvPr/>
        </p:nvSpPr>
        <p:spPr>
          <a:xfrm>
            <a:off x="1143000" y="1524000"/>
            <a:ext cx="1447800" cy="914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solidFill>
                  <a:srgbClr val="FF0000"/>
                </a:solidFill>
              </a:rPr>
              <a:t>Đuôi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14" name="Oval 13"/>
          <p:cNvSpPr/>
          <p:nvPr/>
        </p:nvSpPr>
        <p:spPr>
          <a:xfrm>
            <a:off x="2667000" y="1600200"/>
            <a:ext cx="1447800" cy="914400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solidFill>
                  <a:schemeClr val="tx1"/>
                </a:solidFill>
              </a:rPr>
              <a:t>Vây</a:t>
            </a:r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15" name="Oval 14"/>
          <p:cNvSpPr/>
          <p:nvPr/>
        </p:nvSpPr>
        <p:spPr>
          <a:xfrm>
            <a:off x="4419600" y="1600200"/>
            <a:ext cx="1524000" cy="914400"/>
          </a:xfrm>
          <a:prstGeom prst="ellipse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solidFill>
                  <a:schemeClr val="tx1"/>
                </a:solidFill>
              </a:rPr>
              <a:t>Mình</a:t>
            </a:r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20" name="Oval 19"/>
          <p:cNvSpPr/>
          <p:nvPr/>
        </p:nvSpPr>
        <p:spPr>
          <a:xfrm>
            <a:off x="6019800" y="1676400"/>
            <a:ext cx="1447800" cy="914400"/>
          </a:xfrm>
          <a:prstGeom prst="ellipse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solidFill>
                  <a:schemeClr val="bg1"/>
                </a:solidFill>
              </a:rPr>
              <a:t>Đầu</a:t>
            </a:r>
            <a:endParaRPr lang="en-US" sz="32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8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15" grpId="0" animBg="1"/>
      <p:bldP spid="2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E:\Cá nhân 20- 21\ảnh 1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57200" y="3505200"/>
            <a:ext cx="8305800" cy="3352800"/>
          </a:xfrm>
          <a:prstGeom prst="rect">
            <a:avLst/>
          </a:prstGeom>
          <a:noFill/>
        </p:spPr>
      </p:pic>
      <p:sp>
        <p:nvSpPr>
          <p:cNvPr id="4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Chỉ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nói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tên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bộ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phận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bên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ngoài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từng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vật</a:t>
            </a:r>
            <a:endParaRPr lang="en-US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Oval 4"/>
          <p:cNvSpPr/>
          <p:nvPr/>
        </p:nvSpPr>
        <p:spPr>
          <a:xfrm>
            <a:off x="1143000" y="1524000"/>
            <a:ext cx="1447800" cy="914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solidFill>
                  <a:srgbClr val="FF0000"/>
                </a:solidFill>
              </a:rPr>
              <a:t>Đầu</a:t>
            </a:r>
            <a:endParaRPr lang="en-US" sz="3200" dirty="0">
              <a:solidFill>
                <a:srgbClr val="FF0000"/>
              </a:solidFill>
            </a:endParaRPr>
          </a:p>
        </p:txBody>
      </p:sp>
      <p:cxnSp>
        <p:nvCxnSpPr>
          <p:cNvPr id="6" name="Straight Arrow Connector 5"/>
          <p:cNvCxnSpPr/>
          <p:nvPr/>
        </p:nvCxnSpPr>
        <p:spPr>
          <a:xfrm rot="16200000" flipV="1">
            <a:off x="1562894" y="2782094"/>
            <a:ext cx="2209006" cy="1523206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>
            <a:endCxn id="9" idx="4"/>
          </p:cNvCxnSpPr>
          <p:nvPr/>
        </p:nvCxnSpPr>
        <p:spPr>
          <a:xfrm rot="16200000" flipV="1">
            <a:off x="3390900" y="3543300"/>
            <a:ext cx="1981200" cy="762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9" name="Oval 8"/>
          <p:cNvSpPr/>
          <p:nvPr/>
        </p:nvSpPr>
        <p:spPr>
          <a:xfrm>
            <a:off x="3581400" y="1676400"/>
            <a:ext cx="1524000" cy="914400"/>
          </a:xfrm>
          <a:prstGeom prst="ellipse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solidFill>
                  <a:schemeClr val="tx1"/>
                </a:solidFill>
              </a:rPr>
              <a:t>Mình</a:t>
            </a:r>
            <a:endParaRPr lang="en-US" sz="3200" dirty="0">
              <a:solidFill>
                <a:schemeClr val="tx1"/>
              </a:solidFill>
            </a:endParaRPr>
          </a:p>
        </p:txBody>
      </p:sp>
      <p:cxnSp>
        <p:nvCxnSpPr>
          <p:cNvPr id="11" name="Straight Arrow Connector 10"/>
          <p:cNvCxnSpPr/>
          <p:nvPr/>
        </p:nvCxnSpPr>
        <p:spPr>
          <a:xfrm rot="5400000" flipH="1" flipV="1">
            <a:off x="4991100" y="4076700"/>
            <a:ext cx="3124200" cy="158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3" name="Oval 12"/>
          <p:cNvSpPr/>
          <p:nvPr/>
        </p:nvSpPr>
        <p:spPr>
          <a:xfrm>
            <a:off x="5867400" y="1600200"/>
            <a:ext cx="1524000" cy="914400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solidFill>
                  <a:schemeClr val="tx1"/>
                </a:solidFill>
              </a:rPr>
              <a:t>Chân</a:t>
            </a:r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14" name="Oval 13"/>
          <p:cNvSpPr/>
          <p:nvPr/>
        </p:nvSpPr>
        <p:spPr>
          <a:xfrm>
            <a:off x="7696200" y="1905000"/>
            <a:ext cx="1447800" cy="914400"/>
          </a:xfrm>
          <a:prstGeom prst="ellipse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solidFill>
                  <a:schemeClr val="bg1"/>
                </a:solidFill>
              </a:rPr>
              <a:t>Đuôi</a:t>
            </a:r>
            <a:endParaRPr lang="en-US" sz="3200" dirty="0">
              <a:solidFill>
                <a:schemeClr val="bg1"/>
              </a:solidFill>
            </a:endParaRPr>
          </a:p>
        </p:txBody>
      </p:sp>
      <p:cxnSp>
        <p:nvCxnSpPr>
          <p:cNvPr id="15" name="Straight Arrow Connector 14"/>
          <p:cNvCxnSpPr/>
          <p:nvPr/>
        </p:nvCxnSpPr>
        <p:spPr>
          <a:xfrm rot="5400000" flipH="1" flipV="1">
            <a:off x="7162800" y="3581400"/>
            <a:ext cx="1981200" cy="4572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3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6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9" grpId="0" animBg="1"/>
      <p:bldP spid="13" grpId="0" animBg="1"/>
      <p:bldP spid="1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381000" y="381000"/>
            <a:ext cx="8534400" cy="5257800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Content Placeholder 3"/>
          <p:cNvPicPr>
            <a:picLocks noGrp="1" noChangeAspect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0" y="0"/>
            <a:ext cx="9601200" cy="6477000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81100" y="2560638"/>
            <a:ext cx="7658100" cy="1249362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altLang="en-US" sz="4000" b="1" dirty="0" err="1" smtClean="0">
                <a:latin typeface="Times" pitchFamily="34" charset="0"/>
                <a:cs typeface="Times" pitchFamily="34" charset="0"/>
              </a:rPr>
              <a:t>Vẽ</a:t>
            </a:r>
            <a:r>
              <a:rPr lang="en-US" altLang="en-US" sz="4000" b="1" dirty="0" smtClean="0">
                <a:latin typeface="Times" pitchFamily="34" charset="0"/>
                <a:cs typeface="Times" pitchFamily="34" charset="0"/>
              </a:rPr>
              <a:t> </a:t>
            </a:r>
            <a:r>
              <a:rPr lang="en-US" altLang="en-US" sz="4000" b="1" dirty="0" err="1" smtClean="0">
                <a:latin typeface="Times" pitchFamily="34" charset="0"/>
                <a:cs typeface="Times" pitchFamily="34" charset="0"/>
              </a:rPr>
              <a:t>một</a:t>
            </a:r>
            <a:r>
              <a:rPr lang="en-US" altLang="en-US" sz="4000" b="1" dirty="0" smtClean="0">
                <a:latin typeface="Times" pitchFamily="34" charset="0"/>
                <a:cs typeface="Times" pitchFamily="34" charset="0"/>
              </a:rPr>
              <a:t> con </a:t>
            </a:r>
            <a:r>
              <a:rPr lang="en-US" altLang="en-US" sz="4000" b="1" dirty="0" err="1" smtClean="0">
                <a:latin typeface="Times" pitchFamily="34" charset="0"/>
                <a:cs typeface="Times" pitchFamily="34" charset="0"/>
              </a:rPr>
              <a:t>vật</a:t>
            </a:r>
            <a:r>
              <a:rPr lang="en-US" altLang="en-US" sz="4000" b="1" dirty="0" smtClean="0">
                <a:latin typeface="Times" pitchFamily="34" charset="0"/>
                <a:cs typeface="Times" pitchFamily="34" charset="0"/>
              </a:rPr>
              <a:t> </a:t>
            </a:r>
            <a:r>
              <a:rPr lang="en-US" altLang="en-US" sz="4000" b="1" dirty="0" err="1" smtClean="0">
                <a:latin typeface="Times" pitchFamily="34" charset="0"/>
                <a:cs typeface="Times" pitchFamily="34" charset="0"/>
              </a:rPr>
              <a:t>mà</a:t>
            </a:r>
            <a:r>
              <a:rPr lang="en-US" altLang="en-US" sz="4000" b="1" dirty="0" smtClean="0">
                <a:latin typeface="Times" pitchFamily="34" charset="0"/>
                <a:cs typeface="Times" pitchFamily="34" charset="0"/>
              </a:rPr>
              <a:t> </a:t>
            </a:r>
            <a:r>
              <a:rPr lang="en-US" altLang="en-US" sz="4000" b="1" dirty="0" err="1" smtClean="0">
                <a:latin typeface="Times" pitchFamily="34" charset="0"/>
                <a:cs typeface="Times" pitchFamily="34" charset="0"/>
              </a:rPr>
              <a:t>em</a:t>
            </a:r>
            <a:r>
              <a:rPr lang="en-US" altLang="en-US" sz="4000" b="1" dirty="0" smtClean="0">
                <a:latin typeface="Times" pitchFamily="34" charset="0"/>
                <a:cs typeface="Times" pitchFamily="34" charset="0"/>
              </a:rPr>
              <a:t> </a:t>
            </a:r>
            <a:r>
              <a:rPr lang="en-US" altLang="en-US" sz="4000" b="1" dirty="0" err="1" smtClean="0">
                <a:latin typeface="Times" pitchFamily="34" charset="0"/>
                <a:cs typeface="Times" pitchFamily="34" charset="0"/>
              </a:rPr>
              <a:t>yêu</a:t>
            </a:r>
            <a:r>
              <a:rPr lang="en-US" altLang="en-US" sz="4000" b="1" dirty="0" smtClean="0">
                <a:latin typeface="Times" pitchFamily="34" charset="0"/>
                <a:cs typeface="Times" pitchFamily="34" charset="0"/>
              </a:rPr>
              <a:t> </a:t>
            </a:r>
            <a:r>
              <a:rPr lang="en-US" altLang="en-US" sz="4000" b="1" dirty="0" err="1" smtClean="0">
                <a:latin typeface="Times" pitchFamily="34" charset="0"/>
                <a:cs typeface="Times" pitchFamily="34" charset="0"/>
              </a:rPr>
              <a:t>thích</a:t>
            </a:r>
            <a:r>
              <a:rPr lang="en-US" altLang="en-US" sz="4000" b="1" dirty="0" smtClean="0">
                <a:latin typeface="Times" pitchFamily="34" charset="0"/>
                <a:cs typeface="Times" pitchFamily="34" charset="0"/>
              </a:rPr>
              <a:t> </a:t>
            </a:r>
            <a:r>
              <a:rPr lang="en-US" altLang="en-US" sz="4000" b="1" dirty="0" err="1" smtClean="0">
                <a:latin typeface="Times" pitchFamily="34" charset="0"/>
                <a:cs typeface="Times" pitchFamily="34" charset="0"/>
              </a:rPr>
              <a:t>và</a:t>
            </a:r>
            <a:r>
              <a:rPr lang="en-US" altLang="en-US" sz="4000" b="1" dirty="0" smtClean="0">
                <a:latin typeface="Times" pitchFamily="34" charset="0"/>
                <a:cs typeface="Times" pitchFamily="34" charset="0"/>
              </a:rPr>
              <a:t> </a:t>
            </a:r>
            <a:r>
              <a:rPr lang="en-US" altLang="en-US" sz="4000" b="1" dirty="0" err="1" smtClean="0">
                <a:latin typeface="Times" pitchFamily="34" charset="0"/>
                <a:cs typeface="Times" pitchFamily="34" charset="0"/>
              </a:rPr>
              <a:t>viết</a:t>
            </a:r>
            <a:r>
              <a:rPr lang="en-US" altLang="en-US" sz="4000" b="1" dirty="0" smtClean="0">
                <a:latin typeface="Times" pitchFamily="34" charset="0"/>
                <a:cs typeface="Times" pitchFamily="34" charset="0"/>
              </a:rPr>
              <a:t> </a:t>
            </a:r>
            <a:r>
              <a:rPr lang="en-US" altLang="en-US" sz="4000" b="1" dirty="0" err="1" smtClean="0">
                <a:latin typeface="Times" pitchFamily="34" charset="0"/>
                <a:cs typeface="Times" pitchFamily="34" charset="0"/>
              </a:rPr>
              <a:t>tên</a:t>
            </a:r>
            <a:r>
              <a:rPr lang="en-US" altLang="en-US" sz="4000" b="1" dirty="0" smtClean="0">
                <a:latin typeface="Times" pitchFamily="34" charset="0"/>
                <a:cs typeface="Times" pitchFamily="34" charset="0"/>
              </a:rPr>
              <a:t> </a:t>
            </a:r>
            <a:r>
              <a:rPr lang="en-US" altLang="en-US" sz="4000" b="1" dirty="0" err="1" smtClean="0">
                <a:latin typeface="Times" pitchFamily="34" charset="0"/>
                <a:cs typeface="Times" pitchFamily="34" charset="0"/>
              </a:rPr>
              <a:t>các</a:t>
            </a:r>
            <a:r>
              <a:rPr lang="en-US" altLang="en-US" sz="4000" b="1" dirty="0" smtClean="0">
                <a:latin typeface="Times" pitchFamily="34" charset="0"/>
                <a:cs typeface="Times" pitchFamily="34" charset="0"/>
              </a:rPr>
              <a:t> </a:t>
            </a:r>
            <a:r>
              <a:rPr lang="en-US" altLang="en-US" sz="4000" b="1" dirty="0" err="1" smtClean="0">
                <a:latin typeface="Times" pitchFamily="34" charset="0"/>
                <a:cs typeface="Times" pitchFamily="34" charset="0"/>
              </a:rPr>
              <a:t>bộ</a:t>
            </a:r>
            <a:r>
              <a:rPr lang="en-US" altLang="en-US" sz="4000" b="1" dirty="0" smtClean="0">
                <a:latin typeface="Times" pitchFamily="34" charset="0"/>
                <a:cs typeface="Times" pitchFamily="34" charset="0"/>
              </a:rPr>
              <a:t> </a:t>
            </a:r>
            <a:r>
              <a:rPr lang="en-US" altLang="en-US" sz="4000" b="1" dirty="0" err="1" smtClean="0">
                <a:latin typeface="Times" pitchFamily="34" charset="0"/>
                <a:cs typeface="Times" pitchFamily="34" charset="0"/>
              </a:rPr>
              <a:t>phận</a:t>
            </a:r>
            <a:r>
              <a:rPr lang="en-US" altLang="en-US" sz="4000" b="1" dirty="0" smtClean="0">
                <a:latin typeface="Times" pitchFamily="34" charset="0"/>
                <a:cs typeface="Times" pitchFamily="34" charset="0"/>
              </a:rPr>
              <a:t> </a:t>
            </a:r>
            <a:r>
              <a:rPr lang="en-US" altLang="en-US" sz="4000" b="1" dirty="0" err="1" smtClean="0">
                <a:latin typeface="Times" pitchFamily="34" charset="0"/>
                <a:cs typeface="Times" pitchFamily="34" charset="0"/>
              </a:rPr>
              <a:t>của</a:t>
            </a:r>
            <a:r>
              <a:rPr lang="en-US" altLang="en-US" sz="4000" b="1" dirty="0" smtClean="0">
                <a:latin typeface="Times" pitchFamily="34" charset="0"/>
                <a:cs typeface="Times" pitchFamily="34" charset="0"/>
              </a:rPr>
              <a:t> </a:t>
            </a:r>
            <a:r>
              <a:rPr lang="en-US" altLang="en-US" sz="4000" b="1" dirty="0" err="1" smtClean="0">
                <a:latin typeface="Times" pitchFamily="34" charset="0"/>
                <a:cs typeface="Times" pitchFamily="34" charset="0"/>
              </a:rPr>
              <a:t>nó</a:t>
            </a:r>
            <a:endParaRPr lang="en-US" altLang="en-US" sz="4000" b="1" dirty="0" smtClean="0">
              <a:latin typeface="Times" pitchFamily="34" charset="0"/>
              <a:cs typeface="Times" pitchFamily="34" charset="0"/>
            </a:endParaRPr>
          </a:p>
        </p:txBody>
      </p:sp>
      <p:pic>
        <p:nvPicPr>
          <p:cNvPr id="13316" name="Audio 2">
            <a:hlinkClick r:id="" action="ppaction://media"/>
          </p:cNvPr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504238" y="6218238"/>
            <a:ext cx="487362" cy="487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7" name="Audio 8">
            <a:hlinkClick r:id="" action="ppaction://media"/>
          </p:cNvPr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504238" y="6218238"/>
            <a:ext cx="487362" cy="487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8" name="Audio 6">
            <a:hlinkClick r:id="" action="ppaction://media"/>
          </p:cNvPr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504238" y="6218238"/>
            <a:ext cx="487362" cy="487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9" name="Audio 4">
            <a:hlinkClick r:id="" action="ppaction://media"/>
          </p:cNvPr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504238" y="6218238"/>
            <a:ext cx="487362" cy="487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tags r:id="rId1"/>
    </p:custDataLst>
  </p:cSld>
  <p:clrMapOvr>
    <a:masterClrMapping/>
  </p:clrMapOvr>
  <p:transition advTm="4766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1000" y="1371600"/>
            <a:ext cx="8001000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AutoShape 26"/>
          <p:cNvSpPr>
            <a:spLocks noChangeArrowheads="1"/>
          </p:cNvSpPr>
          <p:nvPr/>
        </p:nvSpPr>
        <p:spPr bwMode="auto">
          <a:xfrm>
            <a:off x="1905000" y="457200"/>
            <a:ext cx="7010400" cy="3124200"/>
          </a:xfrm>
          <a:prstGeom prst="cloudCallout">
            <a:avLst>
              <a:gd name="adj1" fmla="val -50222"/>
              <a:gd name="adj2" fmla="val 53642"/>
            </a:avLst>
          </a:prstGeom>
          <a:gradFill rotWithShape="1">
            <a:gsLst>
              <a:gs pos="0">
                <a:srgbClr val="FF00FF">
                  <a:alpha val="66000"/>
                </a:srgbClr>
              </a:gs>
              <a:gs pos="50000">
                <a:schemeClr val="bg1"/>
              </a:gs>
              <a:gs pos="100000">
                <a:srgbClr val="FF00FF">
                  <a:alpha val="66000"/>
                </a:srgbClr>
              </a:gs>
            </a:gsLst>
            <a:lin ang="2700000" scaled="1"/>
          </a:gradFill>
          <a:ln w="9525">
            <a:solidFill>
              <a:srgbClr val="FF00FF"/>
            </a:solidFill>
            <a:round/>
            <a:headEnd/>
            <a:tailEnd/>
          </a:ln>
          <a:effectLst/>
        </p:spPr>
        <p:txBody>
          <a:bodyPr/>
          <a:lstStyle/>
          <a:p>
            <a:pPr algn="ctr">
              <a:defRPr/>
            </a:pPr>
            <a:r>
              <a:rPr lang="en-US" sz="40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4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4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kể</a:t>
            </a:r>
            <a:r>
              <a:rPr lang="en-US" sz="4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tên</a:t>
            </a:r>
            <a:r>
              <a:rPr lang="en-US" sz="4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4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bộ</a:t>
            </a:r>
            <a:r>
              <a:rPr lang="en-US" sz="4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phận</a:t>
            </a:r>
            <a:r>
              <a:rPr lang="en-US" sz="4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di</a:t>
            </a:r>
            <a:r>
              <a:rPr lang="en-US" sz="4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chuyển</a:t>
            </a:r>
            <a:r>
              <a:rPr lang="en-US" sz="4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4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4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sz="40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4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40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4000" advClick="0" advTm="2000">
        <p14:vortex dir="r"/>
      </p:transition>
    </mc:Choice>
    <mc:Fallback>
      <p:transition spd="slow" advClick="0" advTm="2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3"/>
</p:tagLst>
</file>

<file path=ppt/theme/theme1.xml><?xml version="1.0" encoding="utf-8"?>
<a:theme xmlns:a="http://schemas.openxmlformats.org/drawingml/2006/main" name="Office Theme">
  <a:themeElements>
    <a:clrScheme name="Origin">
      <a:dk1>
        <a:sysClr val="windowText" lastClr="000000"/>
      </a:dk1>
      <a:lt1>
        <a:sysClr val="window" lastClr="FFFFFF"/>
      </a:lt1>
      <a:dk2>
        <a:srgbClr val="464653"/>
      </a:dk2>
      <a:lt2>
        <a:srgbClr val="DDE9EC"/>
      </a:lt2>
      <a:accent1>
        <a:srgbClr val="727CA3"/>
      </a:accent1>
      <a:accent2>
        <a:srgbClr val="9FB8CD"/>
      </a:accent2>
      <a:accent3>
        <a:srgbClr val="D2DA7A"/>
      </a:accent3>
      <a:accent4>
        <a:srgbClr val="FADA7A"/>
      </a:accent4>
      <a:accent5>
        <a:srgbClr val="B88472"/>
      </a:accent5>
      <a:accent6>
        <a:srgbClr val="8E736A"/>
      </a:accent6>
      <a:hlink>
        <a:srgbClr val="B292CA"/>
      </a:hlink>
      <a:folHlink>
        <a:srgbClr val="6B56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99</TotalTime>
  <Words>248</Words>
  <Application>Microsoft Office PowerPoint</Application>
  <PresentationFormat>On-screen Show (4:3)</PresentationFormat>
  <Paragraphs>54</Paragraphs>
  <Slides>17</Slides>
  <Notes>4</Notes>
  <HiddenSlides>0</HiddenSlides>
  <MMClips>1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Office Theme</vt:lpstr>
      <vt:lpstr>Slide 1</vt:lpstr>
      <vt:lpstr>Slide 2</vt:lpstr>
      <vt:lpstr>Hoạt động 1: Nhận biết một số bộ phận bên ngoài của các con vật</vt:lpstr>
      <vt:lpstr>Chỉ và nói tên các bộ phận bên ngoài của từng con vật</vt:lpstr>
      <vt:lpstr>Chỉ và nói tên các bộ phận bên ngoài của từng con vật</vt:lpstr>
      <vt:lpstr>Chỉ và nói tên các bộ phận bên ngoài của từng con vật</vt:lpstr>
      <vt:lpstr>Slide 7</vt:lpstr>
      <vt:lpstr>Vẽ một con vật mà em yêu thích và viết tên các bộ phận của nó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BQ</dc:creator>
  <cp:lastModifiedBy>BQ</cp:lastModifiedBy>
  <cp:revision>16</cp:revision>
  <dcterms:created xsi:type="dcterms:W3CDTF">2020-08-25T02:13:42Z</dcterms:created>
  <dcterms:modified xsi:type="dcterms:W3CDTF">2020-08-25T03:52:56Z</dcterms:modified>
</cp:coreProperties>
</file>