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71" r:id="rId4"/>
    <p:sldMasterId id="2147483683" r:id="rId5"/>
    <p:sldMasterId id="2147483695" r:id="rId6"/>
    <p:sldMasterId id="2147483702" r:id="rId7"/>
  </p:sldMasterIdLst>
  <p:notesMasterIdLst>
    <p:notesMasterId r:id="rId16"/>
  </p:notesMasterIdLst>
  <p:sldIdLst>
    <p:sldId id="296" r:id="rId8"/>
    <p:sldId id="539" r:id="rId9"/>
    <p:sldId id="387" r:id="rId10"/>
    <p:sldId id="388" r:id="rId11"/>
    <p:sldId id="389" r:id="rId12"/>
    <p:sldId id="303" r:id="rId13"/>
    <p:sldId id="304" r:id="rId14"/>
    <p:sldId id="3237" r:id="rId15"/>
    <p:sldId id="3238" r:id="rId17"/>
    <p:sldId id="3252" r:id="rId18"/>
    <p:sldId id="345" r:id="rId19"/>
    <p:sldId id="3253" r:id="rId20"/>
    <p:sldId id="344" r:id="rId21"/>
    <p:sldId id="3251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9977E-0DCE-4D23-A406-454645246C1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45B1-6F9D-4FC7-9EB9-B0C9030924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71"/>
            <a:ext cx="12192000" cy="68532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 b="-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/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>
            <a:fillRect/>
          </a:stretch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>
            <a:fillRect/>
          </a:stretch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  <a:latin typeface="UTM Mabella" panose="02040603050506020204" pitchFamily="18" charset="0"/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/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>
            <a:fillRect/>
          </a:stretch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>
            <a:fillRect/>
          </a:stretch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  <a:latin typeface="UTM Mabella" panose="02040603050506020204" pitchFamily="18" charset="0"/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four columns 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image" Target="../media/image8.png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image" Target="../media/image12.jpeg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07" y="274752"/>
            <a:ext cx="1252390" cy="12523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7" name="图片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0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1" Type="http://schemas.openxmlformats.org/officeDocument/2006/relationships/slideLayout" Target="../slideLayouts/slideLayout51.xml"/><Relationship Id="rId10" Type="http://schemas.openxmlformats.org/officeDocument/2006/relationships/audio" Target="../media/audio2.wav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0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1" Type="http://schemas.openxmlformats.org/officeDocument/2006/relationships/slideLayout" Target="../slideLayouts/slideLayout51.xml"/><Relationship Id="rId10" Type="http://schemas.openxmlformats.org/officeDocument/2006/relationships/audio" Target="../media/audio2.wav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8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40" y="879256"/>
            <a:ext cx="5499069" cy="2127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0999" y="561975"/>
          <a:ext cx="11287125" cy="57531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137744"/>
                <a:gridCol w="4149381"/>
              </a:tblGrid>
              <a:tr h="134210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PHIẾU HỌC TẬP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ẢNH HƯỞNG CỦA MÔI TRƯỜNG THIÊN NHIÊN ĐẾN SẢN XUẤT VÀ SINH HOẠT CỦA NGƯỜI DÂN Ở VÙNG ĐỒNG BẰNG NAM BỘ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44109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9100" y="2219325"/>
            <a:ext cx="677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trú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51" y="3095625"/>
            <a:ext cx="707707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 vực Đông Nam Bộ có đất xám và đất ba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 thuận lợi cho trồng cây công nghiệp, khu vực đồng bằng có đất phù sa thuận lợi cho trồng cây lương thực.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1" y="4562475"/>
            <a:ext cx="707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 hậu phân mùa thuận lợi cho việc sản xuất nông nghiệp và đời sống của nhân dân 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6" y="5524500"/>
            <a:ext cx="707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 ngòi kênh rạch chằng chịt giúp phát triển giao thông đường thủy, nuôi trồng thủy sản. 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2375" y="2447925"/>
            <a:ext cx="3790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hiện tượng như: lũ lụt; sạt lở đất ven sông, ven biển; đất bị nhiễm mặn; thiếu nước vào mùa khô;... gây nhiều khó khăn cho người dân.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>
            <a:fillRect/>
          </a:stretch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>
            <a:fillRect/>
          </a:stretch>
        </p:blipFill>
        <p:spPr>
          <a:xfrm flipH="1">
            <a:off x="612980" y="885825"/>
            <a:ext cx="13007602" cy="4924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173" y="1674763"/>
            <a:ext cx="73627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00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/>
              </a:rPr>
              <a:t>Hoạt động 2:  Một số biện pháp khắc phục khó khăn của môi trường thiên nhiên đối với sản xuất và sinh hoạt của người dân vùng Nam Bộ</a:t>
            </a:r>
            <a:endParaRPr kumimoji="0" lang="en-US" altLang="zh-CN" sz="88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uLnTx/>
              <a:uFillTx/>
              <a:latin typeface="UTM Showcard" panose="02040603050506020204" pitchFamily="18" charset="0"/>
              <a:ea typeface="方正卡通简体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48148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048000" y="895351"/>
            <a:ext cx="8505825" cy="27051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Đề xuất một số biện pháp khắc phục khó khăn của môi trường thiên nhiên đối với sản xuất và sinh hoạt của người dân vùng Nam Bộ.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04800" y="2105024"/>
            <a:ext cx="3190875" cy="248602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Bi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/>
              </a:rPr>
              <a:t>ện pháp khắc phục khó khăn của môi trường thiên nhiên đối với sản xuất và sinh hoạt của người dân vùng Nam Bộ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/>
          <p:cNvCxnSpPr>
            <a:stCxn id="4" idx="3"/>
            <a:endCxn id="12" idx="1"/>
          </p:cNvCxnSpPr>
          <p:nvPr/>
        </p:nvCxnSpPr>
        <p:spPr>
          <a:xfrm flipV="1">
            <a:off x="3495675" y="1504950"/>
            <a:ext cx="923925" cy="18430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4" idx="1"/>
          </p:cNvCxnSpPr>
          <p:nvPr/>
        </p:nvCxnSpPr>
        <p:spPr>
          <a:xfrm flipV="1">
            <a:off x="3543300" y="2809875"/>
            <a:ext cx="1190625" cy="6000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/>
          <p:cNvSpPr/>
          <p:nvPr/>
        </p:nvSpPr>
        <p:spPr>
          <a:xfrm>
            <a:off x="4419600" y="1019175"/>
            <a:ext cx="6477000" cy="9715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Dẫn nước ngọt vào ruộng để thau chua, rửa mặn (đối với vùng đất bị nhiễm mặn).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4733925" y="2314575"/>
            <a:ext cx="6229349" cy="990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</a:rPr>
              <a:t>Lựa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những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giống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cây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chịu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mặn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phù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hợp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mặn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đất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467100" y="3533775"/>
            <a:ext cx="1333500" cy="9620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/>
          <p:cNvSpPr/>
          <p:nvPr/>
        </p:nvSpPr>
        <p:spPr>
          <a:xfrm>
            <a:off x="4762500" y="3990975"/>
            <a:ext cx="6534150" cy="1266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Tuyên truyền, giáo dục để nâng cao ý thức trách nhiệm của người dân trong việc bảo vệ môi trường, ứng phó tích cực với biến đổi khí hậu.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486150" y="3638550"/>
            <a:ext cx="1438275" cy="2324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4933950" y="5562600"/>
            <a:ext cx="6534150" cy="9239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 thác hợp lý và bền vững các tài nguyên thiên nhiên (đất, nước, khoáng sản,…)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2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2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uLnTx/>
                <a:uFillTx/>
                <a:latin typeface="UTM Showcard" panose="02040603050506020204" pitchFamily="18" charset="0"/>
                <a:ea typeface="方正卡通简体" pitchFamily="65" charset="-122"/>
                <a:cs typeface="Arial" panose="020B0604020202020204" pitchFamily="34" charset="0"/>
              </a:rPr>
              <a:t>Chúc CÁC em</a:t>
            </a:r>
            <a:endParaRPr kumimoji="0" lang="en-US" altLang="zh-CN" sz="9200" b="1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gradFill>
                <a:gsLst>
                  <a:gs pos="3000">
                    <a:srgbClr val="B8ECF7"/>
                  </a:gs>
                  <a:gs pos="33000">
                    <a:srgbClr val="5DC1E3"/>
                  </a:gs>
                  <a:gs pos="71000">
                    <a:srgbClr val="2571A4"/>
                  </a:gs>
                  <a:gs pos="51000">
                    <a:srgbClr val="1F497D">
                      <a:lumMod val="60000"/>
                      <a:lumOff val="40000"/>
                    </a:srgbClr>
                  </a:gs>
                </a:gsLst>
                <a:lin ang="5400000" scaled="1"/>
              </a:gradFill>
              <a:effectLst>
                <a:outerShdw blurRad="12700" dist="101600" dir="240000" algn="t" rotWithShape="0">
                  <a:prstClr val="white"/>
                </a:outerShdw>
              </a:effectLst>
              <a:uLnTx/>
              <a:uFillTx/>
              <a:latin typeface="UTM Showcard" panose="02040603050506020204" pitchFamily="18" charset="0"/>
              <a:ea typeface="方正卡通简体" pitchFamily="65" charset="-122"/>
              <a:cs typeface="Arial" panose="020B0604020202020204" pitchFamily="34" charset="0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2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uLnTx/>
                <a:uFillTx/>
                <a:latin typeface="UTM Showcard" panose="02040603050506020204" pitchFamily="18" charset="0"/>
                <a:ea typeface="方正卡通简体" pitchFamily="65" charset="-122"/>
                <a:cs typeface="Arial" panose="020B0604020202020204" pitchFamily="34" charset="0"/>
              </a:rPr>
              <a:t>						Học tốt</a:t>
            </a:r>
            <a:endParaRPr kumimoji="0" lang="en-US" altLang="zh-CN" sz="9200" b="1" i="0" u="none" strike="noStrike" kern="1200" cap="none" spc="0" normalizeH="0" baseline="0" noProof="0">
              <a:ln w="28575">
                <a:solidFill>
                  <a:prstClr val="white"/>
                </a:solidFill>
              </a:ln>
              <a:gradFill>
                <a:gsLst>
                  <a:gs pos="3000">
                    <a:srgbClr val="B8ECF7"/>
                  </a:gs>
                  <a:gs pos="33000">
                    <a:srgbClr val="5DC1E3"/>
                  </a:gs>
                  <a:gs pos="71000">
                    <a:srgbClr val="2571A4"/>
                  </a:gs>
                  <a:gs pos="51000">
                    <a:srgbClr val="1F497D">
                      <a:lumMod val="60000"/>
                      <a:lumOff val="40000"/>
                    </a:srgbClr>
                  </a:gs>
                </a:gsLst>
                <a:lin ang="5400000" scaled="1"/>
              </a:gradFill>
              <a:effectLst>
                <a:outerShdw blurRad="12700" dist="101600" dir="240000" algn="t" rotWithShape="0">
                  <a:prstClr val="white"/>
                </a:outerShdw>
              </a:effectLst>
              <a:uLnTx/>
              <a:uFillTx/>
              <a:latin typeface="UTM Showcard" panose="02040603050506020204" pitchFamily="18" charset="0"/>
              <a:ea typeface="方正卡通简体" pitchFamily="65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9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"/>
                    </a14:imgEffect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t="2584" b="2931"/>
          <a:stretch>
            <a:fillRect/>
          </a:stretch>
        </p:blipFill>
        <p:spPr>
          <a:xfrm flipH="1">
            <a:off x="0" y="1"/>
            <a:ext cx="12192000" cy="686597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73273">
            <a:off x="5041998" y="138023"/>
            <a:ext cx="1307452" cy="13024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55" y="3110120"/>
            <a:ext cx="1307452" cy="13024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26259">
            <a:off x="8664819" y="2587585"/>
            <a:ext cx="1307452" cy="130240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4904" y="4633257"/>
            <a:ext cx="723955" cy="10113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" y="147318"/>
            <a:ext cx="12192000" cy="3039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04" y="3084814"/>
            <a:ext cx="11254191" cy="329822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" name="Picture 1433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76551" y="298461"/>
            <a:ext cx="11638897" cy="2431474"/>
            <a:chOff x="276551" y="145469"/>
            <a:chExt cx="11638897" cy="2431474"/>
          </a:xfrm>
        </p:grpSpPr>
        <p:grpSp>
          <p:nvGrpSpPr>
            <p:cNvPr id="30" name="Group 29"/>
            <p:cNvGrpSpPr/>
            <p:nvPr/>
          </p:nvGrpSpPr>
          <p:grpSpPr>
            <a:xfrm>
              <a:off x="276551" y="210263"/>
              <a:ext cx="11104267" cy="2366680"/>
              <a:chOff x="276551" y="210263"/>
              <a:chExt cx="11104267" cy="236668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830595" y="342061"/>
                <a:ext cx="10550223" cy="2234882"/>
                <a:chOff x="2057400" y="419101"/>
                <a:chExt cx="14773550" cy="1905000"/>
              </a:xfrm>
            </p:grpSpPr>
            <p:sp>
              <p:nvSpPr>
                <p:cNvPr id="10" name="Rectangle: Rounded Corners 9"/>
                <p:cNvSpPr/>
                <p:nvPr/>
              </p:nvSpPr>
              <p:spPr>
                <a:xfrm>
                  <a:off x="2057400" y="419101"/>
                  <a:ext cx="14773550" cy="1905000"/>
                </a:xfrm>
                <a:prstGeom prst="roundRect">
                  <a:avLst/>
                </a:prstGeom>
                <a:solidFill>
                  <a:srgbClr val="F0E7A2"/>
                </a:solidFill>
                <a:ln w="7620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/>
                <p:cNvSpPr/>
                <p:nvPr/>
              </p:nvSpPr>
              <p:spPr>
                <a:xfrm>
                  <a:off x="2247964" y="549065"/>
                  <a:ext cx="14392424" cy="1645072"/>
                </a:xfrm>
                <a:prstGeom prst="roundRect">
                  <a:avLst/>
                </a:prstGeom>
                <a:solidFill>
                  <a:srgbClr val="FFFF79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Em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hãy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kể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một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số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sông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lớn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ở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vùng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Nam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Bộ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34237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?</a:t>
                  </a:r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551" y="210263"/>
                <a:ext cx="1370233" cy="1221108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0103" y="145469"/>
              <a:ext cx="1205345" cy="120534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-55916" y="2926527"/>
            <a:ext cx="12075463" cy="4015726"/>
            <a:chOff x="232563" y="2999147"/>
            <a:chExt cx="12075463" cy="401572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3619806" y="4591949"/>
              <a:ext cx="8688220" cy="1843618"/>
            </a:xfrm>
            <a:prstGeom prst="roundRect">
              <a:avLst/>
            </a:prstGeom>
            <a:solidFill>
              <a:srgbClr val="FCEADE"/>
            </a:solidFill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5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Nai,…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4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563" y="2999147"/>
              <a:ext cx="4015726" cy="4015726"/>
            </a:xfrm>
            <a:prstGeom prst="rect">
              <a:avLst/>
            </a:prstGeom>
          </p:spPr>
        </p:pic>
      </p:grpSp>
      <p:pic>
        <p:nvPicPr>
          <p:cNvPr id="29" name="Am-thanh-ve-dich-chien-tha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365.000000" end="52398.6679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36239" y="145469"/>
            <a:ext cx="11638929" cy="2501478"/>
            <a:chOff x="186219" y="228599"/>
            <a:chExt cx="11719522" cy="3652582"/>
          </a:xfrm>
        </p:grpSpPr>
        <p:grpSp>
          <p:nvGrpSpPr>
            <p:cNvPr id="8" name="Group 7"/>
            <p:cNvGrpSpPr/>
            <p:nvPr/>
          </p:nvGrpSpPr>
          <p:grpSpPr>
            <a:xfrm>
              <a:off x="820888" y="425191"/>
              <a:ext cx="10550223" cy="3455990"/>
              <a:chOff x="2057400" y="419101"/>
              <a:chExt cx="14773550" cy="1905000"/>
            </a:xfrm>
          </p:grpSpPr>
          <p:sp>
            <p:nvSpPr>
              <p:cNvPr id="10" name="Rectangle: Rounded Corners 9"/>
              <p:cNvSpPr/>
              <p:nvPr/>
            </p:nvSpPr>
            <p:spPr>
              <a:xfrm>
                <a:off x="2057400" y="419101"/>
                <a:ext cx="14773550" cy="1905000"/>
              </a:xfrm>
              <a:prstGeom prst="roundRect">
                <a:avLst/>
              </a:prstGeom>
              <a:solidFill>
                <a:srgbClr val="F0E7A2"/>
              </a:solidFill>
              <a:ln w="762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2247964" y="549065"/>
                <a:ext cx="14392424" cy="1645072"/>
              </a:xfrm>
              <a:prstGeom prst="roundRect">
                <a:avLst/>
              </a:prstGeom>
              <a:solidFill>
                <a:srgbClr val="FFFF79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loại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đất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ở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vùng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Nam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3423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Bộ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19" y="2660073"/>
              <a:ext cx="925155" cy="12211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00396" y="228599"/>
              <a:ext cx="1205345" cy="120534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0" y="3833171"/>
            <a:ext cx="11646568" cy="3139550"/>
            <a:chOff x="288479" y="3833171"/>
            <a:chExt cx="11646568" cy="313955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2583179" y="3833171"/>
              <a:ext cx="9351868" cy="2446991"/>
            </a:xfrm>
            <a:prstGeom prst="roundRect">
              <a:avLst/>
            </a:prstGeom>
            <a:solidFill>
              <a:srgbClr val="FCEADE"/>
            </a:solidFill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 err="1">
                  <a:solidFill>
                    <a:srgbClr val="FF4554"/>
                  </a:solidFill>
                  <a:latin typeface="Calibri" panose="020F0502020204030204"/>
                </a:rPr>
                <a:t>Đất</a:t>
              </a:r>
              <a:r>
                <a:rPr lang="en-US" sz="4800" b="1" dirty="0">
                  <a:solidFill>
                    <a:srgbClr val="FF4554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srgbClr val="FF4554"/>
                  </a:solidFill>
                  <a:latin typeface="Calibri" panose="020F0502020204030204"/>
                </a:rPr>
                <a:t>xám</a:t>
              </a:r>
              <a:r>
                <a:rPr lang="en-US" sz="4800" b="1" dirty="0">
                  <a:solidFill>
                    <a:srgbClr val="FF4554"/>
                  </a:solidFill>
                  <a:latin typeface="Calibri" panose="020F0502020204030204"/>
                </a:rPr>
                <a:t>, </a:t>
              </a:r>
              <a:r>
                <a:rPr lang="en-US" sz="4800" b="1" dirty="0" err="1">
                  <a:solidFill>
                    <a:srgbClr val="FF4554"/>
                  </a:solidFill>
                  <a:latin typeface="Calibri" panose="020F0502020204030204"/>
                </a:rPr>
                <a:t>đất</a:t>
              </a:r>
              <a:r>
                <a:rPr lang="en-US" sz="4800" b="1" dirty="0">
                  <a:solidFill>
                    <a:srgbClr val="FF4554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srgbClr val="FF4554"/>
                  </a:solidFill>
                  <a:latin typeface="Calibri" panose="020F0502020204030204"/>
                </a:rPr>
                <a:t>ba</a:t>
              </a:r>
              <a:r>
                <a:rPr lang="en-US" sz="4800" b="1" dirty="0">
                  <a:solidFill>
                    <a:srgbClr val="FF4554"/>
                  </a:solidFill>
                  <a:latin typeface="Calibri" panose="020F0502020204030204"/>
                </a:rPr>
                <a:t> dan, </a:t>
              </a:r>
              <a:r>
                <a:rPr lang="en-US" sz="4800" b="1" dirty="0" err="1">
                  <a:solidFill>
                    <a:srgbClr val="FF4554"/>
                  </a:solidFill>
                  <a:latin typeface="Calibri" panose="020F0502020204030204"/>
                </a:rPr>
                <a:t>đất</a:t>
              </a:r>
              <a:r>
                <a:rPr lang="en-US" sz="4800" b="1" dirty="0">
                  <a:solidFill>
                    <a:srgbClr val="FF4554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srgbClr val="FF4554"/>
                  </a:solidFill>
                  <a:latin typeface="Calibri" panose="020F0502020204030204"/>
                </a:rPr>
                <a:t>phù</a:t>
              </a:r>
              <a:r>
                <a:rPr lang="en-US" sz="4800" b="1" dirty="0">
                  <a:solidFill>
                    <a:srgbClr val="FF4554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srgbClr val="FF4554"/>
                  </a:solidFill>
                  <a:latin typeface="Calibri" panose="020F0502020204030204"/>
                </a:rPr>
                <a:t>sa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4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479" y="3994643"/>
              <a:ext cx="2978078" cy="2978078"/>
            </a:xfrm>
            <a:prstGeom prst="rect">
              <a:avLst/>
            </a:prstGeom>
          </p:spPr>
        </p:pic>
      </p:grpSp>
      <p:pic>
        <p:nvPicPr>
          <p:cNvPr id="29" name="Am-thanh-ve-dich-chien-tha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365.000000" end="52398.6679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433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>
            <a:fillRect/>
          </a:stretch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>
            <a:fillRect/>
          </a:stretch>
        </p:blipFill>
        <p:spPr>
          <a:xfrm flipH="1">
            <a:off x="612980" y="885825"/>
            <a:ext cx="13007602" cy="4924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1373" y="1960513"/>
            <a:ext cx="7362727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00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/>
              </a:rPr>
              <a:t>Hoạt động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/>
              </a:rPr>
              <a:t>3:  Tìm hiểu về ảnh hưởng của môi trường thiên nhiên đến sản xuất và sinh hoạt của người dân </a:t>
            </a:r>
            <a:endParaRPr kumimoji="0" lang="en-US" altLang="zh-CN" sz="96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uLnTx/>
              <a:uFillTx/>
              <a:latin typeface="UTM Showcard" panose="02040603050506020204" pitchFamily="18" charset="0"/>
              <a:ea typeface="方正卡通简体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3.7037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05901" y="1562100"/>
            <a:ext cx="5528149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Đọc thông tin và quan sát các hình từ 4 đến 7, em hãy cho biết môi trường thiên nhiên có ảnh hưởng như thế nào đến sản xuất và sinh hoạt của người dân vùng Nam Bộ.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1709737"/>
            <a:ext cx="5648325" cy="395287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phiếu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49680" y="1314450"/>
          <a:ext cx="9685020" cy="45991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41495"/>
                <a:gridCol w="5343525"/>
              </a:tblGrid>
              <a:tr h="94100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PHIẾU HỌC TẬP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ẢNH HƯỞNG CỦA MÔI TRƯỜNG THIÊN NHIÊN ĐẾN SẢN XUẤT VÀ SINH HOẠT CỦA NGƯỜI DÂN Ở VÙNG ĐỒNG BẰNG NAM BỘ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35262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2227</Words>
  <Application>WPS Presentation</Application>
  <PresentationFormat>Widescreen</PresentationFormat>
  <Paragraphs>69</Paragraphs>
  <Slides>15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SimSun</vt:lpstr>
      <vt:lpstr>Wingdings</vt:lpstr>
      <vt:lpstr>UTM Mabella</vt:lpstr>
      <vt:lpstr>Segoe Print</vt:lpstr>
      <vt:lpstr>Calibri</vt:lpstr>
      <vt:lpstr>UTM Showcard</vt:lpstr>
      <vt:lpstr>方正卡通简体</vt:lpstr>
      <vt:lpstr>Arial</vt:lpstr>
      <vt:lpstr>等线</vt:lpstr>
      <vt:lpstr>等线</vt:lpstr>
      <vt:lpstr>Calibri</vt:lpstr>
      <vt:lpstr>Microsoft YaHei</vt:lpstr>
      <vt:lpstr>Arial Unicode MS</vt:lpstr>
      <vt:lpstr>思源黑体 CN Regular</vt:lpstr>
      <vt:lpstr>Calibri Light</vt:lpstr>
      <vt:lpstr>1_Office Theme</vt:lpstr>
      <vt:lpstr>Office 主题​​</vt:lpstr>
      <vt:lpstr>Custom Design</vt:lpstr>
      <vt:lpstr>2_Custom Design</vt:lpstr>
      <vt:lpstr>1_Custom Design</vt:lpstr>
      <vt:lpstr>3_Custom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2024-01-23T02:14:00Z</dcterms:created>
  <dcterms:modified xsi:type="dcterms:W3CDTF">2024-04-02T08:05:33Z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0433B40B31CE41899679DA8C5BC8D873_12</vt:lpwstr>
  </property>
  <property fmtid="{D5CDD505-2E9C-101B-9397-08002B2CF9AE}" pid="3" name="KSOProductBuildVer">
    <vt:lpwstr>1033-12.2.0.13489</vt:lpwstr>
  </property>
</Properties>
</file>