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79" r:id="rId4"/>
    <p:sldId id="257" r:id="rId5"/>
    <p:sldId id="283" r:id="rId6"/>
    <p:sldId id="280" r:id="rId7"/>
    <p:sldId id="270" r:id="rId8"/>
    <p:sldId id="273" r:id="rId9"/>
    <p:sldId id="272" r:id="rId10"/>
    <p:sldId id="271" r:id="rId11"/>
    <p:sldId id="274" r:id="rId12"/>
    <p:sldId id="277" r:id="rId13"/>
    <p:sldId id="275" r:id="rId14"/>
    <p:sldId id="276" r:id="rId15"/>
    <p:sldId id="281" r:id="rId16"/>
    <p:sldId id="278" r:id="rId17"/>
    <p:sldId id="284" r:id="rId18"/>
    <p:sldId id="282" r:id="rId19"/>
    <p:sldId id="285" r:id="rId20"/>
  </p:sldIdLst>
  <p:sldSz cx="18288000" cy="10287000"/>
  <p:notesSz cx="6858000" cy="9144000"/>
  <p:embeddedFontLst>
    <p:embeddedFont>
      <p:font typeface="#9Slide07 HoneyCream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SVN-Newton" panose="02040603050506020204" pitchFamily="18" charset="0"/>
      <p:regular r:id="rId30"/>
    </p:embeddedFont>
    <p:embeddedFont>
      <p:font typeface="Core Bandi Face" panose="020B0604020202020204" charset="-127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7C5C"/>
    <a:srgbClr val="CD4F2E"/>
    <a:srgbClr val="355214"/>
    <a:srgbClr val="FCEED6"/>
    <a:srgbClr val="BFCAE7"/>
    <a:srgbClr val="EA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698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12/21/2023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634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12/21/2023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325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12/21/2023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242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12/21/2023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248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12/21/2023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00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12/21/2023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433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12/21/2023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876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12/21/2023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846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12/21/2023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567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12/21/2023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170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12/21/2023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84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6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6.emf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emf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E41E30-982D-784A-9554-BA04693EF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490" y="476087"/>
            <a:ext cx="2156600" cy="2156600"/>
          </a:xfrm>
          <a:prstGeom prst="rect">
            <a:avLst/>
          </a:prstGeom>
        </p:spPr>
      </p:pic>
      <p:grpSp>
        <p:nvGrpSpPr>
          <p:cNvPr id="35" name="Group 6">
            <a:extLst>
              <a:ext uri="{FF2B5EF4-FFF2-40B4-BE49-F238E27FC236}">
                <a16:creationId xmlns:a16="http://schemas.microsoft.com/office/drawing/2014/main" id="{518F4AE1-4D0D-E446-9905-B99ADC73AFAE}"/>
              </a:ext>
            </a:extLst>
          </p:cNvPr>
          <p:cNvGrpSpPr/>
          <p:nvPr/>
        </p:nvGrpSpPr>
        <p:grpSpPr>
          <a:xfrm>
            <a:off x="2038270" y="686144"/>
            <a:ext cx="9640344" cy="6286155"/>
            <a:chOff x="0" y="0"/>
            <a:chExt cx="41155826" cy="9580560"/>
          </a:xfrm>
        </p:grpSpPr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08A0962F-95E5-A049-8A3D-5F4494B614DA}"/>
                </a:ext>
              </a:extLst>
            </p:cNvPr>
            <p:cNvSpPr/>
            <p:nvPr/>
          </p:nvSpPr>
          <p:spPr>
            <a:xfrm>
              <a:off x="72392" y="72389"/>
              <a:ext cx="41011047" cy="9508171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98FDB78C-A77F-4443-86F8-9E82110FE79B}"/>
                </a:ext>
              </a:extLst>
            </p:cNvPr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0" name="Freeform 10">
            <a:extLst>
              <a:ext uri="{FF2B5EF4-FFF2-40B4-BE49-F238E27FC236}">
                <a16:creationId xmlns:a16="http://schemas.microsoft.com/office/drawing/2014/main" id="{2CB3876D-2551-E642-BCF1-C160B82D917A}"/>
              </a:ext>
            </a:extLst>
          </p:cNvPr>
          <p:cNvSpPr/>
          <p:nvPr/>
        </p:nvSpPr>
        <p:spPr>
          <a:xfrm>
            <a:off x="232719" y="4407771"/>
            <a:ext cx="4082146" cy="5918229"/>
          </a:xfrm>
          <a:custGeom>
            <a:avLst/>
            <a:gdLst/>
            <a:ahLst/>
            <a:cxnLst/>
            <a:rect l="l" t="t" r="r" b="b"/>
            <a:pathLst>
              <a:path w="4428849" h="5996304">
                <a:moveTo>
                  <a:pt x="0" y="0"/>
                </a:moveTo>
                <a:lnTo>
                  <a:pt x="4428849" y="0"/>
                </a:lnTo>
                <a:lnTo>
                  <a:pt x="4428849" y="5996304"/>
                </a:lnTo>
                <a:lnTo>
                  <a:pt x="0" y="5996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A53260E5-7928-1840-9ED2-1C90D178E999}"/>
              </a:ext>
            </a:extLst>
          </p:cNvPr>
          <p:cNvSpPr/>
          <p:nvPr/>
        </p:nvSpPr>
        <p:spPr>
          <a:xfrm>
            <a:off x="9354125" y="2643003"/>
            <a:ext cx="9432206" cy="8229600"/>
          </a:xfrm>
          <a:custGeom>
            <a:avLst/>
            <a:gdLst/>
            <a:ahLst/>
            <a:cxnLst/>
            <a:rect l="l" t="t" r="r" b="b"/>
            <a:pathLst>
              <a:path w="9432206" h="8229600">
                <a:moveTo>
                  <a:pt x="0" y="0"/>
                </a:moveTo>
                <a:lnTo>
                  <a:pt x="9432206" y="0"/>
                </a:lnTo>
                <a:lnTo>
                  <a:pt x="9432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9B00F3-806E-5B4A-B3BE-BF11FF134A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1" t="69120" r="25352" b="8167"/>
          <a:stretch/>
        </p:blipFill>
        <p:spPr>
          <a:xfrm>
            <a:off x="7467600" y="4686299"/>
            <a:ext cx="3352800" cy="914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199" y="223580"/>
            <a:ext cx="11779311" cy="5251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5E0884-3D8A-444B-B766-0F33D346F5DB}"/>
              </a:ext>
            </a:extLst>
          </p:cNvPr>
          <p:cNvSpPr txBox="1"/>
          <p:nvPr/>
        </p:nvSpPr>
        <p:spPr>
          <a:xfrm>
            <a:off x="1270229" y="3145998"/>
            <a:ext cx="161789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Tính diện tích S của hình chữ nhật có chiều dài a và chiều rộng b theo công thức: </a:t>
            </a:r>
          </a:p>
          <a:p>
            <a:pPr algn="ctr"/>
            <a:r>
              <a:rPr lang="en-VN" sz="5400" dirty="0">
                <a:solidFill>
                  <a:srgbClr val="C00000"/>
                </a:solidFill>
                <a:latin typeface="Cambria" panose="02040503050406030204" pitchFamily="18" charset="0"/>
              </a:rPr>
              <a:t>S = a x b (a,b cùng đơn vị đo)</a:t>
            </a:r>
          </a:p>
          <a:p>
            <a:pPr marL="914400" indent="-914400">
              <a:buAutoNum type="alphaLcParenR"/>
            </a:pPr>
            <a:r>
              <a:rPr lang="en-VN" sz="5400" dirty="0">
                <a:latin typeface="Cambria" panose="02040503050406030204" pitchFamily="18" charset="0"/>
              </a:rPr>
              <a:t>Với a = 30 cm, b = 24 cm.</a:t>
            </a:r>
          </a:p>
          <a:p>
            <a:pPr marL="914400" indent="-914400">
              <a:buAutoNum type="alphaLcParenR"/>
            </a:pPr>
            <a:r>
              <a:rPr lang="en-VN" sz="5400" dirty="0">
                <a:latin typeface="Cambria" panose="02040503050406030204" pitchFamily="18" charset="0"/>
              </a:rPr>
              <a:t>Với a = 25 m, b = 18 m.</a:t>
            </a:r>
          </a:p>
          <a:p>
            <a:pPr algn="ctr"/>
            <a:endParaRPr lang="en-VN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20EB00-F75C-4E45-ABBD-D4A48E403AE6}"/>
              </a:ext>
            </a:extLst>
          </p:cNvPr>
          <p:cNvGrpSpPr/>
          <p:nvPr/>
        </p:nvGrpSpPr>
        <p:grpSpPr>
          <a:xfrm>
            <a:off x="12115800" y="6153890"/>
            <a:ext cx="6881743" cy="3174507"/>
            <a:chOff x="11838878" y="5642357"/>
            <a:chExt cx="6881743" cy="31745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5148F8-EE9A-7743-BBC6-FFCF9F6F45BF}"/>
                </a:ext>
              </a:extLst>
            </p:cNvPr>
            <p:cNvSpPr/>
            <p:nvPr/>
          </p:nvSpPr>
          <p:spPr>
            <a:xfrm>
              <a:off x="11838878" y="6736152"/>
              <a:ext cx="4038600" cy="2080712"/>
            </a:xfrm>
            <a:prstGeom prst="rect">
              <a:avLst/>
            </a:prstGeom>
            <a:solidFill>
              <a:srgbClr val="BFCAE7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6600" dirty="0">
                  <a:solidFill>
                    <a:schemeClr val="tx1"/>
                  </a:solidFill>
                  <a:latin typeface="Cambria" panose="02040503050406030204" pitchFamily="18" charset="0"/>
                </a:rPr>
                <a:t>S = 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01C92E-F295-6F47-8FF1-AEC21945A72D}"/>
                </a:ext>
              </a:extLst>
            </p:cNvPr>
            <p:cNvSpPr txBox="1"/>
            <p:nvPr/>
          </p:nvSpPr>
          <p:spPr>
            <a:xfrm>
              <a:off x="13487400" y="5642357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dirty="0">
                  <a:latin typeface="Cambria" panose="02040503050406030204" pitchFamily="18" charset="0"/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9A6501-A674-F44B-8299-5DC1724F24DD}"/>
                </a:ext>
              </a:extLst>
            </p:cNvPr>
            <p:cNvSpPr txBox="1"/>
            <p:nvPr/>
          </p:nvSpPr>
          <p:spPr>
            <a:xfrm>
              <a:off x="16136289" y="7314843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dirty="0">
                  <a:latin typeface="Cambria" panose="02040503050406030204" pitchFamily="18" charset="0"/>
                </a:rPr>
                <a:t>b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CFFC581-D1F9-F74D-A1D2-369DE3947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058" y="-30666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5E0884-3D8A-444B-B766-0F33D346F5DB}"/>
              </a:ext>
            </a:extLst>
          </p:cNvPr>
          <p:cNvSpPr txBox="1"/>
          <p:nvPr/>
        </p:nvSpPr>
        <p:spPr>
          <a:xfrm>
            <a:off x="-2137525" y="3358253"/>
            <a:ext cx="16178977" cy="55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  <a:tabLst>
                <a:tab pos="255270" algn="l"/>
              </a:tabLst>
            </a:pP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a.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Diện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chữ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nhật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</a:t>
            </a:r>
            <a:endParaRPr lang="en-VN" sz="5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  <a:tabLst>
                <a:tab pos="255270" algn="l"/>
              </a:tabLst>
            </a:pP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30 × 24 = 720 (cm</a:t>
            </a:r>
            <a:r>
              <a:rPr lang="pt-BR" sz="5400" baseline="30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  <a:endParaRPr lang="en-VN" sz="5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  <a:tabLst>
                <a:tab pos="255270" algn="l"/>
              </a:tabLst>
            </a:pP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             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Đáp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720 cm</a:t>
            </a:r>
            <a:r>
              <a:rPr lang="pt-BR" sz="5400" baseline="30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</a:t>
            </a:r>
            <a:endParaRPr lang="en-VN" sz="5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  <a:tabLst>
                <a:tab pos="255270" algn="l"/>
              </a:tabLst>
            </a:pP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b.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Diện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chữ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nhật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</a:t>
            </a:r>
            <a:endParaRPr lang="en-VN" sz="5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  <a:tabLst>
                <a:tab pos="255270" algn="l"/>
              </a:tabLst>
            </a:pP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25 </a:t>
            </a:r>
            <a:r>
              <a:rPr lang="en-US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× 18 = 450 (m</a:t>
            </a:r>
            <a:r>
              <a:rPr lang="en-US" sz="5400" baseline="30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</a:t>
            </a:r>
            <a:r>
              <a:rPr lang="en-US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  <a:endParaRPr lang="en-VN" sz="5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/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            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Đáp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450 m</a:t>
            </a:r>
            <a:r>
              <a:rPr lang="pt-BR" sz="5400" baseline="30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</a:t>
            </a:r>
            <a:r>
              <a:rPr lang="en-VN" sz="5400" dirty="0">
                <a:effectLst/>
                <a:latin typeface="Cambria" panose="02040503050406030204" pitchFamily="18" charset="0"/>
              </a:rPr>
              <a:t> </a:t>
            </a:r>
            <a:endParaRPr lang="en-VN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20EB00-F75C-4E45-ABBD-D4A48E403AE6}"/>
              </a:ext>
            </a:extLst>
          </p:cNvPr>
          <p:cNvGrpSpPr/>
          <p:nvPr/>
        </p:nvGrpSpPr>
        <p:grpSpPr>
          <a:xfrm>
            <a:off x="12344400" y="2271232"/>
            <a:ext cx="6881743" cy="3174507"/>
            <a:chOff x="11838878" y="5642357"/>
            <a:chExt cx="6881743" cy="31745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5148F8-EE9A-7743-BBC6-FFCF9F6F45BF}"/>
                </a:ext>
              </a:extLst>
            </p:cNvPr>
            <p:cNvSpPr/>
            <p:nvPr/>
          </p:nvSpPr>
          <p:spPr>
            <a:xfrm>
              <a:off x="11838878" y="6736152"/>
              <a:ext cx="4038600" cy="2080712"/>
            </a:xfrm>
            <a:prstGeom prst="rect">
              <a:avLst/>
            </a:prstGeom>
            <a:solidFill>
              <a:srgbClr val="BFCAE7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6600" dirty="0">
                  <a:solidFill>
                    <a:schemeClr val="tx1"/>
                  </a:solidFill>
                  <a:latin typeface="Cambria" panose="02040503050406030204" pitchFamily="18" charset="0"/>
                </a:rPr>
                <a:t>S = 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01C92E-F295-6F47-8FF1-AEC21945A72D}"/>
                </a:ext>
              </a:extLst>
            </p:cNvPr>
            <p:cNvSpPr txBox="1"/>
            <p:nvPr/>
          </p:nvSpPr>
          <p:spPr>
            <a:xfrm>
              <a:off x="13487400" y="5642357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dirty="0">
                  <a:latin typeface="Cambria" panose="02040503050406030204" pitchFamily="18" charset="0"/>
                </a:rPr>
                <a:t>30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9A6501-A674-F44B-8299-5DC1724F24DD}"/>
                </a:ext>
              </a:extLst>
            </p:cNvPr>
            <p:cNvSpPr txBox="1"/>
            <p:nvPr/>
          </p:nvSpPr>
          <p:spPr>
            <a:xfrm>
              <a:off x="16136289" y="7314843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dirty="0">
                  <a:latin typeface="Cambria" panose="02040503050406030204" pitchFamily="18" charset="0"/>
                </a:rPr>
                <a:t>24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BE7CA2-36C4-7C46-BE58-396BCE272BCD}"/>
              </a:ext>
            </a:extLst>
          </p:cNvPr>
          <p:cNvGrpSpPr/>
          <p:nvPr/>
        </p:nvGrpSpPr>
        <p:grpSpPr>
          <a:xfrm>
            <a:off x="12344400" y="5861226"/>
            <a:ext cx="6881743" cy="3174507"/>
            <a:chOff x="11838878" y="5642357"/>
            <a:chExt cx="6881743" cy="31745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C9A9137-0D76-0349-B2F0-1AF9F842AAF2}"/>
                </a:ext>
              </a:extLst>
            </p:cNvPr>
            <p:cNvSpPr/>
            <p:nvPr/>
          </p:nvSpPr>
          <p:spPr>
            <a:xfrm>
              <a:off x="11838878" y="6736152"/>
              <a:ext cx="4038600" cy="2080712"/>
            </a:xfrm>
            <a:prstGeom prst="rect">
              <a:avLst/>
            </a:prstGeom>
            <a:solidFill>
              <a:srgbClr val="BFCAE7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6600" dirty="0">
                  <a:solidFill>
                    <a:schemeClr val="tx1"/>
                  </a:solidFill>
                  <a:latin typeface="Cambria" panose="02040503050406030204" pitchFamily="18" charset="0"/>
                </a:rPr>
                <a:t>S = ?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B4365C-D81D-764A-B51C-51785662FC0D}"/>
                </a:ext>
              </a:extLst>
            </p:cNvPr>
            <p:cNvSpPr txBox="1"/>
            <p:nvPr/>
          </p:nvSpPr>
          <p:spPr>
            <a:xfrm>
              <a:off x="13487400" y="5642357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dirty="0">
                  <a:latin typeface="Cambria" panose="02040503050406030204" pitchFamily="18" charset="0"/>
                </a:rPr>
                <a:t>25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1477A10-E175-9143-919A-11B73292D398}"/>
                </a:ext>
              </a:extLst>
            </p:cNvPr>
            <p:cNvSpPr txBox="1"/>
            <p:nvPr/>
          </p:nvSpPr>
          <p:spPr>
            <a:xfrm>
              <a:off x="16136289" y="7314843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dirty="0">
                  <a:latin typeface="Cambria" panose="02040503050406030204" pitchFamily="18" charset="0"/>
                </a:rPr>
                <a:t>18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DABEA54-0462-164D-B831-AF449EE2B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058" y="-30666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5E0884-3D8A-444B-B766-0F33D346F5DB}"/>
              </a:ext>
            </a:extLst>
          </p:cNvPr>
          <p:cNvSpPr txBox="1"/>
          <p:nvPr/>
        </p:nvSpPr>
        <p:spPr>
          <a:xfrm>
            <a:off x="876300" y="2477402"/>
            <a:ext cx="1653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latin typeface="Cambria" panose="02040503050406030204" pitchFamily="18" charset="0"/>
              </a:rPr>
              <a:t>             </a:t>
            </a:r>
            <a:r>
              <a:rPr lang="en-VN" sz="5400" b="1" dirty="0" smtClean="0">
                <a:latin typeface="Cambria" panose="02040503050406030204" pitchFamily="18" charset="0"/>
              </a:rPr>
              <a:t>Một </a:t>
            </a:r>
            <a:r>
              <a:rPr lang="en-VN" sz="5400" b="1" dirty="0">
                <a:latin typeface="Cambria" panose="02040503050406030204" pitchFamily="18" charset="0"/>
              </a:rPr>
              <a:t>cửa hàng hoa quả bán được 12 kg xoài </a:t>
            </a:r>
            <a:r>
              <a:rPr lang="en-VN" sz="5400" b="1" dirty="0" smtClean="0">
                <a:latin typeface="Cambria" panose="02040503050406030204" pitchFamily="18" charset="0"/>
              </a:rPr>
              <a:t>và</a:t>
            </a:r>
            <a:endParaRPr lang="en-US" sz="5400" b="1" dirty="0" smtClean="0">
              <a:latin typeface="Cambria" panose="02040503050406030204" pitchFamily="18" charset="0"/>
            </a:endParaRPr>
          </a:p>
          <a:p>
            <a:pPr algn="just"/>
            <a:r>
              <a:rPr lang="en-VN" sz="5400" b="1" dirty="0" smtClean="0">
                <a:latin typeface="Cambria" panose="02040503050406030204" pitchFamily="18" charset="0"/>
              </a:rPr>
              <a:t>20 </a:t>
            </a:r>
            <a:r>
              <a:rPr lang="en-VN" sz="5400" b="1" dirty="0">
                <a:latin typeface="Cambria" panose="02040503050406030204" pitchFamily="18" charset="0"/>
              </a:rPr>
              <a:t>kg cam. Biết 1 kg xoài giá 30 000 đồng. 1 kg cam giá </a:t>
            </a:r>
            <a:r>
              <a:rPr lang="en-VN" sz="5400" b="1" dirty="0" smtClean="0">
                <a:latin typeface="Cambria" panose="02040503050406030204" pitchFamily="18" charset="0"/>
              </a:rPr>
              <a:t>25 </a:t>
            </a:r>
            <a:r>
              <a:rPr lang="en-VN" sz="5400" b="1" dirty="0">
                <a:latin typeface="Cambria" panose="02040503050406030204" pitchFamily="18" charset="0"/>
              </a:rPr>
              <a:t>000 đồng. Hỏi cửa hàng đó bán xoài và cam được bao nhiêu tiền?</a:t>
            </a:r>
            <a:endParaRPr lang="en-VN" sz="54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155DB-9014-BF4D-98E4-043798D20F6C}"/>
              </a:ext>
            </a:extLst>
          </p:cNvPr>
          <p:cNvSpPr txBox="1"/>
          <p:nvPr/>
        </p:nvSpPr>
        <p:spPr>
          <a:xfrm>
            <a:off x="527988" y="6237218"/>
            <a:ext cx="10063812" cy="3416320"/>
          </a:xfrm>
          <a:prstGeom prst="rect">
            <a:avLst/>
          </a:prstGeom>
          <a:solidFill>
            <a:srgbClr val="FCEED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5400" u="sng" dirty="0">
                <a:latin typeface="Cambria" panose="02040503050406030204" pitchFamily="18" charset="0"/>
              </a:rPr>
              <a:t>Tóm tắt</a:t>
            </a:r>
            <a:r>
              <a:rPr lang="en-VN" sz="5400" dirty="0">
                <a:latin typeface="Cambria" panose="02040503050406030204" pitchFamily="18" charset="0"/>
              </a:rPr>
              <a:t>:</a:t>
            </a:r>
          </a:p>
          <a:p>
            <a:r>
              <a:rPr lang="en-VN" sz="5400" dirty="0">
                <a:latin typeface="Cambria" panose="02040503050406030204" pitchFamily="18" charset="0"/>
              </a:rPr>
              <a:t>1 kg cam: 25 000 đồng</a:t>
            </a:r>
          </a:p>
          <a:p>
            <a:r>
              <a:rPr lang="en-VN" sz="5400" dirty="0">
                <a:latin typeface="Cambria" panose="02040503050406030204" pitchFamily="18" charset="0"/>
              </a:rPr>
              <a:t>1 kg xoài: 30 000 đồng</a:t>
            </a:r>
          </a:p>
          <a:p>
            <a:r>
              <a:rPr lang="en-VN" sz="5400" dirty="0">
                <a:latin typeface="Cambria" panose="02040503050406030204" pitchFamily="18" charset="0"/>
              </a:rPr>
              <a:t>12 kg xoài và 20 kg cam: </a:t>
            </a:r>
            <a:r>
              <a:rPr lang="en-US" sz="5400" dirty="0" smtClean="0">
                <a:latin typeface="Cambria" panose="02040503050406030204" pitchFamily="18" charset="0"/>
              </a:rPr>
              <a:t>…</a:t>
            </a:r>
            <a:r>
              <a:rPr lang="en-VN" sz="5400" dirty="0" smtClean="0">
                <a:latin typeface="Cambria" panose="02040503050406030204" pitchFamily="18" charset="0"/>
              </a:rPr>
              <a:t> đồng</a:t>
            </a:r>
            <a:r>
              <a:rPr lang="en-US" sz="5400" dirty="0" smtClean="0">
                <a:latin typeface="Cambria" panose="02040503050406030204" pitchFamily="18" charset="0"/>
              </a:rPr>
              <a:t>?</a:t>
            </a:r>
            <a:endParaRPr lang="en-VN" sz="5400" dirty="0"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A2C9A5-2D1D-8F43-A3C9-56918F97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308" y="5829352"/>
            <a:ext cx="6477000" cy="3824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872754-1EAB-D743-A799-1AF8FE9C8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67" y="-12807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9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24155DB-9014-BF4D-98E4-043798D20F6C}"/>
              </a:ext>
            </a:extLst>
          </p:cNvPr>
          <p:cNvSpPr txBox="1"/>
          <p:nvPr/>
        </p:nvSpPr>
        <p:spPr>
          <a:xfrm>
            <a:off x="8058939" y="1714500"/>
            <a:ext cx="9894930" cy="8317598"/>
          </a:xfrm>
          <a:prstGeom prst="rect">
            <a:avLst/>
          </a:prstGeom>
          <a:solidFill>
            <a:srgbClr val="FCEED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800" u="sng" dirty="0">
                <a:latin typeface="Cambria" panose="02040503050406030204" pitchFamily="18" charset="0"/>
              </a:rPr>
              <a:t>Bài giải:</a:t>
            </a:r>
            <a:endParaRPr lang="en-VN" sz="4800" dirty="0"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4800" dirty="0" err="1">
                <a:effectLst/>
                <a:latin typeface="Cambria" panose="02040503050406030204" pitchFamily="18" charset="0"/>
              </a:rPr>
              <a:t>Số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tiền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bán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xoài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là</a:t>
            </a:r>
            <a:r>
              <a:rPr lang="pt-BR" sz="4800" dirty="0">
                <a:effectLst/>
                <a:latin typeface="Cambria" panose="02040503050406030204" pitchFamily="18" charset="0"/>
              </a:rPr>
              <a:t>:</a:t>
            </a:r>
            <a:endParaRPr lang="en-VN" sz="4800" dirty="0">
              <a:effectLst/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4800" dirty="0">
                <a:effectLst/>
                <a:latin typeface="Cambria" panose="02040503050406030204" pitchFamily="18" charset="0"/>
              </a:rPr>
              <a:t>30 000 </a:t>
            </a:r>
            <a:r>
              <a:rPr lang="en-US" sz="4800" dirty="0">
                <a:effectLst/>
                <a:latin typeface="Cambria" panose="02040503050406030204" pitchFamily="18" charset="0"/>
              </a:rPr>
              <a:t>× 12 = 360 000 (</a:t>
            </a:r>
            <a:r>
              <a:rPr lang="en-US" sz="4800" dirty="0" err="1">
                <a:effectLst/>
                <a:latin typeface="Cambria" panose="02040503050406030204" pitchFamily="18" charset="0"/>
              </a:rPr>
              <a:t>đồng</a:t>
            </a:r>
            <a:r>
              <a:rPr lang="en-US" sz="4800" dirty="0">
                <a:effectLst/>
                <a:latin typeface="Cambria" panose="02040503050406030204" pitchFamily="18" charset="0"/>
              </a:rPr>
              <a:t>)</a:t>
            </a:r>
            <a:endParaRPr lang="en-VN" sz="4800" dirty="0">
              <a:effectLst/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4800" dirty="0" err="1">
                <a:effectLst/>
                <a:latin typeface="Cambria" panose="02040503050406030204" pitchFamily="18" charset="0"/>
              </a:rPr>
              <a:t>Số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tiền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bán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cam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được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là</a:t>
            </a:r>
            <a:r>
              <a:rPr lang="pt-BR" sz="4800" dirty="0">
                <a:effectLst/>
                <a:latin typeface="Cambria" panose="02040503050406030204" pitchFamily="18" charset="0"/>
              </a:rPr>
              <a:t>:</a:t>
            </a:r>
            <a:endParaRPr lang="en-VN" sz="4800" dirty="0">
              <a:effectLst/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4800" dirty="0">
                <a:effectLst/>
                <a:latin typeface="Cambria" panose="02040503050406030204" pitchFamily="18" charset="0"/>
              </a:rPr>
              <a:t>25 000 </a:t>
            </a:r>
            <a:r>
              <a:rPr lang="en-US" sz="4800" dirty="0">
                <a:effectLst/>
                <a:latin typeface="Cambria" panose="02040503050406030204" pitchFamily="18" charset="0"/>
              </a:rPr>
              <a:t>× 20 = 500 000 (</a:t>
            </a:r>
            <a:r>
              <a:rPr lang="en-US" sz="4800" dirty="0" err="1">
                <a:effectLst/>
                <a:latin typeface="Cambria" panose="02040503050406030204" pitchFamily="18" charset="0"/>
              </a:rPr>
              <a:t>đồng</a:t>
            </a:r>
            <a:r>
              <a:rPr lang="en-US" sz="4800" dirty="0">
                <a:effectLst/>
                <a:latin typeface="Cambria" panose="02040503050406030204" pitchFamily="18" charset="0"/>
              </a:rPr>
              <a:t>)</a:t>
            </a:r>
            <a:endParaRPr lang="en-VN" sz="4800" dirty="0">
              <a:effectLst/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4800" dirty="0" err="1">
                <a:effectLst/>
                <a:latin typeface="Cambria" panose="02040503050406030204" pitchFamily="18" charset="0"/>
              </a:rPr>
              <a:t>Số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tiền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bán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cả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cam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và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xoài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là</a:t>
            </a:r>
            <a:r>
              <a:rPr lang="pt-BR" sz="4800" dirty="0">
                <a:effectLst/>
                <a:latin typeface="Cambria" panose="02040503050406030204" pitchFamily="18" charset="0"/>
              </a:rPr>
              <a:t>:</a:t>
            </a:r>
            <a:endParaRPr lang="en-VN" sz="4800" dirty="0">
              <a:effectLst/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en-US" sz="4800" dirty="0">
                <a:effectLst/>
                <a:latin typeface="Cambria" panose="02040503050406030204" pitchFamily="18" charset="0"/>
              </a:rPr>
              <a:t>360 000 + 500 000 = 860 000 (</a:t>
            </a:r>
            <a:r>
              <a:rPr lang="en-US" sz="4800" dirty="0" err="1">
                <a:effectLst/>
                <a:latin typeface="Cambria" panose="02040503050406030204" pitchFamily="18" charset="0"/>
              </a:rPr>
              <a:t>đồng</a:t>
            </a:r>
            <a:r>
              <a:rPr lang="en-US" sz="4800" dirty="0">
                <a:effectLst/>
                <a:latin typeface="Cambria" panose="02040503050406030204" pitchFamily="18" charset="0"/>
              </a:rPr>
              <a:t>)</a:t>
            </a:r>
            <a:endParaRPr lang="en-VN" sz="4800" dirty="0">
              <a:effectLst/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4800" dirty="0">
                <a:effectLst/>
                <a:latin typeface="Cambria" panose="02040503050406030204" pitchFamily="18" charset="0"/>
              </a:rPr>
              <a:t>                           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Đáp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số</a:t>
            </a:r>
            <a:r>
              <a:rPr lang="pt-BR" sz="4800" dirty="0">
                <a:effectLst/>
                <a:latin typeface="Cambria" panose="02040503050406030204" pitchFamily="18" charset="0"/>
              </a:rPr>
              <a:t>: 860 000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đồng</a:t>
            </a:r>
            <a:endParaRPr lang="en-VN" sz="4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F78E66-E9BF-A84C-BDC5-26AEC8B06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14" y="4332175"/>
            <a:ext cx="6477000" cy="38241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6D2402-BDF9-9940-9958-FE893E74A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67" y="-12807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8DA376-C65C-0F44-9AB6-56C739D63E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700" y="1268089"/>
            <a:ext cx="162306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56BC8-DBF9-CF46-8EC1-2E6F86295F67}"/>
              </a:ext>
            </a:extLst>
          </p:cNvPr>
          <p:cNvSpPr txBox="1"/>
          <p:nvPr/>
        </p:nvSpPr>
        <p:spPr>
          <a:xfrm>
            <a:off x="4685740" y="2312615"/>
            <a:ext cx="89165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509 × 200</a:t>
            </a:r>
            <a:r>
              <a:rPr lang="en-VN" sz="11500" b="1" dirty="0">
                <a:solidFill>
                  <a:srgbClr val="C00000"/>
                </a:solidFill>
                <a:effectLst/>
              </a:rPr>
              <a:t> </a:t>
            </a:r>
            <a:endParaRPr lang="en-VN" sz="11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56BC8-DBF9-CF46-8EC1-2E6F86295F67}"/>
              </a:ext>
            </a:extLst>
          </p:cNvPr>
          <p:cNvSpPr txBox="1"/>
          <p:nvPr/>
        </p:nvSpPr>
        <p:spPr>
          <a:xfrm>
            <a:off x="4685740" y="2312615"/>
            <a:ext cx="89165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101 800</a:t>
            </a:r>
            <a:endParaRPr lang="en-VN" sz="11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8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E41E30-982D-784A-9554-BA04693EF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490" y="476087"/>
            <a:ext cx="2156600" cy="2156600"/>
          </a:xfrm>
          <a:prstGeom prst="rect">
            <a:avLst/>
          </a:prstGeom>
        </p:spPr>
      </p:pic>
      <p:grpSp>
        <p:nvGrpSpPr>
          <p:cNvPr id="35" name="Group 6">
            <a:extLst>
              <a:ext uri="{FF2B5EF4-FFF2-40B4-BE49-F238E27FC236}">
                <a16:creationId xmlns:a16="http://schemas.microsoft.com/office/drawing/2014/main" id="{518F4AE1-4D0D-E446-9905-B99ADC73AFAE}"/>
              </a:ext>
            </a:extLst>
          </p:cNvPr>
          <p:cNvGrpSpPr/>
          <p:nvPr/>
        </p:nvGrpSpPr>
        <p:grpSpPr>
          <a:xfrm>
            <a:off x="2038270" y="686144"/>
            <a:ext cx="9640344" cy="6286155"/>
            <a:chOff x="0" y="0"/>
            <a:chExt cx="41155826" cy="9580560"/>
          </a:xfrm>
        </p:grpSpPr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08A0962F-95E5-A049-8A3D-5F4494B614DA}"/>
                </a:ext>
              </a:extLst>
            </p:cNvPr>
            <p:cNvSpPr/>
            <p:nvPr/>
          </p:nvSpPr>
          <p:spPr>
            <a:xfrm>
              <a:off x="72392" y="72389"/>
              <a:ext cx="41011047" cy="9508171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98FDB78C-A77F-4443-86F8-9E82110FE79B}"/>
                </a:ext>
              </a:extLst>
            </p:cNvPr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0" name="Freeform 10">
            <a:extLst>
              <a:ext uri="{FF2B5EF4-FFF2-40B4-BE49-F238E27FC236}">
                <a16:creationId xmlns:a16="http://schemas.microsoft.com/office/drawing/2014/main" id="{2CB3876D-2551-E642-BCF1-C160B82D917A}"/>
              </a:ext>
            </a:extLst>
          </p:cNvPr>
          <p:cNvSpPr/>
          <p:nvPr/>
        </p:nvSpPr>
        <p:spPr>
          <a:xfrm>
            <a:off x="232719" y="4407771"/>
            <a:ext cx="4082146" cy="5918229"/>
          </a:xfrm>
          <a:custGeom>
            <a:avLst/>
            <a:gdLst/>
            <a:ahLst/>
            <a:cxnLst/>
            <a:rect l="l" t="t" r="r" b="b"/>
            <a:pathLst>
              <a:path w="4428849" h="5996304">
                <a:moveTo>
                  <a:pt x="0" y="0"/>
                </a:moveTo>
                <a:lnTo>
                  <a:pt x="4428849" y="0"/>
                </a:lnTo>
                <a:lnTo>
                  <a:pt x="4428849" y="5996304"/>
                </a:lnTo>
                <a:lnTo>
                  <a:pt x="0" y="5996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A53260E5-7928-1840-9ED2-1C90D178E999}"/>
              </a:ext>
            </a:extLst>
          </p:cNvPr>
          <p:cNvSpPr/>
          <p:nvPr/>
        </p:nvSpPr>
        <p:spPr>
          <a:xfrm>
            <a:off x="9354125" y="2643003"/>
            <a:ext cx="9432206" cy="8229600"/>
          </a:xfrm>
          <a:custGeom>
            <a:avLst/>
            <a:gdLst/>
            <a:ahLst/>
            <a:cxnLst/>
            <a:rect l="l" t="t" r="r" b="b"/>
            <a:pathLst>
              <a:path w="9432206" h="8229600">
                <a:moveTo>
                  <a:pt x="0" y="0"/>
                </a:moveTo>
                <a:lnTo>
                  <a:pt x="9432206" y="0"/>
                </a:lnTo>
                <a:lnTo>
                  <a:pt x="9432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05543-8EC0-AE4A-A809-6EF14DAC7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4455" y="900433"/>
            <a:ext cx="162179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6345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A41D06-2B65-0843-BB46-CA513F9DF7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5952" y="1280169"/>
            <a:ext cx="162306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8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56BC8-DBF9-CF46-8EC1-2E6F86295F67}"/>
              </a:ext>
            </a:extLst>
          </p:cNvPr>
          <p:cNvSpPr txBox="1"/>
          <p:nvPr/>
        </p:nvSpPr>
        <p:spPr>
          <a:xfrm>
            <a:off x="4685740" y="2001486"/>
            <a:ext cx="891652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32 × 21</a:t>
            </a:r>
            <a:r>
              <a:rPr lang="en-VN" sz="16600" b="1" dirty="0">
                <a:solidFill>
                  <a:srgbClr val="C00000"/>
                </a:solidFill>
                <a:effectLst/>
              </a:rPr>
              <a:t> </a:t>
            </a:r>
            <a:endParaRPr lang="en-US" sz="16600" b="1" dirty="0">
              <a:solidFill>
                <a:srgbClr val="C00000"/>
              </a:solidFill>
              <a:latin typeface="Core Bandi Face"/>
            </a:endParaRPr>
          </a:p>
          <a:p>
            <a:endParaRPr lang="en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56BC8-DBF9-CF46-8EC1-2E6F86295F67}"/>
              </a:ext>
            </a:extLst>
          </p:cNvPr>
          <p:cNvSpPr txBox="1"/>
          <p:nvPr/>
        </p:nvSpPr>
        <p:spPr>
          <a:xfrm>
            <a:off x="4685740" y="1978254"/>
            <a:ext cx="891652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672</a:t>
            </a:r>
            <a:endParaRPr lang="en-US" sz="16600" b="1" dirty="0">
              <a:solidFill>
                <a:srgbClr val="C00000"/>
              </a:solidFill>
              <a:latin typeface="Core Bandi Face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36381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EA0A09-EAA3-FB4F-ACB8-F22F26D2CD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700" y="1403208"/>
            <a:ext cx="162306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835AD6F-997F-2247-BAC3-145AFBBB1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823" y="-108878"/>
            <a:ext cx="7124700" cy="2273300"/>
          </a:xfrm>
          <a:prstGeom prst="rect">
            <a:avLst/>
          </a:prstGeom>
        </p:spPr>
      </p:pic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C3E56BD1-1B3F-A343-83B2-6F96B2CC1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153394"/>
              </p:ext>
            </p:extLst>
          </p:nvPr>
        </p:nvGraphicFramePr>
        <p:xfrm>
          <a:off x="5715000" y="3152092"/>
          <a:ext cx="11873680" cy="4050716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374736">
                  <a:extLst>
                    <a:ext uri="{9D8B030D-6E8A-4147-A177-3AD203B41FA5}">
                      <a16:colId xmlns:a16="http://schemas.microsoft.com/office/drawing/2014/main" val="1476349205"/>
                    </a:ext>
                  </a:extLst>
                </a:gridCol>
                <a:gridCol w="2374736">
                  <a:extLst>
                    <a:ext uri="{9D8B030D-6E8A-4147-A177-3AD203B41FA5}">
                      <a16:colId xmlns:a16="http://schemas.microsoft.com/office/drawing/2014/main" val="2679446251"/>
                    </a:ext>
                  </a:extLst>
                </a:gridCol>
                <a:gridCol w="2374736">
                  <a:extLst>
                    <a:ext uri="{9D8B030D-6E8A-4147-A177-3AD203B41FA5}">
                      <a16:colId xmlns:a16="http://schemas.microsoft.com/office/drawing/2014/main" val="1958106089"/>
                    </a:ext>
                  </a:extLst>
                </a:gridCol>
                <a:gridCol w="2374736">
                  <a:extLst>
                    <a:ext uri="{9D8B030D-6E8A-4147-A177-3AD203B41FA5}">
                      <a16:colId xmlns:a16="http://schemas.microsoft.com/office/drawing/2014/main" val="823577948"/>
                    </a:ext>
                  </a:extLst>
                </a:gridCol>
                <a:gridCol w="2374736">
                  <a:extLst>
                    <a:ext uri="{9D8B030D-6E8A-4147-A177-3AD203B41FA5}">
                      <a16:colId xmlns:a16="http://schemas.microsoft.com/office/drawing/2014/main" val="2502537271"/>
                    </a:ext>
                  </a:extLst>
                </a:gridCol>
              </a:tblGrid>
              <a:tr h="1314151"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Thừa số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7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latin typeface="Cambria" panose="02040503050406030204" pitchFamily="18" charset="0"/>
                        </a:rPr>
                        <a:t>340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latin typeface="Cambria" panose="02040503050406030204" pitchFamily="18" charset="0"/>
                        </a:rPr>
                        <a:t>270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latin typeface="Cambria" panose="02040503050406030204" pitchFamily="18" charset="0"/>
                        </a:rPr>
                        <a:t>49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latin typeface="Cambria" panose="02040503050406030204" pitchFamily="18" charset="0"/>
                        </a:rPr>
                        <a:t>66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00673"/>
                  </a:ext>
                </a:extLst>
              </a:tr>
              <a:tr h="14712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4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Thừa số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7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latin typeface="Cambria" panose="02040503050406030204" pitchFamily="18" charset="0"/>
                        </a:rPr>
                        <a:t>63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latin typeface="Cambria" panose="02040503050406030204" pitchFamily="18" charset="0"/>
                        </a:rPr>
                        <a:t>58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862124"/>
                  </a:ext>
                </a:extLst>
              </a:tr>
              <a:tr h="1265313"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Tích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7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latin typeface="Cambria" panose="02040503050406030204" pitchFamily="18" charset="0"/>
                        </a:rPr>
                        <a:t>4 080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26946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F021A9D-D0D8-8144-9250-8682161D87F1}"/>
              </a:ext>
            </a:extLst>
          </p:cNvPr>
          <p:cNvSpPr txBox="1"/>
          <p:nvPr/>
        </p:nvSpPr>
        <p:spPr>
          <a:xfrm>
            <a:off x="10547400" y="6158395"/>
            <a:ext cx="2099280" cy="769441"/>
          </a:xfrm>
          <a:prstGeom prst="rect">
            <a:avLst/>
          </a:prstGeom>
          <a:solidFill>
            <a:srgbClr val="EA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latin typeface="Cambria" panose="02040503050406030204" pitchFamily="18" charset="0"/>
              </a:rPr>
              <a:t>17010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651C53-53C9-AB47-97A0-E19B39284BD8}"/>
              </a:ext>
            </a:extLst>
          </p:cNvPr>
          <p:cNvSpPr txBox="1"/>
          <p:nvPr/>
        </p:nvSpPr>
        <p:spPr>
          <a:xfrm>
            <a:off x="13204038" y="6200108"/>
            <a:ext cx="1672159" cy="772067"/>
          </a:xfrm>
          <a:prstGeom prst="rect">
            <a:avLst/>
          </a:prstGeom>
          <a:solidFill>
            <a:srgbClr val="EA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latin typeface="Cambria" panose="02040503050406030204" pitchFamily="18" charset="0"/>
              </a:rPr>
              <a:t>1225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6F002-F53C-6B4D-A70A-237FF0F49003}"/>
              </a:ext>
            </a:extLst>
          </p:cNvPr>
          <p:cNvSpPr txBox="1"/>
          <p:nvPr/>
        </p:nvSpPr>
        <p:spPr>
          <a:xfrm>
            <a:off x="15504180" y="6211244"/>
            <a:ext cx="1672159" cy="772067"/>
          </a:xfrm>
          <a:prstGeom prst="rect">
            <a:avLst/>
          </a:prstGeom>
          <a:solidFill>
            <a:srgbClr val="EA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latin typeface="Cambria" panose="02040503050406030204" pitchFamily="18" charset="0"/>
              </a:rPr>
              <a:t>3828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4E275A67-A428-7747-987D-353813E8351A}"/>
              </a:ext>
            </a:extLst>
          </p:cNvPr>
          <p:cNvSpPr/>
          <p:nvPr/>
        </p:nvSpPr>
        <p:spPr>
          <a:xfrm>
            <a:off x="-228600" y="3371904"/>
            <a:ext cx="6252639" cy="7142590"/>
          </a:xfrm>
          <a:custGeom>
            <a:avLst/>
            <a:gdLst/>
            <a:ahLst/>
            <a:cxnLst/>
            <a:rect l="l" t="t" r="r" b="b"/>
            <a:pathLst>
              <a:path w="7530084" h="8229600">
                <a:moveTo>
                  <a:pt x="0" y="0"/>
                </a:moveTo>
                <a:lnTo>
                  <a:pt x="7530084" y="0"/>
                </a:lnTo>
                <a:lnTo>
                  <a:pt x="7530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4CBBB1-304F-FF43-B225-95DC834E3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7017" y="730820"/>
            <a:ext cx="44831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6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8C033DD-2DDB-6C4F-983F-E824F46C6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33" y="-91940"/>
            <a:ext cx="7124700" cy="2273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1A5E54-9963-2F4D-A209-28D16FF90627}"/>
              </a:ext>
            </a:extLst>
          </p:cNvPr>
          <p:cNvSpPr txBox="1"/>
          <p:nvPr/>
        </p:nvSpPr>
        <p:spPr>
          <a:xfrm>
            <a:off x="538887" y="3103403"/>
            <a:ext cx="285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BA56B5-642F-1B48-BB89-2D992CD7A740}"/>
              </a:ext>
            </a:extLst>
          </p:cNvPr>
          <p:cNvSpPr/>
          <p:nvPr/>
        </p:nvSpPr>
        <p:spPr>
          <a:xfrm>
            <a:off x="1756393" y="2933246"/>
            <a:ext cx="3462827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24 x 30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2C0AC0E-64CB-BE47-8A52-D13F3A6CAEA2}"/>
              </a:ext>
            </a:extLst>
          </p:cNvPr>
          <p:cNvSpPr/>
          <p:nvPr/>
        </p:nvSpPr>
        <p:spPr>
          <a:xfrm>
            <a:off x="5452153" y="2883379"/>
            <a:ext cx="3462827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36 x 40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FDEED34-90F6-284D-B823-A6C896D9910B}"/>
              </a:ext>
            </a:extLst>
          </p:cNvPr>
          <p:cNvSpPr/>
          <p:nvPr/>
        </p:nvSpPr>
        <p:spPr>
          <a:xfrm>
            <a:off x="9183173" y="2883380"/>
            <a:ext cx="4025059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72 x 60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BD14ADC-27A6-0F43-9D2F-FD08E3B6EC3B}"/>
              </a:ext>
            </a:extLst>
          </p:cNvPr>
          <p:cNvSpPr/>
          <p:nvPr/>
        </p:nvSpPr>
        <p:spPr>
          <a:xfrm>
            <a:off x="13476425" y="2880195"/>
            <a:ext cx="4318928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89 x 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759AD4-F4EA-5942-8B01-761C3D887B1E}"/>
              </a:ext>
            </a:extLst>
          </p:cNvPr>
          <p:cNvSpPr txBox="1"/>
          <p:nvPr/>
        </p:nvSpPr>
        <p:spPr>
          <a:xfrm>
            <a:off x="3315042" y="4739970"/>
            <a:ext cx="1314877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000" dirty="0">
                <a:latin typeface="Cambria" panose="02040503050406030204" pitchFamily="18" charset="0"/>
              </a:rPr>
              <a:t>Mẫu: 24 x 30 = (24 x 3) x 10 = 720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629D21-AC63-244A-BB39-8FBF8949550E}"/>
              </a:ext>
            </a:extLst>
          </p:cNvPr>
          <p:cNvSpPr txBox="1"/>
          <p:nvPr/>
        </p:nvSpPr>
        <p:spPr>
          <a:xfrm>
            <a:off x="570558" y="6602278"/>
            <a:ext cx="285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Cambria" panose="02040503050406030204" pitchFamily="18" charset="0"/>
              </a:rPr>
              <a:t>b)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E31A4DB-ED37-114F-BF36-A2FE61B9B779}"/>
              </a:ext>
            </a:extLst>
          </p:cNvPr>
          <p:cNvSpPr/>
          <p:nvPr/>
        </p:nvSpPr>
        <p:spPr>
          <a:xfrm>
            <a:off x="1662807" y="6403962"/>
            <a:ext cx="3462827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130 x 20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9D3C097-83E8-1C48-B4F8-59965EA684B6}"/>
              </a:ext>
            </a:extLst>
          </p:cNvPr>
          <p:cNvSpPr/>
          <p:nvPr/>
        </p:nvSpPr>
        <p:spPr>
          <a:xfrm>
            <a:off x="5422990" y="6362789"/>
            <a:ext cx="3462827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450 x 70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DE44C9C-978C-2B40-B8A7-6A3E9130CFF5}"/>
              </a:ext>
            </a:extLst>
          </p:cNvPr>
          <p:cNvSpPr/>
          <p:nvPr/>
        </p:nvSpPr>
        <p:spPr>
          <a:xfrm>
            <a:off x="9183173" y="6403962"/>
            <a:ext cx="4025060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2 300 x 50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9368DB2-1E00-5547-BE24-09FFA6042D2D}"/>
              </a:ext>
            </a:extLst>
          </p:cNvPr>
          <p:cNvSpPr/>
          <p:nvPr/>
        </p:nvSpPr>
        <p:spPr>
          <a:xfrm>
            <a:off x="13520303" y="6369834"/>
            <a:ext cx="4318928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17 000 x 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17A74C-B8C6-AF41-8832-30D0505804F2}"/>
              </a:ext>
            </a:extLst>
          </p:cNvPr>
          <p:cNvSpPr txBox="1"/>
          <p:nvPr/>
        </p:nvSpPr>
        <p:spPr>
          <a:xfrm>
            <a:off x="3315042" y="8271928"/>
            <a:ext cx="1314877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000" dirty="0">
                <a:latin typeface="Cambria" panose="02040503050406030204" pitchFamily="18" charset="0"/>
              </a:rPr>
              <a:t>Mẫu: 130 x 20 = (130 x 2) x 10 = 2 600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08CFC-534D-EA46-8878-90BFED6D5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8020" y="454243"/>
            <a:ext cx="44958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0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4" grpId="0" animBg="1"/>
      <p:bldP spid="26" grpId="0" animBg="1"/>
      <p:bldP spid="27" grpId="0" animBg="1"/>
      <p:bldP spid="23" grpId="0" animBg="1"/>
      <p:bldP spid="20" grpId="0"/>
      <p:bldP spid="21" grpId="0" animBg="1"/>
      <p:bldP spid="22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8C033DD-2DDB-6C4F-983F-E824F46C6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33" y="-91940"/>
            <a:ext cx="7124700" cy="2273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1A5E54-9963-2F4D-A209-28D16FF90627}"/>
              </a:ext>
            </a:extLst>
          </p:cNvPr>
          <p:cNvSpPr txBox="1"/>
          <p:nvPr/>
        </p:nvSpPr>
        <p:spPr>
          <a:xfrm>
            <a:off x="1575306" y="2828292"/>
            <a:ext cx="285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BA56B5-642F-1B48-BB89-2D992CD7A740}"/>
              </a:ext>
            </a:extLst>
          </p:cNvPr>
          <p:cNvSpPr/>
          <p:nvPr/>
        </p:nvSpPr>
        <p:spPr>
          <a:xfrm>
            <a:off x="2396027" y="2778591"/>
            <a:ext cx="2743200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24 x 30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2C0AC0E-64CB-BE47-8A52-D13F3A6CAEA2}"/>
              </a:ext>
            </a:extLst>
          </p:cNvPr>
          <p:cNvSpPr/>
          <p:nvPr/>
        </p:nvSpPr>
        <p:spPr>
          <a:xfrm>
            <a:off x="5817417" y="2773699"/>
            <a:ext cx="2743200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36 x 40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FDEED34-90F6-284D-B823-A6C896D9910B}"/>
              </a:ext>
            </a:extLst>
          </p:cNvPr>
          <p:cNvSpPr/>
          <p:nvPr/>
        </p:nvSpPr>
        <p:spPr>
          <a:xfrm>
            <a:off x="9238807" y="2773698"/>
            <a:ext cx="3188592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72 x 60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BD14ADC-27A6-0F43-9D2F-FD08E3B6EC3B}"/>
              </a:ext>
            </a:extLst>
          </p:cNvPr>
          <p:cNvSpPr/>
          <p:nvPr/>
        </p:nvSpPr>
        <p:spPr>
          <a:xfrm>
            <a:off x="13105588" y="2741677"/>
            <a:ext cx="3421390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89 x 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759AD4-F4EA-5942-8B01-761C3D887B1E}"/>
              </a:ext>
            </a:extLst>
          </p:cNvPr>
          <p:cNvSpPr txBox="1"/>
          <p:nvPr/>
        </p:nvSpPr>
        <p:spPr>
          <a:xfrm>
            <a:off x="3683816" y="5022883"/>
            <a:ext cx="12264285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000" dirty="0">
                <a:latin typeface="Cambria" panose="02040503050406030204" pitchFamily="18" charset="0"/>
              </a:rPr>
              <a:t>36 x 40 = (36 x 4) x 10 = 1 440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C36E6F-895D-AF4C-987C-9DA19D87764A}"/>
              </a:ext>
            </a:extLst>
          </p:cNvPr>
          <p:cNvSpPr txBox="1"/>
          <p:nvPr/>
        </p:nvSpPr>
        <p:spPr>
          <a:xfrm>
            <a:off x="3661514" y="6550657"/>
            <a:ext cx="12264285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000" dirty="0">
                <a:latin typeface="Cambria" panose="02040503050406030204" pitchFamily="18" charset="0"/>
              </a:rPr>
              <a:t>72 x 60 = (72 x 6) x 10 = 4 320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AB0C28-B1EA-9547-8E05-7D52A4C06FA1}"/>
              </a:ext>
            </a:extLst>
          </p:cNvPr>
          <p:cNvSpPr txBox="1"/>
          <p:nvPr/>
        </p:nvSpPr>
        <p:spPr>
          <a:xfrm>
            <a:off x="3639212" y="8078431"/>
            <a:ext cx="12264285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000" dirty="0">
                <a:latin typeface="Cambria" panose="02040503050406030204" pitchFamily="18" charset="0"/>
              </a:rPr>
              <a:t>89 x 50 = (89 x 5) x 10 = 4 450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4F2BF12-DE54-7F41-9171-D293092B9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8020" y="454243"/>
            <a:ext cx="44958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022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8C033DD-2DDB-6C4F-983F-E824F46C6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33" y="-91940"/>
            <a:ext cx="7124700" cy="22733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47A51F2-E3EA-2B42-AD8C-79CF6C286C8B}"/>
              </a:ext>
            </a:extLst>
          </p:cNvPr>
          <p:cNvSpPr txBox="1"/>
          <p:nvPr/>
        </p:nvSpPr>
        <p:spPr>
          <a:xfrm>
            <a:off x="535511" y="3288722"/>
            <a:ext cx="285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Cambria" panose="02040503050406030204" pitchFamily="18" charset="0"/>
              </a:rPr>
              <a:t>b)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4DE0307-5774-C34F-AD7D-6B8E0DF5F720}"/>
              </a:ext>
            </a:extLst>
          </p:cNvPr>
          <p:cNvSpPr/>
          <p:nvPr/>
        </p:nvSpPr>
        <p:spPr>
          <a:xfrm>
            <a:off x="1415579" y="3185284"/>
            <a:ext cx="3489979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130 x 20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28F1512-23B3-2C4F-898C-E7750448415B}"/>
              </a:ext>
            </a:extLst>
          </p:cNvPr>
          <p:cNvSpPr/>
          <p:nvPr/>
        </p:nvSpPr>
        <p:spPr>
          <a:xfrm>
            <a:off x="5394089" y="3213386"/>
            <a:ext cx="3489979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450 x 70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DFE0F1A-2331-0D44-B6AE-032139890CA3}"/>
              </a:ext>
            </a:extLst>
          </p:cNvPr>
          <p:cNvSpPr/>
          <p:nvPr/>
        </p:nvSpPr>
        <p:spPr>
          <a:xfrm>
            <a:off x="9176560" y="3271070"/>
            <a:ext cx="4056621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2 300 x 50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1512F61-FE76-1D41-9161-A7AE49379945}"/>
              </a:ext>
            </a:extLst>
          </p:cNvPr>
          <p:cNvSpPr/>
          <p:nvPr/>
        </p:nvSpPr>
        <p:spPr>
          <a:xfrm>
            <a:off x="13521513" y="3213386"/>
            <a:ext cx="4352792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dirty="0">
                <a:solidFill>
                  <a:schemeClr val="tx1"/>
                </a:solidFill>
                <a:latin typeface="Cambria" panose="02040503050406030204" pitchFamily="18" charset="0"/>
              </a:rPr>
              <a:t>17 000 x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E4DB14-4DD2-A149-8653-EE28FE6D10CF}"/>
              </a:ext>
            </a:extLst>
          </p:cNvPr>
          <p:cNvSpPr txBox="1"/>
          <p:nvPr/>
        </p:nvSpPr>
        <p:spPr>
          <a:xfrm>
            <a:off x="3671519" y="5118327"/>
            <a:ext cx="127114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latin typeface="Cambria" panose="02040503050406030204" pitchFamily="18" charset="0"/>
              </a:rPr>
              <a:t>450 x 70 = (450 x 7) x 10 = 31 500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C06C97-7D6B-534D-802B-D5B009F9E7EC}"/>
              </a:ext>
            </a:extLst>
          </p:cNvPr>
          <p:cNvSpPr txBox="1"/>
          <p:nvPr/>
        </p:nvSpPr>
        <p:spPr>
          <a:xfrm>
            <a:off x="3671518" y="6874269"/>
            <a:ext cx="1271148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latin typeface="Cambria" panose="02040503050406030204" pitchFamily="18" charset="0"/>
              </a:rPr>
              <a:t>2 300 x 50 = (2 300 x 5) x 10 = 115 000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439B70-BCCE-ED40-A1F7-D77C8CA52873}"/>
              </a:ext>
            </a:extLst>
          </p:cNvPr>
          <p:cNvSpPr txBox="1"/>
          <p:nvPr/>
        </p:nvSpPr>
        <p:spPr>
          <a:xfrm>
            <a:off x="3671517" y="8630211"/>
            <a:ext cx="1271148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latin typeface="Cambria" panose="02040503050406030204" pitchFamily="18" charset="0"/>
              </a:rPr>
              <a:t>17 000 x 30 = (17 000 x 3) x 10 = 510 000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F126898-7BB8-CB4E-8177-4941207E8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8020" y="454243"/>
            <a:ext cx="44958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35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463</Words>
  <Application>Microsoft Office PowerPoint</Application>
  <PresentationFormat>Custom</PresentationFormat>
  <Paragraphs>83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#9Slide07 HoneyCream</vt:lpstr>
      <vt:lpstr>Calibri</vt:lpstr>
      <vt:lpstr>Cambria</vt:lpstr>
      <vt:lpstr>SVN-Newton</vt:lpstr>
      <vt:lpstr>Core Bandi Face</vt:lpstr>
      <vt:lpstr>Times New Roman</vt:lpstr>
      <vt:lpstr>Arial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Exploring Our Five Senses English Educational Presentation</dc:title>
  <cp:lastModifiedBy>Laptop T&amp;T</cp:lastModifiedBy>
  <cp:revision>14</cp:revision>
  <dcterms:created xsi:type="dcterms:W3CDTF">2006-08-16T00:00:00Z</dcterms:created>
  <dcterms:modified xsi:type="dcterms:W3CDTF">2023-12-21T14:39:20Z</dcterms:modified>
  <dc:identifier>DAFsWGEgExc</dc:identifier>
</cp:coreProperties>
</file>