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82" r:id="rId2"/>
    <p:sldId id="256" r:id="rId3"/>
    <p:sldId id="279" r:id="rId4"/>
    <p:sldId id="371" r:id="rId5"/>
    <p:sldId id="372" r:id="rId6"/>
    <p:sldId id="276" r:id="rId7"/>
    <p:sldId id="316" r:id="rId8"/>
    <p:sldId id="367" r:id="rId9"/>
    <p:sldId id="368" r:id="rId10"/>
    <p:sldId id="369" r:id="rId11"/>
    <p:sldId id="370" r:id="rId12"/>
    <p:sldId id="283" r:id="rId13"/>
    <p:sldId id="373" r:id="rId14"/>
    <p:sldId id="381" r:id="rId15"/>
    <p:sldId id="363" r:id="rId16"/>
    <p:sldId id="375" r:id="rId17"/>
    <p:sldId id="374" r:id="rId18"/>
    <p:sldId id="376" r:id="rId19"/>
    <p:sldId id="377" r:id="rId20"/>
    <p:sldId id="314" r:id="rId21"/>
    <p:sldId id="330" r:id="rId22"/>
    <p:sldId id="350"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7931D"/>
    <a:srgbClr val="FBC864"/>
    <a:srgbClr val="F8B417"/>
    <a:srgbClr val="FEE3AF"/>
    <a:srgbClr val="77ADC0"/>
    <a:srgbClr val="0087B2"/>
    <a:srgbClr val="F1664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0" autoAdjust="0"/>
    <p:restoredTop sz="94746"/>
  </p:normalViewPr>
  <p:slideViewPr>
    <p:cSldViewPr snapToGrid="0" showGuides="1">
      <p:cViewPr varScale="1">
        <p:scale>
          <a:sx n="89" d="100"/>
          <a:sy n="89" d="100"/>
        </p:scale>
        <p:origin x="72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7538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03081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0BAA-2664-88A5-D799-75D18DA3E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BBB16-D5C0-A453-F18F-A43C74B297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D91AF0-C4B8-B06A-FC49-19C4291651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A63F09-EB9F-B34A-1F3C-9310A0D0EEFD}"/>
              </a:ext>
            </a:extLst>
          </p:cNvPr>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88134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6679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50090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27183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11620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428604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08079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66043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5141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82239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80141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461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04800" y="156290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strict </a:t>
            </a:r>
            <a:r>
              <a:rPr lang="en-US" sz="6000" b="1" dirty="0">
                <a:solidFill>
                  <a:srgbClr val="AD4F0F"/>
                </a:solidFill>
                <a:cs typeface="Calibri" panose="020F0502020204030204" pitchFamily="34" charset="0"/>
              </a:rPr>
              <a:t>(adj)</a:t>
            </a:r>
          </a:p>
        </p:txBody>
      </p:sp>
      <p:sp>
        <p:nvSpPr>
          <p:cNvPr id="12" name="Rectangle 11"/>
          <p:cNvSpPr/>
          <p:nvPr/>
        </p:nvSpPr>
        <p:spPr>
          <a:xfrm>
            <a:off x="1635387" y="4491458"/>
            <a:ext cx="4050892" cy="830997"/>
          </a:xfrm>
          <a:prstGeom prst="rect">
            <a:avLst/>
          </a:prstGeom>
        </p:spPr>
        <p:txBody>
          <a:bodyPr wrap="square">
            <a:spAutoFit/>
          </a:bodyPr>
          <a:lstStyle/>
          <a:p>
            <a:pPr lvl="0" algn="ctr"/>
            <a:r>
              <a:rPr lang="en-US" sz="4800" dirty="0" err="1"/>
              <a:t>nghiêm</a:t>
            </a:r>
            <a:r>
              <a:rPr lang="en-US" sz="4800" dirty="0"/>
              <a:t> </a:t>
            </a:r>
            <a:r>
              <a:rPr lang="en-US" sz="4800" dirty="0" err="1"/>
              <a:t>khắc</a:t>
            </a:r>
            <a:endParaRPr lang="en-US" sz="6600" dirty="0"/>
          </a:p>
        </p:txBody>
      </p:sp>
      <p:sp>
        <p:nvSpPr>
          <p:cNvPr id="2" name="Rectangle 1"/>
          <p:cNvSpPr/>
          <p:nvPr/>
        </p:nvSpPr>
        <p:spPr>
          <a:xfrm>
            <a:off x="2859821" y="3395751"/>
            <a:ext cx="221483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strɪkt</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strict__gb_1">
            <a:hlinkClick r:id="" action="ppaction://media"/>
            <a:extLst>
              <a:ext uri="{FF2B5EF4-FFF2-40B4-BE49-F238E27FC236}">
                <a16:creationId xmlns:a16="http://schemas.microsoft.com/office/drawing/2014/main" id="{DE15A2F4-0D10-2D42-B75C-6B044E33AD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66094" y="3462249"/>
            <a:ext cx="721021" cy="721021"/>
          </a:xfrm>
          <a:prstGeom prst="rect">
            <a:avLst/>
          </a:prstGeom>
        </p:spPr>
      </p:pic>
      <p:sp>
        <p:nvSpPr>
          <p:cNvPr id="4" name="TextBox 3">
            <a:extLst>
              <a:ext uri="{FF2B5EF4-FFF2-40B4-BE49-F238E27FC236}">
                <a16:creationId xmlns:a16="http://schemas.microsoft.com/office/drawing/2014/main" id="{07A79359-BFF8-48D7-7CF1-09E39919DA7B}"/>
              </a:ext>
            </a:extLst>
          </p:cNvPr>
          <p:cNvSpPr txBox="1"/>
          <p:nvPr/>
        </p:nvSpPr>
        <p:spPr>
          <a:xfrm>
            <a:off x="9592627" y="9416971"/>
            <a:ext cx="143701" cy="369332"/>
          </a:xfrm>
          <a:prstGeom prst="rect">
            <a:avLst/>
          </a:prstGeom>
          <a:noFill/>
        </p:spPr>
        <p:txBody>
          <a:bodyPr wrap="square" rtlCol="0">
            <a:spAutoFit/>
          </a:bodyPr>
          <a:lstStyle/>
          <a:p>
            <a:r>
              <a:rPr lang="en-VN"/>
              <a:t> </a:t>
            </a:r>
          </a:p>
        </p:txBody>
      </p:sp>
      <p:pic>
        <p:nvPicPr>
          <p:cNvPr id="5122" name="Picture 2" descr="Premium Vector | Angry teacher scolding little schoolboy. adult man  screaming on sad school kid boy. strict professor and nasty pupil. cartoon  flat illustration">
            <a:extLst>
              <a:ext uri="{FF2B5EF4-FFF2-40B4-BE49-F238E27FC236}">
                <a16:creationId xmlns:a16="http://schemas.microsoft.com/office/drawing/2014/main" id="{27AC6A52-4740-5156-2A5B-B641B4EC7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2107" y="1714975"/>
            <a:ext cx="5305093" cy="428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4"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27101" y="1738054"/>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theme </a:t>
            </a:r>
            <a:r>
              <a:rPr lang="en-US" sz="6000" b="1" dirty="0">
                <a:solidFill>
                  <a:srgbClr val="AD4F0F"/>
                </a:solidFill>
                <a:cs typeface="Calibri" panose="020F0502020204030204" pitchFamily="34" charset="0"/>
              </a:rPr>
              <a:t>(n)</a:t>
            </a:r>
          </a:p>
        </p:txBody>
      </p:sp>
      <p:sp>
        <p:nvSpPr>
          <p:cNvPr id="12" name="Rectangle 11"/>
          <p:cNvSpPr/>
          <p:nvPr/>
        </p:nvSpPr>
        <p:spPr>
          <a:xfrm>
            <a:off x="1056402" y="4607912"/>
            <a:ext cx="4050892" cy="830997"/>
          </a:xfrm>
          <a:prstGeom prst="rect">
            <a:avLst/>
          </a:prstGeom>
        </p:spPr>
        <p:txBody>
          <a:bodyPr wrap="square">
            <a:spAutoFit/>
          </a:bodyPr>
          <a:lstStyle/>
          <a:p>
            <a:pPr lvl="0" algn="ctr"/>
            <a:r>
              <a:rPr lang="en-US" sz="4800" dirty="0" err="1"/>
              <a:t>chủ</a:t>
            </a:r>
            <a:r>
              <a:rPr lang="en-US" sz="4800" dirty="0"/>
              <a:t> </a:t>
            </a:r>
            <a:r>
              <a:rPr lang="en-US" sz="4800" dirty="0" err="1"/>
              <a:t>đề</a:t>
            </a:r>
            <a:r>
              <a:rPr lang="en-US" sz="4800" dirty="0"/>
              <a:t>, </a:t>
            </a:r>
            <a:r>
              <a:rPr lang="en-US" sz="4800" dirty="0" err="1"/>
              <a:t>đề</a:t>
            </a:r>
            <a:r>
              <a:rPr lang="en-US" sz="4800" dirty="0"/>
              <a:t> </a:t>
            </a:r>
            <a:r>
              <a:rPr lang="en-US" sz="4800" dirty="0" err="1"/>
              <a:t>tài</a:t>
            </a:r>
            <a:endParaRPr lang="en-US" sz="6600" dirty="0"/>
          </a:p>
        </p:txBody>
      </p:sp>
      <p:sp>
        <p:nvSpPr>
          <p:cNvPr id="2" name="Rectangle 1"/>
          <p:cNvSpPr/>
          <p:nvPr/>
        </p:nvSpPr>
        <p:spPr>
          <a:xfrm>
            <a:off x="2146335" y="3496820"/>
            <a:ext cx="1871025" cy="830997"/>
          </a:xfrm>
          <a:prstGeom prst="rect">
            <a:avLst/>
          </a:prstGeom>
        </p:spPr>
        <p:txBody>
          <a:bodyPr wrap="none">
            <a:spAutoFit/>
          </a:bodyPr>
          <a:lstStyle/>
          <a:p>
            <a:pPr algn="ctr"/>
            <a:r>
              <a:rPr lang="el-GR" sz="4800" b="1" dirty="0">
                <a:solidFill>
                  <a:schemeClr val="accent5">
                    <a:lumMod val="50000"/>
                  </a:schemeClr>
                </a:solidFill>
              </a:rPr>
              <a:t>/θ</a:t>
            </a:r>
            <a:r>
              <a:rPr lang="en-US" sz="4800" b="1" dirty="0" err="1">
                <a:solidFill>
                  <a:schemeClr val="accent5">
                    <a:lumMod val="50000"/>
                  </a:schemeClr>
                </a:solidFill>
              </a:rPr>
              <a:t>iːm</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theme__gb_2">
            <a:hlinkClick r:id="" action="ppaction://media"/>
            <a:extLst>
              <a:ext uri="{FF2B5EF4-FFF2-40B4-BE49-F238E27FC236}">
                <a16:creationId xmlns:a16="http://schemas.microsoft.com/office/drawing/2014/main" id="{E4DC7AC9-F3A8-D21D-22E3-675EB1E84E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1471" y="3551807"/>
            <a:ext cx="721021" cy="721021"/>
          </a:xfrm>
          <a:prstGeom prst="rect">
            <a:avLst/>
          </a:prstGeom>
        </p:spPr>
      </p:pic>
      <p:pic>
        <p:nvPicPr>
          <p:cNvPr id="1030" name="Picture 6" descr="Education Clipart Images - Free Download on Freepik">
            <a:extLst>
              <a:ext uri="{FF2B5EF4-FFF2-40B4-BE49-F238E27FC236}">
                <a16:creationId xmlns:a16="http://schemas.microsoft.com/office/drawing/2014/main" id="{43179903-A163-72DA-1E69-EB9889DD93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1453415"/>
            <a:ext cx="5386938" cy="470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40"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772753190"/>
              </p:ext>
            </p:extLst>
          </p:nvPr>
        </p:nvGraphicFramePr>
        <p:xfrm>
          <a:off x="1220787" y="1394975"/>
          <a:ext cx="10450289" cy="4978358"/>
        </p:xfrm>
        <a:graphic>
          <a:graphicData uri="http://schemas.openxmlformats.org/drawingml/2006/table">
            <a:tbl>
              <a:tblPr firstRow="1" bandRow="1">
                <a:tableStyleId>{5DA37D80-6434-44D0-A028-1B22A696006F}</a:tableStyleId>
              </a:tblPr>
              <a:tblGrid>
                <a:gridCol w="3292375">
                  <a:extLst>
                    <a:ext uri="{9D8B030D-6E8A-4147-A177-3AD203B41FA5}">
                      <a16:colId xmlns:a16="http://schemas.microsoft.com/office/drawing/2014/main" val="20000"/>
                    </a:ext>
                  </a:extLst>
                </a:gridCol>
                <a:gridCol w="2983831">
                  <a:extLst>
                    <a:ext uri="{9D8B030D-6E8A-4147-A177-3AD203B41FA5}">
                      <a16:colId xmlns:a16="http://schemas.microsoft.com/office/drawing/2014/main" val="20001"/>
                    </a:ext>
                  </a:extLst>
                </a:gridCol>
                <a:gridCol w="4174083">
                  <a:extLst>
                    <a:ext uri="{9D8B030D-6E8A-4147-A177-3AD203B41FA5}">
                      <a16:colId xmlns:a16="http://schemas.microsoft.com/office/drawing/2014/main" val="20002"/>
                    </a:ext>
                  </a:extLst>
                </a:gridCol>
              </a:tblGrid>
              <a:tr h="815406">
                <a:tc>
                  <a:txBody>
                    <a:bodyPr/>
                    <a:lstStyle/>
                    <a:p>
                      <a:pPr algn="ctr"/>
                      <a:r>
                        <a:rPr lang="en-US" sz="2800" b="1">
                          <a:solidFill>
                            <a:srgbClr val="05A0B8"/>
                          </a:solidFill>
                        </a:rPr>
                        <a:t>New words</a:t>
                      </a:r>
                    </a:p>
                  </a:txBody>
                  <a:tcPr anchor="ctr"/>
                </a:tc>
                <a:tc>
                  <a:txBody>
                    <a:bodyPr/>
                    <a:lstStyle/>
                    <a:p>
                      <a:pPr algn="ctr"/>
                      <a:r>
                        <a:rPr lang="en-US" sz="2800" b="1">
                          <a:solidFill>
                            <a:srgbClr val="05A0B8"/>
                          </a:solidFill>
                        </a:rPr>
                        <a:t>Pronunciation</a:t>
                      </a:r>
                    </a:p>
                  </a:txBody>
                  <a:tcPr anchor="ctr"/>
                </a:tc>
                <a:tc>
                  <a:txBody>
                    <a:bodyPr/>
                    <a:lstStyle/>
                    <a:p>
                      <a:pPr algn="ctr"/>
                      <a:r>
                        <a:rPr lang="en-US" sz="2800" b="1">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indent="-1270">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touching (adj)</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3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tʌtʃɪŋ</a:t>
                      </a: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gây</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xúc động, </a:t>
                      </a:r>
                      <a:endPar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indent="-1270" algn="ctr">
                        <a:lnSpc>
                          <a:spcPct val="107000"/>
                        </a:lnSpc>
                      </a:pP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tạo cảm giác đồng cảm</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785595">
                <a:tc>
                  <a:txBody>
                    <a:bodyPr/>
                    <a:lstStyle/>
                    <a:p>
                      <a:pPr indent="-1270">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soldier (n)</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səʊldʒə</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người</a:t>
                      </a:r>
                      <a:r>
                        <a:rPr lang="vi-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lính</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17693607"/>
                  </a:ext>
                </a:extLst>
              </a:tr>
              <a:tr h="785595">
                <a:tc>
                  <a:txBody>
                    <a:bodyPr/>
                    <a:lstStyle/>
                    <a:p>
                      <a:pPr indent="-1270">
                        <a:lnSpc>
                          <a:spcPct val="107000"/>
                        </a:lnSpc>
                      </a:pP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army-like (adj)</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ɑːmi</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laɪk</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như</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trong quân đội</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29822098"/>
                  </a:ext>
                </a:extLst>
              </a:tr>
              <a:tr h="785595">
                <a:tc>
                  <a:txBody>
                    <a:bodyPr/>
                    <a:lstStyle/>
                    <a:p>
                      <a:pPr indent="-1270">
                        <a:lnSpc>
                          <a:spcPct val="107000"/>
                        </a:lnSpc>
                      </a:pPr>
                      <a:r>
                        <a:rPr lang="vi-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strict (adj)</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strɪkt</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nghiêm</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khắc</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66665788"/>
                  </a:ext>
                </a:extLst>
              </a:tr>
              <a:tr h="785595">
                <a:tc>
                  <a:txBody>
                    <a:bodyPr/>
                    <a:lstStyle/>
                    <a:p>
                      <a:pPr indent="-1270">
                        <a:lnSpc>
                          <a:spcPct val="107000"/>
                        </a:lnSpc>
                      </a:pPr>
                      <a:r>
                        <a:rPr lang="vi-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theme (n)</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θiːm</a:t>
                      </a: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chủ</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đề</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02095035"/>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2" name="touching__gb_1">
            <a:hlinkClick r:id="" action="ppaction://media"/>
            <a:extLst>
              <a:ext uri="{FF2B5EF4-FFF2-40B4-BE49-F238E27FC236}">
                <a16:creationId xmlns:a16="http://schemas.microsoft.com/office/drawing/2014/main" id="{254C838B-3D71-D631-887B-9AE3AB91375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99765" y="2355754"/>
            <a:ext cx="721021" cy="721021"/>
          </a:xfrm>
          <a:prstGeom prst="rect">
            <a:avLst/>
          </a:prstGeom>
        </p:spPr>
      </p:pic>
      <p:pic>
        <p:nvPicPr>
          <p:cNvPr id="8" name="soldier__gb_1">
            <a:hlinkClick r:id="" action="ppaction://media"/>
            <a:extLst>
              <a:ext uri="{FF2B5EF4-FFF2-40B4-BE49-F238E27FC236}">
                <a16:creationId xmlns:a16="http://schemas.microsoft.com/office/drawing/2014/main" id="{E9F4503B-306F-2408-4823-CFCBC8C5C97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499766" y="3278433"/>
            <a:ext cx="721021" cy="721021"/>
          </a:xfrm>
          <a:prstGeom prst="rect">
            <a:avLst/>
          </a:prstGeom>
        </p:spPr>
      </p:pic>
      <p:pic>
        <p:nvPicPr>
          <p:cNvPr id="9" name="army">
            <a:hlinkClick r:id="" action="ppaction://media"/>
            <a:extLst>
              <a:ext uri="{FF2B5EF4-FFF2-40B4-BE49-F238E27FC236}">
                <a16:creationId xmlns:a16="http://schemas.microsoft.com/office/drawing/2014/main" id="{50C37197-A540-D271-8543-76D160C50187}"/>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99765" y="4014703"/>
            <a:ext cx="721021" cy="721021"/>
          </a:xfrm>
          <a:prstGeom prst="rect">
            <a:avLst/>
          </a:prstGeom>
        </p:spPr>
      </p:pic>
      <p:pic>
        <p:nvPicPr>
          <p:cNvPr id="12" name="strict__gb_1">
            <a:hlinkClick r:id="" action="ppaction://media"/>
            <a:extLst>
              <a:ext uri="{FF2B5EF4-FFF2-40B4-BE49-F238E27FC236}">
                <a16:creationId xmlns:a16="http://schemas.microsoft.com/office/drawing/2014/main" id="{65FADE26-ADA4-86AB-3F32-CCDFE8D8397E}"/>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99766" y="4809401"/>
            <a:ext cx="721021" cy="721021"/>
          </a:xfrm>
          <a:prstGeom prst="rect">
            <a:avLst/>
          </a:prstGeom>
        </p:spPr>
      </p:pic>
      <p:pic>
        <p:nvPicPr>
          <p:cNvPr id="13" name="theme__gb_2">
            <a:hlinkClick r:id="" action="ppaction://media"/>
            <a:extLst>
              <a:ext uri="{FF2B5EF4-FFF2-40B4-BE49-F238E27FC236}">
                <a16:creationId xmlns:a16="http://schemas.microsoft.com/office/drawing/2014/main" id="{E725BD7C-B0A6-3AB5-ECB5-100FA4F2E8FD}"/>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499766" y="5602289"/>
            <a:ext cx="721021" cy="721021"/>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75"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16"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4"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4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2"/>
                </p:tgtEl>
              </p:cMediaNode>
            </p:audio>
            <p:audio>
              <p:cMediaNode vol="80000">
                <p:cTn id="27" fill="hold" display="0">
                  <p:stCondLst>
                    <p:cond delay="indefinite"/>
                  </p:stCondLst>
                  <p:endCondLst>
                    <p:cond evt="onStopAudio" delay="0">
                      <p:tgtEl>
                        <p:sldTgt/>
                      </p:tgtEl>
                    </p:cond>
                  </p:endCondLst>
                </p:cTn>
                <p:tgtEl>
                  <p:spTgt spid="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7C823261-91E9-856D-B2B5-9353569689E0}"/>
              </a:ext>
            </a:extLst>
          </p:cNvPr>
          <p:cNvSpPr/>
          <p:nvPr/>
        </p:nvSpPr>
        <p:spPr>
          <a:xfrm>
            <a:off x="539852" y="1993961"/>
            <a:ext cx="11149542" cy="473425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i="1" u="none" strike="noStrike" baseline="0" dirty="0">
                <a:solidFill>
                  <a:schemeClr val="tx1"/>
                </a:solidFill>
              </a:rPr>
              <a:t>Duong: </a:t>
            </a:r>
            <a:r>
              <a:rPr lang="en-GB" sz="3000" b="0" i="0" u="none" strike="noStrike" baseline="0" dirty="0">
                <a:solidFill>
                  <a:schemeClr val="tx1"/>
                </a:solidFill>
              </a:rPr>
              <a:t>I had a hard 10-day course in an army camp in Son Tay last summer. Everything was different from my life at home. We had to wake up at 5 a.m. and attended classes which were like training courses for soldiers. In the evening, we read books or worked in teams. The team leaders walked us through many exciting activities. We also joined a performance that had the </a:t>
            </a:r>
            <a:r>
              <a:rPr lang="en-GB" sz="3000" b="1" i="0" u="none" strike="noStrike" baseline="0" dirty="0">
                <a:solidFill>
                  <a:schemeClr val="tx1"/>
                </a:solidFill>
              </a:rPr>
              <a:t>theme</a:t>
            </a:r>
            <a:r>
              <a:rPr lang="en-GB" sz="3000" b="0" i="0" u="none" strike="noStrike" baseline="0" dirty="0">
                <a:solidFill>
                  <a:schemeClr val="tx1"/>
                </a:solidFill>
              </a:rPr>
              <a:t>: environment protection. We could only call our parents once a day. </a:t>
            </a:r>
          </a:p>
          <a:p>
            <a:r>
              <a:rPr lang="en-GB" sz="3000" b="0" i="0" u="none" strike="noStrike" baseline="0" dirty="0">
                <a:solidFill>
                  <a:schemeClr val="tx1"/>
                </a:solidFill>
              </a:rPr>
              <a:t>We also had touching moments when we received letters from our parents. I have never attended such a strict but exciting course like this.</a:t>
            </a:r>
          </a:p>
        </p:txBody>
      </p:sp>
      <p:sp>
        <p:nvSpPr>
          <p:cNvPr id="3" name="TextBox 2">
            <a:extLst>
              <a:ext uri="{FF2B5EF4-FFF2-40B4-BE49-F238E27FC236}">
                <a16:creationId xmlns:a16="http://schemas.microsoft.com/office/drawing/2014/main" id="{86674F30-CF6D-449A-17F9-6E69A9E8EB79}"/>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4" name="Rounded Rectangle 15">
            <a:extLst>
              <a:ext uri="{FF2B5EF4-FFF2-40B4-BE49-F238E27FC236}">
                <a16:creationId xmlns:a16="http://schemas.microsoft.com/office/drawing/2014/main" id="{05893FB5-14D0-9B17-4C6B-09F0F0E555FA}"/>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5" name="TextBox 4">
            <a:extLst>
              <a:ext uri="{FF2B5EF4-FFF2-40B4-BE49-F238E27FC236}">
                <a16:creationId xmlns:a16="http://schemas.microsoft.com/office/drawing/2014/main" id="{D0A1BA52-4AB0-F3A7-70E2-4EC5523DA238}"/>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407261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8D3BE-DFF6-3602-4F50-87737940BD8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007F6D02-5A46-5AE6-0457-8B040ECB1F03}"/>
              </a:ext>
            </a:extLst>
          </p:cNvPr>
          <p:cNvGrpSpPr/>
          <p:nvPr/>
        </p:nvGrpSpPr>
        <p:grpSpPr>
          <a:xfrm>
            <a:off x="-1172" y="-7620"/>
            <a:ext cx="12192000" cy="1083309"/>
            <a:chOff x="7620" y="-7620"/>
            <a:chExt cx="12192000" cy="1083309"/>
          </a:xfrm>
        </p:grpSpPr>
        <p:sp>
          <p:nvSpPr>
            <p:cNvPr id="18" name="Round Single Corner Rectangle 17">
              <a:extLst>
                <a:ext uri="{FF2B5EF4-FFF2-40B4-BE49-F238E27FC236}">
                  <a16:creationId xmlns:a16="http://schemas.microsoft.com/office/drawing/2014/main" id="{1B820A7A-DD5D-C0DB-291C-BDA9D1A29403}"/>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5FA60887-B5B1-60D3-F789-3746A65005BF}"/>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99EB4A44-CBB0-2281-3061-C905AF01412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36BD8E2-F7E7-3754-3E09-E920D8961CF2}"/>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AA800F78-8C8F-B606-CF73-AA3A70A95907}"/>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989BA04F-0813-A191-3D06-3DB225FD7090}"/>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8" name="TextBox 7">
            <a:extLst>
              <a:ext uri="{FF2B5EF4-FFF2-40B4-BE49-F238E27FC236}">
                <a16:creationId xmlns:a16="http://schemas.microsoft.com/office/drawing/2014/main" id="{B68DA1B5-AA29-D1C9-AEA4-D4AFB769C0D6}"/>
              </a:ext>
            </a:extLst>
          </p:cNvPr>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4BE05E04-2F89-64AE-388B-F9B4A1FD2272}"/>
              </a:ext>
            </a:extLst>
          </p:cNvPr>
          <p:cNvSpPr/>
          <p:nvPr/>
        </p:nvSpPr>
        <p:spPr>
          <a:xfrm>
            <a:off x="539852" y="2133600"/>
            <a:ext cx="11046406" cy="453747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000" b="1" i="1" u="none" strike="noStrike" baseline="0" dirty="0">
                <a:solidFill>
                  <a:schemeClr val="tx1"/>
                </a:solidFill>
              </a:rPr>
              <a:t>Akiko: </a:t>
            </a:r>
            <a:r>
              <a:rPr lang="en-GB" sz="3000" b="0" i="0" u="none" strike="noStrike" baseline="0" dirty="0">
                <a:solidFill>
                  <a:schemeClr val="tx1"/>
                </a:solidFill>
              </a:rPr>
              <a:t>I have been on an unforgettable summer course in America.</a:t>
            </a:r>
          </a:p>
          <a:p>
            <a:pPr algn="l"/>
            <a:r>
              <a:rPr lang="en-GB" sz="3000" b="0" i="0" u="none" strike="noStrike" baseline="0" dirty="0">
                <a:solidFill>
                  <a:schemeClr val="tx1"/>
                </a:solidFill>
              </a:rPr>
              <a:t>I stayed in Thornwood campus on the outskirts of New York City for three weeks. We had an enjoyable campus tour, attended English classes, and joined team activities. We all tried to communicate in English. In the evening, we played board games and billiards. The most special experience was my visit to the top of Rockefeller Centre. From there, I could view the whole city </a:t>
            </a:r>
            <a:r>
              <a:rPr lang="vi-VN" sz="3000" b="0" i="0" u="none" strike="noStrike" baseline="0" dirty="0">
                <a:solidFill>
                  <a:schemeClr val="tx1"/>
                </a:solidFill>
                <a:latin typeface="Calibri" panose="020F0502020204030204" pitchFamily="34" charset="0"/>
                <a:cs typeface="Calibri" panose="020F0502020204030204" pitchFamily="34" charset="0"/>
              </a:rPr>
              <a:t>below</a:t>
            </a:r>
            <a:r>
              <a:rPr lang="vi-VN" sz="3000" b="0" i="0" u="none" strike="noStrike" baseline="0" dirty="0">
                <a:solidFill>
                  <a:schemeClr val="tx1"/>
                </a:solidFill>
              </a:rPr>
              <a:t>.</a:t>
            </a:r>
          </a:p>
          <a:p>
            <a:pPr algn="l"/>
            <a:r>
              <a:rPr lang="en-GB" sz="3000" b="1" i="0" u="none" strike="noStrike" baseline="0" dirty="0">
                <a:solidFill>
                  <a:schemeClr val="tx1"/>
                </a:solidFill>
              </a:rPr>
              <a:t>That</a:t>
            </a:r>
            <a:r>
              <a:rPr lang="en-GB" sz="3000" b="0" i="0" u="none" strike="noStrike" baseline="0" dirty="0">
                <a:solidFill>
                  <a:schemeClr val="tx1"/>
                </a:solidFill>
              </a:rPr>
              <a:t> was the first time I travelled without my parents, so I felt like </a:t>
            </a:r>
          </a:p>
          <a:p>
            <a:pPr algn="l"/>
            <a:r>
              <a:rPr lang="en-GB" sz="3000" b="0" i="0" u="none" strike="noStrike" baseline="0" dirty="0">
                <a:solidFill>
                  <a:schemeClr val="tx1"/>
                </a:solidFill>
              </a:rPr>
              <a:t>I grew up a lot after the trip.</a:t>
            </a:r>
          </a:p>
        </p:txBody>
      </p:sp>
    </p:spTree>
    <p:extLst>
      <p:ext uri="{BB962C8B-B14F-4D97-AF65-F5344CB8AC3E}">
        <p14:creationId xmlns:p14="http://schemas.microsoft.com/office/powerpoint/2010/main" val="4128630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C87722-B88C-4242-BBAB-786B74455F27}"/>
              </a:ext>
            </a:extLst>
          </p:cNvPr>
          <p:cNvSpPr txBox="1"/>
          <p:nvPr/>
        </p:nvSpPr>
        <p:spPr>
          <a:xfrm>
            <a:off x="758814" y="1828062"/>
            <a:ext cx="11433186" cy="4448013"/>
          </a:xfrm>
          <a:prstGeom prst="rect">
            <a:avLst/>
          </a:prstGeom>
          <a:noFill/>
        </p:spPr>
        <p:txBody>
          <a:bodyPr wrap="square">
            <a:spAutoFit/>
          </a:bodyPr>
          <a:lstStyle/>
          <a:p>
            <a:pPr>
              <a:lnSpc>
                <a:spcPct val="150000"/>
              </a:lnSpc>
            </a:pPr>
            <a:r>
              <a:rPr lang="en-US" sz="3200" b="1" dirty="0">
                <a:solidFill>
                  <a:srgbClr val="F26648"/>
                </a:solidFill>
                <a:effectLst/>
              </a:rPr>
              <a:t>1</a:t>
            </a:r>
            <a:r>
              <a:rPr lang="en-US" sz="3200" dirty="0">
                <a:solidFill>
                  <a:srgbClr val="F26648"/>
                </a:solidFill>
                <a:effectLst/>
              </a:rPr>
              <a:t>. </a:t>
            </a:r>
            <a:r>
              <a:rPr lang="en-US" sz="3200" dirty="0">
                <a:effectLst/>
              </a:rPr>
              <a:t>Duong and Akiko talked about ______. </a:t>
            </a:r>
          </a:p>
          <a:p>
            <a:pPr>
              <a:lnSpc>
                <a:spcPct val="150000"/>
              </a:lnSpc>
            </a:pPr>
            <a:r>
              <a:rPr lang="en-US" sz="3200" dirty="0">
                <a:solidFill>
                  <a:srgbClr val="00B0F0"/>
                </a:solidFill>
                <a:effectLst/>
              </a:rPr>
              <a:t>A. </a:t>
            </a:r>
            <a:r>
              <a:rPr lang="en-US" sz="3200" dirty="0">
                <a:effectLst/>
              </a:rPr>
              <a:t>their English summer courses	 </a:t>
            </a:r>
            <a:r>
              <a:rPr lang="en-US" sz="3200" dirty="0">
                <a:solidFill>
                  <a:srgbClr val="00B0F0"/>
                </a:solidFill>
                <a:effectLst/>
              </a:rPr>
              <a:t>B. </a:t>
            </a:r>
            <a:r>
              <a:rPr lang="en-US" sz="3200" dirty="0">
                <a:effectLst/>
              </a:rPr>
              <a:t>experiences at summer courses</a:t>
            </a:r>
            <a:br>
              <a:rPr lang="en-US" sz="3200" dirty="0">
                <a:effectLst/>
              </a:rPr>
            </a:br>
            <a:r>
              <a:rPr lang="en-US" sz="3200" dirty="0">
                <a:solidFill>
                  <a:srgbClr val="00B0F0"/>
                </a:solidFill>
                <a:effectLst/>
              </a:rPr>
              <a:t>C. </a:t>
            </a:r>
            <a:r>
              <a:rPr lang="en-US" sz="3200" dirty="0">
                <a:effectLst/>
              </a:rPr>
              <a:t>activities in summer 		 </a:t>
            </a:r>
            <a:r>
              <a:rPr lang="en-US" sz="3200" dirty="0">
                <a:solidFill>
                  <a:srgbClr val="00B0F0"/>
                </a:solidFill>
                <a:effectLst/>
              </a:rPr>
              <a:t>D.</a:t>
            </a:r>
            <a:r>
              <a:rPr lang="en-US" sz="3200" dirty="0">
                <a:effectLst/>
              </a:rPr>
              <a:t> their army training </a:t>
            </a:r>
          </a:p>
          <a:p>
            <a:pPr>
              <a:lnSpc>
                <a:spcPct val="150000"/>
              </a:lnSpc>
            </a:pPr>
            <a:r>
              <a:rPr lang="en-US" sz="3200" b="1" dirty="0">
                <a:solidFill>
                  <a:srgbClr val="F26648"/>
                </a:solidFill>
                <a:effectLst/>
              </a:rPr>
              <a:t>2</a:t>
            </a:r>
            <a:r>
              <a:rPr lang="en-US" sz="3200" dirty="0">
                <a:solidFill>
                  <a:srgbClr val="F26648"/>
                </a:solidFill>
                <a:effectLst/>
              </a:rPr>
              <a:t>.</a:t>
            </a:r>
            <a:r>
              <a:rPr lang="en-US" sz="3200" dirty="0">
                <a:effectLst/>
              </a:rPr>
              <a:t> What didn’t Duong do during his course? </a:t>
            </a:r>
          </a:p>
          <a:p>
            <a:pPr>
              <a:lnSpc>
                <a:spcPct val="150000"/>
              </a:lnSpc>
            </a:pPr>
            <a:r>
              <a:rPr lang="en-US" sz="3200" dirty="0">
                <a:solidFill>
                  <a:srgbClr val="00B0F0"/>
                </a:solidFill>
                <a:effectLst/>
              </a:rPr>
              <a:t>A. </a:t>
            </a:r>
            <a:r>
              <a:rPr lang="en-US" sz="3200" dirty="0">
                <a:effectLst/>
              </a:rPr>
              <a:t>Get up early.				</a:t>
            </a:r>
            <a:r>
              <a:rPr lang="en-US" sz="3200" dirty="0">
                <a:solidFill>
                  <a:srgbClr val="00B0F0"/>
                </a:solidFill>
                <a:effectLst/>
              </a:rPr>
              <a:t>B. </a:t>
            </a:r>
            <a:r>
              <a:rPr lang="en-US" sz="3200" dirty="0">
                <a:effectLst/>
              </a:rPr>
              <a:t>Work as a leader.</a:t>
            </a:r>
            <a:br>
              <a:rPr lang="en-US" sz="3200" dirty="0">
                <a:effectLst/>
              </a:rPr>
            </a:br>
            <a:r>
              <a:rPr lang="en-US" sz="3200" dirty="0">
                <a:solidFill>
                  <a:srgbClr val="00B0F0"/>
                </a:solidFill>
                <a:effectLst/>
              </a:rPr>
              <a:t>C.</a:t>
            </a:r>
            <a:r>
              <a:rPr lang="en-US" sz="3200" dirty="0">
                <a:effectLst/>
              </a:rPr>
              <a:t> Receive letters from home. 	</a:t>
            </a:r>
            <a:r>
              <a:rPr lang="en-US" sz="3200" dirty="0">
                <a:solidFill>
                  <a:srgbClr val="00B0F0"/>
                </a:solidFill>
                <a:effectLst/>
              </a:rPr>
              <a:t>D.</a:t>
            </a:r>
            <a:r>
              <a:rPr lang="en-US" sz="3200" dirty="0">
                <a:effectLst/>
              </a:rPr>
              <a:t> Work in teams.</a:t>
            </a:r>
          </a:p>
        </p:txBody>
      </p:sp>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3" name="Oval 2">
            <a:extLst>
              <a:ext uri="{FF2B5EF4-FFF2-40B4-BE49-F238E27FC236}">
                <a16:creationId xmlns:a16="http://schemas.microsoft.com/office/drawing/2014/main" id="{322A9EE4-CC59-C4BF-6113-1E9D4D38543F}"/>
              </a:ext>
            </a:extLst>
          </p:cNvPr>
          <p:cNvSpPr/>
          <p:nvPr/>
        </p:nvSpPr>
        <p:spPr>
          <a:xfrm>
            <a:off x="6230021" y="2710631"/>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6170607" y="491791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395DC82D-9BD3-0921-DC18-6A7B9D00731C}"/>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3" name="Rounded Rectangle 15">
            <a:extLst>
              <a:ext uri="{FF2B5EF4-FFF2-40B4-BE49-F238E27FC236}">
                <a16:creationId xmlns:a16="http://schemas.microsoft.com/office/drawing/2014/main" id="{FF88EA41-9B60-3B0D-4BE9-6C74739B972F}"/>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4" name="TextBox 13">
            <a:extLst>
              <a:ext uri="{FF2B5EF4-FFF2-40B4-BE49-F238E27FC236}">
                <a16:creationId xmlns:a16="http://schemas.microsoft.com/office/drawing/2014/main" id="{1FE37C33-997A-FB3B-FD45-B6258AEB4D19}"/>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7770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34989" y="1651080"/>
            <a:ext cx="11433186" cy="5186676"/>
          </a:xfrm>
          <a:prstGeom prst="rect">
            <a:avLst/>
          </a:prstGeom>
          <a:noFill/>
        </p:spPr>
        <p:txBody>
          <a:bodyPr wrap="square">
            <a:spAutoFit/>
          </a:bodyPr>
          <a:lstStyle/>
          <a:p>
            <a:pPr>
              <a:lnSpc>
                <a:spcPct val="150000"/>
              </a:lnSpc>
            </a:pPr>
            <a:r>
              <a:rPr lang="en-US" sz="3200" b="1" dirty="0">
                <a:solidFill>
                  <a:srgbClr val="F26648"/>
                </a:solidFill>
              </a:rPr>
              <a:t>3.</a:t>
            </a:r>
            <a:r>
              <a:rPr lang="en-US" sz="3200" dirty="0">
                <a:effectLst/>
              </a:rPr>
              <a:t> The word “</a:t>
            </a:r>
            <a:r>
              <a:rPr lang="en-US" sz="3200" b="1" dirty="0">
                <a:effectLst/>
              </a:rPr>
              <a:t>theme</a:t>
            </a:r>
            <a:r>
              <a:rPr lang="en-US" sz="3200" dirty="0">
                <a:effectLst/>
              </a:rPr>
              <a:t>” means ______. </a:t>
            </a:r>
          </a:p>
          <a:p>
            <a:pPr>
              <a:lnSpc>
                <a:spcPct val="150000"/>
              </a:lnSpc>
            </a:pPr>
            <a:r>
              <a:rPr lang="en-US" sz="3200" dirty="0">
                <a:solidFill>
                  <a:srgbClr val="00B0F0"/>
                </a:solidFill>
                <a:effectLst/>
              </a:rPr>
              <a:t>A. </a:t>
            </a:r>
            <a:r>
              <a:rPr lang="en-US" sz="3200" dirty="0">
                <a:effectLst/>
              </a:rPr>
              <a:t>performance		</a:t>
            </a:r>
            <a:r>
              <a:rPr lang="en-US" sz="3200" dirty="0">
                <a:solidFill>
                  <a:srgbClr val="00B0F0"/>
                </a:solidFill>
                <a:effectLst/>
              </a:rPr>
              <a:t>B. </a:t>
            </a:r>
            <a:r>
              <a:rPr lang="en-US" sz="3200" dirty="0">
                <a:effectLst/>
              </a:rPr>
              <a:t>environment		</a:t>
            </a:r>
            <a:r>
              <a:rPr lang="en-US" sz="3200" dirty="0">
                <a:solidFill>
                  <a:srgbClr val="00B0F0"/>
                </a:solidFill>
                <a:effectLst/>
              </a:rPr>
              <a:t>C. </a:t>
            </a:r>
            <a:r>
              <a:rPr lang="en-US" sz="3200" dirty="0">
                <a:effectLst/>
              </a:rPr>
              <a:t>activity 	      </a:t>
            </a:r>
            <a:r>
              <a:rPr lang="en-US" sz="3200" dirty="0">
                <a:solidFill>
                  <a:srgbClr val="00B0F0"/>
                </a:solidFill>
                <a:effectLst/>
              </a:rPr>
              <a:t>D.</a:t>
            </a:r>
            <a:r>
              <a:rPr lang="en-US" sz="3200" dirty="0">
                <a:effectLst/>
              </a:rPr>
              <a:t> topic </a:t>
            </a:r>
          </a:p>
          <a:p>
            <a:pPr>
              <a:lnSpc>
                <a:spcPct val="150000"/>
              </a:lnSpc>
            </a:pPr>
            <a:r>
              <a:rPr lang="en-US" sz="3200" b="1" dirty="0">
                <a:solidFill>
                  <a:srgbClr val="F26648"/>
                </a:solidFill>
              </a:rPr>
              <a:t>4</a:t>
            </a:r>
            <a:r>
              <a:rPr lang="en-US" sz="3200" dirty="0">
                <a:solidFill>
                  <a:srgbClr val="F26648"/>
                </a:solidFill>
                <a:effectLst/>
              </a:rPr>
              <a:t>. </a:t>
            </a:r>
            <a:r>
              <a:rPr lang="en-US" sz="3200" dirty="0">
                <a:effectLst/>
              </a:rPr>
              <a:t>The experience at Rockefeller Centre was ______ for Akiko. </a:t>
            </a:r>
          </a:p>
          <a:p>
            <a:pPr>
              <a:lnSpc>
                <a:spcPct val="150000"/>
              </a:lnSpc>
            </a:pPr>
            <a:r>
              <a:rPr lang="en-US" sz="3200" dirty="0">
                <a:solidFill>
                  <a:srgbClr val="00B0F0"/>
                </a:solidFill>
                <a:effectLst/>
              </a:rPr>
              <a:t>A.</a:t>
            </a:r>
            <a:r>
              <a:rPr lang="en-US" sz="3200" dirty="0">
                <a:effectLst/>
              </a:rPr>
              <a:t> unforgettable 	</a:t>
            </a:r>
            <a:r>
              <a:rPr lang="en-US" sz="3200" dirty="0">
                <a:solidFill>
                  <a:srgbClr val="00B0F0"/>
                </a:solidFill>
                <a:effectLst/>
              </a:rPr>
              <a:t>B. </a:t>
            </a:r>
            <a:r>
              <a:rPr lang="en-US" sz="3200" dirty="0">
                <a:effectLst/>
              </a:rPr>
              <a:t>enjoyable	</a:t>
            </a:r>
            <a:r>
              <a:rPr lang="en-US" sz="3200" dirty="0">
                <a:solidFill>
                  <a:srgbClr val="00B0F0"/>
                </a:solidFill>
                <a:effectLst/>
              </a:rPr>
              <a:t>C.</a:t>
            </a:r>
            <a:r>
              <a:rPr lang="en-US" sz="3200" dirty="0">
                <a:effectLst/>
              </a:rPr>
              <a:t> special 	    </a:t>
            </a:r>
            <a:r>
              <a:rPr lang="en-US" sz="3200" dirty="0">
                <a:solidFill>
                  <a:srgbClr val="00B0F0"/>
                </a:solidFill>
                <a:effectLst/>
              </a:rPr>
              <a:t>D. </a:t>
            </a:r>
            <a:r>
              <a:rPr lang="en-US" sz="3200" dirty="0">
                <a:effectLst/>
              </a:rPr>
              <a:t>touching </a:t>
            </a:r>
          </a:p>
          <a:p>
            <a:pPr>
              <a:lnSpc>
                <a:spcPct val="150000"/>
              </a:lnSpc>
            </a:pPr>
            <a:r>
              <a:rPr lang="en-US" sz="3200" b="1" dirty="0">
                <a:solidFill>
                  <a:srgbClr val="F26648"/>
                </a:solidFill>
              </a:rPr>
              <a:t>5</a:t>
            </a:r>
            <a:r>
              <a:rPr lang="en-US" sz="3200" dirty="0">
                <a:solidFill>
                  <a:srgbClr val="F26648"/>
                </a:solidFill>
                <a:effectLst/>
              </a:rPr>
              <a:t>.</a:t>
            </a:r>
            <a:r>
              <a:rPr lang="en-US" sz="3200" dirty="0">
                <a:effectLst/>
              </a:rPr>
              <a:t> The word “that” refers to ______. </a:t>
            </a:r>
          </a:p>
          <a:p>
            <a:pPr>
              <a:lnSpc>
                <a:spcPct val="150000"/>
              </a:lnSpc>
            </a:pPr>
            <a:r>
              <a:rPr lang="en-US" sz="3200" dirty="0">
                <a:solidFill>
                  <a:srgbClr val="00B0F0"/>
                </a:solidFill>
                <a:effectLst/>
              </a:rPr>
              <a:t>A.</a:t>
            </a:r>
            <a:r>
              <a:rPr lang="en-US" sz="3200" dirty="0">
                <a:effectLst/>
              </a:rPr>
              <a:t> travelling to America		</a:t>
            </a:r>
            <a:r>
              <a:rPr lang="en-US" sz="3200" dirty="0">
                <a:solidFill>
                  <a:srgbClr val="00B0F0"/>
                </a:solidFill>
                <a:effectLst/>
              </a:rPr>
              <a:t>B.</a:t>
            </a:r>
            <a:r>
              <a:rPr lang="en-US" sz="3200" dirty="0">
                <a:effectLst/>
              </a:rPr>
              <a:t> touring the Thornwood campus </a:t>
            </a:r>
          </a:p>
          <a:p>
            <a:pPr>
              <a:lnSpc>
                <a:spcPct val="150000"/>
              </a:lnSpc>
            </a:pPr>
            <a:r>
              <a:rPr lang="en-US" sz="3200" dirty="0">
                <a:solidFill>
                  <a:srgbClr val="00B0F0"/>
                </a:solidFill>
                <a:effectLst/>
              </a:rPr>
              <a:t>C.</a:t>
            </a:r>
            <a:r>
              <a:rPr lang="en-US" sz="3200" dirty="0">
                <a:effectLst/>
              </a:rPr>
              <a:t> visiting Rockefeller Centre	</a:t>
            </a:r>
            <a:r>
              <a:rPr lang="en-US" sz="3200" dirty="0">
                <a:solidFill>
                  <a:srgbClr val="00B0F0"/>
                </a:solidFill>
                <a:effectLst/>
              </a:rPr>
              <a:t>D.</a:t>
            </a:r>
            <a:r>
              <a:rPr lang="en-US" sz="3200" dirty="0">
                <a:effectLst/>
              </a:rPr>
              <a:t> viewing the city below </a:t>
            </a:r>
          </a:p>
        </p:txBody>
      </p:sp>
      <p:sp>
        <p:nvSpPr>
          <p:cNvPr id="3" name="Oval 2">
            <a:extLst>
              <a:ext uri="{FF2B5EF4-FFF2-40B4-BE49-F238E27FC236}">
                <a16:creationId xmlns:a16="http://schemas.microsoft.com/office/drawing/2014/main" id="{322A9EE4-CC59-C4BF-6113-1E9D4D38543F}"/>
              </a:ext>
            </a:extLst>
          </p:cNvPr>
          <p:cNvSpPr/>
          <p:nvPr/>
        </p:nvSpPr>
        <p:spPr>
          <a:xfrm>
            <a:off x="10225493" y="2575102"/>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6952161" y="398568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Oval 9">
            <a:extLst>
              <a:ext uri="{FF2B5EF4-FFF2-40B4-BE49-F238E27FC236}">
                <a16:creationId xmlns:a16="http://schemas.microsoft.com/office/drawing/2014/main" id="{F0BE7FD6-F9B8-8C73-B4BD-93BB5B691F14}"/>
              </a:ext>
            </a:extLst>
          </p:cNvPr>
          <p:cNvSpPr/>
          <p:nvPr/>
        </p:nvSpPr>
        <p:spPr>
          <a:xfrm>
            <a:off x="540304" y="5469147"/>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TextBox 12">
            <a:extLst>
              <a:ext uri="{FF2B5EF4-FFF2-40B4-BE49-F238E27FC236}">
                <a16:creationId xmlns:a16="http://schemas.microsoft.com/office/drawing/2014/main" id="{4FCB452E-CD3B-1052-C260-D225D4475A7B}"/>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4" name="Rounded Rectangle 15">
            <a:extLst>
              <a:ext uri="{FF2B5EF4-FFF2-40B4-BE49-F238E27FC236}">
                <a16:creationId xmlns:a16="http://schemas.microsoft.com/office/drawing/2014/main" id="{0340A31E-1628-37BA-F5B9-296D0495F4F2}"/>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5" name="TextBox 14">
            <a:extLst>
              <a:ext uri="{FF2B5EF4-FFF2-40B4-BE49-F238E27FC236}">
                <a16:creationId xmlns:a16="http://schemas.microsoft.com/office/drawing/2014/main" id="{B56B6ECF-6DCA-B34C-32C9-74015A015E2E}"/>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17152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7F567A-2DA1-86B1-03DD-73BC110E9CBB}"/>
              </a:ext>
            </a:extLst>
          </p:cNvPr>
          <p:cNvGraphicFramePr>
            <a:graphicFrameLocks noGrp="1"/>
          </p:cNvGraphicFramePr>
          <p:nvPr>
            <p:extLst>
              <p:ext uri="{D42A27DB-BD31-4B8C-83A1-F6EECF244321}">
                <p14:modId xmlns:p14="http://schemas.microsoft.com/office/powerpoint/2010/main" val="2707005853"/>
              </p:ext>
            </p:extLst>
          </p:nvPr>
        </p:nvGraphicFramePr>
        <p:xfrm>
          <a:off x="487067" y="1975875"/>
          <a:ext cx="11149543" cy="4743381"/>
        </p:xfrm>
        <a:graphic>
          <a:graphicData uri="http://schemas.openxmlformats.org/drawingml/2006/table">
            <a:tbl>
              <a:tblPr firstRow="1" bandRow="1">
                <a:tableStyleId>{5DA37D80-6434-44D0-A028-1B22A696006F}</a:tableStyleId>
              </a:tblPr>
              <a:tblGrid>
                <a:gridCol w="7890017">
                  <a:extLst>
                    <a:ext uri="{9D8B030D-6E8A-4147-A177-3AD203B41FA5}">
                      <a16:colId xmlns:a16="http://schemas.microsoft.com/office/drawing/2014/main" val="20000"/>
                    </a:ext>
                  </a:extLst>
                </a:gridCol>
                <a:gridCol w="1629763">
                  <a:extLst>
                    <a:ext uri="{9D8B030D-6E8A-4147-A177-3AD203B41FA5}">
                      <a16:colId xmlns:a16="http://schemas.microsoft.com/office/drawing/2014/main" val="121093473"/>
                    </a:ext>
                  </a:extLst>
                </a:gridCol>
                <a:gridCol w="1629763">
                  <a:extLst>
                    <a:ext uri="{9D8B030D-6E8A-4147-A177-3AD203B41FA5}">
                      <a16:colId xmlns:a16="http://schemas.microsoft.com/office/drawing/2014/main" val="90285203"/>
                    </a:ext>
                  </a:extLst>
                </a:gridCol>
              </a:tblGrid>
              <a:tr h="815406">
                <a:tc>
                  <a:txBody>
                    <a:bodyPr/>
                    <a:lstStyle/>
                    <a:p>
                      <a:pPr algn="ctr"/>
                      <a:r>
                        <a:rPr lang="en-US" sz="3200" b="1">
                          <a:solidFill>
                            <a:srgbClr val="05A0B8"/>
                          </a:solidFill>
                          <a:latin typeface="+mn-lt"/>
                        </a:rPr>
                        <a:t>Experiences</a:t>
                      </a:r>
                    </a:p>
                  </a:txBody>
                  <a:tcPr anchor="ctr"/>
                </a:tc>
                <a:tc>
                  <a:txBody>
                    <a:bodyPr/>
                    <a:lstStyle/>
                    <a:p>
                      <a:pPr algn="ctr"/>
                      <a:r>
                        <a:rPr lang="en-US" sz="3200" b="1">
                          <a:solidFill>
                            <a:srgbClr val="05A0B8"/>
                          </a:solidFill>
                          <a:latin typeface="+mn-lt"/>
                        </a:rPr>
                        <a:t>Duong</a:t>
                      </a:r>
                    </a:p>
                  </a:txBody>
                  <a:tcPr anchor="ctr"/>
                </a:tc>
                <a:tc>
                  <a:txBody>
                    <a:bodyPr/>
                    <a:lstStyle/>
                    <a:p>
                      <a:pPr algn="ctr"/>
                      <a:r>
                        <a:rPr lang="en-US" sz="3200" b="1">
                          <a:solidFill>
                            <a:srgbClr val="05A0B8"/>
                          </a:solidFill>
                          <a:latin typeface="+mn-lt"/>
                        </a:rPr>
                        <a:t>Akiko</a:t>
                      </a:r>
                    </a:p>
                  </a:txBody>
                  <a:tcPr anchor="ctr"/>
                </a:tc>
                <a:extLst>
                  <a:ext uri="{0D108BD9-81ED-4DB2-BD59-A6C34878D82A}">
                    <a16:rowId xmlns:a16="http://schemas.microsoft.com/office/drawing/2014/main" val="10000"/>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dirty="0">
                          <a:solidFill>
                            <a:schemeClr val="tx1"/>
                          </a:solidFill>
                          <a:effectLst/>
                          <a:latin typeface="+mn-lt"/>
                          <a:ea typeface="Times New Roman" panose="02020603050405020304" pitchFamily="18" charset="0"/>
                          <a:cs typeface="Calibri" panose="020F0502020204030204" pitchFamily="34" charset="0"/>
                        </a:rPr>
                        <a:t>1. </a:t>
                      </a:r>
                      <a:r>
                        <a:rPr lang="en-US" sz="3200" dirty="0">
                          <a:solidFill>
                            <a:schemeClr val="tx1"/>
                          </a:solidFill>
                          <a:effectLst/>
                          <a:latin typeface="+mn-lt"/>
                          <a:ea typeface="Times New Roman" panose="02020603050405020304" pitchFamily="18" charset="0"/>
                          <a:cs typeface="Calibri" panose="020F0502020204030204" pitchFamily="34" charset="0"/>
                        </a:rPr>
                        <a:t>attending an English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0001"/>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dirty="0">
                          <a:solidFill>
                            <a:schemeClr val="tx1"/>
                          </a:solidFill>
                          <a:effectLst/>
                          <a:latin typeface="+mn-lt"/>
                          <a:ea typeface="Times New Roman" panose="02020603050405020304" pitchFamily="18" charset="0"/>
                          <a:cs typeface="Calibri" panose="020F0502020204030204" pitchFamily="34" charset="0"/>
                        </a:rPr>
                        <a:t>2. </a:t>
                      </a:r>
                      <a:r>
                        <a:rPr lang="en-US" sz="3200" dirty="0">
                          <a:solidFill>
                            <a:schemeClr val="tx1"/>
                          </a:solidFill>
                          <a:effectLst/>
                          <a:latin typeface="+mn-lt"/>
                          <a:ea typeface="Times New Roman" panose="02020603050405020304" pitchFamily="18" charset="0"/>
                          <a:cs typeface="Calibri" panose="020F0502020204030204" pitchFamily="34" charset="0"/>
                        </a:rPr>
                        <a:t>attending an army-like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2917693607"/>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dirty="0">
                          <a:solidFill>
                            <a:schemeClr val="tx1"/>
                          </a:solidFill>
                          <a:effectLst/>
                          <a:latin typeface="+mn-lt"/>
                          <a:ea typeface="Times New Roman" panose="02020603050405020304" pitchFamily="18" charset="0"/>
                          <a:cs typeface="Calibri" panose="020F0502020204030204" pitchFamily="34" charset="0"/>
                        </a:rPr>
                        <a:t>3. </a:t>
                      </a:r>
                      <a:r>
                        <a:rPr lang="en-US" sz="3200" dirty="0">
                          <a:solidFill>
                            <a:schemeClr val="tx1"/>
                          </a:solidFill>
                          <a:effectLst/>
                          <a:latin typeface="+mn-lt"/>
                          <a:ea typeface="Times New Roman" panose="02020603050405020304" pitchFamily="18" charset="0"/>
                          <a:cs typeface="Calibri" panose="020F0502020204030204" pitchFamily="34" charset="0"/>
                        </a:rPr>
                        <a:t>joining a performance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3429822098"/>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vi-VN"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touring a campus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666665788"/>
                  </a:ext>
                </a:extLst>
              </a:tr>
              <a:tr h="785595">
                <a:tc>
                  <a:txBody>
                    <a:bodyPr/>
                    <a:lstStyle/>
                    <a:p>
                      <a:pPr indent="-1270">
                        <a:lnSpc>
                          <a:spcPct val="107000"/>
                        </a:lnSpc>
                      </a:pPr>
                      <a:r>
                        <a:rPr lang="vi-VN"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receiving letters from home </a:t>
                      </a:r>
                    </a:p>
                  </a:txBody>
                  <a:tcPr marL="71755" marR="71755" marT="71755" marB="71755"/>
                </a:tc>
                <a:tc>
                  <a:txBody>
                    <a:bodyPr/>
                    <a:lstStyle/>
                    <a:p>
                      <a:pPr indent="-1270">
                        <a:lnSpc>
                          <a:spcPct val="107000"/>
                        </a:lnSpc>
                      </a:pPr>
                      <a:endParaRPr lang="vi-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vi-VN" sz="3200" dirty="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202095035"/>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again and tick Duong or Akiko.</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3</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 </a:t>
            </a:r>
          </a:p>
        </p:txBody>
      </p:sp>
      <p:pic>
        <p:nvPicPr>
          <p:cNvPr id="3" name="Picture 2">
            <a:extLst>
              <a:ext uri="{FF2B5EF4-FFF2-40B4-BE49-F238E27FC236}">
                <a16:creationId xmlns:a16="http://schemas.microsoft.com/office/drawing/2014/main" id="{45F32414-DCF7-7574-313F-08AF39166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654" y="2656530"/>
            <a:ext cx="962664" cy="962664"/>
          </a:xfrm>
          <a:prstGeom prst="rect">
            <a:avLst/>
          </a:prstGeom>
        </p:spPr>
      </p:pic>
      <p:pic>
        <p:nvPicPr>
          <p:cNvPr id="7" name="Picture 6">
            <a:extLst>
              <a:ext uri="{FF2B5EF4-FFF2-40B4-BE49-F238E27FC236}">
                <a16:creationId xmlns:a16="http://schemas.microsoft.com/office/drawing/2014/main" id="{27D6C9B1-369A-88BB-FB51-B99B977B1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9879" y="3384901"/>
            <a:ext cx="962664" cy="962664"/>
          </a:xfrm>
          <a:prstGeom prst="rect">
            <a:avLst/>
          </a:prstGeom>
        </p:spPr>
      </p:pic>
      <p:pic>
        <p:nvPicPr>
          <p:cNvPr id="11" name="Picture 10">
            <a:extLst>
              <a:ext uri="{FF2B5EF4-FFF2-40B4-BE49-F238E27FC236}">
                <a16:creationId xmlns:a16="http://schemas.microsoft.com/office/drawing/2014/main" id="{760C2FD1-3535-79BD-7CC6-9F758A72F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9879" y="4169769"/>
            <a:ext cx="962664" cy="962664"/>
          </a:xfrm>
          <a:prstGeom prst="rect">
            <a:avLst/>
          </a:prstGeom>
        </p:spPr>
      </p:pic>
      <p:pic>
        <p:nvPicPr>
          <p:cNvPr id="14" name="Picture 13">
            <a:extLst>
              <a:ext uri="{FF2B5EF4-FFF2-40B4-BE49-F238E27FC236}">
                <a16:creationId xmlns:a16="http://schemas.microsoft.com/office/drawing/2014/main" id="{BB0703A1-A54E-34C0-A39F-A88012FCE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654" y="4969869"/>
            <a:ext cx="962664" cy="962664"/>
          </a:xfrm>
          <a:prstGeom prst="rect">
            <a:avLst/>
          </a:prstGeom>
        </p:spPr>
      </p:pic>
      <p:pic>
        <p:nvPicPr>
          <p:cNvPr id="15" name="Picture 14">
            <a:extLst>
              <a:ext uri="{FF2B5EF4-FFF2-40B4-BE49-F238E27FC236}">
                <a16:creationId xmlns:a16="http://schemas.microsoft.com/office/drawing/2014/main" id="{3AE9779B-08A2-36BC-C063-586BF8124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9879" y="5691208"/>
            <a:ext cx="962664" cy="962664"/>
          </a:xfrm>
          <a:prstGeom prst="rect">
            <a:avLst/>
          </a:prstGeom>
        </p:spPr>
      </p:pic>
    </p:spTree>
    <p:extLst>
      <p:ext uri="{BB962C8B-B14F-4D97-AF65-F5344CB8AC3E}">
        <p14:creationId xmlns:p14="http://schemas.microsoft.com/office/powerpoint/2010/main" val="15638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D7FCB2-B856-390E-338E-1E01F90EAC68}"/>
              </a:ext>
            </a:extLst>
          </p:cNvPr>
          <p:cNvGraphicFramePr>
            <a:graphicFrameLocks noGrp="1"/>
          </p:cNvGraphicFramePr>
          <p:nvPr>
            <p:extLst>
              <p:ext uri="{D42A27DB-BD31-4B8C-83A1-F6EECF244321}">
                <p14:modId xmlns:p14="http://schemas.microsoft.com/office/powerpoint/2010/main" val="1080996443"/>
              </p:ext>
            </p:extLst>
          </p:nvPr>
        </p:nvGraphicFramePr>
        <p:xfrm>
          <a:off x="651571" y="1588177"/>
          <a:ext cx="11223153" cy="5029200"/>
        </p:xfrm>
        <a:graphic>
          <a:graphicData uri="http://schemas.openxmlformats.org/drawingml/2006/table">
            <a:tbl>
              <a:tblPr firstRow="1" bandRow="1">
                <a:tableStyleId>{5C22544A-7EE6-4342-B048-85BDC9FD1C3A}</a:tableStyleId>
              </a:tblPr>
              <a:tblGrid>
                <a:gridCol w="3422548">
                  <a:extLst>
                    <a:ext uri="{9D8B030D-6E8A-4147-A177-3AD203B41FA5}">
                      <a16:colId xmlns:a16="http://schemas.microsoft.com/office/drawing/2014/main" val="2832147407"/>
                    </a:ext>
                  </a:extLst>
                </a:gridCol>
                <a:gridCol w="1678981">
                  <a:extLst>
                    <a:ext uri="{9D8B030D-6E8A-4147-A177-3AD203B41FA5}">
                      <a16:colId xmlns:a16="http://schemas.microsoft.com/office/drawing/2014/main" val="3764633424"/>
                    </a:ext>
                  </a:extLst>
                </a:gridCol>
                <a:gridCol w="6121624">
                  <a:extLst>
                    <a:ext uri="{9D8B030D-6E8A-4147-A177-3AD203B41FA5}">
                      <a16:colId xmlns:a16="http://schemas.microsoft.com/office/drawing/2014/main" val="2610361929"/>
                    </a:ext>
                  </a:extLst>
                </a:gridCol>
              </a:tblGrid>
              <a:tr h="535826">
                <a:tc>
                  <a:txBody>
                    <a:bodyPr/>
                    <a:lstStyle/>
                    <a:p>
                      <a:pPr algn="ctr"/>
                      <a:r>
                        <a:rPr lang="en-GB" sz="3000" b="1" i="0" u="none" strike="noStrike" kern="1200" baseline="0" dirty="0">
                          <a:solidFill>
                            <a:schemeClr val="tx1"/>
                          </a:solidFill>
                          <a:latin typeface="+mn-lt"/>
                          <a:ea typeface="+mn-ea"/>
                          <a:cs typeface="+mn-cs"/>
                        </a:rPr>
                        <a:t>A</a:t>
                      </a:r>
                      <a:endParaRPr lang="vi-VN" sz="3000" b="1" i="0" u="none" strike="noStrike" kern="1200" baseline="0" dirty="0">
                        <a:solidFill>
                          <a:schemeClr val="tx1"/>
                        </a:solidFill>
                        <a:latin typeface="+mn-lt"/>
                        <a:ea typeface="+mn-ea"/>
                        <a:cs typeface="+mn-cs"/>
                      </a:endParaRPr>
                    </a:p>
                  </a:txBody>
                  <a:tcPr>
                    <a:solidFill>
                      <a:schemeClr val="accent1">
                        <a:lumMod val="40000"/>
                        <a:lumOff val="60000"/>
                      </a:schemeClr>
                    </a:solidFill>
                  </a:tcPr>
                </a:tc>
                <a:tc>
                  <a:txBody>
                    <a:bodyPr/>
                    <a:lstStyle/>
                    <a:p>
                      <a:pPr algn="ctr"/>
                      <a:endParaRPr lang="vi-VN" sz="3000" b="1" i="0" u="none" strike="noStrike" kern="1200" baseline="0" dirty="0">
                        <a:solidFill>
                          <a:schemeClr val="tx1"/>
                        </a:solidFill>
                        <a:latin typeface="+mn-lt"/>
                        <a:ea typeface="+mn-ea"/>
                        <a:cs typeface="+mn-cs"/>
                      </a:endParaRPr>
                    </a:p>
                  </a:txBody>
                  <a:tcPr>
                    <a:noFill/>
                  </a:tcPr>
                </a:tc>
                <a:tc>
                  <a:txBody>
                    <a:bodyPr/>
                    <a:lstStyle/>
                    <a:p>
                      <a:pPr algn="ctr"/>
                      <a:r>
                        <a:rPr lang="en-GB" sz="3000" b="1">
                          <a:solidFill>
                            <a:schemeClr val="tx1"/>
                          </a:solidFill>
                          <a:latin typeface="+mn-lt"/>
                        </a:rPr>
                        <a:t>B</a:t>
                      </a:r>
                      <a:endParaRPr lang="vi-VN" sz="3000" b="1">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val="2830446059"/>
                  </a:ext>
                </a:extLst>
              </a:tr>
              <a:tr h="803739">
                <a:tc>
                  <a:txBody>
                    <a:bodyPr/>
                    <a:lstStyle/>
                    <a:p>
                      <a:r>
                        <a:rPr lang="vi-VN" sz="2400" b="1" i="0" u="none" strike="noStrike" kern="1200" baseline="0" dirty="0">
                          <a:solidFill>
                            <a:schemeClr val="tx1"/>
                          </a:solidFill>
                          <a:latin typeface="Calibri" panose="020F0502020204030204" pitchFamily="34" charset="0"/>
                          <a:ea typeface="+mn-ea"/>
                          <a:cs typeface="Calibri" panose="020F0502020204030204" pitchFamily="34" charset="0"/>
                        </a:rPr>
                        <a:t>1.</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  What course did you attend?</a:t>
                      </a:r>
                    </a:p>
                  </a:txBody>
                  <a:tcPr>
                    <a:solidFill>
                      <a:schemeClr val="accent1">
                        <a:lumMod val="40000"/>
                        <a:lumOff val="60000"/>
                      </a:schemeClr>
                    </a:solidFill>
                  </a:tcPr>
                </a:tc>
                <a:tc>
                  <a:txBody>
                    <a:bodyPr/>
                    <a:lstStyle/>
                    <a:p>
                      <a:endParaRPr lang="vi-VN"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a. </a:t>
                      </a:r>
                      <a:r>
                        <a:rPr lang="en-GB" sz="2400" b="0" i="0" u="none" strike="noStrike" kern="1200" baseline="0">
                          <a:solidFill>
                            <a:schemeClr val="tx1"/>
                          </a:solidFill>
                          <a:latin typeface="+mn-lt"/>
                          <a:ea typeface="+mn-ea"/>
                          <a:cs typeface="+mn-cs"/>
                        </a:rPr>
                        <a:t>It was in June.</a:t>
                      </a:r>
                    </a:p>
                  </a:txBody>
                  <a:tcPr>
                    <a:solidFill>
                      <a:schemeClr val="accent2">
                        <a:lumMod val="40000"/>
                        <a:lumOff val="60000"/>
                      </a:schemeClr>
                    </a:solidFill>
                  </a:tcPr>
                </a:tc>
                <a:extLst>
                  <a:ext uri="{0D108BD9-81ED-4DB2-BD59-A6C34878D82A}">
                    <a16:rowId xmlns:a16="http://schemas.microsoft.com/office/drawing/2014/main" val="2347544508"/>
                  </a:ext>
                </a:extLst>
              </a:tr>
              <a:tr h="446521">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2.</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When</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was</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that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endParaRPr lang="vi-VN" sz="2400" b="0" i="0" u="none" strike="noStrike" kern="1200" baseline="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r>
                        <a:rPr lang="en-GB" sz="2400" b="1" i="0" u="none" strike="noStrike" kern="1200" baseline="0" dirty="0">
                          <a:solidFill>
                            <a:schemeClr val="tx1"/>
                          </a:solidFill>
                          <a:latin typeface="+mn-lt"/>
                          <a:ea typeface="+mn-ea"/>
                          <a:cs typeface="+mn-cs"/>
                        </a:rPr>
                        <a:t>b. </a:t>
                      </a:r>
                      <a:r>
                        <a:rPr lang="en-GB" sz="2400" b="0" i="0" u="none" strike="noStrike" kern="1200" baseline="0" dirty="0">
                          <a:solidFill>
                            <a:schemeClr val="tx1"/>
                          </a:solidFill>
                          <a:latin typeface="+mn-lt"/>
                          <a:ea typeface="+mn-ea"/>
                          <a:cs typeface="+mn-cs"/>
                        </a:rPr>
                        <a:t>I felt that I grew up a lot </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after that</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course.</a:t>
                      </a:r>
                    </a:p>
                  </a:txBody>
                  <a:tcPr>
                    <a:solidFill>
                      <a:schemeClr val="accent2">
                        <a:lumMod val="40000"/>
                        <a:lumOff val="60000"/>
                      </a:schemeClr>
                    </a:solidFill>
                  </a:tcPr>
                </a:tc>
                <a:extLst>
                  <a:ext uri="{0D108BD9-81ED-4DB2-BD59-A6C34878D82A}">
                    <a16:rowId xmlns:a16="http://schemas.microsoft.com/office/drawing/2014/main" val="2312391185"/>
                  </a:ext>
                </a:extLst>
              </a:tr>
              <a:tr h="803739">
                <a:tc>
                  <a:txBody>
                    <a:bodyPr/>
                    <a:lstStyle/>
                    <a:p>
                      <a:r>
                        <a:rPr lang="vi-VN" sz="2400" b="1" i="0" u="none" strike="noStrike" kern="1200" baseline="0" dirty="0">
                          <a:solidFill>
                            <a:schemeClr val="tx1"/>
                          </a:solidFill>
                          <a:latin typeface="Calibri" panose="020F0502020204030204" pitchFamily="34" charset="0"/>
                          <a:ea typeface="+mn-ea"/>
                          <a:cs typeface="Calibri" panose="020F0502020204030204" pitchFamily="34" charset="0"/>
                        </a:rPr>
                        <a:t>3.</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  What did you do?</a:t>
                      </a:r>
                    </a:p>
                  </a:txBody>
                  <a:tcPr>
                    <a:solidFill>
                      <a:schemeClr val="accent1">
                        <a:lumMod val="40000"/>
                        <a:lumOff val="60000"/>
                      </a:schemeClr>
                    </a:solidFill>
                  </a:tcPr>
                </a:tc>
                <a:tc>
                  <a:txBody>
                    <a:bodyPr/>
                    <a:lstStyle/>
                    <a:p>
                      <a:endParaRPr lang="vi-VN"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c. </a:t>
                      </a:r>
                      <a:r>
                        <a:rPr lang="en-GB" sz="2400" b="0" i="0" u="none" strike="noStrike" kern="1200" baseline="0">
                          <a:solidFill>
                            <a:schemeClr val="tx1"/>
                          </a:solidFill>
                          <a:latin typeface="+mn-lt"/>
                          <a:ea typeface="+mn-ea"/>
                          <a:cs typeface="+mn-cs"/>
                        </a:rPr>
                        <a:t>I attended a course on soft skills with a group of young trainers.</a:t>
                      </a:r>
                    </a:p>
                  </a:txBody>
                  <a:tcPr>
                    <a:solidFill>
                      <a:schemeClr val="accent2">
                        <a:lumMod val="40000"/>
                        <a:lumOff val="60000"/>
                      </a:schemeClr>
                    </a:solidFill>
                  </a:tcPr>
                </a:tc>
                <a:extLst>
                  <a:ext uri="{0D108BD9-81ED-4DB2-BD59-A6C34878D82A}">
                    <a16:rowId xmlns:a16="http://schemas.microsoft.com/office/drawing/2014/main" val="789753608"/>
                  </a:ext>
                </a:extLst>
              </a:tr>
              <a:tr h="1160956">
                <a:tc>
                  <a:txBody>
                    <a:bodyPr/>
                    <a:lstStyle/>
                    <a:p>
                      <a:r>
                        <a:rPr lang="en-GB" sz="2400" b="1" i="0" u="none" strike="noStrike" kern="1200" baseline="0" dirty="0">
                          <a:solidFill>
                            <a:schemeClr val="tx1"/>
                          </a:solidFill>
                          <a:latin typeface="+mn-lt"/>
                          <a:ea typeface="+mn-ea"/>
                          <a:cs typeface="+mn-cs"/>
                        </a:rPr>
                        <a:t>4.</a:t>
                      </a:r>
                      <a:r>
                        <a:rPr lang="en-GB" sz="2400" b="0" i="0" u="none" strike="noStrike" kern="1200" baseline="0" dirty="0">
                          <a:solidFill>
                            <a:schemeClr val="tx1"/>
                          </a:solidFill>
                          <a:latin typeface="+mn-lt"/>
                          <a:ea typeface="+mn-ea"/>
                          <a:cs typeface="+mn-cs"/>
                        </a:rPr>
                        <a:t> What do you remember </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most about it?</a:t>
                      </a:r>
                    </a:p>
                  </a:txBody>
                  <a:tcPr>
                    <a:solidFill>
                      <a:schemeClr val="accent1">
                        <a:lumMod val="40000"/>
                        <a:lumOff val="60000"/>
                      </a:schemeClr>
                    </a:solidFill>
                  </a:tcPr>
                </a:tc>
                <a:tc>
                  <a:txBody>
                    <a:bodyPr/>
                    <a:lstStyle/>
                    <a:p>
                      <a:endParaRPr lang="vi-VN"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r>
                        <a:rPr lang="en-GB" sz="2400" b="1" i="0" u="none" strike="noStrike" kern="1200" baseline="0">
                          <a:solidFill>
                            <a:schemeClr val="tx1"/>
                          </a:solidFill>
                          <a:latin typeface="+mn-lt"/>
                          <a:ea typeface="+mn-ea"/>
                          <a:cs typeface="+mn-cs"/>
                        </a:rPr>
                        <a:t>d. </a:t>
                      </a:r>
                      <a:r>
                        <a:rPr lang="en-GB" sz="2400" b="0" i="0" u="none" strike="noStrike" kern="1200" baseline="0">
                          <a:solidFill>
                            <a:schemeClr val="tx1"/>
                          </a:solidFill>
                          <a:latin typeface="+mn-lt"/>
                          <a:ea typeface="+mn-ea"/>
                          <a:cs typeface="+mn-cs"/>
                        </a:rPr>
                        <a:t>We worked in groups on different projects. We also learned to solve problems. We had various experiences.</a:t>
                      </a:r>
                    </a:p>
                  </a:txBody>
                  <a:tcPr>
                    <a:solidFill>
                      <a:schemeClr val="accent2">
                        <a:lumMod val="40000"/>
                        <a:lumOff val="60000"/>
                      </a:schemeClr>
                    </a:solidFill>
                  </a:tcPr>
                </a:tc>
                <a:extLst>
                  <a:ext uri="{0D108BD9-81ED-4DB2-BD59-A6C34878D82A}">
                    <a16:rowId xmlns:a16="http://schemas.microsoft.com/office/drawing/2014/main" val="3197445318"/>
                  </a:ext>
                </a:extLst>
              </a:tr>
              <a:tr h="1160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dirty="0">
                          <a:solidFill>
                            <a:schemeClr val="tx1"/>
                          </a:solidFill>
                          <a:latin typeface="+mn-lt"/>
                          <a:ea typeface="+mn-ea"/>
                          <a:cs typeface="+mn-cs"/>
                        </a:rPr>
                        <a:t>5.</a:t>
                      </a:r>
                      <a:r>
                        <a:rPr lang="en-GB" sz="2400" b="0" i="0" u="none" strike="noStrike" kern="1200" baseline="0" dirty="0">
                          <a:solidFill>
                            <a:schemeClr val="tx1"/>
                          </a:solidFill>
                          <a:latin typeface="+mn-lt"/>
                          <a:ea typeface="+mn-ea"/>
                          <a:cs typeface="+mn-cs"/>
                        </a:rPr>
                        <a:t> How did you feel?</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baseline="0" dirty="0">
                        <a:solidFill>
                          <a:schemeClr val="tx1"/>
                        </a:solidFill>
                        <a:latin typeface="+mn-lt"/>
                        <a:ea typeface="+mn-ea"/>
                        <a:cs typeface="+mn-cs"/>
                      </a:endParaRPr>
                    </a:p>
                  </a:txBody>
                  <a:tcPr>
                    <a:noFill/>
                  </a:tcPr>
                </a:tc>
                <a:tc>
                  <a:txBody>
                    <a:bodyPr/>
                    <a:lstStyle/>
                    <a:p>
                      <a:r>
                        <a:rPr lang="en-GB" sz="2400" b="1" i="0" u="none" strike="noStrike" kern="1200" baseline="0" dirty="0">
                          <a:solidFill>
                            <a:schemeClr val="tx1"/>
                          </a:solidFill>
                          <a:latin typeface="+mn-lt"/>
                          <a:ea typeface="+mn-ea"/>
                          <a:cs typeface="+mn-cs"/>
                        </a:rPr>
                        <a:t>e. </a:t>
                      </a:r>
                      <a:r>
                        <a:rPr lang="en-GB" sz="2400" b="0" i="0" u="none" strike="noStrike" kern="1200" baseline="0" dirty="0">
                          <a:solidFill>
                            <a:schemeClr val="tx1"/>
                          </a:solidFill>
                          <a:latin typeface="+mn-lt"/>
                          <a:ea typeface="+mn-ea"/>
                          <a:cs typeface="+mn-cs"/>
                        </a:rPr>
                        <a:t>I remember being so embarrassed at first. But the trainers and my peers were great and they helped me a lot.</a:t>
                      </a:r>
                    </a:p>
                  </a:txBody>
                  <a:tcPr>
                    <a:solidFill>
                      <a:schemeClr val="accent2">
                        <a:lumMod val="40000"/>
                        <a:lumOff val="60000"/>
                      </a:schemeClr>
                    </a:solidFill>
                  </a:tcPr>
                </a:tc>
                <a:extLst>
                  <a:ext uri="{0D108BD9-81ED-4DB2-BD59-A6C34878D82A}">
                    <a16:rowId xmlns:a16="http://schemas.microsoft.com/office/drawing/2014/main" val="4290548060"/>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094523"/>
            <a:ext cx="11118606" cy="461665"/>
          </a:xfrm>
          <a:prstGeom prst="rect">
            <a:avLst/>
          </a:prstGeom>
          <a:noFill/>
          <a:effectLst/>
        </p:spPr>
        <p:txBody>
          <a:bodyPr wrap="square" rtlCol="0">
            <a:spAutoFit/>
          </a:bodyPr>
          <a:lstStyle/>
          <a:p>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Match the questions in A with the answers in B. Share your answers with a classmate. </a:t>
            </a:r>
            <a:endParaRPr lang="en-US" sz="24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6" y="10667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25962" y="9522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cxnSp>
        <p:nvCxnSpPr>
          <p:cNvPr id="21" name="Straight Arrow Connector 20">
            <a:extLst>
              <a:ext uri="{FF2B5EF4-FFF2-40B4-BE49-F238E27FC236}">
                <a16:creationId xmlns:a16="http://schemas.microsoft.com/office/drawing/2014/main" id="{C3C1B21C-C9AA-0ACC-DB1E-12E4EAEA3245}"/>
              </a:ext>
            </a:extLst>
          </p:cNvPr>
          <p:cNvCxnSpPr>
            <a:cxnSpLocks/>
          </p:cNvCxnSpPr>
          <p:nvPr/>
        </p:nvCxnSpPr>
        <p:spPr>
          <a:xfrm flipV="1">
            <a:off x="4103516" y="2536288"/>
            <a:ext cx="1621009" cy="68077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868D9C-CFFD-17B2-2612-493207DFB27C}"/>
              </a:ext>
            </a:extLst>
          </p:cNvPr>
          <p:cNvCxnSpPr>
            <a:cxnSpLocks/>
          </p:cNvCxnSpPr>
          <p:nvPr/>
        </p:nvCxnSpPr>
        <p:spPr>
          <a:xfrm>
            <a:off x="4103516" y="3806966"/>
            <a:ext cx="1621009" cy="92368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2DF351-C2C7-1A2E-8ED4-EE01E9832C3B}"/>
              </a:ext>
            </a:extLst>
          </p:cNvPr>
          <p:cNvCxnSpPr>
            <a:cxnSpLocks/>
          </p:cNvCxnSpPr>
          <p:nvPr/>
        </p:nvCxnSpPr>
        <p:spPr>
          <a:xfrm>
            <a:off x="4103516" y="4880969"/>
            <a:ext cx="1621009" cy="88250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874253-ABDB-53C0-F2E2-68BCA96D3427}"/>
              </a:ext>
            </a:extLst>
          </p:cNvPr>
          <p:cNvCxnSpPr>
            <a:cxnSpLocks/>
          </p:cNvCxnSpPr>
          <p:nvPr/>
        </p:nvCxnSpPr>
        <p:spPr>
          <a:xfrm flipV="1">
            <a:off x="4103516" y="3249053"/>
            <a:ext cx="1687684" cy="2813700"/>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67048F-B593-6D2A-53F1-444C88A210D5}"/>
              </a:ext>
            </a:extLst>
          </p:cNvPr>
          <p:cNvCxnSpPr>
            <a:cxnSpLocks/>
          </p:cNvCxnSpPr>
          <p:nvPr/>
        </p:nvCxnSpPr>
        <p:spPr>
          <a:xfrm>
            <a:off x="4103516" y="2470724"/>
            <a:ext cx="1621009" cy="13773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82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7709" y="1208133"/>
            <a:ext cx="10487907" cy="830997"/>
          </a:xfrm>
          <a:prstGeom prst="rect">
            <a:avLst/>
          </a:prstGeom>
          <a:noFill/>
          <a:effectLst/>
        </p:spPr>
        <p:txBody>
          <a:bodyPr wrap="square" rtlCol="0">
            <a:spAutoFit/>
          </a:bodyPr>
          <a:lstStyle/>
          <a:p>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 in pairs. Ask and answer about a course you have experienced. Use the questions in 4 as cues.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hen report your partner’s answers to the class. </a:t>
            </a:r>
            <a:endParaRPr lang="en-US" sz="24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23362" y="133513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85103" y="120813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sp>
        <p:nvSpPr>
          <p:cNvPr id="2" name="Content Placeholder 2">
            <a:extLst>
              <a:ext uri="{FF2B5EF4-FFF2-40B4-BE49-F238E27FC236}">
                <a16:creationId xmlns:a16="http://schemas.microsoft.com/office/drawing/2014/main" id="{7F7563A5-D5BA-24A5-C34F-31E83741BC9F}"/>
              </a:ext>
            </a:extLst>
          </p:cNvPr>
          <p:cNvSpPr>
            <a:spLocks noGrp="1"/>
          </p:cNvSpPr>
          <p:nvPr>
            <p:ph idx="1"/>
          </p:nvPr>
        </p:nvSpPr>
        <p:spPr>
          <a:xfrm>
            <a:off x="539852" y="2269865"/>
            <a:ext cx="11820277" cy="3779448"/>
          </a:xfrm>
        </p:spPr>
        <p:txBody>
          <a:bodyPr>
            <a:noAutofit/>
          </a:bodyPr>
          <a:lstStyle/>
          <a:p>
            <a:pPr marL="0" indent="0">
              <a:lnSpc>
                <a:spcPct val="100000"/>
              </a:lnSpc>
              <a:buNone/>
            </a:pPr>
            <a:r>
              <a:rPr lang="en-US" sz="3200" b="1">
                <a:solidFill>
                  <a:srgbClr val="0070C0"/>
                </a:solidFill>
              </a:rPr>
              <a:t>Example:</a:t>
            </a:r>
          </a:p>
          <a:p>
            <a:pPr marL="0" indent="0">
              <a:lnSpc>
                <a:spcPct val="100000"/>
              </a:lnSpc>
              <a:buNone/>
            </a:pPr>
            <a:endParaRPr lang="en-US" sz="3200" b="1">
              <a:solidFill>
                <a:srgbClr val="0070C0"/>
              </a:solidFill>
            </a:endParaRPr>
          </a:p>
          <a:p>
            <a:pPr marL="0" indent="0">
              <a:lnSpc>
                <a:spcPct val="100000"/>
              </a:lnSpc>
              <a:buNone/>
            </a:pPr>
            <a:endParaRPr lang="en-US" sz="3200" b="1">
              <a:solidFill>
                <a:srgbClr val="0070C0"/>
              </a:solidFill>
            </a:endParaRPr>
          </a:p>
        </p:txBody>
      </p:sp>
      <p:sp>
        <p:nvSpPr>
          <p:cNvPr id="3" name="TextBox 2">
            <a:extLst>
              <a:ext uri="{FF2B5EF4-FFF2-40B4-BE49-F238E27FC236}">
                <a16:creationId xmlns:a16="http://schemas.microsoft.com/office/drawing/2014/main" id="{D8D4B0A4-7183-74E0-4880-4726F9B9A2FE}"/>
              </a:ext>
            </a:extLst>
          </p:cNvPr>
          <p:cNvSpPr txBox="1"/>
          <p:nvPr/>
        </p:nvSpPr>
        <p:spPr>
          <a:xfrm>
            <a:off x="2387439" y="2135395"/>
            <a:ext cx="9172501" cy="4447949"/>
          </a:xfrm>
          <a:prstGeom prst="rect">
            <a:avLst/>
          </a:prstGeom>
          <a:noFill/>
        </p:spPr>
        <p:txBody>
          <a:bodyPr wrap="square">
            <a:spAutoFit/>
          </a:bodyPr>
          <a:lstStyle/>
          <a:p>
            <a:pPr marL="0" indent="0">
              <a:lnSpc>
                <a:spcPct val="150000"/>
              </a:lnSpc>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Minh attended a memorable summer course last year. It was a presentation skill course. He learnt how to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organise</a:t>
            </a:r>
            <a:r>
              <a:rPr lang="en-US" sz="3200" dirty="0">
                <a:effectLst/>
                <a:latin typeface="Calibri" panose="020F0502020204030204" pitchFamily="34" charset="0"/>
                <a:ea typeface="Times New Roman" panose="02020603050405020304" pitchFamily="18" charset="0"/>
                <a:cs typeface="Calibri" panose="020F0502020204030204" pitchFamily="34" charset="0"/>
              </a:rPr>
              <a:t> the talk, and how to use visual aids. He also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practised</a:t>
            </a:r>
            <a:r>
              <a:rPr lang="en-US" sz="3200" dirty="0">
                <a:effectLst/>
                <a:latin typeface="Calibri" panose="020F0502020204030204" pitchFamily="34" charset="0"/>
                <a:ea typeface="Times New Roman" panose="02020603050405020304" pitchFamily="18" charset="0"/>
                <a:cs typeface="Calibri" panose="020F0502020204030204" pitchFamily="34" charset="0"/>
              </a:rPr>
              <a:t> using gestures, and having eye contacts with the audience. He felt that the course was so impressive and memorable.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4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4814329" cy="789979"/>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646331"/>
          </a:xfrm>
          <a:prstGeom prst="rect">
            <a:avLst/>
          </a:prstGeom>
          <a:noFill/>
        </p:spPr>
        <p:txBody>
          <a:bodyPr wrap="square" rtlCol="0">
            <a:spAutoFit/>
          </a:bodyPr>
          <a:lstStyle/>
          <a:p>
            <a:r>
              <a:rPr lang="en-US" sz="36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OUR EXPERIENCES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5</a:t>
            </a:r>
          </a:p>
        </p:txBody>
      </p:sp>
      <p:grpSp>
        <p:nvGrpSpPr>
          <p:cNvPr id="7" name="Group 6"/>
          <p:cNvGrpSpPr/>
          <p:nvPr/>
        </p:nvGrpSpPr>
        <p:grpSpPr>
          <a:xfrm>
            <a:off x="2467992" y="1753238"/>
            <a:ext cx="1289534" cy="1081565"/>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850" y="1251130"/>
            <a:ext cx="1898388"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3330399"/>
          </a:xfrm>
          <a:prstGeom prst="rect">
            <a:avLst/>
          </a:prstGeom>
          <a:noFill/>
        </p:spPr>
        <p:txBody>
          <a:bodyPr wrap="square" rtlCol="0">
            <a:spAutoFit/>
          </a:bodyPr>
          <a:lstStyle/>
          <a:p>
            <a:pPr>
              <a:lnSpc>
                <a:spcPct val="150000"/>
              </a:lnSpc>
            </a:pPr>
            <a:r>
              <a:rPr lang="en-US" sz="3600"/>
              <a:t>What have we learnt in this lesson?</a:t>
            </a:r>
          </a:p>
          <a:p>
            <a:pPr marL="457200" indent="-457200">
              <a:lnSpc>
                <a:spcPct val="150000"/>
              </a:lnSpc>
              <a:buFont typeface="Wingdings" panose="05000000000000000000" pitchFamily="2" charset="2"/>
              <a:buChar char="ü"/>
            </a:pPr>
            <a:r>
              <a:rPr lang="en-US" sz="3600"/>
              <a:t>Read about Duong and Akiko’s experiences in their last summer;</a:t>
            </a:r>
          </a:p>
          <a:p>
            <a:pPr marL="457200" indent="-457200">
              <a:lnSpc>
                <a:spcPct val="150000"/>
              </a:lnSpc>
              <a:buFont typeface="Wingdings" panose="05000000000000000000" pitchFamily="2" charset="2"/>
              <a:buChar char="ü"/>
            </a:pPr>
            <a:r>
              <a:rPr lang="en-US" sz="3600"/>
              <a:t>Talk about a course you have experienced.</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04" y="1099348"/>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7854" y="1250186"/>
            <a:ext cx="2636547"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2" name="TextBox 1"/>
          <p:cNvSpPr txBox="1"/>
          <p:nvPr/>
        </p:nvSpPr>
        <p:spPr>
          <a:xfrm>
            <a:off x="487067" y="2109596"/>
            <a:ext cx="7132933" cy="2499467"/>
          </a:xfrm>
          <a:prstGeom prst="rect">
            <a:avLst/>
          </a:prstGeom>
          <a:noFill/>
        </p:spPr>
        <p:txBody>
          <a:bodyPr wrap="square" rtlCol="0">
            <a:spAutoFit/>
          </a:bodyPr>
          <a:lstStyle/>
          <a:p>
            <a:pPr marL="571500" indent="-571500">
              <a:lnSpc>
                <a:spcPct val="150000"/>
              </a:lnSpc>
              <a:buFont typeface="Wingdings" pitchFamily="2" charset="2"/>
              <a:buChar char="ü"/>
            </a:pPr>
            <a:r>
              <a:rPr lang="en-US" sz="3600"/>
              <a:t>Do exercises in the workbook;</a:t>
            </a:r>
          </a:p>
          <a:p>
            <a:pPr marL="571500" indent="-571500">
              <a:lnSpc>
                <a:spcPct val="150000"/>
              </a:lnSpc>
              <a:buFont typeface="Wingdings" pitchFamily="2" charset="2"/>
              <a:buChar char="ü"/>
            </a:pPr>
            <a:r>
              <a:rPr lang="en-US" sz="3600"/>
              <a:t>Write down your friend’s experiences in your notebooks.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9200" cy="3409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a:t>
            </a:r>
            <a:r>
              <a:rPr lang="en-GB" b="1" i="1">
                <a:solidFill>
                  <a:schemeClr val="bg1"/>
                </a:solidFill>
                <a:latin typeface="Calibri" panose="020F0502020204030204" pitchFamily="34" charset="0"/>
              </a:rPr>
              <a:t>com/tienganhglobalsuccess</a:t>
            </a:r>
            <a:r>
              <a:rPr lang="en-GB" b="1" i="1" dirty="0">
                <a:solidFill>
                  <a:schemeClr val="bg1"/>
                </a:solidFill>
                <a:latin typeface="Calibri" panose="020F0502020204030204" pitchFamily="34" charset="0"/>
              </a:rPr>
              <a:t>.vn/</a:t>
            </a:r>
            <a:endParaRPr lang="en-GB" dirty="0">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p:cNvSpPr/>
          <p:nvPr/>
        </p:nvSpPr>
        <p:spPr>
          <a:xfrm>
            <a:off x="570014" y="1163197"/>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p:cNvSpPr/>
          <p:nvPr/>
        </p:nvSpPr>
        <p:spPr>
          <a:xfrm>
            <a:off x="2951320" y="222423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p:cNvSpPr/>
          <p:nvPr/>
        </p:nvSpPr>
        <p:spPr>
          <a:xfrm>
            <a:off x="570015" y="3894392"/>
            <a:ext cx="1835913"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19" name="Rounded Rectangle 18"/>
          <p:cNvSpPr/>
          <p:nvPr/>
        </p:nvSpPr>
        <p:spPr>
          <a:xfrm>
            <a:off x="2931471" y="5334795"/>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CONSOLIDATION</a:t>
            </a:r>
            <a:endParaRPr lang="en-GB" b="1">
              <a:solidFill>
                <a:schemeClr val="tx1"/>
              </a:solidFill>
            </a:endParaRPr>
          </a:p>
        </p:txBody>
      </p:sp>
      <p:sp>
        <p:nvSpPr>
          <p:cNvPr id="20" name="Rectangle 19"/>
          <p:cNvSpPr/>
          <p:nvPr/>
        </p:nvSpPr>
        <p:spPr>
          <a:xfrm>
            <a:off x="5557688" y="1157398"/>
            <a:ext cx="5879204"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Chain game</a:t>
            </a:r>
          </a:p>
        </p:txBody>
      </p:sp>
      <p:sp>
        <p:nvSpPr>
          <p:cNvPr id="22" name="Rectangle 21"/>
          <p:cNvSpPr/>
          <p:nvPr/>
        </p:nvSpPr>
        <p:spPr>
          <a:xfrm>
            <a:off x="5557688" y="2001236"/>
            <a:ext cx="5893861" cy="106959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dirty="0">
                <a:solidFill>
                  <a:schemeClr val="tx1"/>
                </a:solidFill>
                <a:effectLst/>
                <a:ea typeface="Times New Roman" panose="02020603050405020304" pitchFamily="18" charset="0"/>
              </a:rPr>
              <a:t>Task 1: </a:t>
            </a:r>
            <a:r>
              <a:rPr lang="vi-VN"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dirty="0">
                <a:solidFill>
                  <a:schemeClr val="tx1"/>
                </a:solidFill>
                <a:effectLst/>
                <a:ea typeface="Times New Roman" panose="02020603050405020304" pitchFamily="18" charset="0"/>
                <a:cs typeface="Calibri" panose="020F0502020204030204" pitchFamily="34" charset="0"/>
              </a:rPr>
              <a:t>ick</a:t>
            </a:r>
            <a:r>
              <a:rPr lang="vi-VN" dirty="0">
                <a:solidFill>
                  <a:schemeClr val="tx1"/>
                </a:solidFill>
                <a:effectLst/>
                <a:ea typeface="Times New Roman" panose="02020603050405020304" pitchFamily="18" charset="0"/>
              </a:rPr>
              <a:t> </a:t>
            </a:r>
            <a:r>
              <a:rPr lang="en-US" dirty="0">
                <a:solidFill>
                  <a:schemeClr val="tx1"/>
                </a:solidFill>
                <a:effectLst/>
                <a:ea typeface="Times New Roman" panose="02020603050405020304" pitchFamily="18" charset="0"/>
              </a:rPr>
              <a:t>the experiences you have had</a:t>
            </a:r>
            <a:r>
              <a:rPr lang="en-US" dirty="0">
                <a:solidFill>
                  <a:schemeClr val="tx1"/>
                </a:solidFill>
                <a:effectLst/>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tx1"/>
                </a:solidFill>
                <a:cs typeface="Calibri" panose="020F0502020204030204" pitchFamily="34" charset="0"/>
              </a:rPr>
              <a:t>Task 2: Complete each sentence with an adjective in the box. </a:t>
            </a:r>
            <a:r>
              <a:rPr lang="en-US" dirty="0">
                <a:solidFill>
                  <a:schemeClr val="tx1"/>
                </a:solidFill>
                <a:effectLst/>
                <a:ea typeface="Times New Roman" panose="02020603050405020304" pitchFamily="18" charset="0"/>
              </a:rPr>
              <a:t>Read the texts again and tick Duong or Akiko</a:t>
            </a:r>
            <a:r>
              <a:rPr lang="en-US" dirty="0">
                <a:solidFill>
                  <a:schemeClr val="tx1"/>
                </a:solidFill>
                <a:cs typeface="Calibri" panose="020F0502020204030204" pitchFamily="34" charset="0"/>
              </a:rPr>
              <a:t>. </a:t>
            </a:r>
          </a:p>
        </p:txBody>
      </p:sp>
      <p:sp>
        <p:nvSpPr>
          <p:cNvPr id="23" name="Rectangle 22"/>
          <p:cNvSpPr/>
          <p:nvPr/>
        </p:nvSpPr>
        <p:spPr>
          <a:xfrm>
            <a:off x="5557688" y="3339580"/>
            <a:ext cx="5882166"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a:t>
            </a:r>
            <a:r>
              <a:rPr lang="vi-VN" dirty="0">
                <a:solidFill>
                  <a:schemeClr val="tx1"/>
                </a:solidFill>
                <a:cs typeface="Calibri" panose="020F0502020204030204" pitchFamily="34" charset="0"/>
              </a:rPr>
              <a:t> </a:t>
            </a:r>
            <a:r>
              <a:rPr lang="en-US" dirty="0">
                <a:solidFill>
                  <a:schemeClr val="tx1"/>
                </a:solidFill>
                <a:cs typeface="Calibri" panose="020F0502020204030204" pitchFamily="34" charset="0"/>
              </a:rPr>
              <a:t>4</a:t>
            </a:r>
            <a:r>
              <a:rPr lang="vi-VN" dirty="0">
                <a:solidFill>
                  <a:schemeClr val="tx1"/>
                </a:solidFill>
                <a:cs typeface="Calibri" panose="020F0502020204030204" pitchFamily="34" charset="0"/>
              </a:rPr>
              <a:t>:</a:t>
            </a:r>
            <a:r>
              <a:rPr lang="en-US" dirty="0">
                <a:solidFill>
                  <a:schemeClr val="tx1"/>
                </a:solidFill>
                <a:cs typeface="Calibri" panose="020F0502020204030204" pitchFamily="34" charset="0"/>
              </a:rPr>
              <a:t> </a:t>
            </a:r>
            <a:r>
              <a:rPr lang="en-US" dirty="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dirty="0">
                <a:solidFill>
                  <a:schemeClr val="tx1"/>
                </a:solidFill>
                <a:effectLst/>
                <a:cs typeface="Calibri" panose="020F0502020204030204" pitchFamily="34" charset="0"/>
              </a:rPr>
              <a:t> </a:t>
            </a:r>
          </a:p>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a:t>
            </a:r>
            <a:r>
              <a:rPr lang="vi-VN" dirty="0">
                <a:solidFill>
                  <a:schemeClr val="tx1"/>
                </a:solidFill>
                <a:cs typeface="Calibri" panose="020F0502020204030204" pitchFamily="34" charset="0"/>
              </a:rPr>
              <a:t> </a:t>
            </a:r>
            <a:r>
              <a:rPr lang="vi-VN" dirty="0">
                <a:solidFill>
                  <a:schemeClr val="tx1"/>
                </a:solidFill>
                <a:latin typeface="Calibri" panose="020F0502020204030204" pitchFamily="34" charset="0"/>
                <a:cs typeface="Calibri" panose="020F0502020204030204" pitchFamily="34" charset="0"/>
              </a:rPr>
              <a:t>5</a:t>
            </a:r>
            <a:r>
              <a:rPr lang="vi-VN" dirty="0">
                <a:solidFill>
                  <a:schemeClr val="tx1"/>
                </a:solidFill>
                <a:cs typeface="Calibri" panose="020F0502020204030204" pitchFamily="34" charset="0"/>
              </a:rPr>
              <a:t>:</a:t>
            </a:r>
            <a:r>
              <a:rPr lang="en-US" dirty="0">
                <a:solidFill>
                  <a:schemeClr val="tx1"/>
                </a:solidFill>
                <a:cs typeface="Calibri" panose="020F0502020204030204" pitchFamily="34" charset="0"/>
              </a:rPr>
              <a:t> </a:t>
            </a:r>
            <a:r>
              <a:rPr lang="vi-VN"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 in pairs. Ask and answer about a course you have experienced. Use the questions in 4 as cues. Then report your partner’s answers to the class</a:t>
            </a:r>
            <a:r>
              <a:rPr lang="en-US" dirty="0">
                <a:solidFill>
                  <a:schemeClr val="tx1"/>
                </a:solidFill>
                <a:latin typeface="Calibri" panose="020F0502020204030204" pitchFamily="34" charset="0"/>
                <a:cs typeface="Calibri" panose="020F0502020204030204" pitchFamily="34" charset="0"/>
              </a:rPr>
              <a:t>.</a:t>
            </a:r>
          </a:p>
        </p:txBody>
      </p:sp>
      <p:cxnSp>
        <p:nvCxnSpPr>
          <p:cNvPr id="24" name="Curved Connector 23"/>
          <p:cNvCxnSpPr>
            <a:stCxn id="16" idx="3"/>
            <a:endCxn id="17" idx="0"/>
          </p:cNvCxnSpPr>
          <p:nvPr/>
        </p:nvCxnSpPr>
        <p:spPr>
          <a:xfrm>
            <a:off x="2405928" y="1469300"/>
            <a:ext cx="1463349" cy="75493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487972" y="2533040"/>
            <a:ext cx="1463348" cy="136135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3"/>
            <a:endCxn id="19" idx="0"/>
          </p:cNvCxnSpPr>
          <p:nvPr/>
        </p:nvCxnSpPr>
        <p:spPr>
          <a:xfrm>
            <a:off x="2405928" y="4195116"/>
            <a:ext cx="1443500" cy="113967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29" name="Rectangle 28"/>
          <p:cNvSpPr/>
          <p:nvPr/>
        </p:nvSpPr>
        <p:spPr>
          <a:xfrm>
            <a:off x="5557688" y="5319401"/>
            <a:ext cx="5879204"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378624" y="989331"/>
            <a:ext cx="6511644" cy="6663940"/>
          </a:xfrm>
          <a:prstGeom prst="rect">
            <a:avLst/>
          </a:prstGeom>
          <a:noFill/>
        </p:spPr>
        <p:txBody>
          <a:bodyPr wrap="square">
            <a:spAutoFit/>
          </a:bodyPr>
          <a:lstStyle/>
          <a:p>
            <a:pPr>
              <a:lnSpc>
                <a:spcPct val="150000"/>
              </a:lnSpc>
            </a:pPr>
            <a:r>
              <a:rPr lang="en-US" sz="3200"/>
              <a:t>1. Play in 2 teams  </a:t>
            </a:r>
          </a:p>
          <a:p>
            <a:pPr>
              <a:lnSpc>
                <a:spcPct val="150000"/>
              </a:lnSpc>
            </a:pPr>
            <a:r>
              <a:rPr lang="en-US" sz="3200"/>
              <a:t>2. Each team play rock paper scissors to decide who will go first. </a:t>
            </a:r>
          </a:p>
          <a:p>
            <a:pPr>
              <a:lnSpc>
                <a:spcPct val="150000"/>
              </a:lnSpc>
            </a:pPr>
            <a:r>
              <a:rPr lang="en-US" sz="3200"/>
              <a:t>3. The winner say a sentence about their past experience then choose the second one in the other team. The second repeats and say their past experience and so on.</a:t>
            </a:r>
          </a:p>
          <a:p>
            <a:pPr>
              <a:lnSpc>
                <a:spcPct val="150000"/>
              </a:lnSpc>
            </a:pPr>
            <a:endParaRPr lang="en-US" sz="3200"/>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3797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2096125"/>
            <a:ext cx="6511644" cy="2231958"/>
          </a:xfrm>
          <a:prstGeom prst="rect">
            <a:avLst/>
          </a:prstGeom>
          <a:noFill/>
        </p:spPr>
        <p:txBody>
          <a:bodyPr wrap="square">
            <a:spAutoFit/>
          </a:bodyPr>
          <a:lstStyle/>
          <a:p>
            <a:pPr>
              <a:lnSpc>
                <a:spcPct val="150000"/>
              </a:lnSpc>
            </a:pPr>
            <a:r>
              <a:rPr lang="en-US" sz="3200"/>
              <a:t>4. The team can’t repeat the prior players’ answers in 10 seconds will lose the game. </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5996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12654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1167847"/>
            <a:ext cx="6511644" cy="754630"/>
          </a:xfrm>
          <a:prstGeom prst="rect">
            <a:avLst/>
          </a:prstGeom>
          <a:noFill/>
        </p:spPr>
        <p:txBody>
          <a:bodyPr wrap="square">
            <a:spAutoFit/>
          </a:bodyPr>
          <a:lstStyle/>
          <a:p>
            <a:pPr>
              <a:lnSpc>
                <a:spcPct val="150000"/>
              </a:lnSpc>
            </a:pPr>
            <a:r>
              <a:rPr lang="en-US" sz="3200" b="1" i="1" dirty="0">
                <a:solidFill>
                  <a:srgbClr val="0070C0"/>
                </a:solidFill>
              </a:rPr>
              <a:t>EXAMPLE</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86282"/>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
        <p:nvSpPr>
          <p:cNvPr id="3" name="TextBox 2">
            <a:extLst>
              <a:ext uri="{FF2B5EF4-FFF2-40B4-BE49-F238E27FC236}">
                <a16:creationId xmlns:a16="http://schemas.microsoft.com/office/drawing/2014/main" id="{3A6F3DC0-43AC-9D33-3701-8074F6C532DA}"/>
              </a:ext>
            </a:extLst>
          </p:cNvPr>
          <p:cNvSpPr txBox="1"/>
          <p:nvPr/>
        </p:nvSpPr>
        <p:spPr>
          <a:xfrm>
            <a:off x="5572879" y="1930094"/>
            <a:ext cx="6440149" cy="4524315"/>
          </a:xfrm>
          <a:prstGeom prst="rect">
            <a:avLst/>
          </a:prstGeom>
          <a:noFill/>
        </p:spPr>
        <p:txBody>
          <a:bodyPr wrap="square">
            <a:spAutoFit/>
          </a:bodyPr>
          <a:lstStyle/>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1</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had an unpleasant experience of a sports competition at school.</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had a very good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experience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last summer camp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8E5B090-CC8D-2B61-C4C5-732E64389247}"/>
              </a:ext>
            </a:extLst>
          </p:cNvPr>
          <p:cNvSpPr txBox="1"/>
          <p:nvPr/>
        </p:nvSpPr>
        <p:spPr>
          <a:xfrm>
            <a:off x="487067" y="2344813"/>
            <a:ext cx="11460603" cy="4369145"/>
          </a:xfrm>
          <a:prstGeom prst="rect">
            <a:avLst/>
          </a:prstGeom>
          <a:noFill/>
        </p:spPr>
        <p:txBody>
          <a:bodyPr wrap="square">
            <a:spAutoFit/>
          </a:bodyPr>
          <a:lstStyle/>
          <a:p>
            <a:pPr>
              <a:lnSpc>
                <a:spcPct val="200000"/>
              </a:lnSpc>
            </a:pPr>
            <a:r>
              <a:rPr lang="en-US" sz="3600" b="1">
                <a:solidFill>
                  <a:srgbClr val="0070C0"/>
                </a:solidFill>
              </a:rPr>
              <a:t>1. </a:t>
            </a:r>
            <a:r>
              <a:rPr lang="en-US" sz="3600"/>
              <a:t>Joining a performance </a:t>
            </a:r>
          </a:p>
          <a:p>
            <a:pPr>
              <a:lnSpc>
                <a:spcPct val="200000"/>
              </a:lnSpc>
            </a:pPr>
            <a:r>
              <a:rPr lang="en-US" sz="3600" b="1">
                <a:solidFill>
                  <a:srgbClr val="0070C0"/>
                </a:solidFill>
              </a:rPr>
              <a:t>2. </a:t>
            </a:r>
            <a:r>
              <a:rPr lang="en-US" sz="3600"/>
              <a:t>Attending an army course </a:t>
            </a:r>
          </a:p>
          <a:p>
            <a:pPr>
              <a:lnSpc>
                <a:spcPct val="200000"/>
              </a:lnSpc>
            </a:pPr>
            <a:r>
              <a:rPr lang="en-US" sz="3600" b="1">
                <a:solidFill>
                  <a:srgbClr val="0070C0"/>
                </a:solidFill>
              </a:rPr>
              <a:t>3. </a:t>
            </a:r>
            <a:r>
              <a:rPr lang="en-US" sz="3600"/>
              <a:t>Travelling to a new place without parents </a:t>
            </a:r>
          </a:p>
          <a:p>
            <a:pPr>
              <a:lnSpc>
                <a:spcPct val="200000"/>
              </a:lnSpc>
            </a:pPr>
            <a:endParaRPr lang="en-US" sz="3600" b="1">
              <a:solidFill>
                <a:schemeClr val="accent2">
                  <a:lumMod val="75000"/>
                </a:schemeClr>
              </a:solidFill>
            </a:endParaRPr>
          </a:p>
        </p:txBody>
      </p:sp>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84775"/>
          </a:xfrm>
          <a:prstGeom prst="rect">
            <a:avLst/>
          </a:prstGeom>
          <a:noFill/>
          <a:effectLst/>
        </p:spPr>
        <p:txBody>
          <a:bodyPr wrap="square" rtlCol="0">
            <a:spAutoFit/>
          </a:bodyPr>
          <a:lstStyle/>
          <a:p>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ick (</a:t>
            </a:r>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experiences you have had.</a:t>
            </a:r>
            <a:endParaRPr lang="en-US" sz="32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3526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249964"/>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ounded Rectangle 1">
            <a:extLst>
              <a:ext uri="{FF2B5EF4-FFF2-40B4-BE49-F238E27FC236}">
                <a16:creationId xmlns:a16="http://schemas.microsoft.com/office/drawing/2014/main" id="{D42D445F-5EEF-599F-E54B-C7498FF2097E}"/>
              </a:ext>
            </a:extLst>
          </p:cNvPr>
          <p:cNvSpPr/>
          <p:nvPr/>
        </p:nvSpPr>
        <p:spPr>
          <a:xfrm>
            <a:off x="9497963" y="2285819"/>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3" name="Rounded Rectangle 2">
            <a:extLst>
              <a:ext uri="{FF2B5EF4-FFF2-40B4-BE49-F238E27FC236}">
                <a16:creationId xmlns:a16="http://schemas.microsoft.com/office/drawing/2014/main" id="{D3C27652-8EB7-4C0B-681C-F6DBC81C5D43}"/>
              </a:ext>
            </a:extLst>
          </p:cNvPr>
          <p:cNvSpPr/>
          <p:nvPr/>
        </p:nvSpPr>
        <p:spPr>
          <a:xfrm>
            <a:off x="9502878" y="3470610"/>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7" name="Rounded Rectangle 6">
            <a:extLst>
              <a:ext uri="{FF2B5EF4-FFF2-40B4-BE49-F238E27FC236}">
                <a16:creationId xmlns:a16="http://schemas.microsoft.com/office/drawing/2014/main" id="{E91CBFA2-37B3-730C-E658-37782AC813AB}"/>
              </a:ext>
            </a:extLst>
          </p:cNvPr>
          <p:cNvSpPr/>
          <p:nvPr/>
        </p:nvSpPr>
        <p:spPr>
          <a:xfrm>
            <a:off x="9507793" y="4684898"/>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pic>
        <p:nvPicPr>
          <p:cNvPr id="6146" name="Picture 2" descr="Check Clipart">
            <a:extLst>
              <a:ext uri="{FF2B5EF4-FFF2-40B4-BE49-F238E27FC236}">
                <a16:creationId xmlns:a16="http://schemas.microsoft.com/office/drawing/2014/main" id="{98F48740-A921-31AF-050E-07F4C950CED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617748" y="1951506"/>
            <a:ext cx="962663" cy="1048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 Clipart">
            <a:extLst>
              <a:ext uri="{FF2B5EF4-FFF2-40B4-BE49-F238E27FC236}">
                <a16:creationId xmlns:a16="http://schemas.microsoft.com/office/drawing/2014/main" id="{FE522FE5-DD6C-A7D9-1C6B-20BD8CBAE96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617748" y="3159570"/>
            <a:ext cx="962663" cy="1048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Clipart">
            <a:extLst>
              <a:ext uri="{FF2B5EF4-FFF2-40B4-BE49-F238E27FC236}">
                <a16:creationId xmlns:a16="http://schemas.microsoft.com/office/drawing/2014/main" id="{8CC9912D-11D2-BA23-33B6-9A84280D7FD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617747" y="4365469"/>
            <a:ext cx="962663" cy="10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17793" y="1616387"/>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touching</a:t>
            </a:r>
            <a:r>
              <a:rPr lang="en-US" sz="7200" b="1" dirty="0">
                <a:solidFill>
                  <a:srgbClr val="AD4F0F"/>
                </a:solidFill>
              </a:rPr>
              <a:t> </a:t>
            </a:r>
            <a:r>
              <a:rPr lang="en-US" sz="5400" b="1" dirty="0">
                <a:solidFill>
                  <a:srgbClr val="AD4F0F"/>
                </a:solidFill>
                <a:cs typeface="Calibri" panose="020F0502020204030204" pitchFamily="34" charset="0"/>
              </a:rPr>
              <a:t>(adj)</a:t>
            </a:r>
          </a:p>
        </p:txBody>
      </p:sp>
      <p:sp>
        <p:nvSpPr>
          <p:cNvPr id="12" name="Rectangle 11"/>
          <p:cNvSpPr/>
          <p:nvPr/>
        </p:nvSpPr>
        <p:spPr>
          <a:xfrm>
            <a:off x="313029" y="4762993"/>
            <a:ext cx="5555226" cy="1446550"/>
          </a:xfrm>
          <a:prstGeom prst="rect">
            <a:avLst/>
          </a:prstGeom>
        </p:spPr>
        <p:txBody>
          <a:bodyPr wrap="square">
            <a:spAutoFit/>
          </a:bodyPr>
          <a:lstStyle/>
          <a:p>
            <a:pPr lvl="0" algn="ctr"/>
            <a:r>
              <a:rPr lang="en-US" sz="4400" dirty="0" err="1"/>
              <a:t>gây</a:t>
            </a:r>
            <a:r>
              <a:rPr lang="en-US" sz="4400" dirty="0"/>
              <a:t> </a:t>
            </a:r>
            <a:r>
              <a:rPr lang="en-US" sz="4400" dirty="0" err="1"/>
              <a:t>xúc</a:t>
            </a:r>
            <a:r>
              <a:rPr lang="en-US" sz="4400" dirty="0"/>
              <a:t> </a:t>
            </a:r>
            <a:r>
              <a:rPr lang="en-US" sz="4400" dirty="0" err="1"/>
              <a:t>động</a:t>
            </a:r>
            <a:r>
              <a:rPr lang="en-US" sz="4400" dirty="0"/>
              <a:t>, </a:t>
            </a:r>
          </a:p>
          <a:p>
            <a:pPr lvl="0" algn="ctr"/>
            <a:r>
              <a:rPr lang="en-US" sz="4400" dirty="0" err="1"/>
              <a:t>tạo</a:t>
            </a:r>
            <a:r>
              <a:rPr lang="en-US" sz="4400" dirty="0"/>
              <a:t> </a:t>
            </a:r>
            <a:r>
              <a:rPr lang="en-US" sz="4400" dirty="0" err="1"/>
              <a:t>cảm</a:t>
            </a:r>
            <a:r>
              <a:rPr lang="en-US" sz="4400" dirty="0"/>
              <a:t> </a:t>
            </a:r>
            <a:r>
              <a:rPr lang="en-US" sz="4400" dirty="0" err="1"/>
              <a:t>giác</a:t>
            </a:r>
            <a:r>
              <a:rPr lang="en-US" sz="4400" dirty="0"/>
              <a:t> </a:t>
            </a:r>
            <a:r>
              <a:rPr lang="en-US" sz="4400" dirty="0" err="1"/>
              <a:t>đồng</a:t>
            </a:r>
            <a:r>
              <a:rPr lang="en-US" sz="4400" dirty="0"/>
              <a:t> </a:t>
            </a:r>
            <a:r>
              <a:rPr lang="en-US" sz="4400" dirty="0" err="1"/>
              <a:t>cảm</a:t>
            </a:r>
            <a:endParaRPr lang="en-US" sz="6000" dirty="0"/>
          </a:p>
        </p:txBody>
      </p:sp>
      <p:sp>
        <p:nvSpPr>
          <p:cNvPr id="2" name="Rectangle 1"/>
          <p:cNvSpPr/>
          <p:nvPr/>
        </p:nvSpPr>
        <p:spPr>
          <a:xfrm>
            <a:off x="2137779" y="3478633"/>
            <a:ext cx="2430473"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tʌtʃɪŋ</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touching__gb_1">
            <a:hlinkClick r:id="" action="ppaction://media"/>
            <a:extLst>
              <a:ext uri="{FF2B5EF4-FFF2-40B4-BE49-F238E27FC236}">
                <a16:creationId xmlns:a16="http://schemas.microsoft.com/office/drawing/2014/main" id="{747329C9-EFE7-9BFF-CB46-1FF746967D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8751" y="3597908"/>
            <a:ext cx="721021" cy="721021"/>
          </a:xfrm>
          <a:prstGeom prst="rect">
            <a:avLst/>
          </a:prstGeom>
        </p:spPr>
      </p:pic>
      <p:pic>
        <p:nvPicPr>
          <p:cNvPr id="5" name="Picture 2" descr="6.900+ Mixed Race Family Stock İllüstrasyonlar, Royalty-Free Vektör Grafik  ve Clip Art - iStock">
            <a:extLst>
              <a:ext uri="{FF2B5EF4-FFF2-40B4-BE49-F238E27FC236}">
                <a16:creationId xmlns:a16="http://schemas.microsoft.com/office/drawing/2014/main" id="{3AEAAC02-F10A-4C6E-DA4C-AFF46FACE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3747" y="1463040"/>
            <a:ext cx="5555224" cy="474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6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73095" y="155946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soldier </a:t>
            </a:r>
            <a:r>
              <a:rPr lang="en-US" sz="6000" b="1" dirty="0">
                <a:solidFill>
                  <a:srgbClr val="AD4F0F"/>
                </a:solidFill>
                <a:cs typeface="Calibri" panose="020F0502020204030204" pitchFamily="34" charset="0"/>
              </a:rPr>
              <a:t>(n)</a:t>
            </a:r>
          </a:p>
        </p:txBody>
      </p:sp>
      <p:sp>
        <p:nvSpPr>
          <p:cNvPr id="12" name="Rectangle 11"/>
          <p:cNvSpPr/>
          <p:nvPr/>
        </p:nvSpPr>
        <p:spPr>
          <a:xfrm>
            <a:off x="1467120" y="4694323"/>
            <a:ext cx="4050892" cy="830997"/>
          </a:xfrm>
          <a:prstGeom prst="rect">
            <a:avLst/>
          </a:prstGeom>
        </p:spPr>
        <p:txBody>
          <a:bodyPr wrap="square">
            <a:spAutoFit/>
          </a:bodyPr>
          <a:lstStyle/>
          <a:p>
            <a:pPr lvl="0" algn="ctr"/>
            <a:r>
              <a:rPr lang="vi-VN" sz="4800" dirty="0">
                <a:latin typeface="Calibri" panose="020F0502020204030204" pitchFamily="34" charset="0"/>
                <a:cs typeface="Calibri" panose="020F0502020204030204" pitchFamily="34" charset="0"/>
              </a:rPr>
              <a:t>người lính</a:t>
            </a:r>
            <a:endParaRPr lang="en-US" sz="6600" dirty="0">
              <a:latin typeface="Calibri" panose="020F0502020204030204" pitchFamily="34" charset="0"/>
              <a:cs typeface="Calibri" panose="020F0502020204030204" pitchFamily="34" charset="0"/>
            </a:endParaRPr>
          </a:p>
        </p:txBody>
      </p:sp>
      <p:sp>
        <p:nvSpPr>
          <p:cNvPr id="2" name="Rectangle 1"/>
          <p:cNvSpPr/>
          <p:nvPr/>
        </p:nvSpPr>
        <p:spPr>
          <a:xfrm>
            <a:off x="1874174" y="3495464"/>
            <a:ext cx="323678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səʊldʒər</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soldier__gb_1">
            <a:hlinkClick r:id="" action="ppaction://media"/>
            <a:extLst>
              <a:ext uri="{FF2B5EF4-FFF2-40B4-BE49-F238E27FC236}">
                <a16:creationId xmlns:a16="http://schemas.microsoft.com/office/drawing/2014/main" id="{4FEA52CF-592D-85FB-C35C-184C6B899E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3153" y="3550451"/>
            <a:ext cx="721021" cy="721021"/>
          </a:xfrm>
          <a:prstGeom prst="rect">
            <a:avLst/>
          </a:prstGeom>
        </p:spPr>
      </p:pic>
      <p:pic>
        <p:nvPicPr>
          <p:cNvPr id="3074" name="Picture 2" descr="Soldiers Clipart Images – Browse 24,384 Stock Photos, Vectors, and Video |  Adobe Stock">
            <a:extLst>
              <a:ext uri="{FF2B5EF4-FFF2-40B4-BE49-F238E27FC236}">
                <a16:creationId xmlns:a16="http://schemas.microsoft.com/office/drawing/2014/main" id="{42FC0620-45E7-B0D7-DFFD-DA02E7329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887" y="1761424"/>
            <a:ext cx="5539141" cy="432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175"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57811" y="175210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army-like </a:t>
            </a:r>
            <a:r>
              <a:rPr lang="en-US" sz="6000" b="1" dirty="0">
                <a:solidFill>
                  <a:srgbClr val="AD4F0F"/>
                </a:solidFill>
                <a:cs typeface="Calibri" panose="020F0502020204030204" pitchFamily="34" charset="0"/>
              </a:rPr>
              <a:t>(adj)</a:t>
            </a:r>
          </a:p>
        </p:txBody>
      </p:sp>
      <p:sp>
        <p:nvSpPr>
          <p:cNvPr id="12" name="Rectangle 11"/>
          <p:cNvSpPr/>
          <p:nvPr/>
        </p:nvSpPr>
        <p:spPr>
          <a:xfrm>
            <a:off x="405723" y="4783880"/>
            <a:ext cx="5600205" cy="830997"/>
          </a:xfrm>
          <a:prstGeom prst="rect">
            <a:avLst/>
          </a:prstGeom>
        </p:spPr>
        <p:txBody>
          <a:bodyPr wrap="square">
            <a:spAutoFit/>
          </a:bodyPr>
          <a:lstStyle/>
          <a:p>
            <a:pPr lvl="0" algn="ctr"/>
            <a:r>
              <a:rPr lang="vi-VN" sz="4800" dirty="0"/>
              <a:t>như trong quân đội </a:t>
            </a:r>
            <a:endParaRPr lang="en-US" sz="6600" dirty="0"/>
          </a:p>
        </p:txBody>
      </p:sp>
      <p:sp>
        <p:nvSpPr>
          <p:cNvPr id="2" name="Rectangle 1"/>
          <p:cNvSpPr/>
          <p:nvPr/>
        </p:nvSpPr>
        <p:spPr>
          <a:xfrm>
            <a:off x="1892385" y="3667922"/>
            <a:ext cx="3097322"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ɑːmi</a:t>
            </a:r>
            <a:r>
              <a:rPr lang="en-US" sz="4800" b="1" dirty="0">
                <a:solidFill>
                  <a:schemeClr val="accent5">
                    <a:lumMod val="50000"/>
                  </a:schemeClr>
                </a:solidFill>
              </a:rPr>
              <a:t> </a:t>
            </a:r>
            <a:r>
              <a:rPr lang="en-US" sz="4800" b="1" dirty="0" err="1">
                <a:solidFill>
                  <a:schemeClr val="accent5">
                    <a:lumMod val="50000"/>
                  </a:schemeClr>
                </a:solidFill>
              </a:rPr>
              <a:t>laɪk</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army">
            <a:hlinkClick r:id="" action="ppaction://media"/>
            <a:extLst>
              <a:ext uri="{FF2B5EF4-FFF2-40B4-BE49-F238E27FC236}">
                <a16:creationId xmlns:a16="http://schemas.microsoft.com/office/drawing/2014/main" id="{B497DE9A-71B1-4045-BEBB-23C4B8C055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1364" y="3756757"/>
            <a:ext cx="721021" cy="721021"/>
          </a:xfrm>
          <a:prstGeom prst="rect">
            <a:avLst/>
          </a:prstGeom>
        </p:spPr>
      </p:pic>
      <p:pic>
        <p:nvPicPr>
          <p:cNvPr id="4098" name="Picture 2" descr="Soldiers Clipart Images – Browse 24,384 Stock Photos, Vectors, and Video |  Adobe Stock">
            <a:extLst>
              <a:ext uri="{FF2B5EF4-FFF2-40B4-BE49-F238E27FC236}">
                <a16:creationId xmlns:a16="http://schemas.microsoft.com/office/drawing/2014/main" id="{4FF53482-647A-2E59-2AD1-9B1538F35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57" y="1771048"/>
            <a:ext cx="5600205" cy="46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1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3962</TotalTime>
  <Words>1317</Words>
  <Application>Microsoft Macintosh PowerPoint</Application>
  <PresentationFormat>Widescreen</PresentationFormat>
  <Paragraphs>180</Paragraphs>
  <Slides>23</Slides>
  <Notes>21</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Microsoft Office User</cp:lastModifiedBy>
  <cp:revision>246</cp:revision>
  <dcterms:created xsi:type="dcterms:W3CDTF">2020-12-09T02:04:09Z</dcterms:created>
  <dcterms:modified xsi:type="dcterms:W3CDTF">2025-01-05T04:34:50Z</dcterms:modified>
</cp:coreProperties>
</file>