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567" r:id="rId5"/>
    <p:sldId id="258" r:id="rId6"/>
    <p:sldId id="572" r:id="rId7"/>
    <p:sldId id="260" r:id="rId8"/>
    <p:sldId id="574" r:id="rId9"/>
    <p:sldId id="577" r:id="rId10"/>
    <p:sldId id="578" r:id="rId11"/>
    <p:sldId id="261" r:id="rId12"/>
    <p:sldId id="263" r:id="rId13"/>
    <p:sldId id="576" r:id="rId14"/>
    <p:sldId id="262" r:id="rId15"/>
    <p:sldId id="563" r:id="rId16"/>
    <p:sldId id="56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1"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D1B-BDA5-5FAF-FC85-4EBA8D45B9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449BE0-8D6D-C1E5-BDD1-9F8F5CAF4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1E0373-A17B-AD3C-8925-437BADC30E04}"/>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5" name="Footer Placeholder 4">
            <a:extLst>
              <a:ext uri="{FF2B5EF4-FFF2-40B4-BE49-F238E27FC236}">
                <a16:creationId xmlns:a16="http://schemas.microsoft.com/office/drawing/2014/main" id="{9565E3F1-D8B2-543E-5553-12FE61D2D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366C-EFB0-C179-208E-4B8E7E941C3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07510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DA14-E6C6-DEB2-FA6C-49BA109833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4BF7D-D54F-80B7-AE53-E9ABB2F56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E448-565C-FD65-42B9-B1B24863AAD5}"/>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5" name="Footer Placeholder 4">
            <a:extLst>
              <a:ext uri="{FF2B5EF4-FFF2-40B4-BE49-F238E27FC236}">
                <a16:creationId xmlns:a16="http://schemas.microsoft.com/office/drawing/2014/main" id="{58E74DF2-4D2C-033F-8C82-8E0DB4B0C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41B0E-9B92-A8ED-F466-E14E99C0181E}"/>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69028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E9E66-763E-691E-B2E1-43FE12AEE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DFBBA6-4CA6-D4D4-9BA9-90F349CE7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F0A17-ED9C-95D3-3C6A-2218FFC2C083}"/>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5" name="Footer Placeholder 4">
            <a:extLst>
              <a:ext uri="{FF2B5EF4-FFF2-40B4-BE49-F238E27FC236}">
                <a16:creationId xmlns:a16="http://schemas.microsoft.com/office/drawing/2014/main" id="{E5DB4FD3-357B-A36E-E0F9-B9ED0DEB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AE89A-D0A3-F865-EB8C-524D984A8074}"/>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96258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EE0-F30C-8D0A-25C1-392EF28C08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7CBD62-1C7A-BF75-F32C-704B9F192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BC42F-C784-1170-52FE-6378DFCCDE4A}"/>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5" name="Footer Placeholder 4">
            <a:extLst>
              <a:ext uri="{FF2B5EF4-FFF2-40B4-BE49-F238E27FC236}">
                <a16:creationId xmlns:a16="http://schemas.microsoft.com/office/drawing/2014/main" id="{5C4F8F77-50B9-F955-DC1B-D15629138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B4F7D-921D-3C86-4953-710D3E4449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2567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A87F-3E10-AEBE-F9E9-2EFD4FB51F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A10E9-559E-1B64-CE64-120F95A74B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C923A1-50BA-EB30-6EA0-52FFD24B3D4A}"/>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5" name="Footer Placeholder 4">
            <a:extLst>
              <a:ext uri="{FF2B5EF4-FFF2-40B4-BE49-F238E27FC236}">
                <a16:creationId xmlns:a16="http://schemas.microsoft.com/office/drawing/2014/main" id="{609F3130-2809-3019-4D2A-C5B40230D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4AC41-4FD3-F82C-5DF9-D342B75AC36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17194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4895-52E9-C421-E29D-FFB91E0F8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77BB5-5A10-9516-79C3-64451D284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0C6CF-5755-A419-1910-C40E7533F5AD}"/>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5" name="Footer Placeholder 4">
            <a:extLst>
              <a:ext uri="{FF2B5EF4-FFF2-40B4-BE49-F238E27FC236}">
                <a16:creationId xmlns:a16="http://schemas.microsoft.com/office/drawing/2014/main" id="{D042F8BB-4A37-6951-1A2E-B14133397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97039-52E6-1CC0-75AC-531131CADB1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15263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64FF-23DF-7585-9DE8-09A5C2060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A5AE9-5CDC-3F3F-9679-41DEE358E6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25955-E364-2AFC-DFFB-B5EF8BBBA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8DB6A-77B1-5435-F19E-E9938F0461BC}"/>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6" name="Footer Placeholder 5">
            <a:extLst>
              <a:ext uri="{FF2B5EF4-FFF2-40B4-BE49-F238E27FC236}">
                <a16:creationId xmlns:a16="http://schemas.microsoft.com/office/drawing/2014/main" id="{36D8E902-F379-90E4-167E-A48A38E50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ADBB1-64BC-4E7A-B430-169E9D3D9C9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63912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9EB4A-D0B8-3898-6694-ACF60DB7F9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F7C9F-7752-28CF-AB78-0113FFC9B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FA48B-0864-EB4A-4586-3DBF1E4DAB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F1A692-5F39-C311-3F28-ADD32F151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242117-7152-683D-4547-3E5E41FD6C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3B179-1ADA-37F1-C53B-EC9344310B09}"/>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8" name="Footer Placeholder 7">
            <a:extLst>
              <a:ext uri="{FF2B5EF4-FFF2-40B4-BE49-F238E27FC236}">
                <a16:creationId xmlns:a16="http://schemas.microsoft.com/office/drawing/2014/main" id="{9CFDACA2-F423-EC89-85B7-CEBB61B008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5C6CC1-33D5-48E1-5FBB-69D71228175E}"/>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267809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038E-8985-0B4C-1C53-193F451DC6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FB643-275B-0A81-706F-577B01C2CEBF}"/>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4" name="Footer Placeholder 3">
            <a:extLst>
              <a:ext uri="{FF2B5EF4-FFF2-40B4-BE49-F238E27FC236}">
                <a16:creationId xmlns:a16="http://schemas.microsoft.com/office/drawing/2014/main" id="{C167E6A5-21D5-CC30-DF78-3AD3D4F5A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803FE1-200A-F32E-782B-9E66BA283011}"/>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81411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D9D15-ECF8-3670-C526-B8D7ADD77E5D}"/>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3" name="Footer Placeholder 2">
            <a:extLst>
              <a:ext uri="{FF2B5EF4-FFF2-40B4-BE49-F238E27FC236}">
                <a16:creationId xmlns:a16="http://schemas.microsoft.com/office/drawing/2014/main" id="{EB8A05B4-180C-2F31-E2E3-06FB9A2416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856C49-9A06-0C44-4EAA-AD398D3BF8F2}"/>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33666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BCD5-BCA7-4522-0B00-5F908CBF0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3BE914-2C8E-79CC-1AD2-EFC3D970E6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BA153-C848-62C7-C71D-EF6CFC5E9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D6ECC-FC77-0DF7-3272-F52345E66E69}"/>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6" name="Footer Placeholder 5">
            <a:extLst>
              <a:ext uri="{FF2B5EF4-FFF2-40B4-BE49-F238E27FC236}">
                <a16:creationId xmlns:a16="http://schemas.microsoft.com/office/drawing/2014/main" id="{F5F012F4-5D68-3A0D-C93D-67E1DD7AF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C68B2-EC28-D62A-55C2-9A2090F55910}"/>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4869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72FA-A875-9952-8DC2-61C2201A8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8E10F-E016-B4B6-5AB6-C970AB6D8F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E60C9-97A9-E648-A2C9-5C9E01D3D43C}"/>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5" name="Footer Placeholder 4">
            <a:extLst>
              <a:ext uri="{FF2B5EF4-FFF2-40B4-BE49-F238E27FC236}">
                <a16:creationId xmlns:a16="http://schemas.microsoft.com/office/drawing/2014/main" id="{31677D4B-F9A7-E6DA-223F-6C07C81D3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800AC-2C20-67E8-6A00-E7714569E5B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745704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25A0-3A5B-FB21-B462-DA45F8053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7C5C7E-D1E4-231F-ACE0-79A86DA04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DCE81-BE52-A714-9EDF-3E2D1E32F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1FB1A-16B9-25EA-463F-8AE2DBFB8315}"/>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6" name="Footer Placeholder 5">
            <a:extLst>
              <a:ext uri="{FF2B5EF4-FFF2-40B4-BE49-F238E27FC236}">
                <a16:creationId xmlns:a16="http://schemas.microsoft.com/office/drawing/2014/main" id="{C05BB471-AF3D-BCE6-3BD6-0C44F0FD4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98656-C1BA-0365-0686-79B6674244B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04551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0A50A-C6B8-8324-9AB0-E6779C1C02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D686D7-9689-06A4-3528-07F3D131FC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8224D-3011-32AA-5935-73A517DC9B14}"/>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5" name="Footer Placeholder 4">
            <a:extLst>
              <a:ext uri="{FF2B5EF4-FFF2-40B4-BE49-F238E27FC236}">
                <a16:creationId xmlns:a16="http://schemas.microsoft.com/office/drawing/2014/main" id="{0A6BFB18-1E8E-7BB0-0CB4-14FEC16E1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0861F-5B97-4306-2416-DE210B062AC6}"/>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3525050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2CBEC-91BD-D336-0522-BFDF5605B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A844B-5AE7-A036-8D91-8457B25DC2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CE0DC-A585-F469-58B2-246B30EFDE39}"/>
              </a:ext>
            </a:extLst>
          </p:cNvPr>
          <p:cNvSpPr>
            <a:spLocks noGrp="1"/>
          </p:cNvSpPr>
          <p:nvPr>
            <p:ph type="dt" sz="half" idx="10"/>
          </p:nvPr>
        </p:nvSpPr>
        <p:spPr/>
        <p:txBody>
          <a:bodyPr/>
          <a:lstStyle/>
          <a:p>
            <a:fld id="{A1FA4719-566D-45AC-B838-49EE6D3E98C4}" type="datetimeFigureOut">
              <a:rPr lang="en-US" smtClean="0"/>
              <a:t>12/12/23</a:t>
            </a:fld>
            <a:endParaRPr lang="en-US"/>
          </a:p>
        </p:txBody>
      </p:sp>
      <p:sp>
        <p:nvSpPr>
          <p:cNvPr id="5" name="Footer Placeholder 4">
            <a:extLst>
              <a:ext uri="{FF2B5EF4-FFF2-40B4-BE49-F238E27FC236}">
                <a16:creationId xmlns:a16="http://schemas.microsoft.com/office/drawing/2014/main" id="{9990AEF7-6F47-FDA3-6BB3-14A56B0FE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14D0B-E4D0-3AFD-A025-21632DE13863}"/>
              </a:ext>
            </a:extLst>
          </p:cNvPr>
          <p:cNvSpPr>
            <a:spLocks noGrp="1"/>
          </p:cNvSpPr>
          <p:nvPr>
            <p:ph type="sldNum" sz="quarter" idx="12"/>
          </p:nvPr>
        </p:nvSpPr>
        <p:spPr/>
        <p:txBody>
          <a:bodyPr/>
          <a:lstStyle/>
          <a:p>
            <a:fld id="{68DD3AAB-7081-4524-884B-CCA22AECC080}" type="slidenum">
              <a:rPr lang="en-US" smtClean="0"/>
              <a:t>‹#›</a:t>
            </a:fld>
            <a:endParaRPr lang="en-US"/>
          </a:p>
        </p:txBody>
      </p:sp>
    </p:spTree>
    <p:extLst>
      <p:ext uri="{BB962C8B-B14F-4D97-AF65-F5344CB8AC3E}">
        <p14:creationId xmlns:p14="http://schemas.microsoft.com/office/powerpoint/2010/main" val="149847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EC33-033D-FD13-3B27-D85E188EA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88E586-F158-B10C-B108-B49F5F3777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E435EB-1885-5370-A22E-8E6D8D960A83}"/>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5" name="Footer Placeholder 4">
            <a:extLst>
              <a:ext uri="{FF2B5EF4-FFF2-40B4-BE49-F238E27FC236}">
                <a16:creationId xmlns:a16="http://schemas.microsoft.com/office/drawing/2014/main" id="{21AD159F-F47E-02B6-19D8-11105A765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039E9-2126-850C-8E40-D3738B0651F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90173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C384-CF68-5829-49E8-62AFF59ED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DCF60-8630-27BA-5A14-13FDB1DF9D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A56D9-4A07-6019-B3BB-62D19BF7E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33ED6E-A172-C687-46EE-67F1DBE50197}"/>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6" name="Footer Placeholder 5">
            <a:extLst>
              <a:ext uri="{FF2B5EF4-FFF2-40B4-BE49-F238E27FC236}">
                <a16:creationId xmlns:a16="http://schemas.microsoft.com/office/drawing/2014/main" id="{21687EC9-D347-4A17-8FD6-1BEF64659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A1B41-FFFF-AE01-A334-87042A7DBEFF}"/>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2761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7FEB-1174-9309-AE1A-C58FF47B7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D4741C-3CEA-6E50-0814-0E92B604A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C977A9-F330-F5CB-41EC-D0E01072E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5E150-AD32-380E-6C83-283C4BEDB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D5122F-CF02-133E-9CD9-A57783359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0CC03-06B5-4C1D-2613-7BC387D6DF89}"/>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8" name="Footer Placeholder 7">
            <a:extLst>
              <a:ext uri="{FF2B5EF4-FFF2-40B4-BE49-F238E27FC236}">
                <a16:creationId xmlns:a16="http://schemas.microsoft.com/office/drawing/2014/main" id="{E82495B4-F231-C3B7-E36E-934EADCC2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6AC45C-F02D-8DA7-1DD3-A5BDED3EEA5A}"/>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2756354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2CBB-37BE-AD9A-1C14-595DF54C5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464D7A-8F18-D214-F9E5-2A626E195B49}"/>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4" name="Footer Placeholder 3">
            <a:extLst>
              <a:ext uri="{FF2B5EF4-FFF2-40B4-BE49-F238E27FC236}">
                <a16:creationId xmlns:a16="http://schemas.microsoft.com/office/drawing/2014/main" id="{304EE89B-EFDD-C63C-609E-A5082689A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6C8D7-0847-6F3C-A532-8E327BB9BC6D}"/>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123279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CCFBDB-62D6-B759-1552-C0972FAF9ADA}"/>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3" name="Footer Placeholder 2">
            <a:extLst>
              <a:ext uri="{FF2B5EF4-FFF2-40B4-BE49-F238E27FC236}">
                <a16:creationId xmlns:a16="http://schemas.microsoft.com/office/drawing/2014/main" id="{B49FDA2C-2B84-CF16-A2DC-56DBB689C6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AD0A6D-105A-57A6-A617-24B1736BDDC5}"/>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7285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90B7-AD6A-0F1D-4C6C-97010FA19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9774A3-C4C8-C1D9-140B-DFC027862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0FC7F5-6C9A-5A3F-40E7-3EF4825F6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B840F-BA04-7DD8-5F4D-7E6FEAC1198D}"/>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6" name="Footer Placeholder 5">
            <a:extLst>
              <a:ext uri="{FF2B5EF4-FFF2-40B4-BE49-F238E27FC236}">
                <a16:creationId xmlns:a16="http://schemas.microsoft.com/office/drawing/2014/main" id="{2F013F15-7FA3-5503-2BA4-A98CE07BE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F149E-65C6-4019-1818-E16145C40696}"/>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0140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D8BE-5C8A-1064-8371-34F152834D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61D53C-4D2D-750E-F349-131BEF5E9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DA56A5-0A32-B89F-8A1B-5B7F52193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EFC665-3483-1C69-1B85-1ACA98929284}"/>
              </a:ext>
            </a:extLst>
          </p:cNvPr>
          <p:cNvSpPr>
            <a:spLocks noGrp="1"/>
          </p:cNvSpPr>
          <p:nvPr>
            <p:ph type="dt" sz="half" idx="10"/>
          </p:nvPr>
        </p:nvSpPr>
        <p:spPr/>
        <p:txBody>
          <a:bodyPr/>
          <a:lstStyle/>
          <a:p>
            <a:fld id="{11749453-D4CE-4A81-8925-701CF3794D58}" type="datetimeFigureOut">
              <a:rPr lang="en-US" smtClean="0"/>
              <a:t>12/12/23</a:t>
            </a:fld>
            <a:endParaRPr lang="en-US"/>
          </a:p>
        </p:txBody>
      </p:sp>
      <p:sp>
        <p:nvSpPr>
          <p:cNvPr id="6" name="Footer Placeholder 5">
            <a:extLst>
              <a:ext uri="{FF2B5EF4-FFF2-40B4-BE49-F238E27FC236}">
                <a16:creationId xmlns:a16="http://schemas.microsoft.com/office/drawing/2014/main" id="{DB4320AA-183C-95E6-2AAE-7546387DF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C2583-5631-10A7-9FDF-B9CE25644B51}"/>
              </a:ext>
            </a:extLst>
          </p:cNvPr>
          <p:cNvSpPr>
            <a:spLocks noGrp="1"/>
          </p:cNvSpPr>
          <p:nvPr>
            <p:ph type="sldNum" sz="quarter" idx="12"/>
          </p:nvPr>
        </p:nvSpPr>
        <p:spPr/>
        <p:txBody>
          <a:bodyPr/>
          <a:lstStyle/>
          <a:p>
            <a:fld id="{B71AA1A3-FB40-4BCD-A319-F13DD79DEDDA}" type="slidenum">
              <a:rPr lang="en-US" smtClean="0"/>
              <a:t>‹#›</a:t>
            </a:fld>
            <a:endParaRPr lang="en-US"/>
          </a:p>
        </p:txBody>
      </p:sp>
    </p:spTree>
    <p:extLst>
      <p:ext uri="{BB962C8B-B14F-4D97-AF65-F5344CB8AC3E}">
        <p14:creationId xmlns:p14="http://schemas.microsoft.com/office/powerpoint/2010/main" val="35469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7C463-EFCC-8ADE-2BF0-4E18CA36B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9FE9F9-82DA-6216-864D-2FB715F73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3DDE0-3925-F6A6-6BDD-8BC1ED7FC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49453-D4CE-4A81-8925-701CF3794D58}" type="datetimeFigureOut">
              <a:rPr lang="en-US" smtClean="0"/>
              <a:t>12/12/23</a:t>
            </a:fld>
            <a:endParaRPr lang="en-US"/>
          </a:p>
        </p:txBody>
      </p:sp>
      <p:sp>
        <p:nvSpPr>
          <p:cNvPr id="5" name="Footer Placeholder 4">
            <a:extLst>
              <a:ext uri="{FF2B5EF4-FFF2-40B4-BE49-F238E27FC236}">
                <a16:creationId xmlns:a16="http://schemas.microsoft.com/office/drawing/2014/main" id="{02959149-E8FF-B53E-F34D-6892DE6A2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E59D4C-7DE8-4918-F5EF-6A9B3FAE4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AA1A3-FB40-4BCD-A319-F13DD79DEDDA}" type="slidenum">
              <a:rPr lang="en-US" smtClean="0"/>
              <a:t>‹#›</a:t>
            </a:fld>
            <a:endParaRPr lang="en-US"/>
          </a:p>
        </p:txBody>
      </p:sp>
    </p:spTree>
    <p:extLst>
      <p:ext uri="{BB962C8B-B14F-4D97-AF65-F5344CB8AC3E}">
        <p14:creationId xmlns:p14="http://schemas.microsoft.com/office/powerpoint/2010/main" val="393051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EC349D-2430-8427-B5B1-205D22E1F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5E017C-FA6D-BAA0-F8E1-130EE29A2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907B0-4AD6-04D0-6051-43071FBD7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A4719-566D-45AC-B838-49EE6D3E98C4}" type="datetimeFigureOut">
              <a:rPr lang="en-US" smtClean="0"/>
              <a:t>12/12/23</a:t>
            </a:fld>
            <a:endParaRPr lang="en-US"/>
          </a:p>
        </p:txBody>
      </p:sp>
      <p:sp>
        <p:nvSpPr>
          <p:cNvPr id="5" name="Footer Placeholder 4">
            <a:extLst>
              <a:ext uri="{FF2B5EF4-FFF2-40B4-BE49-F238E27FC236}">
                <a16:creationId xmlns:a16="http://schemas.microsoft.com/office/drawing/2014/main" id="{69B88FA1-809A-6A23-BCE5-9B31CE1B2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B8891-6296-2C70-2795-7A56A0E55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3AAB-7081-4524-884B-CCA22AECC080}" type="slidenum">
              <a:rPr lang="en-US" smtClean="0"/>
              <a:t>‹#›</a:t>
            </a:fld>
            <a:endParaRPr lang="en-US"/>
          </a:p>
        </p:txBody>
      </p:sp>
    </p:spTree>
    <p:extLst>
      <p:ext uri="{BB962C8B-B14F-4D97-AF65-F5344CB8AC3E}">
        <p14:creationId xmlns:p14="http://schemas.microsoft.com/office/powerpoint/2010/main" val="974379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8616BC-4068-01AC-1B16-315E2B7E5C15}"/>
              </a:ext>
            </a:extLst>
          </p:cNvPr>
          <p:cNvPicPr>
            <a:picLocks noChangeAspect="1"/>
          </p:cNvPicPr>
          <p:nvPr/>
        </p:nvPicPr>
        <p:blipFill rotWithShape="1">
          <a:blip r:embed="rId2"/>
          <a:srcRect r="19060" b="21194"/>
          <a:stretch/>
        </p:blipFill>
        <p:spPr>
          <a:xfrm>
            <a:off x="0" y="0"/>
            <a:ext cx="12192000" cy="6858000"/>
          </a:xfrm>
          <a:prstGeom prst="rect">
            <a:avLst/>
          </a:prstGeom>
        </p:spPr>
      </p:pic>
    </p:spTree>
    <p:extLst>
      <p:ext uri="{BB962C8B-B14F-4D97-AF65-F5344CB8AC3E}">
        <p14:creationId xmlns:p14="http://schemas.microsoft.com/office/powerpoint/2010/main" val="378633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F902009-8F41-A899-AFEF-B9946953F62C}"/>
              </a:ext>
            </a:extLst>
          </p:cNvPr>
          <p:cNvGraphicFramePr>
            <a:graphicFrameLocks noGrp="1"/>
          </p:cNvGraphicFramePr>
          <p:nvPr>
            <p:extLst>
              <p:ext uri="{D42A27DB-BD31-4B8C-83A1-F6EECF244321}">
                <p14:modId xmlns:p14="http://schemas.microsoft.com/office/powerpoint/2010/main" val="2416490143"/>
              </p:ext>
            </p:extLst>
          </p:nvPr>
        </p:nvGraphicFramePr>
        <p:xfrm>
          <a:off x="914399" y="106019"/>
          <a:ext cx="10827027" cy="6309360"/>
        </p:xfrm>
        <a:graphic>
          <a:graphicData uri="http://schemas.openxmlformats.org/drawingml/2006/table">
            <a:tbl>
              <a:tblPr firstRow="1" firstCol="1" bandRow="1"/>
              <a:tblGrid>
                <a:gridCol w="1712894">
                  <a:extLst>
                    <a:ext uri="{9D8B030D-6E8A-4147-A177-3AD203B41FA5}">
                      <a16:colId xmlns:a16="http://schemas.microsoft.com/office/drawing/2014/main" val="632960782"/>
                    </a:ext>
                  </a:extLst>
                </a:gridCol>
                <a:gridCol w="9114133">
                  <a:extLst>
                    <a:ext uri="{9D8B030D-6E8A-4147-A177-3AD203B41FA5}">
                      <a16:colId xmlns:a16="http://schemas.microsoft.com/office/drawing/2014/main" val="2503312410"/>
                    </a:ext>
                  </a:extLst>
                </a:gridCol>
              </a:tblGrid>
              <a:tr h="249294">
                <a:tc gridSpan="2">
                  <a:txBody>
                    <a:bodyPr/>
                    <a:lstStyle/>
                    <a:p>
                      <a:pPr marL="30480" marR="30480" algn="ctr">
                        <a:lnSpc>
                          <a:spcPct val="100000"/>
                        </a:lnSpc>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LẬP DÀN Ý</a:t>
                      </a:r>
                      <a:endParaRPr lang="en-US" sz="18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371545522"/>
                  </a:ext>
                </a:extLst>
              </a:tr>
              <a:tr h="1246472">
                <a:tc>
                  <a:txBody>
                    <a:bodyPr/>
                    <a:lstStyle/>
                    <a:p>
                      <a:pPr marL="30480" marR="30480" algn="just">
                        <a:lnSpc>
                          <a:spcPct val="100000"/>
                        </a:lnSpc>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Mở đầu</a:t>
                      </a:r>
                      <a:endParaRPr lang="en-US" sz="1800">
                        <a:effectLst/>
                        <a:latin typeface="Times New Roman" panose="02020603050405020304" pitchFamily="18" charset="0"/>
                        <a:ea typeface="Times New Roman" panose="02020603050405020304" pitchFamily="18" charset="0"/>
                      </a:endParaRPr>
                    </a:p>
                    <a:p>
                      <a:pPr marL="30480" marR="30480" algn="just">
                        <a:lnSpc>
                          <a:spcPct val="100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00000"/>
                        </a:lnSpc>
                      </a:pPr>
                      <a:r>
                        <a:rPr lang="en-US" sz="1800">
                          <a:solidFill>
                            <a:srgbClr val="000000"/>
                          </a:solidFill>
                          <a:effectLst/>
                          <a:latin typeface="Times New Roman" panose="02020603050405020304" pitchFamily="18" charset="0"/>
                          <a:ea typeface="Arial" panose="020B0604020202020204" pitchFamily="34" charset="0"/>
                        </a:rPr>
                        <a:t>Nêu vấn dề: Việc kể lại câu chuyện về Võ Tòng và phân tích đặc điểm nhân vật Võ Tòng trong đoạn trích Người đàn ông cô độc giữa rừng có gì giống nhau và khác nhau?</a:t>
                      </a:r>
                      <a:r>
                        <a:rPr lang="en-US" sz="1800">
                          <a:solidFill>
                            <a:srgbClr val="000000"/>
                          </a:solidFill>
                          <a:effectLst/>
                          <a:latin typeface="Times New Roman" panose="02020603050405020304" pitchFamily="18" charset="0"/>
                          <a:ea typeface="MS Mincho" panose="02020609040205080304" pitchFamily="49" charset="-128"/>
                        </a:rPr>
                        <a:t> </a:t>
                      </a:r>
                      <a:endParaRPr lang="en-US" sz="1800">
                        <a:effectLst/>
                        <a:latin typeface="Times New Roman" panose="02020603050405020304" pitchFamily="18" charset="0"/>
                        <a:ea typeface="Times New Roman" panose="02020603050405020304" pitchFamily="18" charset="0"/>
                      </a:endParaRPr>
                    </a:p>
                    <a:p>
                      <a:pPr algn="just">
                        <a:lnSpc>
                          <a:spcPct val="100000"/>
                        </a:lnSpc>
                      </a:pPr>
                      <a:r>
                        <a:rPr lang="en-US" sz="1800">
                          <a:solidFill>
                            <a:srgbClr val="000000"/>
                          </a:solidFill>
                          <a:effectLst/>
                          <a:latin typeface="Times New Roman" panose="02020603050405020304" pitchFamily="18" charset="0"/>
                          <a:ea typeface="MS Mincho" panose="02020609040205080304" pitchFamily="49" charset="-128"/>
                        </a:rPr>
                        <a:t>-Khẳng định ý kiến phân tích đặc điểm nhân vật Võ Tòng </a:t>
                      </a:r>
                      <a:r>
                        <a:rPr lang="en-US" sz="1800">
                          <a:solidFill>
                            <a:srgbClr val="000000"/>
                          </a:solidFill>
                          <a:effectLst/>
                          <a:latin typeface="Times New Roman" panose="02020603050405020304" pitchFamily="18" charset="0"/>
                          <a:ea typeface="Arial" panose="020B0604020202020204" pitchFamily="34" charset="0"/>
                        </a:rPr>
                        <a:t>trong đoạn trích “Người đàn ông cô độc giữa rừng” (trích tiểu thuyết “Đất rừng phương Nam”) của Đoàn Giỏi nghĩa là kể lại câu chuyện về nhân vật ấy là chưa chính xác.</a:t>
                      </a:r>
                      <a:endParaRPr lang="en-US" sz="1800">
                        <a:effectLst/>
                        <a:latin typeface="Times New Roman" panose="02020603050405020304" pitchFamily="18" charset="0"/>
                        <a:ea typeface="Times New Roman" panose="02020603050405020304" pitchFamily="18" charset="0"/>
                      </a:endParaRPr>
                    </a:p>
                  </a:txBody>
                  <a:tcPr marL="1058" marR="1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68048570"/>
                  </a:ext>
                </a:extLst>
              </a:tr>
              <a:tr h="3739416">
                <a:tc>
                  <a:txBody>
                    <a:bodyPr/>
                    <a:lstStyle/>
                    <a:p>
                      <a:pPr marL="30480" marR="30480" algn="just">
                        <a:lnSpc>
                          <a:spcPct val="100000"/>
                        </a:lnSpc>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rPr>
                        <a:t>Nội</a:t>
                      </a:r>
                      <a:r>
                        <a:rPr lang="en-US" sz="1800" b="1" dirty="0">
                          <a:solidFill>
                            <a:srgbClr val="000000"/>
                          </a:solidFill>
                          <a:effectLst/>
                          <a:latin typeface="Times New Roman" panose="02020603050405020304" pitchFamily="18" charset="0"/>
                          <a:ea typeface="Times New Roman" panose="02020603050405020304" pitchFamily="18" charset="0"/>
                        </a:rPr>
                        <a:t> dung </a:t>
                      </a:r>
                      <a:r>
                        <a:rPr lang="en-US" sz="1800" b="1" dirty="0" err="1">
                          <a:solidFill>
                            <a:srgbClr val="000000"/>
                          </a:solidFill>
                          <a:effectLst/>
                          <a:latin typeface="Times New Roman" panose="02020603050405020304" pitchFamily="18" charset="0"/>
                          <a:ea typeface="Times New Roman" panose="02020603050405020304" pitchFamily="18" charset="0"/>
                        </a:rPr>
                        <a:t>chính</a:t>
                      </a:r>
                      <a:endParaRPr lang="en-US" sz="1800" dirty="0">
                        <a:effectLst/>
                        <a:latin typeface="Times New Roman" panose="02020603050405020304" pitchFamily="18" charset="0"/>
                        <a:ea typeface="Times New Roman" panose="02020603050405020304" pitchFamily="18" charset="0"/>
                      </a:endParaRPr>
                    </a:p>
                    <a:p>
                      <a:pPr marL="30480" marR="30480" algn="just">
                        <a:lnSpc>
                          <a:spcPct val="100000"/>
                        </a:lnSpc>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1058" marR="1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0000"/>
                        </a:lnSpc>
                      </a:pPr>
                      <a:r>
                        <a:rPr lang="en-US" sz="1800" b="1" dirty="0">
                          <a:solidFill>
                            <a:srgbClr val="000000"/>
                          </a:solidFill>
                          <a:effectLst/>
                          <a:latin typeface="Times New Roman" panose="02020603050405020304" pitchFamily="18" charset="0"/>
                          <a:ea typeface="MS Mincho" panose="02020609040205080304" pitchFamily="49" charset="-128"/>
                        </a:rPr>
                        <a:t>- </a:t>
                      </a:r>
                      <a:r>
                        <a:rPr lang="en-US" sz="1800" b="1" dirty="0" err="1">
                          <a:solidFill>
                            <a:srgbClr val="000000"/>
                          </a:solidFill>
                          <a:effectLst/>
                          <a:latin typeface="Times New Roman" panose="02020603050405020304" pitchFamily="18" charset="0"/>
                          <a:ea typeface="Times New Roman" panose="02020603050405020304" pitchFamily="18" charset="0"/>
                        </a:rPr>
                        <a:t>Nêu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tóm</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tắt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yêu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cầu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của</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việc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kể</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lại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câu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chuyện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về</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nhân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vật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và</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phân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tích</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đặc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điểm</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nhân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vật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Võ</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Tòng</a:t>
                      </a:r>
                      <a:r>
                        <a:rPr lang="en-US" sz="1800" b="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dựa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văn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diễn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xảy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Tòng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dirty="0" err="1">
                          <a:solidFill>
                            <a:srgbClr val="000000"/>
                          </a:solidFill>
                          <a:effectLst/>
                          <a:latin typeface="Times New Roman" panose="02020603050405020304" pitchFamily="18" charset="0"/>
                          <a:ea typeface="Times New Roman" panose="02020603050405020304" pitchFamily="18" charset="0"/>
                        </a:rPr>
                        <a:t>Ví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dụ</a:t>
                      </a:r>
                      <a:r>
                        <a:rPr lang="en-US" sz="1800" dirty="0">
                          <a:solidFill>
                            <a:srgbClr val="000000"/>
                          </a:solidFill>
                          <a:effectLst/>
                          <a:latin typeface="Times New Roman" panose="02020603050405020304" pitchFamily="18" charset="0"/>
                          <a:ea typeface="Times New Roman" panose="02020603050405020304" pitchFamily="18" charset="0"/>
                        </a:rPr>
                        <a:t>: Khi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đoạn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đàn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giữa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rừng</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sát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diễn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dựng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Kê</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việc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nuôi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dắt</a:t>
                      </a:r>
                      <a:r>
                        <a:rPr lang="en-US" sz="1800" dirty="0">
                          <a:solidFill>
                            <a:srgbClr val="000000"/>
                          </a:solidFill>
                          <a:effectLst/>
                          <a:latin typeface="Times New Roman" panose="02020603050405020304" pitchFamily="18" charset="0"/>
                          <a:ea typeface="Times New Roman" panose="02020603050405020304" pitchFamily="18" charset="0"/>
                        </a:rPr>
                        <a:t> An </a:t>
                      </a:r>
                      <a:r>
                        <a:rPr lang="en-US" sz="1800" dirty="0" err="1">
                          <a:solidFill>
                            <a:srgbClr val="000000"/>
                          </a:solidFill>
                          <a:effectLst/>
                          <a:latin typeface="Times New Roman" panose="02020603050405020304" pitchFamily="18" charset="0"/>
                          <a:ea typeface="Times New Roman" panose="02020603050405020304" pitchFamily="18" charset="0"/>
                        </a:rPr>
                        <a:t>đi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thăm</a:t>
                      </a:r>
                      <a:r>
                        <a:rPr lang="en-US" sz="1800" dirty="0">
                          <a:solidFill>
                            <a:srgbClr val="000000"/>
                          </a:solidFill>
                          <a:effectLst/>
                          <a:latin typeface="Times New Roman" panose="02020603050405020304" pitchFamily="18" charset="0"/>
                          <a:ea typeface="Times New Roman" panose="02020603050405020304" pitchFamily="18" charset="0"/>
                        </a:rPr>
                        <a:t> chú Võ </a:t>
                      </a:r>
                      <a:r>
                        <a:rPr lang="en-US" sz="1800" dirty="0" err="1">
                          <a:solidFill>
                            <a:srgbClr val="000000"/>
                          </a:solidFill>
                          <a:effectLst/>
                          <a:latin typeface="Times New Roman" panose="02020603050405020304" pitchFamily="18" charset="0"/>
                          <a:ea typeface="Times New Roman" panose="02020603050405020304" pitchFamily="18" charset="0"/>
                        </a:rPr>
                        <a:t>Tòng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Tòng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sống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Tòng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dirty="0">
                          <a:solidFill>
                            <a:srgbClr val="000000"/>
                          </a:solidFill>
                          <a:effectLst/>
                          <a:latin typeface="Times New Roman" panose="02020603050405020304" pitchFamily="18" charset="0"/>
                          <a:ea typeface="MS Mincho" panose="02020609040205080304" pitchFamily="49" charset="-128"/>
                        </a:rPr>
                        <a:t>+</a:t>
                      </a:r>
                      <a:r>
                        <a:rPr lang="en-US" sz="1800" dirty="0" err="1">
                          <a:solidFill>
                            <a:srgbClr val="000000"/>
                          </a:solidFill>
                          <a:effectLst/>
                          <a:latin typeface="Times New Roman" panose="02020603050405020304" pitchFamily="18" charset="0"/>
                          <a:ea typeface="MS Mincho" panose="02020609040205080304" pitchFamily="49" charset="-128"/>
                        </a:rPr>
                        <a:t>Phân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tích</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đặc</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điểm</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nhân</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err="1">
                          <a:solidFill>
                            <a:srgbClr val="000000"/>
                          </a:solidFill>
                          <a:effectLst/>
                          <a:latin typeface="Times New Roman" panose="02020603050405020304" pitchFamily="18" charset="0"/>
                          <a:ea typeface="MS Mincho" panose="02020609040205080304" pitchFamily="49" charset="-128"/>
                        </a:rPr>
                        <a:t>vật</a:t>
                      </a:r>
                      <a:r>
                        <a:rPr lang="en-US" sz="1800" dirty="0">
                          <a:solidFill>
                            <a:srgbClr val="000000"/>
                          </a:solidFill>
                          <a:effectLst/>
                          <a:latin typeface="Times New Roman" panose="02020603050405020304" pitchFamily="18" charset="0"/>
                          <a:ea typeface="MS Mincho" panose="02020609040205080304" pitchFamily="49" charset="-128"/>
                        </a:rPr>
                        <a:t>: </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thiệu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như</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lịch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xuất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ngoài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Tòng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Tòng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dị</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cởi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mở</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giặc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đàn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khỏe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tính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ngay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thẳng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trọng</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00000"/>
                        </a:lnSpc>
                      </a:pP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Chỉ</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ra</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điểm</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giống</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và</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khác</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nhau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của</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hai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yêu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cầu</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trên</a:t>
                      </a:r>
                      <a:r>
                        <a:rPr lang="en-US" sz="1800" b="1"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1058" marR="1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49006304"/>
                  </a:ext>
                </a:extLst>
              </a:tr>
              <a:tr h="361783">
                <a:tc>
                  <a:txBody>
                    <a:bodyPr/>
                    <a:lstStyle/>
                    <a:p>
                      <a:pPr marL="30480" marR="30480" algn="just">
                        <a:lnSpc>
                          <a:spcPct val="100000"/>
                        </a:lnSpc>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Kết thúc</a:t>
                      </a:r>
                      <a:endParaRPr lang="en-US" sz="1800">
                        <a:effectLst/>
                        <a:latin typeface="Times New Roman" panose="02020603050405020304" pitchFamily="18" charset="0"/>
                        <a:ea typeface="Times New Roman" panose="02020603050405020304" pitchFamily="18" charset="0"/>
                      </a:endParaRPr>
                    </a:p>
                    <a:p>
                      <a:pPr marL="30480" marR="30480" algn="just">
                        <a:lnSpc>
                          <a:spcPct val="100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1058" marR="1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0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Khẳng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giống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nhau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giữa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1058" marR="10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75862418"/>
                  </a:ext>
                </a:extLst>
              </a:tr>
            </a:tbl>
          </a:graphicData>
        </a:graphic>
      </p:graphicFrame>
    </p:spTree>
    <p:extLst>
      <p:ext uri="{BB962C8B-B14F-4D97-AF65-F5344CB8AC3E}">
        <p14:creationId xmlns:p14="http://schemas.microsoft.com/office/powerpoint/2010/main" val="285797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807A2-F022-C652-8D72-CE999A08C5BF}"/>
              </a:ext>
            </a:extLst>
          </p:cNvPr>
          <p:cNvPicPr>
            <a:picLocks noChangeAspect="1"/>
          </p:cNvPicPr>
          <p:nvPr/>
        </p:nvPicPr>
        <p:blipFill>
          <a:blip r:embed="rId2"/>
          <a:stretch>
            <a:fillRect/>
          </a:stretch>
        </p:blipFill>
        <p:spPr>
          <a:xfrm>
            <a:off x="0" y="0"/>
            <a:ext cx="12192000" cy="6858000"/>
          </a:xfrm>
          <a:prstGeom prst="rect">
            <a:avLst/>
          </a:prstGeom>
        </p:spPr>
      </p:pic>
      <p:pic>
        <p:nvPicPr>
          <p:cNvPr id="12" name="图片 18">
            <a:extLst>
              <a:ext uri="{FF2B5EF4-FFF2-40B4-BE49-F238E27FC236}">
                <a16:creationId xmlns:a16="http://schemas.microsoft.com/office/drawing/2014/main" id="{CD5F4C38-53F0-D63C-4337-F58B65BA48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30929" flipH="1">
            <a:off x="5317874" y="325625"/>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28">
            <a:extLst>
              <a:ext uri="{FF2B5EF4-FFF2-40B4-BE49-F238E27FC236}">
                <a16:creationId xmlns:a16="http://schemas.microsoft.com/office/drawing/2014/main" id="{F0B57AB5-8156-F25C-673F-9D8140BFC439}"/>
              </a:ext>
            </a:extLst>
          </p:cNvPr>
          <p:cNvGrpSpPr>
            <a:grpSpLocks/>
          </p:cNvGrpSpPr>
          <p:nvPr/>
        </p:nvGrpSpPr>
        <p:grpSpPr bwMode="auto">
          <a:xfrm>
            <a:off x="160239" y="1275102"/>
            <a:ext cx="5100873" cy="5196451"/>
            <a:chOff x="-779670" y="-347095"/>
            <a:chExt cx="4202936" cy="6932491"/>
          </a:xfrm>
        </p:grpSpPr>
        <p:sp>
          <p:nvSpPr>
            <p:cNvPr id="17" name="文本框 25">
              <a:extLst>
                <a:ext uri="{FF2B5EF4-FFF2-40B4-BE49-F238E27FC236}">
                  <a16:creationId xmlns:a16="http://schemas.microsoft.com/office/drawing/2014/main" id="{C06FA822-3297-C1C6-8DB7-598FBC1EE85C}"/>
                </a:ext>
              </a:extLst>
            </p:cNvPr>
            <p:cNvSpPr>
              <a:spLocks noChangeArrowheads="1"/>
            </p:cNvSpPr>
            <p:nvPr/>
          </p:nvSpPr>
          <p:spPr bwMode="auto">
            <a:xfrm>
              <a:off x="-585788" y="-347095"/>
              <a:ext cx="3495146" cy="882104"/>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矩形 26">
              <a:extLst>
                <a:ext uri="{FF2B5EF4-FFF2-40B4-BE49-F238E27FC236}">
                  <a16:creationId xmlns:a16="http://schemas.microsoft.com/office/drawing/2014/main" id="{326E9D51-0253-8CA4-D8DA-510777296B4C}"/>
                </a:ext>
              </a:extLst>
            </p:cNvPr>
            <p:cNvSpPr>
              <a:spLocks noChangeArrowheads="1"/>
            </p:cNvSpPr>
            <p:nvPr/>
          </p:nvSpPr>
          <p:spPr bwMode="auto">
            <a:xfrm>
              <a:off x="-779670" y="713828"/>
              <a:ext cx="4202936" cy="5871568"/>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Xem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xét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nội</a:t>
              </a:r>
              <a:r>
                <a:rPr lang="en-US" sz="2800" kern="0" dirty="0">
                  <a:solidFill>
                    <a:prstClr val="black"/>
                  </a:solidFill>
                  <a:latin typeface="Times New Roman" panose="02020603050405020304" pitchFamily="18" charset="0"/>
                  <a:cs typeface="Times New Roman" panose="02020603050405020304" pitchFamily="18" charset="0"/>
                </a:rPr>
                <a:t> dung ý </a:t>
              </a:r>
              <a:r>
                <a:rPr lang="en-US" sz="2800" kern="0" dirty="0" err="1">
                  <a:solidFill>
                    <a:prstClr val="black"/>
                  </a:solidFill>
                  <a:latin typeface="Times New Roman" panose="02020603050405020304" pitchFamily="18" charset="0"/>
                  <a:cs typeface="Times New Roman" panose="02020603050405020304" pitchFamily="18" charset="0"/>
                </a:rPr>
                <a:t>kiến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đã</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đủ</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chưa</a:t>
              </a:r>
              <a:r>
                <a:rPr lang="en-US" sz="2800" kern="0" dirty="0">
                  <a:solidFill>
                    <a:prstClr val="black"/>
                  </a:solidFill>
                  <a:latin typeface="Times New Roman" panose="02020603050405020304" pitchFamily="18" charset="0"/>
                  <a:cs typeface="Times New Roman" panose="02020603050405020304" pitchFamily="18" charset="0"/>
                </a:rPr>
                <a:t>:</a:t>
              </a:r>
            </a:p>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Tán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thành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điểm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nào</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và</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không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tán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thành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là</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gì</a:t>
              </a:r>
              <a:r>
                <a:rPr lang="en-US" sz="2800" kern="0" dirty="0">
                  <a:solidFill>
                    <a:prstClr val="black"/>
                  </a:solidFill>
                  <a:latin typeface="Times New Roman" panose="02020603050405020304" pitchFamily="18" charset="0"/>
                  <a:cs typeface="Times New Roman" panose="02020603050405020304" pitchFamily="18" charset="0"/>
                </a:rPr>
                <a:t>?</a:t>
              </a:r>
            </a:p>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Có</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nêu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được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bằng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chứng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cụ</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thể</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không</a:t>
              </a:r>
              <a:r>
                <a:rPr lang="en-US" sz="2800" kern="0" dirty="0">
                  <a:solidFill>
                    <a:prstClr val="black"/>
                  </a:solidFill>
                  <a:latin typeface="Times New Roman" panose="02020603050405020304" pitchFamily="18" charset="0"/>
                  <a:cs typeface="Times New Roman" panose="02020603050405020304" pitchFamily="18" charset="0"/>
                </a:rPr>
                <a:t>?</a:t>
              </a:r>
            </a:p>
            <a:p>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Rút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kinh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nghiệm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về</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phát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biểu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diễn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đạt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rõ</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ràng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dễ</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hiểu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không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Ngôn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ngữ</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điệu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bộ</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thái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độ</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đã</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phù</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hợp</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chưa</a:t>
              </a:r>
              <a:r>
                <a:rPr lang="en-US" sz="2800" kern="0" dirty="0">
                  <a:solidFill>
                    <a:prstClr val="black"/>
                  </a:solidFill>
                  <a:latin typeface="Times New Roman" panose="02020603050405020304" pitchFamily="18" charset="0"/>
                  <a:cs typeface="Times New Roman" panose="02020603050405020304" pitchFamily="18" charset="0"/>
                </a:rPr>
                <a:t>?)</a:t>
              </a:r>
            </a:p>
          </p:txBody>
        </p:sp>
      </p:grpSp>
      <p:grpSp>
        <p:nvGrpSpPr>
          <p:cNvPr id="24" name="组合 33">
            <a:extLst>
              <a:ext uri="{FF2B5EF4-FFF2-40B4-BE49-F238E27FC236}">
                <a16:creationId xmlns:a16="http://schemas.microsoft.com/office/drawing/2014/main" id="{2A22C79F-BC5E-5C58-365C-5FE81F2CEB03}"/>
              </a:ext>
            </a:extLst>
          </p:cNvPr>
          <p:cNvGrpSpPr>
            <a:grpSpLocks/>
          </p:cNvGrpSpPr>
          <p:nvPr/>
        </p:nvGrpSpPr>
        <p:grpSpPr bwMode="auto">
          <a:xfrm>
            <a:off x="6652891" y="1275102"/>
            <a:ext cx="4483920" cy="4750205"/>
            <a:chOff x="-1429588" y="-477361"/>
            <a:chExt cx="5975923" cy="6337161"/>
          </a:xfrm>
        </p:grpSpPr>
        <p:sp>
          <p:nvSpPr>
            <p:cNvPr id="25" name="文本框 34">
              <a:extLst>
                <a:ext uri="{FF2B5EF4-FFF2-40B4-BE49-F238E27FC236}">
                  <a16:creationId xmlns:a16="http://schemas.microsoft.com/office/drawing/2014/main" id="{DB27D81C-3947-A826-7518-3330A3593FE7}"/>
                </a:ext>
              </a:extLst>
            </p:cNvPr>
            <p:cNvSpPr>
              <a:spLocks noChangeArrowheads="1"/>
            </p:cNvSpPr>
            <p:nvPr/>
          </p:nvSpPr>
          <p:spPr bwMode="auto">
            <a:xfrm>
              <a:off x="-1429588" y="-477361"/>
              <a:ext cx="5975923" cy="882104"/>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50000"/>
                </a:lnSpc>
              </a:pP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矩形 35">
              <a:extLst>
                <a:ext uri="{FF2B5EF4-FFF2-40B4-BE49-F238E27FC236}">
                  <a16:creationId xmlns:a16="http://schemas.microsoft.com/office/drawing/2014/main" id="{F726F05F-41B1-7054-0DC1-E96EE44C3004}"/>
                </a:ext>
              </a:extLst>
            </p:cNvPr>
            <p:cNvSpPr>
              <a:spLocks noChangeArrowheads="1"/>
            </p:cNvSpPr>
            <p:nvPr/>
          </p:nvSpPr>
          <p:spPr bwMode="auto">
            <a:xfrm>
              <a:off x="-1269137" y="563072"/>
              <a:ext cx="5764386" cy="5296728"/>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Hiểu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đúng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và</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tóm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tắt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được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thông</a:t>
              </a:r>
              <a:r>
                <a:rPr lang="en-US" sz="2800" kern="0" dirty="0">
                  <a:solidFill>
                    <a:prstClr val="black"/>
                  </a:solidFill>
                  <a:latin typeface="Times New Roman" panose="02020603050405020304" pitchFamily="18" charset="0"/>
                  <a:cs typeface="Times New Roman" panose="02020603050405020304" pitchFamily="18" charset="0"/>
                </a:rPr>
                <a:t> tin </a:t>
              </a:r>
              <a:r>
                <a:rPr lang="en-US" sz="2800" kern="0" dirty="0" err="1">
                  <a:solidFill>
                    <a:prstClr val="black"/>
                  </a:solidFill>
                  <a:latin typeface="Times New Roman" panose="02020603050405020304" pitchFamily="18" charset="0"/>
                  <a:cs typeface="Times New Roman" panose="02020603050405020304" pitchFamily="18" charset="0"/>
                </a:rPr>
                <a:t>từ</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người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nói</a:t>
              </a:r>
              <a:r>
                <a:rPr lang="en-US" sz="2800" kern="0" dirty="0">
                  <a:solidFill>
                    <a:prstClr val="black"/>
                  </a:solidFill>
                  <a:latin typeface="Times New Roman" panose="02020603050405020304" pitchFamily="18" charset="0"/>
                  <a:cs typeface="Times New Roman" panose="02020603050405020304" pitchFamily="18" charset="0"/>
                </a:rPr>
                <a:t> ( Ý </a:t>
              </a:r>
              <a:r>
                <a:rPr lang="en-US" sz="2800" kern="0" dirty="0" err="1">
                  <a:solidFill>
                    <a:prstClr val="black"/>
                  </a:solidFill>
                  <a:latin typeface="Times New Roman" panose="02020603050405020304" pitchFamily="18" charset="0"/>
                  <a:cs typeface="Times New Roman" panose="02020603050405020304" pitchFamily="18" charset="0"/>
                </a:rPr>
                <a:t>kiến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lí</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lẽ</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và</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bằng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chứng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về</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vấn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đề</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đã</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trao</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đổi</a:t>
              </a:r>
              <a:r>
                <a:rPr lang="en-US" sz="2800" kern="0" dirty="0">
                  <a:solidFill>
                    <a:prstClr val="black"/>
                  </a:solidFill>
                  <a:latin typeface="Times New Roman" panose="02020603050405020304" pitchFamily="18" charset="0"/>
                  <a:cs typeface="Times New Roman" panose="02020603050405020304" pitchFamily="18" charset="0"/>
                </a:rPr>
                <a:t>)</a:t>
              </a:r>
            </a:p>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Tập</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trung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chú</a:t>
              </a:r>
              <a:r>
                <a:rPr lang="en-US" sz="2800" kern="0" dirty="0">
                  <a:solidFill>
                    <a:prstClr val="black"/>
                  </a:solidFill>
                  <a:latin typeface="Times New Roman" panose="02020603050405020304" pitchFamily="18" charset="0"/>
                  <a:cs typeface="Times New Roman" panose="02020603050405020304" pitchFamily="18" charset="0"/>
                </a:rPr>
                <a:t> ý </a:t>
              </a:r>
              <a:r>
                <a:rPr lang="en-US" sz="2800" kern="0" dirty="0" err="1">
                  <a:solidFill>
                    <a:prstClr val="black"/>
                  </a:solidFill>
                  <a:latin typeface="Times New Roman" panose="02020603050405020304" pitchFamily="18" charset="0"/>
                  <a:cs typeface="Times New Roman" panose="02020603050405020304" pitchFamily="18" charset="0"/>
                </a:rPr>
                <a:t>theo</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dõi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người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nói</a:t>
              </a:r>
              <a:r>
                <a:rPr lang="en-US" sz="2800" kern="0" dirty="0">
                  <a:solidFill>
                    <a:prstClr val="black"/>
                  </a:solidFill>
                  <a:latin typeface="Times New Roman" panose="02020603050405020304" pitchFamily="18" charset="0"/>
                  <a:cs typeface="Times New Roman" panose="02020603050405020304" pitchFamily="18" charset="0"/>
                </a:rPr>
                <a:t>.</a:t>
              </a:r>
            </a:p>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Nêu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câu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hỏi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nếu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thấy</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chưa</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rõ</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mạnh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dạn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trao</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đổi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lại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với</a:t>
              </a:r>
              <a:r>
                <a:rPr lang="en-US" sz="2800" kern="0" dirty="0">
                  <a:solidFill>
                    <a:prstClr val="black"/>
                  </a:solidFill>
                  <a:latin typeface="Times New Roman" panose="02020603050405020304" pitchFamily="18" charset="0"/>
                  <a:cs typeface="Times New Roman" panose="02020603050405020304" pitchFamily="18" charset="0"/>
                </a:rPr>
                <a:t> ý </a:t>
              </a:r>
              <a:r>
                <a:rPr lang="en-US" sz="2800" kern="0" dirty="0" err="1">
                  <a:solidFill>
                    <a:prstClr val="black"/>
                  </a:solidFill>
                  <a:latin typeface="Times New Roman" panose="02020603050405020304" pitchFamily="18" charset="0"/>
                  <a:cs typeface="Times New Roman" panose="02020603050405020304" pitchFamily="18" charset="0"/>
                </a:rPr>
                <a:t>kiến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mình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thấy</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chưa</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đúng</a:t>
              </a:r>
              <a:r>
                <a:rPr lang="en-US" sz="2800" kern="0" dirty="0">
                  <a:solidFill>
                    <a:prstClr val="black"/>
                  </a:solidFill>
                  <a:latin typeface="Times New Roman" panose="02020603050405020304" pitchFamily="18" charset="0"/>
                  <a:cs typeface="Times New Roman" panose="02020603050405020304" pitchFamily="18" charset="0"/>
                </a:rPr>
                <a:t>. </a:t>
              </a:r>
            </a:p>
          </p:txBody>
        </p:sp>
      </p:grpSp>
      <p:sp>
        <p:nvSpPr>
          <p:cNvPr id="28" name="TextBox 27">
            <a:extLst>
              <a:ext uri="{FF2B5EF4-FFF2-40B4-BE49-F238E27FC236}">
                <a16:creationId xmlns:a16="http://schemas.microsoft.com/office/drawing/2014/main" id="{85FEE3F8-11F2-1F4D-9D35-492E0DF1188E}"/>
              </a:ext>
            </a:extLst>
          </p:cNvPr>
          <p:cNvSpPr txBox="1"/>
          <p:nvPr/>
        </p:nvSpPr>
        <p:spPr>
          <a:xfrm>
            <a:off x="304800" y="151306"/>
            <a:ext cx="6096000" cy="523220"/>
          </a:xfrm>
          <a:prstGeom prst="rect">
            <a:avLst/>
          </a:prstGeom>
          <a:noFill/>
        </p:spPr>
        <p:txBody>
          <a:bodyPr wrap="square">
            <a:spAutoFit/>
          </a:bodyPr>
          <a:lstStyle/>
          <a:p>
            <a:r>
              <a:rPr lang="en-US" sz="2800" b="1" dirty="0">
                <a:solidFill>
                  <a:srgbClr val="0000CC"/>
                </a:solidFill>
                <a:effectLst/>
                <a:latin typeface="Times New Roman" panose="02020603050405020304" pitchFamily="18" charset="0"/>
                <a:ea typeface="Calibri" panose="020F0502020204030204" pitchFamily="34" charset="0"/>
              </a:rPr>
              <a:t>3. NÓI VÀ NGHE</a:t>
            </a:r>
            <a:endParaRPr lang="en-US" sz="2800" dirty="0">
              <a:solidFill>
                <a:srgbClr val="0000CC"/>
              </a:solidFill>
            </a:endParaRPr>
          </a:p>
        </p:txBody>
      </p:sp>
    </p:spTree>
    <p:extLst>
      <p:ext uri="{BB962C8B-B14F-4D97-AF65-F5344CB8AC3E}">
        <p14:creationId xmlns:p14="http://schemas.microsoft.com/office/powerpoint/2010/main" val="11261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807A2-F022-C652-8D72-CE999A08C5BF}"/>
              </a:ext>
            </a:extLst>
          </p:cNvPr>
          <p:cNvPicPr>
            <a:picLocks noChangeAspect="1"/>
          </p:cNvPicPr>
          <p:nvPr/>
        </p:nvPicPr>
        <p:blipFill>
          <a:blip r:embed="rId2"/>
          <a:stretch>
            <a:fillRect/>
          </a:stretch>
        </p:blipFill>
        <p:spPr>
          <a:xfrm>
            <a:off x="0" y="0"/>
            <a:ext cx="12192000" cy="6858000"/>
          </a:xfrm>
          <a:prstGeom prst="rect">
            <a:avLst/>
          </a:prstGeom>
        </p:spPr>
      </p:pic>
      <p:pic>
        <p:nvPicPr>
          <p:cNvPr id="12" name="图片 18">
            <a:extLst>
              <a:ext uri="{FF2B5EF4-FFF2-40B4-BE49-F238E27FC236}">
                <a16:creationId xmlns:a16="http://schemas.microsoft.com/office/drawing/2014/main" id="{CD5F4C38-53F0-D63C-4337-F58B65BA48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30929" flipH="1">
            <a:off x="5317874" y="325625"/>
            <a:ext cx="1450976"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组合 28">
            <a:extLst>
              <a:ext uri="{FF2B5EF4-FFF2-40B4-BE49-F238E27FC236}">
                <a16:creationId xmlns:a16="http://schemas.microsoft.com/office/drawing/2014/main" id="{F0B57AB5-8156-F25C-673F-9D8140BFC439}"/>
              </a:ext>
            </a:extLst>
          </p:cNvPr>
          <p:cNvGrpSpPr>
            <a:grpSpLocks/>
          </p:cNvGrpSpPr>
          <p:nvPr/>
        </p:nvGrpSpPr>
        <p:grpSpPr bwMode="auto">
          <a:xfrm>
            <a:off x="160239" y="1275102"/>
            <a:ext cx="5100873" cy="4765564"/>
            <a:chOff x="-779670" y="-347095"/>
            <a:chExt cx="4202936" cy="6357653"/>
          </a:xfrm>
        </p:grpSpPr>
        <p:sp>
          <p:nvSpPr>
            <p:cNvPr id="17" name="文本框 25">
              <a:extLst>
                <a:ext uri="{FF2B5EF4-FFF2-40B4-BE49-F238E27FC236}">
                  <a16:creationId xmlns:a16="http://schemas.microsoft.com/office/drawing/2014/main" id="{C06FA822-3297-C1C6-8DB7-598FBC1EE85C}"/>
                </a:ext>
              </a:extLst>
            </p:cNvPr>
            <p:cNvSpPr>
              <a:spLocks noChangeArrowheads="1"/>
            </p:cNvSpPr>
            <p:nvPr/>
          </p:nvSpPr>
          <p:spPr bwMode="auto">
            <a:xfrm>
              <a:off x="-585788" y="-347095"/>
              <a:ext cx="3495146" cy="882104"/>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u="none" strike="noStrike" kern="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800" b="1"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u="none" strike="noStrike" kern="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矩形 26">
              <a:extLst>
                <a:ext uri="{FF2B5EF4-FFF2-40B4-BE49-F238E27FC236}">
                  <a16:creationId xmlns:a16="http://schemas.microsoft.com/office/drawing/2014/main" id="{326E9D51-0253-8CA4-D8DA-510777296B4C}"/>
                </a:ext>
              </a:extLst>
            </p:cNvPr>
            <p:cNvSpPr>
              <a:spLocks noChangeArrowheads="1"/>
            </p:cNvSpPr>
            <p:nvPr/>
          </p:nvSpPr>
          <p:spPr bwMode="auto">
            <a:xfrm>
              <a:off x="-779670" y="713828"/>
              <a:ext cx="4202936" cy="5296730"/>
            </a:xfrm>
            <a:prstGeom prst="rect">
              <a:avLst/>
            </a:prstGeom>
            <a:solidFill>
              <a:schemeClr val="accent1">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Đối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chiếu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với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dàn</a:t>
              </a:r>
              <a:r>
                <a:rPr lang="en-US" sz="2800" kern="0" dirty="0">
                  <a:solidFill>
                    <a:prstClr val="black"/>
                  </a:solidFill>
                  <a:latin typeface="Times New Roman" panose="02020603050405020304" pitchFamily="18" charset="0"/>
                  <a:cs typeface="Times New Roman" panose="02020603050405020304" pitchFamily="18" charset="0"/>
                </a:rPr>
                <a:t> ý </a:t>
              </a:r>
              <a:r>
                <a:rPr lang="en-US" sz="2800" kern="0" dirty="0" err="1">
                  <a:solidFill>
                    <a:prstClr val="black"/>
                  </a:solidFill>
                  <a:latin typeface="Times New Roman" panose="02020603050405020304" pitchFamily="18" charset="0"/>
                  <a:cs typeface="Times New Roman" panose="02020603050405020304" pitchFamily="18" charset="0"/>
                </a:rPr>
                <a:t>để</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xem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xét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nội</a:t>
              </a:r>
              <a:r>
                <a:rPr lang="en-US" sz="2800" kern="0" dirty="0">
                  <a:solidFill>
                    <a:prstClr val="black"/>
                  </a:solidFill>
                  <a:latin typeface="Times New Roman" panose="02020603050405020304" pitchFamily="18" charset="0"/>
                  <a:cs typeface="Times New Roman" panose="02020603050405020304" pitchFamily="18" charset="0"/>
                </a:rPr>
                <a:t> dung ý </a:t>
              </a:r>
              <a:r>
                <a:rPr lang="en-US" sz="2800" kern="0" dirty="0" err="1">
                  <a:solidFill>
                    <a:prstClr val="black"/>
                  </a:solidFill>
                  <a:latin typeface="Times New Roman" panose="02020603050405020304" pitchFamily="18" charset="0"/>
                  <a:cs typeface="Times New Roman" panose="02020603050405020304" pitchFamily="18" charset="0"/>
                </a:rPr>
                <a:t>kiến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đã</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trình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bày</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dẫn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dắt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lí</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lẽ</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và</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bằng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chứng</a:t>
              </a:r>
              <a:r>
                <a:rPr lang="en-US" sz="2800" kern="0" dirty="0">
                  <a:solidFill>
                    <a:prstClr val="black"/>
                  </a:solidFill>
                  <a:latin typeface="Times New Roman" panose="02020603050405020304" pitchFamily="18" charset="0"/>
                  <a:cs typeface="Times New Roman" panose="02020603050405020304" pitchFamily="18" charset="0"/>
                </a:rPr>
                <a:t>.</a:t>
              </a:r>
            </a:p>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Rút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kinh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nghiệm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về</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phát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biểu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diễn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đạt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ngôn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ngữ</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cử</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chỉ</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thái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độ</a:t>
              </a:r>
              <a:r>
                <a:rPr lang="en-US" sz="2800" kern="0" dirty="0">
                  <a:solidFill>
                    <a:prstClr val="black"/>
                  </a:solidFill>
                  <a:latin typeface="Times New Roman" panose="02020603050405020304" pitchFamily="18" charset="0"/>
                  <a:cs typeface="Times New Roman" panose="02020603050405020304" pitchFamily="18" charset="0"/>
                </a:rPr>
                <a:t>,...</a:t>
              </a:r>
            </a:p>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Xem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xét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lại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nội</a:t>
              </a:r>
              <a:r>
                <a:rPr lang="en-US" sz="2800" kern="0" dirty="0">
                  <a:solidFill>
                    <a:prstClr val="black"/>
                  </a:solidFill>
                  <a:latin typeface="Times New Roman" panose="02020603050405020304" pitchFamily="18" charset="0"/>
                  <a:cs typeface="Times New Roman" panose="02020603050405020304" pitchFamily="18" charset="0"/>
                </a:rPr>
                <a:t> dung, </a:t>
              </a:r>
              <a:r>
                <a:rPr lang="en-US" sz="2800" kern="0" dirty="0" err="1">
                  <a:solidFill>
                    <a:prstClr val="black"/>
                  </a:solidFill>
                  <a:latin typeface="Times New Roman" panose="02020603050405020304" pitchFamily="18" charset="0"/>
                  <a:cs typeface="Times New Roman" panose="02020603050405020304" pitchFamily="18" charset="0"/>
                </a:rPr>
                <a:t>cách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thức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trả</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lời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câu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hỏi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và</a:t>
              </a:r>
              <a:r>
                <a:rPr lang="en-US" sz="2800" kern="0" dirty="0">
                  <a:solidFill>
                    <a:prstClr val="black"/>
                  </a:solidFill>
                  <a:latin typeface="Times New Roman" panose="02020603050405020304" pitchFamily="18" charset="0"/>
                  <a:cs typeface="Times New Roman" panose="02020603050405020304" pitchFamily="18" charset="0"/>
                </a:rPr>
                <a:t> ý </a:t>
              </a:r>
              <a:r>
                <a:rPr lang="en-US" sz="2800" kern="0" dirty="0" err="1">
                  <a:solidFill>
                    <a:prstClr val="black"/>
                  </a:solidFill>
                  <a:latin typeface="Times New Roman" panose="02020603050405020304" pitchFamily="18" charset="0"/>
                  <a:cs typeface="Times New Roman" panose="02020603050405020304" pitchFamily="18" charset="0"/>
                </a:rPr>
                <a:t>kiến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trao</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đổi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với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bạn</a:t>
              </a:r>
              <a:r>
                <a:rPr lang="en-US" sz="2800" kern="0" dirty="0">
                  <a:solidFill>
                    <a:prstClr val="black"/>
                  </a:solidFill>
                  <a:latin typeface="Times New Roman" panose="02020603050405020304" pitchFamily="18" charset="0"/>
                  <a:cs typeface="Times New Roman" panose="02020603050405020304" pitchFamily="18" charset="0"/>
                </a:rPr>
                <a:t>.</a:t>
              </a:r>
            </a:p>
          </p:txBody>
        </p:sp>
      </p:grpSp>
      <p:grpSp>
        <p:nvGrpSpPr>
          <p:cNvPr id="24" name="组合 33">
            <a:extLst>
              <a:ext uri="{FF2B5EF4-FFF2-40B4-BE49-F238E27FC236}">
                <a16:creationId xmlns:a16="http://schemas.microsoft.com/office/drawing/2014/main" id="{2A22C79F-BC5E-5C58-365C-5FE81F2CEB03}"/>
              </a:ext>
            </a:extLst>
          </p:cNvPr>
          <p:cNvGrpSpPr>
            <a:grpSpLocks/>
          </p:cNvGrpSpPr>
          <p:nvPr/>
        </p:nvGrpSpPr>
        <p:grpSpPr bwMode="auto">
          <a:xfrm>
            <a:off x="6652891" y="1275102"/>
            <a:ext cx="4483920" cy="4319317"/>
            <a:chOff x="-1429588" y="-477361"/>
            <a:chExt cx="5975923" cy="5762321"/>
          </a:xfrm>
        </p:grpSpPr>
        <p:sp>
          <p:nvSpPr>
            <p:cNvPr id="25" name="文本框 34">
              <a:extLst>
                <a:ext uri="{FF2B5EF4-FFF2-40B4-BE49-F238E27FC236}">
                  <a16:creationId xmlns:a16="http://schemas.microsoft.com/office/drawing/2014/main" id="{DB27D81C-3947-A826-7518-3330A3593FE7}"/>
                </a:ext>
              </a:extLst>
            </p:cNvPr>
            <p:cNvSpPr>
              <a:spLocks noChangeArrowheads="1"/>
            </p:cNvSpPr>
            <p:nvPr/>
          </p:nvSpPr>
          <p:spPr bwMode="auto">
            <a:xfrm>
              <a:off x="-1429588" y="-477361"/>
              <a:ext cx="5975923" cy="882104"/>
            </a:xfrm>
            <a:prstGeom prst="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lnSpc>
                  <a:spcPct val="150000"/>
                </a:lnSpc>
              </a:pP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vụ</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kern="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kern="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6" name="矩形 35">
              <a:extLst>
                <a:ext uri="{FF2B5EF4-FFF2-40B4-BE49-F238E27FC236}">
                  <a16:creationId xmlns:a16="http://schemas.microsoft.com/office/drawing/2014/main" id="{F726F05F-41B1-7054-0DC1-E96EE44C3004}"/>
                </a:ext>
              </a:extLst>
            </p:cNvPr>
            <p:cNvSpPr>
              <a:spLocks noChangeArrowheads="1"/>
            </p:cNvSpPr>
            <p:nvPr/>
          </p:nvSpPr>
          <p:spPr bwMode="auto">
            <a:xfrm>
              <a:off x="-1269137" y="563072"/>
              <a:ext cx="5764386" cy="4721888"/>
            </a:xfrm>
            <a:prstGeom prst="rect">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Hiểu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đúng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và</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tóm</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tắt</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được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các</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thông</a:t>
              </a:r>
              <a:r>
                <a:rPr lang="en-US" sz="2800" kern="0" dirty="0">
                  <a:solidFill>
                    <a:prstClr val="black"/>
                  </a:solidFill>
                  <a:latin typeface="Times New Roman" panose="02020603050405020304" pitchFamily="18" charset="0"/>
                  <a:cs typeface="Times New Roman" panose="02020603050405020304" pitchFamily="18" charset="0"/>
                </a:rPr>
                <a:t> tin </a:t>
              </a:r>
              <a:r>
                <a:rPr lang="en-US" sz="2800" kern="0" dirty="0" err="1">
                  <a:solidFill>
                    <a:prstClr val="black"/>
                  </a:solidFill>
                  <a:latin typeface="Times New Roman" panose="02020603050405020304" pitchFamily="18" charset="0"/>
                  <a:cs typeface="Times New Roman" panose="02020603050405020304" pitchFamily="18" charset="0"/>
                </a:rPr>
                <a:t>từ</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người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nói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bằng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văn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bản</a:t>
              </a:r>
              <a:r>
                <a:rPr lang="en-US" sz="2800" kern="0" dirty="0">
                  <a:solidFill>
                    <a:prstClr val="black"/>
                  </a:solidFill>
                  <a:latin typeface="Times New Roman" panose="02020603050405020304" pitchFamily="18" charset="0"/>
                  <a:cs typeface="Times New Roman" panose="02020603050405020304" pitchFamily="18" charset="0"/>
                </a:rPr>
                <a:t>.</a:t>
              </a:r>
            </a:p>
            <a:p>
              <a:pPr algn="just"/>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Tập</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trung</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chú</a:t>
              </a:r>
              <a:r>
                <a:rPr lang="en-US" sz="2800" kern="0" dirty="0">
                  <a:solidFill>
                    <a:prstClr val="black"/>
                  </a:solidFill>
                  <a:latin typeface="Times New Roman" panose="02020603050405020304" pitchFamily="18" charset="0"/>
                  <a:cs typeface="Times New Roman" panose="02020603050405020304" pitchFamily="18" charset="0"/>
                </a:rPr>
                <a:t> ý </a:t>
              </a:r>
              <a:r>
                <a:rPr lang="en-US" sz="2800" kern="0" dirty="0" err="1">
                  <a:solidFill>
                    <a:prstClr val="black"/>
                  </a:solidFill>
                  <a:latin typeface="Times New Roman" panose="02020603050405020304" pitchFamily="18" charset="0"/>
                  <a:cs typeface="Times New Roman" panose="02020603050405020304" pitchFamily="18" charset="0"/>
                </a:rPr>
                <a:t>theo</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dõi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người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nói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thể</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hiện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sự</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mạnh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dạn</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cầu</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thị</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và</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thái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độ</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hòa</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nhã</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lịch</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sự</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khi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trao</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đổi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với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người</a:t>
              </a:r>
              <a:r>
                <a:rPr lang="en-US" sz="2800" kern="0" dirty="0">
                  <a:solidFill>
                    <a:prstClr val="black"/>
                  </a:solidFill>
                  <a:latin typeface="Times New Roman" panose="02020603050405020304" pitchFamily="18" charset="0"/>
                  <a:cs typeface="Times New Roman" panose="02020603050405020304" pitchFamily="18" charset="0"/>
                </a:rPr>
                <a:t> </a:t>
              </a:r>
              <a:r>
                <a:rPr lang="en-US" sz="2800" kern="0" dirty="0" err="1">
                  <a:solidFill>
                    <a:prstClr val="black"/>
                  </a:solidFill>
                  <a:latin typeface="Times New Roman" panose="02020603050405020304" pitchFamily="18" charset="0"/>
                  <a:cs typeface="Times New Roman" panose="02020603050405020304" pitchFamily="18" charset="0"/>
                </a:rPr>
                <a:t>nói</a:t>
              </a:r>
              <a:r>
                <a:rPr lang="en-US" sz="2800" kern="0" dirty="0">
                  <a:solidFill>
                    <a:prstClr val="black"/>
                  </a:solidFill>
                  <a:latin typeface="Times New Roman" panose="02020603050405020304" pitchFamily="18" charset="0"/>
                  <a:cs typeface="Times New Roman" panose="02020603050405020304" pitchFamily="18" charset="0"/>
                </a:rPr>
                <a:t>.</a:t>
              </a:r>
            </a:p>
          </p:txBody>
        </p:sp>
      </p:grpSp>
      <p:sp>
        <p:nvSpPr>
          <p:cNvPr id="28" name="TextBox 27">
            <a:extLst>
              <a:ext uri="{FF2B5EF4-FFF2-40B4-BE49-F238E27FC236}">
                <a16:creationId xmlns:a16="http://schemas.microsoft.com/office/drawing/2014/main" id="{85FEE3F8-11F2-1F4D-9D35-492E0DF1188E}"/>
              </a:ext>
            </a:extLst>
          </p:cNvPr>
          <p:cNvSpPr txBox="1"/>
          <p:nvPr/>
        </p:nvSpPr>
        <p:spPr>
          <a:xfrm>
            <a:off x="304800" y="151306"/>
            <a:ext cx="6096000" cy="523220"/>
          </a:xfrm>
          <a:prstGeom prst="rect">
            <a:avLst/>
          </a:prstGeom>
          <a:noFill/>
        </p:spPr>
        <p:txBody>
          <a:bodyPr wrap="square">
            <a:spAutoFit/>
          </a:bodyPr>
          <a:lstStyle/>
          <a:p>
            <a:r>
              <a:rPr lang="en-US" sz="2800" b="1" dirty="0">
                <a:solidFill>
                  <a:srgbClr val="0000CC"/>
                </a:solidFill>
                <a:effectLst/>
                <a:latin typeface="Times New Roman" panose="02020603050405020304" pitchFamily="18" charset="0"/>
                <a:ea typeface="Calibri" panose="020F0502020204030204" pitchFamily="34" charset="0"/>
              </a:rPr>
              <a:t>4. </a:t>
            </a:r>
            <a:r>
              <a:rPr lang="en-US" sz="2800" b="1" dirty="0">
                <a:solidFill>
                  <a:srgbClr val="0000CC"/>
                </a:solidFill>
                <a:latin typeface="Times New Roman" panose="02020603050405020304" pitchFamily="18" charset="0"/>
                <a:ea typeface="Calibri" panose="020F0502020204030204" pitchFamily="34" charset="0"/>
              </a:rPr>
              <a:t>KIỂM TRA VÀ CHỈNH SỬA</a:t>
            </a:r>
            <a:endParaRPr lang="en-US" sz="2800" dirty="0">
              <a:solidFill>
                <a:srgbClr val="0000CC"/>
              </a:solidFill>
            </a:endParaRPr>
          </a:p>
        </p:txBody>
      </p:sp>
    </p:spTree>
    <p:extLst>
      <p:ext uri="{BB962C8B-B14F-4D97-AF65-F5344CB8AC3E}">
        <p14:creationId xmlns:p14="http://schemas.microsoft.com/office/powerpoint/2010/main" val="33788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807A2-F022-C652-8D72-CE999A08C5B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4EEA2E44-A45C-CA8D-94A4-7FEF7CA00ADE}"/>
              </a:ext>
            </a:extLst>
          </p:cNvPr>
          <p:cNvSpPr txBox="1"/>
          <p:nvPr/>
        </p:nvSpPr>
        <p:spPr>
          <a:xfrm>
            <a:off x="4081670" y="0"/>
            <a:ext cx="6096000" cy="461665"/>
          </a:xfrm>
          <a:prstGeom prst="rect">
            <a:avLst/>
          </a:prstGeom>
          <a:noFill/>
        </p:spPr>
        <p:txBody>
          <a:bodyPr wrap="square">
            <a:spAutoFit/>
          </a:bodyPr>
          <a:lstStyle/>
          <a:p>
            <a:pPr algn="just"/>
            <a:r>
              <a:rPr lang="en-US" sz="2400" b="1" dirty="0">
                <a:solidFill>
                  <a:srgbClr val="0000CC"/>
                </a:solidFill>
                <a:effectLst/>
                <a:latin typeface="Times New Roman" panose="02020603050405020304" pitchFamily="18" charset="0"/>
                <a:ea typeface="Calibri" panose="020F0502020204030204" pitchFamily="34" charset="0"/>
              </a:rPr>
              <a:t>PHIẾU ĐÁNH GIÁ THEO TIÊU CHÍ</a:t>
            </a:r>
            <a:endParaRPr lang="en-US" sz="2400" dirty="0">
              <a:solidFill>
                <a:srgbClr val="0000CC"/>
              </a:solidFill>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855DFFFF-AA44-C6C7-B53D-04640D482D6F}"/>
              </a:ext>
            </a:extLst>
          </p:cNvPr>
          <p:cNvGraphicFramePr>
            <a:graphicFrameLocks noGrp="1"/>
          </p:cNvGraphicFramePr>
          <p:nvPr>
            <p:extLst>
              <p:ext uri="{D42A27DB-BD31-4B8C-83A1-F6EECF244321}">
                <p14:modId xmlns:p14="http://schemas.microsoft.com/office/powerpoint/2010/main" val="1408392071"/>
              </p:ext>
            </p:extLst>
          </p:nvPr>
        </p:nvGraphicFramePr>
        <p:xfrm>
          <a:off x="665018" y="580935"/>
          <a:ext cx="11300097" cy="5905720"/>
        </p:xfrm>
        <a:graphic>
          <a:graphicData uri="http://schemas.openxmlformats.org/drawingml/2006/table">
            <a:tbl>
              <a:tblPr firstRow="1" firstCol="1" bandRow="1"/>
              <a:tblGrid>
                <a:gridCol w="3021351">
                  <a:extLst>
                    <a:ext uri="{9D8B030D-6E8A-4147-A177-3AD203B41FA5}">
                      <a16:colId xmlns:a16="http://schemas.microsoft.com/office/drawing/2014/main" val="223211079"/>
                    </a:ext>
                  </a:extLst>
                </a:gridCol>
                <a:gridCol w="3021351">
                  <a:extLst>
                    <a:ext uri="{9D8B030D-6E8A-4147-A177-3AD203B41FA5}">
                      <a16:colId xmlns:a16="http://schemas.microsoft.com/office/drawing/2014/main" val="2093228351"/>
                    </a:ext>
                  </a:extLst>
                </a:gridCol>
                <a:gridCol w="2805541">
                  <a:extLst>
                    <a:ext uri="{9D8B030D-6E8A-4147-A177-3AD203B41FA5}">
                      <a16:colId xmlns:a16="http://schemas.microsoft.com/office/drawing/2014/main" val="710445786"/>
                    </a:ext>
                  </a:extLst>
                </a:gridCol>
                <a:gridCol w="2451854">
                  <a:extLst>
                    <a:ext uri="{9D8B030D-6E8A-4147-A177-3AD203B41FA5}">
                      <a16:colId xmlns:a16="http://schemas.microsoft.com/office/drawing/2014/main" val="1280029475"/>
                    </a:ext>
                  </a:extLst>
                </a:gridCol>
              </a:tblGrid>
              <a:tr h="151818">
                <a:tc rowSpan="2">
                  <a:txBody>
                    <a:bodyPr/>
                    <a:lstStyle/>
                    <a:p>
                      <a:pPr algn="ctr">
                        <a:lnSpc>
                          <a:spcPct val="110000"/>
                        </a:lnSpc>
                      </a:pPr>
                      <a:r>
                        <a:rPr lang="vi-VN" sz="1800" b="1" kern="1200">
                          <a:solidFill>
                            <a:srgbClr val="000000"/>
                          </a:solidFill>
                          <a:effectLst/>
                          <a:latin typeface="Times New Roman" panose="02020603050405020304" pitchFamily="18" charset="0"/>
                          <a:ea typeface="Calibri" panose="020F0502020204030204" pitchFamily="34" charset="0"/>
                        </a:rPr>
                        <a:t>Tiêu chí</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gridSpan="3">
                  <a:txBody>
                    <a:bodyPr/>
                    <a:lstStyle/>
                    <a:p>
                      <a:pPr algn="ctr">
                        <a:lnSpc>
                          <a:spcPct val="110000"/>
                        </a:lnSpc>
                      </a:pPr>
                      <a:r>
                        <a:rPr lang="vi-VN" sz="1800" b="1" kern="1200">
                          <a:solidFill>
                            <a:srgbClr val="000000"/>
                          </a:solidFill>
                          <a:effectLst/>
                          <a:latin typeface="Times New Roman" panose="02020603050405020304" pitchFamily="18" charset="0"/>
                          <a:ea typeface="Calibri" panose="020F0502020204030204" pitchFamily="34" charset="0"/>
                        </a:rPr>
                        <a:t>Mức độ</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4167279"/>
                  </a:ext>
                </a:extLst>
              </a:tr>
              <a:tr h="151818">
                <a:tc vMerge="1">
                  <a:txBody>
                    <a:bodyPr/>
                    <a:lstStyle/>
                    <a:p>
                      <a:endParaRPr lang="en-US"/>
                    </a:p>
                  </a:txBody>
                  <a:tcPr/>
                </a:tc>
                <a:tc>
                  <a:txBody>
                    <a:bodyPr/>
                    <a:lstStyle/>
                    <a:p>
                      <a:pPr algn="ctr">
                        <a:lnSpc>
                          <a:spcPct val="110000"/>
                        </a:lnSpc>
                      </a:pPr>
                      <a:r>
                        <a:rPr lang="vi-VN" sz="1800" b="1" kern="1200">
                          <a:solidFill>
                            <a:srgbClr val="000000"/>
                          </a:solidFill>
                          <a:effectLst/>
                          <a:latin typeface="Times New Roman" panose="02020603050405020304" pitchFamily="18" charset="0"/>
                          <a:ea typeface="Calibri" panose="020F0502020204030204" pitchFamily="34" charset="0"/>
                        </a:rPr>
                        <a:t>Chưa đạt</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0000"/>
                        </a:lnSpc>
                      </a:pPr>
                      <a:r>
                        <a:rPr lang="vi-VN" sz="1800" b="1" kern="1200">
                          <a:solidFill>
                            <a:srgbClr val="000000"/>
                          </a:solidFill>
                          <a:effectLst/>
                          <a:latin typeface="Times New Roman" panose="02020603050405020304" pitchFamily="18" charset="0"/>
                          <a:ea typeface="Calibri" panose="020F0502020204030204" pitchFamily="34" charset="0"/>
                        </a:rPr>
                        <a:t>Đạt</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0000"/>
                        </a:lnSpc>
                      </a:pPr>
                      <a:r>
                        <a:rPr lang="vi-VN" sz="1800" b="1" kern="1200">
                          <a:solidFill>
                            <a:srgbClr val="000000"/>
                          </a:solidFill>
                          <a:effectLst/>
                          <a:latin typeface="Times New Roman" panose="02020603050405020304" pitchFamily="18" charset="0"/>
                          <a:ea typeface="Calibri" panose="020F0502020204030204" pitchFamily="34" charset="0"/>
                        </a:rPr>
                        <a:t>Tốt</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70608718"/>
                  </a:ext>
                </a:extLst>
              </a:tr>
              <a:tr h="695219">
                <a:tc>
                  <a:txBody>
                    <a:bodyPr/>
                    <a:lstStyle/>
                    <a:p>
                      <a:pPr algn="just">
                        <a:lnSpc>
                          <a:spcPct val="110000"/>
                        </a:lnSpc>
                      </a:pPr>
                      <a:r>
                        <a:rPr lang="vi-VN" sz="1800" b="1" i="1" kern="1200">
                          <a:solidFill>
                            <a:srgbClr val="0000CC"/>
                          </a:solidFill>
                          <a:effectLst/>
                          <a:latin typeface="Times New Roman" panose="02020603050405020304" pitchFamily="18" charset="0"/>
                          <a:ea typeface="Calibri" panose="020F0502020204030204" pitchFamily="34" charset="0"/>
                        </a:rPr>
                        <a:t>1. Lựa chọn vấn đề gây tranh cãi </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Chưa nêu được vấn đề </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Xác  định đúng vấn  đề  cần  nghị luận; thể hiện nhưng  chưa  rõ quan  điểm.</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Xác  định đúng vấn  đề  cần  nghị luận; thể  hiện rõ quan  điểm.</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22192077"/>
                  </a:ext>
                </a:extLst>
              </a:tr>
              <a:tr h="975078">
                <a:tc>
                  <a:txBody>
                    <a:bodyPr/>
                    <a:lstStyle/>
                    <a:p>
                      <a:pPr algn="just">
                        <a:lnSpc>
                          <a:spcPct val="110000"/>
                        </a:lnSpc>
                      </a:pPr>
                      <a:r>
                        <a:rPr lang="vi-VN" sz="1800" b="1" i="1" kern="1200">
                          <a:solidFill>
                            <a:srgbClr val="0000CC"/>
                          </a:solidFill>
                          <a:effectLst/>
                          <a:latin typeface="Times New Roman" panose="02020603050405020304" pitchFamily="18" charset="0"/>
                          <a:ea typeface="Calibri" panose="020F0502020204030204" pitchFamily="34" charset="0"/>
                        </a:rPr>
                        <a:t>2. </a:t>
                      </a:r>
                      <a:r>
                        <a:rPr lang="en-US" sz="1800" b="1" i="1" kern="1200">
                          <a:solidFill>
                            <a:srgbClr val="0000CC"/>
                          </a:solidFill>
                          <a:effectLst/>
                          <a:latin typeface="Times New Roman" panose="02020603050405020304" pitchFamily="18" charset="0"/>
                          <a:ea typeface="Calibri" panose="020F0502020204030204" pitchFamily="34" charset="0"/>
                        </a:rPr>
                        <a:t>Lập luận</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Không    biết  cách  tổ chức hệ thống lí lẽ kết  hợp  với dẫn chứng để chứng  minh cho luận điểm</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Luận  điểm tương  đối  phù hợp, rõ  ràng. Hệ  thống lí lẽ hợp lí,  được củng cố bằng dẫn chứng</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Luận  điểm phù hợp, rõ  ràng,  sâu sắc và tất cả được chứng minh bằng lí lẽ và dẫn chứng sắc bén</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30396581"/>
                  </a:ext>
                </a:extLst>
              </a:tr>
              <a:tr h="835149">
                <a:tc>
                  <a:txBody>
                    <a:bodyPr/>
                    <a:lstStyle/>
                    <a:p>
                      <a:pPr algn="just">
                        <a:lnSpc>
                          <a:spcPct val="110000"/>
                        </a:lnSpc>
                      </a:pPr>
                      <a:r>
                        <a:rPr lang="vi-VN" sz="1800" b="1" i="1" kern="1200" dirty="0">
                          <a:solidFill>
                            <a:srgbClr val="0000CC"/>
                          </a:solidFill>
                          <a:effectLst/>
                          <a:latin typeface="Times New Roman" panose="02020603050405020304" pitchFamily="18" charset="0"/>
                          <a:ea typeface="Calibri" panose="020F0502020204030204" pitchFamily="34" charset="0"/>
                        </a:rPr>
                        <a:t>3. Nói to, rõ ràng, truyền cảm.</a:t>
                      </a:r>
                      <a:endParaRPr lang="en-US" sz="1800" dirty="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Nói nhỏ, khó nghe; nói lắp, ngập ngừng…</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Giọng điệu tương  đối phù hợp với  đề bài, nói to nhưng đôi chỗ lặp lại hoặc ngập ngừng 1 vài câu.</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Giọng điệu phù hợp với đề bài, nói to, hầu như không lặp lại hoặc ngập ngừng.</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9054264"/>
                  </a:ext>
                </a:extLst>
              </a:tr>
              <a:tr h="835149">
                <a:tc>
                  <a:txBody>
                    <a:bodyPr/>
                    <a:lstStyle/>
                    <a:p>
                      <a:pPr algn="just">
                        <a:lnSpc>
                          <a:spcPct val="110000"/>
                        </a:lnSpc>
                      </a:pPr>
                      <a:r>
                        <a:rPr lang="vi-VN" sz="1800" b="1" i="1" kern="1200">
                          <a:solidFill>
                            <a:srgbClr val="0000CC"/>
                          </a:solidFill>
                          <a:effectLst/>
                          <a:latin typeface="Times New Roman" panose="02020603050405020304" pitchFamily="18" charset="0"/>
                          <a:ea typeface="Calibri" panose="020F0502020204030204" pitchFamily="34" charset="0"/>
                        </a:rPr>
                        <a:t>4. Sử dụng yếu tố phi ngôn ngữ phù hợp.</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Điệu bộ thiếu tự tin, mắt chưa nhìn vào người nghe; nét mặt chưa biểu cảm hoặc biểu cảm không phù hợp.</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Điệu bộ tự tin, mắt nhìn vào người nghe; nét mặt biểu cảm phù hợp với nội dung câu chuyện.</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  Điệu bộ rất tự tin, mắt nhìn vào người nghe; nét mặt sinh động.</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3743582"/>
                  </a:ext>
                </a:extLst>
              </a:tr>
              <a:tr h="555289">
                <a:tc>
                  <a:txBody>
                    <a:bodyPr/>
                    <a:lstStyle/>
                    <a:p>
                      <a:pPr algn="just">
                        <a:lnSpc>
                          <a:spcPct val="110000"/>
                        </a:lnSpc>
                      </a:pPr>
                      <a:r>
                        <a:rPr lang="vi-VN" sz="1800" b="1" i="1" kern="1200">
                          <a:solidFill>
                            <a:srgbClr val="0000CC"/>
                          </a:solidFill>
                          <a:effectLst/>
                          <a:latin typeface="Times New Roman" panose="02020603050405020304" pitchFamily="18" charset="0"/>
                          <a:ea typeface="Calibri" panose="020F0502020204030204" pitchFamily="34" charset="0"/>
                        </a:rPr>
                        <a:t>5. Mở đầu và kết thúc hợp lí</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Không chào hỏi/ và không có lời kết thúc bài nói.</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Có chào hỏi/ và có lời kết thúc bài nói.</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10000"/>
                        </a:lnSpc>
                      </a:pPr>
                      <a:r>
                        <a:rPr lang="vi-VN" sz="1800" kern="1200">
                          <a:solidFill>
                            <a:srgbClr val="000000"/>
                          </a:solidFill>
                          <a:effectLst/>
                          <a:latin typeface="Times New Roman" panose="02020603050405020304" pitchFamily="18" charset="0"/>
                          <a:ea typeface="Calibri" panose="020F0502020204030204" pitchFamily="34" charset="0"/>
                        </a:rPr>
                        <a:t>Chào hỏi/ và kết thúc bài nói một cách hấp dẫn.</a:t>
                      </a:r>
                      <a:endParaRPr lang="en-US" sz="180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11674957"/>
                  </a:ext>
                </a:extLst>
              </a:tr>
              <a:tr h="151818">
                <a:tc gridSpan="4">
                  <a:txBody>
                    <a:bodyPr/>
                    <a:lstStyle/>
                    <a:p>
                      <a:pPr algn="ctr">
                        <a:lnSpc>
                          <a:spcPct val="110000"/>
                        </a:lnSpc>
                      </a:pPr>
                      <a:r>
                        <a:rPr lang="vi-VN" sz="1800" b="1" kern="1200" dirty="0">
                          <a:solidFill>
                            <a:srgbClr val="FF0000"/>
                          </a:solidFill>
                          <a:effectLst/>
                          <a:latin typeface="Times New Roman" panose="02020603050405020304" pitchFamily="18" charset="0"/>
                          <a:ea typeface="Calibri" panose="020F0502020204030204" pitchFamily="34" charset="0"/>
                        </a:rPr>
                        <a:t>TỔNG ĐIỂM: ………………../10 điểm</a:t>
                      </a:r>
                      <a:endParaRPr lang="en-US" sz="1800" dirty="0">
                        <a:effectLst/>
                        <a:latin typeface="Times New Roman" panose="02020603050405020304" pitchFamily="18" charset="0"/>
                        <a:ea typeface="Times New Roman" panose="02020603050405020304" pitchFamily="18" charset="0"/>
                      </a:endParaRPr>
                    </a:p>
                  </a:txBody>
                  <a:tcPr marL="33695" marR="33695" marT="567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6931533"/>
                  </a:ext>
                </a:extLst>
              </a:tr>
            </a:tbl>
          </a:graphicData>
        </a:graphic>
      </p:graphicFrame>
    </p:spTree>
    <p:extLst>
      <p:ext uri="{BB962C8B-B14F-4D97-AF65-F5344CB8AC3E}">
        <p14:creationId xmlns:p14="http://schemas.microsoft.com/office/powerpoint/2010/main" val="354830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8C5912-2928-6EA2-E2C5-D994419B463A}"/>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7140A52E-CAA5-9AB4-FEEF-5F17CA5AB17D}"/>
              </a:ext>
            </a:extLst>
          </p:cNvPr>
          <p:cNvSpPr txBox="1"/>
          <p:nvPr/>
        </p:nvSpPr>
        <p:spPr>
          <a:xfrm>
            <a:off x="596346" y="448332"/>
            <a:ext cx="11317358" cy="1815882"/>
          </a:xfrm>
          <a:prstGeom prst="rect">
            <a:avLst/>
          </a:prstGeom>
          <a:noFill/>
        </p:spPr>
        <p:txBody>
          <a:bodyPr wrap="square">
            <a:spAutoFit/>
          </a:bodyPr>
          <a:lstStyle/>
          <a:p>
            <a:r>
              <a:rPr lang="en-US" sz="2800" b="1" dirty="0" err="1">
                <a:solidFill>
                  <a:srgbClr val="FF0000"/>
                </a:solidFill>
                <a:effectLst/>
                <a:latin typeface="Times New Roman" panose="02020603050405020304" pitchFamily="18" charset="0"/>
                <a:ea typeface="Calibri" panose="020F0502020204030204" pitchFamily="34" charset="0"/>
              </a:rPr>
              <a:t>Bài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tập</a:t>
            </a:r>
            <a:r>
              <a:rPr lang="en-US" sz="2800" b="1" dirty="0">
                <a:solidFill>
                  <a:srgbClr val="FF0000"/>
                </a:solidFill>
                <a:latin typeface="Times New Roman" panose="02020603050405020304" pitchFamily="18" charset="0"/>
                <a:ea typeface="Calibri" panose="020F0502020204030204" pitchFamily="34" charset="0"/>
              </a:rPr>
              <a:t>: </a:t>
            </a:r>
            <a:r>
              <a:rPr lang="vi-VN" sz="2800" b="1" dirty="0">
                <a:solidFill>
                  <a:srgbClr val="FF0000"/>
                </a:solidFill>
                <a:latin typeface="Times New Roman" panose="02020603050405020304" pitchFamily="18" charset="0"/>
                <a:ea typeface="Calibri" panose="020F0502020204030204" pitchFamily="34" charset="0"/>
              </a:rPr>
              <a:t>Có ý kiến cho rằng </a:t>
            </a:r>
            <a:r>
              <a:rPr lang="en-US" sz="2800" b="1" dirty="0" err="1">
                <a:solidFill>
                  <a:srgbClr val="FF0000"/>
                </a:solidFill>
                <a:latin typeface="Times New Roman" panose="02020603050405020304" pitchFamily="18" charset="0"/>
                <a:ea typeface="Calibri" panose="020F0502020204030204" pitchFamily="34" charset="0"/>
              </a:rPr>
              <a:t>âm</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thanh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tiếng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gà</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trưa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trong</a:t>
            </a:r>
            <a:r>
              <a:rPr lang="en-US" sz="2800" b="1" dirty="0">
                <a:solidFill>
                  <a:srgbClr val="FF0000"/>
                </a:solidFill>
                <a:latin typeface="Times New Roman" panose="02020603050405020304" pitchFamily="18" charset="0"/>
                <a:ea typeface="Calibri" panose="020F0502020204030204" pitchFamily="34" charset="0"/>
              </a:rPr>
              <a:t> </a:t>
            </a:r>
            <a:r>
              <a:rPr lang="vi-VN" sz="2800" b="1" dirty="0">
                <a:solidFill>
                  <a:srgbClr val="FF0000"/>
                </a:solidFill>
                <a:latin typeface="Times New Roman" panose="02020603050405020304" pitchFamily="18" charset="0"/>
                <a:ea typeface="Calibri" panose="020F0502020204030204" pitchFamily="34" charset="0"/>
              </a:rPr>
              <a:t>bài thơ “ Tiếng gà trưa” của Xuân Quỳnh </a:t>
            </a:r>
            <a:r>
              <a:rPr lang="en-US" sz="2800" b="1" dirty="0" err="1">
                <a:solidFill>
                  <a:srgbClr val="FF0000"/>
                </a:solidFill>
                <a:latin typeface="Times New Roman" panose="02020603050405020304" pitchFamily="18" charset="0"/>
                <a:ea typeface="Calibri" panose="020F0502020204030204" pitchFamily="34" charset="0"/>
              </a:rPr>
              <a:t>chủ</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yếu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gọi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về</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kí</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ức</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tuổi</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thơ</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của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anh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chiến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sĩ</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khi</a:t>
            </a:r>
            <a:r>
              <a:rPr lang="en-US" sz="2800" b="1" dirty="0">
                <a:solidFill>
                  <a:srgbClr val="FF0000"/>
                </a:solidFill>
                <a:latin typeface="Times New Roman" panose="02020603050405020304" pitchFamily="18" charset="0"/>
                <a:ea typeface="Calibri" panose="020F0502020204030204" pitchFamily="34" charset="0"/>
              </a:rPr>
              <a:t> ở </a:t>
            </a:r>
            <a:r>
              <a:rPr lang="en-US" sz="2800" b="1" dirty="0" err="1">
                <a:solidFill>
                  <a:srgbClr val="FF0000"/>
                </a:solidFill>
                <a:latin typeface="Times New Roman" panose="02020603050405020304" pitchFamily="18" charset="0"/>
                <a:ea typeface="Calibri" panose="020F0502020204030204" pitchFamily="34" charset="0"/>
              </a:rPr>
              <a:t>bên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bà</a:t>
            </a:r>
            <a:r>
              <a:rPr lang="en-US" sz="2800" b="1" dirty="0">
                <a:solidFill>
                  <a:srgbClr val="FF0000"/>
                </a:solidFill>
                <a:latin typeface="Times New Roman" panose="02020603050405020304" pitchFamily="18" charset="0"/>
                <a:ea typeface="Calibri" panose="020F0502020204030204" pitchFamily="34" charset="0"/>
              </a:rPr>
              <a:t>.</a:t>
            </a:r>
          </a:p>
          <a:p>
            <a:endParaRPr lang="en-US" sz="2800" b="1" dirty="0">
              <a:solidFill>
                <a:srgbClr val="FF000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70125B18-0F76-B004-002E-3073B5A28E70}"/>
              </a:ext>
            </a:extLst>
          </p:cNvPr>
          <p:cNvSpPr txBox="1"/>
          <p:nvPr/>
        </p:nvSpPr>
        <p:spPr>
          <a:xfrm>
            <a:off x="874643" y="2712545"/>
            <a:ext cx="10760765"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ý,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ý.</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Dựa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ý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hoặc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cha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mẹ</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bè</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chỉnh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năng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nghe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lớp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GV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HS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hoạt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động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nhóm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ý,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lập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dàn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ý.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năng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nghe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HS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tiếp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tục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ở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930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E3B7B0-72CF-4335-87A4-9CCC5157366F}"/>
              </a:ext>
            </a:extLst>
          </p:cNvPr>
          <p:cNvPicPr>
            <a:picLocks noChangeAspect="1"/>
          </p:cNvPicPr>
          <p:nvPr/>
        </p:nvPicPr>
        <p:blipFill>
          <a:blip r:embed="rId2"/>
          <a:stretch>
            <a:fillRect/>
          </a:stretch>
        </p:blipFill>
        <p:spPr>
          <a:xfrm>
            <a:off x="0" y="0"/>
            <a:ext cx="12192000" cy="6858000"/>
          </a:xfrm>
          <a:prstGeom prst="rect">
            <a:avLst/>
          </a:prstGeom>
        </p:spPr>
      </p:pic>
      <p:pic>
        <p:nvPicPr>
          <p:cNvPr id="3" name="图片 66">
            <a:extLst>
              <a:ext uri="{FF2B5EF4-FFF2-40B4-BE49-F238E27FC236}">
                <a16:creationId xmlns:a16="http://schemas.microsoft.com/office/drawing/2014/main" id="{0F782BF1-FF61-4641-9DF1-F9977354D4B5}"/>
              </a:ext>
            </a:extLst>
          </p:cNvPr>
          <p:cNvPicPr>
            <a:picLocks noChangeAspect="1"/>
          </p:cNvPicPr>
          <p:nvPr/>
        </p:nvPicPr>
        <p:blipFill>
          <a:blip r:embed="rId3"/>
          <a:stretch>
            <a:fillRect/>
          </a:stretch>
        </p:blipFill>
        <p:spPr>
          <a:xfrm>
            <a:off x="4353625" y="0"/>
            <a:ext cx="3643959" cy="1523159"/>
          </a:xfrm>
          <a:prstGeom prst="rect">
            <a:avLst/>
          </a:prstGeom>
        </p:spPr>
      </p:pic>
      <p:sp>
        <p:nvSpPr>
          <p:cNvPr id="4" name="品 10">
            <a:extLst>
              <a:ext uri="{FF2B5EF4-FFF2-40B4-BE49-F238E27FC236}">
                <a16:creationId xmlns:a16="http://schemas.microsoft.com/office/drawing/2014/main" id="{CF306CC6-A023-4F03-B7AD-60865D73072C}"/>
              </a:ext>
            </a:extLst>
          </p:cNvPr>
          <p:cNvSpPr txBox="1"/>
          <p:nvPr/>
        </p:nvSpPr>
        <p:spPr>
          <a:xfrm>
            <a:off x="4435523" y="708984"/>
            <a:ext cx="347573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Hướng</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dẫn</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tự</a:t>
            </a:r>
            <a:r>
              <a:rPr kumimoji="0" lang="en-US" altLang="zh-CN"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rPr>
              <a:t> </a:t>
            </a:r>
            <a:r>
              <a:rPr kumimoji="0" lang="en-US" altLang="zh-CN" sz="3200" b="1" i="0" u="none" strike="noStrike" kern="1200" cap="none" spc="0" normalizeH="0" baseline="0" noProof="0" dirty="0" err="1">
                <a:ln>
                  <a:noFill/>
                </a:ln>
                <a:solidFill>
                  <a:srgbClr val="0000CC"/>
                </a:solidFill>
                <a:effectLst/>
                <a:uLnTx/>
                <a:uFillTx/>
                <a:latin typeface="Times New Roman" pitchFamily="18" charset="0"/>
                <a:ea typeface="汉仪白棋体简" panose="02010604000101010101" pitchFamily="2" charset="-122"/>
                <a:cs typeface="Times New Roman" pitchFamily="18" charset="0"/>
              </a:rPr>
              <a:t>học</a:t>
            </a:r>
            <a:endParaRPr kumimoji="0" lang="zh-CN" altLang="en-US" sz="3200" b="1" i="0" u="none" strike="noStrike" kern="1200" cap="none" spc="0" normalizeH="0" baseline="0" noProof="0" dirty="0">
              <a:ln>
                <a:noFill/>
              </a:ln>
              <a:solidFill>
                <a:srgbClr val="0000CC"/>
              </a:solidFill>
              <a:effectLst/>
              <a:uLnTx/>
              <a:uFillTx/>
              <a:latin typeface="Times New Roman" pitchFamily="18" charset="0"/>
              <a:ea typeface="汉仪白棋体简" panose="02010604000101010101" pitchFamily="2" charset="-122"/>
              <a:cs typeface="Times New Roman" pitchFamily="18" charset="0"/>
            </a:endParaRPr>
          </a:p>
        </p:txBody>
      </p:sp>
      <p:pic>
        <p:nvPicPr>
          <p:cNvPr id="10" name="图片 1">
            <a:extLst>
              <a:ext uri="{FF2B5EF4-FFF2-40B4-BE49-F238E27FC236}">
                <a16:creationId xmlns:a16="http://schemas.microsoft.com/office/drawing/2014/main" id="{0BD8E8EA-5780-4AC7-88AB-3E23CA3E11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303" y="-103264"/>
            <a:ext cx="3172251" cy="2794046"/>
          </a:xfrm>
          <a:prstGeom prst="rect">
            <a:avLst/>
          </a:prstGeom>
        </p:spPr>
      </p:pic>
      <p:sp>
        <p:nvSpPr>
          <p:cNvPr id="9" name="TextBox 8">
            <a:extLst>
              <a:ext uri="{FF2B5EF4-FFF2-40B4-BE49-F238E27FC236}">
                <a16:creationId xmlns:a16="http://schemas.microsoft.com/office/drawing/2014/main" id="{5E62625F-8666-0A33-355E-7AA70CDDB3E7}"/>
              </a:ext>
            </a:extLst>
          </p:cNvPr>
          <p:cNvSpPr txBox="1"/>
          <p:nvPr/>
        </p:nvSpPr>
        <p:spPr>
          <a:xfrm>
            <a:off x="2072760" y="1994032"/>
            <a:ext cx="9731377" cy="4524315"/>
          </a:xfrm>
          <a:prstGeom prst="rect">
            <a:avLst/>
          </a:prstGeom>
          <a:noFill/>
          <a:ln>
            <a:solidFill>
              <a:srgbClr val="FF0000"/>
            </a:solidFill>
          </a:ln>
        </p:spPr>
        <p:txBody>
          <a:bodyPr wrap="squar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bước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hành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kĩ</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năng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nghe</a:t>
            </a:r>
            <a:r>
              <a:rPr lang="en-US"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tục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rèn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kĩ</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năng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nghe</a:t>
            </a:r>
            <a:r>
              <a:rPr lang="en-US" sz="2400" dirty="0">
                <a:solidFill>
                  <a:srgbClr val="000000"/>
                </a:solidFill>
                <a:latin typeface="Times New Roman" panose="02020603050405020304" pitchFamily="18" charset="0"/>
                <a:ea typeface="Calibri" panose="020F0502020204030204" pitchFamily="34" charset="0"/>
              </a:rPr>
              <a:t> qua </a:t>
            </a:r>
            <a:r>
              <a:rPr lang="en-US" sz="2400" dirty="0" err="1">
                <a:solidFill>
                  <a:srgbClr val="000000"/>
                </a:solidFill>
                <a:latin typeface="Times New Roman" panose="02020603050405020304" pitchFamily="18" charset="0"/>
                <a:ea typeface="Calibri" panose="020F0502020204030204" pitchFamily="34" charset="0"/>
              </a:rPr>
              <a:t>bài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tập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lớp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tập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dụng</a:t>
            </a:r>
            <a:r>
              <a:rPr lang="en-US"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thành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vở</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sgk</a:t>
            </a:r>
            <a:r>
              <a:rPr lang="en-US" sz="2400" dirty="0">
                <a:solidFill>
                  <a:srgbClr val="000000"/>
                </a:solidFill>
                <a:latin typeface="Times New Roman" panose="02020603050405020304" pitchFamily="18" charset="0"/>
                <a:ea typeface="Calibri" panose="020F0502020204030204" pitchFamily="34" charset="0"/>
              </a:rPr>
              <a:t>/79.</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Chuẩn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bài</a:t>
            </a:r>
            <a:r>
              <a:rPr lang="en-US" sz="2400" dirty="0">
                <a:solidFill>
                  <a:srgbClr val="000000"/>
                </a:solidFill>
                <a:latin typeface="Times New Roman" panose="02020603050405020304" pitchFamily="18" charset="0"/>
                <a:ea typeface="Calibri" panose="020F0502020204030204" pitchFamily="34" charset="0"/>
              </a:rPr>
              <a:t> 4 – </a:t>
            </a:r>
            <a:r>
              <a:rPr lang="en-US" sz="2400" dirty="0" err="1">
                <a:solidFill>
                  <a:srgbClr val="000000"/>
                </a:solidFill>
                <a:latin typeface="Times New Roman" panose="02020603050405020304" pitchFamily="18" charset="0"/>
                <a:ea typeface="Calibri" panose="020F0502020204030204" pitchFamily="34" charset="0"/>
              </a:rPr>
              <a:t>Nghị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luận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học</a:t>
            </a:r>
            <a:r>
              <a:rPr lang="en-US" sz="2400" dirty="0">
                <a:solidFill>
                  <a:srgbClr val="000000"/>
                </a:solidFill>
                <a:latin typeface="Times New Roman" panose="02020603050405020304" pitchFamily="18" charset="0"/>
                <a:ea typeface="Calibri" panose="020F0502020204030204" pitchFamily="34" charset="0"/>
              </a:rPr>
              <a:t> </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yêu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cầu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đạt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bài</a:t>
            </a:r>
            <a:r>
              <a:rPr lang="en-US"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kĩ</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thức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hiểu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đặc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điểm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bản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luận</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kĩ</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bản</a:t>
            </a:r>
            <a:r>
              <a:rPr lang="en-US" sz="2400"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Thiên</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nhiên</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và</a:t>
            </a:r>
            <a:r>
              <a:rPr lang="en-US" sz="2400" b="1" i="1" dirty="0">
                <a:solidFill>
                  <a:srgbClr val="000000"/>
                </a:solidFill>
                <a:latin typeface="Times New Roman" panose="02020603050405020304" pitchFamily="18" charset="0"/>
                <a:ea typeface="Calibri" panose="020F0502020204030204" pitchFamily="34" charset="0"/>
              </a:rPr>
              <a:t> con </a:t>
            </a:r>
            <a:r>
              <a:rPr lang="en-US" sz="2400" b="1" i="1" dirty="0" err="1">
                <a:solidFill>
                  <a:srgbClr val="000000"/>
                </a:solidFill>
                <a:latin typeface="Times New Roman" panose="02020603050405020304" pitchFamily="18" charset="0"/>
                <a:ea typeface="Calibri" panose="020F0502020204030204" pitchFamily="34" charset="0"/>
              </a:rPr>
              <a:t>người</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trong</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truyện</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Đất</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rừng</a:t>
            </a:r>
            <a:r>
              <a:rPr lang="en-US" sz="2400" b="1" i="1" dirty="0">
                <a:solidFill>
                  <a:srgbClr val="000000"/>
                </a:solidFill>
                <a:latin typeface="Times New Roman" panose="02020603050405020304" pitchFamily="18" charset="0"/>
                <a:ea typeface="Calibri" panose="020F0502020204030204" pitchFamily="34" charset="0"/>
              </a:rPr>
              <a:t> </a:t>
            </a:r>
            <a:r>
              <a:rPr lang="en-US" sz="2400" b="1" i="1" dirty="0" err="1">
                <a:solidFill>
                  <a:srgbClr val="000000"/>
                </a:solidFill>
                <a:latin typeface="Times New Roman" panose="02020603050405020304" pitchFamily="18" charset="0"/>
                <a:ea typeface="Calibri" panose="020F0502020204030204" pitchFamily="34" charset="0"/>
              </a:rPr>
              <a:t>phương</a:t>
            </a:r>
            <a:r>
              <a:rPr lang="en-US" sz="2400" b="1" i="1" dirty="0">
                <a:solidFill>
                  <a:srgbClr val="000000"/>
                </a:solidFill>
                <a:latin typeface="Times New Roman" panose="02020603050405020304" pitchFamily="18" charset="0"/>
                <a:ea typeface="Calibri" panose="020F0502020204030204" pitchFamily="34" charset="0"/>
              </a:rPr>
              <a:t> Nam</a:t>
            </a:r>
            <a:r>
              <a:rPr lang="en-US"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Cuộc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cảnh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phẩm</a:t>
            </a:r>
            <a:endParaRPr lang="en-US" sz="24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thành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phiếu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tập</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16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69C50-1655-6FDA-D690-3CE1B118B2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103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2517E1-ED9E-5369-AA3D-8B750668EC5C}"/>
              </a:ext>
            </a:extLst>
          </p:cNvPr>
          <p:cNvPicPr>
            <a:picLocks noChangeAspect="1"/>
          </p:cNvPicPr>
          <p:nvPr/>
        </p:nvPicPr>
        <p:blipFill>
          <a:blip r:embed="rId3"/>
          <a:stretch>
            <a:fillRect/>
          </a:stretch>
        </p:blipFill>
        <p:spPr>
          <a:xfrm>
            <a:off x="0" y="0"/>
            <a:ext cx="12192000" cy="6858000"/>
          </a:xfrm>
          <a:prstGeom prst="rect">
            <a:avLst/>
          </a:prstGeom>
        </p:spPr>
      </p:pic>
      <p:sp>
        <p:nvSpPr>
          <p:cNvPr id="8" name="18">
            <a:extLst>
              <a:ext uri="{FF2B5EF4-FFF2-40B4-BE49-F238E27FC236}">
                <a16:creationId xmlns:a16="http://schemas.microsoft.com/office/drawing/2014/main" id="{1D23CF5D-5619-639E-9129-98446F560729}"/>
              </a:ext>
            </a:extLst>
          </p:cNvPr>
          <p:cNvSpPr>
            <a:spLocks noChangeArrowheads="1"/>
          </p:cNvSpPr>
          <p:nvPr>
            <p:custDataLst>
              <p:tags r:id="rId1"/>
            </p:custDataLst>
          </p:nvPr>
        </p:nvSpPr>
        <p:spPr bwMode="auto">
          <a:xfrm>
            <a:off x="4038090" y="1069570"/>
            <a:ext cx="3903786" cy="615553"/>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000" b="1" u="sng" dirty="0">
                <a:ln w="0"/>
                <a:solidFill>
                  <a:srgbClr val="0000CC"/>
                </a:solidFill>
                <a:effectLst>
                  <a:reflection blurRad="6350" stA="53000" endA="300" endPos="35500" dir="5400000" sy="-90000" algn="bl" rotWithShape="0"/>
                </a:effectLst>
                <a:latin typeface="Times New Roman" pitchFamily="18" charset="0"/>
                <a:ea typeface="微软雅黑" panose="020B0503020204020204" pitchFamily="34" charset="-122"/>
                <a:cs typeface="Times New Roman" pitchFamily="18" charset="0"/>
              </a:rPr>
              <a:t>TIẾT 56.</a:t>
            </a:r>
          </a:p>
        </p:txBody>
      </p:sp>
      <p:sp>
        <p:nvSpPr>
          <p:cNvPr id="11" name="TextBox 10">
            <a:extLst>
              <a:ext uri="{FF2B5EF4-FFF2-40B4-BE49-F238E27FC236}">
                <a16:creationId xmlns:a16="http://schemas.microsoft.com/office/drawing/2014/main" id="{F15E87A1-0A07-157B-C9F8-28B0158A68B5}"/>
              </a:ext>
            </a:extLst>
          </p:cNvPr>
          <p:cNvSpPr txBox="1"/>
          <p:nvPr/>
        </p:nvSpPr>
        <p:spPr>
          <a:xfrm>
            <a:off x="520975" y="2120142"/>
            <a:ext cx="11150049" cy="1608133"/>
          </a:xfrm>
          <a:prstGeom prst="rect">
            <a:avLst/>
          </a:prstGeom>
          <a:noFill/>
        </p:spPr>
        <p:txBody>
          <a:bodyPr wrap="square">
            <a:spAutoFit/>
          </a:bodyPr>
          <a:lstStyle>
            <a:defPPr>
              <a:defRPr lang="en-US"/>
            </a:defPPr>
            <a:lvl1pPr indent="38100" algn="ctr">
              <a:spcBef>
                <a:spcPts val="300"/>
              </a:spcBef>
              <a:defRPr sz="3600" b="1">
                <a:ln w="0"/>
                <a:solidFill>
                  <a:srgbClr val="0000CC"/>
                </a:solidFill>
                <a:effectLst>
                  <a:reflection blurRad="6350" stA="53000" endA="300" endPos="35500" dir="5400000" sy="-90000" algn="bl" rotWithShape="0"/>
                </a:effectLst>
                <a:latin typeface="Times New Roman" panose="02020603050405020304" pitchFamily="18" charset="0"/>
                <a:ea typeface="Calibri" panose="020F0502020204030204" pitchFamily="34" charset="0"/>
              </a:defRPr>
            </a:lvl1pPr>
          </a:lstStyle>
          <a:p>
            <a:pPr algn="ctr"/>
            <a:r>
              <a:rPr lang="pt-BR" sz="4800" dirty="0"/>
              <a:t>NÓI VÀ NGHE: </a:t>
            </a:r>
          </a:p>
          <a:p>
            <a:r>
              <a:rPr lang="pt-BR" sz="4800" dirty="0"/>
              <a:t>THẢO LUẬN NHÓM VỀ MỘT VẤN ĐỀ</a:t>
            </a:r>
            <a:endParaRPr lang="en-US" sz="4800" dirty="0"/>
          </a:p>
        </p:txBody>
      </p:sp>
    </p:spTree>
    <p:extLst>
      <p:ext uri="{BB962C8B-B14F-4D97-AF65-F5344CB8AC3E}">
        <p14:creationId xmlns:p14="http://schemas.microsoft.com/office/powerpoint/2010/main" val="25703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8FC813-5D83-6975-B332-866DDAABFF02}"/>
              </a:ext>
            </a:extLst>
          </p:cNvPr>
          <p:cNvPicPr>
            <a:picLocks noChangeAspect="1"/>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56A67058-6679-72B6-50BE-72969D700638}"/>
              </a:ext>
            </a:extLst>
          </p:cNvPr>
          <p:cNvSpPr txBox="1"/>
          <p:nvPr/>
        </p:nvSpPr>
        <p:spPr>
          <a:xfrm>
            <a:off x="2881745" y="2468526"/>
            <a:ext cx="8035636" cy="1200329"/>
          </a:xfrm>
          <a:prstGeom prst="rect">
            <a:avLst/>
          </a:prstGeom>
          <a:noFill/>
        </p:spPr>
        <p:txBody>
          <a:bodyPr wrap="square">
            <a:spAutoFit/>
          </a:bodyPr>
          <a:lstStyle/>
          <a:p>
            <a:pPr lvl="0" algn="just">
              <a:defRPr/>
            </a:pPr>
            <a:r>
              <a:rPr kumimoji="0" lang="pt-BR" sz="7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I. </a:t>
            </a:r>
            <a:r>
              <a:rPr lang="en-US" sz="7200" b="1" dirty="0">
                <a:solidFill>
                  <a:srgbClr val="0000CC"/>
                </a:solidFill>
                <a:latin typeface="Times New Roman" panose="02020603050405020304" pitchFamily="18" charset="0"/>
                <a:ea typeface="Calibri" panose="020F0502020204030204" pitchFamily="34" charset="0"/>
              </a:rPr>
              <a:t>ĐỊNH HƯỚNG </a:t>
            </a:r>
            <a:endParaRPr kumimoji="0" lang="en-US" sz="72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9928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E96759B-7659-9F05-5FAC-8B37F6754033}"/>
              </a:ext>
            </a:extLst>
          </p:cNvPr>
          <p:cNvSpPr txBox="1"/>
          <p:nvPr/>
        </p:nvSpPr>
        <p:spPr>
          <a:xfrm>
            <a:off x="2298706" y="627428"/>
            <a:ext cx="9512048" cy="1043619"/>
          </a:xfrm>
          <a:prstGeom prst="rect">
            <a:avLst/>
          </a:prstGeom>
          <a:noFill/>
          <a:ln>
            <a:solidFill>
              <a:srgbClr val="FF0000"/>
            </a:solidFill>
          </a:ln>
        </p:spPr>
        <p:txBody>
          <a:bodyPr wrap="square">
            <a:spAutoFit/>
          </a:bodyPr>
          <a:lstStyle/>
          <a:p>
            <a:pPr algn="just">
              <a:lnSpc>
                <a:spcPct val="115000"/>
              </a:lnSpc>
            </a:pPr>
            <a:r>
              <a:rPr lang="de-DE" sz="2800" b="1" i="1">
                <a:solidFill>
                  <a:srgbClr val="FF0000"/>
                </a:solidFill>
                <a:latin typeface="Times New Roman" panose="02020603050405020304" pitchFamily="18" charset="0"/>
                <a:ea typeface="Times New Roman" panose="02020603050405020304" pitchFamily="18" charset="0"/>
              </a:rPr>
              <a:t>? </a:t>
            </a:r>
            <a:r>
              <a:rPr lang="pt-BR" sz="2800" b="1" i="1">
                <a:solidFill>
                  <a:srgbClr val="FF0000"/>
                </a:solidFill>
                <a:latin typeface="Times New Roman" panose="02020603050405020304" pitchFamily="18" charset="0"/>
                <a:ea typeface="Times New Roman" panose="02020603050405020304" pitchFamily="18" charset="0"/>
              </a:rPr>
              <a:t>Để thực hiện thảo luận nhóm về 1 vấn đề, em cần chú ý những gì?</a:t>
            </a:r>
            <a:endParaRPr lang="en-US" sz="2800">
              <a:solidFill>
                <a:srgbClr val="FF0000"/>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41CC10DB-6068-67A2-F896-55648BC79AC0}"/>
              </a:ext>
            </a:extLst>
          </p:cNvPr>
          <p:cNvPicPr>
            <a:picLocks noChangeAspect="1"/>
          </p:cNvPicPr>
          <p:nvPr/>
        </p:nvPicPr>
        <p:blipFill>
          <a:blip r:embed="rId2"/>
          <a:stretch>
            <a:fillRect/>
          </a:stretch>
        </p:blipFill>
        <p:spPr>
          <a:xfrm>
            <a:off x="231310" y="343659"/>
            <a:ext cx="2067396" cy="1616890"/>
          </a:xfrm>
          <a:prstGeom prst="rect">
            <a:avLst/>
          </a:prstGeom>
        </p:spPr>
      </p:pic>
      <p:sp>
        <p:nvSpPr>
          <p:cNvPr id="2" name="TextBox 1">
            <a:extLst>
              <a:ext uri="{FF2B5EF4-FFF2-40B4-BE49-F238E27FC236}">
                <a16:creationId xmlns:a16="http://schemas.microsoft.com/office/drawing/2014/main" id="{E22199FC-7AFF-7032-9721-006736EA4CE5}"/>
              </a:ext>
            </a:extLst>
          </p:cNvPr>
          <p:cNvSpPr txBox="1"/>
          <p:nvPr/>
        </p:nvSpPr>
        <p:spPr>
          <a:xfrm>
            <a:off x="987287" y="2473237"/>
            <a:ext cx="10508974" cy="2958502"/>
          </a:xfrm>
          <a:prstGeom prst="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Lựa chọn được vấn đề gây tranh cãi (chưa thống nhất)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Xác định các điểm đã thống nhất và các điểm còn khác biệt.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Chuẩn bị ý kiến của cá nhân về các điểm chưa thống nhất.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Arial" panose="020B0604020202020204" pitchFamily="34" charset="0"/>
                <a:cs typeface="+mn-cs"/>
              </a:rPr>
              <a:t>- Chú ý đến thái độ, cử chỉ khi phát biểu, thảo luận.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9312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8FC813-5D83-6975-B332-866DDAABFF02}"/>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B8C3851-6DA8-76EF-FE70-F8E1A7FFB288}"/>
              </a:ext>
            </a:extLst>
          </p:cNvPr>
          <p:cNvSpPr txBox="1"/>
          <p:nvPr/>
        </p:nvSpPr>
        <p:spPr>
          <a:xfrm>
            <a:off x="3366654" y="2454671"/>
            <a:ext cx="7051964"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7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II. </a:t>
            </a:r>
            <a:r>
              <a:rPr kumimoji="0" lang="vi-VN" sz="7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mn-cs"/>
              </a:rPr>
              <a:t>THỰC HÀNH </a:t>
            </a:r>
            <a:endParaRPr kumimoji="0" lang="en-US" sz="7200" b="0"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027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807A2-F022-C652-8D72-CE999A08C5B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D6C0723-26FD-DD3C-42BC-EE1D47D9667F}"/>
              </a:ext>
            </a:extLst>
          </p:cNvPr>
          <p:cNvSpPr txBox="1"/>
          <p:nvPr/>
        </p:nvSpPr>
        <p:spPr>
          <a:xfrm>
            <a:off x="291550" y="103448"/>
            <a:ext cx="11396866" cy="1815882"/>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ea typeface="Calibri" panose="020F0502020204030204" pitchFamily="34" charset="0"/>
              </a:rPr>
              <a:t>Đề</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effectLst/>
                <a:latin typeface="Times New Roman" panose="02020603050405020304" pitchFamily="18" charset="0"/>
                <a:ea typeface="Calibri" panose="020F0502020204030204" pitchFamily="34" charset="0"/>
              </a:rPr>
              <a:t>bài</a:t>
            </a:r>
            <a:r>
              <a:rPr lang="en-US" sz="2800" b="1" i="1" dirty="0">
                <a:solidFill>
                  <a:srgbClr val="FF0000"/>
                </a:solidFill>
                <a:effectLst/>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Có</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người</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cho</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rằng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phân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tích</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đặc</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điềm</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nhân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vật</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Võ</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Tòng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trong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đoạn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trích</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Người</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đàn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ông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cô</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độc</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giữa</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rừng</a:t>
            </a:r>
            <a:r>
              <a:rPr lang="en-US" sz="2800" b="1" i="1" dirty="0">
                <a:solidFill>
                  <a:srgbClr val="FF0000"/>
                </a:solidFill>
                <a:latin typeface="Times New Roman" panose="02020603050405020304" pitchFamily="18" charset="0"/>
                <a:ea typeface="Calibri" panose="020F0502020204030204" pitchFamily="34" charset="0"/>
              </a:rPr>
              <a:t> " (</a:t>
            </a:r>
            <a:r>
              <a:rPr lang="en-US" sz="2800" b="1" i="1" dirty="0" err="1">
                <a:solidFill>
                  <a:srgbClr val="FF0000"/>
                </a:solidFill>
                <a:latin typeface="Times New Roman" panose="02020603050405020304" pitchFamily="18" charset="0"/>
                <a:ea typeface="Calibri" panose="020F0502020204030204" pitchFamily="34" charset="0"/>
              </a:rPr>
              <a:t>trích</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tiêu</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thuyết</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Đất</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rừng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phương</a:t>
            </a:r>
            <a:r>
              <a:rPr lang="en-US" sz="2800" b="1" i="1" dirty="0">
                <a:solidFill>
                  <a:srgbClr val="FF0000"/>
                </a:solidFill>
                <a:latin typeface="Times New Roman" panose="02020603050405020304" pitchFamily="18" charset="0"/>
                <a:ea typeface="Calibri" panose="020F0502020204030204" pitchFamily="34" charset="0"/>
              </a:rPr>
              <a:t> Nam ”) </a:t>
            </a:r>
            <a:r>
              <a:rPr lang="en-US" sz="2800" b="1" i="1" dirty="0" err="1">
                <a:solidFill>
                  <a:srgbClr val="FF0000"/>
                </a:solidFill>
                <a:latin typeface="Times New Roman" panose="02020603050405020304" pitchFamily="18" charset="0"/>
                <a:ea typeface="Calibri" panose="020F0502020204030204" pitchFamily="34" charset="0"/>
              </a:rPr>
              <a:t>cùa</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Đoàn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Giỏi</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nghĩa</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là</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kể</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lại</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câu</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chuyện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về</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nhân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vật</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ẩy</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Em</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sẽ</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nêu</a:t>
            </a:r>
            <a:r>
              <a:rPr lang="en-US" sz="2800" b="1" i="1" dirty="0">
                <a:solidFill>
                  <a:srgbClr val="FF0000"/>
                </a:solidFill>
                <a:latin typeface="Times New Roman" panose="02020603050405020304" pitchFamily="18" charset="0"/>
                <a:ea typeface="Calibri" panose="020F0502020204030204" pitchFamily="34" charset="0"/>
              </a:rPr>
              <a:t> ý </a:t>
            </a:r>
            <a:r>
              <a:rPr lang="en-US" sz="2800" b="1" i="1" dirty="0" err="1">
                <a:solidFill>
                  <a:srgbClr val="FF0000"/>
                </a:solidFill>
                <a:latin typeface="Times New Roman" panose="02020603050405020304" pitchFamily="18" charset="0"/>
                <a:ea typeface="Calibri" panose="020F0502020204030204" pitchFamily="34" charset="0"/>
              </a:rPr>
              <a:t>kiến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như</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thế</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nào</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trong</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buổi</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thảo</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luận</a:t>
            </a:r>
            <a:r>
              <a:rPr lang="en-US" sz="2800" b="1" i="1" dirty="0">
                <a:solidFill>
                  <a:srgbClr val="FF0000"/>
                </a:solidFill>
                <a:latin typeface="Times New Roman" panose="02020603050405020304" pitchFamily="18" charset="0"/>
                <a:ea typeface="Calibri" panose="020F0502020204030204" pitchFamily="34" charset="0"/>
              </a:rPr>
              <a:t> </a:t>
            </a:r>
            <a:r>
              <a:rPr lang="en-US" sz="2800" b="1" i="1" dirty="0" err="1">
                <a:solidFill>
                  <a:srgbClr val="FF0000"/>
                </a:solidFill>
                <a:latin typeface="Times New Roman" panose="02020603050405020304" pitchFamily="18" charset="0"/>
                <a:ea typeface="Calibri" panose="020F0502020204030204" pitchFamily="34" charset="0"/>
              </a:rPr>
              <a:t>nhóm</a:t>
            </a:r>
            <a:r>
              <a:rPr lang="en-US" sz="2800" b="1" i="1" dirty="0">
                <a:solidFill>
                  <a:srgbClr val="FF0000"/>
                </a:solidFill>
                <a:latin typeface="Times New Roman" panose="02020603050405020304" pitchFamily="18" charset="0"/>
                <a:ea typeface="Calibri" panose="020F0502020204030204" pitchFamily="34" charset="0"/>
              </a:rPr>
              <a:t>?</a:t>
            </a:r>
          </a:p>
        </p:txBody>
      </p:sp>
      <p:sp>
        <p:nvSpPr>
          <p:cNvPr id="7" name="TextBox 6">
            <a:extLst>
              <a:ext uri="{FF2B5EF4-FFF2-40B4-BE49-F238E27FC236}">
                <a16:creationId xmlns:a16="http://schemas.microsoft.com/office/drawing/2014/main" id="{8DA3B47A-574B-E243-0BEF-701371C6043C}"/>
              </a:ext>
            </a:extLst>
          </p:cNvPr>
          <p:cNvSpPr txBox="1"/>
          <p:nvPr/>
        </p:nvSpPr>
        <p:spPr>
          <a:xfrm>
            <a:off x="397567" y="2234498"/>
            <a:ext cx="11396866" cy="4462760"/>
          </a:xfrm>
          <a:prstGeom prst="rect">
            <a:avLst/>
          </a:prstGeom>
          <a:noFill/>
        </p:spPr>
        <p:txBody>
          <a:bodyPr wrap="square">
            <a:spAutoFit/>
          </a:bodyPr>
          <a:lstStyle/>
          <a:p>
            <a:pPr indent="7620" algn="just"/>
            <a:r>
              <a:rPr lang="pt-BR" sz="3200" b="1" dirty="0">
                <a:solidFill>
                  <a:srgbClr val="0000CC"/>
                </a:solidFill>
                <a:effectLst/>
                <a:latin typeface="Times New Roman" panose="02020603050405020304" pitchFamily="18" charset="0"/>
                <a:ea typeface="Arial" panose="020B0604020202020204" pitchFamily="34" charset="0"/>
              </a:rPr>
              <a:t>(1)Chuẩn bị </a:t>
            </a:r>
            <a:endParaRPr lang="en-US" sz="3200" dirty="0">
              <a:solidFill>
                <a:srgbClr val="0000CC"/>
              </a:solidFill>
              <a:effectLst/>
              <a:latin typeface="Times New Roman" panose="02020603050405020304" pitchFamily="18" charset="0"/>
              <a:ea typeface="Times New Roman" panose="02020603050405020304" pitchFamily="18" charset="0"/>
            </a:endParaRPr>
          </a:p>
          <a:p>
            <a:r>
              <a:rPr lang="en-US" sz="2800" dirty="0" err="1">
                <a:latin typeface="Times New Roman" panose="02020603050405020304" pitchFamily="18" charset="0"/>
                <a:ea typeface="Calibri" panose="020F0502020204030204" pitchFamily="34" charset="0"/>
              </a:rPr>
              <a:t>Xem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nội</a:t>
            </a:r>
            <a:r>
              <a:rPr lang="en-US" sz="2800" dirty="0">
                <a:latin typeface="Times New Roman" panose="02020603050405020304" pitchFamily="18" charset="0"/>
                <a:ea typeface="Calibri" panose="020F0502020204030204" pitchFamily="34" charset="0"/>
              </a:rPr>
              <a:t> dung </a:t>
            </a:r>
            <a:r>
              <a:rPr lang="en-US" sz="2800" dirty="0" err="1">
                <a:latin typeface="Times New Roman" panose="02020603050405020304" pitchFamily="18" charset="0"/>
                <a:ea typeface="Calibri" panose="020F0502020204030204" pitchFamily="34" charset="0"/>
              </a:rPr>
              <a:t>đọc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cô</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giữa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rừng</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1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yêu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cầu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đặc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Võ</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Tòng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nêu</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phần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Viết</a:t>
            </a:r>
            <a:r>
              <a:rPr lang="en-US" sz="2800" dirty="0">
                <a:latin typeface="Times New Roman" panose="02020603050405020304" pitchFamily="18" charset="0"/>
                <a:ea typeface="Calibri" panose="020F0502020204030204" pitchFamily="34" charset="0"/>
              </a:rPr>
              <a:t>.</a:t>
            </a:r>
          </a:p>
          <a:p>
            <a:r>
              <a:rPr lang="en-US" sz="2800" dirty="0">
                <a:latin typeface="Times New Roman" panose="02020603050405020304" pitchFamily="18" charset="0"/>
                <a:ea typeface="Calibri" panose="020F0502020204030204" pitchFamily="34" charset="0"/>
              </a:rPr>
              <a:t>-</a:t>
            </a:r>
            <a:r>
              <a:rPr lang="en-US" sz="2800" dirty="0" err="1">
                <a:latin typeface="Times New Roman" panose="02020603050405020304" pitchFamily="18" charset="0"/>
                <a:ea typeface="Calibri" panose="020F0502020204030204" pitchFamily="34" charset="0"/>
              </a:rPr>
              <a:t>Tìm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hiểu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giữa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chuyện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đặc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vật</a:t>
            </a:r>
            <a:r>
              <a:rPr lang="en-US" sz="2800" dirty="0">
                <a:latin typeface="Times New Roman" panose="02020603050405020304" pitchFamily="18" charset="0"/>
                <a:ea typeface="Calibri" panose="020F0502020204030204" pitchFamily="34" charset="0"/>
              </a:rPr>
              <a:t>.</a:t>
            </a:r>
          </a:p>
          <a:p>
            <a:r>
              <a:rPr lang="en-US" sz="2800" dirty="0">
                <a:latin typeface="Times New Roman" panose="02020603050405020304" pitchFamily="18" charset="0"/>
                <a:ea typeface="Calibri" panose="020F0502020204030204" pitchFamily="34" charset="0"/>
              </a:rPr>
              <a:t>-</a:t>
            </a:r>
            <a:r>
              <a:rPr lang="en-US" sz="2800" dirty="0" err="1">
                <a:latin typeface="Times New Roman" panose="02020603050405020304" pitchFamily="18" charset="0"/>
                <a:ea typeface="Calibri" panose="020F0502020204030204" pitchFamily="34" charset="0"/>
              </a:rPr>
              <a:t>Xác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điếm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thống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còn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cãi</a:t>
            </a:r>
            <a:r>
              <a:rPr lang="en-US" sz="2800" dirty="0">
                <a:latin typeface="Times New Roman" panose="02020603050405020304" pitchFamily="18" charset="0"/>
                <a:ea typeface="Calibri" panose="020F0502020204030204" pitchFamily="34" charset="0"/>
              </a:rPr>
              <a:t>.</a:t>
            </a:r>
          </a:p>
          <a:p>
            <a:r>
              <a:rPr lang="en-US" sz="2800" dirty="0">
                <a:latin typeface="Times New Roman" panose="02020603050405020304" pitchFamily="18" charset="0"/>
                <a:ea typeface="Calibri" panose="020F0502020204030204" pitchFamily="34" charset="0"/>
              </a:rPr>
              <a:t>-</a:t>
            </a:r>
            <a:r>
              <a:rPr lang="en-US" sz="2800" dirty="0" err="1">
                <a:latin typeface="Times New Roman" panose="02020603050405020304" pitchFamily="18" charset="0"/>
                <a:ea typeface="Calibri" panose="020F0502020204030204" pitchFamily="34" charset="0"/>
              </a:rPr>
              <a:t>Bổ</a:t>
            </a:r>
            <a:r>
              <a:rPr lang="en-US" sz="2800" dirty="0">
                <a:latin typeface="Times New Roman" panose="02020603050405020304" pitchFamily="18" charset="0"/>
                <a:ea typeface="Calibri" panose="020F0502020204030204" pitchFamily="34" charset="0"/>
              </a:rPr>
              <a:t> sung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dẫn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dắt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hỏi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phần</a:t>
            </a:r>
            <a:r>
              <a:rPr lang="en-US" sz="2800" dirty="0">
                <a:latin typeface="Times New Roman" panose="02020603050405020304" pitchFamily="18" charset="0"/>
                <a:ea typeface="Calibri" panose="020F0502020204030204" pitchFamily="34" charset="0"/>
              </a:rPr>
              <a:t>.</a:t>
            </a:r>
          </a:p>
          <a:p>
            <a:r>
              <a:rPr lang="vi-VN" sz="2800" dirty="0">
                <a:latin typeface="Times New Roman" panose="02020603050405020304" pitchFamily="18" charset="0"/>
                <a:ea typeface="Calibri" panose="020F0502020204030204" pitchFamily="34" charset="0"/>
              </a:rPr>
              <a:t>- Xác định giọng kể, ngữ điệu, điệu bộ, nét mặt,… cho phù hợp với phần trình bày bài nói.</a:t>
            </a:r>
            <a:endParaRPr lang="en-US" sz="2800" dirty="0">
              <a:latin typeface="Times New Roman" panose="02020603050405020304" pitchFamily="18" charset="0"/>
              <a:ea typeface="Calibri" panose="020F0502020204030204" pitchFamily="34"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Bổ</a:t>
            </a:r>
            <a:r>
              <a:rPr lang="en-US" sz="2800" dirty="0">
                <a:latin typeface="Times New Roman" panose="02020603050405020304" pitchFamily="18" charset="0"/>
                <a:ea typeface="Calibri" panose="020F0502020204030204" pitchFamily="34" charset="0"/>
              </a:rPr>
              <a:t> sung </a:t>
            </a:r>
            <a:r>
              <a:rPr lang="en-US" sz="2800" dirty="0" err="1">
                <a:latin typeface="Times New Roman" panose="02020603050405020304" pitchFamily="18" charset="0"/>
                <a:ea typeface="Calibri" panose="020F0502020204030204" pitchFamily="34" charset="0"/>
              </a:rPr>
              <a:t>tranh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ảnh</a:t>
            </a:r>
            <a:r>
              <a:rPr lang="en-US" sz="2800" dirty="0">
                <a:latin typeface="Times New Roman" panose="02020603050405020304" pitchFamily="18" charset="0"/>
                <a:ea typeface="Calibri" panose="020F0502020204030204" pitchFamily="34" charset="0"/>
              </a:rPr>
              <a:t>, video,.. (</a:t>
            </a:r>
            <a:r>
              <a:rPr lang="en-US" sz="2800" dirty="0" err="1">
                <a:latin typeface="Times New Roman" panose="02020603050405020304" pitchFamily="18" charset="0"/>
                <a:ea typeface="Calibri" panose="020F0502020204030204" pitchFamily="34" charset="0"/>
              </a:rPr>
              <a:t>nếu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cần</a:t>
            </a:r>
            <a:r>
              <a:rPr lang="en-US" sz="28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8457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2D3F77-AA34-03D1-B91E-3F37EBC287E5}"/>
              </a:ext>
            </a:extLst>
          </p:cNvPr>
          <p:cNvSpPr txBox="1"/>
          <p:nvPr/>
        </p:nvSpPr>
        <p:spPr>
          <a:xfrm>
            <a:off x="503584" y="394095"/>
            <a:ext cx="6096000" cy="523220"/>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rPr>
              <a:t>2. </a:t>
            </a:r>
            <a:r>
              <a:rPr lang="en-US" sz="2800" b="1" dirty="0" err="1">
                <a:solidFill>
                  <a:srgbClr val="FF0000"/>
                </a:solidFill>
                <a:effectLst/>
                <a:latin typeface="Times New Roman" panose="02020603050405020304" pitchFamily="18" charset="0"/>
                <a:ea typeface="Calibri" panose="020F0502020204030204" pitchFamily="34" charset="0"/>
              </a:rPr>
              <a:t>Tìm</a:t>
            </a:r>
            <a:r>
              <a:rPr lang="en-US" sz="2800" b="1" dirty="0">
                <a:solidFill>
                  <a:srgbClr val="FF0000"/>
                </a:solidFill>
                <a:effectLst/>
                <a:latin typeface="Times New Roman" panose="02020603050405020304" pitchFamily="18" charset="0"/>
                <a:ea typeface="Calibri" panose="020F0502020204030204" pitchFamily="34" charset="0"/>
              </a:rPr>
              <a:t> ý </a:t>
            </a:r>
            <a:r>
              <a:rPr lang="en-US" sz="2800" b="1" dirty="0" err="1">
                <a:solidFill>
                  <a:srgbClr val="FF0000"/>
                </a:solidFill>
                <a:effectLst/>
                <a:latin typeface="Times New Roman" panose="02020603050405020304" pitchFamily="18" charset="0"/>
                <a:ea typeface="Calibri" panose="020F0502020204030204" pitchFamily="34" charset="0"/>
              </a:rPr>
              <a:t>và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lập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dàn</a:t>
            </a:r>
            <a:r>
              <a:rPr lang="en-US" sz="2800" b="1" dirty="0">
                <a:solidFill>
                  <a:srgbClr val="FF0000"/>
                </a:solidFill>
                <a:effectLst/>
                <a:latin typeface="Times New Roman" panose="02020603050405020304" pitchFamily="18" charset="0"/>
                <a:ea typeface="Calibri" panose="020F0502020204030204" pitchFamily="34" charset="0"/>
              </a:rPr>
              <a:t> ý</a:t>
            </a:r>
            <a:endParaRPr lang="en-US" sz="2800" dirty="0">
              <a:solidFill>
                <a:srgbClr val="FF0000"/>
              </a:solidFill>
            </a:endParaRPr>
          </a:p>
        </p:txBody>
      </p:sp>
      <p:graphicFrame>
        <p:nvGraphicFramePr>
          <p:cNvPr id="2" name="Table 1">
            <a:extLst>
              <a:ext uri="{FF2B5EF4-FFF2-40B4-BE49-F238E27FC236}">
                <a16:creationId xmlns:a16="http://schemas.microsoft.com/office/drawing/2014/main" id="{70D57F19-8B2C-CC7E-8C69-F723B6A402CB}"/>
              </a:ext>
            </a:extLst>
          </p:cNvPr>
          <p:cNvGraphicFramePr>
            <a:graphicFrameLocks noGrp="1"/>
          </p:cNvGraphicFramePr>
          <p:nvPr>
            <p:extLst>
              <p:ext uri="{D42A27DB-BD31-4B8C-83A1-F6EECF244321}">
                <p14:modId xmlns:p14="http://schemas.microsoft.com/office/powerpoint/2010/main" val="1427234592"/>
              </p:ext>
            </p:extLst>
          </p:nvPr>
        </p:nvGraphicFramePr>
        <p:xfrm>
          <a:off x="1231224" y="1600200"/>
          <a:ext cx="9542794" cy="1828800"/>
        </p:xfrm>
        <a:graphic>
          <a:graphicData uri="http://schemas.openxmlformats.org/drawingml/2006/table">
            <a:tbl>
              <a:tblPr firstRow="1" firstCol="1" bandRow="1"/>
              <a:tblGrid>
                <a:gridCol w="1481266">
                  <a:extLst>
                    <a:ext uri="{9D8B030D-6E8A-4147-A177-3AD203B41FA5}">
                      <a16:colId xmlns:a16="http://schemas.microsoft.com/office/drawing/2014/main" val="14781720"/>
                    </a:ext>
                  </a:extLst>
                </a:gridCol>
                <a:gridCol w="705515">
                  <a:extLst>
                    <a:ext uri="{9D8B030D-6E8A-4147-A177-3AD203B41FA5}">
                      <a16:colId xmlns:a16="http://schemas.microsoft.com/office/drawing/2014/main" val="3497208499"/>
                    </a:ext>
                  </a:extLst>
                </a:gridCol>
                <a:gridCol w="1337647">
                  <a:extLst>
                    <a:ext uri="{9D8B030D-6E8A-4147-A177-3AD203B41FA5}">
                      <a16:colId xmlns:a16="http://schemas.microsoft.com/office/drawing/2014/main" val="1125093422"/>
                    </a:ext>
                  </a:extLst>
                </a:gridCol>
                <a:gridCol w="1077666">
                  <a:extLst>
                    <a:ext uri="{9D8B030D-6E8A-4147-A177-3AD203B41FA5}">
                      <a16:colId xmlns:a16="http://schemas.microsoft.com/office/drawing/2014/main" val="4284876590"/>
                    </a:ext>
                  </a:extLst>
                </a:gridCol>
                <a:gridCol w="2079853">
                  <a:extLst>
                    <a:ext uri="{9D8B030D-6E8A-4147-A177-3AD203B41FA5}">
                      <a16:colId xmlns:a16="http://schemas.microsoft.com/office/drawing/2014/main" val="761903079"/>
                    </a:ext>
                  </a:extLst>
                </a:gridCol>
                <a:gridCol w="742206">
                  <a:extLst>
                    <a:ext uri="{9D8B030D-6E8A-4147-A177-3AD203B41FA5}">
                      <a16:colId xmlns:a16="http://schemas.microsoft.com/office/drawing/2014/main" val="954204162"/>
                    </a:ext>
                  </a:extLst>
                </a:gridCol>
                <a:gridCol w="2118641">
                  <a:extLst>
                    <a:ext uri="{9D8B030D-6E8A-4147-A177-3AD203B41FA5}">
                      <a16:colId xmlns:a16="http://schemas.microsoft.com/office/drawing/2014/main" val="2832633105"/>
                    </a:ext>
                  </a:extLst>
                </a:gridCol>
              </a:tblGrid>
              <a:tr h="0">
                <a:tc>
                  <a:txBody>
                    <a:bodyPr/>
                    <a:lstStyle/>
                    <a:p>
                      <a:pPr algn="just"/>
                      <a:r>
                        <a:rPr lang="pt-BR" sz="2400" b="1">
                          <a:solidFill>
                            <a:srgbClr val="000000"/>
                          </a:solidFill>
                          <a:effectLst/>
                          <a:latin typeface="Times New Roman" panose="02020603050405020304" pitchFamily="18" charset="0"/>
                          <a:ea typeface="Arial" panose="020B0604020202020204" pitchFamily="34" charset="0"/>
                        </a:rPr>
                        <a:t>Kể lại câu chuyện về nhân vật là thế nào?</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r>
                        <a:rPr lang="pt-BR" sz="2400" b="1">
                          <a:solidFill>
                            <a:srgbClr val="000000"/>
                          </a:solidFill>
                          <a:effectLst/>
                          <a:latin typeface="Times New Roman" panose="02020603050405020304" pitchFamily="18" charset="0"/>
                          <a:ea typeface="Arial" panose="020B060402020202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pt-BR" sz="2400" b="1">
                          <a:solidFill>
                            <a:srgbClr val="000000"/>
                          </a:solidFill>
                          <a:effectLst/>
                          <a:latin typeface="Times New Roman" panose="02020603050405020304" pitchFamily="18" charset="0"/>
                          <a:ea typeface="Arial" panose="020B060402020202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pt-BR" sz="2400" b="1">
                          <a:solidFill>
                            <a:srgbClr val="000000"/>
                          </a:solidFill>
                          <a:effectLst/>
                          <a:latin typeface="Times New Roman" panose="02020603050405020304" pitchFamily="18" charset="0"/>
                          <a:ea typeface="Arial" panose="020B0604020202020204" pitchFamily="34" charset="0"/>
                        </a:rPr>
                        <a:t>--&gt;</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pt-BR" sz="2400" b="1">
                          <a:solidFill>
                            <a:srgbClr val="000000"/>
                          </a:solidFill>
                          <a:effectLst/>
                          <a:latin typeface="Times New Roman" panose="02020603050405020304" pitchFamily="18" charset="0"/>
                          <a:ea typeface="Arial" panose="020B0604020202020204" pitchFamily="34" charset="0"/>
                        </a:rPr>
                        <a:t>Phân tích đặc điểm nhân vật là gì?</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r>
                        <a:rPr lang="pt-BR" sz="2400" b="1">
                          <a:solidFill>
                            <a:srgbClr val="000000"/>
                          </a:solidFill>
                          <a:effectLst/>
                          <a:latin typeface="Times New Roman" panose="02020603050405020304" pitchFamily="18" charset="0"/>
                          <a:ea typeface="Arial" panose="020B060402020202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pt-BR" sz="2400" b="1">
                          <a:solidFill>
                            <a:srgbClr val="000000"/>
                          </a:solidFill>
                          <a:effectLst/>
                          <a:latin typeface="Times New Roman" panose="02020603050405020304" pitchFamily="18" charset="0"/>
                          <a:ea typeface="Arial" panose="020B060402020202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pt-BR" sz="2400" b="1">
                          <a:solidFill>
                            <a:srgbClr val="000000"/>
                          </a:solidFill>
                          <a:effectLst/>
                          <a:latin typeface="Times New Roman" panose="02020603050405020304" pitchFamily="18" charset="0"/>
                          <a:ea typeface="Arial" panose="020B0604020202020204" pitchFamily="34" charset="0"/>
                        </a:rPr>
                        <a:t>--&gt;</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pt-BR" sz="2400" b="1">
                          <a:solidFill>
                            <a:srgbClr val="000000"/>
                          </a:solidFill>
                          <a:effectLst/>
                          <a:latin typeface="Times New Roman" panose="02020603050405020304" pitchFamily="18" charset="0"/>
                          <a:ea typeface="Arial" panose="020B0604020202020204" pitchFamily="34" charset="0"/>
                        </a:rPr>
                        <a:t>Hai yêu cầu (kể lại và phân tích) có gì giống nhau và khác nhau?</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r>
                        <a:rPr lang="pt-BR" sz="2400" b="1">
                          <a:solidFill>
                            <a:srgbClr val="000000"/>
                          </a:solidFill>
                          <a:effectLst/>
                          <a:latin typeface="Times New Roman" panose="02020603050405020304" pitchFamily="18" charset="0"/>
                          <a:ea typeface="Arial" panose="020B060402020202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pt-BR" sz="2400" b="1">
                          <a:solidFill>
                            <a:srgbClr val="000000"/>
                          </a:solidFill>
                          <a:effectLst/>
                          <a:latin typeface="Times New Roman" panose="02020603050405020304" pitchFamily="18" charset="0"/>
                          <a:ea typeface="Arial" panose="020B0604020202020204" pitchFamily="34" charset="0"/>
                        </a:rPr>
                        <a:t> </a:t>
                      </a:r>
                      <a:endParaRPr lang="en-US" sz="2400">
                        <a:effectLst/>
                        <a:latin typeface="Times New Roman" panose="02020603050405020304" pitchFamily="18" charset="0"/>
                        <a:ea typeface="Times New Roman" panose="02020603050405020304" pitchFamily="18" charset="0"/>
                      </a:endParaRPr>
                    </a:p>
                    <a:p>
                      <a:pPr algn="just"/>
                      <a:r>
                        <a:rPr lang="pt-BR" sz="2400" b="1">
                          <a:solidFill>
                            <a:srgbClr val="000000"/>
                          </a:solidFill>
                          <a:effectLst/>
                          <a:latin typeface="Times New Roman" panose="02020603050405020304" pitchFamily="18" charset="0"/>
                          <a:ea typeface="Arial" panose="020B0604020202020204" pitchFamily="34" charset="0"/>
                        </a:rPr>
                        <a:t>--&gt;</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pt-BR" sz="2400" b="1" dirty="0">
                          <a:solidFill>
                            <a:srgbClr val="000000"/>
                          </a:solidFill>
                          <a:effectLst/>
                          <a:latin typeface="Times New Roman" panose="02020603050405020304" pitchFamily="18" charset="0"/>
                          <a:ea typeface="Arial" panose="020B0604020202020204" pitchFamily="34" charset="0"/>
                        </a:rPr>
                        <a:t>Điểm nào cần trao đổi để thống nhất ý kiến?</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7417535"/>
                  </a:ext>
                </a:extLst>
              </a:tr>
            </a:tbl>
          </a:graphicData>
        </a:graphic>
      </p:graphicFrame>
    </p:spTree>
    <p:extLst>
      <p:ext uri="{BB962C8B-B14F-4D97-AF65-F5344CB8AC3E}">
        <p14:creationId xmlns:p14="http://schemas.microsoft.com/office/powerpoint/2010/main" val="334408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DFBF895-7A60-DC6B-A922-7CEB8C693495}"/>
              </a:ext>
            </a:extLst>
          </p:cNvPr>
          <p:cNvGraphicFramePr>
            <a:graphicFrameLocks noGrp="1"/>
          </p:cNvGraphicFramePr>
          <p:nvPr>
            <p:extLst>
              <p:ext uri="{D42A27DB-BD31-4B8C-83A1-F6EECF244321}">
                <p14:modId xmlns:p14="http://schemas.microsoft.com/office/powerpoint/2010/main" val="3208985975"/>
              </p:ext>
            </p:extLst>
          </p:nvPr>
        </p:nvGraphicFramePr>
        <p:xfrm>
          <a:off x="1203427" y="657260"/>
          <a:ext cx="10185010" cy="4351338"/>
        </p:xfrm>
        <a:graphic>
          <a:graphicData uri="http://schemas.openxmlformats.org/drawingml/2006/table">
            <a:tbl>
              <a:tblPr firstRow="1" firstCol="1" bandRow="1"/>
              <a:tblGrid>
                <a:gridCol w="5032386">
                  <a:extLst>
                    <a:ext uri="{9D8B030D-6E8A-4147-A177-3AD203B41FA5}">
                      <a16:colId xmlns:a16="http://schemas.microsoft.com/office/drawing/2014/main" val="3739927197"/>
                    </a:ext>
                  </a:extLst>
                </a:gridCol>
                <a:gridCol w="5152624">
                  <a:extLst>
                    <a:ext uri="{9D8B030D-6E8A-4147-A177-3AD203B41FA5}">
                      <a16:colId xmlns:a16="http://schemas.microsoft.com/office/drawing/2014/main" val="3299296481"/>
                    </a:ext>
                  </a:extLst>
                </a:gridCol>
              </a:tblGrid>
              <a:tr h="4351338">
                <a:tc>
                  <a:txBody>
                    <a:bodyPr/>
                    <a:lstStyle/>
                    <a:p>
                      <a:pPr algn="just">
                        <a:lnSpc>
                          <a:spcPct val="110000"/>
                        </a:lnSpc>
                      </a:pPr>
                      <a:r>
                        <a:rPr lang="en-US" sz="3600">
                          <a:solidFill>
                            <a:srgbClr val="000000"/>
                          </a:solidFill>
                          <a:effectLst/>
                          <a:latin typeface="Times New Roman" panose="02020603050405020304" pitchFamily="18" charset="0"/>
                          <a:ea typeface="Times New Roman" panose="02020603050405020304" pitchFamily="18" charset="0"/>
                        </a:rPr>
                        <a:t>Kể lại câu chuyện là dựa vào sự việc trong văn bản để kể lại diễn biến câu chuyện đã xảy ra, đồng thời không cần nhận xét về nhân vật.</a:t>
                      </a:r>
                      <a:endParaRPr lang="en-US" sz="3600">
                        <a:effectLst/>
                        <a:latin typeface="Times New Roman" panose="02020603050405020304" pitchFamily="18" charset="0"/>
                        <a:ea typeface="Times New Roman" panose="02020603050405020304" pitchFamily="18" charset="0"/>
                      </a:endParaRPr>
                    </a:p>
                  </a:txBody>
                  <a:tcPr marL="41850" marR="41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r>
                        <a:rPr lang="en-US" sz="3600" dirty="0" err="1">
                          <a:solidFill>
                            <a:srgbClr val="000000"/>
                          </a:solidFill>
                          <a:effectLst/>
                          <a:latin typeface="Times New Roman" panose="02020603050405020304" pitchFamily="18" charset="0"/>
                          <a:ea typeface="Times New Roman" panose="02020603050405020304" pitchFamily="18" charset="0"/>
                        </a:rPr>
                        <a:t>Phân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đặc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điểm</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giới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thiệu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mô</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nét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tiêu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nhân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như</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lai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lịch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dáng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suy</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nghĩ</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lời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nói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việc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làm</a:t>
                      </a:r>
                      <a:r>
                        <a:rPr lang="en-US" sz="36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txBody>
                  <a:tcPr marL="41850" marR="41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24537935"/>
                  </a:ext>
                </a:extLst>
              </a:tr>
            </a:tbl>
          </a:graphicData>
        </a:graphic>
      </p:graphicFrame>
    </p:spTree>
    <p:extLst>
      <p:ext uri="{BB962C8B-B14F-4D97-AF65-F5344CB8AC3E}">
        <p14:creationId xmlns:p14="http://schemas.microsoft.com/office/powerpoint/2010/main" val="1307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8CB328D-C41F-4099-2971-BE9784DC7DA2}"/>
              </a:ext>
            </a:extLst>
          </p:cNvPr>
          <p:cNvGraphicFramePr>
            <a:graphicFrameLocks noGrp="1"/>
          </p:cNvGraphicFramePr>
          <p:nvPr>
            <p:extLst>
              <p:ext uri="{D42A27DB-BD31-4B8C-83A1-F6EECF244321}">
                <p14:modId xmlns:p14="http://schemas.microsoft.com/office/powerpoint/2010/main" val="2596296496"/>
              </p:ext>
            </p:extLst>
          </p:nvPr>
        </p:nvGraphicFramePr>
        <p:xfrm>
          <a:off x="1267690" y="717261"/>
          <a:ext cx="10065327" cy="5596128"/>
        </p:xfrm>
        <a:graphic>
          <a:graphicData uri="http://schemas.openxmlformats.org/drawingml/2006/table">
            <a:tbl>
              <a:tblPr firstRow="1" firstCol="1" bandRow="1"/>
              <a:tblGrid>
                <a:gridCol w="5194428">
                  <a:extLst>
                    <a:ext uri="{9D8B030D-6E8A-4147-A177-3AD203B41FA5}">
                      <a16:colId xmlns:a16="http://schemas.microsoft.com/office/drawing/2014/main" val="3041844588"/>
                    </a:ext>
                  </a:extLst>
                </a:gridCol>
                <a:gridCol w="4870899">
                  <a:extLst>
                    <a:ext uri="{9D8B030D-6E8A-4147-A177-3AD203B41FA5}">
                      <a16:colId xmlns:a16="http://schemas.microsoft.com/office/drawing/2014/main" val="1689275731"/>
                    </a:ext>
                  </a:extLst>
                </a:gridCol>
              </a:tblGrid>
              <a:tr h="4351338">
                <a:tc>
                  <a:txBody>
                    <a:bodyPr/>
                    <a:lstStyle/>
                    <a:p>
                      <a:pPr algn="just"/>
                      <a:r>
                        <a:rPr lang="en-US" sz="2400" dirty="0">
                          <a:solidFill>
                            <a:srgbClr val="000000"/>
                          </a:solidFill>
                          <a:effectLst/>
                          <a:latin typeface="Times New Roman" panose="02020603050405020304" pitchFamily="18" charset="0"/>
                          <a:ea typeface="Times New Roman" panose="02020603050405020304" pitchFamily="18" charset="0"/>
                        </a:rPr>
                        <a:t>Qua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ấy</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0000"/>
                        </a:lnSpc>
                      </a:pPr>
                      <a:r>
                        <a:rPr lang="en-US" sz="2400" dirty="0" err="1">
                          <a:solidFill>
                            <a:srgbClr val="000000"/>
                          </a:solidFill>
                          <a:effectLst/>
                          <a:latin typeface="Times New Roman" panose="02020603050405020304" pitchFamily="18" charset="0"/>
                          <a:ea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0000"/>
                        </a:lnSpc>
                      </a:pPr>
                      <a:r>
                        <a:rPr lang="en-US" sz="2400" dirty="0">
                          <a:solidFill>
                            <a:srgbClr val="000000"/>
                          </a:solidFill>
                          <a:effectLst/>
                          <a:latin typeface="Times New Roman" panose="02020603050405020304" pitchFamily="18" charset="0"/>
                          <a:ea typeface="Times New Roman" panose="02020603050405020304" pitchFamily="18" charset="0"/>
                        </a:rPr>
                        <a:t>=&gt;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0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bớt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endParaRPr>
                    </a:p>
                    <a:p>
                      <a:pPr>
                        <a:lnSpc>
                          <a:spcPct val="110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luận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41850" marR="41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10000"/>
                        </a:lnSpc>
                      </a:pPr>
                      <a:r>
                        <a:rPr lang="vi-VN" sz="2400" dirty="0">
                          <a:solidFill>
                            <a:srgbClr val="000000"/>
                          </a:solidFill>
                          <a:effectLst/>
                          <a:latin typeface="Times New Roman" panose="02020603050405020304" pitchFamily="18" charset="0"/>
                          <a:ea typeface="MS Mincho" panose="02020609040205080304" pitchFamily="49" charset="-128"/>
                        </a:rPr>
                        <a:t>- Khi phân tích đặc điểm nhân vật ta chỉ nên lựa chọn những chi tiết liên quan tới nhân vật ấy trong tác phẩm, không sử dụng các chi tiết không liên quan tới nhân vật.</a:t>
                      </a:r>
                      <a:endParaRPr lang="en-US" sz="2400" dirty="0">
                        <a:effectLst/>
                        <a:latin typeface="Times New Roman" panose="02020603050405020304" pitchFamily="18" charset="0"/>
                        <a:ea typeface="Times New Roman" panose="02020603050405020304" pitchFamily="18" charset="0"/>
                      </a:endParaRPr>
                    </a:p>
                    <a:p>
                      <a:pPr>
                        <a:lnSpc>
                          <a:spcPct val="110000"/>
                        </a:lnSpc>
                      </a:pPr>
                      <a:r>
                        <a:rPr lang="vi-VN" sz="2400" dirty="0">
                          <a:solidFill>
                            <a:srgbClr val="000000"/>
                          </a:solidFill>
                          <a:effectLst/>
                          <a:latin typeface="Times New Roman" panose="02020603050405020304" pitchFamily="18" charset="0"/>
                          <a:ea typeface="MS Mincho" panose="02020609040205080304" pitchFamily="49" charset="-128"/>
                        </a:rPr>
                        <a:t>-Không nên liệt kê và kể lại toàn bộ câu chuyện theo các sự kiện đã có, chỉ chọn lọc những đặc điểm để làm nổi bật nhân vật được phân tích.</a:t>
                      </a:r>
                      <a:endParaRPr lang="en-US" sz="2400" dirty="0">
                        <a:effectLst/>
                        <a:latin typeface="Times New Roman" panose="02020603050405020304" pitchFamily="18" charset="0"/>
                        <a:ea typeface="Times New Roman" panose="02020603050405020304" pitchFamily="18" charset="0"/>
                      </a:endParaRPr>
                    </a:p>
                    <a:p>
                      <a:pPr>
                        <a:lnSpc>
                          <a:spcPct val="110000"/>
                        </a:lnSpc>
                      </a:pPr>
                      <a:r>
                        <a:rPr lang="vi-VN" sz="2400" dirty="0">
                          <a:solidFill>
                            <a:srgbClr val="000000"/>
                          </a:solidFill>
                          <a:effectLst/>
                          <a:latin typeface="Times New Roman" panose="02020603050405020304" pitchFamily="18" charset="0"/>
                          <a:ea typeface="MS Mincho" panose="02020609040205080304" pitchFamily="49" charset="-128"/>
                        </a:rPr>
                        <a:t>- Khi kể lại ta không nên liệt kê các đặc điểm của nhân vật mà cần bám sát vào các sự kiện, sự việc đã được tác giả xây dựng.</a:t>
                      </a:r>
                      <a:endParaRPr lang="en-US" sz="2400" dirty="0">
                        <a:effectLst/>
                        <a:latin typeface="Times New Roman" panose="02020603050405020304" pitchFamily="18" charset="0"/>
                        <a:ea typeface="Times New Roman" panose="02020603050405020304" pitchFamily="18" charset="0"/>
                      </a:endParaRPr>
                    </a:p>
                    <a:p>
                      <a:pPr algn="just"/>
                      <a:r>
                        <a:rPr lang="pt-BR" sz="2400" b="1" dirty="0">
                          <a:solidFill>
                            <a:srgbClr val="000000"/>
                          </a:solidFill>
                          <a:effectLst/>
                          <a:latin typeface="Times New Roman" panose="02020603050405020304" pitchFamily="18" charset="0"/>
                          <a:ea typeface="Arial" panose="020B0604020202020204" pitchFamily="34" charset="0"/>
                        </a:rPr>
                        <a:t> </a:t>
                      </a:r>
                      <a:endParaRPr lang="en-US" sz="2400" dirty="0">
                        <a:effectLst/>
                        <a:latin typeface="Times New Roman" panose="02020603050405020304" pitchFamily="18" charset="0"/>
                        <a:ea typeface="Times New Roman" panose="02020603050405020304" pitchFamily="18" charset="0"/>
                      </a:endParaRPr>
                    </a:p>
                  </a:txBody>
                  <a:tcPr marL="41850" marR="418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3027651566"/>
                  </a:ext>
                </a:extLst>
              </a:tr>
            </a:tbl>
          </a:graphicData>
        </a:graphic>
      </p:graphicFrame>
    </p:spTree>
    <p:extLst>
      <p:ext uri="{BB962C8B-B14F-4D97-AF65-F5344CB8AC3E}">
        <p14:creationId xmlns:p14="http://schemas.microsoft.com/office/powerpoint/2010/main" val="3564738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1929</Words>
  <Application>Microsoft Macintosh PowerPoint</Application>
  <PresentationFormat>Widescreen</PresentationFormat>
  <Paragraphs>125</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 Office User</cp:lastModifiedBy>
  <cp:revision>22</cp:revision>
  <dcterms:created xsi:type="dcterms:W3CDTF">2022-05-31T08:18:04Z</dcterms:created>
  <dcterms:modified xsi:type="dcterms:W3CDTF">2023-12-12T02:05:36Z</dcterms:modified>
</cp:coreProperties>
</file>