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256" r:id="rId2"/>
    <p:sldId id="273" r:id="rId3"/>
    <p:sldId id="270" r:id="rId4"/>
    <p:sldId id="257" r:id="rId5"/>
    <p:sldId id="259" r:id="rId6"/>
    <p:sldId id="272" r:id="rId7"/>
    <p:sldId id="275" r:id="rId8"/>
    <p:sldId id="281" r:id="rId9"/>
    <p:sldId id="276" r:id="rId10"/>
    <p:sldId id="278" r:id="rId11"/>
    <p:sldId id="280" r:id="rId12"/>
    <p:sldId id="282" r:id="rId13"/>
    <p:sldId id="279" r:id="rId14"/>
    <p:sldId id="258" r:id="rId15"/>
    <p:sldId id="288" r:id="rId16"/>
    <p:sldId id="287" r:id="rId17"/>
    <p:sldId id="286" r:id="rId18"/>
    <p:sldId id="285" r:id="rId19"/>
    <p:sldId id="284" r:id="rId20"/>
    <p:sldId id="260" r:id="rId21"/>
    <p:sldId id="357" r:id="rId22"/>
    <p:sldId id="355" r:id="rId23"/>
    <p:sldId id="342" r:id="rId24"/>
    <p:sldId id="344" r:id="rId25"/>
    <p:sldId id="343" r:id="rId26"/>
    <p:sldId id="345" r:id="rId27"/>
    <p:sldId id="327" r:id="rId28"/>
    <p:sldId id="356" r:id="rId29"/>
    <p:sldId id="352" r:id="rId30"/>
    <p:sldId id="328" r:id="rId31"/>
    <p:sldId id="329" r:id="rId32"/>
    <p:sldId id="330" r:id="rId33"/>
    <p:sldId id="261" r:id="rId34"/>
    <p:sldId id="353" r:id="rId35"/>
  </p:sldIdLst>
  <p:sldSz cx="18288000" cy="10287000"/>
  <p:notesSz cx="6858000" cy="9144000"/>
  <p:embeddedFontLst>
    <p:embeddedFont>
      <p:font typeface="Calibri" panose="020F0502020204030204" pitchFamily="34" charset="0"/>
      <p:regular r:id="rId37"/>
      <p:bold r:id="rId38"/>
      <p:italic r:id="rId39"/>
      <p:boldItalic r:id="rId40"/>
    </p:embeddedFont>
    <p:embeddedFont>
      <p:font typeface="Cambria Math" panose="02040503050406030204" pitchFamily="18"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FFD347"/>
    <a:srgbClr val="9ADE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0" d="100"/>
          <a:sy n="40" d="100"/>
        </p:scale>
        <p:origin x="828"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DFE8F4-F68A-47EB-BF17-1A7362961D94}" type="datetimeFigureOut">
              <a:rPr lang="en-US" smtClean="0"/>
              <a:t>9/1/2023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555CC-C205-44C7-902C-1A398AB8006E}" type="slidenum">
              <a:rPr lang="en-US" smtClean="0"/>
              <a:t>‹#›</a:t>
            </a:fld>
            <a:endParaRPr lang="en-US"/>
          </a:p>
        </p:txBody>
      </p:sp>
    </p:spTree>
    <p:extLst>
      <p:ext uri="{BB962C8B-B14F-4D97-AF65-F5344CB8AC3E}">
        <p14:creationId xmlns:p14="http://schemas.microsoft.com/office/powerpoint/2010/main" val="3154292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0.png"/><Relationship Id="rId7" Type="http://schemas.openxmlformats.org/officeDocument/2006/relationships/image" Target="../media/image330.png"/><Relationship Id="rId1" Type="http://schemas.openxmlformats.org/officeDocument/2006/relationships/slideLayout" Target="../slideLayouts/slideLayout7.xml"/><Relationship Id="rId6" Type="http://schemas.openxmlformats.org/officeDocument/2006/relationships/image" Target="../media/image320.png"/><Relationship Id="rId11" Type="http://schemas.openxmlformats.org/officeDocument/2006/relationships/image" Target="../media/image37.png"/><Relationship Id="rId10" Type="http://schemas.openxmlformats.org/officeDocument/2006/relationships/image" Target="../media/image36.pn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26.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45.sv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2.bin"/><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0.sv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svg"/><Relationship Id="rId7" Type="http://schemas.openxmlformats.org/officeDocument/2006/relationships/image" Target="../media/image15.wmf"/><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oleObject" Target="../embeddings/oleObject1.bin"/><Relationship Id="rId5" Type="http://schemas.openxmlformats.org/officeDocument/2006/relationships/image" Target="../media/image90.pn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4.svg"/><Relationship Id="rId7" Type="http://schemas.openxmlformats.org/officeDocument/2006/relationships/image" Target="../media/image10.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57.svg"/><Relationship Id="rId5" Type="http://schemas.openxmlformats.org/officeDocument/2006/relationships/image" Target="../media/image6.svg"/><Relationship Id="rId10" Type="http://schemas.openxmlformats.org/officeDocument/2006/relationships/image" Target="../media/image56.png"/><Relationship Id="rId4" Type="http://schemas.openxmlformats.org/officeDocument/2006/relationships/image" Target="../media/image5.png"/><Relationship Id="rId9" Type="http://schemas.openxmlformats.org/officeDocument/2006/relationships/image" Target="../media/image55.svg"/></Relationships>
</file>

<file path=ppt/slides/_rels/slide21.xml.rels><?xml version="1.0" encoding="UTF-8" standalone="yes"?>
<Relationships xmlns="http://schemas.openxmlformats.org/package/2006/relationships"><Relationship Id="rId2" Type="http://schemas.openxmlformats.org/officeDocument/2006/relationships/hyperlink" Target="https://drive.google.com/drive/folders/1GV75-Gj1xXWsJHdq-I0_OIouL4iLnqbc?usp=drive_link"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75.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178.png"/><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8" Type="http://schemas.openxmlformats.org/officeDocument/2006/relationships/image" Target="../media/image64.svg"/><Relationship Id="rId3" Type="http://schemas.microsoft.com/office/2007/relationships/media" Target="../media/media2.mp3"/><Relationship Id="rId7" Type="http://schemas.openxmlformats.org/officeDocument/2006/relationships/image" Target="../media/image6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2.png"/><Relationship Id="rId5" Type="http://schemas.openxmlformats.org/officeDocument/2006/relationships/slideLayout" Target="../slideLayouts/slideLayout7.xml"/><Relationship Id="rId10" Type="http://schemas.openxmlformats.org/officeDocument/2006/relationships/image" Target="../media/image66.svg"/><Relationship Id="rId4" Type="http://schemas.openxmlformats.org/officeDocument/2006/relationships/audio" Target="../media/media2.mp3"/><Relationship Id="rId9" Type="http://schemas.openxmlformats.org/officeDocument/2006/relationships/image" Target="../media/image65.png"/></Relationships>
</file>

<file path=ppt/slides/_rels/slide25.xml.rels><?xml version="1.0" encoding="UTF-8" standalone="yes"?>
<Relationships xmlns="http://schemas.openxmlformats.org/package/2006/relationships"><Relationship Id="rId8" Type="http://schemas.openxmlformats.org/officeDocument/2006/relationships/image" Target="../media/image185.png"/><Relationship Id="rId13" Type="http://schemas.openxmlformats.org/officeDocument/2006/relationships/image" Target="../media/image65.png"/><Relationship Id="rId3" Type="http://schemas.microsoft.com/office/2007/relationships/media" Target="../media/media2.mp3"/><Relationship Id="rId7" Type="http://schemas.openxmlformats.org/officeDocument/2006/relationships/image" Target="../media/image184.png"/><Relationship Id="rId12" Type="http://schemas.openxmlformats.org/officeDocument/2006/relationships/image" Target="../media/image64.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3.png"/><Relationship Id="rId11" Type="http://schemas.openxmlformats.org/officeDocument/2006/relationships/image" Target="../media/image63.png"/><Relationship Id="rId5" Type="http://schemas.openxmlformats.org/officeDocument/2006/relationships/slideLayout" Target="../slideLayouts/slideLayout7.xml"/><Relationship Id="rId10" Type="http://schemas.openxmlformats.org/officeDocument/2006/relationships/image" Target="../media/image62.png"/><Relationship Id="rId4" Type="http://schemas.openxmlformats.org/officeDocument/2006/relationships/audio" Target="../media/media2.mp3"/><Relationship Id="rId9" Type="http://schemas.openxmlformats.org/officeDocument/2006/relationships/image" Target="../media/image186.png"/><Relationship Id="rId14" Type="http://schemas.openxmlformats.org/officeDocument/2006/relationships/image" Target="../media/image66.svg"/></Relationships>
</file>

<file path=ppt/slides/_rels/slide26.xml.rels><?xml version="1.0" encoding="UTF-8" standalone="yes"?>
<Relationships xmlns="http://schemas.openxmlformats.org/package/2006/relationships"><Relationship Id="rId8" Type="http://schemas.openxmlformats.org/officeDocument/2006/relationships/image" Target="../media/image64.svg"/><Relationship Id="rId3" Type="http://schemas.microsoft.com/office/2007/relationships/media" Target="../media/media2.mp3"/><Relationship Id="rId7" Type="http://schemas.openxmlformats.org/officeDocument/2006/relationships/image" Target="../media/image6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2.png"/><Relationship Id="rId5" Type="http://schemas.openxmlformats.org/officeDocument/2006/relationships/slideLayout" Target="../slideLayouts/slideLayout7.xml"/><Relationship Id="rId10" Type="http://schemas.openxmlformats.org/officeDocument/2006/relationships/image" Target="../media/image66.svg"/><Relationship Id="rId4" Type="http://schemas.openxmlformats.org/officeDocument/2006/relationships/audio" Target="../media/media2.mp3"/><Relationship Id="rId9" Type="http://schemas.openxmlformats.org/officeDocument/2006/relationships/image" Target="../media/image65.png"/></Relationships>
</file>

<file path=ppt/slides/_rels/slide27.xml.rels><?xml version="1.0" encoding="UTF-8" standalone="yes"?>
<Relationships xmlns="http://schemas.openxmlformats.org/package/2006/relationships"><Relationship Id="rId2" Type="http://schemas.openxmlformats.org/officeDocument/2006/relationships/hyperlink" Target="https://drive.google.com/drive/folders/1GV75-Gj1xXWsJHdq-I0_OIouL4iLnqbc?usp=drive_link"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20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2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4.svg"/><Relationship Id="rId7" Type="http://schemas.openxmlformats.org/officeDocument/2006/relationships/image" Target="../media/image2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250.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28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8ADE1"/>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7787674"/>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vi-VN"/>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BD2"/>
            </a:solidFill>
          </p:spPr>
          <p:txBody>
            <a:bodyPr/>
            <a:lstStyle/>
            <a:p>
              <a:endParaRPr lang="vi-VN"/>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vi-VN"/>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vi-VN"/>
            </a:p>
          </p:txBody>
        </p:sp>
      </p:grpSp>
      <p:grpSp>
        <p:nvGrpSpPr>
          <p:cNvPr id="7" name="Group 7"/>
          <p:cNvGrpSpPr/>
          <p:nvPr/>
        </p:nvGrpSpPr>
        <p:grpSpPr>
          <a:xfrm>
            <a:off x="14450775" y="2108145"/>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vi-VN"/>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vi-VN"/>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vi-VN"/>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vi-VN"/>
            </a:p>
          </p:txBody>
        </p:sp>
      </p:grpSp>
      <p:grpSp>
        <p:nvGrpSpPr>
          <p:cNvPr id="12" name="Group 12"/>
          <p:cNvGrpSpPr/>
          <p:nvPr/>
        </p:nvGrpSpPr>
        <p:grpSpPr>
          <a:xfrm>
            <a:off x="14450775" y="3573532"/>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vi-VN"/>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vi-VN"/>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vi-VN"/>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vi-VN"/>
            </a:p>
          </p:txBody>
        </p:sp>
      </p:grpSp>
      <p:grpSp>
        <p:nvGrpSpPr>
          <p:cNvPr id="17" name="Group 17"/>
          <p:cNvGrpSpPr/>
          <p:nvPr/>
        </p:nvGrpSpPr>
        <p:grpSpPr>
          <a:xfrm>
            <a:off x="14460300" y="709904"/>
            <a:ext cx="3666838" cy="947966"/>
            <a:chOff x="0" y="0"/>
            <a:chExt cx="3623462" cy="936752"/>
          </a:xfrm>
        </p:grpSpPr>
        <p:sp>
          <p:nvSpPr>
            <p:cNvPr id="18" name="Freeform 1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vi-VN"/>
            </a:p>
          </p:txBody>
        </p:sp>
        <p:sp>
          <p:nvSpPr>
            <p:cNvPr id="19" name="Freeform 1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vi-VN"/>
            </a:p>
          </p:txBody>
        </p:sp>
        <p:sp>
          <p:nvSpPr>
            <p:cNvPr id="20" name="Freeform 2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vi-VN"/>
            </a:p>
          </p:txBody>
        </p:sp>
        <p:sp>
          <p:nvSpPr>
            <p:cNvPr id="21" name="Freeform 2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vi-VN"/>
            </a:p>
          </p:txBody>
        </p:sp>
      </p:grpSp>
      <p:grpSp>
        <p:nvGrpSpPr>
          <p:cNvPr id="22" name="Group 22"/>
          <p:cNvGrpSpPr/>
          <p:nvPr/>
        </p:nvGrpSpPr>
        <p:grpSpPr>
          <a:xfrm>
            <a:off x="-115376" y="527652"/>
            <a:ext cx="17319661" cy="9948534"/>
            <a:chOff x="0" y="0"/>
            <a:chExt cx="4561557" cy="2620190"/>
          </a:xfrm>
        </p:grpSpPr>
        <p:sp>
          <p:nvSpPr>
            <p:cNvPr id="23" name="Freeform 23"/>
            <p:cNvSpPr/>
            <p:nvPr/>
          </p:nvSpPr>
          <p:spPr>
            <a:xfrm>
              <a:off x="0" y="0"/>
              <a:ext cx="4561557" cy="2620190"/>
            </a:xfrm>
            <a:custGeom>
              <a:avLst/>
              <a:gdLst/>
              <a:ahLst/>
              <a:cxnLst/>
              <a:rect l="l" t="t" r="r" b="b"/>
              <a:pathLst>
                <a:path w="4561557" h="2620190">
                  <a:moveTo>
                    <a:pt x="0" y="0"/>
                  </a:moveTo>
                  <a:lnTo>
                    <a:pt x="4561557" y="0"/>
                  </a:lnTo>
                  <a:lnTo>
                    <a:pt x="4561557" y="2620190"/>
                  </a:lnTo>
                  <a:lnTo>
                    <a:pt x="0" y="2620190"/>
                  </a:lnTo>
                  <a:close/>
                </a:path>
              </a:pathLst>
            </a:custGeom>
            <a:solidFill>
              <a:srgbClr val="99DCFF"/>
            </a:solidFill>
            <a:ln w="28575">
              <a:solidFill>
                <a:srgbClr val="000000"/>
              </a:solidFill>
            </a:ln>
          </p:spPr>
          <p:txBody>
            <a:bodyPr/>
            <a:lstStyle/>
            <a:p>
              <a:endParaRPr lang="vi-VN"/>
            </a:p>
          </p:txBody>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5" name="Group 25"/>
          <p:cNvGrpSpPr/>
          <p:nvPr/>
        </p:nvGrpSpPr>
        <p:grpSpPr>
          <a:xfrm>
            <a:off x="-363921" y="527652"/>
            <a:ext cx="17568206" cy="11712137"/>
            <a:chOff x="0" y="0"/>
            <a:chExt cx="23424274" cy="15616183"/>
          </a:xfrm>
        </p:grpSpPr>
        <p:sp>
          <p:nvSpPr>
            <p:cNvPr id="26" name="Freeform 26"/>
            <p:cNvSpPr/>
            <p:nvPr/>
          </p:nvSpPr>
          <p:spPr>
            <a:xfrm>
              <a:off x="0" y="0"/>
              <a:ext cx="7808091" cy="7808091"/>
            </a:xfrm>
            <a:custGeom>
              <a:avLst/>
              <a:gdLst/>
              <a:ahLst/>
              <a:cxnLst/>
              <a:rect l="l" t="t" r="r" b="b"/>
              <a:pathLst>
                <a:path w="7808091" h="7808091">
                  <a:moveTo>
                    <a:pt x="0" y="0"/>
                  </a:moveTo>
                  <a:lnTo>
                    <a:pt x="7808091" y="0"/>
                  </a:lnTo>
                  <a:lnTo>
                    <a:pt x="7808091" y="7808091"/>
                  </a:lnTo>
                  <a:lnTo>
                    <a:pt x="0" y="7808091"/>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7" name="Freeform 27"/>
            <p:cNvSpPr/>
            <p:nvPr/>
          </p:nvSpPr>
          <p:spPr>
            <a:xfrm>
              <a:off x="7808091" y="0"/>
              <a:ext cx="7808091" cy="7808091"/>
            </a:xfrm>
            <a:custGeom>
              <a:avLst/>
              <a:gdLst/>
              <a:ahLst/>
              <a:cxnLst/>
              <a:rect l="l" t="t" r="r" b="b"/>
              <a:pathLst>
                <a:path w="7808091" h="7808091">
                  <a:moveTo>
                    <a:pt x="0" y="0"/>
                  </a:moveTo>
                  <a:lnTo>
                    <a:pt x="7808092" y="0"/>
                  </a:lnTo>
                  <a:lnTo>
                    <a:pt x="7808092" y="7808091"/>
                  </a:lnTo>
                  <a:lnTo>
                    <a:pt x="0" y="7808091"/>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8" name="Freeform 28"/>
            <p:cNvSpPr/>
            <p:nvPr/>
          </p:nvSpPr>
          <p:spPr>
            <a:xfrm>
              <a:off x="15616183" y="0"/>
              <a:ext cx="7808091" cy="7808091"/>
            </a:xfrm>
            <a:custGeom>
              <a:avLst/>
              <a:gdLst/>
              <a:ahLst/>
              <a:cxnLst/>
              <a:rect l="l" t="t" r="r" b="b"/>
              <a:pathLst>
                <a:path w="7808091" h="7808091">
                  <a:moveTo>
                    <a:pt x="0" y="0"/>
                  </a:moveTo>
                  <a:lnTo>
                    <a:pt x="7808091" y="0"/>
                  </a:lnTo>
                  <a:lnTo>
                    <a:pt x="7808091" y="7808091"/>
                  </a:lnTo>
                  <a:lnTo>
                    <a:pt x="0" y="7808091"/>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9" name="Freeform 29"/>
            <p:cNvSpPr/>
            <p:nvPr/>
          </p:nvSpPr>
          <p:spPr>
            <a:xfrm>
              <a:off x="0" y="7808091"/>
              <a:ext cx="7808091" cy="7808091"/>
            </a:xfrm>
            <a:custGeom>
              <a:avLst/>
              <a:gdLst/>
              <a:ahLst/>
              <a:cxnLst/>
              <a:rect l="l" t="t" r="r" b="b"/>
              <a:pathLst>
                <a:path w="7808091" h="7808091">
                  <a:moveTo>
                    <a:pt x="0" y="0"/>
                  </a:moveTo>
                  <a:lnTo>
                    <a:pt x="7808091" y="0"/>
                  </a:lnTo>
                  <a:lnTo>
                    <a:pt x="7808091" y="7808092"/>
                  </a:lnTo>
                  <a:lnTo>
                    <a:pt x="0" y="7808092"/>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0" name="Freeform 30"/>
            <p:cNvSpPr/>
            <p:nvPr/>
          </p:nvSpPr>
          <p:spPr>
            <a:xfrm>
              <a:off x="7808091" y="7808091"/>
              <a:ext cx="7808091" cy="7808091"/>
            </a:xfrm>
            <a:custGeom>
              <a:avLst/>
              <a:gdLst/>
              <a:ahLst/>
              <a:cxnLst/>
              <a:rect l="l" t="t" r="r" b="b"/>
              <a:pathLst>
                <a:path w="7808091" h="7808091">
                  <a:moveTo>
                    <a:pt x="0" y="0"/>
                  </a:moveTo>
                  <a:lnTo>
                    <a:pt x="7808092" y="0"/>
                  </a:lnTo>
                  <a:lnTo>
                    <a:pt x="7808092" y="7808092"/>
                  </a:lnTo>
                  <a:lnTo>
                    <a:pt x="0" y="7808092"/>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1" name="Freeform 31"/>
            <p:cNvSpPr/>
            <p:nvPr/>
          </p:nvSpPr>
          <p:spPr>
            <a:xfrm>
              <a:off x="15616183" y="7808091"/>
              <a:ext cx="7808091" cy="7808091"/>
            </a:xfrm>
            <a:custGeom>
              <a:avLst/>
              <a:gdLst/>
              <a:ahLst/>
              <a:cxnLst/>
              <a:rect l="l" t="t" r="r" b="b"/>
              <a:pathLst>
                <a:path w="7808091" h="7808091">
                  <a:moveTo>
                    <a:pt x="0" y="0"/>
                  </a:moveTo>
                  <a:lnTo>
                    <a:pt x="7808091" y="0"/>
                  </a:lnTo>
                  <a:lnTo>
                    <a:pt x="7808091" y="7808092"/>
                  </a:lnTo>
                  <a:lnTo>
                    <a:pt x="0" y="7808092"/>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grpSp>
      <p:grpSp>
        <p:nvGrpSpPr>
          <p:cNvPr id="32" name="Group 32"/>
          <p:cNvGrpSpPr/>
          <p:nvPr/>
        </p:nvGrpSpPr>
        <p:grpSpPr>
          <a:xfrm>
            <a:off x="828737" y="2237854"/>
            <a:ext cx="14900499" cy="6311473"/>
            <a:chOff x="0" y="0"/>
            <a:chExt cx="3454583" cy="1463274"/>
          </a:xfrm>
        </p:grpSpPr>
        <p:sp>
          <p:nvSpPr>
            <p:cNvPr id="33" name="Freeform 33"/>
            <p:cNvSpPr/>
            <p:nvPr/>
          </p:nvSpPr>
          <p:spPr>
            <a:xfrm>
              <a:off x="0" y="0"/>
              <a:ext cx="3454583" cy="1463274"/>
            </a:xfrm>
            <a:custGeom>
              <a:avLst/>
              <a:gdLst/>
              <a:ahLst/>
              <a:cxnLst/>
              <a:rect l="l" t="t" r="r" b="b"/>
              <a:pathLst>
                <a:path w="3454583" h="1463274">
                  <a:moveTo>
                    <a:pt x="26498" y="0"/>
                  </a:moveTo>
                  <a:lnTo>
                    <a:pt x="3428085" y="0"/>
                  </a:lnTo>
                  <a:cubicBezTo>
                    <a:pt x="3435112" y="0"/>
                    <a:pt x="3441852" y="2792"/>
                    <a:pt x="3446822" y="7761"/>
                  </a:cubicBezTo>
                  <a:cubicBezTo>
                    <a:pt x="3451791" y="12731"/>
                    <a:pt x="3454583" y="19471"/>
                    <a:pt x="3454583" y="26498"/>
                  </a:cubicBezTo>
                  <a:lnTo>
                    <a:pt x="3454583" y="1436775"/>
                  </a:lnTo>
                  <a:cubicBezTo>
                    <a:pt x="3454583" y="1443803"/>
                    <a:pt x="3451791" y="1450543"/>
                    <a:pt x="3446822" y="1455512"/>
                  </a:cubicBezTo>
                  <a:cubicBezTo>
                    <a:pt x="3441852" y="1460482"/>
                    <a:pt x="3435112" y="1463274"/>
                    <a:pt x="3428085" y="1463274"/>
                  </a:cubicBezTo>
                  <a:lnTo>
                    <a:pt x="26498" y="1463274"/>
                  </a:lnTo>
                  <a:cubicBezTo>
                    <a:pt x="19471" y="1463274"/>
                    <a:pt x="12731" y="1460482"/>
                    <a:pt x="7761" y="1455512"/>
                  </a:cubicBezTo>
                  <a:cubicBezTo>
                    <a:pt x="2792" y="1450543"/>
                    <a:pt x="0" y="1443803"/>
                    <a:pt x="0" y="1436775"/>
                  </a:cubicBezTo>
                  <a:lnTo>
                    <a:pt x="0" y="26498"/>
                  </a:lnTo>
                  <a:cubicBezTo>
                    <a:pt x="0" y="19471"/>
                    <a:pt x="2792" y="12731"/>
                    <a:pt x="7761" y="7761"/>
                  </a:cubicBezTo>
                  <a:cubicBezTo>
                    <a:pt x="12731" y="2792"/>
                    <a:pt x="19471" y="0"/>
                    <a:pt x="26498" y="0"/>
                  </a:cubicBezTo>
                  <a:close/>
                </a:path>
              </a:pathLst>
            </a:custGeom>
            <a:solidFill>
              <a:srgbClr val="FFFFFF"/>
            </a:solidFill>
          </p:spPr>
          <p:txBody>
            <a:bodyPr/>
            <a:lstStyle/>
            <a:p>
              <a:endParaRPr lang="vi-VN"/>
            </a:p>
          </p:txBody>
        </p:sp>
        <p:sp>
          <p:nvSpPr>
            <p:cNvPr id="34" name="TextBox 3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35" name="Freeform 35"/>
          <p:cNvSpPr/>
          <p:nvPr/>
        </p:nvSpPr>
        <p:spPr>
          <a:xfrm>
            <a:off x="1815546" y="1169396"/>
            <a:ext cx="1563078" cy="1606902"/>
          </a:xfrm>
          <a:custGeom>
            <a:avLst/>
            <a:gdLst/>
            <a:ahLst/>
            <a:cxnLst/>
            <a:rect l="l" t="t" r="r" b="b"/>
            <a:pathLst>
              <a:path w="1563078" h="1606902">
                <a:moveTo>
                  <a:pt x="0" y="0"/>
                </a:moveTo>
                <a:lnTo>
                  <a:pt x="1563077" y="0"/>
                </a:lnTo>
                <a:lnTo>
                  <a:pt x="1563077" y="1606903"/>
                </a:lnTo>
                <a:lnTo>
                  <a:pt x="0" y="16069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36" name="Freeform 36"/>
          <p:cNvSpPr/>
          <p:nvPr/>
        </p:nvSpPr>
        <p:spPr>
          <a:xfrm>
            <a:off x="828737" y="7495136"/>
            <a:ext cx="3332211" cy="2108380"/>
          </a:xfrm>
          <a:custGeom>
            <a:avLst/>
            <a:gdLst/>
            <a:ahLst/>
            <a:cxnLst/>
            <a:rect l="l" t="t" r="r" b="b"/>
            <a:pathLst>
              <a:path w="3332211" h="2108380">
                <a:moveTo>
                  <a:pt x="0" y="0"/>
                </a:moveTo>
                <a:lnTo>
                  <a:pt x="3332210" y="0"/>
                </a:lnTo>
                <a:lnTo>
                  <a:pt x="3332210" y="2108381"/>
                </a:lnTo>
                <a:lnTo>
                  <a:pt x="0" y="21083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37" name="Freeform 37"/>
          <p:cNvSpPr/>
          <p:nvPr/>
        </p:nvSpPr>
        <p:spPr>
          <a:xfrm rot="-1358923">
            <a:off x="12722601" y="6957185"/>
            <a:ext cx="2703746" cy="3184283"/>
          </a:xfrm>
          <a:custGeom>
            <a:avLst/>
            <a:gdLst/>
            <a:ahLst/>
            <a:cxnLst/>
            <a:rect l="l" t="t" r="r" b="b"/>
            <a:pathLst>
              <a:path w="2703746" h="3184283">
                <a:moveTo>
                  <a:pt x="0" y="0"/>
                </a:moveTo>
                <a:lnTo>
                  <a:pt x="2703746" y="0"/>
                </a:lnTo>
                <a:lnTo>
                  <a:pt x="2703746" y="3184283"/>
                </a:lnTo>
                <a:lnTo>
                  <a:pt x="0" y="31842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38" name="Freeform 38"/>
          <p:cNvSpPr/>
          <p:nvPr/>
        </p:nvSpPr>
        <p:spPr>
          <a:xfrm rot="-607473">
            <a:off x="14846935" y="6878444"/>
            <a:ext cx="524042" cy="1779154"/>
          </a:xfrm>
          <a:custGeom>
            <a:avLst/>
            <a:gdLst/>
            <a:ahLst/>
            <a:cxnLst/>
            <a:rect l="l" t="t" r="r" b="b"/>
            <a:pathLst>
              <a:path w="524042" h="1779154">
                <a:moveTo>
                  <a:pt x="0" y="0"/>
                </a:moveTo>
                <a:lnTo>
                  <a:pt x="524042" y="0"/>
                </a:lnTo>
                <a:lnTo>
                  <a:pt x="524042" y="1779154"/>
                </a:lnTo>
                <a:lnTo>
                  <a:pt x="0" y="17791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39" name="Freeform 39"/>
          <p:cNvSpPr/>
          <p:nvPr/>
        </p:nvSpPr>
        <p:spPr>
          <a:xfrm rot="-1729736">
            <a:off x="14147400" y="811567"/>
            <a:ext cx="470779" cy="4388615"/>
          </a:xfrm>
          <a:custGeom>
            <a:avLst/>
            <a:gdLst/>
            <a:ahLst/>
            <a:cxnLst/>
            <a:rect l="l" t="t" r="r" b="b"/>
            <a:pathLst>
              <a:path w="470779" h="4388615">
                <a:moveTo>
                  <a:pt x="0" y="0"/>
                </a:moveTo>
                <a:lnTo>
                  <a:pt x="470778" y="0"/>
                </a:lnTo>
                <a:lnTo>
                  <a:pt x="470778" y="4388615"/>
                </a:lnTo>
                <a:lnTo>
                  <a:pt x="0" y="438861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40" name="Freeform 40"/>
          <p:cNvSpPr/>
          <p:nvPr/>
        </p:nvSpPr>
        <p:spPr>
          <a:xfrm rot="-897102">
            <a:off x="15279507" y="809281"/>
            <a:ext cx="493296" cy="4598517"/>
          </a:xfrm>
          <a:custGeom>
            <a:avLst/>
            <a:gdLst/>
            <a:ahLst/>
            <a:cxnLst/>
            <a:rect l="l" t="t" r="r" b="b"/>
            <a:pathLst>
              <a:path w="493296" h="4598517">
                <a:moveTo>
                  <a:pt x="0" y="0"/>
                </a:moveTo>
                <a:lnTo>
                  <a:pt x="493296" y="0"/>
                </a:lnTo>
                <a:lnTo>
                  <a:pt x="493296" y="4598517"/>
                </a:lnTo>
                <a:lnTo>
                  <a:pt x="0" y="459851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41" name="TextBox 41"/>
          <p:cNvSpPr txBox="1"/>
          <p:nvPr/>
        </p:nvSpPr>
        <p:spPr>
          <a:xfrm>
            <a:off x="2494842" y="3288228"/>
            <a:ext cx="12299056" cy="3693319"/>
          </a:xfrm>
          <a:prstGeom prst="rect">
            <a:avLst/>
          </a:prstGeom>
        </p:spPr>
        <p:txBody>
          <a:bodyPr wrap="square" lIns="0" tIns="0" rIns="0" bIns="0" rtlCol="0" anchor="t">
            <a:spAutoFit/>
          </a:bodyPr>
          <a:lstStyle/>
          <a:p>
            <a:pPr algn="ctr">
              <a:lnSpc>
                <a:spcPct val="150000"/>
              </a:lnSpc>
            </a:pPr>
            <a:r>
              <a:rPr lang="vi-VN" sz="8000" b="1" spc="204">
                <a:solidFill>
                  <a:srgbClr val="231F20"/>
                </a:solidFill>
                <a:latin typeface="Arial" panose="020B0604020202020204" pitchFamily="34" charset="0"/>
                <a:cs typeface="Arial" panose="020B0604020202020204" pitchFamily="34" charset="0"/>
              </a:rPr>
              <a:t>CHÀO MỪNG CẢ LỚP ĐẾN VỚI BÀI HỌC MỚI!</a:t>
            </a:r>
            <a:endParaRPr lang="en-US" sz="8000" b="1" spc="204">
              <a:solidFill>
                <a:srgbClr val="231F20"/>
              </a:solidFill>
              <a:latin typeface="Arial" panose="020B0604020202020204" pitchFamily="34" charset="0"/>
              <a:cs typeface="Arial" panose="020B0604020202020204" pitchFamily="34" charset="0"/>
            </a:endParaRPr>
          </a:p>
        </p:txBody>
      </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vi-VN"/>
          </a:p>
        </p:txBody>
      </p:sp>
      <p:sp>
        <p:nvSpPr>
          <p:cNvPr id="2" name="Rounded Rectangle 1"/>
          <p:cNvSpPr/>
          <p:nvPr/>
        </p:nvSpPr>
        <p:spPr>
          <a:xfrm>
            <a:off x="838200" y="571500"/>
            <a:ext cx="5486400" cy="1219200"/>
          </a:xfrm>
          <a:prstGeom prst="round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Ví dụ 1 (SGK </a:t>
            </a:r>
            <a:r>
              <a:rPr lang="vi-VN" sz="4000" b="1">
                <a:latin typeface="Arial" panose="020B0604020202020204" pitchFamily="34" charset="0"/>
                <a:cs typeface="Arial" panose="020B0604020202020204" pitchFamily="34" charset="0"/>
              </a:rPr>
              <a:t>-</a:t>
            </a:r>
            <a:r>
              <a:rPr lang="en-US" sz="4000" b="1">
                <a:latin typeface="Arial" panose="020B0604020202020204" pitchFamily="34" charset="0"/>
                <a:cs typeface="Arial" panose="020B0604020202020204" pitchFamily="34" charset="0"/>
              </a:rPr>
              <a:t> tr.6)</a:t>
            </a:r>
          </a:p>
        </p:txBody>
      </p:sp>
      <p:sp>
        <p:nvSpPr>
          <p:cNvPr id="3" name="TextBox 2"/>
          <p:cNvSpPr txBox="1"/>
          <p:nvPr/>
        </p:nvSpPr>
        <p:spPr>
          <a:xfrm>
            <a:off x="990600" y="2095501"/>
            <a:ext cx="16306800" cy="1938992"/>
          </a:xfrm>
          <a:prstGeom prst="rect">
            <a:avLst/>
          </a:prstGeom>
          <a:noFill/>
        </p:spPr>
        <p:txBody>
          <a:bodyPr wrap="square" rtlCol="0">
            <a:spAutoFit/>
          </a:bodyPr>
          <a:lstStyle/>
          <a:p>
            <a:pPr algn="just">
              <a:lnSpc>
                <a:spcPct val="150000"/>
              </a:lnSpc>
            </a:pPr>
            <a:r>
              <a:rPr lang="vi-VN" sz="4000">
                <a:latin typeface="Arial" panose="020B0604020202020204" pitchFamily="34" charset="0"/>
                <a:cs typeface="Arial" panose="020B0604020202020204" pitchFamily="34" charset="0"/>
              </a:rPr>
              <a:t>Hãy hoàn thành bảng chuyển đổi số đo độ và số đo radian của một số góc đặc biệt sau.</a:t>
            </a:r>
            <a:endParaRPr lang="en-US" sz="400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243941664"/>
                  </p:ext>
                </p:extLst>
              </p:nvPr>
            </p:nvGraphicFramePr>
            <p:xfrm>
              <a:off x="1117600" y="4305300"/>
              <a:ext cx="16154400" cy="3363308"/>
            </p:xfrm>
            <a:graphic>
              <a:graphicData uri="http://schemas.openxmlformats.org/drawingml/2006/table">
                <a:tbl>
                  <a:tblPr firstRow="1" bandRow="1">
                    <a:tableStyleId>{5940675A-B579-460E-94D1-54222C63F5DA}</a:tableStyleId>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gridCol w="2019300">
                      <a:extLst>
                        <a:ext uri="{9D8B030D-6E8A-4147-A177-3AD203B41FA5}">
                          <a16:colId xmlns:a16="http://schemas.microsoft.com/office/drawing/2014/main" val="20002"/>
                        </a:ext>
                      </a:extLst>
                    </a:gridCol>
                    <a:gridCol w="2019300">
                      <a:extLst>
                        <a:ext uri="{9D8B030D-6E8A-4147-A177-3AD203B41FA5}">
                          <a16:colId xmlns:a16="http://schemas.microsoft.com/office/drawing/2014/main" val="20003"/>
                        </a:ext>
                      </a:extLst>
                    </a:gridCol>
                    <a:gridCol w="2019300">
                      <a:extLst>
                        <a:ext uri="{9D8B030D-6E8A-4147-A177-3AD203B41FA5}">
                          <a16:colId xmlns:a16="http://schemas.microsoft.com/office/drawing/2014/main" val="20004"/>
                        </a:ext>
                      </a:extLst>
                    </a:gridCol>
                    <a:gridCol w="2019300">
                      <a:extLst>
                        <a:ext uri="{9D8B030D-6E8A-4147-A177-3AD203B41FA5}">
                          <a16:colId xmlns:a16="http://schemas.microsoft.com/office/drawing/2014/main" val="20005"/>
                        </a:ext>
                      </a:extLst>
                    </a:gridCol>
                    <a:gridCol w="2019300">
                      <a:extLst>
                        <a:ext uri="{9D8B030D-6E8A-4147-A177-3AD203B41FA5}">
                          <a16:colId xmlns:a16="http://schemas.microsoft.com/office/drawing/2014/main" val="20006"/>
                        </a:ext>
                      </a:extLst>
                    </a:gridCol>
                    <a:gridCol w="2019300">
                      <a:extLst>
                        <a:ext uri="{9D8B030D-6E8A-4147-A177-3AD203B41FA5}">
                          <a16:colId xmlns:a16="http://schemas.microsoft.com/office/drawing/2014/main" val="20007"/>
                        </a:ext>
                      </a:extLst>
                    </a:gridCol>
                  </a:tblGrid>
                  <a:tr h="1681654">
                    <a:tc>
                      <a:txBody>
                        <a:bodyPr/>
                        <a:lstStyle/>
                        <a:p>
                          <a:r>
                            <a:rPr lang="vi-VN" sz="4000">
                              <a:latin typeface="Arial" panose="020B0604020202020204" pitchFamily="34" charset="0"/>
                              <a:cs typeface="Arial" panose="020B0604020202020204" pitchFamily="34" charset="0"/>
                            </a:rPr>
                            <a:t>Độ</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D347"/>
                        </a:solidFill>
                      </a:tcPr>
                    </a:tc>
                    <a:tc>
                      <a:txBody>
                        <a:bodyPr/>
                        <a:lstStyle/>
                        <a:p>
                          <a:pPr algn="ctr"/>
                          <a:r>
                            <a:rPr lang="vi-VN" sz="4000">
                              <a:latin typeface="Arial" panose="020B0604020202020204" pitchFamily="34" charset="0"/>
                              <a:cs typeface="Arial" panose="020B0604020202020204" pitchFamily="34" charset="0"/>
                            </a:rPr>
                            <a:t>30</a:t>
                          </a:r>
                          <a:r>
                            <a:rPr lang="vi-VN" sz="4000" baseline="30000">
                              <a:latin typeface="Arial" panose="020B0604020202020204" pitchFamily="34" charset="0"/>
                              <a:cs typeface="Arial" panose="020B0604020202020204" pitchFamily="34" charset="0"/>
                            </a:rPr>
                            <a:t>o</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vi-VN" sz="400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vi-VN" sz="4000">
                              <a:latin typeface="Arial" panose="020B0604020202020204" pitchFamily="34" charset="0"/>
                              <a:cs typeface="Arial" panose="020B0604020202020204" pitchFamily="34" charset="0"/>
                            </a:rPr>
                            <a:t>60</a:t>
                          </a:r>
                          <a:r>
                            <a:rPr lang="vi-VN" sz="4000" baseline="30000">
                              <a:latin typeface="Arial" panose="020B0604020202020204" pitchFamily="34" charset="0"/>
                              <a:cs typeface="Arial" panose="020B0604020202020204" pitchFamily="34" charset="0"/>
                            </a:rPr>
                            <a:t>o</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vi-VN" sz="400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vi-VN" sz="4000">
                              <a:latin typeface="Arial" panose="020B0604020202020204" pitchFamily="34" charset="0"/>
                              <a:cs typeface="Arial" panose="020B0604020202020204" pitchFamily="34" charset="0"/>
                            </a:rPr>
                            <a:t>120</a:t>
                          </a:r>
                          <a:r>
                            <a:rPr lang="vi-VN" sz="4000" baseline="30000">
                              <a:latin typeface="Arial" panose="020B0604020202020204" pitchFamily="34" charset="0"/>
                              <a:cs typeface="Arial" panose="020B0604020202020204" pitchFamily="34" charset="0"/>
                            </a:rPr>
                            <a:t>o</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vi-VN" sz="400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vi-VN" sz="4000">
                              <a:latin typeface="Arial" panose="020B0604020202020204" pitchFamily="34" charset="0"/>
                              <a:cs typeface="Arial" panose="020B0604020202020204" pitchFamily="34" charset="0"/>
                            </a:rPr>
                            <a:t>180</a:t>
                          </a:r>
                          <a:r>
                            <a:rPr lang="vi-VN" sz="4000" baseline="30000">
                              <a:latin typeface="Arial" panose="020B0604020202020204" pitchFamily="34" charset="0"/>
                              <a:cs typeface="Arial" panose="020B0604020202020204" pitchFamily="34" charset="0"/>
                            </a:rPr>
                            <a:t>o</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1681654">
                    <a:tc>
                      <a:txBody>
                        <a:bodyPr/>
                        <a:lstStyle/>
                        <a:p>
                          <a:r>
                            <a:rPr lang="vi-VN" sz="4000">
                              <a:latin typeface="Arial" panose="020B0604020202020204" pitchFamily="34" charset="0"/>
                              <a:cs typeface="Arial" panose="020B0604020202020204" pitchFamily="34" charset="0"/>
                            </a:rPr>
                            <a:t>Radian</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D347"/>
                        </a:solidFill>
                      </a:tcPr>
                    </a:tc>
                    <a:tc>
                      <a:txBody>
                        <a:bodyPr/>
                        <a:lstStyle/>
                        <a:p>
                          <a:pPr algn="ctr"/>
                          <a:r>
                            <a:rPr lang="vi-VN" sz="400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m:rPr>
                                        <m:sty m:val="p"/>
                                      </m:rPr>
                                      <a:rPr lang="en-US" sz="4000" i="0" smtClean="0">
                                        <a:latin typeface="Cambria Math" panose="02040503050406030204" pitchFamily="18" charset="0"/>
                                        <a:ea typeface="Cambria Math" panose="02040503050406030204" pitchFamily="18" charset="0"/>
                                        <a:cs typeface="Arial" panose="020B0604020202020204" pitchFamily="34" charset="0"/>
                                      </a:rPr>
                                      <m:t>π</m:t>
                                    </m:r>
                                  </m:num>
                                  <m:den>
                                    <m:r>
                                      <a:rPr lang="vi-VN" sz="4000" b="0" i="0" smtClean="0">
                                        <a:latin typeface="Cambria Math" panose="02040503050406030204" pitchFamily="18" charset="0"/>
                                        <a:cs typeface="Arial" panose="020B0604020202020204" pitchFamily="34" charset="0"/>
                                      </a:rPr>
                                      <m:t>4</m:t>
                                    </m:r>
                                  </m:den>
                                </m:f>
                              </m:oMath>
                            </m:oMathPara>
                          </a14:m>
                          <a:endParaRPr lang="en-US" sz="4000" i="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vi-VN" sz="400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m:rPr>
                                        <m:sty m:val="p"/>
                                      </m:rPr>
                                      <a:rPr lang="en-US" sz="4000" i="0" smtClean="0">
                                        <a:latin typeface="Cambria Math" panose="02040503050406030204" pitchFamily="18" charset="0"/>
                                        <a:ea typeface="Cambria Math" panose="02040503050406030204" pitchFamily="18" charset="0"/>
                                        <a:cs typeface="Arial" panose="020B0604020202020204" pitchFamily="34" charset="0"/>
                                      </a:rPr>
                                      <m:t>π</m:t>
                                    </m:r>
                                  </m:num>
                                  <m:den>
                                    <m:r>
                                      <a:rPr lang="vi-VN" sz="4000" b="0" i="0" smtClean="0">
                                        <a:latin typeface="Cambria Math" panose="02040503050406030204" pitchFamily="18" charset="0"/>
                                        <a:ea typeface="Cambria Math" panose="02040503050406030204" pitchFamily="18" charset="0"/>
                                        <a:cs typeface="Arial" panose="020B0604020202020204" pitchFamily="34" charset="0"/>
                                      </a:rPr>
                                      <m:t>2</m:t>
                                    </m:r>
                                  </m:den>
                                </m:f>
                              </m:oMath>
                            </m:oMathPara>
                          </a14:m>
                          <a:endParaRPr lang="en-US" sz="4000" i="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vi-VN" sz="400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vi-VN" sz="4000" b="0" i="0" smtClean="0">
                                        <a:latin typeface="Cambria Math" panose="02040503050406030204" pitchFamily="18" charset="0"/>
                                        <a:cs typeface="Arial" panose="020B0604020202020204" pitchFamily="34" charset="0"/>
                                      </a:rPr>
                                      <m:t>3</m:t>
                                    </m:r>
                                    <m:r>
                                      <m:rPr>
                                        <m:sty m:val="p"/>
                                      </m:rPr>
                                      <a:rPr lang="en-US" sz="4000" i="0" smtClean="0">
                                        <a:latin typeface="Cambria Math" panose="02040503050406030204" pitchFamily="18" charset="0"/>
                                        <a:ea typeface="Cambria Math" panose="02040503050406030204" pitchFamily="18" charset="0"/>
                                        <a:cs typeface="Arial" panose="020B0604020202020204" pitchFamily="34" charset="0"/>
                                      </a:rPr>
                                      <m:t>π</m:t>
                                    </m:r>
                                  </m:num>
                                  <m:den>
                                    <m:r>
                                      <a:rPr lang="vi-VN" sz="4000" b="0" i="0" smtClean="0">
                                        <a:latin typeface="Cambria Math" panose="02040503050406030204" pitchFamily="18" charset="0"/>
                                        <a:cs typeface="Arial" panose="020B0604020202020204" pitchFamily="34" charset="0"/>
                                      </a:rPr>
                                      <m:t>4</m:t>
                                    </m:r>
                                  </m:den>
                                </m:f>
                              </m:oMath>
                            </m:oMathPara>
                          </a14:m>
                          <a:endParaRPr lang="en-US" sz="4000" i="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vi-VN" sz="400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243941664"/>
                  </p:ext>
                </p:extLst>
              </p:nvPr>
            </p:nvGraphicFramePr>
            <p:xfrm>
              <a:off x="1117600" y="4305300"/>
              <a:ext cx="16154400" cy="3363308"/>
            </p:xfrm>
            <a:graphic>
              <a:graphicData uri="http://schemas.openxmlformats.org/drawingml/2006/table">
                <a:tbl>
                  <a:tblPr firstRow="1" bandRow="1">
                    <a:tableStyleId>{5940675A-B579-460E-94D1-54222C63F5DA}</a:tableStyleId>
                  </a:tblPr>
                  <a:tblGrid>
                    <a:gridCol w="2019300"/>
                    <a:gridCol w="2019300"/>
                    <a:gridCol w="2019300"/>
                    <a:gridCol w="2019300"/>
                    <a:gridCol w="2019300"/>
                    <a:gridCol w="2019300"/>
                    <a:gridCol w="2019300"/>
                    <a:gridCol w="2019300"/>
                  </a:tblGrid>
                  <a:tr h="1681654">
                    <a:tc>
                      <a:txBody>
                        <a:bodyPr/>
                        <a:lstStyle/>
                        <a:p>
                          <a:r>
                            <a:rPr lang="vi-VN" sz="4000" smtClean="0">
                              <a:latin typeface="Arial" panose="020B0604020202020204" pitchFamily="34" charset="0"/>
                              <a:cs typeface="Arial" panose="020B0604020202020204" pitchFamily="34" charset="0"/>
                            </a:rPr>
                            <a:t>Độ</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D347"/>
                        </a:solidFill>
                      </a:tcPr>
                    </a:tc>
                    <a:tc>
                      <a:txBody>
                        <a:bodyPr/>
                        <a:lstStyle/>
                        <a:p>
                          <a:pPr algn="ctr"/>
                          <a:r>
                            <a:rPr lang="vi-VN" sz="4000" smtClean="0">
                              <a:latin typeface="Arial" panose="020B0604020202020204" pitchFamily="34" charset="0"/>
                              <a:cs typeface="Arial" panose="020B0604020202020204" pitchFamily="34" charset="0"/>
                            </a:rPr>
                            <a:t>30</a:t>
                          </a:r>
                          <a:r>
                            <a:rPr lang="vi-VN" sz="4000" baseline="30000" smtClean="0">
                              <a:latin typeface="Arial" panose="020B0604020202020204" pitchFamily="34" charset="0"/>
                              <a:cs typeface="Arial" panose="020B0604020202020204" pitchFamily="34" charset="0"/>
                            </a:rPr>
                            <a:t>o</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vi-VN"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vi-VN" sz="4000" smtClean="0">
                              <a:latin typeface="Arial" panose="020B0604020202020204" pitchFamily="34" charset="0"/>
                              <a:cs typeface="Arial" panose="020B0604020202020204" pitchFamily="34" charset="0"/>
                            </a:rPr>
                            <a:t>60</a:t>
                          </a:r>
                          <a:r>
                            <a:rPr lang="vi-VN" sz="4000" baseline="30000" smtClean="0">
                              <a:latin typeface="Arial" panose="020B0604020202020204" pitchFamily="34" charset="0"/>
                              <a:cs typeface="Arial" panose="020B0604020202020204" pitchFamily="34" charset="0"/>
                            </a:rPr>
                            <a:t>o</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vi-VN"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vi-VN" sz="4000" smtClean="0">
                              <a:latin typeface="Arial" panose="020B0604020202020204" pitchFamily="34" charset="0"/>
                              <a:cs typeface="Arial" panose="020B0604020202020204" pitchFamily="34" charset="0"/>
                            </a:rPr>
                            <a:t>120</a:t>
                          </a:r>
                          <a:r>
                            <a:rPr lang="vi-VN" sz="4000" baseline="30000" smtClean="0">
                              <a:latin typeface="Arial" panose="020B0604020202020204" pitchFamily="34" charset="0"/>
                              <a:cs typeface="Arial" panose="020B0604020202020204" pitchFamily="34" charset="0"/>
                            </a:rPr>
                            <a:t>o</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vi-VN"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vi-VN" sz="4000" smtClean="0">
                              <a:latin typeface="Arial" panose="020B0604020202020204" pitchFamily="34" charset="0"/>
                              <a:cs typeface="Arial" panose="020B0604020202020204" pitchFamily="34" charset="0"/>
                            </a:rPr>
                            <a:t>180</a:t>
                          </a:r>
                          <a:r>
                            <a:rPr lang="vi-VN" sz="4000" baseline="30000" smtClean="0">
                              <a:latin typeface="Arial" panose="020B0604020202020204" pitchFamily="34" charset="0"/>
                              <a:cs typeface="Arial" panose="020B0604020202020204" pitchFamily="34" charset="0"/>
                            </a:rPr>
                            <a:t>o</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r>
                  <a:tr h="1681654">
                    <a:tc>
                      <a:txBody>
                        <a:bodyPr/>
                        <a:lstStyle/>
                        <a:p>
                          <a:r>
                            <a:rPr lang="vi-VN" sz="4000" smtClean="0">
                              <a:latin typeface="Arial" panose="020B0604020202020204" pitchFamily="34" charset="0"/>
                              <a:cs typeface="Arial" panose="020B0604020202020204" pitchFamily="34" charset="0"/>
                            </a:rPr>
                            <a:t>Radian</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D347"/>
                        </a:solidFill>
                      </a:tcPr>
                    </a:tc>
                    <a:tc>
                      <a:txBody>
                        <a:bodyPr/>
                        <a:lstStyle/>
                        <a:p>
                          <a:pPr algn="ctr"/>
                          <a:r>
                            <a:rPr lang="vi-VN"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blipFill rotWithShape="0">
                          <a:blip r:embed="rId3"/>
                          <a:stretch>
                            <a:fillRect l="-201208" t="-101087" r="-502115" b="-1812"/>
                          </a:stretch>
                        </a:blipFill>
                      </a:tcPr>
                    </a:tc>
                    <a:tc>
                      <a:txBody>
                        <a:bodyPr/>
                        <a:lstStyle/>
                        <a:p>
                          <a:pPr algn="ctr"/>
                          <a:r>
                            <a:rPr lang="vi-VN"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blipFill rotWithShape="0">
                          <a:blip r:embed="rId3"/>
                          <a:stretch>
                            <a:fillRect l="-401511" t="-101087" r="-301813" b="-1812"/>
                          </a:stretch>
                        </a:blipFill>
                      </a:tcPr>
                    </a:tc>
                    <a:tc>
                      <a:txBody>
                        <a:bodyPr/>
                        <a:lstStyle/>
                        <a:p>
                          <a:pPr algn="ctr"/>
                          <a:r>
                            <a:rPr lang="vi-VN"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blipFill rotWithShape="0">
                          <a:blip r:embed="rId3"/>
                          <a:stretch>
                            <a:fillRect l="-599699" t="-101087" r="-101205" b="-1812"/>
                          </a:stretch>
                        </a:blipFill>
                      </a:tcPr>
                    </a:tc>
                    <a:tc>
                      <a:txBody>
                        <a:bodyPr/>
                        <a:lstStyle/>
                        <a:p>
                          <a:pPr algn="ctr"/>
                          <a:r>
                            <a:rPr lang="vi-VN"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r>
                </a:tbl>
              </a:graphicData>
            </a:graphic>
          </p:graphicFrame>
        </mc:Fallback>
      </mc:AlternateContent>
      <p:grpSp>
        <p:nvGrpSpPr>
          <p:cNvPr id="14" name="Group 13"/>
          <p:cNvGrpSpPr/>
          <p:nvPr/>
        </p:nvGrpSpPr>
        <p:grpSpPr>
          <a:xfrm>
            <a:off x="1065404" y="8231554"/>
            <a:ext cx="10617877" cy="1084977"/>
            <a:chOff x="1065404" y="8231554"/>
            <a:chExt cx="10617877" cy="1084977"/>
          </a:xfrm>
        </p:grpSpPr>
        <p:sp>
          <p:nvSpPr>
            <p:cNvPr id="6" name="Rectangle 5"/>
            <p:cNvSpPr/>
            <p:nvPr/>
          </p:nvSpPr>
          <p:spPr>
            <a:xfrm>
              <a:off x="1065404" y="8420100"/>
              <a:ext cx="1691489" cy="707886"/>
            </a:xfrm>
            <a:prstGeom prst="rect">
              <a:avLst/>
            </a:prstGeom>
          </p:spPr>
          <p:txBody>
            <a:bodyPr wrap="none">
              <a:spAutoFit/>
            </a:bodyPr>
            <a:lstStyle/>
            <a:p>
              <a:r>
                <a:rPr lang="vi-VN" sz="4000" b="1">
                  <a:solidFill>
                    <a:srgbClr val="C00000"/>
                  </a:solidFill>
                </a:rPr>
                <a:t>Gợi ý:</a:t>
              </a:r>
              <a:endParaRPr lang="en-US" sz="4000"/>
            </a:p>
          </p:txBody>
        </p:sp>
        <mc:AlternateContent xmlns:mc="http://schemas.openxmlformats.org/markup-compatibility/2006" xmlns:a14="http://schemas.microsoft.com/office/drawing/2010/main">
          <mc:Choice Requires="a14">
            <p:sp>
              <p:nvSpPr>
                <p:cNvPr id="7" name="Rectangle 6"/>
                <p:cNvSpPr/>
                <p:nvPr/>
              </p:nvSpPr>
              <p:spPr>
                <a:xfrm>
                  <a:off x="3517497" y="8231554"/>
                  <a:ext cx="3337837" cy="1084977"/>
                </a:xfrm>
                <a:prstGeom prst="rect">
                  <a:avLst/>
                </a:prstGeom>
              </p:spPr>
              <p:txBody>
                <a:bodyPr wrap="none">
                  <a:spAutoFit/>
                </a:bodyPr>
                <a:lstStyle/>
                <a:p>
                  <a:r>
                    <a:rPr lang="en-US" sz="4000">
                      <a:solidFill>
                        <a:prstClr val="black"/>
                      </a:solidFill>
                      <a:latin typeface="Arial" panose="020B0604020202020204" pitchFamily="34" charset="0"/>
                      <a:ea typeface="Times New Roman" panose="02020603050405020304" pitchFamily="18" charset="0"/>
                      <a:cs typeface="Arial" panose="020B0604020202020204" pitchFamily="34" charset="0"/>
                    </a:rPr>
                    <a:t>1 rad = </a:t>
                  </a:r>
                  <a14:m>
                    <m:oMath xmlns:m="http://schemas.openxmlformats.org/officeDocument/2006/math">
                      <m:sSup>
                        <m:sSup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180</m:t>
                                  </m:r>
                                </m:num>
                                <m:den>
                                  <m:r>
                                    <m:rPr>
                                      <m:sty m:val="p"/>
                                    </m:rPr>
                                    <a:rPr lang="en-US" sz="4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π</m:t>
                                  </m:r>
                                </m:den>
                              </m:f>
                            </m:e>
                          </m:d>
                        </m:e>
                        <m:sup>
                          <m:r>
                            <m:rPr>
                              <m:sty m:val="p"/>
                            </m:rPr>
                            <a:rPr lang="en-US" sz="4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o</m:t>
                          </m:r>
                        </m:sup>
                      </m:sSup>
                    </m:oMath>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3517497" y="8231554"/>
                  <a:ext cx="3337837" cy="1084977"/>
                </a:xfrm>
                <a:prstGeom prst="rect">
                  <a:avLst/>
                </a:prstGeom>
                <a:blipFill rotWithShape="0">
                  <a:blip r:embed="rId6"/>
                  <a:stretch>
                    <a:fillRect l="-6387" b="-84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8452781" y="8302984"/>
                  <a:ext cx="3230500" cy="1013547"/>
                </a:xfrm>
                <a:prstGeom prst="rect">
                  <a:avLst/>
                </a:prstGeom>
              </p:spPr>
              <p:txBody>
                <a:bodyPr wrap="none">
                  <a:spAutoFit/>
                </a:bodyPr>
                <a:lstStyle/>
                <a:p>
                  <a:r>
                    <a:rPr lang="vi-VN" sz="4000">
                      <a:solidFill>
                        <a:prstClr val="black"/>
                      </a:solidFill>
                      <a:ea typeface="Times New Roman" panose="02020603050405020304" pitchFamily="18" charset="0"/>
                      <a:cs typeface="Times New Roman" panose="02020603050405020304" pitchFamily="18" charset="0"/>
                    </a:rPr>
                    <a:t>1</a:t>
                  </a:r>
                  <a:r>
                    <a:rPr lang="vi-VN" sz="4000" baseline="30000">
                      <a:solidFill>
                        <a:prstClr val="black"/>
                      </a:solidFill>
                      <a:ea typeface="Times New Roman" panose="02020603050405020304" pitchFamily="18" charset="0"/>
                      <a:cs typeface="Times New Roman" panose="02020603050405020304" pitchFamily="18" charset="0"/>
                    </a:rPr>
                    <a:t>o</a:t>
                  </a:r>
                  <a:r>
                    <a:rPr lang="vi-VN" sz="4000">
                      <a:solidFill>
                        <a:prstClr val="black"/>
                      </a:solidFill>
                      <a:ea typeface="Times New Roman" panose="02020603050405020304" pitchFamily="18" charset="0"/>
                      <a:cs typeface="Times New Roman" panose="02020603050405020304" pitchFamily="18" charset="0"/>
                    </a:rPr>
                    <a:t> = </a:t>
                  </a:r>
                  <a14:m>
                    <m:oMath xmlns:m="http://schemas.openxmlformats.org/officeDocument/2006/math">
                      <m:d>
                        <m:d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4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π</m:t>
                              </m:r>
                            </m:num>
                            <m:den>
                              <m:r>
                                <a:rPr lang="en-US" sz="4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180</m:t>
                              </m:r>
                            </m:den>
                          </m:f>
                        </m:e>
                      </m:d>
                      <m:r>
                        <m:rPr>
                          <m:sty m:val="p"/>
                        </m:rPr>
                        <a:rPr lang="en-US" sz="4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rad</m:t>
                      </m:r>
                    </m:oMath>
                  </a14:m>
                  <a:endParaRPr lang="en-US"/>
                </a:p>
              </p:txBody>
            </p:sp>
          </mc:Choice>
          <mc:Fallback xmlns="">
            <p:sp>
              <p:nvSpPr>
                <p:cNvPr id="8" name="Rectangle 7"/>
                <p:cNvSpPr>
                  <a:spLocks noRot="1" noChangeAspect="1" noMove="1" noResize="1" noEditPoints="1" noAdjustHandles="1" noChangeArrowheads="1" noChangeShapeType="1" noTextEdit="1"/>
                </p:cNvSpPr>
                <p:nvPr/>
              </p:nvSpPr>
              <p:spPr>
                <a:xfrm>
                  <a:off x="8452781" y="8302984"/>
                  <a:ext cx="3230500" cy="1013547"/>
                </a:xfrm>
                <a:prstGeom prst="rect">
                  <a:avLst/>
                </a:prstGeom>
                <a:blipFill rotWithShape="0">
                  <a:blip r:embed="rId7"/>
                  <a:stretch>
                    <a:fillRect l="-6792" b="-963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Rectangle 8"/>
              <p:cNvSpPr/>
              <p:nvPr/>
            </p:nvSpPr>
            <p:spPr>
              <a:xfrm>
                <a:off x="3782887" y="6186549"/>
                <a:ext cx="636713" cy="1142300"/>
              </a:xfrm>
              <a:prstGeom prst="rect">
                <a:avLst/>
              </a:prstGeom>
              <a:solidFill>
                <a:srgbClr val="FFFFCC"/>
              </a:solidFill>
            </p:spPr>
            <p:txBody>
              <a:bodyPr wrap="none">
                <a:spAutoFit/>
              </a:bodyPr>
              <a:lstStyle/>
              <a:p>
                <a:pPr lvl="0" algn="ctr"/>
                <a14:m>
                  <m:oMathPara xmlns:m="http://schemas.openxmlformats.org/officeDocument/2006/math">
                    <m:oMathParaPr>
                      <m:jc m:val="centerGroup"/>
                    </m:oMathParaPr>
                    <m:oMath xmlns:m="http://schemas.openxmlformats.org/officeDocument/2006/math">
                      <m:f>
                        <m:fPr>
                          <m:ctrlPr>
                            <a:rPr lang="en-US" sz="4000" i="1" smtClean="0">
                              <a:solidFill>
                                <a:srgbClr val="0070C0"/>
                              </a:solidFill>
                              <a:latin typeface="Cambria Math" panose="02040503050406030204" pitchFamily="18" charset="0"/>
                              <a:cs typeface="Arial" panose="020B0604020202020204" pitchFamily="34" charset="0"/>
                            </a:rPr>
                          </m:ctrlPr>
                        </m:fPr>
                        <m:num>
                          <m:r>
                            <m:rPr>
                              <m:sty m:val="p"/>
                            </m:rPr>
                            <a:rPr lang="en-US" sz="4000">
                              <a:solidFill>
                                <a:srgbClr val="0070C0"/>
                              </a:solidFill>
                              <a:latin typeface="Cambria Math" panose="02040503050406030204" pitchFamily="18" charset="0"/>
                              <a:ea typeface="Cambria Math" panose="02040503050406030204" pitchFamily="18" charset="0"/>
                              <a:cs typeface="Arial" panose="020B0604020202020204" pitchFamily="34" charset="0"/>
                            </a:rPr>
                            <m:t>π</m:t>
                          </m:r>
                        </m:num>
                        <m:den>
                          <m:r>
                            <a:rPr lang="vi-VN" sz="4000" b="0" i="0"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6</m:t>
                          </m:r>
                        </m:den>
                      </m:f>
                    </m:oMath>
                  </m:oMathPara>
                </a14:m>
                <a:endParaRPr lang="en-US" sz="4000">
                  <a:solidFill>
                    <a:srgbClr val="0070C0"/>
                  </a:solidFill>
                  <a:latin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782887" y="6186549"/>
                <a:ext cx="636713" cy="1142300"/>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897687" y="6186549"/>
                <a:ext cx="636713" cy="1142300"/>
              </a:xfrm>
              <a:prstGeom prst="rect">
                <a:avLst/>
              </a:prstGeom>
              <a:solidFill>
                <a:srgbClr val="FFFFCC"/>
              </a:solidFill>
            </p:spPr>
            <p:txBody>
              <a:bodyPr wrap="none">
                <a:spAutoFit/>
              </a:bodyPr>
              <a:lstStyle/>
              <a:p>
                <a:pPr lvl="0" algn="ctr"/>
                <a14:m>
                  <m:oMathPara xmlns:m="http://schemas.openxmlformats.org/officeDocument/2006/math">
                    <m:oMathParaPr>
                      <m:jc m:val="centerGroup"/>
                    </m:oMathParaPr>
                    <m:oMath xmlns:m="http://schemas.openxmlformats.org/officeDocument/2006/math">
                      <m:f>
                        <m:fPr>
                          <m:ctrlPr>
                            <a:rPr lang="en-US" sz="4000" i="1" smtClean="0">
                              <a:solidFill>
                                <a:srgbClr val="0070C0"/>
                              </a:solidFill>
                              <a:latin typeface="Cambria Math" panose="02040503050406030204" pitchFamily="18" charset="0"/>
                              <a:cs typeface="Arial" panose="020B0604020202020204" pitchFamily="34" charset="0"/>
                            </a:rPr>
                          </m:ctrlPr>
                        </m:fPr>
                        <m:num>
                          <m:r>
                            <m:rPr>
                              <m:sty m:val="p"/>
                            </m:rPr>
                            <a:rPr lang="en-US" sz="4000">
                              <a:solidFill>
                                <a:srgbClr val="0070C0"/>
                              </a:solidFill>
                              <a:latin typeface="Cambria Math" panose="02040503050406030204" pitchFamily="18" charset="0"/>
                              <a:ea typeface="Cambria Math" panose="02040503050406030204" pitchFamily="18" charset="0"/>
                              <a:cs typeface="Arial" panose="020B0604020202020204" pitchFamily="34" charset="0"/>
                            </a:rPr>
                            <m:t>π</m:t>
                          </m:r>
                        </m:num>
                        <m:den>
                          <m:r>
                            <a:rPr lang="vi-VN" sz="4000" b="0" i="0"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3</m:t>
                          </m:r>
                        </m:den>
                      </m:f>
                    </m:oMath>
                  </m:oMathPara>
                </a14:m>
                <a:endParaRPr lang="en-US" sz="4000">
                  <a:solidFill>
                    <a:srgbClr val="0070C0"/>
                  </a:solidFill>
                  <a:latin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897687" y="6186549"/>
                <a:ext cx="636713" cy="1142300"/>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1870621" y="6186549"/>
                <a:ext cx="920445" cy="1248803"/>
              </a:xfrm>
              <a:prstGeom prst="rect">
                <a:avLst/>
              </a:prstGeom>
              <a:solidFill>
                <a:srgbClr val="FFFFCC"/>
              </a:solidFill>
            </p:spPr>
            <p:txBody>
              <a:bodyPr wrap="none">
                <a:spAutoFit/>
              </a:bodyPr>
              <a:lstStyle/>
              <a:p>
                <a:pPr lvl="0" algn="ctr"/>
                <a14:m>
                  <m:oMathPara xmlns:m="http://schemas.openxmlformats.org/officeDocument/2006/math">
                    <m:oMathParaPr>
                      <m:jc m:val="centerGroup"/>
                    </m:oMathParaPr>
                    <m:oMath xmlns:m="http://schemas.openxmlformats.org/officeDocument/2006/math">
                      <m:f>
                        <m:fPr>
                          <m:ctrlPr>
                            <a:rPr lang="en-US" sz="4000" i="1" smtClean="0">
                              <a:solidFill>
                                <a:srgbClr val="0070C0"/>
                              </a:solidFill>
                              <a:latin typeface="Cambria Math" panose="02040503050406030204" pitchFamily="18" charset="0"/>
                              <a:cs typeface="Arial" panose="020B0604020202020204" pitchFamily="34" charset="0"/>
                            </a:rPr>
                          </m:ctrlPr>
                        </m:fPr>
                        <m:num>
                          <m:r>
                            <a:rPr lang="vi-VN" sz="4000" b="0" i="0" smtClean="0">
                              <a:solidFill>
                                <a:srgbClr val="0070C0"/>
                              </a:solidFill>
                              <a:latin typeface="Cambria Math" panose="02040503050406030204" pitchFamily="18" charset="0"/>
                              <a:cs typeface="Arial" panose="020B0604020202020204" pitchFamily="34" charset="0"/>
                            </a:rPr>
                            <m:t>2</m:t>
                          </m:r>
                          <m:r>
                            <m:rPr>
                              <m:sty m:val="p"/>
                            </m:rPr>
                            <a:rPr lang="en-US" sz="4000">
                              <a:solidFill>
                                <a:srgbClr val="0070C0"/>
                              </a:solidFill>
                              <a:latin typeface="Cambria Math" panose="02040503050406030204" pitchFamily="18" charset="0"/>
                              <a:ea typeface="Cambria Math" panose="02040503050406030204" pitchFamily="18" charset="0"/>
                              <a:cs typeface="Arial" panose="020B0604020202020204" pitchFamily="34" charset="0"/>
                            </a:rPr>
                            <m:t>π</m:t>
                          </m:r>
                        </m:num>
                        <m:den>
                          <m:r>
                            <a:rPr lang="vi-VN" sz="4000" b="0" i="0"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3</m:t>
                          </m:r>
                        </m:den>
                      </m:f>
                    </m:oMath>
                  </m:oMathPara>
                </a14:m>
                <a:endParaRPr lang="en-US" sz="4000">
                  <a:solidFill>
                    <a:srgbClr val="0070C0"/>
                  </a:solidFill>
                  <a:latin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1870621" y="6186549"/>
                <a:ext cx="920445" cy="1248803"/>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5985421" y="6403756"/>
                <a:ext cx="642933" cy="707886"/>
              </a:xfrm>
              <a:prstGeom prst="rect">
                <a:avLst/>
              </a:prstGeom>
              <a:solidFill>
                <a:srgbClr val="FFFFCC"/>
              </a:solidFill>
            </p:spPr>
            <p:txBody>
              <a:bodyPr wrap="none">
                <a:spAutoFit/>
              </a:bodyPr>
              <a:lstStyle/>
              <a:p>
                <a:pPr lvl="0" algn="ctr"/>
                <a14:m>
                  <m:oMathPara xmlns:m="http://schemas.openxmlformats.org/officeDocument/2006/math">
                    <m:oMathParaPr>
                      <m:jc m:val="center"/>
                    </m:oMathParaPr>
                    <m:oMath xmlns:m="http://schemas.openxmlformats.org/officeDocument/2006/math">
                      <m:r>
                        <m:rPr>
                          <m:sty m:val="p"/>
                        </m:rPr>
                        <a:rPr lang="en-US" sz="4000" i="0"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π</m:t>
                      </m:r>
                    </m:oMath>
                  </m:oMathPara>
                </a14:m>
                <a:endParaRPr lang="en-US" sz="4000">
                  <a:solidFill>
                    <a:srgbClr val="0070C0"/>
                  </a:solidFill>
                  <a:latin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5985421" y="6403756"/>
                <a:ext cx="642933" cy="707886"/>
              </a:xfrm>
              <a:prstGeom prst="rect">
                <a:avLst/>
              </a:prstGeom>
              <a:blipFill rotWithShape="0">
                <a:blip r:embed="rId11"/>
                <a:stretch>
                  <a:fillRect/>
                </a:stretch>
              </a:blipFill>
            </p:spPr>
            <p:txBody>
              <a:bodyPr/>
              <a:lstStyle/>
              <a:p>
                <a:r>
                  <a:rPr lang="en-US">
                    <a:noFill/>
                  </a:rPr>
                  <a:t> </a:t>
                </a:r>
              </a:p>
            </p:txBody>
          </p:sp>
        </mc:Fallback>
      </mc:AlternateContent>
      <p:sp>
        <p:nvSpPr>
          <p:cNvPr id="10" name="TextBox 9"/>
          <p:cNvSpPr txBox="1"/>
          <p:nvPr/>
        </p:nvSpPr>
        <p:spPr>
          <a:xfrm>
            <a:off x="5715000" y="4805571"/>
            <a:ext cx="987934" cy="707886"/>
          </a:xfrm>
          <a:prstGeom prst="rect">
            <a:avLst/>
          </a:prstGeom>
          <a:solidFill>
            <a:srgbClr val="FFFFCC"/>
          </a:solidFill>
        </p:spPr>
        <p:txBody>
          <a:bodyPr wrap="square" rtlCol="0">
            <a:spAutoFit/>
          </a:bodyPr>
          <a:lstStyle/>
          <a:p>
            <a:pPr algn="ctr"/>
            <a:r>
              <a:rPr lang="vi-VN" sz="4000">
                <a:solidFill>
                  <a:srgbClr val="0070C0"/>
                </a:solidFill>
                <a:latin typeface="Arial" panose="020B0604020202020204" pitchFamily="34" charset="0"/>
                <a:cs typeface="Arial" panose="020B0604020202020204" pitchFamily="34" charset="0"/>
              </a:rPr>
              <a:t>45</a:t>
            </a:r>
            <a:r>
              <a:rPr lang="vi-VN" sz="4000" baseline="30000">
                <a:solidFill>
                  <a:srgbClr val="0070C0"/>
                </a:solidFill>
                <a:latin typeface="Arial" panose="020B0604020202020204" pitchFamily="34" charset="0"/>
                <a:cs typeface="Arial" panose="020B0604020202020204" pitchFamily="34" charset="0"/>
              </a:rPr>
              <a:t>o</a:t>
            </a:r>
            <a:endParaRPr lang="en-US" sz="4000">
              <a:solidFill>
                <a:srgbClr val="0070C0"/>
              </a:solidFill>
              <a:latin typeface="Arial" panose="020B0604020202020204" pitchFamily="34" charset="0"/>
              <a:cs typeface="Arial" panose="020B0604020202020204" pitchFamily="34" charset="0"/>
            </a:endParaRPr>
          </a:p>
        </p:txBody>
      </p:sp>
      <p:sp>
        <p:nvSpPr>
          <p:cNvPr id="16" name="TextBox 15"/>
          <p:cNvSpPr txBox="1"/>
          <p:nvPr/>
        </p:nvSpPr>
        <p:spPr>
          <a:xfrm>
            <a:off x="9753600" y="4805571"/>
            <a:ext cx="987934" cy="707886"/>
          </a:xfrm>
          <a:prstGeom prst="rect">
            <a:avLst/>
          </a:prstGeom>
          <a:solidFill>
            <a:srgbClr val="FFFFCC"/>
          </a:solidFill>
        </p:spPr>
        <p:txBody>
          <a:bodyPr wrap="square" rtlCol="0">
            <a:spAutoFit/>
          </a:bodyPr>
          <a:lstStyle/>
          <a:p>
            <a:pPr algn="ctr"/>
            <a:r>
              <a:rPr lang="vi-VN" sz="4000">
                <a:solidFill>
                  <a:srgbClr val="0070C0"/>
                </a:solidFill>
                <a:latin typeface="Arial" panose="020B0604020202020204" pitchFamily="34" charset="0"/>
                <a:cs typeface="Arial" panose="020B0604020202020204" pitchFamily="34" charset="0"/>
              </a:rPr>
              <a:t>90</a:t>
            </a:r>
            <a:r>
              <a:rPr lang="vi-VN" sz="4000" baseline="30000">
                <a:solidFill>
                  <a:srgbClr val="0070C0"/>
                </a:solidFill>
                <a:latin typeface="Arial" panose="020B0604020202020204" pitchFamily="34" charset="0"/>
                <a:cs typeface="Arial" panose="020B0604020202020204" pitchFamily="34" charset="0"/>
              </a:rPr>
              <a:t>o</a:t>
            </a:r>
            <a:endParaRPr lang="en-US" sz="4000">
              <a:solidFill>
                <a:srgbClr val="0070C0"/>
              </a:solidFill>
              <a:latin typeface="Arial" panose="020B0604020202020204" pitchFamily="34" charset="0"/>
              <a:cs typeface="Arial" panose="020B0604020202020204" pitchFamily="34" charset="0"/>
            </a:endParaRPr>
          </a:p>
        </p:txBody>
      </p:sp>
      <p:sp>
        <p:nvSpPr>
          <p:cNvPr id="17" name="TextBox 16"/>
          <p:cNvSpPr txBox="1"/>
          <p:nvPr/>
        </p:nvSpPr>
        <p:spPr>
          <a:xfrm>
            <a:off x="13639800" y="4805571"/>
            <a:ext cx="1292734" cy="707886"/>
          </a:xfrm>
          <a:prstGeom prst="rect">
            <a:avLst/>
          </a:prstGeom>
          <a:solidFill>
            <a:srgbClr val="FFFFCC"/>
          </a:solidFill>
        </p:spPr>
        <p:txBody>
          <a:bodyPr wrap="square" rtlCol="0">
            <a:spAutoFit/>
          </a:bodyPr>
          <a:lstStyle/>
          <a:p>
            <a:pPr algn="ctr"/>
            <a:r>
              <a:rPr lang="vi-VN" sz="4000">
                <a:solidFill>
                  <a:srgbClr val="0070C0"/>
                </a:solidFill>
                <a:latin typeface="Arial" panose="020B0604020202020204" pitchFamily="34" charset="0"/>
                <a:cs typeface="Arial" panose="020B0604020202020204" pitchFamily="34" charset="0"/>
              </a:rPr>
              <a:t>135</a:t>
            </a:r>
            <a:r>
              <a:rPr lang="vi-VN" sz="4000" baseline="30000">
                <a:solidFill>
                  <a:srgbClr val="0070C0"/>
                </a:solidFill>
                <a:latin typeface="Arial" panose="020B0604020202020204" pitchFamily="34" charset="0"/>
                <a:cs typeface="Arial" panose="020B0604020202020204" pitchFamily="34" charset="0"/>
              </a:rPr>
              <a:t>o</a:t>
            </a:r>
            <a:endParaRPr lang="en-US" sz="400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342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Effect transition="in" filter="fade">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p:cTn id="64" dur="500" fill="hold"/>
                                        <p:tgtEl>
                                          <p:spTgt spid="17"/>
                                        </p:tgtEl>
                                        <p:attrNameLst>
                                          <p:attrName>ppt_w</p:attrName>
                                        </p:attrNameLst>
                                      </p:cBhvr>
                                      <p:tavLst>
                                        <p:tav tm="0">
                                          <p:val>
                                            <p:fltVal val="0"/>
                                          </p:val>
                                        </p:tav>
                                        <p:tav tm="100000">
                                          <p:val>
                                            <p:strVal val="#ppt_w"/>
                                          </p:val>
                                        </p:tav>
                                      </p:tavLst>
                                    </p:anim>
                                    <p:anim calcmode="lin" valueType="num">
                                      <p:cBhvr>
                                        <p:cTn id="65" dur="500" fill="hold"/>
                                        <p:tgtEl>
                                          <p:spTgt spid="17"/>
                                        </p:tgtEl>
                                        <p:attrNameLst>
                                          <p:attrName>ppt_h</p:attrName>
                                        </p:attrNameLst>
                                      </p:cBhvr>
                                      <p:tavLst>
                                        <p:tav tm="0">
                                          <p:val>
                                            <p:fltVal val="0"/>
                                          </p:val>
                                        </p:tav>
                                        <p:tav tm="100000">
                                          <p:val>
                                            <p:strVal val="#ppt_h"/>
                                          </p:val>
                                        </p:tav>
                                      </p:tavLst>
                                    </p:anim>
                                    <p:animEffect transition="in" filter="fade">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500" fill="hold"/>
                                        <p:tgtEl>
                                          <p:spTgt spid="13"/>
                                        </p:tgtEl>
                                        <p:attrNameLst>
                                          <p:attrName>ppt_w</p:attrName>
                                        </p:attrNameLst>
                                      </p:cBhvr>
                                      <p:tavLst>
                                        <p:tav tm="0">
                                          <p:val>
                                            <p:fltVal val="0"/>
                                          </p:val>
                                        </p:tav>
                                        <p:tav tm="100000">
                                          <p:val>
                                            <p:strVal val="#ppt_w"/>
                                          </p:val>
                                        </p:tav>
                                      </p:tavLst>
                                    </p:anim>
                                    <p:anim calcmode="lin" valueType="num">
                                      <p:cBhvr>
                                        <p:cTn id="72" dur="500" fill="hold"/>
                                        <p:tgtEl>
                                          <p:spTgt spid="13"/>
                                        </p:tgtEl>
                                        <p:attrNameLst>
                                          <p:attrName>ppt_h</p:attrName>
                                        </p:attrNameLst>
                                      </p:cBhvr>
                                      <p:tavLst>
                                        <p:tav tm="0">
                                          <p:val>
                                            <p:fltVal val="0"/>
                                          </p:val>
                                        </p:tav>
                                        <p:tav tm="100000">
                                          <p:val>
                                            <p:strVal val="#ppt_h"/>
                                          </p:val>
                                        </p:tav>
                                      </p:tavLst>
                                    </p:anim>
                                    <p:animEffect transition="in" filter="fade">
                                      <p:cBhvr>
                                        <p:cTn id="7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animBg="1"/>
      <p:bldP spid="11" grpId="0" animBg="1"/>
      <p:bldP spid="12" grpId="0" animBg="1"/>
      <p:bldP spid="13" grpId="0" animBg="1"/>
      <p:bldP spid="10"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vi-VN"/>
          </a:p>
        </p:txBody>
      </p:sp>
      <p:grpSp>
        <p:nvGrpSpPr>
          <p:cNvPr id="5" name="Group 4"/>
          <p:cNvGrpSpPr/>
          <p:nvPr/>
        </p:nvGrpSpPr>
        <p:grpSpPr>
          <a:xfrm>
            <a:off x="1066800" y="477277"/>
            <a:ext cx="14477999" cy="1219200"/>
            <a:chOff x="838200" y="403086"/>
            <a:chExt cx="14477999" cy="1219200"/>
          </a:xfrm>
        </p:grpSpPr>
        <p:pic>
          <p:nvPicPr>
            <p:cNvPr id="3" name="Picture 2"/>
            <p:cNvPicPr>
              <a:picLocks noChangeAspect="1"/>
            </p:cNvPicPr>
            <p:nvPr/>
          </p:nvPicPr>
          <p:blipFill>
            <a:blip r:embed="rId2"/>
            <a:stretch>
              <a:fillRect/>
            </a:stretch>
          </p:blipFill>
          <p:spPr>
            <a:xfrm>
              <a:off x="838200" y="403086"/>
              <a:ext cx="1426915" cy="1219200"/>
            </a:xfrm>
            <a:prstGeom prst="rect">
              <a:avLst/>
            </a:prstGeom>
          </p:spPr>
        </p:pic>
        <p:sp>
          <p:nvSpPr>
            <p:cNvPr id="4" name="TextBox 3"/>
            <p:cNvSpPr txBox="1"/>
            <p:nvPr/>
          </p:nvSpPr>
          <p:spPr>
            <a:xfrm>
              <a:off x="2265114" y="914400"/>
              <a:ext cx="13051085" cy="707886"/>
            </a:xfrm>
            <a:prstGeom prst="rect">
              <a:avLst/>
            </a:prstGeom>
            <a:noFill/>
          </p:spPr>
          <p:txBody>
            <a:bodyPr wrap="square" rtlCol="0">
              <a:spAutoFit/>
            </a:bodyPr>
            <a:lstStyle/>
            <a:p>
              <a:r>
                <a:rPr lang="vi-VN" sz="4000" i="1">
                  <a:solidFill>
                    <a:srgbClr val="002060"/>
                  </a:solidFill>
                  <a:latin typeface="Arial" panose="020B0604020202020204" pitchFamily="34" charset="0"/>
                  <a:cs typeface="Arial" panose="020B0604020202020204" pitchFamily="34" charset="0"/>
                </a:rPr>
                <a:t>Thảo luận nhóm đôi, hoàn thành </a:t>
              </a:r>
              <a:r>
                <a:rPr lang="vi-VN" sz="4000" b="1" i="1">
                  <a:solidFill>
                    <a:srgbClr val="002060"/>
                  </a:solidFill>
                  <a:latin typeface="Arial" panose="020B0604020202020204" pitchFamily="34" charset="0"/>
                  <a:cs typeface="Arial" panose="020B0604020202020204" pitchFamily="34" charset="0"/>
                </a:rPr>
                <a:t>Luyện tập 1 </a:t>
              </a:r>
              <a:r>
                <a:rPr lang="vi-VN" sz="4000" i="1">
                  <a:solidFill>
                    <a:srgbClr val="002060"/>
                  </a:solidFill>
                  <a:latin typeface="Arial" panose="020B0604020202020204" pitchFamily="34" charset="0"/>
                  <a:cs typeface="Arial" panose="020B0604020202020204" pitchFamily="34" charset="0"/>
                </a:rPr>
                <a:t>SGK tr.6</a:t>
              </a:r>
              <a:endParaRPr lang="en-US" sz="4000" i="1">
                <a:solidFill>
                  <a:srgbClr val="002060"/>
                </a:solidFill>
                <a:latin typeface="Arial" panose="020B0604020202020204" pitchFamily="34" charset="0"/>
                <a:cs typeface="Arial" panose="020B0604020202020204" pitchFamily="34" charset="0"/>
              </a:endParaRPr>
            </a:p>
          </p:txBody>
        </p:sp>
      </p:grpSp>
      <p:sp>
        <p:nvSpPr>
          <p:cNvPr id="6" name="Rounded Rectangle 5"/>
          <p:cNvSpPr/>
          <p:nvPr/>
        </p:nvSpPr>
        <p:spPr>
          <a:xfrm>
            <a:off x="1066800" y="2133600"/>
            <a:ext cx="3718560" cy="14859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a:solidFill>
                  <a:schemeClr val="bg1"/>
                </a:solidFill>
                <a:latin typeface="Arial" panose="020B0604020202020204" pitchFamily="34" charset="0"/>
                <a:cs typeface="Arial" panose="020B0604020202020204" pitchFamily="34" charset="0"/>
              </a:rPr>
              <a:t>Luyện tập 1</a:t>
            </a:r>
            <a:endParaRPr lang="en-US" sz="4000" b="1">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5181600" y="1907054"/>
            <a:ext cx="11983720" cy="1938992"/>
          </a:xfrm>
          <a:prstGeom prst="rect">
            <a:avLst/>
          </a:prstGeom>
          <a:noFill/>
        </p:spPr>
        <p:txBody>
          <a:bodyPr wrap="square" rtlCol="0">
            <a:spAutoFit/>
          </a:bodyPr>
          <a:lstStyle/>
          <a:p>
            <a:pPr algn="just">
              <a:lnSpc>
                <a:spcPct val="150000"/>
              </a:lnSpc>
            </a:pPr>
            <a:r>
              <a:rPr lang="vi-VN" sz="4000">
                <a:latin typeface="Arial" panose="020B0604020202020204" pitchFamily="34" charset="0"/>
                <a:cs typeface="Arial" panose="020B0604020202020204" pitchFamily="34" charset="0"/>
              </a:rPr>
              <a:t>Hãy hoàn thành bảng chuyển đổi số đo độ và số đo radian của một số góc sau:</a:t>
            </a:r>
            <a:endParaRPr lang="en-US" sz="400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1226915720"/>
                  </p:ext>
                </p:extLst>
              </p:nvPr>
            </p:nvGraphicFramePr>
            <p:xfrm>
              <a:off x="1112520" y="4761514"/>
              <a:ext cx="10096500" cy="3363308"/>
            </p:xfrm>
            <a:graphic>
              <a:graphicData uri="http://schemas.openxmlformats.org/drawingml/2006/table">
                <a:tbl>
                  <a:tblPr firstRow="1" bandRow="1">
                    <a:tableStyleId>{5940675A-B579-460E-94D1-54222C63F5DA}</a:tableStyleId>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gridCol w="2019300">
                      <a:extLst>
                        <a:ext uri="{9D8B030D-6E8A-4147-A177-3AD203B41FA5}">
                          <a16:colId xmlns:a16="http://schemas.microsoft.com/office/drawing/2014/main" val="20002"/>
                        </a:ext>
                      </a:extLst>
                    </a:gridCol>
                    <a:gridCol w="2019300">
                      <a:extLst>
                        <a:ext uri="{9D8B030D-6E8A-4147-A177-3AD203B41FA5}">
                          <a16:colId xmlns:a16="http://schemas.microsoft.com/office/drawing/2014/main" val="20003"/>
                        </a:ext>
                      </a:extLst>
                    </a:gridCol>
                    <a:gridCol w="2019300">
                      <a:extLst>
                        <a:ext uri="{9D8B030D-6E8A-4147-A177-3AD203B41FA5}">
                          <a16:colId xmlns:a16="http://schemas.microsoft.com/office/drawing/2014/main" val="20004"/>
                        </a:ext>
                      </a:extLst>
                    </a:gridCol>
                  </a:tblGrid>
                  <a:tr h="1681654">
                    <a:tc>
                      <a:txBody>
                        <a:bodyPr/>
                        <a:lstStyle/>
                        <a:p>
                          <a:r>
                            <a:rPr lang="vi-VN" sz="4000">
                              <a:latin typeface="Arial" panose="020B0604020202020204" pitchFamily="34" charset="0"/>
                              <a:cs typeface="Arial" panose="020B0604020202020204" pitchFamily="34" charset="0"/>
                            </a:rPr>
                            <a:t>Độ</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vi-VN" sz="4000" baseline="0">
                              <a:latin typeface="Arial" panose="020B0604020202020204" pitchFamily="34" charset="0"/>
                              <a:cs typeface="Arial" panose="020B0604020202020204" pitchFamily="34" charset="0"/>
                            </a:rPr>
                            <a:t>18</a:t>
                          </a:r>
                          <a:r>
                            <a:rPr lang="vi-VN" sz="4000" baseline="30000">
                              <a:latin typeface="Arial" panose="020B0604020202020204" pitchFamily="34" charset="0"/>
                              <a:cs typeface="Arial" panose="020B0604020202020204" pitchFamily="34" charset="0"/>
                            </a:rPr>
                            <a:t>o</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vi-VN" sz="400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vi-VN" sz="4000" baseline="0">
                              <a:latin typeface="Arial" panose="020B0604020202020204" pitchFamily="34" charset="0"/>
                              <a:cs typeface="Arial" panose="020B0604020202020204" pitchFamily="34" charset="0"/>
                            </a:rPr>
                            <a:t>72</a:t>
                          </a:r>
                          <a:r>
                            <a:rPr lang="vi-VN" sz="4000" baseline="30000">
                              <a:latin typeface="Arial" panose="020B0604020202020204" pitchFamily="34" charset="0"/>
                              <a:cs typeface="Arial" panose="020B0604020202020204" pitchFamily="34" charset="0"/>
                            </a:rPr>
                            <a:t>o</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vi-VN" sz="400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1681654">
                    <a:tc>
                      <a:txBody>
                        <a:bodyPr/>
                        <a:lstStyle/>
                        <a:p>
                          <a:r>
                            <a:rPr lang="vi-VN" sz="4000">
                              <a:latin typeface="Arial" panose="020B0604020202020204" pitchFamily="34" charset="0"/>
                              <a:cs typeface="Arial" panose="020B0604020202020204" pitchFamily="34" charset="0"/>
                            </a:rPr>
                            <a:t>Radian</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vi-VN" sz="400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vi-VN" sz="4000" b="0" i="0" smtClean="0">
                                        <a:latin typeface="Cambria Math" panose="02040503050406030204" pitchFamily="18" charset="0"/>
                                        <a:cs typeface="Arial" panose="020B0604020202020204" pitchFamily="34" charset="0"/>
                                      </a:rPr>
                                      <m:t>2</m:t>
                                    </m:r>
                                    <m:r>
                                      <m:rPr>
                                        <m:sty m:val="p"/>
                                      </m:rPr>
                                      <a:rPr lang="en-US" sz="4000" i="0" smtClean="0">
                                        <a:latin typeface="Cambria Math" panose="02040503050406030204" pitchFamily="18" charset="0"/>
                                        <a:ea typeface="Cambria Math" panose="02040503050406030204" pitchFamily="18" charset="0"/>
                                        <a:cs typeface="Arial" panose="020B0604020202020204" pitchFamily="34" charset="0"/>
                                      </a:rPr>
                                      <m:t>π</m:t>
                                    </m:r>
                                  </m:num>
                                  <m:den>
                                    <m:r>
                                      <a:rPr lang="vi-VN" sz="4000" b="0" i="0" smtClean="0">
                                        <a:latin typeface="Cambria Math" panose="02040503050406030204" pitchFamily="18" charset="0"/>
                                        <a:cs typeface="Arial" panose="020B0604020202020204" pitchFamily="34" charset="0"/>
                                      </a:rPr>
                                      <m:t>9</m:t>
                                    </m:r>
                                  </m:den>
                                </m:f>
                              </m:oMath>
                            </m:oMathPara>
                          </a14:m>
                          <a:endParaRPr lang="en-US" sz="4000" i="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vi-VN" sz="400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vi-VN" sz="4000" b="0" i="0" smtClean="0">
                                        <a:latin typeface="Cambria Math" panose="02040503050406030204" pitchFamily="18" charset="0"/>
                                        <a:cs typeface="Arial" panose="020B0604020202020204" pitchFamily="34" charset="0"/>
                                      </a:rPr>
                                      <m:t>5</m:t>
                                    </m:r>
                                    <m:r>
                                      <m:rPr>
                                        <m:sty m:val="p"/>
                                      </m:rPr>
                                      <a:rPr lang="en-US" sz="4000" i="0" smtClean="0">
                                        <a:latin typeface="Cambria Math" panose="02040503050406030204" pitchFamily="18" charset="0"/>
                                        <a:ea typeface="Cambria Math" panose="02040503050406030204" pitchFamily="18" charset="0"/>
                                        <a:cs typeface="Arial" panose="020B0604020202020204" pitchFamily="34" charset="0"/>
                                      </a:rPr>
                                      <m:t>π</m:t>
                                    </m:r>
                                  </m:num>
                                  <m:den>
                                    <m:r>
                                      <a:rPr lang="vi-VN" sz="4000" b="0" i="0" smtClean="0">
                                        <a:latin typeface="Cambria Math" panose="02040503050406030204" pitchFamily="18" charset="0"/>
                                        <a:ea typeface="Cambria Math" panose="02040503050406030204" pitchFamily="18" charset="0"/>
                                        <a:cs typeface="Arial" panose="020B0604020202020204" pitchFamily="34" charset="0"/>
                                      </a:rPr>
                                      <m:t>6</m:t>
                                    </m:r>
                                  </m:den>
                                </m:f>
                              </m:oMath>
                            </m:oMathPara>
                          </a14:m>
                          <a:endParaRPr lang="en-US" sz="4000" i="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1226915720"/>
                  </p:ext>
                </p:extLst>
              </p:nvPr>
            </p:nvGraphicFramePr>
            <p:xfrm>
              <a:off x="1112520" y="4761514"/>
              <a:ext cx="10096500" cy="3363308"/>
            </p:xfrm>
            <a:graphic>
              <a:graphicData uri="http://schemas.openxmlformats.org/drawingml/2006/table">
                <a:tbl>
                  <a:tblPr firstRow="1" bandRow="1">
                    <a:tableStyleId>{5940675A-B579-460E-94D1-54222C63F5DA}</a:tableStyleId>
                  </a:tblPr>
                  <a:tblGrid>
                    <a:gridCol w="2019300"/>
                    <a:gridCol w="2019300"/>
                    <a:gridCol w="2019300"/>
                    <a:gridCol w="2019300"/>
                    <a:gridCol w="2019300"/>
                  </a:tblGrid>
                  <a:tr h="1681654">
                    <a:tc>
                      <a:txBody>
                        <a:bodyPr/>
                        <a:lstStyle/>
                        <a:p>
                          <a:r>
                            <a:rPr lang="vi-VN" sz="4000" smtClean="0">
                              <a:latin typeface="Arial" panose="020B0604020202020204" pitchFamily="34" charset="0"/>
                              <a:cs typeface="Arial" panose="020B0604020202020204" pitchFamily="34" charset="0"/>
                            </a:rPr>
                            <a:t>Độ</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vi-VN" sz="4000" baseline="0" smtClean="0">
                              <a:latin typeface="Arial" panose="020B0604020202020204" pitchFamily="34" charset="0"/>
                              <a:cs typeface="Arial" panose="020B0604020202020204" pitchFamily="34" charset="0"/>
                            </a:rPr>
                            <a:t>18</a:t>
                          </a:r>
                          <a:r>
                            <a:rPr lang="vi-VN" sz="4000" baseline="30000" smtClean="0">
                              <a:latin typeface="Arial" panose="020B0604020202020204" pitchFamily="34" charset="0"/>
                              <a:cs typeface="Arial" panose="020B0604020202020204" pitchFamily="34" charset="0"/>
                            </a:rPr>
                            <a:t>o</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vi-VN"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vi-VN" sz="4000" baseline="0" smtClean="0">
                              <a:latin typeface="Arial" panose="020B0604020202020204" pitchFamily="34" charset="0"/>
                              <a:cs typeface="Arial" panose="020B0604020202020204" pitchFamily="34" charset="0"/>
                            </a:rPr>
                            <a:t>72</a:t>
                          </a:r>
                          <a:r>
                            <a:rPr lang="vi-VN" sz="4000" baseline="30000" smtClean="0">
                              <a:latin typeface="Arial" panose="020B0604020202020204" pitchFamily="34" charset="0"/>
                              <a:cs typeface="Arial" panose="020B0604020202020204" pitchFamily="34" charset="0"/>
                            </a:rPr>
                            <a:t>o</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vi-VN"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tr>
                  <a:tr h="1681654">
                    <a:tc>
                      <a:txBody>
                        <a:bodyPr/>
                        <a:lstStyle/>
                        <a:p>
                          <a:r>
                            <a:rPr lang="vi-VN" sz="4000" smtClean="0">
                              <a:latin typeface="Arial" panose="020B0604020202020204" pitchFamily="34" charset="0"/>
                              <a:cs typeface="Arial" panose="020B0604020202020204" pitchFamily="34" charset="0"/>
                            </a:rPr>
                            <a:t>Radian</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vi-VN"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blipFill rotWithShape="0">
                          <a:blip r:embed="rId3"/>
                          <a:stretch>
                            <a:fillRect l="-200906" t="-101087" r="-201813" b="-1812"/>
                          </a:stretch>
                        </a:blipFill>
                      </a:tcPr>
                    </a:tc>
                    <a:tc>
                      <a:txBody>
                        <a:bodyPr/>
                        <a:lstStyle/>
                        <a:p>
                          <a:pPr algn="ctr"/>
                          <a:r>
                            <a:rPr lang="vi-VN"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blipFill rotWithShape="0">
                          <a:blip r:embed="rId3"/>
                          <a:stretch>
                            <a:fillRect l="-401208" t="-101087" r="-1511" b="-1812"/>
                          </a:stretch>
                        </a:blipFill>
                      </a:tcPr>
                    </a:tc>
                  </a:tr>
                </a:tbl>
              </a:graphicData>
            </a:graphic>
          </p:graphicFrame>
        </mc:Fallback>
      </mc:AlternateContent>
      <mc:AlternateContent xmlns:mc="http://schemas.openxmlformats.org/markup-compatibility/2006" xmlns:a14="http://schemas.microsoft.com/office/drawing/2010/main">
        <mc:Choice Requires="a14">
          <p:sp>
            <p:nvSpPr>
              <p:cNvPr id="10" name="Rectangle 9"/>
              <p:cNvSpPr/>
              <p:nvPr/>
            </p:nvSpPr>
            <p:spPr>
              <a:xfrm>
                <a:off x="3728720" y="6689724"/>
                <a:ext cx="894797" cy="1142300"/>
              </a:xfrm>
              <a:prstGeom prst="rect">
                <a:avLst/>
              </a:prstGeom>
              <a:solidFill>
                <a:schemeClr val="accent3">
                  <a:lumMod val="20000"/>
                  <a:lumOff val="80000"/>
                </a:schemeClr>
              </a:solidFill>
            </p:spPr>
            <p:txBody>
              <a:bodyPr wrap="none">
                <a:spAutoFit/>
              </a:bodyPr>
              <a:lstStyle/>
              <a:p>
                <a:pPr lvl="0" algn="ctr"/>
                <a14:m>
                  <m:oMathPara xmlns:m="http://schemas.openxmlformats.org/officeDocument/2006/math">
                    <m:oMathParaPr>
                      <m:jc m:val="centerGroup"/>
                    </m:oMathParaPr>
                    <m:oMath xmlns:m="http://schemas.openxmlformats.org/officeDocument/2006/math">
                      <m:f>
                        <m:fPr>
                          <m:ctrlPr>
                            <a:rPr lang="en-US" sz="4000" i="1" smtClean="0">
                              <a:solidFill>
                                <a:srgbClr val="0070C0"/>
                              </a:solidFill>
                              <a:latin typeface="Cambria Math" panose="02040503050406030204" pitchFamily="18" charset="0"/>
                              <a:cs typeface="Arial" panose="020B0604020202020204" pitchFamily="34" charset="0"/>
                            </a:rPr>
                          </m:ctrlPr>
                        </m:fPr>
                        <m:num>
                          <m:r>
                            <m:rPr>
                              <m:sty m:val="p"/>
                            </m:rPr>
                            <a:rPr lang="en-US" sz="4000">
                              <a:solidFill>
                                <a:srgbClr val="0070C0"/>
                              </a:solidFill>
                              <a:latin typeface="Cambria Math" panose="02040503050406030204" pitchFamily="18" charset="0"/>
                              <a:ea typeface="Cambria Math" panose="02040503050406030204" pitchFamily="18" charset="0"/>
                              <a:cs typeface="Arial" panose="020B0604020202020204" pitchFamily="34" charset="0"/>
                            </a:rPr>
                            <m:t>π</m:t>
                          </m:r>
                        </m:num>
                        <m:den>
                          <m:r>
                            <a:rPr lang="vi-VN" sz="4000" b="0" i="0"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10</m:t>
                          </m:r>
                        </m:den>
                      </m:f>
                    </m:oMath>
                  </m:oMathPara>
                </a14:m>
                <a:endParaRPr lang="en-US" sz="4000">
                  <a:solidFill>
                    <a:srgbClr val="0070C0"/>
                  </a:solidFill>
                  <a:latin typeface="Arial" panose="020B060402020202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728720" y="6689724"/>
                <a:ext cx="894797" cy="114230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754497" y="6689724"/>
                <a:ext cx="920444" cy="1248803"/>
              </a:xfrm>
              <a:prstGeom prst="rect">
                <a:avLst/>
              </a:prstGeom>
              <a:solidFill>
                <a:schemeClr val="accent3">
                  <a:lumMod val="20000"/>
                  <a:lumOff val="80000"/>
                </a:schemeClr>
              </a:solidFill>
            </p:spPr>
            <p:txBody>
              <a:bodyPr wrap="none">
                <a:spAutoFit/>
              </a:bodyPr>
              <a:lstStyle/>
              <a:p>
                <a:pPr lvl="0" algn="ctr"/>
                <a14:m>
                  <m:oMathPara xmlns:m="http://schemas.openxmlformats.org/officeDocument/2006/math">
                    <m:oMathParaPr>
                      <m:jc m:val="centerGroup"/>
                    </m:oMathParaPr>
                    <m:oMath xmlns:m="http://schemas.openxmlformats.org/officeDocument/2006/math">
                      <m:f>
                        <m:fPr>
                          <m:ctrlPr>
                            <a:rPr lang="en-US" sz="4000" i="1" smtClean="0">
                              <a:solidFill>
                                <a:srgbClr val="0070C0"/>
                              </a:solidFill>
                              <a:latin typeface="Cambria Math" panose="02040503050406030204" pitchFamily="18" charset="0"/>
                              <a:cs typeface="Arial" panose="020B0604020202020204" pitchFamily="34" charset="0"/>
                            </a:rPr>
                          </m:ctrlPr>
                        </m:fPr>
                        <m:num>
                          <m:r>
                            <a:rPr lang="vi-VN" sz="4000" b="0" i="0" smtClean="0">
                              <a:solidFill>
                                <a:srgbClr val="0070C0"/>
                              </a:solidFill>
                              <a:latin typeface="Cambria Math" panose="02040503050406030204" pitchFamily="18" charset="0"/>
                              <a:cs typeface="Arial" panose="020B0604020202020204" pitchFamily="34" charset="0"/>
                            </a:rPr>
                            <m:t>2</m:t>
                          </m:r>
                          <m:r>
                            <m:rPr>
                              <m:sty m:val="p"/>
                            </m:rPr>
                            <a:rPr lang="en-US" sz="4000">
                              <a:solidFill>
                                <a:srgbClr val="0070C0"/>
                              </a:solidFill>
                              <a:latin typeface="Cambria Math" panose="02040503050406030204" pitchFamily="18" charset="0"/>
                              <a:ea typeface="Cambria Math" panose="02040503050406030204" pitchFamily="18" charset="0"/>
                              <a:cs typeface="Arial" panose="020B0604020202020204" pitchFamily="34" charset="0"/>
                            </a:rPr>
                            <m:t>π</m:t>
                          </m:r>
                        </m:num>
                        <m:den>
                          <m:r>
                            <a:rPr lang="vi-VN" sz="4000" b="0" i="0"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5</m:t>
                          </m:r>
                        </m:den>
                      </m:f>
                    </m:oMath>
                  </m:oMathPara>
                </a14:m>
                <a:endParaRPr lang="en-US" sz="4000">
                  <a:solidFill>
                    <a:srgbClr val="0070C0"/>
                  </a:solidFill>
                  <a:latin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754497" y="6689724"/>
                <a:ext cx="920444" cy="1248803"/>
              </a:xfrm>
              <a:prstGeom prst="rect">
                <a:avLst/>
              </a:prstGeom>
              <a:blipFill rotWithShape="0">
                <a:blip r:embed="rId5"/>
                <a:stretch>
                  <a:fillRect/>
                </a:stretch>
              </a:blipFill>
            </p:spPr>
            <p:txBody>
              <a:bodyPr/>
              <a:lstStyle/>
              <a:p>
                <a:r>
                  <a:rPr lang="en-US">
                    <a:noFill/>
                  </a:rPr>
                  <a:t> </a:t>
                </a:r>
              </a:p>
            </p:txBody>
          </p:sp>
        </mc:Fallback>
      </mc:AlternateContent>
      <p:sp>
        <p:nvSpPr>
          <p:cNvPr id="12" name="TextBox 11"/>
          <p:cNvSpPr txBox="1"/>
          <p:nvPr/>
        </p:nvSpPr>
        <p:spPr>
          <a:xfrm>
            <a:off x="5709920" y="5261785"/>
            <a:ext cx="987934" cy="707886"/>
          </a:xfrm>
          <a:prstGeom prst="rect">
            <a:avLst/>
          </a:prstGeom>
          <a:solidFill>
            <a:schemeClr val="accent3">
              <a:lumMod val="20000"/>
              <a:lumOff val="80000"/>
            </a:schemeClr>
          </a:solidFill>
        </p:spPr>
        <p:txBody>
          <a:bodyPr wrap="square" rtlCol="0">
            <a:spAutoFit/>
          </a:bodyPr>
          <a:lstStyle/>
          <a:p>
            <a:pPr algn="ctr"/>
            <a:r>
              <a:rPr lang="vi-VN" sz="4000">
                <a:solidFill>
                  <a:srgbClr val="0070C0"/>
                </a:solidFill>
                <a:latin typeface="Arial" panose="020B0604020202020204" pitchFamily="34" charset="0"/>
                <a:cs typeface="Arial" panose="020B0604020202020204" pitchFamily="34" charset="0"/>
              </a:rPr>
              <a:t>40</a:t>
            </a:r>
            <a:r>
              <a:rPr lang="vi-VN" sz="4000" baseline="30000">
                <a:solidFill>
                  <a:srgbClr val="0070C0"/>
                </a:solidFill>
                <a:latin typeface="Arial" panose="020B0604020202020204" pitchFamily="34" charset="0"/>
                <a:cs typeface="Arial" panose="020B0604020202020204" pitchFamily="34" charset="0"/>
              </a:rPr>
              <a:t>o</a:t>
            </a:r>
            <a:endParaRPr lang="en-US" sz="4000">
              <a:solidFill>
                <a:srgbClr val="0070C0"/>
              </a:solidFill>
              <a:latin typeface="Arial" panose="020B0604020202020204" pitchFamily="34" charset="0"/>
              <a:cs typeface="Arial" panose="020B0604020202020204" pitchFamily="34" charset="0"/>
            </a:endParaRPr>
          </a:p>
        </p:txBody>
      </p:sp>
      <p:sp>
        <p:nvSpPr>
          <p:cNvPr id="13" name="TextBox 12"/>
          <p:cNvSpPr txBox="1"/>
          <p:nvPr/>
        </p:nvSpPr>
        <p:spPr>
          <a:xfrm>
            <a:off x="9519920" y="5261785"/>
            <a:ext cx="1368934" cy="707886"/>
          </a:xfrm>
          <a:prstGeom prst="rect">
            <a:avLst/>
          </a:prstGeom>
          <a:solidFill>
            <a:schemeClr val="accent3">
              <a:lumMod val="20000"/>
              <a:lumOff val="80000"/>
            </a:schemeClr>
          </a:solidFill>
        </p:spPr>
        <p:txBody>
          <a:bodyPr wrap="square" rtlCol="0">
            <a:spAutoFit/>
          </a:bodyPr>
          <a:lstStyle/>
          <a:p>
            <a:pPr algn="ctr"/>
            <a:r>
              <a:rPr lang="vi-VN" sz="4000">
                <a:solidFill>
                  <a:srgbClr val="0070C0"/>
                </a:solidFill>
                <a:latin typeface="Arial" panose="020B0604020202020204" pitchFamily="34" charset="0"/>
                <a:cs typeface="Arial" panose="020B0604020202020204" pitchFamily="34" charset="0"/>
              </a:rPr>
              <a:t>150</a:t>
            </a:r>
            <a:r>
              <a:rPr lang="vi-VN" sz="4000" baseline="30000">
                <a:solidFill>
                  <a:srgbClr val="0070C0"/>
                </a:solidFill>
                <a:latin typeface="Arial" panose="020B0604020202020204" pitchFamily="34" charset="0"/>
                <a:cs typeface="Arial" panose="020B0604020202020204" pitchFamily="34" charset="0"/>
              </a:rPr>
              <a:t>o</a:t>
            </a:r>
            <a:endParaRPr lang="en-US" sz="400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1831321" y="3832638"/>
                <a:ext cx="6296534" cy="6106993"/>
              </a:xfrm>
              <a:prstGeom prst="rect">
                <a:avLst/>
              </a:prstGeom>
            </p:spPr>
            <p:txBody>
              <a:bodyPr wrap="square">
                <a:spAutoFit/>
              </a:bodyPr>
              <a:lstStyle/>
              <a:p>
                <a:pPr algn="just">
                  <a:lnSpc>
                    <a:spcPct val="140000"/>
                  </a:lnSpc>
                  <a:spcAft>
                    <a:spcPts val="0"/>
                  </a:spcAft>
                </a:pPr>
                <a:r>
                  <a:rPr lang="fr-FR" sz="4000">
                    <a:latin typeface="Arial" panose="020B0604020202020204" pitchFamily="34" charset="0"/>
                    <a:ea typeface="Times New Roman" panose="02020603050405020304" pitchFamily="18" charset="0"/>
                    <a:cs typeface="Arial" panose="020B0604020202020204" pitchFamily="34" charset="0"/>
                  </a:rPr>
                  <a:t>Ta có:</a:t>
                </a:r>
                <a:endParaRPr lang="en-US" sz="4000">
                  <a:effectLst/>
                  <a:latin typeface="Arial" panose="020B0604020202020204" pitchFamily="34" charset="0"/>
                  <a:ea typeface="Calibri" panose="020F0502020204030204" pitchFamily="34" charset="0"/>
                  <a:cs typeface="Arial" panose="020B0604020202020204" pitchFamily="34" charset="0"/>
                </a:endParaRPr>
              </a:p>
              <a:p>
                <a:pPr algn="just">
                  <a:lnSpc>
                    <a:spcPct val="140000"/>
                  </a:lnSpc>
                  <a:spcAft>
                    <a:spcPts val="0"/>
                  </a:spcAft>
                </a:pPr>
                <a14:m>
                  <m:oMath xmlns:m="http://schemas.openxmlformats.org/officeDocument/2006/math">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a:effectLst/>
                            <a:latin typeface="Cambria Math" panose="02040503050406030204" pitchFamily="18" charset="0"/>
                            <a:ea typeface="Times New Roman" panose="02020603050405020304" pitchFamily="18" charset="0"/>
                            <a:cs typeface="Times New Roman" panose="02020603050405020304" pitchFamily="18" charset="0"/>
                          </a:rPr>
                          <m:t>18</m:t>
                        </m:r>
                      </m:e>
                      <m:sup>
                        <m:r>
                          <m:rPr>
                            <m:sty m:val="p"/>
                          </m:rPr>
                          <a:rPr lang="fr-FR" sz="4000">
                            <a:effectLst/>
                            <a:latin typeface="Cambria Math" panose="02040503050406030204" pitchFamily="18" charset="0"/>
                            <a:ea typeface="Times New Roman" panose="02020603050405020304" pitchFamily="18" charset="0"/>
                            <a:cs typeface="Times New Roman" panose="02020603050405020304" pitchFamily="18" charset="0"/>
                          </a:rPr>
                          <m:t>o</m:t>
                        </m:r>
                      </m:sup>
                    </m:sSup>
                    <m:r>
                      <a:rPr lang="fr-FR" sz="4000">
                        <a:effectLst/>
                        <a:latin typeface="Cambria Math" panose="02040503050406030204" pitchFamily="18" charset="0"/>
                        <a:ea typeface="Times New Roman" panose="02020603050405020304" pitchFamily="18" charset="0"/>
                        <a:cs typeface="Times New Roman" panose="02020603050405020304" pitchFamily="18" charset="0"/>
                      </a:rPr>
                      <m:t>=18.</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4000">
                            <a:effectLst/>
                            <a:latin typeface="Cambria Math" panose="02040503050406030204" pitchFamily="18" charset="0"/>
                            <a:ea typeface="Times New Roman" panose="02020603050405020304" pitchFamily="18" charset="0"/>
                            <a:cs typeface="Times New Roman" panose="02020603050405020304" pitchFamily="18" charset="0"/>
                          </a:rPr>
                          <m:t>π</m:t>
                        </m:r>
                      </m:num>
                      <m:den>
                        <m:r>
                          <a:rPr lang="fr-FR" sz="4000">
                            <a:effectLst/>
                            <a:latin typeface="Cambria Math" panose="02040503050406030204" pitchFamily="18" charset="0"/>
                            <a:ea typeface="Times New Roman" panose="02020603050405020304" pitchFamily="18" charset="0"/>
                            <a:cs typeface="Times New Roman" panose="02020603050405020304" pitchFamily="18" charset="0"/>
                          </a:rPr>
                          <m:t>180</m:t>
                        </m:r>
                      </m:den>
                    </m:f>
                    <m:r>
                      <a:rPr lang="fr-FR" sz="400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4000">
                            <a:effectLst/>
                            <a:latin typeface="Cambria Math" panose="02040503050406030204" pitchFamily="18" charset="0"/>
                            <a:ea typeface="Times New Roman" panose="02020603050405020304" pitchFamily="18" charset="0"/>
                            <a:cs typeface="Times New Roman" panose="02020603050405020304" pitchFamily="18" charset="0"/>
                          </a:rPr>
                          <m:t>π</m:t>
                        </m:r>
                      </m:num>
                      <m:den>
                        <m:r>
                          <a:rPr lang="fr-FR" sz="4000">
                            <a:effectLst/>
                            <a:latin typeface="Cambria Math" panose="02040503050406030204" pitchFamily="18" charset="0"/>
                            <a:ea typeface="Times New Roman" panose="02020603050405020304" pitchFamily="18" charset="0"/>
                            <a:cs typeface="Times New Roman" panose="02020603050405020304" pitchFamily="18" charset="0"/>
                          </a:rPr>
                          <m:t>10</m:t>
                        </m:r>
                      </m:den>
                    </m:f>
                  </m:oMath>
                </a14:m>
                <a:r>
                  <a:rPr lang="fr-FR" sz="4000">
                    <a:effectLst/>
                    <a:latin typeface="Arial" panose="020B0604020202020204" pitchFamily="34" charset="0"/>
                    <a:ea typeface="Times New Roman" panose="02020603050405020304" pitchFamily="18" charset="0"/>
                    <a:cs typeface="Arial" panose="020B0604020202020204" pitchFamily="34" charset="0"/>
                  </a:rPr>
                  <a:t> ; </a:t>
                </a:r>
                <a:endParaRPr lang="vi-VN" sz="40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40000"/>
                  </a:lnSpc>
                  <a:spcAft>
                    <a:spcPts val="0"/>
                  </a:spcAft>
                </a:pPr>
                <a14:m>
                  <m:oMath xmlns:m="http://schemas.openxmlformats.org/officeDocument/2006/math">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a:effectLst/>
                            <a:latin typeface="Cambria Math" panose="02040503050406030204" pitchFamily="18" charset="0"/>
                            <a:ea typeface="Times New Roman" panose="02020603050405020304" pitchFamily="18" charset="0"/>
                            <a:cs typeface="Times New Roman" panose="02020603050405020304" pitchFamily="18" charset="0"/>
                          </a:rPr>
                          <m:t>72</m:t>
                        </m:r>
                      </m:e>
                      <m:sup>
                        <m:r>
                          <m:rPr>
                            <m:sty m:val="p"/>
                          </m:rPr>
                          <a:rPr lang="fr-FR" sz="4000">
                            <a:effectLst/>
                            <a:latin typeface="Cambria Math" panose="02040503050406030204" pitchFamily="18" charset="0"/>
                            <a:ea typeface="Times New Roman" panose="02020603050405020304" pitchFamily="18" charset="0"/>
                            <a:cs typeface="Times New Roman" panose="02020603050405020304" pitchFamily="18" charset="0"/>
                          </a:rPr>
                          <m:t>o</m:t>
                        </m:r>
                      </m:sup>
                    </m:sSup>
                    <m:r>
                      <a:rPr lang="fr-FR" sz="4000">
                        <a:effectLst/>
                        <a:latin typeface="Cambria Math" panose="02040503050406030204" pitchFamily="18" charset="0"/>
                        <a:ea typeface="Times New Roman" panose="02020603050405020304" pitchFamily="18" charset="0"/>
                        <a:cs typeface="Times New Roman" panose="02020603050405020304" pitchFamily="18" charset="0"/>
                      </a:rPr>
                      <m:t>=72.</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4000">
                            <a:effectLst/>
                            <a:latin typeface="Cambria Math" panose="02040503050406030204" pitchFamily="18" charset="0"/>
                            <a:ea typeface="Times New Roman" panose="02020603050405020304" pitchFamily="18" charset="0"/>
                            <a:cs typeface="Times New Roman" panose="02020603050405020304" pitchFamily="18" charset="0"/>
                          </a:rPr>
                          <m:t>π</m:t>
                        </m:r>
                      </m:num>
                      <m:den>
                        <m:r>
                          <a:rPr lang="fr-FR" sz="4000">
                            <a:effectLst/>
                            <a:latin typeface="Cambria Math" panose="02040503050406030204" pitchFamily="18" charset="0"/>
                            <a:ea typeface="Times New Roman" panose="02020603050405020304" pitchFamily="18" charset="0"/>
                            <a:cs typeface="Times New Roman" panose="02020603050405020304" pitchFamily="18" charset="0"/>
                          </a:rPr>
                          <m:t>180</m:t>
                        </m:r>
                      </m:den>
                    </m:f>
                    <m:r>
                      <a:rPr lang="fr-FR" sz="400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4000">
                            <a:effectLst/>
                            <a:latin typeface="Cambria Math" panose="02040503050406030204" pitchFamily="18" charset="0"/>
                            <a:ea typeface="Times New Roman" panose="02020603050405020304" pitchFamily="18" charset="0"/>
                            <a:cs typeface="Times New Roman" panose="02020603050405020304" pitchFamily="18" charset="0"/>
                          </a:rPr>
                          <m:t>π</m:t>
                        </m:r>
                      </m:num>
                      <m:den>
                        <m:r>
                          <a:rPr lang="fr-FR" sz="4000">
                            <a:effectLst/>
                            <a:latin typeface="Cambria Math" panose="02040503050406030204" pitchFamily="18" charset="0"/>
                            <a:ea typeface="Times New Roman" panose="02020603050405020304" pitchFamily="18" charset="0"/>
                            <a:cs typeface="Times New Roman" panose="02020603050405020304" pitchFamily="18" charset="0"/>
                          </a:rPr>
                          <m:t>5</m:t>
                        </m:r>
                      </m:den>
                    </m:f>
                  </m:oMath>
                </a14:m>
                <a:r>
                  <a:rPr lang="fr-FR" sz="4000">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p>
                <a:pPr>
                  <a:lnSpc>
                    <a:spcPct val="140000"/>
                  </a:lnSpc>
                  <a:spcAft>
                    <a:spcPts val="0"/>
                  </a:spcAft>
                </a:pP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4000">
                            <a:effectLst/>
                            <a:latin typeface="Cambria Math" panose="02040503050406030204" pitchFamily="18" charset="0"/>
                            <a:ea typeface="Times New Roman" panose="02020603050405020304" pitchFamily="18" charset="0"/>
                            <a:cs typeface="Times New Roman" panose="02020603050405020304" pitchFamily="18" charset="0"/>
                          </a:rPr>
                          <m:t>π</m:t>
                        </m:r>
                      </m:num>
                      <m:den>
                        <m:r>
                          <a:rPr lang="en-US" sz="4000">
                            <a:effectLst/>
                            <a:latin typeface="Cambria Math" panose="02040503050406030204" pitchFamily="18" charset="0"/>
                            <a:ea typeface="Times New Roman" panose="02020603050405020304" pitchFamily="18" charset="0"/>
                            <a:cs typeface="Times New Roman" panose="02020603050405020304" pitchFamily="18" charset="0"/>
                          </a:rPr>
                          <m:t>9</m:t>
                        </m:r>
                      </m:den>
                    </m:f>
                    <m:r>
                      <a:rPr lang="en-US" sz="400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4000">
                                    <a:effectLst/>
                                    <a:latin typeface="Cambria Math" panose="02040503050406030204" pitchFamily="18" charset="0"/>
                                    <a:ea typeface="Times New Roman" panose="02020603050405020304" pitchFamily="18" charset="0"/>
                                    <a:cs typeface="Times New Roman" panose="02020603050405020304" pitchFamily="18" charset="0"/>
                                  </a:rPr>
                                  <m:t>π</m:t>
                                </m:r>
                              </m:num>
                              <m:den>
                                <m:r>
                                  <a:rPr lang="en-US" sz="4000">
                                    <a:effectLst/>
                                    <a:latin typeface="Cambria Math" panose="02040503050406030204" pitchFamily="18" charset="0"/>
                                    <a:ea typeface="Times New Roman" panose="02020603050405020304" pitchFamily="18" charset="0"/>
                                    <a:cs typeface="Times New Roman" panose="02020603050405020304" pitchFamily="18" charset="0"/>
                                  </a:rPr>
                                  <m:t>9</m:t>
                                </m:r>
                              </m:den>
                            </m:f>
                            <m:r>
                              <a:rPr lang="en-US" sz="400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a:effectLst/>
                                    <a:latin typeface="Cambria Math" panose="02040503050406030204" pitchFamily="18" charset="0"/>
                                    <a:ea typeface="Times New Roman" panose="02020603050405020304" pitchFamily="18" charset="0"/>
                                    <a:cs typeface="Times New Roman" panose="02020603050405020304" pitchFamily="18" charset="0"/>
                                  </a:rPr>
                                  <m:t>180</m:t>
                                </m:r>
                              </m:num>
                              <m:den>
                                <m:r>
                                  <m:rPr>
                                    <m:sty m:val="p"/>
                                  </m:rPr>
                                  <a:rPr lang="en-US" sz="4000">
                                    <a:effectLst/>
                                    <a:latin typeface="Cambria Math" panose="02040503050406030204" pitchFamily="18" charset="0"/>
                                    <a:ea typeface="Times New Roman" panose="02020603050405020304" pitchFamily="18" charset="0"/>
                                    <a:cs typeface="Times New Roman" panose="02020603050405020304" pitchFamily="18" charset="0"/>
                                  </a:rPr>
                                  <m:t>π</m:t>
                                </m:r>
                              </m:den>
                            </m:f>
                          </m:e>
                        </m:d>
                      </m:e>
                      <m:sup>
                        <m:r>
                          <m:rPr>
                            <m:sty m:val="p"/>
                          </m:rPr>
                          <a:rPr lang="en-US" sz="4000">
                            <a:effectLst/>
                            <a:latin typeface="Cambria Math" panose="02040503050406030204" pitchFamily="18" charset="0"/>
                            <a:ea typeface="Times New Roman" panose="02020603050405020304" pitchFamily="18" charset="0"/>
                            <a:cs typeface="Times New Roman" panose="02020603050405020304" pitchFamily="18" charset="0"/>
                          </a:rPr>
                          <m:t>o</m:t>
                        </m:r>
                      </m:sup>
                    </m:sSup>
                    <m:r>
                      <a:rPr lang="en-US" sz="400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a:effectLst/>
                            <a:latin typeface="Cambria Math" panose="02040503050406030204" pitchFamily="18" charset="0"/>
                            <a:ea typeface="Times New Roman" panose="02020603050405020304" pitchFamily="18" charset="0"/>
                            <a:cs typeface="Times New Roman" panose="02020603050405020304" pitchFamily="18" charset="0"/>
                          </a:rPr>
                          <m:t>40</m:t>
                        </m:r>
                      </m:e>
                      <m:sup>
                        <m:r>
                          <m:rPr>
                            <m:sty m:val="p"/>
                          </m:rPr>
                          <a:rPr lang="en-US" sz="4000">
                            <a:effectLst/>
                            <a:latin typeface="Cambria Math" panose="02040503050406030204" pitchFamily="18" charset="0"/>
                            <a:ea typeface="Times New Roman" panose="02020603050405020304" pitchFamily="18" charset="0"/>
                            <a:cs typeface="Times New Roman" panose="02020603050405020304" pitchFamily="18" charset="0"/>
                          </a:rPr>
                          <m:t>o</m:t>
                        </m:r>
                      </m:sup>
                    </m:sSup>
                  </m:oMath>
                </a14:m>
                <a:r>
                  <a:rPr lang="en-US" sz="4000">
                    <a:effectLst/>
                    <a:latin typeface="Arial" panose="020B0604020202020204" pitchFamily="34" charset="0"/>
                    <a:ea typeface="Times New Roman" panose="02020603050405020304" pitchFamily="18"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p>
                <a:pPr>
                  <a:lnSpc>
                    <a:spcPct val="140000"/>
                  </a:lnSpc>
                  <a:spcAft>
                    <a:spcPts val="0"/>
                  </a:spcAft>
                </a:pP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a:effectLst/>
                            <a:latin typeface="Cambria Math" panose="02040503050406030204" pitchFamily="18" charset="0"/>
                            <a:ea typeface="Times New Roman" panose="02020603050405020304" pitchFamily="18" charset="0"/>
                            <a:cs typeface="Times New Roman" panose="02020603050405020304" pitchFamily="18" charset="0"/>
                          </a:rPr>
                          <m:t>5</m:t>
                        </m:r>
                        <m:r>
                          <m:rPr>
                            <m:sty m:val="p"/>
                          </m:rPr>
                          <a:rPr lang="en-US" sz="4000">
                            <a:effectLst/>
                            <a:latin typeface="Cambria Math" panose="02040503050406030204" pitchFamily="18" charset="0"/>
                            <a:ea typeface="Times New Roman" panose="02020603050405020304" pitchFamily="18" charset="0"/>
                            <a:cs typeface="Times New Roman" panose="02020603050405020304" pitchFamily="18" charset="0"/>
                          </a:rPr>
                          <m:t>π</m:t>
                        </m:r>
                      </m:num>
                      <m:den>
                        <m:r>
                          <a:rPr lang="en-US" sz="4000">
                            <a:effectLst/>
                            <a:latin typeface="Cambria Math" panose="02040503050406030204" pitchFamily="18" charset="0"/>
                            <a:ea typeface="Times New Roman" panose="02020603050405020304" pitchFamily="18" charset="0"/>
                            <a:cs typeface="Times New Roman" panose="02020603050405020304" pitchFamily="18" charset="0"/>
                          </a:rPr>
                          <m:t>6</m:t>
                        </m:r>
                      </m:den>
                    </m:f>
                    <m:r>
                      <a:rPr lang="en-US" sz="400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a:effectLst/>
                                    <a:latin typeface="Cambria Math" panose="02040503050406030204" pitchFamily="18" charset="0"/>
                                    <a:ea typeface="Times New Roman" panose="02020603050405020304" pitchFamily="18" charset="0"/>
                                    <a:cs typeface="Times New Roman" panose="02020603050405020304" pitchFamily="18" charset="0"/>
                                  </a:rPr>
                                  <m:t>5</m:t>
                                </m:r>
                                <m:r>
                                  <m:rPr>
                                    <m:sty m:val="p"/>
                                  </m:rPr>
                                  <a:rPr lang="en-US" sz="4000">
                                    <a:effectLst/>
                                    <a:latin typeface="Cambria Math" panose="02040503050406030204" pitchFamily="18" charset="0"/>
                                    <a:ea typeface="Times New Roman" panose="02020603050405020304" pitchFamily="18" charset="0"/>
                                    <a:cs typeface="Times New Roman" panose="02020603050405020304" pitchFamily="18" charset="0"/>
                                  </a:rPr>
                                  <m:t>π</m:t>
                                </m:r>
                              </m:num>
                              <m:den>
                                <m:r>
                                  <a:rPr lang="en-US" sz="4000">
                                    <a:effectLst/>
                                    <a:latin typeface="Cambria Math" panose="02040503050406030204" pitchFamily="18" charset="0"/>
                                    <a:ea typeface="Times New Roman" panose="02020603050405020304" pitchFamily="18" charset="0"/>
                                    <a:cs typeface="Times New Roman" panose="02020603050405020304" pitchFamily="18" charset="0"/>
                                  </a:rPr>
                                  <m:t>6</m:t>
                                </m:r>
                              </m:den>
                            </m:f>
                            <m:r>
                              <a:rPr lang="en-US" sz="400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a:effectLst/>
                                    <a:latin typeface="Cambria Math" panose="02040503050406030204" pitchFamily="18" charset="0"/>
                                    <a:ea typeface="Times New Roman" panose="02020603050405020304" pitchFamily="18" charset="0"/>
                                    <a:cs typeface="Times New Roman" panose="02020603050405020304" pitchFamily="18" charset="0"/>
                                  </a:rPr>
                                  <m:t>180</m:t>
                                </m:r>
                              </m:num>
                              <m:den>
                                <m:r>
                                  <m:rPr>
                                    <m:sty m:val="p"/>
                                  </m:rPr>
                                  <a:rPr lang="en-US" sz="4000">
                                    <a:effectLst/>
                                    <a:latin typeface="Cambria Math" panose="02040503050406030204" pitchFamily="18" charset="0"/>
                                    <a:ea typeface="Times New Roman" panose="02020603050405020304" pitchFamily="18" charset="0"/>
                                    <a:cs typeface="Times New Roman" panose="02020603050405020304" pitchFamily="18" charset="0"/>
                                  </a:rPr>
                                  <m:t>π</m:t>
                                </m:r>
                              </m:den>
                            </m:f>
                          </m:e>
                        </m:d>
                      </m:e>
                      <m:sup>
                        <m:r>
                          <m:rPr>
                            <m:sty m:val="p"/>
                          </m:rPr>
                          <a:rPr lang="en-US" sz="4000">
                            <a:effectLst/>
                            <a:latin typeface="Cambria Math" panose="02040503050406030204" pitchFamily="18" charset="0"/>
                            <a:ea typeface="Times New Roman" panose="02020603050405020304" pitchFamily="18" charset="0"/>
                            <a:cs typeface="Times New Roman" panose="02020603050405020304" pitchFamily="18" charset="0"/>
                          </a:rPr>
                          <m:t>o</m:t>
                        </m:r>
                      </m:sup>
                    </m:sSup>
                    <m:r>
                      <a:rPr lang="en-US" sz="400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a:effectLst/>
                            <a:latin typeface="Cambria Math" panose="02040503050406030204" pitchFamily="18" charset="0"/>
                            <a:ea typeface="Times New Roman" panose="02020603050405020304" pitchFamily="18" charset="0"/>
                            <a:cs typeface="Times New Roman" panose="02020603050405020304" pitchFamily="18" charset="0"/>
                          </a:rPr>
                          <m:t>150</m:t>
                        </m:r>
                      </m:e>
                      <m:sup>
                        <m:r>
                          <m:rPr>
                            <m:sty m:val="p"/>
                          </m:rPr>
                          <a:rPr lang="en-US" sz="4000">
                            <a:effectLst/>
                            <a:latin typeface="Cambria Math" panose="02040503050406030204" pitchFamily="18" charset="0"/>
                            <a:ea typeface="Times New Roman" panose="02020603050405020304" pitchFamily="18" charset="0"/>
                            <a:cs typeface="Times New Roman" panose="02020603050405020304" pitchFamily="18" charset="0"/>
                          </a:rPr>
                          <m:t>o</m:t>
                        </m:r>
                      </m:sup>
                    </m:sSup>
                  </m:oMath>
                </a14:m>
                <a:r>
                  <a:rPr lang="en-US" sz="4000">
                    <a:effectLst/>
                    <a:latin typeface="Arial" panose="020B0604020202020204" pitchFamily="34" charset="0"/>
                    <a:ea typeface="Times New Roman" panose="02020603050405020304" pitchFamily="18"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831321" y="3832638"/>
                <a:ext cx="6296534" cy="6106993"/>
              </a:xfrm>
              <a:prstGeom prst="rect">
                <a:avLst/>
              </a:prstGeom>
              <a:blipFill rotWithShape="0">
                <a:blip r:embed="rId6"/>
                <a:stretch>
                  <a:fillRect l="-3485"/>
                </a:stretch>
              </a:blipFill>
            </p:spPr>
            <p:txBody>
              <a:bodyPr/>
              <a:lstStyle/>
              <a:p>
                <a:r>
                  <a:rPr lang="en-US">
                    <a:noFill/>
                  </a:rPr>
                  <a:t> </a:t>
                </a:r>
              </a:p>
            </p:txBody>
          </p:sp>
        </mc:Fallback>
      </mc:AlternateContent>
    </p:spTree>
    <p:extLst>
      <p:ext uri="{BB962C8B-B14F-4D97-AF65-F5344CB8AC3E}">
        <p14:creationId xmlns:p14="http://schemas.microsoft.com/office/powerpoint/2010/main" val="186100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animBg="1"/>
      <p:bldP spid="11" grpId="0" animBg="1"/>
      <p:bldP spid="12" grpId="0" animBg="1"/>
      <p:bldP spid="13"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vi-VN"/>
          </a:p>
        </p:txBody>
      </p:sp>
      <p:sp>
        <p:nvSpPr>
          <p:cNvPr id="19" name="TextBox 19"/>
          <p:cNvSpPr txBox="1"/>
          <p:nvPr/>
        </p:nvSpPr>
        <p:spPr>
          <a:xfrm>
            <a:off x="0" y="113689"/>
            <a:ext cx="3246680" cy="3255592"/>
          </a:xfrm>
          <a:prstGeom prst="rect">
            <a:avLst/>
          </a:prstGeom>
        </p:spPr>
        <p:txBody>
          <a:bodyPr lIns="50800" tIns="50800" rIns="50800" bIns="50800" rtlCol="0" anchor="ctr"/>
          <a:lstStyle/>
          <a:p>
            <a:pPr algn="ctr">
              <a:lnSpc>
                <a:spcPts val="2659"/>
              </a:lnSpc>
              <a:spcBef>
                <a:spcPct val="0"/>
              </a:spcBef>
            </a:pPr>
            <a:endParaRPr/>
          </a:p>
        </p:txBody>
      </p:sp>
      <p:grpSp>
        <p:nvGrpSpPr>
          <p:cNvPr id="9" name="Group 8"/>
          <p:cNvGrpSpPr/>
          <p:nvPr/>
        </p:nvGrpSpPr>
        <p:grpSpPr>
          <a:xfrm>
            <a:off x="304800" y="266697"/>
            <a:ext cx="10744200" cy="1295401"/>
            <a:chOff x="304800" y="266697"/>
            <a:chExt cx="10744200" cy="1295401"/>
          </a:xfrm>
        </p:grpSpPr>
        <p:sp>
          <p:nvSpPr>
            <p:cNvPr id="2" name="Round Single Corner Rectangle 1"/>
            <p:cNvSpPr/>
            <p:nvPr/>
          </p:nvSpPr>
          <p:spPr>
            <a:xfrm flipV="1">
              <a:off x="304800" y="266697"/>
              <a:ext cx="10744200" cy="1295401"/>
            </a:xfrm>
            <a:prstGeom prst="round1Rect">
              <a:avLst>
                <a:gd name="adj" fmla="val 29216"/>
              </a:avLst>
            </a:prstGeom>
            <a:solidFill>
              <a:srgbClr val="FFD3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57362" y="529676"/>
              <a:ext cx="10439076" cy="769441"/>
            </a:xfrm>
            <a:prstGeom prst="rect">
              <a:avLst/>
            </a:prstGeom>
          </p:spPr>
          <p:txBody>
            <a:bodyPr wrap="none">
              <a:spAutoFit/>
            </a:bodyPr>
            <a:lstStyle/>
            <a:p>
              <a:r>
                <a:rPr lang="vi-VN" sz="4400" b="1">
                  <a:latin typeface="Arial" panose="020B0604020202020204" pitchFamily="34" charset="0"/>
                  <a:cs typeface="Arial" panose="020B0604020202020204" pitchFamily="34" charset="0"/>
                </a:rPr>
                <a:t>2. Góc lượng giác </a:t>
              </a:r>
              <a:r>
                <a:rPr lang="en-US" sz="4400" b="1">
                  <a:latin typeface="Arial" panose="020B0604020202020204" pitchFamily="34" charset="0"/>
                  <a:cs typeface="Arial" panose="020B0604020202020204" pitchFamily="34" charset="0"/>
                </a:rPr>
                <a:t>và số đo của chúng</a:t>
              </a:r>
            </a:p>
          </p:txBody>
        </p:sp>
      </p:grpSp>
      <p:pic>
        <p:nvPicPr>
          <p:cNvPr id="14" name="Picture 13"/>
          <p:cNvPicPr>
            <a:picLocks noChangeAspect="1"/>
          </p:cNvPicPr>
          <p:nvPr/>
        </p:nvPicPr>
        <p:blipFill>
          <a:blip r:embed="rId2"/>
          <a:stretch>
            <a:fillRect/>
          </a:stretch>
        </p:blipFill>
        <p:spPr>
          <a:xfrm>
            <a:off x="16077713" y="467156"/>
            <a:ext cx="1565547" cy="1565547"/>
          </a:xfrm>
          <a:prstGeom prst="rect">
            <a:avLst/>
          </a:prstGeom>
        </p:spPr>
      </p:pic>
      <p:grpSp>
        <p:nvGrpSpPr>
          <p:cNvPr id="8" name="Group 7"/>
          <p:cNvGrpSpPr/>
          <p:nvPr/>
        </p:nvGrpSpPr>
        <p:grpSpPr>
          <a:xfrm>
            <a:off x="1002974" y="3033468"/>
            <a:ext cx="11676146" cy="1197581"/>
            <a:chOff x="1002974" y="3033468"/>
            <a:chExt cx="11676146" cy="1197581"/>
          </a:xfrm>
        </p:grpSpPr>
        <p:sp>
          <p:nvSpPr>
            <p:cNvPr id="10" name="Rounded Rectangle 9"/>
            <p:cNvSpPr/>
            <p:nvPr/>
          </p:nvSpPr>
          <p:spPr>
            <a:xfrm>
              <a:off x="1002974" y="3033468"/>
              <a:ext cx="1676400" cy="1197581"/>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vi-VN" sz="4000" b="1">
                  <a:solidFill>
                    <a:schemeClr val="bg1"/>
                  </a:solidFill>
                  <a:latin typeface="Arial" panose="020B0604020202020204" pitchFamily="34" charset="0"/>
                  <a:cs typeface="Arial" panose="020B0604020202020204" pitchFamily="34" charset="0"/>
                </a:rPr>
                <a:t>HĐ2</a:t>
              </a:r>
              <a:endParaRPr lang="en-US" sz="4000" b="1">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2895600" y="3278315"/>
              <a:ext cx="9783520" cy="707886"/>
            </a:xfrm>
            <a:prstGeom prst="rect">
              <a:avLst/>
            </a:prstGeom>
            <a:noFill/>
          </p:spPr>
          <p:txBody>
            <a:bodyPr wrap="square" rtlCol="0">
              <a:spAutoFit/>
            </a:bodyPr>
            <a:lstStyle/>
            <a:p>
              <a:r>
                <a:rPr lang="vi-VN" sz="4000">
                  <a:solidFill>
                    <a:srgbClr val="002060"/>
                  </a:solidFill>
                  <a:latin typeface="Arial" panose="020B0604020202020204" pitchFamily="34" charset="0"/>
                  <a:cs typeface="Arial" panose="020B0604020202020204" pitchFamily="34" charset="0"/>
                </a:rPr>
                <a:t>So sánh chiều quay của kim đồng hồ với:</a:t>
              </a:r>
              <a:endParaRPr lang="en-US" sz="4000">
                <a:solidFill>
                  <a:srgbClr val="002060"/>
                </a:solidFill>
                <a:latin typeface="Arial" panose="020B0604020202020204" pitchFamily="34" charset="0"/>
                <a:cs typeface="Arial" panose="020B0604020202020204" pitchFamily="34" charset="0"/>
              </a:endParaRPr>
            </a:p>
          </p:txBody>
        </p:sp>
      </p:grpSp>
      <p:sp>
        <p:nvSpPr>
          <p:cNvPr id="4" name="TextBox 3"/>
          <p:cNvSpPr txBox="1"/>
          <p:nvPr/>
        </p:nvSpPr>
        <p:spPr>
          <a:xfrm>
            <a:off x="1066800" y="1889483"/>
            <a:ext cx="3657600" cy="707886"/>
          </a:xfrm>
          <a:prstGeom prst="rect">
            <a:avLst/>
          </a:prstGeom>
          <a:noFill/>
        </p:spPr>
        <p:txBody>
          <a:bodyPr wrap="square" rtlCol="0">
            <a:spAutoFit/>
          </a:bodyPr>
          <a:lstStyle/>
          <a:p>
            <a:r>
              <a:rPr lang="vi-VN" sz="4000" b="1" i="1">
                <a:solidFill>
                  <a:srgbClr val="C00000"/>
                </a:solidFill>
                <a:latin typeface="Arial" panose="020B0604020202020204" pitchFamily="34" charset="0"/>
                <a:cs typeface="Arial" panose="020B0604020202020204" pitchFamily="34" charset="0"/>
              </a:rPr>
              <a:t>a) Khái niệm</a:t>
            </a:r>
            <a:endParaRPr lang="en-US" sz="4000" b="1" i="1">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1066800" y="4467540"/>
            <a:ext cx="7391400" cy="4278094"/>
          </a:xfrm>
          <a:prstGeom prst="rect">
            <a:avLst/>
          </a:prstGeom>
          <a:noFill/>
        </p:spPr>
        <p:txBody>
          <a:bodyPr wrap="square" rtlCol="0">
            <a:spAutoFit/>
          </a:bodyPr>
          <a:lstStyle/>
          <a:p>
            <a:pPr marL="742950" indent="-742950" algn="just">
              <a:lnSpc>
                <a:spcPct val="170000"/>
              </a:lnSpc>
              <a:buFont typeface="+mj-lt"/>
              <a:buAutoNum type="alphaLcParenR"/>
            </a:pPr>
            <a:r>
              <a:rPr lang="vi-VN" sz="4000">
                <a:latin typeface="Arial" panose="020B0604020202020204" pitchFamily="34" charset="0"/>
                <a:cs typeface="Arial" panose="020B0604020202020204" pitchFamily="34" charset="0"/>
              </a:rPr>
              <a:t>Chiều quay từ tia Om đến tia Ox trong Hình 3a;</a:t>
            </a:r>
          </a:p>
          <a:p>
            <a:pPr marL="742950" indent="-742950" algn="just">
              <a:lnSpc>
                <a:spcPct val="170000"/>
              </a:lnSpc>
              <a:buFont typeface="+mj-lt"/>
              <a:buAutoNum type="alphaLcParenR"/>
            </a:pPr>
            <a:r>
              <a:rPr lang="vi-VN" sz="4000">
                <a:latin typeface="Arial" panose="020B0604020202020204" pitchFamily="34" charset="0"/>
                <a:cs typeface="Arial" panose="020B0604020202020204" pitchFamily="34" charset="0"/>
              </a:rPr>
              <a:t>Chiều quay từ tia Om đến tia Oy trong Hình 3b.</a:t>
            </a:r>
            <a:endParaRPr lang="en-US" sz="400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5760" y="4108717"/>
            <a:ext cx="8285480" cy="4644537"/>
          </a:xfrm>
          <a:prstGeom prst="rect">
            <a:avLst/>
          </a:prstGeom>
        </p:spPr>
      </p:pic>
      <p:sp>
        <p:nvSpPr>
          <p:cNvPr id="7" name="Rounded Rectangle 6"/>
          <p:cNvSpPr/>
          <p:nvPr/>
        </p:nvSpPr>
        <p:spPr>
          <a:xfrm>
            <a:off x="9337320" y="8572500"/>
            <a:ext cx="3423360" cy="10947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4000">
                <a:solidFill>
                  <a:srgbClr val="C00000"/>
                </a:solidFill>
                <a:latin typeface="Arial" panose="020B0604020202020204" pitchFamily="34" charset="0"/>
                <a:cs typeface="Arial" panose="020B0604020202020204" pitchFamily="34" charset="0"/>
              </a:rPr>
              <a:t>Ngược chiều</a:t>
            </a:r>
            <a:endParaRPr lang="en-US" sz="4000">
              <a:solidFill>
                <a:srgbClr val="C00000"/>
              </a:solidFill>
              <a:latin typeface="Arial" panose="020B0604020202020204" pitchFamily="34" charset="0"/>
              <a:cs typeface="Arial" panose="020B0604020202020204" pitchFamily="34" charset="0"/>
            </a:endParaRPr>
          </a:p>
        </p:txBody>
      </p:sp>
      <p:sp>
        <p:nvSpPr>
          <p:cNvPr id="17" name="Rounded Rectangle 16"/>
          <p:cNvSpPr/>
          <p:nvPr/>
        </p:nvSpPr>
        <p:spPr>
          <a:xfrm>
            <a:off x="13897180" y="8572500"/>
            <a:ext cx="3423360" cy="10947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4000">
                <a:solidFill>
                  <a:srgbClr val="C00000"/>
                </a:solidFill>
                <a:latin typeface="Arial" panose="020B0604020202020204" pitchFamily="34" charset="0"/>
                <a:cs typeface="Arial" panose="020B0604020202020204" pitchFamily="34" charset="0"/>
              </a:rPr>
              <a:t>Cùng chiều</a:t>
            </a:r>
            <a:endParaRPr lang="en-US" sz="4000">
              <a:solidFill>
                <a:srgbClr val="C00000"/>
              </a:solidFill>
              <a:latin typeface="Arial" panose="020B0604020202020204" pitchFamily="34" charset="0"/>
              <a:cs typeface="Arial" panose="020B0604020202020204" pitchFamily="34" charset="0"/>
            </a:endParaRPr>
          </a:p>
        </p:txBody>
      </p:sp>
      <p:cxnSp>
        <p:nvCxnSpPr>
          <p:cNvPr id="11" name="Straight Arrow Connector 10"/>
          <p:cNvCxnSpPr/>
          <p:nvPr/>
        </p:nvCxnSpPr>
        <p:spPr>
          <a:xfrm>
            <a:off x="11049000" y="7810500"/>
            <a:ext cx="0" cy="762000"/>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5573300" y="7802880"/>
            <a:ext cx="0" cy="762000"/>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98241"/>
      </p:ext>
    </p:extLst>
  </p:cSld>
  <p:clrMapOvr>
    <a:masterClrMapping/>
  </p:clrMapOvr>
  <mc:AlternateContent xmlns:mc="http://schemas.openxmlformats.org/markup-compatibility/2006" xmlns:p14="http://schemas.microsoft.com/office/powerpoint/2010/main">
    <mc:Choice Requires="p14">
      <p:transition spd="med">
        <p14:wheelReverse spokes="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500"/>
                                        <p:tgtEl>
                                          <p:spTgt spid="11"/>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vi-VN"/>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1175" y="579120"/>
            <a:ext cx="9465649" cy="5306096"/>
          </a:xfrm>
          <a:prstGeom prst="rect">
            <a:avLst/>
          </a:prstGeom>
        </p:spPr>
      </p:pic>
      <p:sp>
        <p:nvSpPr>
          <p:cNvPr id="3" name="Rectangle 2"/>
          <p:cNvSpPr/>
          <p:nvPr/>
        </p:nvSpPr>
        <p:spPr>
          <a:xfrm>
            <a:off x="990600" y="5877596"/>
            <a:ext cx="16306800" cy="3785652"/>
          </a:xfrm>
          <a:prstGeom prst="rect">
            <a:avLst/>
          </a:prstGeom>
        </p:spPr>
        <p:txBody>
          <a:bodyPr wrap="square">
            <a:spAutoFit/>
          </a:bodyPr>
          <a:lstStyle/>
          <a:p>
            <a:pPr algn="just">
              <a:lnSpc>
                <a:spcPct val="150000"/>
              </a:lnSpc>
            </a:pPr>
            <a:r>
              <a:rPr lang="vi-VN" sz="4000">
                <a:latin typeface="Arial" panose="020B0604020202020204" pitchFamily="34" charset="0"/>
                <a:cs typeface="Arial" panose="020B0604020202020204" pitchFamily="34" charset="0"/>
              </a:rPr>
              <a:t>Để khảo sát việc quay tia Om quanh điểm 0 trong mặt phẳng, ta cần chọn một chiều quay gọi là </a:t>
            </a:r>
            <a:r>
              <a:rPr lang="vi-VN" sz="4000">
                <a:solidFill>
                  <a:srgbClr val="C00000"/>
                </a:solidFill>
                <a:latin typeface="Arial" panose="020B0604020202020204" pitchFamily="34" charset="0"/>
                <a:cs typeface="Arial" panose="020B0604020202020204" pitchFamily="34" charset="0"/>
              </a:rPr>
              <a:t>chiều dương</a:t>
            </a:r>
            <a:r>
              <a:rPr lang="vi-VN" sz="4000">
                <a:latin typeface="Arial" panose="020B0604020202020204" pitchFamily="34" charset="0"/>
                <a:cs typeface="Arial" panose="020B0604020202020204" pitchFamily="34" charset="0"/>
              </a:rPr>
              <a:t>. Thông thường, ta chọn chiều dương là chiều ngược chiều quay của kim đồng hồ và chiều cùng chiều quay của kim đồng hồ gọi là </a:t>
            </a:r>
            <a:r>
              <a:rPr lang="vi-VN" sz="4000">
                <a:solidFill>
                  <a:srgbClr val="C00000"/>
                </a:solidFill>
                <a:latin typeface="Arial" panose="020B0604020202020204" pitchFamily="34" charset="0"/>
                <a:cs typeface="Arial" panose="020B0604020202020204" pitchFamily="34" charset="0"/>
              </a:rPr>
              <a:t>chiều âm</a:t>
            </a:r>
            <a:r>
              <a:rPr lang="vi-VN" sz="400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320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2108145"/>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vi-VN"/>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vi-VN"/>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vi-VN"/>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vi-VN"/>
            </a:p>
          </p:txBody>
        </p:sp>
      </p:grpSp>
      <p:grpSp>
        <p:nvGrpSpPr>
          <p:cNvPr id="7" name="Group 7"/>
          <p:cNvGrpSpPr/>
          <p:nvPr/>
        </p:nvGrpSpPr>
        <p:grpSpPr>
          <a:xfrm>
            <a:off x="14450775" y="3573532"/>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vi-VN"/>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vi-VN"/>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vi-VN"/>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vi-VN"/>
            </a:p>
          </p:txBody>
        </p:sp>
      </p:grpSp>
      <p:grpSp>
        <p:nvGrpSpPr>
          <p:cNvPr id="12" name="Group 12"/>
          <p:cNvGrpSpPr/>
          <p:nvPr/>
        </p:nvGrpSpPr>
        <p:grpSpPr>
          <a:xfrm>
            <a:off x="14450775" y="778767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vi-VN"/>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vi-VN"/>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vi-VN"/>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vi-VN"/>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vi-VN"/>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grpSp>
      <p:grpSp>
        <p:nvGrpSpPr>
          <p:cNvPr id="27" name="Group 27"/>
          <p:cNvGrpSpPr/>
          <p:nvPr/>
        </p:nvGrpSpPr>
        <p:grpSpPr>
          <a:xfrm>
            <a:off x="14460300" y="709904"/>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vi-VN"/>
            </a:p>
          </p:txBody>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vi-VN"/>
            </a:p>
          </p:txBody>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vi-VN"/>
            </a:p>
          </p:txBody>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vi-VN"/>
            </a:p>
          </p:txBody>
        </p:sp>
      </p:grpSp>
      <p:grpSp>
        <p:nvGrpSpPr>
          <p:cNvPr id="37" name="Group 36"/>
          <p:cNvGrpSpPr/>
          <p:nvPr/>
        </p:nvGrpSpPr>
        <p:grpSpPr>
          <a:xfrm>
            <a:off x="11855329" y="2232552"/>
            <a:ext cx="4513438" cy="4554845"/>
            <a:chOff x="11770757" y="2758368"/>
            <a:chExt cx="4513438" cy="4554845"/>
          </a:xfrm>
        </p:grpSpPr>
        <p:sp>
          <p:nvSpPr>
            <p:cNvPr id="34" name="Freeform 34"/>
            <p:cNvSpPr/>
            <p:nvPr/>
          </p:nvSpPr>
          <p:spPr>
            <a:xfrm>
              <a:off x="11770757" y="2758368"/>
              <a:ext cx="4513438" cy="4554845"/>
            </a:xfrm>
            <a:custGeom>
              <a:avLst/>
              <a:gdLst/>
              <a:ahLst/>
              <a:cxnLst/>
              <a:rect l="l" t="t" r="r" b="b"/>
              <a:pathLst>
                <a:path w="4513438" h="4554845">
                  <a:moveTo>
                    <a:pt x="0" y="0"/>
                  </a:moveTo>
                  <a:lnTo>
                    <a:pt x="4513437" y="0"/>
                  </a:lnTo>
                  <a:lnTo>
                    <a:pt x="4513437" y="4554845"/>
                  </a:lnTo>
                  <a:lnTo>
                    <a:pt x="0" y="45548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35" name="TextBox 35"/>
            <p:cNvSpPr txBox="1"/>
            <p:nvPr/>
          </p:nvSpPr>
          <p:spPr>
            <a:xfrm rot="-422712">
              <a:off x="12634942" y="4639368"/>
              <a:ext cx="3256054" cy="577081"/>
            </a:xfrm>
            <a:prstGeom prst="rect">
              <a:avLst/>
            </a:prstGeom>
          </p:spPr>
          <p:txBody>
            <a:bodyPr wrap="square" lIns="0" tIns="0" rIns="0" bIns="0" rtlCol="0" anchor="t">
              <a:spAutoFit/>
            </a:bodyPr>
            <a:lstStyle/>
            <a:p>
              <a:pPr algn="ctr">
                <a:lnSpc>
                  <a:spcPts val="4517"/>
                </a:lnSpc>
              </a:pPr>
              <a:r>
                <a:rPr lang="vi-VN" sz="4800" b="1" spc="87">
                  <a:latin typeface="Arial" panose="020B0604020202020204" pitchFamily="34" charset="0"/>
                  <a:cs typeface="Arial" panose="020B0604020202020204" pitchFamily="34" charset="0"/>
                </a:rPr>
                <a:t>KẾT LUẬN</a:t>
              </a:r>
              <a:endParaRPr lang="en-US" sz="4800" b="1" spc="87">
                <a:latin typeface="Arial" panose="020B0604020202020204" pitchFamily="34" charset="0"/>
                <a:cs typeface="Arial" panose="020B0604020202020204" pitchFamily="34" charset="0"/>
              </a:endParaRPr>
            </a:p>
          </p:txBody>
        </p:sp>
      </p:grpSp>
      <p:sp>
        <p:nvSpPr>
          <p:cNvPr id="36" name="Freeform 36"/>
          <p:cNvSpPr/>
          <p:nvPr/>
        </p:nvSpPr>
        <p:spPr>
          <a:xfrm rot="291678">
            <a:off x="11577265" y="6242173"/>
            <a:ext cx="1856453" cy="3740106"/>
          </a:xfrm>
          <a:custGeom>
            <a:avLst/>
            <a:gdLst/>
            <a:ahLst/>
            <a:cxnLst/>
            <a:rect l="l" t="t" r="r" b="b"/>
            <a:pathLst>
              <a:path w="1856453" h="3740106">
                <a:moveTo>
                  <a:pt x="0" y="0"/>
                </a:moveTo>
                <a:lnTo>
                  <a:pt x="1856452" y="0"/>
                </a:lnTo>
                <a:lnTo>
                  <a:pt x="1856452" y="3740106"/>
                </a:lnTo>
                <a:lnTo>
                  <a:pt x="0" y="37401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38" name="Rectangle 37"/>
          <p:cNvSpPr/>
          <p:nvPr/>
        </p:nvSpPr>
        <p:spPr>
          <a:xfrm>
            <a:off x="1182839" y="2232552"/>
            <a:ext cx="9542821" cy="6186309"/>
          </a:xfrm>
          <a:prstGeom prst="rect">
            <a:avLst/>
          </a:prstGeom>
        </p:spPr>
        <p:txBody>
          <a:bodyPr wrap="square">
            <a:spAutoFit/>
          </a:bodyPr>
          <a:lstStyle/>
          <a:p>
            <a:pPr algn="just">
              <a:lnSpc>
                <a:spcPct val="150000"/>
              </a:lnSpc>
            </a:pPr>
            <a:r>
              <a:rPr lang="vi-VN" sz="4400">
                <a:latin typeface="Arial" panose="020B0604020202020204" pitchFamily="34" charset="0"/>
                <a:cs typeface="Arial" panose="020B0604020202020204" pitchFamily="34" charset="0"/>
              </a:rPr>
              <a:t>Cho hai tia Ou, Ov. Nếu tia Om quay chỉ theo chiều dương (hay chỉ theo chiều âm) xuất phát từ tia Ou đến trùng với tia Ov thì ta nói: Tia Om quét một </a:t>
            </a:r>
            <a:r>
              <a:rPr lang="vi-VN" sz="4400">
                <a:solidFill>
                  <a:srgbClr val="0070C0"/>
                </a:solidFill>
                <a:latin typeface="Arial" panose="020B0604020202020204" pitchFamily="34" charset="0"/>
                <a:cs typeface="Arial" panose="020B0604020202020204" pitchFamily="34" charset="0"/>
              </a:rPr>
              <a:t>góc lượng giác </a:t>
            </a:r>
            <a:r>
              <a:rPr lang="vi-VN" sz="4400">
                <a:latin typeface="Arial" panose="020B0604020202020204" pitchFamily="34" charset="0"/>
                <a:cs typeface="Arial" panose="020B0604020202020204" pitchFamily="34" charset="0"/>
              </a:rPr>
              <a:t>với tia đầu Ou và tia cuối Ov, kí hiệu là (Ou, Ov).</a:t>
            </a:r>
            <a:endParaRPr lang="en-US" sz="44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vi-VN"/>
          </a:p>
        </p:txBody>
      </p:sp>
      <p:sp>
        <p:nvSpPr>
          <p:cNvPr id="2" name="Rounded Rectangle 1"/>
          <p:cNvSpPr/>
          <p:nvPr/>
        </p:nvSpPr>
        <p:spPr>
          <a:xfrm>
            <a:off x="838200" y="704850"/>
            <a:ext cx="5638800" cy="1219200"/>
          </a:xfrm>
          <a:prstGeom prst="round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a:latin typeface="Arial" panose="020B0604020202020204" pitchFamily="34" charset="0"/>
                <a:cs typeface="Arial" panose="020B0604020202020204" pitchFamily="34" charset="0"/>
              </a:rPr>
              <a:t>Ví dụ </a:t>
            </a:r>
            <a:r>
              <a:rPr lang="vi-VN" sz="4200" b="1">
                <a:latin typeface="Arial" panose="020B0604020202020204" pitchFamily="34" charset="0"/>
                <a:cs typeface="Arial" panose="020B0604020202020204" pitchFamily="34" charset="0"/>
              </a:rPr>
              <a:t>2</a:t>
            </a:r>
            <a:r>
              <a:rPr lang="en-US" sz="4200" b="1">
                <a:latin typeface="Arial" panose="020B0604020202020204" pitchFamily="34" charset="0"/>
                <a:cs typeface="Arial" panose="020B0604020202020204" pitchFamily="34" charset="0"/>
              </a:rPr>
              <a:t> (SGK </a:t>
            </a:r>
            <a:r>
              <a:rPr lang="vi-VN" sz="4200" b="1">
                <a:latin typeface="Arial" panose="020B0604020202020204" pitchFamily="34" charset="0"/>
                <a:cs typeface="Arial" panose="020B0604020202020204" pitchFamily="34" charset="0"/>
              </a:rPr>
              <a:t>-</a:t>
            </a:r>
            <a:r>
              <a:rPr lang="en-US" sz="4200" b="1">
                <a:latin typeface="Arial" panose="020B0604020202020204" pitchFamily="34" charset="0"/>
                <a:cs typeface="Arial" panose="020B0604020202020204" pitchFamily="34" charset="0"/>
              </a:rPr>
              <a:t> tr.</a:t>
            </a:r>
            <a:r>
              <a:rPr lang="vi-VN" sz="4200" b="1">
                <a:latin typeface="Arial" panose="020B0604020202020204" pitchFamily="34" charset="0"/>
                <a:cs typeface="Arial" panose="020B0604020202020204" pitchFamily="34" charset="0"/>
              </a:rPr>
              <a:t>7</a:t>
            </a:r>
            <a:r>
              <a:rPr lang="en-US" sz="4200" b="1">
                <a:latin typeface="Arial" panose="020B0604020202020204" pitchFamily="34" charset="0"/>
                <a:cs typeface="Arial" panose="020B0604020202020204" pitchFamily="34" charset="0"/>
              </a:rPr>
              <a:t>)</a:t>
            </a:r>
          </a:p>
        </p:txBody>
      </p:sp>
      <p:sp>
        <p:nvSpPr>
          <p:cNvPr id="3" name="TextBox 2"/>
          <p:cNvSpPr txBox="1"/>
          <p:nvPr/>
        </p:nvSpPr>
        <p:spPr>
          <a:xfrm>
            <a:off x="1066800" y="2367280"/>
            <a:ext cx="10363200" cy="2031325"/>
          </a:xfrm>
          <a:prstGeom prst="rect">
            <a:avLst/>
          </a:prstGeom>
          <a:noFill/>
        </p:spPr>
        <p:txBody>
          <a:bodyPr wrap="square" rtlCol="0">
            <a:spAutoFit/>
          </a:bodyPr>
          <a:lstStyle/>
          <a:p>
            <a:pPr algn="just">
              <a:lnSpc>
                <a:spcPct val="150000"/>
              </a:lnSpc>
            </a:pPr>
            <a:r>
              <a:rPr lang="vi-VN" sz="4200">
                <a:latin typeface="Arial" panose="020B0604020202020204" pitchFamily="34" charset="0"/>
                <a:cs typeface="Arial" panose="020B0604020202020204" pitchFamily="34" charset="0"/>
              </a:rPr>
              <a:t>Đọc tên góc lượng giác, tia đầu và tia cuối của góc lượng giác đó trong Hình 4a.</a:t>
            </a:r>
            <a:endParaRPr lang="en-US" sz="4200">
              <a:latin typeface="Arial" panose="020B0604020202020204" pitchFamily="34" charset="0"/>
              <a:cs typeface="Arial" panose="020B060402020202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150602317"/>
              </p:ext>
            </p:extLst>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name="Equation" r:id="rId2" imgW="914400" imgH="198720" progId="Equation.DSMT4">
                  <p:embed/>
                </p:oleObj>
              </mc:Choice>
              <mc:Fallback>
                <p:oleObj name="Equation" r:id="rId2" imgW="914400" imgH="198720" progId="Equation.DSMT4">
                  <p:embed/>
                  <p:pic>
                    <p:nvPicPr>
                      <p:cNvPr id="0" name=""/>
                      <p:cNvPicPr/>
                      <p:nvPr/>
                    </p:nvPicPr>
                    <p:blipFill>
                      <a:blip r:embed="rId3"/>
                      <a:stretch>
                        <a:fillRect/>
                      </a:stretch>
                    </p:blipFill>
                    <p:spPr>
                      <a:xfrm>
                        <a:off x="4394200" y="2362200"/>
                        <a:ext cx="914400" cy="198438"/>
                      </a:xfrm>
                      <a:prstGeom prst="rect">
                        <a:avLst/>
                      </a:prstGeom>
                    </p:spPr>
                  </p:pic>
                </p:oleObj>
              </mc:Fallback>
            </mc:AlternateContent>
          </a:graphicData>
        </a:graphic>
      </p:graphicFrame>
      <p:sp>
        <p:nvSpPr>
          <p:cNvPr id="19" name="TextBox 18"/>
          <p:cNvSpPr txBox="1"/>
          <p:nvPr/>
        </p:nvSpPr>
        <p:spPr>
          <a:xfrm>
            <a:off x="1076960" y="6155690"/>
            <a:ext cx="9536788" cy="2031325"/>
          </a:xfrm>
          <a:prstGeom prst="rect">
            <a:avLst/>
          </a:prstGeom>
          <a:noFill/>
        </p:spPr>
        <p:txBody>
          <a:bodyPr wrap="square" rtlCol="0">
            <a:spAutoFit/>
          </a:bodyPr>
          <a:lstStyle/>
          <a:p>
            <a:pPr algn="just">
              <a:lnSpc>
                <a:spcPct val="150000"/>
              </a:lnSpc>
            </a:pPr>
            <a:r>
              <a:rPr lang="vi-VN" sz="4200">
                <a:latin typeface="Arial" panose="020B0604020202020204" pitchFamily="34" charset="0"/>
                <a:cs typeface="Arial" panose="020B0604020202020204" pitchFamily="34" charset="0"/>
              </a:rPr>
              <a:t>Góc lượng giác là (Ox, Oy) với tia đầu Ox và tia cuối Oy.</a:t>
            </a:r>
            <a:endParaRPr lang="en-US" sz="4200">
              <a:latin typeface="Arial" panose="020B0604020202020204" pitchFamily="34" charset="0"/>
              <a:cs typeface="Arial" panose="020B0604020202020204" pitchFamily="34" charset="0"/>
            </a:endParaRPr>
          </a:p>
        </p:txBody>
      </p:sp>
      <p:sp>
        <p:nvSpPr>
          <p:cNvPr id="14" name="TextBox 13"/>
          <p:cNvSpPr txBox="1"/>
          <p:nvPr/>
        </p:nvSpPr>
        <p:spPr>
          <a:xfrm>
            <a:off x="1076960" y="4878196"/>
            <a:ext cx="1397000" cy="738664"/>
          </a:xfrm>
          <a:prstGeom prst="rect">
            <a:avLst/>
          </a:prstGeom>
          <a:noFill/>
        </p:spPr>
        <p:txBody>
          <a:bodyPr wrap="square" rtlCol="0">
            <a:spAutoFit/>
          </a:bodyPr>
          <a:lstStyle/>
          <a:p>
            <a:r>
              <a:rPr lang="vi-VN" sz="4200" b="1" u="sng">
                <a:solidFill>
                  <a:srgbClr val="C00000"/>
                </a:solidFill>
                <a:latin typeface="Arial" panose="020B0604020202020204" pitchFamily="34" charset="0"/>
                <a:cs typeface="Arial" panose="020B0604020202020204" pitchFamily="34" charset="0"/>
              </a:rPr>
              <a:t>Giải</a:t>
            </a:r>
            <a:r>
              <a:rPr lang="vi-VN" sz="4200" b="1">
                <a:solidFill>
                  <a:srgbClr val="C00000"/>
                </a:solidFill>
                <a:latin typeface="Arial" panose="020B0604020202020204" pitchFamily="34" charset="0"/>
                <a:cs typeface="Arial" panose="020B0604020202020204" pitchFamily="34" charset="0"/>
              </a:rPr>
              <a:t>:</a:t>
            </a:r>
            <a:endParaRPr lang="en-US" sz="4200" b="1">
              <a:solidFill>
                <a:srgbClr val="C00000"/>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05160" y="2258297"/>
            <a:ext cx="6945988" cy="6717125"/>
          </a:xfrm>
          <a:prstGeom prst="rect">
            <a:avLst/>
          </a:prstGeom>
        </p:spPr>
      </p:pic>
    </p:spTree>
    <p:extLst>
      <p:ext uri="{BB962C8B-B14F-4D97-AF65-F5344CB8AC3E}">
        <p14:creationId xmlns:p14="http://schemas.microsoft.com/office/powerpoint/2010/main" val="330991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dissolv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9"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vi-VN"/>
          </a:p>
        </p:txBody>
      </p:sp>
      <p:sp>
        <p:nvSpPr>
          <p:cNvPr id="3" name="Rounded Rectangle 2"/>
          <p:cNvSpPr/>
          <p:nvPr/>
        </p:nvSpPr>
        <p:spPr>
          <a:xfrm>
            <a:off x="1302126" y="2469622"/>
            <a:ext cx="3718560" cy="1617685"/>
          </a:xfrm>
          <a:prstGeom prst="roundRect">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4200" b="1">
                <a:solidFill>
                  <a:schemeClr val="bg1"/>
                </a:solidFill>
                <a:latin typeface="Arial" panose="020B0604020202020204" pitchFamily="34" charset="0"/>
                <a:cs typeface="Arial" panose="020B0604020202020204" pitchFamily="34" charset="0"/>
              </a:rPr>
              <a:t>Luyện tập 2</a:t>
            </a:r>
            <a:endParaRPr lang="en-US" sz="4200" b="1">
              <a:solidFill>
                <a:schemeClr val="bg1"/>
              </a:solidFill>
              <a:latin typeface="Arial" panose="020B0604020202020204" pitchFamily="34" charset="0"/>
              <a:cs typeface="Arial" panose="020B0604020202020204" pitchFamily="34" charset="0"/>
            </a:endParaRPr>
          </a:p>
        </p:txBody>
      </p:sp>
      <p:grpSp>
        <p:nvGrpSpPr>
          <p:cNvPr id="6" name="Group 5"/>
          <p:cNvGrpSpPr/>
          <p:nvPr/>
        </p:nvGrpSpPr>
        <p:grpSpPr>
          <a:xfrm>
            <a:off x="1066800" y="485434"/>
            <a:ext cx="7010400" cy="1754846"/>
            <a:chOff x="1066800" y="485434"/>
            <a:chExt cx="7010400" cy="1754846"/>
          </a:xfrm>
        </p:grpSpPr>
        <p:pic>
          <p:nvPicPr>
            <p:cNvPr id="2" name="Picture 1"/>
            <p:cNvPicPr>
              <a:picLocks noChangeAspect="1"/>
            </p:cNvPicPr>
            <p:nvPr/>
          </p:nvPicPr>
          <p:blipFill>
            <a:blip r:embed="rId2"/>
            <a:stretch>
              <a:fillRect/>
            </a:stretch>
          </p:blipFill>
          <p:spPr>
            <a:xfrm>
              <a:off x="1066800" y="485434"/>
              <a:ext cx="1887972" cy="1754846"/>
            </a:xfrm>
            <a:prstGeom prst="rect">
              <a:avLst/>
            </a:prstGeom>
          </p:spPr>
        </p:pic>
        <p:sp>
          <p:nvSpPr>
            <p:cNvPr id="5" name="TextBox 4"/>
            <p:cNvSpPr txBox="1"/>
            <p:nvPr/>
          </p:nvSpPr>
          <p:spPr>
            <a:xfrm>
              <a:off x="2970012" y="993525"/>
              <a:ext cx="5107188" cy="738664"/>
            </a:xfrm>
            <a:prstGeom prst="rect">
              <a:avLst/>
            </a:prstGeom>
            <a:noFill/>
          </p:spPr>
          <p:txBody>
            <a:bodyPr wrap="square" rtlCol="0">
              <a:spAutoFit/>
            </a:bodyPr>
            <a:lstStyle/>
            <a:p>
              <a:r>
                <a:rPr lang="vi-VN" sz="4200" b="1">
                  <a:solidFill>
                    <a:srgbClr val="002060"/>
                  </a:solidFill>
                  <a:latin typeface="Arial" panose="020B0604020202020204" pitchFamily="34" charset="0"/>
                  <a:cs typeface="Arial" panose="020B0604020202020204" pitchFamily="34" charset="0"/>
                </a:rPr>
                <a:t>Hoạt động cá nhân</a:t>
              </a:r>
              <a:endParaRPr lang="en-US" sz="4200" b="1">
                <a:solidFill>
                  <a:srgbClr val="002060"/>
                </a:solidFill>
                <a:latin typeface="Arial" panose="020B0604020202020204" pitchFamily="34" charset="0"/>
                <a:cs typeface="Arial" panose="020B0604020202020204" pitchFamily="34" charset="0"/>
              </a:endParaRPr>
            </a:p>
          </p:txBody>
        </p:sp>
      </p:grpSp>
      <p:sp>
        <p:nvSpPr>
          <p:cNvPr id="8" name="TextBox 7"/>
          <p:cNvSpPr txBox="1"/>
          <p:nvPr/>
        </p:nvSpPr>
        <p:spPr>
          <a:xfrm>
            <a:off x="5715000" y="2240280"/>
            <a:ext cx="11292840" cy="2031325"/>
          </a:xfrm>
          <a:prstGeom prst="rect">
            <a:avLst/>
          </a:prstGeom>
          <a:noFill/>
        </p:spPr>
        <p:txBody>
          <a:bodyPr wrap="square" rtlCol="0">
            <a:spAutoFit/>
          </a:bodyPr>
          <a:lstStyle/>
          <a:p>
            <a:pPr algn="just">
              <a:lnSpc>
                <a:spcPct val="150000"/>
              </a:lnSpc>
            </a:pPr>
            <a:r>
              <a:rPr lang="vi-VN" sz="4200">
                <a:latin typeface="Arial" panose="020B0604020202020204" pitchFamily="34" charset="0"/>
                <a:cs typeface="Arial" panose="020B0604020202020204" pitchFamily="34" charset="0"/>
              </a:rPr>
              <a:t>Đọc tên góc lượng giác, tia đầu và tia cuối của góc lượng giác đó trong Hình 4b.</a:t>
            </a:r>
            <a:endParaRPr lang="en-US" sz="420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2126" y="4571918"/>
            <a:ext cx="5632074" cy="4934209"/>
          </a:xfrm>
          <a:prstGeom prst="rect">
            <a:avLst/>
          </a:prstGeom>
        </p:spPr>
      </p:pic>
      <p:sp>
        <p:nvSpPr>
          <p:cNvPr id="10" name="TextBox 9"/>
          <p:cNvSpPr txBox="1"/>
          <p:nvPr/>
        </p:nvSpPr>
        <p:spPr>
          <a:xfrm>
            <a:off x="7715706" y="6245186"/>
            <a:ext cx="9536788" cy="2031325"/>
          </a:xfrm>
          <a:prstGeom prst="rect">
            <a:avLst/>
          </a:prstGeom>
          <a:noFill/>
        </p:spPr>
        <p:txBody>
          <a:bodyPr wrap="square" rtlCol="0">
            <a:spAutoFit/>
          </a:bodyPr>
          <a:lstStyle/>
          <a:p>
            <a:pPr algn="just">
              <a:lnSpc>
                <a:spcPct val="150000"/>
              </a:lnSpc>
            </a:pPr>
            <a:r>
              <a:rPr lang="vi-VN" sz="4200">
                <a:latin typeface="Arial" panose="020B0604020202020204" pitchFamily="34" charset="0"/>
                <a:cs typeface="Arial" panose="020B0604020202020204" pitchFamily="34" charset="0"/>
              </a:rPr>
              <a:t>Góc lượng giác là (Oz, Ot) với tia đầu Oz và tia cuối Ot.</a:t>
            </a:r>
            <a:endParaRPr lang="en-US" sz="4200">
              <a:latin typeface="Arial" panose="020B0604020202020204" pitchFamily="34" charset="0"/>
              <a:cs typeface="Arial" panose="020B0604020202020204" pitchFamily="34" charset="0"/>
            </a:endParaRPr>
          </a:p>
        </p:txBody>
      </p:sp>
      <p:sp>
        <p:nvSpPr>
          <p:cNvPr id="11" name="TextBox 10"/>
          <p:cNvSpPr txBox="1"/>
          <p:nvPr/>
        </p:nvSpPr>
        <p:spPr>
          <a:xfrm>
            <a:off x="7715706" y="4967692"/>
            <a:ext cx="1397000" cy="738664"/>
          </a:xfrm>
          <a:prstGeom prst="rect">
            <a:avLst/>
          </a:prstGeom>
          <a:noFill/>
        </p:spPr>
        <p:txBody>
          <a:bodyPr wrap="square" rtlCol="0">
            <a:spAutoFit/>
          </a:bodyPr>
          <a:lstStyle/>
          <a:p>
            <a:r>
              <a:rPr lang="vi-VN" sz="4200" b="1" u="sng">
                <a:solidFill>
                  <a:srgbClr val="C00000"/>
                </a:solidFill>
                <a:latin typeface="Arial" panose="020B0604020202020204" pitchFamily="34" charset="0"/>
                <a:cs typeface="Arial" panose="020B0604020202020204" pitchFamily="34" charset="0"/>
              </a:rPr>
              <a:t>Giải</a:t>
            </a:r>
            <a:r>
              <a:rPr lang="vi-VN" sz="4200" b="1">
                <a:solidFill>
                  <a:srgbClr val="C00000"/>
                </a:solidFill>
                <a:latin typeface="Arial" panose="020B0604020202020204" pitchFamily="34" charset="0"/>
                <a:cs typeface="Arial" panose="020B0604020202020204" pitchFamily="34" charset="0"/>
              </a:rPr>
              <a:t>:</a:t>
            </a:r>
            <a:endParaRPr lang="en-US" sz="4200" b="1">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321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ssolv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vi-VN"/>
          </a:p>
        </p:txBody>
      </p:sp>
      <p:grpSp>
        <p:nvGrpSpPr>
          <p:cNvPr id="2" name="Group 1"/>
          <p:cNvGrpSpPr/>
          <p:nvPr/>
        </p:nvGrpSpPr>
        <p:grpSpPr>
          <a:xfrm>
            <a:off x="784860" y="419100"/>
            <a:ext cx="16718280" cy="5318187"/>
            <a:chOff x="919480" y="406399"/>
            <a:chExt cx="16718280" cy="5318187"/>
          </a:xfrm>
        </p:grpSpPr>
        <p:sp>
          <p:nvSpPr>
            <p:cNvPr id="3" name="Rounded Rectangle 2"/>
            <p:cNvSpPr/>
            <p:nvPr/>
          </p:nvSpPr>
          <p:spPr>
            <a:xfrm>
              <a:off x="919480" y="723900"/>
              <a:ext cx="1676400" cy="1197581"/>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vi-VN" sz="4000" b="1">
                  <a:solidFill>
                    <a:schemeClr val="bg1"/>
                  </a:solidFill>
                  <a:latin typeface="Arial" panose="020B0604020202020204" pitchFamily="34" charset="0"/>
                  <a:cs typeface="Arial" panose="020B0604020202020204" pitchFamily="34" charset="0"/>
                </a:rPr>
                <a:t>HĐ3</a:t>
              </a:r>
              <a:endParaRPr lang="en-US" sz="4000" b="1">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949960" y="406399"/>
                  <a:ext cx="16687800" cy="5318187"/>
                </a:xfrm>
                <a:prstGeom prst="rect">
                  <a:avLst/>
                </a:prstGeom>
                <a:noFill/>
              </p:spPr>
              <p:txBody>
                <a:bodyPr wrap="square" rtlCol="0">
                  <a:spAutoFit/>
                </a:bodyPr>
                <a:lstStyle/>
                <a:p>
                  <a:pPr marL="2571750" lvl="4" indent="-742950" algn="just">
                    <a:lnSpc>
                      <a:spcPct val="150000"/>
                    </a:lnSpc>
                    <a:buFont typeface="+mj-lt"/>
                    <a:buAutoNum type="alphaLcParenR"/>
                  </a:pPr>
                  <a:r>
                    <a:rPr lang="vi-VN" sz="3600">
                      <a:latin typeface="Arial" panose="020B0604020202020204" pitchFamily="34" charset="0"/>
                      <a:cs typeface="Arial" panose="020B0604020202020204" pitchFamily="34" charset="0"/>
                    </a:rPr>
                    <a:t>Trong Hình 5a, tia Om quay theo chiều dương đúng một vòng. Hỏi tia đó quét nên một góc bao nhiêu độ?</a:t>
                  </a:r>
                </a:p>
                <a:p>
                  <a:pPr marL="742950" indent="-742950" algn="just">
                    <a:lnSpc>
                      <a:spcPct val="150000"/>
                    </a:lnSpc>
                    <a:buFont typeface="+mj-lt"/>
                    <a:buAutoNum type="alphaLcParenR" startAt="2"/>
                  </a:pPr>
                  <a:r>
                    <a:rPr lang="vi-VN" sz="3600">
                      <a:latin typeface="Arial" panose="020B0604020202020204" pitchFamily="34" charset="0"/>
                      <a:cs typeface="Arial" panose="020B0604020202020204" pitchFamily="34" charset="0"/>
                    </a:rPr>
                    <a:t>Trong Hình 5b, tia Om quay theo chiều dương ba vòng và một phần tư vòng (tức là </a:t>
                  </a:r>
                  <a14:m>
                    <m:oMath xmlns:m="http://schemas.openxmlformats.org/officeDocument/2006/math">
                      <m:r>
                        <a:rPr lang="vi-VN" sz="3600" b="0" i="1" smtClean="0">
                          <a:latin typeface="Cambria Math" panose="02040503050406030204" pitchFamily="18" charset="0"/>
                          <a:cs typeface="Arial" panose="020B0604020202020204" pitchFamily="34" charset="0"/>
                        </a:rPr>
                        <m:t>3</m:t>
                      </m:r>
                      <m:f>
                        <m:fPr>
                          <m:ctrlPr>
                            <a:rPr lang="vi-VN" sz="3600" b="0" i="1" smtClean="0">
                              <a:latin typeface="Cambria Math" panose="02040503050406030204" pitchFamily="18" charset="0"/>
                              <a:cs typeface="Arial" panose="020B0604020202020204" pitchFamily="34" charset="0"/>
                            </a:rPr>
                          </m:ctrlPr>
                        </m:fPr>
                        <m:num>
                          <m:r>
                            <a:rPr lang="vi-VN" sz="3600" b="0" i="1" smtClean="0">
                              <a:latin typeface="Cambria Math" panose="02040503050406030204" pitchFamily="18" charset="0"/>
                              <a:cs typeface="Arial" panose="020B0604020202020204" pitchFamily="34" charset="0"/>
                            </a:rPr>
                            <m:t>1</m:t>
                          </m:r>
                        </m:num>
                        <m:den>
                          <m:r>
                            <a:rPr lang="vi-VN" sz="3600" b="0" i="1" smtClean="0">
                              <a:latin typeface="Cambria Math" panose="02040503050406030204" pitchFamily="18" charset="0"/>
                              <a:cs typeface="Arial" panose="020B0604020202020204" pitchFamily="34" charset="0"/>
                            </a:rPr>
                            <m:t>4</m:t>
                          </m:r>
                        </m:den>
                      </m:f>
                    </m:oMath>
                  </a14:m>
                  <a:r>
                    <a:rPr lang="vi-VN" sz="3600">
                      <a:latin typeface="Arial" panose="020B0604020202020204" pitchFamily="34" charset="0"/>
                      <a:cs typeface="Arial" panose="020B0604020202020204" pitchFamily="34" charset="0"/>
                    </a:rPr>
                    <a:t> vòng). Hỏi tia đó quét được một góc bao nhiêu độ?</a:t>
                  </a:r>
                </a:p>
                <a:p>
                  <a:pPr marL="742950" indent="-742950" algn="just">
                    <a:lnSpc>
                      <a:spcPct val="150000"/>
                    </a:lnSpc>
                    <a:buFont typeface="+mj-lt"/>
                    <a:buAutoNum type="alphaLcParenR" startAt="2"/>
                  </a:pPr>
                  <a:r>
                    <a:rPr lang="vi-VN" sz="3600">
                      <a:latin typeface="Arial" panose="020B0604020202020204" pitchFamily="34" charset="0"/>
                      <a:cs typeface="Arial" panose="020B0604020202020204" pitchFamily="34" charset="0"/>
                    </a:rPr>
                    <a:t>Trong Hình 5c, tia Om quay theo chiều âm đúng một vòng. Hỏi tia đó quét nên một góc bao nhiêu độ?</a:t>
                  </a:r>
                  <a:endParaRPr lang="en-US" sz="3600">
                    <a:latin typeface="Arial" panose="020B0604020202020204" pitchFamily="34" charset="0"/>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949960" y="406399"/>
                  <a:ext cx="16687800" cy="5318187"/>
                </a:xfrm>
                <a:prstGeom prst="rect">
                  <a:avLst/>
                </a:prstGeom>
                <a:blipFill rotWithShape="0">
                  <a:blip r:embed="rId2"/>
                  <a:stretch>
                    <a:fillRect l="-1023" r="-1096" b="-3440"/>
                  </a:stretch>
                </a:blipFill>
              </p:spPr>
              <p:txBody>
                <a:bodyPr/>
                <a:lstStyle/>
                <a:p>
                  <a:r>
                    <a:rPr lang="en-US">
                      <a:noFill/>
                    </a:rPr>
                    <a:t> </a:t>
                  </a:r>
                </a:p>
              </p:txBody>
            </p:sp>
          </mc:Fallback>
        </mc:AlternateContent>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5817625"/>
            <a:ext cx="14152014" cy="4126475"/>
          </a:xfrm>
          <a:prstGeom prst="rect">
            <a:avLst/>
          </a:prstGeom>
        </p:spPr>
      </p:pic>
    </p:spTree>
    <p:extLst>
      <p:ext uri="{BB962C8B-B14F-4D97-AF65-F5344CB8AC3E}">
        <p14:creationId xmlns:p14="http://schemas.microsoft.com/office/powerpoint/2010/main" val="7053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vi-VN"/>
          </a:p>
        </p:txBody>
      </p:sp>
      <p:sp>
        <p:nvSpPr>
          <p:cNvPr id="2" name="Horizontal Scroll 1"/>
          <p:cNvSpPr/>
          <p:nvPr/>
        </p:nvSpPr>
        <p:spPr>
          <a:xfrm>
            <a:off x="7938654" y="390788"/>
            <a:ext cx="2286000" cy="1540811"/>
          </a:xfrm>
          <a:prstGeom prst="horizontalScroll">
            <a:avLst/>
          </a:prstGeom>
          <a:solidFill>
            <a:srgbClr val="FFFF99"/>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2">
                    <a:lumMod val="50000"/>
                  </a:schemeClr>
                </a:solidFill>
                <a:latin typeface="Arial" panose="020B0604020202020204" pitchFamily="34" charset="0"/>
                <a:cs typeface="Arial" panose="020B0604020202020204" pitchFamily="34" charset="0"/>
              </a:rPr>
              <a:t>Giải</a:t>
            </a:r>
            <a:endParaRPr lang="en-US" sz="4000" b="1">
              <a:solidFill>
                <a:schemeClr val="tx2">
                  <a:lumMod val="50000"/>
                </a:schemeClr>
              </a:solidFill>
              <a:latin typeface="Arial" panose="020B0604020202020204" pitchFamily="34" charset="0"/>
              <a:cs typeface="Arial" panose="020B0604020202020204" pitchFamily="34" charset="0"/>
            </a:endParaRPr>
          </a:p>
        </p:txBody>
      </p:sp>
      <p:grpSp>
        <p:nvGrpSpPr>
          <p:cNvPr id="5" name="Group 4"/>
          <p:cNvGrpSpPr/>
          <p:nvPr/>
        </p:nvGrpSpPr>
        <p:grpSpPr>
          <a:xfrm>
            <a:off x="762000" y="2465013"/>
            <a:ext cx="5151869" cy="3419930"/>
            <a:chOff x="1779869" y="2359660"/>
            <a:chExt cx="5151869" cy="341993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69236" b="33091"/>
            <a:stretch/>
          </p:blipFill>
          <p:spPr>
            <a:xfrm>
              <a:off x="1779869" y="2512458"/>
              <a:ext cx="5151869" cy="3267132"/>
            </a:xfrm>
            <a:prstGeom prst="rect">
              <a:avLst/>
            </a:prstGeom>
          </p:spPr>
        </p:pic>
        <p:sp>
          <p:nvSpPr>
            <p:cNvPr id="3" name="Rectangle 2"/>
            <p:cNvSpPr/>
            <p:nvPr/>
          </p:nvSpPr>
          <p:spPr>
            <a:xfrm>
              <a:off x="1779869" y="2359660"/>
              <a:ext cx="724571" cy="706120"/>
            </a:xfrm>
            <a:prstGeom prst="rect">
              <a:avLst/>
            </a:prstGeom>
          </p:spPr>
          <p:txBody>
            <a:bodyPr wrap="square">
              <a:spAutoFit/>
            </a:bodyPr>
            <a:lstStyle/>
            <a:p>
              <a:r>
                <a:rPr lang="en-US" sz="4000">
                  <a:latin typeface="Arial" panose="020B0604020202020204" pitchFamily="34" charset="0"/>
                  <a:cs typeface="Arial" panose="020B0604020202020204" pitchFamily="34" charset="0"/>
                </a:rPr>
                <a:t>a) </a:t>
              </a:r>
            </a:p>
          </p:txBody>
        </p:sp>
      </p:grpSp>
      <p:sp>
        <p:nvSpPr>
          <p:cNvPr id="6" name="Rectangle 5"/>
          <p:cNvSpPr/>
          <p:nvPr/>
        </p:nvSpPr>
        <p:spPr>
          <a:xfrm>
            <a:off x="762000" y="6591300"/>
            <a:ext cx="4509655" cy="1938992"/>
          </a:xfrm>
          <a:prstGeom prst="rect">
            <a:avLst/>
          </a:prstGeom>
        </p:spPr>
        <p:txBody>
          <a:bodyPr wrap="square">
            <a:spAutoFit/>
          </a:bodyPr>
          <a:lstStyle/>
          <a:p>
            <a:pPr algn="ctr">
              <a:lnSpc>
                <a:spcPct val="150000"/>
              </a:lnSpc>
            </a:pPr>
            <a:r>
              <a:rPr lang="vi-VN" sz="4000">
                <a:latin typeface="Arial" panose="020B0604020202020204" pitchFamily="34" charset="0"/>
                <a:cs typeface="Arial" panose="020B0604020202020204" pitchFamily="34" charset="0"/>
              </a:rPr>
              <a:t>Tia Om quét nên một góc là 360°</a:t>
            </a:r>
            <a:endParaRPr lang="en-US" sz="4000">
              <a:latin typeface="Arial" panose="020B0604020202020204" pitchFamily="34" charset="0"/>
              <a:cs typeface="Arial" panose="020B0604020202020204" pitchFamily="34" charset="0"/>
            </a:endParaRPr>
          </a:p>
        </p:txBody>
      </p:sp>
      <p:grpSp>
        <p:nvGrpSpPr>
          <p:cNvPr id="8" name="Group 7"/>
          <p:cNvGrpSpPr/>
          <p:nvPr/>
        </p:nvGrpSpPr>
        <p:grpSpPr>
          <a:xfrm>
            <a:off x="7067884" y="2465013"/>
            <a:ext cx="4849477" cy="3550310"/>
            <a:chOff x="1779869" y="2359660"/>
            <a:chExt cx="4849477" cy="355031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35200" t="150" r="34036" b="23534"/>
            <a:stretch/>
          </p:blipFill>
          <p:spPr>
            <a:xfrm>
              <a:off x="1779869" y="2402223"/>
              <a:ext cx="4849477" cy="3507747"/>
            </a:xfrm>
            <a:prstGeom prst="rect">
              <a:avLst/>
            </a:prstGeom>
          </p:spPr>
        </p:pic>
        <p:sp>
          <p:nvSpPr>
            <p:cNvPr id="10" name="Rectangle 9"/>
            <p:cNvSpPr/>
            <p:nvPr/>
          </p:nvSpPr>
          <p:spPr>
            <a:xfrm>
              <a:off x="1779869" y="2359660"/>
              <a:ext cx="724571" cy="706120"/>
            </a:xfrm>
            <a:prstGeom prst="rect">
              <a:avLst/>
            </a:prstGeom>
          </p:spPr>
          <p:txBody>
            <a:bodyPr wrap="square">
              <a:spAutoFit/>
            </a:bodyPr>
            <a:lstStyle/>
            <a:p>
              <a:r>
                <a:rPr lang="vi-VN" sz="4000">
                  <a:latin typeface="Arial" panose="020B0604020202020204" pitchFamily="34" charset="0"/>
                  <a:cs typeface="Arial" panose="020B0604020202020204" pitchFamily="34" charset="0"/>
                </a:rPr>
                <a:t>b</a:t>
              </a:r>
              <a:r>
                <a:rPr lang="en-US" sz="4000">
                  <a:latin typeface="Arial" panose="020B0604020202020204" pitchFamily="34" charset="0"/>
                  <a:cs typeface="Arial" panose="020B0604020202020204" pitchFamily="34" charset="0"/>
                </a:rPr>
                <a:t>) </a:t>
              </a:r>
            </a:p>
          </p:txBody>
        </p:sp>
      </p:grpSp>
      <mc:AlternateContent xmlns:mc="http://schemas.openxmlformats.org/markup-compatibility/2006" xmlns:a14="http://schemas.microsoft.com/office/drawing/2010/main">
        <mc:Choice Requires="a14">
          <p:sp>
            <p:nvSpPr>
              <p:cNvPr id="11" name="Rectangle 10"/>
              <p:cNvSpPr/>
              <p:nvPr/>
            </p:nvSpPr>
            <p:spPr>
              <a:xfrm>
                <a:off x="5966802" y="6591300"/>
                <a:ext cx="6229705" cy="2319481"/>
              </a:xfrm>
              <a:prstGeom prst="rect">
                <a:avLst/>
              </a:prstGeom>
            </p:spPr>
            <p:txBody>
              <a:bodyPr wrap="square">
                <a:spAutoFit/>
              </a:bodyPr>
              <a:lstStyle/>
              <a:p>
                <a:pPr algn="ctr">
                  <a:lnSpc>
                    <a:spcPct val="150000"/>
                  </a:lnSpc>
                  <a:spcAft>
                    <a:spcPts val="0"/>
                  </a:spcAft>
                </a:pPr>
                <a:r>
                  <a:rPr lang="vi-VN" sz="4000">
                    <a:latin typeface="Arial" panose="020B0604020202020204" pitchFamily="34" charset="0"/>
                    <a:ea typeface="Times New Roman" panose="02020603050405020304" pitchFamily="18" charset="0"/>
                    <a:cs typeface="Arial" panose="020B0604020202020204" pitchFamily="34" charset="0"/>
                  </a:rPr>
                  <a:t>T</a:t>
                </a:r>
                <a:r>
                  <a:rPr lang="en-US" sz="4000">
                    <a:effectLst/>
                    <a:latin typeface="Arial" panose="020B0604020202020204" pitchFamily="34" charset="0"/>
                    <a:ea typeface="Times New Roman" panose="02020603050405020304" pitchFamily="18" charset="0"/>
                    <a:cs typeface="Arial" panose="020B0604020202020204" pitchFamily="34" charset="0"/>
                  </a:rPr>
                  <a:t>ia </a:t>
                </a:r>
                <a:r>
                  <a:rPr lang="vi-VN" sz="4000">
                    <a:effectLst/>
                    <a:latin typeface="Arial" panose="020B0604020202020204" pitchFamily="34" charset="0"/>
                    <a:ea typeface="Times New Roman" panose="02020603050405020304" pitchFamily="18" charset="0"/>
                    <a:cs typeface="Arial" panose="020B0604020202020204" pitchFamily="34" charset="0"/>
                  </a:rPr>
                  <a:t>Om</a:t>
                </a:r>
                <a:r>
                  <a:rPr lang="en-US" sz="4000">
                    <a:effectLst/>
                    <a:latin typeface="Arial" panose="020B0604020202020204" pitchFamily="34" charset="0"/>
                    <a:ea typeface="Times New Roman" panose="02020603050405020304" pitchFamily="18" charset="0"/>
                    <a:cs typeface="Arial" panose="020B0604020202020204" pitchFamily="34" charset="0"/>
                  </a:rPr>
                  <a:t> quét nên một góc là </a:t>
                </a:r>
                <a14:m>
                  <m:oMath xmlns:m="http://schemas.openxmlformats.org/officeDocument/2006/math">
                    <m:r>
                      <a:rPr lang="en-US" sz="4000">
                        <a:effectLst/>
                        <a:latin typeface="Cambria Math" panose="02040503050406030204" pitchFamily="18" charset="0"/>
                        <a:ea typeface="Times New Roman" panose="02020603050405020304" pitchFamily="18" charset="0"/>
                        <a:cs typeface="Times New Roman" panose="02020603050405020304" pitchFamily="18" charset="0"/>
                      </a:rPr>
                      <m:t>3</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4000">
                            <a:effectLst/>
                            <a:latin typeface="Cambria Math" panose="02040503050406030204" pitchFamily="18" charset="0"/>
                            <a:ea typeface="Times New Roman" panose="02020603050405020304" pitchFamily="18" charset="0"/>
                            <a:cs typeface="Times New Roman" panose="02020603050405020304" pitchFamily="18" charset="0"/>
                          </a:rPr>
                          <m:t>4</m:t>
                        </m:r>
                      </m:den>
                    </m:f>
                    <m:r>
                      <a:rPr lang="en-US" sz="400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a:effectLst/>
                            <a:latin typeface="Cambria Math" panose="02040503050406030204" pitchFamily="18" charset="0"/>
                            <a:ea typeface="Times New Roman" panose="02020603050405020304" pitchFamily="18" charset="0"/>
                            <a:cs typeface="Times New Roman" panose="02020603050405020304" pitchFamily="18" charset="0"/>
                          </a:rPr>
                          <m:t>360</m:t>
                        </m:r>
                      </m:e>
                      <m:sup>
                        <m:r>
                          <m:rPr>
                            <m:sty m:val="p"/>
                          </m:rPr>
                          <a:rPr lang="en-US" sz="4000">
                            <a:effectLst/>
                            <a:latin typeface="Cambria Math" panose="02040503050406030204" pitchFamily="18" charset="0"/>
                            <a:ea typeface="Times New Roman" panose="02020603050405020304" pitchFamily="18" charset="0"/>
                            <a:cs typeface="Times New Roman" panose="02020603050405020304" pitchFamily="18" charset="0"/>
                          </a:rPr>
                          <m:t>o</m:t>
                        </m:r>
                      </m:sup>
                    </m:sSup>
                    <m:r>
                      <a:rPr lang="en-US" sz="400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a:effectLst/>
                            <a:latin typeface="Cambria Math" panose="02040503050406030204" pitchFamily="18" charset="0"/>
                            <a:ea typeface="Times New Roman" panose="02020603050405020304" pitchFamily="18" charset="0"/>
                            <a:cs typeface="Times New Roman" panose="02020603050405020304" pitchFamily="18" charset="0"/>
                          </a:rPr>
                          <m:t>1170</m:t>
                        </m:r>
                      </m:e>
                      <m:sup>
                        <m:r>
                          <m:rPr>
                            <m:sty m:val="p"/>
                          </m:rPr>
                          <a:rPr lang="en-US" sz="4000">
                            <a:effectLst/>
                            <a:latin typeface="Cambria Math" panose="02040503050406030204" pitchFamily="18" charset="0"/>
                            <a:ea typeface="Times New Roman" panose="02020603050405020304" pitchFamily="18" charset="0"/>
                            <a:cs typeface="Times New Roman" panose="02020603050405020304" pitchFamily="18" charset="0"/>
                          </a:rPr>
                          <m:t>o</m:t>
                        </m:r>
                      </m:sup>
                    </m:sSup>
                  </m:oMath>
                </a14:m>
                <a:r>
                  <a:rPr lang="en-US" sz="4000">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966802" y="6591300"/>
                <a:ext cx="6229705" cy="2319481"/>
              </a:xfrm>
              <a:prstGeom prst="rect">
                <a:avLst/>
              </a:prstGeom>
              <a:blipFill rotWithShape="0">
                <a:blip r:embed="rId3"/>
                <a:stretch>
                  <a:fillRect l="-881" r="-3033"/>
                </a:stretch>
              </a:blipFill>
            </p:spPr>
            <p:txBody>
              <a:bodyPr/>
              <a:lstStyle/>
              <a:p>
                <a:r>
                  <a:rPr lang="en-US">
                    <a:noFill/>
                  </a:rPr>
                  <a:t> </a:t>
                </a:r>
              </a:p>
            </p:txBody>
          </p:sp>
        </mc:Fallback>
      </mc:AlternateContent>
      <p:grpSp>
        <p:nvGrpSpPr>
          <p:cNvPr id="13" name="Group 12"/>
          <p:cNvGrpSpPr/>
          <p:nvPr/>
        </p:nvGrpSpPr>
        <p:grpSpPr>
          <a:xfrm>
            <a:off x="12625666" y="2465013"/>
            <a:ext cx="5190010" cy="3613669"/>
            <a:chOff x="1779869" y="2359660"/>
            <a:chExt cx="5190010" cy="3613669"/>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70272" t="127" r="-104" b="29777"/>
            <a:stretch/>
          </p:blipFill>
          <p:spPr>
            <a:xfrm>
              <a:off x="1974158" y="2550558"/>
              <a:ext cx="4995721" cy="3422771"/>
            </a:xfrm>
            <a:prstGeom prst="rect">
              <a:avLst/>
            </a:prstGeom>
          </p:spPr>
        </p:pic>
        <p:sp>
          <p:nvSpPr>
            <p:cNvPr id="15" name="Rectangle 14"/>
            <p:cNvSpPr/>
            <p:nvPr/>
          </p:nvSpPr>
          <p:spPr>
            <a:xfrm>
              <a:off x="1779869" y="2359660"/>
              <a:ext cx="724571" cy="706120"/>
            </a:xfrm>
            <a:prstGeom prst="rect">
              <a:avLst/>
            </a:prstGeom>
          </p:spPr>
          <p:txBody>
            <a:bodyPr wrap="square">
              <a:spAutoFit/>
            </a:bodyPr>
            <a:lstStyle/>
            <a:p>
              <a:r>
                <a:rPr lang="vi-VN" sz="4000">
                  <a:latin typeface="Arial" panose="020B0604020202020204" pitchFamily="34" charset="0"/>
                  <a:cs typeface="Arial" panose="020B0604020202020204" pitchFamily="34" charset="0"/>
                </a:rPr>
                <a:t>c</a:t>
              </a:r>
              <a:r>
                <a:rPr lang="en-US" sz="4000">
                  <a:latin typeface="Arial" panose="020B0604020202020204" pitchFamily="34" charset="0"/>
                  <a:cs typeface="Arial" panose="020B0604020202020204" pitchFamily="34" charset="0"/>
                </a:rPr>
                <a:t>) </a:t>
              </a:r>
            </a:p>
          </p:txBody>
        </p:sp>
      </p:grpSp>
      <p:sp>
        <p:nvSpPr>
          <p:cNvPr id="17" name="Rectangle 16"/>
          <p:cNvSpPr/>
          <p:nvPr/>
        </p:nvSpPr>
        <p:spPr>
          <a:xfrm>
            <a:off x="13001806" y="6591299"/>
            <a:ext cx="4509655" cy="1938992"/>
          </a:xfrm>
          <a:prstGeom prst="rect">
            <a:avLst/>
          </a:prstGeom>
        </p:spPr>
        <p:txBody>
          <a:bodyPr wrap="square">
            <a:spAutoFit/>
          </a:bodyPr>
          <a:lstStyle/>
          <a:p>
            <a:pPr algn="ctr">
              <a:lnSpc>
                <a:spcPct val="150000"/>
              </a:lnSpc>
            </a:pPr>
            <a:r>
              <a:rPr lang="vi-VN" sz="4000">
                <a:latin typeface="Arial" panose="020B0604020202020204" pitchFamily="34" charset="0"/>
                <a:cs typeface="Arial" panose="020B0604020202020204" pitchFamily="34" charset="0"/>
              </a:rPr>
              <a:t>Tia Om quét nên một góc là -360°</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408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anim calcmode="lin" valueType="num">
                                      <p:cBhvr>
                                        <p:cTn id="37" dur="500" fill="hold"/>
                                        <p:tgtEl>
                                          <p:spTgt spid="17"/>
                                        </p:tgtEl>
                                        <p:attrNameLst>
                                          <p:attrName>ppt_x</p:attrName>
                                        </p:attrNameLst>
                                      </p:cBhvr>
                                      <p:tavLst>
                                        <p:tav tm="0">
                                          <p:val>
                                            <p:strVal val="#ppt_x"/>
                                          </p:val>
                                        </p:tav>
                                        <p:tav tm="100000">
                                          <p:val>
                                            <p:strVal val="#ppt_x"/>
                                          </p:val>
                                        </p:tav>
                                      </p:tavLst>
                                    </p:anim>
                                    <p:anim calcmode="lin" valueType="num">
                                      <p:cBhvr>
                                        <p:cTn id="38"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vi-VN"/>
          </a:p>
        </p:txBody>
      </p:sp>
      <p:grpSp>
        <p:nvGrpSpPr>
          <p:cNvPr id="5" name="Group 4"/>
          <p:cNvGrpSpPr/>
          <p:nvPr/>
        </p:nvGrpSpPr>
        <p:grpSpPr>
          <a:xfrm>
            <a:off x="767080" y="1041934"/>
            <a:ext cx="5181600" cy="6324600"/>
            <a:chOff x="914400" y="1028700"/>
            <a:chExt cx="5181600" cy="6324600"/>
          </a:xfrm>
        </p:grpSpPr>
        <p:sp>
          <p:nvSpPr>
            <p:cNvPr id="2" name="Folded Corner 1"/>
            <p:cNvSpPr/>
            <p:nvPr/>
          </p:nvSpPr>
          <p:spPr>
            <a:xfrm>
              <a:off x="914400" y="2171700"/>
              <a:ext cx="5181600" cy="5181600"/>
            </a:xfrm>
            <a:prstGeom prst="foldedCorner">
              <a:avLst/>
            </a:prstGeom>
            <a:solidFill>
              <a:srgbClr val="FFFF99"/>
            </a:solidFill>
            <a:ln w="38100">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000" i="1">
                <a:solidFill>
                  <a:schemeClr val="tx2">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2272216" y="1028700"/>
              <a:ext cx="2465967" cy="1327456"/>
            </a:xfrm>
            <a:prstGeom prst="rect">
              <a:avLst/>
            </a:prstGeom>
          </p:spPr>
        </p:pic>
        <p:sp>
          <p:nvSpPr>
            <p:cNvPr id="4" name="Rectangle 3"/>
            <p:cNvSpPr/>
            <p:nvPr/>
          </p:nvSpPr>
          <p:spPr>
            <a:xfrm>
              <a:off x="1066799" y="2829996"/>
              <a:ext cx="4876800" cy="2862322"/>
            </a:xfrm>
            <a:prstGeom prst="rect">
              <a:avLst/>
            </a:prstGeom>
          </p:spPr>
          <p:txBody>
            <a:bodyPr wrap="square">
              <a:spAutoFit/>
            </a:bodyPr>
            <a:lstStyle/>
            <a:p>
              <a:pPr algn="just">
                <a:lnSpc>
                  <a:spcPct val="150000"/>
                </a:lnSpc>
              </a:pPr>
              <a:r>
                <a:rPr lang="vi-VN" sz="4000" i="1">
                  <a:latin typeface="Arial" panose="020B0604020202020204" pitchFamily="34" charset="0"/>
                  <a:cs typeface="Arial" panose="020B0604020202020204" pitchFamily="34" charset="0"/>
                </a:rPr>
                <a:t>Mọi góc lượng giác đều có số đo. Điều này là đúng hay sai?</a:t>
              </a:r>
              <a:endParaRPr lang="en-US" sz="4000" i="1">
                <a:latin typeface="Arial" panose="020B0604020202020204" pitchFamily="34" charset="0"/>
                <a:cs typeface="Arial" panose="020B0604020202020204" pitchFamily="34" charset="0"/>
              </a:endParaRPr>
            </a:p>
          </p:txBody>
        </p:sp>
      </p:grpSp>
      <p:grpSp>
        <p:nvGrpSpPr>
          <p:cNvPr id="7" name="Group 6"/>
          <p:cNvGrpSpPr/>
          <p:nvPr/>
        </p:nvGrpSpPr>
        <p:grpSpPr>
          <a:xfrm>
            <a:off x="6506750" y="651259"/>
            <a:ext cx="3200401" cy="1949757"/>
            <a:chOff x="1322612" y="538480"/>
            <a:chExt cx="3200401" cy="1949757"/>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612" y="538480"/>
              <a:ext cx="3200401" cy="1949757"/>
            </a:xfrm>
            <a:prstGeom prst="rect">
              <a:avLst/>
            </a:prstGeom>
          </p:spPr>
        </p:pic>
        <p:sp>
          <p:nvSpPr>
            <p:cNvPr id="9" name="TextBox 8"/>
            <p:cNvSpPr txBox="1"/>
            <p:nvPr/>
          </p:nvSpPr>
          <p:spPr>
            <a:xfrm>
              <a:off x="1486985" y="1041401"/>
              <a:ext cx="2871656" cy="707886"/>
            </a:xfrm>
            <a:prstGeom prst="rect">
              <a:avLst/>
            </a:prstGeom>
            <a:noFill/>
          </p:spPr>
          <p:txBody>
            <a:bodyPr wrap="square" rtlCol="0">
              <a:spAutoFit/>
            </a:bodyPr>
            <a:lstStyle/>
            <a:p>
              <a:pPr algn="ctr"/>
              <a:r>
                <a:rPr lang="vi-VN" sz="4000" b="1">
                  <a:solidFill>
                    <a:schemeClr val="accent1">
                      <a:lumMod val="50000"/>
                    </a:schemeClr>
                  </a:solidFill>
                  <a:latin typeface="Arial" panose="020B0604020202020204" pitchFamily="34" charset="0"/>
                  <a:cs typeface="Arial" panose="020B0604020202020204" pitchFamily="34" charset="0"/>
                </a:rPr>
                <a:t>Nhận xét</a:t>
              </a:r>
              <a:endParaRPr lang="en-US" sz="4000" b="1">
                <a:solidFill>
                  <a:schemeClr val="accent1">
                    <a:lumMod val="50000"/>
                  </a:schemeClr>
                </a:solidFill>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6" name="Rectangle 5"/>
              <p:cNvSpPr/>
              <p:nvPr/>
            </p:nvSpPr>
            <p:spPr>
              <a:xfrm>
                <a:off x="6477000" y="2761083"/>
                <a:ext cx="11277600" cy="6250686"/>
              </a:xfrm>
              <a:prstGeom prst="rect">
                <a:avLst/>
              </a:prstGeom>
            </p:spPr>
            <p:txBody>
              <a:bodyPr wrap="square">
                <a:spAutoFit/>
              </a:bodyPr>
              <a:lstStyle/>
              <a:p>
                <a:pPr marL="571500" indent="-571500" algn="just">
                  <a:lnSpc>
                    <a:spcPct val="170000"/>
                  </a:lnSpc>
                  <a:spcAft>
                    <a:spcPts val="0"/>
                  </a:spcAft>
                  <a:buFont typeface="Wingdings" panose="05000000000000000000" pitchFamily="2" charset="2"/>
                  <a:buChar char="Ø"/>
                </a:pPr>
                <a:r>
                  <a:rPr lang="en-US" sz="3800">
                    <a:latin typeface="Arial" panose="020B0604020202020204" pitchFamily="34" charset="0"/>
                    <a:ea typeface="Times New Roman" panose="02020603050405020304" pitchFamily="18" charset="0"/>
                    <a:cs typeface="Arial" panose="020B0604020202020204" pitchFamily="34" charset="0"/>
                  </a:rPr>
                  <a:t>Khi tia Om quay góc </a:t>
                </a:r>
                <a14:m>
                  <m:oMath xmlns:m="http://schemas.openxmlformats.org/officeDocument/2006/math">
                    <m:sSup>
                      <m:sSup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effectLst/>
                            <a:latin typeface="Cambria Math" panose="02040503050406030204" pitchFamily="18" charset="0"/>
                            <a:ea typeface="Times New Roman" panose="02020603050405020304" pitchFamily="18" charset="0"/>
                            <a:cs typeface="Times New Roman" panose="02020603050405020304" pitchFamily="18" charset="0"/>
                          </a:rPr>
                          <m:t>α</m:t>
                        </m:r>
                      </m:e>
                      <m:sup>
                        <m:r>
                          <m:rPr>
                            <m:sty m:val="p"/>
                          </m:rPr>
                          <a:rPr lang="en-US" sz="3800">
                            <a:effectLst/>
                            <a:latin typeface="Cambria Math" panose="02040503050406030204" pitchFamily="18" charset="0"/>
                            <a:ea typeface="Times New Roman" panose="02020603050405020304" pitchFamily="18" charset="0"/>
                            <a:cs typeface="Times New Roman" panose="02020603050405020304" pitchFamily="18" charset="0"/>
                          </a:rPr>
                          <m:t>o</m:t>
                        </m:r>
                      </m:sup>
                    </m:sSup>
                  </m:oMath>
                </a14:m>
                <a:r>
                  <a:rPr lang="en-US" sz="3800">
                    <a:effectLst/>
                    <a:latin typeface="Arial" panose="020B0604020202020204" pitchFamily="34" charset="0"/>
                    <a:ea typeface="Times New Roman" panose="02020603050405020304" pitchFamily="18" charset="0"/>
                    <a:cs typeface="Arial" panose="020B0604020202020204" pitchFamily="34" charset="0"/>
                  </a:rPr>
                  <a:t> thì góc lượng giác mà tia đó quét nên có số đo </a:t>
                </a:r>
                <a14:m>
                  <m:oMath xmlns:m="http://schemas.openxmlformats.org/officeDocument/2006/math">
                    <m:sSup>
                      <m:sSup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effectLst/>
                            <a:latin typeface="Cambria Math" panose="02040503050406030204" pitchFamily="18" charset="0"/>
                            <a:ea typeface="Times New Roman" panose="02020603050405020304" pitchFamily="18" charset="0"/>
                            <a:cs typeface="Times New Roman" panose="02020603050405020304" pitchFamily="18" charset="0"/>
                          </a:rPr>
                          <m:t>α</m:t>
                        </m:r>
                      </m:e>
                      <m:sup>
                        <m:r>
                          <m:rPr>
                            <m:sty m:val="p"/>
                          </m:rPr>
                          <a:rPr lang="en-US" sz="3800">
                            <a:effectLst/>
                            <a:latin typeface="Cambria Math" panose="02040503050406030204" pitchFamily="18" charset="0"/>
                            <a:ea typeface="Times New Roman" panose="02020603050405020304" pitchFamily="18" charset="0"/>
                            <a:cs typeface="Times New Roman" panose="02020603050405020304" pitchFamily="18" charset="0"/>
                          </a:rPr>
                          <m:t>o</m:t>
                        </m:r>
                      </m:sup>
                    </m:sSup>
                  </m:oMath>
                </a14:m>
                <a:r>
                  <a:rPr lang="en-US" sz="3800">
                    <a:effectLst/>
                    <a:latin typeface="Arial" panose="020B0604020202020204" pitchFamily="34" charset="0"/>
                    <a:ea typeface="Times New Roman" panose="02020603050405020304" pitchFamily="18" charset="0"/>
                    <a:cs typeface="Arial" panose="020B0604020202020204" pitchFamily="34" charset="0"/>
                  </a:rPr>
                  <a:t> (hay </a:t>
                </a:r>
                <a14:m>
                  <m:oMath xmlns:m="http://schemas.openxmlformats.org/officeDocument/2006/math">
                    <m:f>
                      <m:f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3800">
                            <a:effectLst/>
                            <a:latin typeface="Cambria Math" panose="02040503050406030204" pitchFamily="18" charset="0"/>
                            <a:ea typeface="Times New Roman" panose="02020603050405020304" pitchFamily="18" charset="0"/>
                            <a:cs typeface="Times New Roman" panose="02020603050405020304" pitchFamily="18" charset="0"/>
                          </a:rPr>
                          <m:t>πα</m:t>
                        </m:r>
                      </m:num>
                      <m:den>
                        <m:r>
                          <a:rPr lang="en-US" sz="3800">
                            <a:effectLst/>
                            <a:latin typeface="Cambria Math" panose="02040503050406030204" pitchFamily="18" charset="0"/>
                            <a:ea typeface="Times New Roman" panose="02020603050405020304" pitchFamily="18" charset="0"/>
                            <a:cs typeface="Times New Roman" panose="02020603050405020304" pitchFamily="18" charset="0"/>
                          </a:rPr>
                          <m:t>180</m:t>
                        </m:r>
                      </m:den>
                    </m:f>
                    <m:r>
                      <m:rPr>
                        <m:sty m:val="p"/>
                      </m:rPr>
                      <a:rPr lang="en-US" sz="3800">
                        <a:effectLst/>
                        <a:latin typeface="Cambria Math" panose="02040503050406030204" pitchFamily="18" charset="0"/>
                        <a:ea typeface="Times New Roman" panose="02020603050405020304" pitchFamily="18" charset="0"/>
                        <a:cs typeface="Times New Roman" panose="02020603050405020304" pitchFamily="18" charset="0"/>
                      </a:rPr>
                      <m:t>rad</m:t>
                    </m:r>
                  </m:oMath>
                </a14:m>
                <a:r>
                  <a:rPr lang="en-US" sz="3800">
                    <a:effectLst/>
                    <a:latin typeface="Arial" panose="020B0604020202020204" pitchFamily="34" charset="0"/>
                    <a:ea typeface="Times New Roman" panose="02020603050405020304" pitchFamily="18" charset="0"/>
                    <a:cs typeface="Arial" panose="020B0604020202020204" pitchFamily="34" charset="0"/>
                  </a:rPr>
                  <a:t>)</a:t>
                </a:r>
                <a:r>
                  <a:rPr lang="vi-VN" sz="3800">
                    <a:effectLst/>
                    <a:latin typeface="Arial" panose="020B0604020202020204" pitchFamily="34" charset="0"/>
                    <a:ea typeface="Times New Roman" panose="02020603050405020304" pitchFamily="18" charset="0"/>
                    <a:cs typeface="Arial" panose="020B0604020202020204" pitchFamily="34" charset="0"/>
                  </a:rPr>
                  <a:t> → </a:t>
                </a:r>
                <a:r>
                  <a:rPr lang="en-US" sz="3800">
                    <a:effectLst/>
                    <a:latin typeface="Arial" panose="020B0604020202020204" pitchFamily="34" charset="0"/>
                    <a:ea typeface="Times New Roman" panose="02020603050405020304" pitchFamily="18" charset="0"/>
                    <a:cs typeface="Arial" panose="020B0604020202020204" pitchFamily="34" charset="0"/>
                  </a:rPr>
                  <a:t>mỗi một góc lượng giác đều có một số đo, đơn vị đo góc lượng giác là độ hoặc radian. </a:t>
                </a:r>
                <a:endParaRPr lang="vi-VN" sz="3800">
                  <a:effectLst/>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70000"/>
                  </a:lnSpc>
                  <a:spcAft>
                    <a:spcPts val="0"/>
                  </a:spcAft>
                  <a:buFont typeface="Wingdings" panose="05000000000000000000" pitchFamily="2" charset="2"/>
                  <a:buChar char="Ø"/>
                </a:pPr>
                <a:r>
                  <a:rPr lang="en-US" sz="3800">
                    <a:effectLst/>
                    <a:latin typeface="Arial" panose="020B0604020202020204" pitchFamily="34" charset="0"/>
                    <a:ea typeface="Times New Roman" panose="02020603050405020304" pitchFamily="18" charset="0"/>
                    <a:cs typeface="Arial" panose="020B0604020202020204" pitchFamily="34" charset="0"/>
                  </a:rPr>
                  <a:t>Nếu góc lượng giác (Ou, Ov) có số đo bằng </a:t>
                </a:r>
                <a14:m>
                  <m:oMath xmlns:m="http://schemas.openxmlformats.org/officeDocument/2006/math">
                    <m:r>
                      <m:rPr>
                        <m:sty m:val="p"/>
                      </m:rPr>
                      <a:rPr lang="en-US" sz="3800">
                        <a:effectLst/>
                        <a:latin typeface="Cambria Math" panose="02040503050406030204" pitchFamily="18" charset="0"/>
                        <a:ea typeface="Times New Roman" panose="02020603050405020304" pitchFamily="18" charset="0"/>
                        <a:cs typeface="Times New Roman" panose="02020603050405020304" pitchFamily="18" charset="0"/>
                      </a:rPr>
                      <m:t>α</m:t>
                    </m:r>
                  </m:oMath>
                </a14:m>
                <a:r>
                  <a:rPr lang="en-US" sz="3800">
                    <a:effectLst/>
                    <a:latin typeface="Arial" panose="020B0604020202020204" pitchFamily="34" charset="0"/>
                    <a:ea typeface="Times New Roman" panose="02020603050405020304" pitchFamily="18" charset="0"/>
                    <a:cs typeface="Arial" panose="020B0604020202020204" pitchFamily="34" charset="0"/>
                  </a:rPr>
                  <a:t> thì ta kí hiệu là sđ(Ou, Ov) = </a:t>
                </a:r>
                <a14:m>
                  <m:oMath xmlns:m="http://schemas.openxmlformats.org/officeDocument/2006/math">
                    <m:r>
                      <m:rPr>
                        <m:sty m:val="p"/>
                      </m:rPr>
                      <a:rPr lang="en-US" sz="3800">
                        <a:effectLst/>
                        <a:latin typeface="Cambria Math" panose="02040503050406030204" pitchFamily="18" charset="0"/>
                        <a:ea typeface="Times New Roman" panose="02020603050405020304" pitchFamily="18" charset="0"/>
                        <a:cs typeface="Times New Roman" panose="02020603050405020304" pitchFamily="18" charset="0"/>
                      </a:rPr>
                      <m:t>α</m:t>
                    </m:r>
                  </m:oMath>
                </a14:m>
                <a:r>
                  <a:rPr lang="en-US" sz="3800">
                    <a:effectLst/>
                    <a:latin typeface="Arial" panose="020B0604020202020204" pitchFamily="34" charset="0"/>
                    <a:ea typeface="Times New Roman" panose="02020603050405020304" pitchFamily="18" charset="0"/>
                    <a:cs typeface="Arial" panose="020B0604020202020204" pitchFamily="34" charset="0"/>
                  </a:rPr>
                  <a:t> hoặc (Ou, Ov) = </a:t>
                </a:r>
                <a14:m>
                  <m:oMath xmlns:m="http://schemas.openxmlformats.org/officeDocument/2006/math">
                    <m:r>
                      <m:rPr>
                        <m:sty m:val="p"/>
                      </m:rPr>
                      <a:rPr lang="en-US" sz="3800">
                        <a:effectLst/>
                        <a:latin typeface="Cambria Math" panose="02040503050406030204" pitchFamily="18" charset="0"/>
                        <a:ea typeface="Times New Roman" panose="02020603050405020304" pitchFamily="18" charset="0"/>
                        <a:cs typeface="Times New Roman" panose="02020603050405020304" pitchFamily="18" charset="0"/>
                      </a:rPr>
                      <m:t>α</m:t>
                    </m:r>
                  </m:oMath>
                </a14:m>
                <a:r>
                  <a:rPr lang="en-US" sz="3800">
                    <a:effectLst/>
                    <a:latin typeface="Arial" panose="020B0604020202020204" pitchFamily="34" charset="0"/>
                    <a:ea typeface="Times New Roman" panose="02020603050405020304" pitchFamily="18" charset="0"/>
                    <a:cs typeface="Arial" panose="020B0604020202020204" pitchFamily="34" charset="0"/>
                  </a:rPr>
                  <a:t>.</a:t>
                </a:r>
                <a:endParaRPr lang="en-US" sz="38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477000" y="2761083"/>
                <a:ext cx="11277600" cy="6250686"/>
              </a:xfrm>
              <a:prstGeom prst="rect">
                <a:avLst/>
              </a:prstGeom>
              <a:blipFill rotWithShape="0">
                <a:blip r:embed="rId4"/>
                <a:stretch>
                  <a:fillRect l="-1622" r="-1730" b="-2927"/>
                </a:stretch>
              </a:blipFill>
            </p:spPr>
            <p:txBody>
              <a:bodyPr/>
              <a:lstStyle/>
              <a:p>
                <a:r>
                  <a:rPr lang="en-US">
                    <a:noFill/>
                  </a:rPr>
                  <a:t> </a:t>
                </a:r>
              </a:p>
            </p:txBody>
          </p:sp>
        </mc:Fallback>
      </mc:AlternateContent>
      <p:pic>
        <p:nvPicPr>
          <p:cNvPr id="10" name="Picture 9"/>
          <p:cNvPicPr>
            <a:picLocks noChangeAspect="1"/>
          </p:cNvPicPr>
          <p:nvPr/>
        </p:nvPicPr>
        <p:blipFill>
          <a:blip r:embed="rId5"/>
          <a:stretch>
            <a:fillRect/>
          </a:stretch>
        </p:blipFill>
        <p:spPr>
          <a:xfrm rot="2614959">
            <a:off x="16187287" y="492576"/>
            <a:ext cx="1371719" cy="1414395"/>
          </a:xfrm>
          <a:prstGeom prst="rect">
            <a:avLst/>
          </a:prstGeom>
        </p:spPr>
      </p:pic>
      <p:sp>
        <p:nvSpPr>
          <p:cNvPr id="12" name="Freeform 21"/>
          <p:cNvSpPr/>
          <p:nvPr/>
        </p:nvSpPr>
        <p:spPr>
          <a:xfrm rot="-5400000">
            <a:off x="3050429" y="7611502"/>
            <a:ext cx="614901" cy="2087628"/>
          </a:xfrm>
          <a:custGeom>
            <a:avLst/>
            <a:gdLst/>
            <a:ahLst/>
            <a:cxnLst/>
            <a:rect l="l" t="t" r="r" b="b"/>
            <a:pathLst>
              <a:path w="614901" h="2087628">
                <a:moveTo>
                  <a:pt x="0" y="0"/>
                </a:moveTo>
                <a:lnTo>
                  <a:pt x="614901" y="0"/>
                </a:lnTo>
                <a:lnTo>
                  <a:pt x="614901" y="2087629"/>
                </a:lnTo>
                <a:lnTo>
                  <a:pt x="0" y="20876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Tree>
    <p:extLst>
      <p:ext uri="{BB962C8B-B14F-4D97-AF65-F5344CB8AC3E}">
        <p14:creationId xmlns:p14="http://schemas.microsoft.com/office/powerpoint/2010/main" val="1313909128"/>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ipe(left)">
                                      <p:cBhvr>
                                        <p:cTn id="2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31" name="Freeform 31"/>
          <p:cNvSpPr/>
          <p:nvPr/>
        </p:nvSpPr>
        <p:spPr>
          <a:xfrm>
            <a:off x="14460300" y="709904"/>
            <a:ext cx="3666839" cy="947966"/>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vi-VN"/>
          </a:p>
        </p:txBody>
      </p:sp>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vi-VN"/>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vi-VN"/>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vi-VN"/>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vi-VN"/>
            </a:p>
          </p:txBody>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vi-VN"/>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vi-VN"/>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vi-VN"/>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vi-VN"/>
            </a:p>
          </p:txBody>
        </p:sp>
      </p:grpSp>
      <p:grpSp>
        <p:nvGrpSpPr>
          <p:cNvPr id="12" name="Group 12"/>
          <p:cNvGrpSpPr/>
          <p:nvPr/>
        </p:nvGrpSpPr>
        <p:grpSpPr>
          <a:xfrm>
            <a:off x="14450775" y="2108145"/>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vi-VN"/>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vi-VN"/>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vi-VN"/>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vi-VN"/>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vi-VN"/>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grpSp>
      <p:sp>
        <p:nvSpPr>
          <p:cNvPr id="30" name="Freeform 30"/>
          <p:cNvSpPr/>
          <p:nvPr/>
        </p:nvSpPr>
        <p:spPr>
          <a:xfrm>
            <a:off x="17247589" y="757658"/>
            <a:ext cx="861340" cy="896558"/>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vi-VN"/>
          </a:p>
        </p:txBody>
      </p:sp>
      <mc:AlternateContent xmlns:mc="http://schemas.openxmlformats.org/markup-compatibility/2006" xmlns:a14="http://schemas.microsoft.com/office/drawing/2010/main">
        <mc:Choice Requires="a14">
          <p:sp>
            <p:nvSpPr>
              <p:cNvPr id="44" name="Rectangle 43"/>
              <p:cNvSpPr/>
              <p:nvPr/>
            </p:nvSpPr>
            <p:spPr>
              <a:xfrm>
                <a:off x="681617" y="2160264"/>
                <a:ext cx="12038147" cy="5089470"/>
              </a:xfrm>
              <a:prstGeom prst="rect">
                <a:avLst/>
              </a:prstGeom>
            </p:spPr>
            <p:txBody>
              <a:bodyPr wrap="square">
                <a:spAutoFit/>
              </a:bodyPr>
              <a:lstStyle/>
              <a:p>
                <a:pPr algn="just">
                  <a:lnSpc>
                    <a:spcPct val="150000"/>
                  </a:lnSpc>
                </a:pPr>
                <a:r>
                  <a:rPr lang="vi-VN" sz="4000">
                    <a:latin typeface="Arial" panose="020B0604020202020204" pitchFamily="34" charset="0"/>
                    <a:cs typeface="Arial" panose="020B0604020202020204" pitchFamily="34" charset="0"/>
                  </a:rPr>
                  <a:t>Trên mặt chiếc đồng hồ, kim giây đang ở vị trí ban đầu chỉ vào số 3 (Hình 1). Kim giây quay ba vòng và một phần tư 1 vòng (tức là </a:t>
                </a:r>
                <a14:m>
                  <m:oMath xmlns:m="http://schemas.openxmlformats.org/officeDocument/2006/math">
                    <m:r>
                      <a:rPr lang="vi-VN" sz="4000" b="0" i="0" smtClean="0">
                        <a:latin typeface="Cambria Math" panose="02040503050406030204" pitchFamily="18" charset="0"/>
                        <a:cs typeface="Arial" panose="020B0604020202020204" pitchFamily="34" charset="0"/>
                      </a:rPr>
                      <m:t>3</m:t>
                    </m:r>
                    <m:f>
                      <m:fPr>
                        <m:ctrlPr>
                          <a:rPr lang="vi-VN" sz="4000" i="1" smtClean="0">
                            <a:latin typeface="Cambria Math" panose="02040503050406030204" pitchFamily="18" charset="0"/>
                            <a:cs typeface="Arial" panose="020B0604020202020204" pitchFamily="34" charset="0"/>
                          </a:rPr>
                        </m:ctrlPr>
                      </m:fPr>
                      <m:num>
                        <m:r>
                          <a:rPr lang="vi-VN" sz="4000" b="0" i="1" smtClean="0">
                            <a:latin typeface="Cambria Math" panose="02040503050406030204" pitchFamily="18" charset="0"/>
                            <a:cs typeface="Arial" panose="020B0604020202020204" pitchFamily="34" charset="0"/>
                          </a:rPr>
                          <m:t>1</m:t>
                        </m:r>
                      </m:num>
                      <m:den>
                        <m:r>
                          <a:rPr lang="vi-VN" sz="4000" b="0" i="1" smtClean="0">
                            <a:latin typeface="Cambria Math" panose="02040503050406030204" pitchFamily="18" charset="0"/>
                            <a:cs typeface="Arial" panose="020B0604020202020204" pitchFamily="34" charset="0"/>
                          </a:rPr>
                          <m:t>4</m:t>
                        </m:r>
                      </m:den>
                    </m:f>
                  </m:oMath>
                </a14:m>
                <a:r>
                  <a:rPr lang="vi-VN" sz="4000">
                    <a:latin typeface="Arial" panose="020B0604020202020204" pitchFamily="34" charset="0"/>
                    <a:cs typeface="Arial" panose="020B0604020202020204" pitchFamily="34" charset="0"/>
                  </a:rPr>
                  <a:t> vòng) đến vị trí cuối chỉ vào số 6. Khi quay như thế, kim giây đã quét một góc với tia đầu chỉ vào số 3, tia cuối chỉ vào số 6.</a:t>
                </a:r>
                <a:endParaRPr lang="en-US" sz="4000">
                  <a:latin typeface="Arial" panose="020B0604020202020204" pitchFamily="34" charset="0"/>
                  <a:cs typeface="Arial" panose="020B0604020202020204" pitchFamily="34" charset="0"/>
                </a:endParaRPr>
              </a:p>
            </p:txBody>
          </p:sp>
        </mc:Choice>
        <mc:Fallback xmlns="">
          <p:sp>
            <p:nvSpPr>
              <p:cNvPr id="44" name="Rectangle 43"/>
              <p:cNvSpPr>
                <a:spLocks noRot="1" noChangeAspect="1" noMove="1" noResize="1" noEditPoints="1" noAdjustHandles="1" noChangeArrowheads="1" noChangeShapeType="1" noTextEdit="1"/>
              </p:cNvSpPr>
              <p:nvPr/>
            </p:nvSpPr>
            <p:spPr>
              <a:xfrm>
                <a:off x="681617" y="2160264"/>
                <a:ext cx="12038147" cy="5089470"/>
              </a:xfrm>
              <a:prstGeom prst="rect">
                <a:avLst/>
              </a:prstGeom>
              <a:blipFill rotWithShape="0">
                <a:blip r:embed="rId5"/>
                <a:stretch>
                  <a:fillRect l="-1823" r="-1772" b="-1916"/>
                </a:stretch>
              </a:blipFill>
            </p:spPr>
            <p:txBody>
              <a:bodyPr/>
              <a:lstStyle/>
              <a:p>
                <a:r>
                  <a:rPr lang="en-US">
                    <a:noFill/>
                  </a:rPr>
                  <a:t> </a:t>
                </a:r>
              </a:p>
            </p:txBody>
          </p:sp>
        </mc:Fallback>
      </mc:AlternateContent>
      <p:graphicFrame>
        <p:nvGraphicFramePr>
          <p:cNvPr id="45" name="Object 44"/>
          <p:cNvGraphicFramePr>
            <a:graphicFrameLocks noChangeAspect="1"/>
          </p:cNvGraphicFramePr>
          <p:nvPr>
            <p:extLst>
              <p:ext uri="{D42A27DB-BD31-4B8C-83A1-F6EECF244321}">
                <p14:modId xmlns:p14="http://schemas.microsoft.com/office/powerpoint/2010/main" val="1175847206"/>
              </p:ext>
            </p:extLst>
          </p:nvPr>
        </p:nvGraphicFramePr>
        <p:xfrm>
          <a:off x="9086850" y="5035550"/>
          <a:ext cx="114300" cy="215900"/>
        </p:xfrm>
        <a:graphic>
          <a:graphicData uri="http://schemas.openxmlformats.org/presentationml/2006/ole">
            <mc:AlternateContent xmlns:mc="http://schemas.openxmlformats.org/markup-compatibility/2006">
              <mc:Choice xmlns:v="urn:schemas-microsoft-com:vml" Requires="v">
                <p:oleObj name="Equation" r:id="rId6" imgW="114120" imgH="215640" progId="Equation.3">
                  <p:embed/>
                </p:oleObj>
              </mc:Choice>
              <mc:Fallback>
                <p:oleObj name="Equation" r:id="rId6" imgW="114120" imgH="215640" progId="Equation.3">
                  <p:embed/>
                  <p:pic>
                    <p:nvPicPr>
                      <p:cNvPr id="0" name=""/>
                      <p:cNvPicPr/>
                      <p:nvPr/>
                    </p:nvPicPr>
                    <p:blipFill>
                      <a:blip r:embed="rId7"/>
                      <a:stretch>
                        <a:fillRect/>
                      </a:stretch>
                    </p:blipFill>
                    <p:spPr>
                      <a:xfrm>
                        <a:off x="9086850" y="5035550"/>
                        <a:ext cx="114300" cy="215900"/>
                      </a:xfrm>
                      <a:prstGeom prst="rect">
                        <a:avLst/>
                      </a:prstGeom>
                    </p:spPr>
                  </p:pic>
                </p:oleObj>
              </mc:Fallback>
            </mc:AlternateContent>
          </a:graphicData>
        </a:graphic>
      </p:graphicFrame>
      <p:pic>
        <p:nvPicPr>
          <p:cNvPr id="27" name="Picture 26"/>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955919" y="2210293"/>
            <a:ext cx="4205641" cy="4969466"/>
          </a:xfrm>
          <a:prstGeom prst="rect">
            <a:avLst/>
          </a:prstGeom>
        </p:spPr>
      </p:pic>
      <p:sp>
        <p:nvSpPr>
          <p:cNvPr id="28" name="TextBox 27"/>
          <p:cNvSpPr txBox="1"/>
          <p:nvPr/>
        </p:nvSpPr>
        <p:spPr>
          <a:xfrm>
            <a:off x="5244521" y="911630"/>
            <a:ext cx="6629400" cy="1107996"/>
          </a:xfrm>
          <a:prstGeom prst="rect">
            <a:avLst/>
          </a:prstGeom>
          <a:noFill/>
        </p:spPr>
        <p:txBody>
          <a:bodyPr wrap="square" rtlCol="0">
            <a:spAutoFit/>
          </a:bodyPr>
          <a:lstStyle/>
          <a:p>
            <a:pPr algn="ctr"/>
            <a:r>
              <a:rPr lang="vi-VN" sz="6600" b="1">
                <a:solidFill>
                  <a:schemeClr val="accent6">
                    <a:lumMod val="75000"/>
                  </a:schemeClr>
                </a:solidFill>
                <a:latin typeface="Arial" panose="020B0604020202020204" pitchFamily="34" charset="0"/>
                <a:cs typeface="Arial" panose="020B0604020202020204" pitchFamily="34" charset="0"/>
              </a:rPr>
              <a:t>KHỞI ĐỘNG</a:t>
            </a:r>
            <a:endParaRPr lang="en-US" sz="6600" b="1">
              <a:solidFill>
                <a:schemeClr val="accent6">
                  <a:lumMod val="75000"/>
                </a:schemeClr>
              </a:solidFill>
              <a:latin typeface="Arial" panose="020B0604020202020204" pitchFamily="34" charset="0"/>
              <a:cs typeface="Arial" panose="020B0604020202020204" pitchFamily="34" charset="0"/>
            </a:endParaRPr>
          </a:p>
        </p:txBody>
      </p:sp>
      <p:grpSp>
        <p:nvGrpSpPr>
          <p:cNvPr id="35" name="Group 34"/>
          <p:cNvGrpSpPr/>
          <p:nvPr/>
        </p:nvGrpSpPr>
        <p:grpSpPr>
          <a:xfrm>
            <a:off x="1583014" y="7396783"/>
            <a:ext cx="14114186" cy="2728237"/>
            <a:chOff x="1583014" y="7396783"/>
            <a:chExt cx="14114186" cy="2728237"/>
          </a:xfrm>
        </p:grpSpPr>
        <p:sp>
          <p:nvSpPr>
            <p:cNvPr id="33" name="Cloud 32"/>
            <p:cNvSpPr/>
            <p:nvPr/>
          </p:nvSpPr>
          <p:spPr>
            <a:xfrm>
              <a:off x="2461114" y="7396783"/>
              <a:ext cx="13236086" cy="2728237"/>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83014" y="7580137"/>
              <a:ext cx="1994115" cy="1994115"/>
            </a:xfrm>
            <a:prstGeom prst="rect">
              <a:avLst/>
            </a:prstGeom>
          </p:spPr>
        </p:pic>
        <p:sp>
          <p:nvSpPr>
            <p:cNvPr id="34" name="Rectangle 33"/>
            <p:cNvSpPr/>
            <p:nvPr/>
          </p:nvSpPr>
          <p:spPr>
            <a:xfrm>
              <a:off x="3967822" y="7749329"/>
              <a:ext cx="10474878" cy="1824923"/>
            </a:xfrm>
            <a:prstGeom prst="rect">
              <a:avLst/>
            </a:prstGeom>
          </p:spPr>
          <p:txBody>
            <a:bodyPr wrap="square">
              <a:spAutoFit/>
            </a:bodyPr>
            <a:lstStyle/>
            <a:p>
              <a:pPr algn="ctr">
                <a:lnSpc>
                  <a:spcPct val="150000"/>
                </a:lnSpc>
              </a:pPr>
              <a:r>
                <a:rPr lang="vi-VN" sz="4000">
                  <a:latin typeface="Arial" panose="020B0604020202020204" pitchFamily="34" charset="0"/>
                  <a:cs typeface="Arial" panose="020B0604020202020204" pitchFamily="34" charset="0"/>
                </a:rPr>
                <a:t>Góc đó gợi nên khái niệm gì trong toán học? Những góc như thế có tính chất gì?</a:t>
              </a:r>
              <a:endParaRPr lang="en-US" sz="40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5867374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anim calcmode="lin" valueType="num">
                                      <p:cBhvr>
                                        <p:cTn id="8" dur="500" fill="hold"/>
                                        <p:tgtEl>
                                          <p:spTgt spid="44"/>
                                        </p:tgtEl>
                                        <p:attrNameLst>
                                          <p:attrName>ppt_x</p:attrName>
                                        </p:attrNameLst>
                                      </p:cBhvr>
                                      <p:tavLst>
                                        <p:tav tm="0">
                                          <p:val>
                                            <p:strVal val="#ppt_x"/>
                                          </p:val>
                                        </p:tav>
                                        <p:tav tm="100000">
                                          <p:val>
                                            <p:strVal val="#ppt_x"/>
                                          </p:val>
                                        </p:tav>
                                      </p:tavLst>
                                    </p:anim>
                                    <p:anim calcmode="lin" valueType="num">
                                      <p:cBhvr>
                                        <p:cTn id="9" dur="500" fill="hold"/>
                                        <p:tgtEl>
                                          <p:spTgt spid="4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7" name="Group 27"/>
          <p:cNvGrpSpPr/>
          <p:nvPr/>
        </p:nvGrpSpPr>
        <p:grpSpPr>
          <a:xfrm>
            <a:off x="14450775" y="2108145"/>
            <a:ext cx="3666839" cy="947966"/>
            <a:chOff x="0" y="0"/>
            <a:chExt cx="3623463"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vi-VN"/>
            </a:p>
          </p:txBody>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vi-VN"/>
            </a:p>
          </p:txBody>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vi-VN"/>
            </a:p>
          </p:txBody>
        </p:sp>
      </p:grpSp>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vi-VN"/>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vi-VN"/>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vi-VN"/>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vi-VN"/>
            </a:p>
          </p:txBody>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vi-VN"/>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vi-VN"/>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vi-VN"/>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vi-VN"/>
            </a:p>
          </p:txBody>
        </p:sp>
      </p:grpSp>
      <p:grpSp>
        <p:nvGrpSpPr>
          <p:cNvPr id="12" name="Group 12"/>
          <p:cNvGrpSpPr/>
          <p:nvPr/>
        </p:nvGrpSpPr>
        <p:grpSpPr>
          <a:xfrm>
            <a:off x="14460300" y="70990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vi-VN"/>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vi-VN"/>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vi-VN"/>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vi-VN"/>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vi-VN"/>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2152129" y="-714425"/>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grpSp>
      <p:sp>
        <p:nvSpPr>
          <p:cNvPr id="32" name="TextBox 32"/>
          <p:cNvSpPr txBox="1"/>
          <p:nvPr/>
        </p:nvSpPr>
        <p:spPr>
          <a:xfrm>
            <a:off x="2012851" y="2176917"/>
            <a:ext cx="12363159" cy="974626"/>
          </a:xfrm>
          <a:prstGeom prst="rect">
            <a:avLst/>
          </a:prstGeom>
        </p:spPr>
        <p:txBody>
          <a:bodyPr lIns="0" tIns="0" rIns="0" bIns="0" rtlCol="0" anchor="t">
            <a:spAutoFit/>
          </a:bodyPr>
          <a:lstStyle/>
          <a:p>
            <a:pPr algn="ctr">
              <a:lnSpc>
                <a:spcPts val="7588"/>
              </a:lnSpc>
            </a:pPr>
            <a:r>
              <a:rPr lang="vi-VN" sz="6600" b="1" spc="147">
                <a:solidFill>
                  <a:srgbClr val="C00000"/>
                </a:solidFill>
                <a:latin typeface="Arial" panose="020B0604020202020204" pitchFamily="34" charset="0"/>
                <a:cs typeface="Arial" panose="020B0604020202020204" pitchFamily="34" charset="0"/>
              </a:rPr>
              <a:t>KẾT LUẬN</a:t>
            </a:r>
            <a:endParaRPr lang="en-US" sz="6600" b="1" spc="147">
              <a:solidFill>
                <a:srgbClr val="C00000"/>
              </a:solidFill>
              <a:latin typeface="Arial" panose="020B0604020202020204" pitchFamily="34" charset="0"/>
              <a:cs typeface="Arial" panose="020B0604020202020204" pitchFamily="34" charset="0"/>
            </a:endParaRPr>
          </a:p>
        </p:txBody>
      </p:sp>
      <p:sp>
        <p:nvSpPr>
          <p:cNvPr id="34" name="Freeform 34"/>
          <p:cNvSpPr/>
          <p:nvPr/>
        </p:nvSpPr>
        <p:spPr>
          <a:xfrm>
            <a:off x="699883" y="7802383"/>
            <a:ext cx="2949947" cy="1866512"/>
          </a:xfrm>
          <a:custGeom>
            <a:avLst/>
            <a:gdLst/>
            <a:ahLst/>
            <a:cxnLst/>
            <a:rect l="l" t="t" r="r" b="b"/>
            <a:pathLst>
              <a:path w="2949947" h="1866512">
                <a:moveTo>
                  <a:pt x="0" y="0"/>
                </a:moveTo>
                <a:lnTo>
                  <a:pt x="2949948" y="0"/>
                </a:lnTo>
                <a:lnTo>
                  <a:pt x="2949948" y="1866512"/>
                </a:lnTo>
                <a:lnTo>
                  <a:pt x="0" y="18665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35" name="Freeform 35"/>
          <p:cNvSpPr/>
          <p:nvPr/>
        </p:nvSpPr>
        <p:spPr>
          <a:xfrm rot="-2012905">
            <a:off x="15089574" y="6656981"/>
            <a:ext cx="666081" cy="2261385"/>
          </a:xfrm>
          <a:custGeom>
            <a:avLst/>
            <a:gdLst/>
            <a:ahLst/>
            <a:cxnLst/>
            <a:rect l="l" t="t" r="r" b="b"/>
            <a:pathLst>
              <a:path w="666081" h="2261385">
                <a:moveTo>
                  <a:pt x="0" y="0"/>
                </a:moveTo>
                <a:lnTo>
                  <a:pt x="666081" y="0"/>
                </a:lnTo>
                <a:lnTo>
                  <a:pt x="666081" y="2261385"/>
                </a:lnTo>
                <a:lnTo>
                  <a:pt x="0" y="226138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36" name="Freeform 36"/>
          <p:cNvSpPr/>
          <p:nvPr/>
        </p:nvSpPr>
        <p:spPr>
          <a:xfrm rot="6852690">
            <a:off x="-40079" y="1134648"/>
            <a:ext cx="2532131" cy="653750"/>
          </a:xfrm>
          <a:custGeom>
            <a:avLst/>
            <a:gdLst/>
            <a:ahLst/>
            <a:cxnLst/>
            <a:rect l="l" t="t" r="r" b="b"/>
            <a:pathLst>
              <a:path w="2532131" h="653750">
                <a:moveTo>
                  <a:pt x="0" y="0"/>
                </a:moveTo>
                <a:lnTo>
                  <a:pt x="2532131" y="0"/>
                </a:lnTo>
                <a:lnTo>
                  <a:pt x="2532131" y="653750"/>
                </a:lnTo>
                <a:lnTo>
                  <a:pt x="0" y="6537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37" name="Freeform 37"/>
          <p:cNvSpPr/>
          <p:nvPr/>
        </p:nvSpPr>
        <p:spPr>
          <a:xfrm>
            <a:off x="10991127" y="8293002"/>
            <a:ext cx="2568885" cy="885274"/>
          </a:xfrm>
          <a:custGeom>
            <a:avLst/>
            <a:gdLst/>
            <a:ahLst/>
            <a:cxnLst/>
            <a:rect l="l" t="t" r="r" b="b"/>
            <a:pathLst>
              <a:path w="2568885" h="885274">
                <a:moveTo>
                  <a:pt x="0" y="0"/>
                </a:moveTo>
                <a:lnTo>
                  <a:pt x="2568884" y="0"/>
                </a:lnTo>
                <a:lnTo>
                  <a:pt x="2568884" y="885274"/>
                </a:lnTo>
                <a:lnTo>
                  <a:pt x="0" y="8852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38" name="Rectangle 37"/>
          <p:cNvSpPr/>
          <p:nvPr/>
        </p:nvSpPr>
        <p:spPr>
          <a:xfrm>
            <a:off x="1808992" y="4029394"/>
            <a:ext cx="13106400" cy="2308324"/>
          </a:xfrm>
          <a:prstGeom prst="rect">
            <a:avLst/>
          </a:prstGeom>
        </p:spPr>
        <p:txBody>
          <a:bodyPr wrap="square">
            <a:spAutoFit/>
          </a:bodyPr>
          <a:lstStyle/>
          <a:p>
            <a:pPr algn="ctr">
              <a:lnSpc>
                <a:spcPct val="150000"/>
              </a:lnSpc>
            </a:pPr>
            <a:r>
              <a:rPr lang="vi-VN" sz="4800">
                <a:latin typeface="Arial" panose="020B0604020202020204" pitchFamily="34" charset="0"/>
                <a:cs typeface="Arial" panose="020B0604020202020204" pitchFamily="34" charset="0"/>
              </a:rPr>
              <a:t>Mỗi góc lượng giác gốc O được xác định bởi tia đầu Ou, tia cuối Ov và số đo của góc đó.</a:t>
            </a:r>
            <a:endParaRPr lang="en-US" sz="48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strVal val="#ppt_w+.3"/>
                                          </p:val>
                                        </p:tav>
                                        <p:tav tm="100000">
                                          <p:val>
                                            <p:strVal val="#ppt_w"/>
                                          </p:val>
                                        </p:tav>
                                      </p:tavLst>
                                    </p:anim>
                                    <p:anim calcmode="lin" valueType="num">
                                      <p:cBhvr>
                                        <p:cTn id="8" dur="500" fill="hold"/>
                                        <p:tgtEl>
                                          <p:spTgt spid="38"/>
                                        </p:tgtEl>
                                        <p:attrNameLst>
                                          <p:attrName>ppt_h</p:attrName>
                                        </p:attrNameLst>
                                      </p:cBhvr>
                                      <p:tavLst>
                                        <p:tav tm="0">
                                          <p:val>
                                            <p:strVal val="#ppt_h"/>
                                          </p:val>
                                        </p:tav>
                                        <p:tav tm="100000">
                                          <p:val>
                                            <p:strVal val="#ppt_h"/>
                                          </p:val>
                                        </p:tav>
                                      </p:tavLst>
                                    </p:anim>
                                    <p:animEffect transition="in" filter="fade">
                                      <p:cBhvr>
                                        <p:cTn id="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184846-5912-4472-0775-958254DCCE23}"/>
              </a:ext>
            </a:extLst>
          </p:cNvPr>
          <p:cNvSpPr txBox="1"/>
          <p:nvPr/>
        </p:nvSpPr>
        <p:spPr>
          <a:xfrm>
            <a:off x="3200400" y="6594233"/>
            <a:ext cx="13243560" cy="2031325"/>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vi-VN" sz="4200" b="0" i="0" u="none" strike="noStrike" kern="1200" cap="none" spc="0" normalizeH="0" baseline="0" noProof="0">
                <a:ln>
                  <a:noFill/>
                </a:ln>
                <a:solidFill>
                  <a:prstClr val="black"/>
                </a:solidFill>
                <a:effectLst/>
                <a:uLnTx/>
                <a:uFillTx/>
                <a:latin typeface="Arial" panose="020B0604020202020204" pitchFamily="34" charset="0"/>
                <a:ea typeface="+mn-ea"/>
                <a:cs typeface="+mn-cs"/>
                <a:hlinkClick r:id="rId2"/>
              </a:rPr>
              <a:t>https://drive.google.com/drive/folders/1GV75-Gj1xXWsJHdq-I0_OIouL4iLnqbc?usp=drive_link</a:t>
            </a:r>
            <a:endParaRPr kumimoji="0" lang="vi-VN" sz="4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4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CF8C0AD4-1ED5-2390-32B6-942E3DF72C20}"/>
              </a:ext>
            </a:extLst>
          </p:cNvPr>
          <p:cNvSpPr txBox="1"/>
          <p:nvPr/>
        </p:nvSpPr>
        <p:spPr>
          <a:xfrm>
            <a:off x="2529840" y="1615275"/>
            <a:ext cx="12161520" cy="1477328"/>
          </a:xfrm>
          <a:prstGeom prst="rect">
            <a:avLst/>
          </a:prstGeom>
          <a:noFill/>
        </p:spPr>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vi-VN" sz="9000" b="0" i="0" u="none" strike="noStrike" kern="1200" cap="none" spc="0" normalizeH="0" baseline="0" noProof="0">
                <a:ln>
                  <a:noFill/>
                </a:ln>
                <a:solidFill>
                  <a:srgbClr val="FF0000"/>
                </a:solidFill>
                <a:effectLst/>
                <a:uLnTx/>
                <a:uFillTx/>
                <a:latin typeface="Arial" panose="020B0604020202020204" pitchFamily="34" charset="0"/>
                <a:ea typeface="+mn-ea"/>
                <a:cs typeface="+mn-cs"/>
              </a:rPr>
              <a:t>Còn nữa….</a:t>
            </a:r>
          </a:p>
        </p:txBody>
      </p:sp>
      <p:sp>
        <p:nvSpPr>
          <p:cNvPr id="5" name="TextBox 4">
            <a:extLst>
              <a:ext uri="{FF2B5EF4-FFF2-40B4-BE49-F238E27FC236}">
                <a16:creationId xmlns:a16="http://schemas.microsoft.com/office/drawing/2014/main" id="{247B08A3-ACF2-9C05-FBCB-714D8C3B9FF3}"/>
              </a:ext>
            </a:extLst>
          </p:cNvPr>
          <p:cNvSpPr txBox="1"/>
          <p:nvPr/>
        </p:nvSpPr>
        <p:spPr>
          <a:xfrm>
            <a:off x="3048000" y="3692768"/>
            <a:ext cx="13243560" cy="2175596"/>
          </a:xfrm>
          <a:prstGeom prst="rect">
            <a:avLst/>
          </a:prstGeom>
          <a:noFill/>
        </p:spPr>
        <p:txBody>
          <a:bodyPr wrap="square" rtlCol="0">
            <a:spAutoFit/>
          </a:bodyPr>
          <a:lstStyle/>
          <a:p>
            <a:pPr marL="0" marR="0" lvl="0" indent="0" algn="l" defTabSz="1371600" rtl="0" eaLnBrk="1" fontAlgn="auto" latinLnBrk="0" hangingPunct="1">
              <a:lnSpc>
                <a:spcPct val="150000"/>
              </a:lnSpc>
              <a:spcBef>
                <a:spcPts val="0"/>
              </a:spcBef>
              <a:spcAft>
                <a:spcPts val="0"/>
              </a:spcAft>
              <a:buClrTx/>
              <a:buSzTx/>
              <a:buFontTx/>
              <a:buNone/>
              <a:tabLst/>
              <a:defRPr/>
            </a:pPr>
            <a:r>
              <a:rPr kumimoji="0" lang="vi-VN" sz="4800" b="1" i="1"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Có đủ bộ word và powerpoint cả năm tất cả các bài môn: Toán 8 Cánh diều</a:t>
            </a:r>
          </a:p>
        </p:txBody>
      </p:sp>
    </p:spTree>
    <p:extLst>
      <p:ext uri="{BB962C8B-B14F-4D97-AF65-F5344CB8AC3E}">
        <p14:creationId xmlns:p14="http://schemas.microsoft.com/office/powerpoint/2010/main" val="3485916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663BD2-49E5-30DA-EBEB-4B0728A34454}"/>
              </a:ext>
            </a:extLst>
          </p:cNvPr>
          <p:cNvPicPr>
            <a:picLocks noChangeAspect="1"/>
          </p:cNvPicPr>
          <p:nvPr/>
        </p:nvPicPr>
        <p:blipFill>
          <a:blip r:embed="rId2"/>
          <a:stretch>
            <a:fillRect/>
          </a:stretch>
        </p:blipFill>
        <p:spPr>
          <a:xfrm>
            <a:off x="0" y="0"/>
            <a:ext cx="18288000" cy="10287000"/>
          </a:xfrm>
          <a:prstGeom prst="rect">
            <a:avLst/>
          </a:prstGeom>
        </p:spPr>
      </p:pic>
    </p:spTree>
    <p:extLst>
      <p:ext uri="{BB962C8B-B14F-4D97-AF65-F5344CB8AC3E}">
        <p14:creationId xmlns:p14="http://schemas.microsoft.com/office/powerpoint/2010/main" val="4166598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vi-VN"/>
          </a:p>
        </p:txBody>
      </p:sp>
      <p:sp>
        <p:nvSpPr>
          <p:cNvPr id="20" name="TextBox 19"/>
          <p:cNvSpPr txBox="1"/>
          <p:nvPr/>
        </p:nvSpPr>
        <p:spPr>
          <a:xfrm>
            <a:off x="8299450" y="2887344"/>
            <a:ext cx="1689100" cy="707886"/>
          </a:xfrm>
          <a:prstGeom prst="rect">
            <a:avLst/>
          </a:prstGeom>
          <a:noFill/>
        </p:spPr>
        <p:txBody>
          <a:bodyPr wrap="square" rtlCol="0">
            <a:spAutoFit/>
          </a:bodyPr>
          <a:lstStyle/>
          <a:p>
            <a:pPr algn="ctr"/>
            <a:r>
              <a:rPr lang="vi-VN" sz="4000" b="1" u="sng">
                <a:solidFill>
                  <a:srgbClr val="C00000"/>
                </a:solidFill>
                <a:cs typeface="Arial" panose="020B0604020202020204" pitchFamily="34" charset="0"/>
              </a:rPr>
              <a:t>Giải</a:t>
            </a:r>
            <a:endParaRPr lang="en-US" sz="4000" b="1">
              <a:solidFill>
                <a:srgbClr val="C00000"/>
              </a:solidFill>
              <a:latin typeface="Arial" panose="020B0604020202020204" pitchFamily="34" charset="0"/>
              <a:cs typeface="Arial" panose="020B0604020202020204" pitchFamily="34" charset="0"/>
            </a:endParaRPr>
          </a:p>
        </p:txBody>
      </p:sp>
      <p:grpSp>
        <p:nvGrpSpPr>
          <p:cNvPr id="8" name="Group 7"/>
          <p:cNvGrpSpPr/>
          <p:nvPr/>
        </p:nvGrpSpPr>
        <p:grpSpPr>
          <a:xfrm>
            <a:off x="1224279" y="586290"/>
            <a:ext cx="12735560" cy="2301054"/>
            <a:chOff x="1224279" y="586290"/>
            <a:chExt cx="12735560" cy="2301054"/>
          </a:xfrm>
        </p:grpSpPr>
        <p:sp>
          <p:nvSpPr>
            <p:cNvPr id="16" name="TextBox 15"/>
            <p:cNvSpPr txBox="1"/>
            <p:nvPr/>
          </p:nvSpPr>
          <p:spPr>
            <a:xfrm>
              <a:off x="5364479" y="785568"/>
              <a:ext cx="8595360" cy="707886"/>
            </a:xfrm>
            <a:prstGeom prst="rect">
              <a:avLst/>
            </a:prstGeom>
            <a:noFill/>
          </p:spPr>
          <p:txBody>
            <a:bodyPr wrap="square" rtlCol="0">
              <a:spAutoFit/>
            </a:bodyPr>
            <a:lstStyle/>
            <a:p>
              <a:r>
                <a:rPr lang="vi-VN" sz="4000">
                  <a:latin typeface="Arial" panose="020B0604020202020204" pitchFamily="34" charset="0"/>
                  <a:cs typeface="Arial" panose="020B0604020202020204" pitchFamily="34" charset="0"/>
                </a:rPr>
                <a:t>Dùng máy tính cầm tay để tính:</a:t>
              </a:r>
              <a:endParaRPr lang="en-US" sz="4000">
                <a:latin typeface="Arial" panose="020B0604020202020204" pitchFamily="34" charset="0"/>
                <a:cs typeface="Arial" panose="020B0604020202020204" pitchFamily="34" charset="0"/>
              </a:endParaRPr>
            </a:p>
          </p:txBody>
        </p:sp>
        <p:sp>
          <p:nvSpPr>
            <p:cNvPr id="17" name="TextBox 16"/>
            <p:cNvSpPr txBox="1"/>
            <p:nvPr/>
          </p:nvSpPr>
          <p:spPr>
            <a:xfrm>
              <a:off x="1285239" y="2054168"/>
              <a:ext cx="4521200" cy="707886"/>
            </a:xfrm>
            <a:prstGeom prst="rect">
              <a:avLst/>
            </a:prstGeom>
            <a:noFill/>
          </p:spPr>
          <p:txBody>
            <a:bodyPr wrap="square" rtlCol="0">
              <a:spAutoFit/>
            </a:bodyPr>
            <a:lstStyle/>
            <a:p>
              <a:r>
                <a:rPr lang="vi-VN" sz="4000">
                  <a:latin typeface="Arial" panose="020B0604020202020204" pitchFamily="34" charset="0"/>
                  <a:cs typeface="Arial" panose="020B0604020202020204" pitchFamily="34" charset="0"/>
                </a:rPr>
                <a:t>a) tan(-75</a:t>
              </a:r>
              <a:r>
                <a:rPr lang="vi-VN" sz="4000" baseline="30000">
                  <a:latin typeface="Arial" panose="020B0604020202020204" pitchFamily="34" charset="0"/>
                  <a:cs typeface="Arial" panose="020B0604020202020204" pitchFamily="34" charset="0"/>
                </a:rPr>
                <a:t>o</a:t>
              </a:r>
              <a:r>
                <a:rPr lang="vi-VN" sz="400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10307319" y="1873797"/>
                  <a:ext cx="3276600" cy="1013547"/>
                </a:xfrm>
                <a:prstGeom prst="rect">
                  <a:avLst/>
                </a:prstGeom>
                <a:noFill/>
              </p:spPr>
              <p:txBody>
                <a:bodyPr wrap="square" rtlCol="0">
                  <a:spAutoFit/>
                </a:bodyPr>
                <a:lstStyle/>
                <a:p>
                  <a:r>
                    <a:rPr lang="vi-VN" sz="4000">
                      <a:latin typeface="Arial" panose="020B0604020202020204" pitchFamily="34" charset="0"/>
                      <a:cs typeface="Arial" panose="020B0604020202020204" pitchFamily="34" charset="0"/>
                    </a:rPr>
                    <a:t>b) cot</a:t>
                  </a:r>
                  <a14:m>
                    <m:oMath xmlns:m="http://schemas.openxmlformats.org/officeDocument/2006/math">
                      <m:d>
                        <m:dPr>
                          <m:ctrlPr>
                            <a:rPr lang="vi-VN" sz="4000" i="1" smtClean="0">
                              <a:latin typeface="Cambria Math" panose="02040503050406030204" pitchFamily="18" charset="0"/>
                              <a:cs typeface="Arial" panose="020B0604020202020204" pitchFamily="34" charset="0"/>
                            </a:rPr>
                          </m:ctrlPr>
                        </m:dPr>
                        <m:e>
                          <m:f>
                            <m:fPr>
                              <m:ctrlPr>
                                <a:rPr lang="vi-VN" sz="4000" i="1" smtClean="0">
                                  <a:latin typeface="Cambria Math" panose="02040503050406030204" pitchFamily="18" charset="0"/>
                                  <a:cs typeface="Arial" panose="020B0604020202020204" pitchFamily="34" charset="0"/>
                                </a:rPr>
                              </m:ctrlPr>
                            </m:fPr>
                            <m:num>
                              <m:r>
                                <a:rPr lang="vi-VN" sz="4000" b="0" i="1" smtClean="0">
                                  <a:latin typeface="Cambria Math" panose="02040503050406030204" pitchFamily="18" charset="0"/>
                                  <a:cs typeface="Arial" panose="020B0604020202020204" pitchFamily="34" charset="0"/>
                                </a:rPr>
                                <m:t>−</m:t>
                              </m:r>
                              <m:r>
                                <a:rPr lang="vi-VN" sz="4000" b="0" i="1" smtClean="0">
                                  <a:latin typeface="Cambria Math" panose="02040503050406030204" pitchFamily="18" charset="0"/>
                                  <a:ea typeface="Cambria Math" panose="02040503050406030204" pitchFamily="18" charset="0"/>
                                  <a:cs typeface="Arial" panose="020B0604020202020204" pitchFamily="34" charset="0"/>
                                </a:rPr>
                                <m:t>𝜋</m:t>
                              </m:r>
                            </m:num>
                            <m:den>
                              <m:r>
                                <a:rPr lang="vi-VN" sz="4000" b="0" i="1" smtClean="0">
                                  <a:latin typeface="Cambria Math" panose="02040503050406030204" pitchFamily="18" charset="0"/>
                                  <a:cs typeface="Arial" panose="020B0604020202020204" pitchFamily="34" charset="0"/>
                                </a:rPr>
                                <m:t>5</m:t>
                              </m:r>
                            </m:den>
                          </m:f>
                        </m:e>
                      </m:d>
                    </m:oMath>
                  </a14:m>
                  <a:endParaRPr lang="en-US" sz="400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0307319" y="1873797"/>
                  <a:ext cx="3276600" cy="1013547"/>
                </a:xfrm>
                <a:prstGeom prst="rect">
                  <a:avLst/>
                </a:prstGeom>
                <a:blipFill rotWithShape="0">
                  <a:blip r:embed="rId2"/>
                  <a:stretch>
                    <a:fillRect l="-6704" b="-8982"/>
                  </a:stretch>
                </a:blipFill>
              </p:spPr>
              <p:txBody>
                <a:bodyPr/>
                <a:lstStyle/>
                <a:p>
                  <a:r>
                    <a:rPr lang="en-US">
                      <a:noFill/>
                    </a:rPr>
                    <a:t> </a:t>
                  </a:r>
                </a:p>
              </p:txBody>
            </p:sp>
          </mc:Fallback>
        </mc:AlternateContent>
        <p:sp>
          <p:nvSpPr>
            <p:cNvPr id="29" name="Rounded Rectangle 28"/>
            <p:cNvSpPr/>
            <p:nvPr/>
          </p:nvSpPr>
          <p:spPr>
            <a:xfrm>
              <a:off x="1224279" y="586290"/>
              <a:ext cx="3718560" cy="1167999"/>
            </a:xfrm>
            <a:prstGeom prst="roundRect">
              <a:avLst/>
            </a:prstGeom>
            <a:solidFill>
              <a:schemeClr val="accent3">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a:solidFill>
                    <a:prstClr val="white"/>
                  </a:solidFill>
                  <a:cs typeface="Arial" panose="020B0604020202020204" pitchFamily="34" charset="0"/>
                </a:rPr>
                <a:t>Luyện tập 12</a:t>
              </a:r>
              <a:endParaRPr lang="en-US" sz="4000" b="1">
                <a:solidFill>
                  <a:prstClr val="white"/>
                </a:solidFill>
                <a:latin typeface="Arial" panose="020B0604020202020204" pitchFamily="34" charset="0"/>
                <a:cs typeface="Arial" panose="020B0604020202020204" pitchFamily="34" charset="0"/>
              </a:endParaRPr>
            </a:p>
          </p:txBody>
        </p:sp>
      </p:grpSp>
      <p:grpSp>
        <p:nvGrpSpPr>
          <p:cNvPr id="3" name="Group 2"/>
          <p:cNvGrpSpPr/>
          <p:nvPr/>
        </p:nvGrpSpPr>
        <p:grpSpPr>
          <a:xfrm>
            <a:off x="1285239" y="3836792"/>
            <a:ext cx="14566708" cy="2090433"/>
            <a:chOff x="1264919" y="4016027"/>
            <a:chExt cx="14566708" cy="2090433"/>
          </a:xfrm>
        </p:grpSpPr>
        <p:sp>
          <p:nvSpPr>
            <p:cNvPr id="21" name="Rectangle 20"/>
            <p:cNvSpPr/>
            <p:nvPr/>
          </p:nvSpPr>
          <p:spPr>
            <a:xfrm>
              <a:off x="1264919" y="4041800"/>
              <a:ext cx="784189" cy="707886"/>
            </a:xfrm>
            <a:prstGeom prst="rect">
              <a:avLst/>
            </a:prstGeom>
          </p:spPr>
          <p:txBody>
            <a:bodyPr wrap="none">
              <a:spAutoFit/>
            </a:bodyPr>
            <a:lstStyle/>
            <a:p>
              <a:r>
                <a:rPr lang="vi-VN" sz="4000">
                  <a:solidFill>
                    <a:prstClr val="black"/>
                  </a:solidFill>
                  <a:cs typeface="Arial" panose="020B0604020202020204" pitchFamily="34" charset="0"/>
                </a:rPr>
                <a:t>a) </a:t>
              </a:r>
              <a:endParaRPr lang="en-US" sz="400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080" y="4016027"/>
              <a:ext cx="13032547" cy="2090433"/>
            </a:xfrm>
            <a:prstGeom prst="rect">
              <a:avLst/>
            </a:prstGeom>
          </p:spPr>
        </p:pic>
      </p:grpSp>
      <p:grpSp>
        <p:nvGrpSpPr>
          <p:cNvPr id="7" name="Group 6"/>
          <p:cNvGrpSpPr/>
          <p:nvPr/>
        </p:nvGrpSpPr>
        <p:grpSpPr>
          <a:xfrm>
            <a:off x="1224279" y="6125150"/>
            <a:ext cx="16511401" cy="3621024"/>
            <a:chOff x="1224279" y="6125150"/>
            <a:chExt cx="16511401" cy="3621024"/>
          </a:xfrm>
        </p:grpSpPr>
        <p:sp>
          <p:nvSpPr>
            <p:cNvPr id="25" name="Rectangle 24"/>
            <p:cNvSpPr/>
            <p:nvPr/>
          </p:nvSpPr>
          <p:spPr>
            <a:xfrm>
              <a:off x="1285238" y="6362700"/>
              <a:ext cx="784189" cy="707886"/>
            </a:xfrm>
            <a:prstGeom prst="rect">
              <a:avLst/>
            </a:prstGeom>
          </p:spPr>
          <p:txBody>
            <a:bodyPr wrap="none">
              <a:spAutoFit/>
            </a:bodyPr>
            <a:lstStyle/>
            <a:p>
              <a:r>
                <a:rPr lang="vi-VN" sz="4000">
                  <a:solidFill>
                    <a:prstClr val="black"/>
                  </a:solidFill>
                  <a:cs typeface="Arial" panose="020B0604020202020204" pitchFamily="34" charset="0"/>
                </a:rPr>
                <a:t>b) </a:t>
              </a:r>
              <a:endParaRPr lang="en-US" sz="400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7280" y="6125150"/>
              <a:ext cx="10058400" cy="3621024"/>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224279" y="6907592"/>
                  <a:ext cx="6205481" cy="2015873"/>
                </a:xfrm>
                <a:prstGeom prst="rect">
                  <a:avLst/>
                </a:prstGeom>
              </p:spPr>
              <p:txBody>
                <a:bodyPr wrap="none">
                  <a:spAutoFit/>
                </a:bodyPr>
                <a:lstStyle/>
                <a:p>
                  <a:pPr>
                    <a:lnSpc>
                      <a:spcPct val="150000"/>
                    </a:lnSpc>
                    <a:spcAft>
                      <a:spcPts val="0"/>
                    </a:spcAft>
                  </a:pPr>
                  <a:r>
                    <a:rPr lang="vi-VN" sz="4000">
                      <a:latin typeface="Arial" panose="020B0604020202020204" pitchFamily="34" charset="0"/>
                      <a:ea typeface="Calibri" panose="020F0502020204030204" pitchFamily="34" charset="0"/>
                      <a:cs typeface="Arial" panose="020B0604020202020204" pitchFamily="34" charset="0"/>
                    </a:rPr>
                    <a:t>T</a:t>
                  </a:r>
                  <a:r>
                    <a:rPr lang="fr-FR" sz="4000">
                      <a:latin typeface="Arial" panose="020B0604020202020204" pitchFamily="34" charset="0"/>
                      <a:ea typeface="Calibri" panose="020F0502020204030204" pitchFamily="34" charset="0"/>
                      <a:cs typeface="Arial" panose="020B0604020202020204" pitchFamily="34" charset="0"/>
                    </a:rPr>
                    <a:t>a có: </a:t>
                  </a:r>
                  <a14:m>
                    <m:oMath xmlns:m="http://schemas.openxmlformats.org/officeDocument/2006/math">
                      <m:func>
                        <m:func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fr-FR" sz="4400">
                              <a:effectLst/>
                              <a:latin typeface="Cambria Math" panose="02040503050406030204" pitchFamily="18" charset="0"/>
                              <a:ea typeface="Calibri" panose="020F0502020204030204" pitchFamily="34" charset="0"/>
                              <a:cs typeface="Times New Roman" panose="02020603050405020304" pitchFamily="18" charset="0"/>
                            </a:rPr>
                            <m:t>cot</m:t>
                          </m:r>
                        </m:fName>
                        <m:e>
                          <m:d>
                            <m:d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i="1">
                                      <a:effectLst/>
                                      <a:latin typeface="Cambria Math" panose="02040503050406030204" pitchFamily="18" charset="0"/>
                                      <a:ea typeface="Calibri" panose="020F0502020204030204" pitchFamily="34" charset="0"/>
                                      <a:cs typeface="Times New Roman" panose="02020603050405020304" pitchFamily="18" charset="0"/>
                                    </a:rPr>
                                    <m:t>𝜋</m:t>
                                  </m:r>
                                </m:num>
                                <m:den>
                                  <m:r>
                                    <a:rPr lang="fr-FR" sz="4400" i="1">
                                      <a:effectLst/>
                                      <a:latin typeface="Cambria Math" panose="02040503050406030204" pitchFamily="18" charset="0"/>
                                      <a:ea typeface="Calibri" panose="020F0502020204030204" pitchFamily="34" charset="0"/>
                                      <a:cs typeface="Times New Roman" panose="02020603050405020304" pitchFamily="18" charset="0"/>
                                    </a:rPr>
                                    <m:t>5</m:t>
                                  </m:r>
                                </m:den>
                              </m:f>
                            </m:e>
                          </m:d>
                        </m:e>
                      </m:func>
                      <m:r>
                        <a:rPr lang="fr-FR"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400" i="1">
                              <a:effectLst/>
                              <a:latin typeface="Cambria Math" panose="02040503050406030204" pitchFamily="18" charset="0"/>
                              <a:ea typeface="Calibri" panose="020F0502020204030204" pitchFamily="34" charset="0"/>
                              <a:cs typeface="Times New Roman" panose="02020603050405020304" pitchFamily="18" charset="0"/>
                            </a:rPr>
                            <m:t>1</m:t>
                          </m:r>
                        </m:num>
                        <m:den>
                          <m:func>
                            <m:func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fr-FR" sz="4400">
                                  <a:effectLst/>
                                  <a:latin typeface="Cambria Math" panose="02040503050406030204" pitchFamily="18" charset="0"/>
                                  <a:ea typeface="Calibri" panose="020F0502020204030204" pitchFamily="34" charset="0"/>
                                  <a:cs typeface="Times New Roman" panose="02020603050405020304" pitchFamily="18" charset="0"/>
                                </a:rPr>
                                <m:t>tan</m:t>
                              </m:r>
                            </m:fName>
                            <m:e>
                              <m:d>
                                <m:d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i="1">
                                          <a:effectLst/>
                                          <a:latin typeface="Cambria Math" panose="02040503050406030204" pitchFamily="18" charset="0"/>
                                          <a:ea typeface="Calibri" panose="020F0502020204030204" pitchFamily="34" charset="0"/>
                                          <a:cs typeface="Times New Roman" panose="02020603050405020304" pitchFamily="18" charset="0"/>
                                        </a:rPr>
                                        <m:t>𝜋</m:t>
                                      </m:r>
                                    </m:num>
                                    <m:den>
                                      <m:r>
                                        <a:rPr lang="fr-FR" sz="4400" i="1">
                                          <a:effectLst/>
                                          <a:latin typeface="Cambria Math" panose="02040503050406030204" pitchFamily="18" charset="0"/>
                                          <a:ea typeface="Calibri" panose="020F0502020204030204" pitchFamily="34" charset="0"/>
                                          <a:cs typeface="Times New Roman" panose="02020603050405020304" pitchFamily="18" charset="0"/>
                                        </a:rPr>
                                        <m:t>5</m:t>
                                      </m:r>
                                    </m:den>
                                  </m:f>
                                </m:e>
                              </m:d>
                            </m:e>
                          </m:func>
                        </m:den>
                      </m:f>
                    </m:oMath>
                  </a14:m>
                  <a:endParaRPr lang="en-US" sz="44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224279" y="6907592"/>
                  <a:ext cx="6205481" cy="2015873"/>
                </a:xfrm>
                <a:prstGeom prst="rect">
                  <a:avLst/>
                </a:prstGeom>
                <a:blipFill rotWithShape="0">
                  <a:blip r:embed="rId5"/>
                  <a:stretch>
                    <a:fillRect l="-3536"/>
                  </a:stretch>
                </a:blipFill>
              </p:spPr>
              <p:txBody>
                <a:bodyPr/>
                <a:lstStyle/>
                <a:p>
                  <a:r>
                    <a:rPr lang="en-US">
                      <a:noFill/>
                    </a:rPr>
                    <a:t> </a:t>
                  </a:r>
                </a:p>
              </p:txBody>
            </p:sp>
          </mc:Fallback>
        </mc:AlternateContent>
      </p:gr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93718" y="346470"/>
            <a:ext cx="1888172" cy="2540874"/>
          </a:xfrm>
          <a:prstGeom prst="rect">
            <a:avLst/>
          </a:prstGeom>
        </p:spPr>
      </p:pic>
    </p:spTree>
    <p:extLst>
      <p:ext uri="{BB962C8B-B14F-4D97-AF65-F5344CB8AC3E}">
        <p14:creationId xmlns:p14="http://schemas.microsoft.com/office/powerpoint/2010/main" val="408575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anim calcmode="lin" valueType="num">
                                      <p:cBhvr>
                                        <p:cTn id="27" dur="500" fill="hold"/>
                                        <p:tgtEl>
                                          <p:spTgt spid="7"/>
                                        </p:tgtEl>
                                        <p:attrNameLst>
                                          <p:attrName>ppt_x</p:attrName>
                                        </p:attrNameLst>
                                      </p:cBhvr>
                                      <p:tavLst>
                                        <p:tav tm="0">
                                          <p:val>
                                            <p:strVal val="#ppt_x"/>
                                          </p:val>
                                        </p:tav>
                                        <p:tav tm="100000">
                                          <p:val>
                                            <p:strVal val="#ppt_x"/>
                                          </p:val>
                                        </p:tav>
                                      </p:tavLst>
                                    </p:anim>
                                    <p:anim calcmode="lin" valueType="num">
                                      <p:cBhvr>
                                        <p:cTn id="28"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2" name="Rectangle 1"/>
          <p:cNvSpPr/>
          <p:nvPr/>
        </p:nvSpPr>
        <p:spPr>
          <a:xfrm>
            <a:off x="0" y="0"/>
            <a:ext cx="18288000" cy="102870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8">
            <a:extLst>
              <a:ext uri="{FF2B5EF4-FFF2-40B4-BE49-F238E27FC236}">
                <a16:creationId xmlns:a16="http://schemas.microsoft.com/office/drawing/2014/main" id="{A19ECB77-B032-4E88-B15F-FDAE0101D1A8}"/>
              </a:ext>
            </a:extLst>
          </p:cNvPr>
          <p:cNvSpPr txBox="1"/>
          <p:nvPr/>
        </p:nvSpPr>
        <p:spPr>
          <a:xfrm>
            <a:off x="4558221" y="771570"/>
            <a:ext cx="9315375" cy="679673"/>
          </a:xfrm>
          <a:prstGeom prst="rect">
            <a:avLst/>
          </a:prstGeom>
        </p:spPr>
        <p:txBody>
          <a:bodyPr wrap="square" lIns="0" tIns="0" rIns="0" bIns="0" rtlCol="0" anchor="t">
            <a:spAutoFit/>
          </a:bodyPr>
          <a:lstStyle/>
          <a:p>
            <a:pPr algn="ctr" defTabSz="609630">
              <a:lnSpc>
                <a:spcPts val="5334"/>
              </a:lnSpc>
              <a:spcBef>
                <a:spcPct val="0"/>
              </a:spcBef>
            </a:pPr>
            <a:r>
              <a:rPr lang="en-US" sz="5400" b="1" spc="-53" dirty="0">
                <a:solidFill>
                  <a:srgbClr val="000000"/>
                </a:solidFill>
                <a:latin typeface="Arial" panose="020B0604020202020204" pitchFamily="34" charset="0"/>
                <a:cs typeface="Arial" panose="020B0604020202020204" pitchFamily="34" charset="0"/>
              </a:rPr>
              <a:t>TRÒ CHƠI TRẮC NGHIỆM</a:t>
            </a:r>
          </a:p>
        </p:txBody>
      </p:sp>
      <p:sp>
        <p:nvSpPr>
          <p:cNvPr id="22" name="Câu hỏi">
            <a:extLst>
              <a:ext uri="{FF2B5EF4-FFF2-40B4-BE49-F238E27FC236}">
                <a16:creationId xmlns:a16="http://schemas.microsoft.com/office/drawing/2014/main" id="{4ADFFF1A-F500-CC57-185E-00F4826D0836}"/>
              </a:ext>
            </a:extLst>
          </p:cNvPr>
          <p:cNvSpPr/>
          <p:nvPr/>
        </p:nvSpPr>
        <p:spPr>
          <a:xfrm>
            <a:off x="1066800" y="1786678"/>
            <a:ext cx="16298219" cy="2634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noProof="1">
                <a:solidFill>
                  <a:srgbClr val="C00000"/>
                </a:solidFill>
                <a:latin typeface="Arial" panose="020B0604020202020204" pitchFamily="34" charset="0"/>
                <a:cs typeface="Arial" panose="020B0604020202020204" pitchFamily="34" charset="0"/>
              </a:rPr>
              <a:t>Câu 1: </a:t>
            </a:r>
            <a:r>
              <a:rPr lang="vi-VN" sz="4000">
                <a:solidFill>
                  <a:schemeClr val="tx1"/>
                </a:solidFill>
              </a:rPr>
              <a:t>Một bánh xe có 72 răng. Số đo góc mà bánh xe đã quay được khi di chuyển 10 răng là:</a:t>
            </a:r>
            <a:endParaRPr lang="en-US" sz="4000">
              <a:solidFill>
                <a:schemeClr val="tx1"/>
              </a:solidFill>
            </a:endParaRPr>
          </a:p>
        </p:txBody>
      </p:sp>
      <p:sp>
        <p:nvSpPr>
          <p:cNvPr id="23" name="Đáp án đúng">
            <a:extLst>
              <a:ext uri="{FF2B5EF4-FFF2-40B4-BE49-F238E27FC236}">
                <a16:creationId xmlns:a16="http://schemas.microsoft.com/office/drawing/2014/main" id="{8B66CBE4-2DB9-BCF7-D1C4-281B894BFE17}"/>
              </a:ext>
            </a:extLst>
          </p:cNvPr>
          <p:cNvSpPr/>
          <p:nvPr/>
        </p:nvSpPr>
        <p:spPr>
          <a:xfrm>
            <a:off x="9394247" y="4756640"/>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noProof="1">
                <a:solidFill>
                  <a:schemeClr val="tx1"/>
                </a:solidFill>
                <a:latin typeface="Arial" panose="020B0604020202020204" pitchFamily="34" charset="0"/>
                <a:cs typeface="Arial" panose="020B0604020202020204" pitchFamily="34" charset="0"/>
              </a:rPr>
              <a:t>C</a:t>
            </a:r>
            <a:r>
              <a:rPr lang="en-US" sz="4000" noProof="1">
                <a:solidFill>
                  <a:schemeClr val="tx1"/>
                </a:solidFill>
                <a:latin typeface="Arial" panose="020B0604020202020204" pitchFamily="34" charset="0"/>
                <a:cs typeface="Arial" panose="020B0604020202020204" pitchFamily="34" charset="0"/>
              </a:rPr>
              <a:t>. </a:t>
            </a:r>
            <a:r>
              <a:rPr lang="vi-VN" sz="4000" noProof="1">
                <a:solidFill>
                  <a:schemeClr val="tx1"/>
                </a:solidFill>
                <a:latin typeface="Arial" panose="020B0604020202020204" pitchFamily="34" charset="0"/>
                <a:cs typeface="Arial" panose="020B0604020202020204" pitchFamily="34" charset="0"/>
              </a:rPr>
              <a:t>50</a:t>
            </a:r>
            <a:r>
              <a:rPr lang="vi-VN" sz="4000" baseline="30000" noProof="1">
                <a:solidFill>
                  <a:schemeClr val="tx1"/>
                </a:solidFill>
                <a:latin typeface="Arial" panose="020B0604020202020204" pitchFamily="34" charset="0"/>
                <a:cs typeface="Arial" panose="020B0604020202020204" pitchFamily="34" charset="0"/>
              </a:rPr>
              <a:t>o</a:t>
            </a:r>
            <a:endParaRPr lang="vi-VN" sz="6000" noProof="1">
              <a:solidFill>
                <a:schemeClr val="tx1"/>
              </a:solidFill>
              <a:latin typeface="Arial" panose="020B0604020202020204" pitchFamily="34" charset="0"/>
              <a:cs typeface="Arial" panose="020B0604020202020204" pitchFamily="34" charset="0"/>
            </a:endParaRPr>
          </a:p>
        </p:txBody>
      </p:sp>
      <p:sp>
        <p:nvSpPr>
          <p:cNvPr id="24" name="Đáp án sai 1">
            <a:extLst>
              <a:ext uri="{FF2B5EF4-FFF2-40B4-BE49-F238E27FC236}">
                <a16:creationId xmlns:a16="http://schemas.microsoft.com/office/drawing/2014/main" id="{3FCD9830-5FD1-BD44-878B-228BD96CE996}"/>
              </a:ext>
            </a:extLst>
          </p:cNvPr>
          <p:cNvSpPr/>
          <p:nvPr/>
        </p:nvSpPr>
        <p:spPr>
          <a:xfrm>
            <a:off x="1030988" y="7391168"/>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noProof="1">
                <a:solidFill>
                  <a:schemeClr val="tx1"/>
                </a:solidFill>
                <a:latin typeface="Arial" panose="020B0604020202020204" pitchFamily="34" charset="0"/>
                <a:cs typeface="Arial" panose="020B0604020202020204" pitchFamily="34" charset="0"/>
              </a:rPr>
              <a:t>B. </a:t>
            </a:r>
            <a:r>
              <a:rPr lang="vi-VN" sz="4000" noProof="1">
                <a:solidFill>
                  <a:schemeClr val="tx1"/>
                </a:solidFill>
                <a:latin typeface="Arial" panose="020B0604020202020204" pitchFamily="34" charset="0"/>
                <a:cs typeface="Arial" panose="020B0604020202020204" pitchFamily="34" charset="0"/>
              </a:rPr>
              <a:t>40</a:t>
            </a:r>
            <a:r>
              <a:rPr lang="vi-VN" sz="4000" baseline="30000" noProof="1">
                <a:solidFill>
                  <a:schemeClr val="tx1"/>
                </a:solidFill>
                <a:latin typeface="Arial" panose="020B0604020202020204" pitchFamily="34" charset="0"/>
                <a:cs typeface="Arial" panose="020B0604020202020204" pitchFamily="34" charset="0"/>
              </a:rPr>
              <a:t>o</a:t>
            </a:r>
            <a:endParaRPr lang="vi-VN" sz="5400" noProof="1">
              <a:solidFill>
                <a:schemeClr val="tx1"/>
              </a:solidFill>
              <a:cs typeface="Arial" panose="020B0604020202020204" pitchFamily="34" charset="0"/>
            </a:endParaRPr>
          </a:p>
        </p:txBody>
      </p:sp>
      <p:sp>
        <p:nvSpPr>
          <p:cNvPr id="26" name="Đáp án sai 2">
            <a:extLst>
              <a:ext uri="{FF2B5EF4-FFF2-40B4-BE49-F238E27FC236}">
                <a16:creationId xmlns:a16="http://schemas.microsoft.com/office/drawing/2014/main" id="{6A919885-0285-0403-1E09-FA94D8BC080B}"/>
              </a:ext>
            </a:extLst>
          </p:cNvPr>
          <p:cNvSpPr/>
          <p:nvPr/>
        </p:nvSpPr>
        <p:spPr>
          <a:xfrm>
            <a:off x="1066800" y="4756640"/>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noProof="1">
                <a:solidFill>
                  <a:schemeClr val="tx1"/>
                </a:solidFill>
                <a:latin typeface="Arial" panose="020B0604020202020204" pitchFamily="34" charset="0"/>
                <a:cs typeface="Arial" panose="020B0604020202020204" pitchFamily="34" charset="0"/>
              </a:rPr>
              <a:t>A</a:t>
            </a:r>
            <a:r>
              <a:rPr lang="en-US" sz="4000" noProof="1">
                <a:solidFill>
                  <a:schemeClr val="tx1"/>
                </a:solidFill>
                <a:latin typeface="Arial" panose="020B0604020202020204" pitchFamily="34" charset="0"/>
                <a:cs typeface="Arial" panose="020B0604020202020204" pitchFamily="34" charset="0"/>
              </a:rPr>
              <a:t>. </a:t>
            </a:r>
            <a:r>
              <a:rPr lang="vi-VN" sz="4000" noProof="1">
                <a:solidFill>
                  <a:schemeClr val="tx1"/>
                </a:solidFill>
                <a:latin typeface="Arial" panose="020B0604020202020204" pitchFamily="34" charset="0"/>
                <a:cs typeface="Arial" panose="020B0604020202020204" pitchFamily="34" charset="0"/>
              </a:rPr>
              <a:t>30</a:t>
            </a:r>
            <a:r>
              <a:rPr lang="vi-VN" sz="4000" baseline="30000" noProof="1">
                <a:solidFill>
                  <a:schemeClr val="tx1"/>
                </a:solidFill>
                <a:latin typeface="Arial" panose="020B0604020202020204" pitchFamily="34" charset="0"/>
                <a:cs typeface="Arial" panose="020B0604020202020204" pitchFamily="34" charset="0"/>
              </a:rPr>
              <a:t>o</a:t>
            </a:r>
            <a:endParaRPr lang="vi-VN" sz="4000" noProof="1">
              <a:solidFill>
                <a:schemeClr val="tx1"/>
              </a:solidFill>
              <a:cs typeface="Arial" panose="020B0604020202020204" pitchFamily="34" charset="0"/>
            </a:endParaRPr>
          </a:p>
        </p:txBody>
      </p:sp>
      <p:sp>
        <p:nvSpPr>
          <p:cNvPr id="27" name="Đáp án sai 3">
            <a:extLst>
              <a:ext uri="{FF2B5EF4-FFF2-40B4-BE49-F238E27FC236}">
                <a16:creationId xmlns:a16="http://schemas.microsoft.com/office/drawing/2014/main" id="{2E7D83A4-3758-8699-4DD0-010A80780539}"/>
              </a:ext>
            </a:extLst>
          </p:cNvPr>
          <p:cNvSpPr/>
          <p:nvPr/>
        </p:nvSpPr>
        <p:spPr>
          <a:xfrm>
            <a:off x="9394247" y="7391168"/>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noProof="1">
                <a:solidFill>
                  <a:schemeClr val="tx1"/>
                </a:solidFill>
                <a:latin typeface="Arial" panose="020B0604020202020204" pitchFamily="34" charset="0"/>
                <a:cs typeface="Arial" panose="020B0604020202020204" pitchFamily="34" charset="0"/>
              </a:rPr>
              <a:t>D. </a:t>
            </a:r>
            <a:r>
              <a:rPr lang="vi-VN" sz="4000" noProof="1">
                <a:solidFill>
                  <a:schemeClr val="tx1"/>
                </a:solidFill>
                <a:latin typeface="Arial" panose="020B0604020202020204" pitchFamily="34" charset="0"/>
                <a:cs typeface="Arial" panose="020B0604020202020204" pitchFamily="34" charset="0"/>
              </a:rPr>
              <a:t>60</a:t>
            </a:r>
            <a:r>
              <a:rPr lang="vi-VN" sz="4000" baseline="30000" noProof="1">
                <a:solidFill>
                  <a:schemeClr val="tx1"/>
                </a:solidFill>
                <a:latin typeface="Arial" panose="020B0604020202020204" pitchFamily="34" charset="0"/>
                <a:cs typeface="Arial" panose="020B0604020202020204" pitchFamily="34" charset="0"/>
              </a:rPr>
              <a:t>o</a:t>
            </a:r>
            <a:endParaRPr lang="vi-VN" sz="4000" noProof="1">
              <a:solidFill>
                <a:schemeClr val="tx1"/>
              </a:solidFill>
              <a:cs typeface="Arial" panose="020B0604020202020204" pitchFamily="34" charset="0"/>
            </a:endParaRPr>
          </a:p>
        </p:txBody>
      </p:sp>
      <p:pic>
        <p:nvPicPr>
          <p:cNvPr id="28"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2362" y="-637266"/>
            <a:ext cx="487363" cy="487363"/>
          </a:xfrm>
          <a:prstGeom prst="rect">
            <a:avLst/>
          </a:prstGeom>
        </p:spPr>
      </p:pic>
      <p:pic>
        <p:nvPicPr>
          <p:cNvPr id="3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719001" y="5238957"/>
            <a:ext cx="1334647" cy="1161681"/>
          </a:xfrm>
          <a:prstGeom prst="rect">
            <a:avLst/>
          </a:prstGeom>
        </p:spPr>
      </p:pic>
      <p:pic>
        <p:nvPicPr>
          <p:cNvPr id="31" name="Picture 30">
            <a:extLst>
              <a:ext uri="{FF2B5EF4-FFF2-40B4-BE49-F238E27FC236}">
                <a16:creationId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456113" y="5358937"/>
            <a:ext cx="1330072" cy="1184973"/>
          </a:xfrm>
          <a:prstGeom prst="rect">
            <a:avLst/>
          </a:prstGeom>
        </p:spPr>
      </p:pic>
      <p:pic>
        <p:nvPicPr>
          <p:cNvPr id="32" name="Picture 10">
            <a:extLst>
              <a:ext uri="{FF2B5EF4-FFF2-40B4-BE49-F238E27FC236}">
                <a16:creationId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814040" y="7941681"/>
            <a:ext cx="1330072" cy="1184973"/>
          </a:xfrm>
          <a:prstGeom prst="rect">
            <a:avLst/>
          </a:prstGeom>
        </p:spPr>
      </p:pic>
      <p:pic>
        <p:nvPicPr>
          <p:cNvPr id="33" name="Picture 10">
            <a:extLst>
              <a:ext uri="{FF2B5EF4-FFF2-40B4-BE49-F238E27FC236}">
                <a16:creationId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395877" y="7941681"/>
            <a:ext cx="1330072" cy="1184973"/>
          </a:xfrm>
          <a:prstGeom prst="rect">
            <a:avLst/>
          </a:prstGeom>
        </p:spPr>
      </p:pic>
      <p:pic>
        <p:nvPicPr>
          <p:cNvPr id="3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69225" y="-637266"/>
            <a:ext cx="487363" cy="487363"/>
          </a:xfrm>
          <a:prstGeom prst="rect">
            <a:avLst/>
          </a:prstGeom>
        </p:spPr>
      </p:pic>
    </p:spTree>
    <p:extLst>
      <p:ext uri="{BB962C8B-B14F-4D97-AF65-F5344CB8AC3E}">
        <p14:creationId xmlns:p14="http://schemas.microsoft.com/office/powerpoint/2010/main" val="257905462"/>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3"/>
                                        </p:tgtEl>
                                        <p:attrNameLst>
                                          <p:attrName>fillcolor</p:attrName>
                                        </p:attrNameLst>
                                      </p:cBhvr>
                                      <p:to>
                                        <a:srgbClr val="92D050"/>
                                      </p:to>
                                    </p:animClr>
                                    <p:set>
                                      <p:cBhvr>
                                        <p:cTn id="29" dur="500" fill="hold"/>
                                        <p:tgtEl>
                                          <p:spTgt spid="23"/>
                                        </p:tgtEl>
                                        <p:attrNameLst>
                                          <p:attrName>fill.type</p:attrName>
                                        </p:attrNameLst>
                                      </p:cBhvr>
                                      <p:to>
                                        <p:strVal val="solid"/>
                                      </p:to>
                                    </p:set>
                                    <p:set>
                                      <p:cBhvr>
                                        <p:cTn id="30" dur="500" fill="hold"/>
                                        <p:tgtEl>
                                          <p:spTgt spid="2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8"/>
                                        </p:tgtEl>
                                      </p:cBhvr>
                                    </p:cmd>
                                  </p:childTnLst>
                                </p:cTn>
                              </p:par>
                              <p:par>
                                <p:cTn id="33" presetID="1" presetClass="entr" presetSubtype="0" fill="hold" nodeType="withEffect">
                                  <p:stCondLst>
                                    <p:cond delay="0"/>
                                  </p:stCondLst>
                                  <p:childTnLst>
                                    <p:set>
                                      <p:cBhvr>
                                        <p:cTn id="34" dur="1" fill="hold">
                                          <p:stCondLst>
                                            <p:cond delay="9"/>
                                          </p:stCondLst>
                                        </p:cTn>
                                        <p:tgtEl>
                                          <p:spTgt spid="3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3"/>
                                        </p:tgtEl>
                                      </p:cBhvr>
                                    </p:animEffect>
                                    <p:animScale>
                                      <p:cBhvr>
                                        <p:cTn id="37"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4"/>
                                        </p:tgtEl>
                                        <p:attrNameLst>
                                          <p:attrName>fillcolor</p:attrName>
                                        </p:attrNameLst>
                                      </p:cBhvr>
                                      <p:to>
                                        <a:srgbClr val="D99694"/>
                                      </p:to>
                                    </p:animClr>
                                    <p:set>
                                      <p:cBhvr>
                                        <p:cTn id="43" dur="500" fill="hold"/>
                                        <p:tgtEl>
                                          <p:spTgt spid="24"/>
                                        </p:tgtEl>
                                        <p:attrNameLst>
                                          <p:attrName>fill.type</p:attrName>
                                        </p:attrNameLst>
                                      </p:cBhvr>
                                      <p:to>
                                        <p:strVal val="solid"/>
                                      </p:to>
                                    </p:set>
                                    <p:set>
                                      <p:cBhvr>
                                        <p:cTn id="44" dur="500" fill="hold"/>
                                        <p:tgtEl>
                                          <p:spTgt spid="2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4"/>
                                        </p:tgtEl>
                                      </p:cBhvr>
                                    </p:cmd>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4"/>
                                        </p:tgtEl>
                                      </p:cBhvr>
                                    </p:animEffect>
                                    <p:animScale>
                                      <p:cBhvr>
                                        <p:cTn id="51"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52" restart="whenNotActive" fill="hold" evtFilter="cancelBubble" nodeType="interactiveSeq">
                <p:stCondLst>
                  <p:cond evt="onClick" delay="0">
                    <p:tgtEl>
                      <p:spTgt spid="2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6"/>
                                        </p:tgtEl>
                                        <p:attrNameLst>
                                          <p:attrName>fillcolor</p:attrName>
                                        </p:attrNameLst>
                                      </p:cBhvr>
                                      <p:to>
                                        <a:srgbClr val="D99694"/>
                                      </p:to>
                                    </p:animClr>
                                    <p:set>
                                      <p:cBhvr>
                                        <p:cTn id="57" dur="500" fill="hold"/>
                                        <p:tgtEl>
                                          <p:spTgt spid="26"/>
                                        </p:tgtEl>
                                        <p:attrNameLst>
                                          <p:attrName>fill.type</p:attrName>
                                        </p:attrNameLst>
                                      </p:cBhvr>
                                      <p:to>
                                        <p:strVal val="solid"/>
                                      </p:to>
                                    </p:set>
                                    <p:set>
                                      <p:cBhvr>
                                        <p:cTn id="58" dur="500" fill="hold"/>
                                        <p:tgtEl>
                                          <p:spTgt spid="2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4"/>
                                        </p:tgtEl>
                                      </p:cBhvr>
                                    </p:cmd>
                                  </p:childTnLst>
                                </p:cTn>
                              </p:par>
                              <p:par>
                                <p:cTn id="61" presetID="1" presetClass="entr" presetSubtype="0" fill="hold" nodeType="withEffect">
                                  <p:stCondLst>
                                    <p:cond delay="0"/>
                                  </p:stCondLst>
                                  <p:childTnLst>
                                    <p:set>
                                      <p:cBhvr>
                                        <p:cTn id="62" dur="1" fill="hold">
                                          <p:stCondLst>
                                            <p:cond delay="9"/>
                                          </p:stCondLst>
                                        </p:cTn>
                                        <p:tgtEl>
                                          <p:spTgt spid="31"/>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6"/>
                                        </p:tgtEl>
                                      </p:cBhvr>
                                    </p:animEffect>
                                    <p:animScale>
                                      <p:cBhvr>
                                        <p:cTn id="65" dur="250" autoRev="1" fill="hold"/>
                                        <p:tgtEl>
                                          <p:spTgt spid="26"/>
                                        </p:tgtEl>
                                      </p:cBhvr>
                                      <p:by x="105000" y="105000"/>
                                    </p:animScale>
                                  </p:childTnLst>
                                </p:cTn>
                              </p:par>
                            </p:childTnLst>
                          </p:cTn>
                        </p:par>
                      </p:childTnLst>
                    </p:cTn>
                  </p:par>
                </p:childTnLst>
              </p:cTn>
              <p:nextCondLst>
                <p:cond evt="onClick" delay="0">
                  <p:tgtEl>
                    <p:spTgt spid="26"/>
                  </p:tgtEl>
                </p:cond>
              </p:nextCondLst>
            </p:seq>
            <p:seq concurrent="1" nextAc="seek">
              <p:cTn id="66" restart="whenNotActive" fill="hold" evtFilter="cancelBubble" nodeType="interactiveSeq">
                <p:stCondLst>
                  <p:cond evt="onClick" delay="0">
                    <p:tgtEl>
                      <p:spTgt spid="2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7"/>
                                        </p:tgtEl>
                                        <p:attrNameLst>
                                          <p:attrName>fillcolor</p:attrName>
                                        </p:attrNameLst>
                                      </p:cBhvr>
                                      <p:to>
                                        <a:srgbClr val="D99694"/>
                                      </p:to>
                                    </p:animClr>
                                    <p:set>
                                      <p:cBhvr>
                                        <p:cTn id="71" dur="500" fill="hold"/>
                                        <p:tgtEl>
                                          <p:spTgt spid="27"/>
                                        </p:tgtEl>
                                        <p:attrNameLst>
                                          <p:attrName>fill.type</p:attrName>
                                        </p:attrNameLst>
                                      </p:cBhvr>
                                      <p:to>
                                        <p:strVal val="solid"/>
                                      </p:to>
                                    </p:set>
                                    <p:set>
                                      <p:cBhvr>
                                        <p:cTn id="72" dur="500" fill="hold"/>
                                        <p:tgtEl>
                                          <p:spTgt spid="2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4"/>
                                        </p:tgtEl>
                                      </p:cBhvr>
                                    </p:cmd>
                                  </p:childTnLst>
                                </p:cTn>
                              </p:par>
                              <p:par>
                                <p:cTn id="75" presetID="1" presetClass="entr" presetSubtype="0" fill="hold" nodeType="withEffect">
                                  <p:stCondLst>
                                    <p:cond delay="0"/>
                                  </p:stCondLst>
                                  <p:childTnLst>
                                    <p:set>
                                      <p:cBhvr>
                                        <p:cTn id="76" dur="1" fill="hold">
                                          <p:stCondLst>
                                            <p:cond delay="9"/>
                                          </p:stCondLst>
                                        </p:cTn>
                                        <p:tgtEl>
                                          <p:spTgt spid="32"/>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7"/>
                                        </p:tgtEl>
                                      </p:cBhvr>
                                    </p:animEffect>
                                    <p:animScale>
                                      <p:cBhvr>
                                        <p:cTn id="79" dur="250" autoRev="1" fill="hold"/>
                                        <p:tgtEl>
                                          <p:spTgt spid="27"/>
                                        </p:tgtEl>
                                      </p:cBhvr>
                                      <p:by x="105000" y="105000"/>
                                    </p:animScale>
                                  </p:childTnLst>
                                </p:cTn>
                              </p:par>
                            </p:childTnLst>
                          </p:cTn>
                        </p:par>
                      </p:childTnLst>
                    </p:cTn>
                  </p:par>
                </p:childTnLst>
              </p:cTn>
              <p:nextCondLst>
                <p:cond evt="onClick" delay="0">
                  <p:tgtEl>
                    <p:spTgt spid="27"/>
                  </p:tgtEl>
                </p:cond>
              </p:nextCondLst>
            </p:seq>
            <p:audio>
              <p:cMediaNode vol="80000">
                <p:cTn id="80" fill="hold" display="0">
                  <p:stCondLst>
                    <p:cond delay="indefinite"/>
                  </p:stCondLst>
                  <p:endCondLst>
                    <p:cond evt="onStopAudio" delay="0">
                      <p:tgtEl>
                        <p:sldTgt/>
                      </p:tgtEl>
                    </p:cond>
                  </p:endCondLst>
                </p:cTn>
                <p:tgtEl>
                  <p:spTgt spid="28"/>
                </p:tgtEl>
              </p:cMediaNode>
            </p:audio>
            <p:audio>
              <p:cMediaNode vol="80000">
                <p:cTn id="81" fill="hold" display="0">
                  <p:stCondLst>
                    <p:cond delay="indefinite"/>
                  </p:stCondLst>
                  <p:endCondLst>
                    <p:cond evt="onStopAudio" delay="0">
                      <p:tgtEl>
                        <p:sldTgt/>
                      </p:tgtEl>
                    </p:cond>
                  </p:endCondLst>
                </p:cTn>
                <p:tgtEl>
                  <p:spTgt spid="34"/>
                </p:tgtEl>
              </p:cMediaNode>
            </p:audio>
          </p:childTnLst>
        </p:cTn>
      </p:par>
    </p:tnLst>
    <p:bldLst>
      <p:bldP spid="22" grpId="0" animBg="1"/>
      <p:bldP spid="23" grpId="0" animBg="1"/>
      <p:bldP spid="23" grpId="1" animBg="1"/>
      <p:bldP spid="24" grpId="0" animBg="1"/>
      <p:bldP spid="24" grpId="1" animBg="1"/>
      <p:bldP spid="26" grpId="0" animBg="1"/>
      <p:bldP spid="26" grpId="1" animBg="1"/>
      <p:bldP spid="27" grpId="0" animBg="1"/>
      <p:bldP spid="2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35" name="Rectangle 34"/>
          <p:cNvSpPr/>
          <p:nvPr/>
        </p:nvSpPr>
        <p:spPr>
          <a:xfrm>
            <a:off x="0" y="0"/>
            <a:ext cx="18288000" cy="102870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8">
            <a:extLst>
              <a:ext uri="{FF2B5EF4-FFF2-40B4-BE49-F238E27FC236}">
                <a16:creationId xmlns:a16="http://schemas.microsoft.com/office/drawing/2014/main" id="{A19ECB77-B032-4E88-B15F-FDAE0101D1A8}"/>
              </a:ext>
            </a:extLst>
          </p:cNvPr>
          <p:cNvSpPr txBox="1"/>
          <p:nvPr/>
        </p:nvSpPr>
        <p:spPr>
          <a:xfrm>
            <a:off x="4558221" y="771570"/>
            <a:ext cx="9315375" cy="679673"/>
          </a:xfrm>
          <a:prstGeom prst="rect">
            <a:avLst/>
          </a:prstGeom>
        </p:spPr>
        <p:txBody>
          <a:bodyPr wrap="square" lIns="0" tIns="0" rIns="0" bIns="0" rtlCol="0" anchor="t">
            <a:spAutoFit/>
          </a:bodyPr>
          <a:lstStyle/>
          <a:p>
            <a:pPr algn="ctr" defTabSz="609630">
              <a:lnSpc>
                <a:spcPts val="5334"/>
              </a:lnSpc>
              <a:spcBef>
                <a:spcPct val="0"/>
              </a:spcBef>
            </a:pPr>
            <a:r>
              <a:rPr lang="en-US" sz="5400" b="1" spc="-53" dirty="0">
                <a:solidFill>
                  <a:srgbClr val="000000"/>
                </a:solidFill>
                <a:latin typeface="Arial" panose="020B0604020202020204" pitchFamily="34" charset="0"/>
                <a:cs typeface="Arial" panose="020B0604020202020204" pitchFamily="34" charset="0"/>
              </a:rPr>
              <a:t>TRÒ CHƠI TRẮC NGHIỆM</a:t>
            </a:r>
          </a:p>
        </p:txBody>
      </p:sp>
      <p:sp>
        <p:nvSpPr>
          <p:cNvPr id="22" name="Câu hỏi">
            <a:extLst>
              <a:ext uri="{FF2B5EF4-FFF2-40B4-BE49-F238E27FC236}">
                <a16:creationId xmlns:a16="http://schemas.microsoft.com/office/drawing/2014/main" id="{4ADFFF1A-F500-CC57-185E-00F4826D0836}"/>
              </a:ext>
            </a:extLst>
          </p:cNvPr>
          <p:cNvSpPr/>
          <p:nvPr/>
        </p:nvSpPr>
        <p:spPr>
          <a:xfrm>
            <a:off x="1066800" y="1786678"/>
            <a:ext cx="16298219" cy="2634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noProof="1">
                <a:solidFill>
                  <a:srgbClr val="C00000"/>
                </a:solidFill>
                <a:latin typeface="Arial" panose="020B0604020202020204" pitchFamily="34" charset="0"/>
                <a:cs typeface="Arial" panose="020B0604020202020204" pitchFamily="34" charset="0"/>
              </a:rPr>
              <a:t>Câu 2: </a:t>
            </a:r>
            <a:r>
              <a:rPr lang="vi-VN" sz="4000">
                <a:solidFill>
                  <a:schemeClr val="tx1"/>
                </a:solidFill>
                <a:latin typeface="Arial" panose="020B0604020202020204" pitchFamily="34" charset="0"/>
                <a:cs typeface="Arial" panose="020B0604020202020204" pitchFamily="34" charset="0"/>
              </a:rPr>
              <a:t>Góc có số đo 108º đổi ra radian là</a:t>
            </a:r>
            <a:r>
              <a:rPr lang="fr-FR" sz="4000">
                <a:solidFill>
                  <a:schemeClr val="tx1"/>
                </a:solidFill>
                <a:latin typeface="Arial" panose="020B0604020202020204" pitchFamily="34" charset="0"/>
                <a:cs typeface="Arial" panose="020B0604020202020204" pitchFamily="34" charset="0"/>
              </a:rPr>
              <a:t>?</a:t>
            </a:r>
            <a:endParaRPr lang="vi-VN" sz="4000" noProof="1">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Đáp án đúng">
                <a:extLst>
                  <a:ext uri="{FF2B5EF4-FFF2-40B4-BE49-F238E27FC236}">
                    <a16:creationId xmlns:a16="http://schemas.microsoft.com/office/drawing/2014/main" id="{8B66CBE4-2DB9-BCF7-D1C4-281B894BFE17}"/>
                  </a:ext>
                </a:extLst>
              </p:cNvPr>
              <p:cNvSpPr/>
              <p:nvPr/>
            </p:nvSpPr>
            <p:spPr>
              <a:xfrm>
                <a:off x="1030988" y="4774935"/>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noProof="1">
                    <a:solidFill>
                      <a:schemeClr val="tx1"/>
                    </a:solidFill>
                    <a:latin typeface="Arial" panose="020B0604020202020204" pitchFamily="34" charset="0"/>
                    <a:cs typeface="Arial" panose="020B0604020202020204" pitchFamily="34" charset="0"/>
                  </a:rPr>
                  <a:t>A. </a:t>
                </a:r>
                <a14:m>
                  <m:oMath xmlns:m="http://schemas.openxmlformats.org/officeDocument/2006/math">
                    <m:f>
                      <m:fPr>
                        <m:ctrlPr>
                          <a:rPr lang="en-US" sz="6000" i="1" noProof="1" smtClean="0">
                            <a:solidFill>
                              <a:schemeClr val="tx1"/>
                            </a:solidFill>
                            <a:latin typeface="Cambria Math" panose="02040503050406030204" pitchFamily="18" charset="0"/>
                            <a:cs typeface="Arial" panose="020B0604020202020204" pitchFamily="34" charset="0"/>
                          </a:rPr>
                        </m:ctrlPr>
                      </m:fPr>
                      <m:num>
                        <m:r>
                          <a:rPr lang="vi-VN" sz="6000" b="0" i="1" noProof="1" smtClean="0">
                            <a:solidFill>
                              <a:schemeClr val="tx1"/>
                            </a:solidFill>
                            <a:latin typeface="Cambria Math" panose="02040503050406030204" pitchFamily="18" charset="0"/>
                            <a:cs typeface="Arial" panose="020B0604020202020204" pitchFamily="34" charset="0"/>
                          </a:rPr>
                          <m:t>3</m:t>
                        </m:r>
                        <m:r>
                          <a:rPr lang="vi-VN" sz="6000" b="0" i="1" noProof="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𝜋</m:t>
                        </m:r>
                      </m:num>
                      <m:den>
                        <m:r>
                          <a:rPr lang="vi-VN" sz="6000" b="0" i="1" noProof="1" smtClean="0">
                            <a:solidFill>
                              <a:schemeClr val="tx1"/>
                            </a:solidFill>
                            <a:latin typeface="Cambria Math" panose="02040503050406030204" pitchFamily="18" charset="0"/>
                            <a:cs typeface="Arial" panose="020B0604020202020204" pitchFamily="34" charset="0"/>
                          </a:rPr>
                          <m:t>5</m:t>
                        </m:r>
                      </m:den>
                    </m:f>
                  </m:oMath>
                </a14:m>
                <a:endParaRPr lang="vi-VN" sz="6000" noProof="1">
                  <a:solidFill>
                    <a:schemeClr val="tx1"/>
                  </a:solidFill>
                  <a:latin typeface="Arial" panose="020B0604020202020204" pitchFamily="34" charset="0"/>
                  <a:cs typeface="Arial" panose="020B0604020202020204" pitchFamily="34" charset="0"/>
                </a:endParaRPr>
              </a:p>
            </p:txBody>
          </p:sp>
        </mc:Choice>
        <mc:Fallback xmlns="">
          <p:sp>
            <p:nvSpPr>
              <p:cNvPr id="23" name="Đáp án đúng">
                <a:extLst>
                  <a:ext uri="{FF2B5EF4-FFF2-40B4-BE49-F238E27FC236}">
                    <a16:creationId xmlns:a16="http://schemas.microsoft.com/office/drawing/2014/main" xmlns="" id="{8B66CBE4-2DB9-BCF7-D1C4-281B894BFE17}"/>
                  </a:ext>
                </a:extLst>
              </p:cNvPr>
              <p:cNvSpPr>
                <a:spLocks noRot="1" noChangeAspect="1" noMove="1" noResize="1" noEditPoints="1" noAdjustHandles="1" noChangeArrowheads="1" noChangeShapeType="1" noTextEdit="1"/>
              </p:cNvSpPr>
              <p:nvPr/>
            </p:nvSpPr>
            <p:spPr>
              <a:xfrm>
                <a:off x="1030988" y="4774935"/>
                <a:ext cx="7970772" cy="2286000"/>
              </a:xfrm>
              <a:prstGeom prst="roundRect">
                <a:avLst/>
              </a:prstGeom>
              <a:blipFill rotWithShape="0">
                <a:blip r:embed="rId6"/>
                <a:stretch>
                  <a:fillRect l="-13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Đáp án sai 1">
                <a:extLst>
                  <a:ext uri="{FF2B5EF4-FFF2-40B4-BE49-F238E27FC236}">
                    <a16:creationId xmlns:a16="http://schemas.microsoft.com/office/drawing/2014/main" id="{3FCD9830-5FD1-BD44-878B-228BD96CE996}"/>
                  </a:ext>
                </a:extLst>
              </p:cNvPr>
              <p:cNvSpPr/>
              <p:nvPr/>
            </p:nvSpPr>
            <p:spPr>
              <a:xfrm>
                <a:off x="1030988" y="7391168"/>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noProof="1">
                    <a:solidFill>
                      <a:schemeClr val="tx1"/>
                    </a:solidFill>
                    <a:latin typeface="Arial" panose="020B0604020202020204" pitchFamily="34" charset="0"/>
                    <a:cs typeface="Arial" panose="020B0604020202020204" pitchFamily="34" charset="0"/>
                  </a:rPr>
                  <a:t>B. </a:t>
                </a:r>
                <a14:m>
                  <m:oMath xmlns:m="http://schemas.openxmlformats.org/officeDocument/2006/math">
                    <m:f>
                      <m:fPr>
                        <m:ctrlPr>
                          <a:rPr lang="en-US" sz="5400" i="1" noProof="1">
                            <a:solidFill>
                              <a:schemeClr val="tx1"/>
                            </a:solidFill>
                            <a:latin typeface="Cambria Math" panose="02040503050406030204" pitchFamily="18" charset="0"/>
                            <a:cs typeface="Arial" panose="020B0604020202020204" pitchFamily="34" charset="0"/>
                          </a:rPr>
                        </m:ctrlPr>
                      </m:fPr>
                      <m:num>
                        <m:r>
                          <a:rPr lang="vi-VN" sz="5400" i="1" noProof="1">
                            <a:solidFill>
                              <a:schemeClr val="tx1"/>
                            </a:solidFill>
                            <a:latin typeface="Cambria Math" panose="02040503050406030204" pitchFamily="18" charset="0"/>
                            <a:ea typeface="Cambria Math" panose="02040503050406030204" pitchFamily="18" charset="0"/>
                            <a:cs typeface="Arial" panose="020B0604020202020204" pitchFamily="34" charset="0"/>
                          </a:rPr>
                          <m:t>𝜋</m:t>
                        </m:r>
                      </m:num>
                      <m:den>
                        <m:r>
                          <a:rPr lang="vi-VN" sz="5400" b="0" i="1" noProof="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10</m:t>
                        </m:r>
                      </m:den>
                    </m:f>
                  </m:oMath>
                </a14:m>
                <a:endParaRPr lang="vi-VN" sz="5400" noProof="1">
                  <a:solidFill>
                    <a:schemeClr val="tx1"/>
                  </a:solidFill>
                  <a:cs typeface="Arial" panose="020B0604020202020204" pitchFamily="34" charset="0"/>
                </a:endParaRPr>
              </a:p>
            </p:txBody>
          </p:sp>
        </mc:Choice>
        <mc:Fallback xmlns="">
          <p:sp>
            <p:nvSpPr>
              <p:cNvPr id="24" name="Đáp án sai 1">
                <a:extLst>
                  <a:ext uri="{FF2B5EF4-FFF2-40B4-BE49-F238E27FC236}">
                    <a16:creationId xmlns:a16="http://schemas.microsoft.com/office/drawing/2014/main" xmlns="" id="{3FCD9830-5FD1-BD44-878B-228BD96CE996}"/>
                  </a:ext>
                </a:extLst>
              </p:cNvPr>
              <p:cNvSpPr>
                <a:spLocks noRot="1" noChangeAspect="1" noMove="1" noResize="1" noEditPoints="1" noAdjustHandles="1" noChangeArrowheads="1" noChangeShapeType="1" noTextEdit="1"/>
              </p:cNvSpPr>
              <p:nvPr/>
            </p:nvSpPr>
            <p:spPr>
              <a:xfrm>
                <a:off x="1030988" y="7391168"/>
                <a:ext cx="7970772" cy="2286000"/>
              </a:xfrm>
              <a:prstGeom prst="roundRect">
                <a:avLst/>
              </a:prstGeom>
              <a:blipFill rotWithShape="0">
                <a:blip r:embed="rId7"/>
                <a:stretch>
                  <a:fillRect l="-13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Đáp án sai 2">
                <a:extLst>
                  <a:ext uri="{FF2B5EF4-FFF2-40B4-BE49-F238E27FC236}">
                    <a16:creationId xmlns:a16="http://schemas.microsoft.com/office/drawing/2014/main" id="{6A919885-0285-0403-1E09-FA94D8BC080B}"/>
                  </a:ext>
                </a:extLst>
              </p:cNvPr>
              <p:cNvSpPr/>
              <p:nvPr/>
            </p:nvSpPr>
            <p:spPr>
              <a:xfrm>
                <a:off x="9394247" y="4737066"/>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noProof="1">
                    <a:solidFill>
                      <a:schemeClr val="tx1"/>
                    </a:solidFill>
                    <a:latin typeface="Arial" panose="020B0604020202020204" pitchFamily="34" charset="0"/>
                    <a:cs typeface="Arial" panose="020B0604020202020204" pitchFamily="34" charset="0"/>
                  </a:rPr>
                  <a:t>C. </a:t>
                </a:r>
                <a14:m>
                  <m:oMath xmlns:m="http://schemas.openxmlformats.org/officeDocument/2006/math">
                    <m:f>
                      <m:fPr>
                        <m:ctrlPr>
                          <a:rPr lang="en-US" sz="5400" i="1" noProof="1">
                            <a:solidFill>
                              <a:schemeClr val="tx1"/>
                            </a:solidFill>
                            <a:latin typeface="Cambria Math" panose="02040503050406030204" pitchFamily="18" charset="0"/>
                            <a:cs typeface="Arial" panose="020B0604020202020204" pitchFamily="34" charset="0"/>
                          </a:rPr>
                        </m:ctrlPr>
                      </m:fPr>
                      <m:num>
                        <m:r>
                          <a:rPr lang="vi-VN" sz="5400" i="1" noProof="1">
                            <a:solidFill>
                              <a:schemeClr val="tx1"/>
                            </a:solidFill>
                            <a:latin typeface="Cambria Math" panose="02040503050406030204" pitchFamily="18" charset="0"/>
                            <a:cs typeface="Arial" panose="020B0604020202020204" pitchFamily="34" charset="0"/>
                          </a:rPr>
                          <m:t>3</m:t>
                        </m:r>
                        <m:r>
                          <a:rPr lang="vi-VN" sz="5400" i="1" noProof="1">
                            <a:solidFill>
                              <a:schemeClr val="tx1"/>
                            </a:solidFill>
                            <a:latin typeface="Cambria Math" panose="02040503050406030204" pitchFamily="18" charset="0"/>
                            <a:ea typeface="Cambria Math" panose="02040503050406030204" pitchFamily="18" charset="0"/>
                            <a:cs typeface="Arial" panose="020B0604020202020204" pitchFamily="34" charset="0"/>
                          </a:rPr>
                          <m:t>𝜋</m:t>
                        </m:r>
                      </m:num>
                      <m:den>
                        <m:r>
                          <a:rPr lang="vi-VN" sz="5400" b="0" i="1" noProof="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2</m:t>
                        </m:r>
                      </m:den>
                    </m:f>
                  </m:oMath>
                </a14:m>
                <a:endParaRPr lang="vi-VN" sz="4000" noProof="1">
                  <a:solidFill>
                    <a:schemeClr val="tx1"/>
                  </a:solidFill>
                  <a:cs typeface="Arial" panose="020B0604020202020204" pitchFamily="34" charset="0"/>
                </a:endParaRPr>
              </a:p>
            </p:txBody>
          </p:sp>
        </mc:Choice>
        <mc:Fallback xmlns="">
          <p:sp>
            <p:nvSpPr>
              <p:cNvPr id="26" name="Đáp án sai 2">
                <a:extLst>
                  <a:ext uri="{FF2B5EF4-FFF2-40B4-BE49-F238E27FC236}">
                    <a16:creationId xmlns:a16="http://schemas.microsoft.com/office/drawing/2014/main" xmlns="" id="{6A919885-0285-0403-1E09-FA94D8BC080B}"/>
                  </a:ext>
                </a:extLst>
              </p:cNvPr>
              <p:cNvSpPr>
                <a:spLocks noRot="1" noChangeAspect="1" noMove="1" noResize="1" noEditPoints="1" noAdjustHandles="1" noChangeArrowheads="1" noChangeShapeType="1" noTextEdit="1"/>
              </p:cNvSpPr>
              <p:nvPr/>
            </p:nvSpPr>
            <p:spPr>
              <a:xfrm>
                <a:off x="9394247" y="4737066"/>
                <a:ext cx="7970772" cy="2286000"/>
              </a:xfrm>
              <a:prstGeom prst="roundRect">
                <a:avLst/>
              </a:prstGeom>
              <a:blipFill rotWithShape="0">
                <a:blip r:embed="rId8"/>
                <a:stretch>
                  <a:fillRect l="-13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Đáp án sai 3">
                <a:extLst>
                  <a:ext uri="{FF2B5EF4-FFF2-40B4-BE49-F238E27FC236}">
                    <a16:creationId xmlns:a16="http://schemas.microsoft.com/office/drawing/2014/main" id="{2E7D83A4-3758-8699-4DD0-010A80780539}"/>
                  </a:ext>
                </a:extLst>
              </p:cNvPr>
              <p:cNvSpPr/>
              <p:nvPr/>
            </p:nvSpPr>
            <p:spPr>
              <a:xfrm>
                <a:off x="9394247" y="7391168"/>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noProof="1">
                    <a:solidFill>
                      <a:schemeClr val="tx1"/>
                    </a:solidFill>
                    <a:latin typeface="Arial" panose="020B0604020202020204" pitchFamily="34" charset="0"/>
                    <a:cs typeface="Arial" panose="020B0604020202020204" pitchFamily="34" charset="0"/>
                  </a:rPr>
                  <a:t>D. </a:t>
                </a:r>
                <a14:m>
                  <m:oMath xmlns:m="http://schemas.openxmlformats.org/officeDocument/2006/math">
                    <m:f>
                      <m:fPr>
                        <m:ctrlPr>
                          <a:rPr lang="en-US" sz="5400" i="1" noProof="1">
                            <a:solidFill>
                              <a:schemeClr val="tx1"/>
                            </a:solidFill>
                            <a:latin typeface="Cambria Math" panose="02040503050406030204" pitchFamily="18" charset="0"/>
                            <a:cs typeface="Arial" panose="020B0604020202020204" pitchFamily="34" charset="0"/>
                          </a:rPr>
                        </m:ctrlPr>
                      </m:fPr>
                      <m:num>
                        <m:r>
                          <a:rPr lang="vi-VN" sz="5400" i="1" noProof="1">
                            <a:solidFill>
                              <a:schemeClr val="tx1"/>
                            </a:solidFill>
                            <a:latin typeface="Cambria Math" panose="02040503050406030204" pitchFamily="18" charset="0"/>
                            <a:cs typeface="Arial" panose="020B0604020202020204" pitchFamily="34" charset="0"/>
                          </a:rPr>
                          <m:t>3</m:t>
                        </m:r>
                        <m:r>
                          <a:rPr lang="vi-VN" sz="5400" i="1" noProof="1">
                            <a:solidFill>
                              <a:schemeClr val="tx1"/>
                            </a:solidFill>
                            <a:latin typeface="Cambria Math" panose="02040503050406030204" pitchFamily="18" charset="0"/>
                            <a:ea typeface="Cambria Math" panose="02040503050406030204" pitchFamily="18" charset="0"/>
                            <a:cs typeface="Arial" panose="020B0604020202020204" pitchFamily="34" charset="0"/>
                          </a:rPr>
                          <m:t>𝜋</m:t>
                        </m:r>
                      </m:num>
                      <m:den>
                        <m:r>
                          <a:rPr lang="vi-VN" sz="5400" b="0" i="1" noProof="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4</m:t>
                        </m:r>
                      </m:den>
                    </m:f>
                  </m:oMath>
                </a14:m>
                <a:endParaRPr lang="vi-VN" sz="4000" noProof="1">
                  <a:solidFill>
                    <a:schemeClr val="tx1"/>
                  </a:solidFill>
                  <a:cs typeface="Arial" panose="020B0604020202020204" pitchFamily="34" charset="0"/>
                </a:endParaRPr>
              </a:p>
            </p:txBody>
          </p:sp>
        </mc:Choice>
        <mc:Fallback xmlns="">
          <p:sp>
            <p:nvSpPr>
              <p:cNvPr id="27" name="Đáp án sai 3">
                <a:extLst>
                  <a:ext uri="{FF2B5EF4-FFF2-40B4-BE49-F238E27FC236}">
                    <a16:creationId xmlns:a16="http://schemas.microsoft.com/office/drawing/2014/main" xmlns="" id="{2E7D83A4-3758-8699-4DD0-010A80780539}"/>
                  </a:ext>
                </a:extLst>
              </p:cNvPr>
              <p:cNvSpPr>
                <a:spLocks noRot="1" noChangeAspect="1" noMove="1" noResize="1" noEditPoints="1" noAdjustHandles="1" noChangeArrowheads="1" noChangeShapeType="1" noTextEdit="1"/>
              </p:cNvSpPr>
              <p:nvPr/>
            </p:nvSpPr>
            <p:spPr>
              <a:xfrm>
                <a:off x="9394247" y="7391168"/>
                <a:ext cx="7970772" cy="2286000"/>
              </a:xfrm>
              <a:prstGeom prst="roundRect">
                <a:avLst/>
              </a:prstGeom>
              <a:blipFill rotWithShape="0">
                <a:blip r:embed="rId9"/>
                <a:stretch>
                  <a:fillRect l="-1300"/>
                </a:stretch>
              </a:blipFill>
              <a:ln>
                <a:noFill/>
              </a:ln>
            </p:spPr>
            <p:txBody>
              <a:bodyPr/>
              <a:lstStyle/>
              <a:p>
                <a:r>
                  <a:rPr lang="en-US">
                    <a:noFill/>
                  </a:rPr>
                  <a:t> </a:t>
                </a:r>
              </a:p>
            </p:txBody>
          </p:sp>
        </mc:Fallback>
      </mc:AlternateContent>
      <p:pic>
        <p:nvPicPr>
          <p:cNvPr id="28"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442362" y="-637266"/>
            <a:ext cx="487363" cy="487363"/>
          </a:xfrm>
          <a:prstGeom prst="rect">
            <a:avLst/>
          </a:prstGeom>
        </p:spPr>
      </p:pic>
      <p:pic>
        <p:nvPicPr>
          <p:cNvPr id="30" name="Picture 5">
            <a:extLst>
              <a:ext uri="{FF2B5EF4-FFF2-40B4-BE49-F238E27FC236}">
                <a16:creationId xmlns:a16="http://schemas.microsoft.com/office/drawing/2014/main" id="{31EA41D2-9796-7E4F-2882-9DC49D5A8C0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355742" y="5257252"/>
            <a:ext cx="1334647" cy="1161681"/>
          </a:xfrm>
          <a:prstGeom prst="rect">
            <a:avLst/>
          </a:prstGeom>
        </p:spPr>
      </p:pic>
      <p:pic>
        <p:nvPicPr>
          <p:cNvPr id="31" name="Picture 30">
            <a:extLst>
              <a:ext uri="{FF2B5EF4-FFF2-40B4-BE49-F238E27FC236}">
                <a16:creationId xmlns:a16="http://schemas.microsoft.com/office/drawing/2014/main" id="{4B31FD67-694B-8D1E-89C7-5C3C61578F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783560" y="5339363"/>
            <a:ext cx="1330072" cy="1184973"/>
          </a:xfrm>
          <a:prstGeom prst="rect">
            <a:avLst/>
          </a:prstGeom>
        </p:spPr>
      </p:pic>
      <p:pic>
        <p:nvPicPr>
          <p:cNvPr id="32" name="Picture 10">
            <a:extLst>
              <a:ext uri="{FF2B5EF4-FFF2-40B4-BE49-F238E27FC236}">
                <a16:creationId xmlns:a16="http://schemas.microsoft.com/office/drawing/2014/main" id="{A47525BE-8DC6-1E4E-AED4-3C6DAB364AF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814040" y="7941681"/>
            <a:ext cx="1330072" cy="1184973"/>
          </a:xfrm>
          <a:prstGeom prst="rect">
            <a:avLst/>
          </a:prstGeom>
        </p:spPr>
      </p:pic>
      <p:pic>
        <p:nvPicPr>
          <p:cNvPr id="33" name="Picture 10">
            <a:extLst>
              <a:ext uri="{FF2B5EF4-FFF2-40B4-BE49-F238E27FC236}">
                <a16:creationId xmlns:a16="http://schemas.microsoft.com/office/drawing/2014/main" id="{65C423E0-743C-7316-FEF3-4CE8613F3E0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395877" y="7941681"/>
            <a:ext cx="1330072" cy="1184973"/>
          </a:xfrm>
          <a:prstGeom prst="rect">
            <a:avLst/>
          </a:prstGeom>
        </p:spPr>
      </p:pic>
      <p:pic>
        <p:nvPicPr>
          <p:cNvPr id="3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69225" y="-637266"/>
            <a:ext cx="487363" cy="487363"/>
          </a:xfrm>
          <a:prstGeom prst="rect">
            <a:avLst/>
          </a:prstGeom>
        </p:spPr>
      </p:pic>
    </p:spTree>
    <p:extLst>
      <p:ext uri="{BB962C8B-B14F-4D97-AF65-F5344CB8AC3E}">
        <p14:creationId xmlns:p14="http://schemas.microsoft.com/office/powerpoint/2010/main" val="138129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3"/>
                                        </p:tgtEl>
                                        <p:attrNameLst>
                                          <p:attrName>fillcolor</p:attrName>
                                        </p:attrNameLst>
                                      </p:cBhvr>
                                      <p:to>
                                        <a:srgbClr val="92D050"/>
                                      </p:to>
                                    </p:animClr>
                                    <p:set>
                                      <p:cBhvr>
                                        <p:cTn id="29" dur="500" fill="hold"/>
                                        <p:tgtEl>
                                          <p:spTgt spid="23"/>
                                        </p:tgtEl>
                                        <p:attrNameLst>
                                          <p:attrName>fill.type</p:attrName>
                                        </p:attrNameLst>
                                      </p:cBhvr>
                                      <p:to>
                                        <p:strVal val="solid"/>
                                      </p:to>
                                    </p:set>
                                    <p:set>
                                      <p:cBhvr>
                                        <p:cTn id="30" dur="500" fill="hold"/>
                                        <p:tgtEl>
                                          <p:spTgt spid="2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8"/>
                                        </p:tgtEl>
                                      </p:cBhvr>
                                    </p:cmd>
                                  </p:childTnLst>
                                </p:cTn>
                              </p:par>
                              <p:par>
                                <p:cTn id="33" presetID="1" presetClass="entr" presetSubtype="0" fill="hold" nodeType="withEffect">
                                  <p:stCondLst>
                                    <p:cond delay="0"/>
                                  </p:stCondLst>
                                  <p:childTnLst>
                                    <p:set>
                                      <p:cBhvr>
                                        <p:cTn id="34" dur="1" fill="hold">
                                          <p:stCondLst>
                                            <p:cond delay="9"/>
                                          </p:stCondLst>
                                        </p:cTn>
                                        <p:tgtEl>
                                          <p:spTgt spid="3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3"/>
                                        </p:tgtEl>
                                      </p:cBhvr>
                                    </p:animEffect>
                                    <p:animScale>
                                      <p:cBhvr>
                                        <p:cTn id="37"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4"/>
                                        </p:tgtEl>
                                        <p:attrNameLst>
                                          <p:attrName>fillcolor</p:attrName>
                                        </p:attrNameLst>
                                      </p:cBhvr>
                                      <p:to>
                                        <a:srgbClr val="D99694"/>
                                      </p:to>
                                    </p:animClr>
                                    <p:set>
                                      <p:cBhvr>
                                        <p:cTn id="43" dur="500" fill="hold"/>
                                        <p:tgtEl>
                                          <p:spTgt spid="24"/>
                                        </p:tgtEl>
                                        <p:attrNameLst>
                                          <p:attrName>fill.type</p:attrName>
                                        </p:attrNameLst>
                                      </p:cBhvr>
                                      <p:to>
                                        <p:strVal val="solid"/>
                                      </p:to>
                                    </p:set>
                                    <p:set>
                                      <p:cBhvr>
                                        <p:cTn id="44" dur="500" fill="hold"/>
                                        <p:tgtEl>
                                          <p:spTgt spid="2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4"/>
                                        </p:tgtEl>
                                      </p:cBhvr>
                                    </p:cmd>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4"/>
                                        </p:tgtEl>
                                      </p:cBhvr>
                                    </p:animEffect>
                                    <p:animScale>
                                      <p:cBhvr>
                                        <p:cTn id="51"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52" restart="whenNotActive" fill="hold" evtFilter="cancelBubble" nodeType="interactiveSeq">
                <p:stCondLst>
                  <p:cond evt="onClick" delay="0">
                    <p:tgtEl>
                      <p:spTgt spid="2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6"/>
                                        </p:tgtEl>
                                        <p:attrNameLst>
                                          <p:attrName>fillcolor</p:attrName>
                                        </p:attrNameLst>
                                      </p:cBhvr>
                                      <p:to>
                                        <a:srgbClr val="D99694"/>
                                      </p:to>
                                    </p:animClr>
                                    <p:set>
                                      <p:cBhvr>
                                        <p:cTn id="57" dur="500" fill="hold"/>
                                        <p:tgtEl>
                                          <p:spTgt spid="26"/>
                                        </p:tgtEl>
                                        <p:attrNameLst>
                                          <p:attrName>fill.type</p:attrName>
                                        </p:attrNameLst>
                                      </p:cBhvr>
                                      <p:to>
                                        <p:strVal val="solid"/>
                                      </p:to>
                                    </p:set>
                                    <p:set>
                                      <p:cBhvr>
                                        <p:cTn id="58" dur="500" fill="hold"/>
                                        <p:tgtEl>
                                          <p:spTgt spid="2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4"/>
                                        </p:tgtEl>
                                      </p:cBhvr>
                                    </p:cmd>
                                  </p:childTnLst>
                                </p:cTn>
                              </p:par>
                              <p:par>
                                <p:cTn id="61" presetID="1" presetClass="entr" presetSubtype="0" fill="hold" nodeType="withEffect">
                                  <p:stCondLst>
                                    <p:cond delay="0"/>
                                  </p:stCondLst>
                                  <p:childTnLst>
                                    <p:set>
                                      <p:cBhvr>
                                        <p:cTn id="62" dur="1" fill="hold">
                                          <p:stCondLst>
                                            <p:cond delay="9"/>
                                          </p:stCondLst>
                                        </p:cTn>
                                        <p:tgtEl>
                                          <p:spTgt spid="31"/>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6"/>
                                        </p:tgtEl>
                                      </p:cBhvr>
                                    </p:animEffect>
                                    <p:animScale>
                                      <p:cBhvr>
                                        <p:cTn id="65" dur="250" autoRev="1" fill="hold"/>
                                        <p:tgtEl>
                                          <p:spTgt spid="26"/>
                                        </p:tgtEl>
                                      </p:cBhvr>
                                      <p:by x="105000" y="105000"/>
                                    </p:animScale>
                                  </p:childTnLst>
                                </p:cTn>
                              </p:par>
                            </p:childTnLst>
                          </p:cTn>
                        </p:par>
                      </p:childTnLst>
                    </p:cTn>
                  </p:par>
                </p:childTnLst>
              </p:cTn>
              <p:nextCondLst>
                <p:cond evt="onClick" delay="0">
                  <p:tgtEl>
                    <p:spTgt spid="26"/>
                  </p:tgtEl>
                </p:cond>
              </p:nextCondLst>
            </p:seq>
            <p:seq concurrent="1" nextAc="seek">
              <p:cTn id="66" restart="whenNotActive" fill="hold" evtFilter="cancelBubble" nodeType="interactiveSeq">
                <p:stCondLst>
                  <p:cond evt="onClick" delay="0">
                    <p:tgtEl>
                      <p:spTgt spid="2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7"/>
                                        </p:tgtEl>
                                        <p:attrNameLst>
                                          <p:attrName>fillcolor</p:attrName>
                                        </p:attrNameLst>
                                      </p:cBhvr>
                                      <p:to>
                                        <a:srgbClr val="D99694"/>
                                      </p:to>
                                    </p:animClr>
                                    <p:set>
                                      <p:cBhvr>
                                        <p:cTn id="71" dur="500" fill="hold"/>
                                        <p:tgtEl>
                                          <p:spTgt spid="27"/>
                                        </p:tgtEl>
                                        <p:attrNameLst>
                                          <p:attrName>fill.type</p:attrName>
                                        </p:attrNameLst>
                                      </p:cBhvr>
                                      <p:to>
                                        <p:strVal val="solid"/>
                                      </p:to>
                                    </p:set>
                                    <p:set>
                                      <p:cBhvr>
                                        <p:cTn id="72" dur="500" fill="hold"/>
                                        <p:tgtEl>
                                          <p:spTgt spid="2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4"/>
                                        </p:tgtEl>
                                      </p:cBhvr>
                                    </p:cmd>
                                  </p:childTnLst>
                                </p:cTn>
                              </p:par>
                              <p:par>
                                <p:cTn id="75" presetID="1" presetClass="entr" presetSubtype="0" fill="hold" nodeType="withEffect">
                                  <p:stCondLst>
                                    <p:cond delay="0"/>
                                  </p:stCondLst>
                                  <p:childTnLst>
                                    <p:set>
                                      <p:cBhvr>
                                        <p:cTn id="76" dur="1" fill="hold">
                                          <p:stCondLst>
                                            <p:cond delay="9"/>
                                          </p:stCondLst>
                                        </p:cTn>
                                        <p:tgtEl>
                                          <p:spTgt spid="32"/>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7"/>
                                        </p:tgtEl>
                                      </p:cBhvr>
                                    </p:animEffect>
                                    <p:animScale>
                                      <p:cBhvr>
                                        <p:cTn id="79" dur="250" autoRev="1" fill="hold"/>
                                        <p:tgtEl>
                                          <p:spTgt spid="27"/>
                                        </p:tgtEl>
                                      </p:cBhvr>
                                      <p:by x="105000" y="105000"/>
                                    </p:animScale>
                                  </p:childTnLst>
                                </p:cTn>
                              </p:par>
                            </p:childTnLst>
                          </p:cTn>
                        </p:par>
                      </p:childTnLst>
                    </p:cTn>
                  </p:par>
                </p:childTnLst>
              </p:cTn>
              <p:nextCondLst>
                <p:cond evt="onClick" delay="0">
                  <p:tgtEl>
                    <p:spTgt spid="27"/>
                  </p:tgtEl>
                </p:cond>
              </p:nextCondLst>
            </p:seq>
            <p:audio>
              <p:cMediaNode vol="80000">
                <p:cTn id="80" fill="hold" display="0">
                  <p:stCondLst>
                    <p:cond delay="indefinite"/>
                  </p:stCondLst>
                  <p:endCondLst>
                    <p:cond evt="onStopAudio" delay="0">
                      <p:tgtEl>
                        <p:sldTgt/>
                      </p:tgtEl>
                    </p:cond>
                  </p:endCondLst>
                </p:cTn>
                <p:tgtEl>
                  <p:spTgt spid="28"/>
                </p:tgtEl>
              </p:cMediaNode>
            </p:audio>
            <p:audio>
              <p:cMediaNode vol="80000">
                <p:cTn id="81" fill="hold" display="0">
                  <p:stCondLst>
                    <p:cond delay="indefinite"/>
                  </p:stCondLst>
                  <p:endCondLst>
                    <p:cond evt="onStopAudio" delay="0">
                      <p:tgtEl>
                        <p:sldTgt/>
                      </p:tgtEl>
                    </p:cond>
                  </p:endCondLst>
                </p:cTn>
                <p:tgtEl>
                  <p:spTgt spid="34"/>
                </p:tgtEl>
              </p:cMediaNode>
            </p:audio>
          </p:childTnLst>
        </p:cTn>
      </p:par>
    </p:tnLst>
    <p:bldLst>
      <p:bldP spid="22" grpId="0" animBg="1"/>
      <p:bldP spid="23" grpId="0" animBg="1"/>
      <p:bldP spid="23" grpId="1" animBg="1"/>
      <p:bldP spid="24" grpId="0" animBg="1"/>
      <p:bldP spid="24" grpId="1" animBg="1"/>
      <p:bldP spid="26" grpId="0" animBg="1"/>
      <p:bldP spid="26" grpId="1" animBg="1"/>
      <p:bldP spid="27" grpId="0" animBg="1"/>
      <p:bldP spid="2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4" name="Rectangle 13"/>
          <p:cNvSpPr/>
          <p:nvPr/>
        </p:nvSpPr>
        <p:spPr>
          <a:xfrm>
            <a:off x="0" y="0"/>
            <a:ext cx="18288000" cy="102870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8">
            <a:extLst>
              <a:ext uri="{FF2B5EF4-FFF2-40B4-BE49-F238E27FC236}">
                <a16:creationId xmlns:a16="http://schemas.microsoft.com/office/drawing/2014/main" id="{A19ECB77-B032-4E88-B15F-FDAE0101D1A8}"/>
              </a:ext>
            </a:extLst>
          </p:cNvPr>
          <p:cNvSpPr txBox="1"/>
          <p:nvPr/>
        </p:nvSpPr>
        <p:spPr>
          <a:xfrm>
            <a:off x="4558221" y="771570"/>
            <a:ext cx="9315375" cy="679673"/>
          </a:xfrm>
          <a:prstGeom prst="rect">
            <a:avLst/>
          </a:prstGeom>
        </p:spPr>
        <p:txBody>
          <a:bodyPr wrap="square" lIns="0" tIns="0" rIns="0" bIns="0" rtlCol="0" anchor="t">
            <a:spAutoFit/>
          </a:bodyPr>
          <a:lstStyle/>
          <a:p>
            <a:pPr algn="ctr" defTabSz="609630">
              <a:lnSpc>
                <a:spcPts val="5334"/>
              </a:lnSpc>
              <a:spcBef>
                <a:spcPct val="0"/>
              </a:spcBef>
            </a:pPr>
            <a:r>
              <a:rPr lang="en-US" sz="5400" b="1" spc="-53" dirty="0">
                <a:solidFill>
                  <a:srgbClr val="000000"/>
                </a:solidFill>
                <a:latin typeface="Arial" panose="020B0604020202020204" pitchFamily="34" charset="0"/>
                <a:cs typeface="Arial" panose="020B0604020202020204" pitchFamily="34" charset="0"/>
              </a:rPr>
              <a:t>TRÒ CHƠI TRẮC NGHIỆM</a:t>
            </a:r>
          </a:p>
        </p:txBody>
      </p:sp>
      <p:sp>
        <p:nvSpPr>
          <p:cNvPr id="22" name="Câu hỏi">
            <a:extLst>
              <a:ext uri="{FF2B5EF4-FFF2-40B4-BE49-F238E27FC236}">
                <a16:creationId xmlns:a16="http://schemas.microsoft.com/office/drawing/2014/main" id="{4ADFFF1A-F500-CC57-185E-00F4826D0836}"/>
              </a:ext>
            </a:extLst>
          </p:cNvPr>
          <p:cNvSpPr/>
          <p:nvPr/>
        </p:nvSpPr>
        <p:spPr>
          <a:xfrm>
            <a:off x="1066800" y="1786678"/>
            <a:ext cx="16298219" cy="2634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noProof="1">
                <a:solidFill>
                  <a:srgbClr val="C00000"/>
                </a:solidFill>
                <a:latin typeface="Arial" panose="020B0604020202020204" pitchFamily="34" charset="0"/>
                <a:cs typeface="Arial" panose="020B0604020202020204" pitchFamily="34" charset="0"/>
              </a:rPr>
              <a:t>Câu 3: </a:t>
            </a:r>
            <a:r>
              <a:rPr lang="vi-VN" sz="4000">
                <a:solidFill>
                  <a:schemeClr val="tx1"/>
                </a:solidFill>
                <a:latin typeface="Arial" panose="020B0604020202020204" pitchFamily="34" charset="0"/>
                <a:cs typeface="Arial" panose="020B0604020202020204" pitchFamily="34" charset="0"/>
              </a:rPr>
              <a:t>Trong các mệnh đề sau, mệnh đề nào </a:t>
            </a:r>
            <a:r>
              <a:rPr lang="vi-VN" sz="4000" b="1">
                <a:solidFill>
                  <a:schemeClr val="tx1"/>
                </a:solidFill>
                <a:latin typeface="Arial" panose="020B0604020202020204" pitchFamily="34" charset="0"/>
                <a:cs typeface="Arial" panose="020B0604020202020204" pitchFamily="34" charset="0"/>
              </a:rPr>
              <a:t>sai</a:t>
            </a:r>
            <a:r>
              <a:rPr lang="fr-FR" sz="4000">
                <a:solidFill>
                  <a:schemeClr val="tx1"/>
                </a:solidFill>
                <a:latin typeface="Arial" panose="020B0604020202020204" pitchFamily="34" charset="0"/>
                <a:cs typeface="Arial" panose="020B0604020202020204" pitchFamily="34" charset="0"/>
              </a:rPr>
              <a:t>?</a:t>
            </a:r>
            <a:endParaRPr lang="en-US" sz="4000">
              <a:solidFill>
                <a:schemeClr val="tx1"/>
              </a:solidFill>
              <a:latin typeface="Arial" panose="020B0604020202020204" pitchFamily="34" charset="0"/>
              <a:cs typeface="Arial" panose="020B0604020202020204" pitchFamily="34" charset="0"/>
            </a:endParaRPr>
          </a:p>
        </p:txBody>
      </p:sp>
      <p:sp>
        <p:nvSpPr>
          <p:cNvPr id="23" name="Đáp án đúng">
            <a:extLst>
              <a:ext uri="{FF2B5EF4-FFF2-40B4-BE49-F238E27FC236}">
                <a16:creationId xmlns:a16="http://schemas.microsoft.com/office/drawing/2014/main" id="{8B66CBE4-2DB9-BCF7-D1C4-281B894BFE17}"/>
              </a:ext>
            </a:extLst>
          </p:cNvPr>
          <p:cNvSpPr/>
          <p:nvPr/>
        </p:nvSpPr>
        <p:spPr>
          <a:xfrm>
            <a:off x="9394247" y="7391168"/>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noProof="1">
                <a:solidFill>
                  <a:schemeClr val="tx1"/>
                </a:solidFill>
                <a:latin typeface="Arial" panose="020B0604020202020204" pitchFamily="34" charset="0"/>
                <a:cs typeface="Arial" panose="020B0604020202020204" pitchFamily="34" charset="0"/>
              </a:rPr>
              <a:t>D</a:t>
            </a:r>
            <a:r>
              <a:rPr lang="en-US" sz="4000" noProof="1">
                <a:solidFill>
                  <a:schemeClr val="tx1"/>
                </a:solidFill>
                <a:latin typeface="Arial" panose="020B0604020202020204" pitchFamily="34" charset="0"/>
                <a:cs typeface="Arial" panose="020B0604020202020204" pitchFamily="34" charset="0"/>
              </a:rPr>
              <a:t>. </a:t>
            </a:r>
            <a:r>
              <a:rPr lang="es-ES" sz="4000" noProof="1">
                <a:solidFill>
                  <a:schemeClr val="tx1"/>
                </a:solidFill>
                <a:latin typeface="Arial" panose="020B0604020202020204" pitchFamily="34" charset="0"/>
                <a:cs typeface="Arial" panose="020B0604020202020204" pitchFamily="34" charset="0"/>
              </a:rPr>
              <a:t>sin</a:t>
            </a:r>
            <a:r>
              <a:rPr lang="vi-VN" sz="4000" baseline="30000" noProof="1">
                <a:solidFill>
                  <a:schemeClr val="tx1"/>
                </a:solidFill>
                <a:cs typeface="Arial" panose="020B0604020202020204" pitchFamily="34" charset="0"/>
              </a:rPr>
              <a:t>6</a:t>
            </a:r>
            <a:r>
              <a:rPr lang="es-ES" sz="4000" noProof="1">
                <a:solidFill>
                  <a:schemeClr val="tx1"/>
                </a:solidFill>
                <a:latin typeface="Arial" panose="020B0604020202020204" pitchFamily="34" charset="0"/>
                <a:cs typeface="Arial" panose="020B0604020202020204" pitchFamily="34" charset="0"/>
              </a:rPr>
              <a:t>x</a:t>
            </a:r>
            <a:r>
              <a:rPr lang="vi-VN" sz="4000" noProof="1">
                <a:solidFill>
                  <a:schemeClr val="tx1"/>
                </a:solidFill>
                <a:cs typeface="Arial" panose="020B0604020202020204" pitchFamily="34" charset="0"/>
              </a:rPr>
              <a:t> </a:t>
            </a:r>
            <a:r>
              <a:rPr lang="es-ES" sz="4000" noProof="1">
                <a:solidFill>
                  <a:schemeClr val="tx1"/>
                </a:solidFill>
                <a:latin typeface="Arial" panose="020B0604020202020204" pitchFamily="34" charset="0"/>
                <a:cs typeface="Arial" panose="020B0604020202020204" pitchFamily="34" charset="0"/>
              </a:rPr>
              <a:t>+</a:t>
            </a:r>
            <a:r>
              <a:rPr lang="vi-VN" sz="4000" noProof="1">
                <a:solidFill>
                  <a:schemeClr val="tx1"/>
                </a:solidFill>
                <a:cs typeface="Arial" panose="020B0604020202020204" pitchFamily="34" charset="0"/>
              </a:rPr>
              <a:t> </a:t>
            </a:r>
            <a:r>
              <a:rPr lang="es-ES" sz="4000" noProof="1">
                <a:solidFill>
                  <a:schemeClr val="tx1"/>
                </a:solidFill>
                <a:latin typeface="Arial" panose="020B0604020202020204" pitchFamily="34" charset="0"/>
                <a:cs typeface="Arial" panose="020B0604020202020204" pitchFamily="34" charset="0"/>
              </a:rPr>
              <a:t>cos</a:t>
            </a:r>
            <a:r>
              <a:rPr lang="vi-VN" sz="4000" baseline="30000" noProof="1">
                <a:solidFill>
                  <a:schemeClr val="tx1"/>
                </a:solidFill>
                <a:cs typeface="Arial" panose="020B0604020202020204" pitchFamily="34" charset="0"/>
              </a:rPr>
              <a:t>6</a:t>
            </a:r>
            <a:r>
              <a:rPr lang="es-ES" sz="4000" noProof="1">
                <a:solidFill>
                  <a:schemeClr val="tx1"/>
                </a:solidFill>
                <a:latin typeface="Arial" panose="020B0604020202020204" pitchFamily="34" charset="0"/>
                <a:cs typeface="Arial" panose="020B0604020202020204" pitchFamily="34" charset="0"/>
              </a:rPr>
              <a:t>⁡x</a:t>
            </a:r>
            <a:r>
              <a:rPr lang="vi-VN" sz="4000" noProof="1">
                <a:solidFill>
                  <a:schemeClr val="tx1"/>
                </a:solidFill>
                <a:cs typeface="Arial" panose="020B0604020202020204" pitchFamily="34" charset="0"/>
              </a:rPr>
              <a:t> </a:t>
            </a:r>
            <a:r>
              <a:rPr lang="es-ES" sz="4000" noProof="1">
                <a:solidFill>
                  <a:schemeClr val="tx1"/>
                </a:solidFill>
                <a:latin typeface="Arial" panose="020B0604020202020204" pitchFamily="34" charset="0"/>
                <a:cs typeface="Arial" panose="020B0604020202020204" pitchFamily="34" charset="0"/>
              </a:rPr>
              <a:t>=</a:t>
            </a:r>
            <a:r>
              <a:rPr lang="vi-VN" sz="4000" noProof="1">
                <a:solidFill>
                  <a:schemeClr val="tx1"/>
                </a:solidFill>
                <a:cs typeface="Arial" panose="020B0604020202020204" pitchFamily="34" charset="0"/>
              </a:rPr>
              <a:t> </a:t>
            </a:r>
            <a:r>
              <a:rPr lang="es-ES" sz="4000" noProof="1">
                <a:solidFill>
                  <a:schemeClr val="tx1"/>
                </a:solidFill>
                <a:latin typeface="Arial" panose="020B0604020202020204" pitchFamily="34" charset="0"/>
                <a:cs typeface="Arial" panose="020B0604020202020204" pitchFamily="34" charset="0"/>
              </a:rPr>
              <a:t>1sin</a:t>
            </a:r>
            <a:r>
              <a:rPr lang="vi-VN" sz="4000" baseline="30000" noProof="1">
                <a:solidFill>
                  <a:schemeClr val="tx1"/>
                </a:solidFill>
                <a:cs typeface="Arial" panose="020B0604020202020204" pitchFamily="34" charset="0"/>
              </a:rPr>
              <a:t>2</a:t>
            </a:r>
            <a:r>
              <a:rPr lang="es-ES" sz="4000" noProof="1">
                <a:solidFill>
                  <a:schemeClr val="tx1"/>
                </a:solidFill>
                <a:latin typeface="Arial" panose="020B0604020202020204" pitchFamily="34" charset="0"/>
                <a:cs typeface="Arial" panose="020B0604020202020204" pitchFamily="34" charset="0"/>
              </a:rPr>
              <a:t>x</a:t>
            </a:r>
            <a:r>
              <a:rPr lang="vi-VN" sz="4000" noProof="1">
                <a:solidFill>
                  <a:schemeClr val="tx1"/>
                </a:solidFill>
                <a:cs typeface="Arial" panose="020B0604020202020204" pitchFamily="34" charset="0"/>
              </a:rPr>
              <a:t>. </a:t>
            </a:r>
            <a:r>
              <a:rPr lang="es-ES" sz="4000" noProof="1">
                <a:solidFill>
                  <a:schemeClr val="tx1"/>
                </a:solidFill>
                <a:latin typeface="Arial" panose="020B0604020202020204" pitchFamily="34" charset="0"/>
                <a:cs typeface="Arial" panose="020B0604020202020204" pitchFamily="34" charset="0"/>
              </a:rPr>
              <a:t>cos</a:t>
            </a:r>
            <a:r>
              <a:rPr lang="vi-VN" sz="4000" baseline="30000" noProof="1">
                <a:solidFill>
                  <a:schemeClr val="tx1"/>
                </a:solidFill>
                <a:cs typeface="Arial" panose="020B0604020202020204" pitchFamily="34" charset="0"/>
              </a:rPr>
              <a:t>2</a:t>
            </a:r>
            <a:r>
              <a:rPr lang="es-ES" sz="4000" noProof="1">
                <a:solidFill>
                  <a:schemeClr val="tx1"/>
                </a:solidFill>
                <a:latin typeface="Arial" panose="020B0604020202020204" pitchFamily="34" charset="0"/>
                <a:cs typeface="Arial" panose="020B0604020202020204" pitchFamily="34" charset="0"/>
              </a:rPr>
              <a:t>x</a:t>
            </a:r>
            <a:endParaRPr lang="vi-VN" sz="5400" noProof="1">
              <a:solidFill>
                <a:schemeClr val="tx1"/>
              </a:solidFill>
              <a:cs typeface="Arial" panose="020B0604020202020204" pitchFamily="34" charset="0"/>
            </a:endParaRPr>
          </a:p>
        </p:txBody>
      </p:sp>
      <p:sp>
        <p:nvSpPr>
          <p:cNvPr id="24" name="Đáp án sai 1">
            <a:extLst>
              <a:ext uri="{FF2B5EF4-FFF2-40B4-BE49-F238E27FC236}">
                <a16:creationId xmlns:a16="http://schemas.microsoft.com/office/drawing/2014/main" id="{3FCD9830-5FD1-BD44-878B-228BD96CE996}"/>
              </a:ext>
            </a:extLst>
          </p:cNvPr>
          <p:cNvSpPr/>
          <p:nvPr/>
        </p:nvSpPr>
        <p:spPr>
          <a:xfrm>
            <a:off x="1030988" y="7391168"/>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noProof="1">
                <a:solidFill>
                  <a:schemeClr val="tx1"/>
                </a:solidFill>
                <a:latin typeface="Arial" panose="020B0604020202020204" pitchFamily="34" charset="0"/>
                <a:cs typeface="Arial" panose="020B0604020202020204" pitchFamily="34" charset="0"/>
              </a:rPr>
              <a:t>B. </a:t>
            </a:r>
            <a:r>
              <a:rPr lang="es-ES" sz="4000" noProof="1">
                <a:solidFill>
                  <a:schemeClr val="tx1"/>
                </a:solidFill>
                <a:latin typeface="Arial" panose="020B0604020202020204" pitchFamily="34" charset="0"/>
                <a:cs typeface="Arial" panose="020B0604020202020204" pitchFamily="34" charset="0"/>
              </a:rPr>
              <a:t>sin</a:t>
            </a:r>
            <a:r>
              <a:rPr lang="vi-VN" sz="4000" baseline="30000" noProof="1">
                <a:solidFill>
                  <a:schemeClr val="tx1"/>
                </a:solidFill>
                <a:latin typeface="Arial" panose="020B0604020202020204" pitchFamily="34" charset="0"/>
                <a:cs typeface="Arial" panose="020B0604020202020204" pitchFamily="34" charset="0"/>
              </a:rPr>
              <a:t>4</a:t>
            </a:r>
            <a:r>
              <a:rPr lang="es-ES" sz="4000" noProof="1">
                <a:solidFill>
                  <a:schemeClr val="tx1"/>
                </a:solidFill>
                <a:latin typeface="Arial" panose="020B0604020202020204" pitchFamily="34" charset="0"/>
                <a:cs typeface="Arial" panose="020B0604020202020204" pitchFamily="34" charset="0"/>
              </a:rPr>
              <a:t>x</a:t>
            </a:r>
            <a:r>
              <a:rPr lang="vi-VN" sz="4000" noProof="1">
                <a:solidFill>
                  <a:schemeClr val="tx1"/>
                </a:solidFill>
                <a:latin typeface="Arial" panose="020B0604020202020204" pitchFamily="34" charset="0"/>
                <a:cs typeface="Arial" panose="020B0604020202020204" pitchFamily="34" charset="0"/>
              </a:rPr>
              <a:t> </a:t>
            </a:r>
            <a:r>
              <a:rPr lang="es-ES" sz="4000" noProof="1">
                <a:solidFill>
                  <a:schemeClr val="tx1"/>
                </a:solidFill>
                <a:latin typeface="Arial" panose="020B0604020202020204" pitchFamily="34" charset="0"/>
                <a:cs typeface="Arial" panose="020B0604020202020204" pitchFamily="34" charset="0"/>
              </a:rPr>
              <a:t>+</a:t>
            </a:r>
            <a:r>
              <a:rPr lang="vi-VN" sz="4000" noProof="1">
                <a:solidFill>
                  <a:schemeClr val="tx1"/>
                </a:solidFill>
                <a:latin typeface="Arial" panose="020B0604020202020204" pitchFamily="34" charset="0"/>
                <a:cs typeface="Arial" panose="020B0604020202020204" pitchFamily="34" charset="0"/>
              </a:rPr>
              <a:t> </a:t>
            </a:r>
            <a:r>
              <a:rPr lang="es-ES" sz="4000" noProof="1">
                <a:solidFill>
                  <a:schemeClr val="tx1"/>
                </a:solidFill>
                <a:latin typeface="Arial" panose="020B0604020202020204" pitchFamily="34" charset="0"/>
                <a:cs typeface="Arial" panose="020B0604020202020204" pitchFamily="34" charset="0"/>
              </a:rPr>
              <a:t>cos</a:t>
            </a:r>
            <a:r>
              <a:rPr lang="vi-VN" sz="4000" baseline="30000" noProof="1">
                <a:solidFill>
                  <a:schemeClr val="tx1"/>
                </a:solidFill>
                <a:latin typeface="Arial" panose="020B0604020202020204" pitchFamily="34" charset="0"/>
                <a:cs typeface="Arial" panose="020B0604020202020204" pitchFamily="34" charset="0"/>
              </a:rPr>
              <a:t>4</a:t>
            </a:r>
            <a:r>
              <a:rPr lang="es-ES" sz="4000" noProof="1">
                <a:solidFill>
                  <a:schemeClr val="tx1"/>
                </a:solidFill>
                <a:latin typeface="Arial" panose="020B0604020202020204" pitchFamily="34" charset="0"/>
                <a:cs typeface="Arial" panose="020B0604020202020204" pitchFamily="34" charset="0"/>
              </a:rPr>
              <a:t>⁡x</a:t>
            </a:r>
            <a:r>
              <a:rPr lang="vi-VN" sz="4000" noProof="1">
                <a:solidFill>
                  <a:schemeClr val="tx1"/>
                </a:solidFill>
                <a:latin typeface="Arial" panose="020B0604020202020204" pitchFamily="34" charset="0"/>
                <a:cs typeface="Arial" panose="020B0604020202020204" pitchFamily="34" charset="0"/>
              </a:rPr>
              <a:t> </a:t>
            </a:r>
            <a:r>
              <a:rPr lang="es-ES" sz="4000" noProof="1">
                <a:solidFill>
                  <a:schemeClr val="tx1"/>
                </a:solidFill>
                <a:latin typeface="Arial" panose="020B0604020202020204" pitchFamily="34" charset="0"/>
                <a:cs typeface="Arial" panose="020B0604020202020204" pitchFamily="34" charset="0"/>
              </a:rPr>
              <a:t>=</a:t>
            </a:r>
            <a:r>
              <a:rPr lang="vi-VN" sz="4000" noProof="1">
                <a:solidFill>
                  <a:schemeClr val="tx1"/>
                </a:solidFill>
                <a:latin typeface="Arial" panose="020B0604020202020204" pitchFamily="34" charset="0"/>
                <a:cs typeface="Arial" panose="020B0604020202020204" pitchFamily="34" charset="0"/>
              </a:rPr>
              <a:t> </a:t>
            </a:r>
            <a:r>
              <a:rPr lang="es-ES" sz="4000" noProof="1">
                <a:solidFill>
                  <a:schemeClr val="tx1"/>
                </a:solidFill>
                <a:latin typeface="Arial" panose="020B0604020202020204" pitchFamily="34" charset="0"/>
                <a:cs typeface="Arial" panose="020B0604020202020204" pitchFamily="34" charset="0"/>
              </a:rPr>
              <a:t>12sin</a:t>
            </a:r>
            <a:r>
              <a:rPr lang="vi-VN" sz="4000" baseline="30000" noProof="1">
                <a:solidFill>
                  <a:schemeClr val="tx1"/>
                </a:solidFill>
                <a:latin typeface="Arial" panose="020B0604020202020204" pitchFamily="34" charset="0"/>
                <a:cs typeface="Arial" panose="020B0604020202020204" pitchFamily="34" charset="0"/>
              </a:rPr>
              <a:t>2</a:t>
            </a:r>
            <a:r>
              <a:rPr lang="es-ES" sz="4000" noProof="1">
                <a:solidFill>
                  <a:schemeClr val="tx1"/>
                </a:solidFill>
                <a:latin typeface="Arial" panose="020B0604020202020204" pitchFamily="34" charset="0"/>
                <a:cs typeface="Arial" panose="020B0604020202020204" pitchFamily="34" charset="0"/>
              </a:rPr>
              <a:t>x</a:t>
            </a:r>
            <a:r>
              <a:rPr lang="vi-VN" sz="4000" noProof="1">
                <a:solidFill>
                  <a:schemeClr val="tx1"/>
                </a:solidFill>
                <a:latin typeface="Arial" panose="020B0604020202020204" pitchFamily="34" charset="0"/>
                <a:cs typeface="Arial" panose="020B0604020202020204" pitchFamily="34" charset="0"/>
              </a:rPr>
              <a:t>. </a:t>
            </a:r>
            <a:r>
              <a:rPr lang="es-ES" sz="4000" noProof="1">
                <a:solidFill>
                  <a:schemeClr val="tx1"/>
                </a:solidFill>
                <a:latin typeface="Arial" panose="020B0604020202020204" pitchFamily="34" charset="0"/>
                <a:cs typeface="Arial" panose="020B0604020202020204" pitchFamily="34" charset="0"/>
              </a:rPr>
              <a:t>cos</a:t>
            </a:r>
            <a:r>
              <a:rPr lang="vi-VN" sz="4000" baseline="30000" noProof="1">
                <a:solidFill>
                  <a:schemeClr val="tx1"/>
                </a:solidFill>
                <a:latin typeface="Arial" panose="020B0604020202020204" pitchFamily="34" charset="0"/>
                <a:cs typeface="Arial" panose="020B0604020202020204" pitchFamily="34" charset="0"/>
              </a:rPr>
              <a:t>2</a:t>
            </a:r>
            <a:r>
              <a:rPr lang="es-ES" sz="4000" noProof="1">
                <a:solidFill>
                  <a:schemeClr val="tx1"/>
                </a:solidFill>
                <a:latin typeface="Arial" panose="020B0604020202020204" pitchFamily="34" charset="0"/>
                <a:cs typeface="Arial" panose="020B0604020202020204" pitchFamily="34" charset="0"/>
              </a:rPr>
              <a:t>x</a:t>
            </a:r>
            <a:endParaRPr lang="vi-VN" sz="5400" noProof="1">
              <a:solidFill>
                <a:schemeClr val="tx1"/>
              </a:solidFill>
              <a:cs typeface="Arial" panose="020B0604020202020204" pitchFamily="34" charset="0"/>
            </a:endParaRPr>
          </a:p>
        </p:txBody>
      </p:sp>
      <p:sp>
        <p:nvSpPr>
          <p:cNvPr id="26" name="Đáp án sai 2">
            <a:extLst>
              <a:ext uri="{FF2B5EF4-FFF2-40B4-BE49-F238E27FC236}">
                <a16:creationId xmlns:a16="http://schemas.microsoft.com/office/drawing/2014/main" id="{6A919885-0285-0403-1E09-FA94D8BC080B}"/>
              </a:ext>
            </a:extLst>
          </p:cNvPr>
          <p:cNvSpPr/>
          <p:nvPr/>
        </p:nvSpPr>
        <p:spPr>
          <a:xfrm>
            <a:off x="1066800" y="4756640"/>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noProof="1">
                <a:solidFill>
                  <a:schemeClr val="tx1"/>
                </a:solidFill>
                <a:cs typeface="Arial" panose="020B0604020202020204" pitchFamily="34" charset="0"/>
              </a:rPr>
              <a:t>A. (sin⁡x.cos⁡x)</a:t>
            </a:r>
            <a:r>
              <a:rPr lang="vi-VN" sz="4000" baseline="30000" noProof="1">
                <a:solidFill>
                  <a:schemeClr val="tx1"/>
                </a:solidFill>
                <a:cs typeface="Arial" panose="020B0604020202020204" pitchFamily="34" charset="0"/>
              </a:rPr>
              <a:t>2</a:t>
            </a:r>
            <a:r>
              <a:rPr lang="vi-VN" sz="4000" noProof="1">
                <a:solidFill>
                  <a:schemeClr val="tx1"/>
                </a:solidFill>
                <a:cs typeface="Arial" panose="020B0604020202020204" pitchFamily="34" charset="0"/>
              </a:rPr>
              <a:t> =12sin⁡x.cos⁡x</a:t>
            </a:r>
          </a:p>
        </p:txBody>
      </p:sp>
      <p:sp>
        <p:nvSpPr>
          <p:cNvPr id="27" name="Đáp án sai 3">
            <a:extLst>
              <a:ext uri="{FF2B5EF4-FFF2-40B4-BE49-F238E27FC236}">
                <a16:creationId xmlns:a16="http://schemas.microsoft.com/office/drawing/2014/main" id="{2E7D83A4-3758-8699-4DD0-010A80780539}"/>
              </a:ext>
            </a:extLst>
          </p:cNvPr>
          <p:cNvSpPr/>
          <p:nvPr/>
        </p:nvSpPr>
        <p:spPr>
          <a:xfrm>
            <a:off x="9368847" y="4808424"/>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noProof="1">
                <a:solidFill>
                  <a:schemeClr val="tx1"/>
                </a:solidFill>
                <a:latin typeface="Arial" panose="020B0604020202020204" pitchFamily="34" charset="0"/>
                <a:cs typeface="Arial" panose="020B0604020202020204" pitchFamily="34" charset="0"/>
              </a:rPr>
              <a:t>C</a:t>
            </a:r>
            <a:r>
              <a:rPr lang="en-US" sz="4000" noProof="1">
                <a:solidFill>
                  <a:schemeClr val="tx1"/>
                </a:solidFill>
                <a:latin typeface="Arial" panose="020B0604020202020204" pitchFamily="34" charset="0"/>
                <a:cs typeface="Arial" panose="020B0604020202020204" pitchFamily="34" charset="0"/>
              </a:rPr>
              <a:t>. </a:t>
            </a:r>
            <a:r>
              <a:rPr lang="vi-VN" sz="4000" noProof="1">
                <a:solidFill>
                  <a:schemeClr val="tx1"/>
                </a:solidFill>
                <a:cs typeface="Arial" panose="020B0604020202020204" pitchFamily="34" charset="0"/>
              </a:rPr>
              <a:t>(sin⁡x + cos⁡x)</a:t>
            </a:r>
            <a:r>
              <a:rPr lang="vi-VN" sz="4000" baseline="30000" noProof="1">
                <a:solidFill>
                  <a:schemeClr val="tx1"/>
                </a:solidFill>
                <a:cs typeface="Arial" panose="020B0604020202020204" pitchFamily="34" charset="0"/>
              </a:rPr>
              <a:t>2</a:t>
            </a:r>
            <a:r>
              <a:rPr lang="vi-VN" sz="4000" noProof="1">
                <a:solidFill>
                  <a:schemeClr val="tx1"/>
                </a:solidFill>
                <a:cs typeface="Arial" panose="020B0604020202020204" pitchFamily="34" charset="0"/>
              </a:rPr>
              <a:t> = 1 + 2sin⁡x.cos⁡x</a:t>
            </a:r>
          </a:p>
        </p:txBody>
      </p:sp>
      <p:pic>
        <p:nvPicPr>
          <p:cNvPr id="28"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2362" y="-637266"/>
            <a:ext cx="487363" cy="487363"/>
          </a:xfrm>
          <a:prstGeom prst="rect">
            <a:avLst/>
          </a:prstGeom>
        </p:spPr>
      </p:pic>
      <p:pic>
        <p:nvPicPr>
          <p:cNvPr id="3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719001" y="7873485"/>
            <a:ext cx="1334647" cy="1161681"/>
          </a:xfrm>
          <a:prstGeom prst="rect">
            <a:avLst/>
          </a:prstGeom>
        </p:spPr>
      </p:pic>
      <p:pic>
        <p:nvPicPr>
          <p:cNvPr id="31" name="Picture 30">
            <a:extLst>
              <a:ext uri="{FF2B5EF4-FFF2-40B4-BE49-F238E27FC236}">
                <a16:creationId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456113" y="5358937"/>
            <a:ext cx="1330072" cy="1184973"/>
          </a:xfrm>
          <a:prstGeom prst="rect">
            <a:avLst/>
          </a:prstGeom>
        </p:spPr>
      </p:pic>
      <p:pic>
        <p:nvPicPr>
          <p:cNvPr id="32" name="Picture 10">
            <a:extLst>
              <a:ext uri="{FF2B5EF4-FFF2-40B4-BE49-F238E27FC236}">
                <a16:creationId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788640" y="5358937"/>
            <a:ext cx="1330072" cy="1184973"/>
          </a:xfrm>
          <a:prstGeom prst="rect">
            <a:avLst/>
          </a:prstGeom>
        </p:spPr>
      </p:pic>
      <p:pic>
        <p:nvPicPr>
          <p:cNvPr id="33" name="Picture 10">
            <a:extLst>
              <a:ext uri="{FF2B5EF4-FFF2-40B4-BE49-F238E27FC236}">
                <a16:creationId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456113" y="7845545"/>
            <a:ext cx="1330072" cy="1184973"/>
          </a:xfrm>
          <a:prstGeom prst="rect">
            <a:avLst/>
          </a:prstGeom>
        </p:spPr>
      </p:pic>
      <p:pic>
        <p:nvPicPr>
          <p:cNvPr id="3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69225" y="-637266"/>
            <a:ext cx="487363" cy="487363"/>
          </a:xfrm>
          <a:prstGeom prst="rect">
            <a:avLst/>
          </a:prstGeom>
        </p:spPr>
      </p:pic>
    </p:spTree>
    <p:extLst>
      <p:ext uri="{BB962C8B-B14F-4D97-AF65-F5344CB8AC3E}">
        <p14:creationId xmlns:p14="http://schemas.microsoft.com/office/powerpoint/2010/main" val="221854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3"/>
                                        </p:tgtEl>
                                        <p:attrNameLst>
                                          <p:attrName>fillcolor</p:attrName>
                                        </p:attrNameLst>
                                      </p:cBhvr>
                                      <p:to>
                                        <a:srgbClr val="92D050"/>
                                      </p:to>
                                    </p:animClr>
                                    <p:set>
                                      <p:cBhvr>
                                        <p:cTn id="29" dur="500" fill="hold"/>
                                        <p:tgtEl>
                                          <p:spTgt spid="23"/>
                                        </p:tgtEl>
                                        <p:attrNameLst>
                                          <p:attrName>fill.type</p:attrName>
                                        </p:attrNameLst>
                                      </p:cBhvr>
                                      <p:to>
                                        <p:strVal val="solid"/>
                                      </p:to>
                                    </p:set>
                                    <p:set>
                                      <p:cBhvr>
                                        <p:cTn id="30" dur="500" fill="hold"/>
                                        <p:tgtEl>
                                          <p:spTgt spid="2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8"/>
                                        </p:tgtEl>
                                      </p:cBhvr>
                                    </p:cmd>
                                  </p:childTnLst>
                                </p:cTn>
                              </p:par>
                              <p:par>
                                <p:cTn id="33" presetID="1" presetClass="entr" presetSubtype="0" fill="hold" nodeType="withEffect">
                                  <p:stCondLst>
                                    <p:cond delay="0"/>
                                  </p:stCondLst>
                                  <p:childTnLst>
                                    <p:set>
                                      <p:cBhvr>
                                        <p:cTn id="34" dur="1" fill="hold">
                                          <p:stCondLst>
                                            <p:cond delay="9"/>
                                          </p:stCondLst>
                                        </p:cTn>
                                        <p:tgtEl>
                                          <p:spTgt spid="3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3"/>
                                        </p:tgtEl>
                                      </p:cBhvr>
                                    </p:animEffect>
                                    <p:animScale>
                                      <p:cBhvr>
                                        <p:cTn id="37"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4"/>
                                        </p:tgtEl>
                                        <p:attrNameLst>
                                          <p:attrName>fillcolor</p:attrName>
                                        </p:attrNameLst>
                                      </p:cBhvr>
                                      <p:to>
                                        <a:srgbClr val="D99694"/>
                                      </p:to>
                                    </p:animClr>
                                    <p:set>
                                      <p:cBhvr>
                                        <p:cTn id="43" dur="500" fill="hold"/>
                                        <p:tgtEl>
                                          <p:spTgt spid="24"/>
                                        </p:tgtEl>
                                        <p:attrNameLst>
                                          <p:attrName>fill.type</p:attrName>
                                        </p:attrNameLst>
                                      </p:cBhvr>
                                      <p:to>
                                        <p:strVal val="solid"/>
                                      </p:to>
                                    </p:set>
                                    <p:set>
                                      <p:cBhvr>
                                        <p:cTn id="44" dur="500" fill="hold"/>
                                        <p:tgtEl>
                                          <p:spTgt spid="2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4"/>
                                        </p:tgtEl>
                                      </p:cBhvr>
                                    </p:cmd>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4"/>
                                        </p:tgtEl>
                                      </p:cBhvr>
                                    </p:animEffect>
                                    <p:animScale>
                                      <p:cBhvr>
                                        <p:cTn id="51"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52" restart="whenNotActive" fill="hold" evtFilter="cancelBubble" nodeType="interactiveSeq">
                <p:stCondLst>
                  <p:cond evt="onClick" delay="0">
                    <p:tgtEl>
                      <p:spTgt spid="2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6"/>
                                        </p:tgtEl>
                                        <p:attrNameLst>
                                          <p:attrName>fillcolor</p:attrName>
                                        </p:attrNameLst>
                                      </p:cBhvr>
                                      <p:to>
                                        <a:srgbClr val="D99694"/>
                                      </p:to>
                                    </p:animClr>
                                    <p:set>
                                      <p:cBhvr>
                                        <p:cTn id="57" dur="500" fill="hold"/>
                                        <p:tgtEl>
                                          <p:spTgt spid="26"/>
                                        </p:tgtEl>
                                        <p:attrNameLst>
                                          <p:attrName>fill.type</p:attrName>
                                        </p:attrNameLst>
                                      </p:cBhvr>
                                      <p:to>
                                        <p:strVal val="solid"/>
                                      </p:to>
                                    </p:set>
                                    <p:set>
                                      <p:cBhvr>
                                        <p:cTn id="58" dur="500" fill="hold"/>
                                        <p:tgtEl>
                                          <p:spTgt spid="2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4"/>
                                        </p:tgtEl>
                                      </p:cBhvr>
                                    </p:cmd>
                                  </p:childTnLst>
                                </p:cTn>
                              </p:par>
                              <p:par>
                                <p:cTn id="61" presetID="1" presetClass="entr" presetSubtype="0" fill="hold" nodeType="withEffect">
                                  <p:stCondLst>
                                    <p:cond delay="0"/>
                                  </p:stCondLst>
                                  <p:childTnLst>
                                    <p:set>
                                      <p:cBhvr>
                                        <p:cTn id="62" dur="1" fill="hold">
                                          <p:stCondLst>
                                            <p:cond delay="9"/>
                                          </p:stCondLst>
                                        </p:cTn>
                                        <p:tgtEl>
                                          <p:spTgt spid="31"/>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6"/>
                                        </p:tgtEl>
                                      </p:cBhvr>
                                    </p:animEffect>
                                    <p:animScale>
                                      <p:cBhvr>
                                        <p:cTn id="65" dur="250" autoRev="1" fill="hold"/>
                                        <p:tgtEl>
                                          <p:spTgt spid="26"/>
                                        </p:tgtEl>
                                      </p:cBhvr>
                                      <p:by x="105000" y="105000"/>
                                    </p:animScale>
                                  </p:childTnLst>
                                </p:cTn>
                              </p:par>
                            </p:childTnLst>
                          </p:cTn>
                        </p:par>
                      </p:childTnLst>
                    </p:cTn>
                  </p:par>
                </p:childTnLst>
              </p:cTn>
              <p:nextCondLst>
                <p:cond evt="onClick" delay="0">
                  <p:tgtEl>
                    <p:spTgt spid="26"/>
                  </p:tgtEl>
                </p:cond>
              </p:nextCondLst>
            </p:seq>
            <p:seq concurrent="1" nextAc="seek">
              <p:cTn id="66" restart="whenNotActive" fill="hold" evtFilter="cancelBubble" nodeType="interactiveSeq">
                <p:stCondLst>
                  <p:cond evt="onClick" delay="0">
                    <p:tgtEl>
                      <p:spTgt spid="2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7"/>
                                        </p:tgtEl>
                                        <p:attrNameLst>
                                          <p:attrName>fillcolor</p:attrName>
                                        </p:attrNameLst>
                                      </p:cBhvr>
                                      <p:to>
                                        <a:srgbClr val="D99694"/>
                                      </p:to>
                                    </p:animClr>
                                    <p:set>
                                      <p:cBhvr>
                                        <p:cTn id="71" dur="500" fill="hold"/>
                                        <p:tgtEl>
                                          <p:spTgt spid="27"/>
                                        </p:tgtEl>
                                        <p:attrNameLst>
                                          <p:attrName>fill.type</p:attrName>
                                        </p:attrNameLst>
                                      </p:cBhvr>
                                      <p:to>
                                        <p:strVal val="solid"/>
                                      </p:to>
                                    </p:set>
                                    <p:set>
                                      <p:cBhvr>
                                        <p:cTn id="72" dur="500" fill="hold"/>
                                        <p:tgtEl>
                                          <p:spTgt spid="2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4"/>
                                        </p:tgtEl>
                                      </p:cBhvr>
                                    </p:cmd>
                                  </p:childTnLst>
                                </p:cTn>
                              </p:par>
                              <p:par>
                                <p:cTn id="75" presetID="1" presetClass="entr" presetSubtype="0" fill="hold" nodeType="withEffect">
                                  <p:stCondLst>
                                    <p:cond delay="0"/>
                                  </p:stCondLst>
                                  <p:childTnLst>
                                    <p:set>
                                      <p:cBhvr>
                                        <p:cTn id="76" dur="1" fill="hold">
                                          <p:stCondLst>
                                            <p:cond delay="9"/>
                                          </p:stCondLst>
                                        </p:cTn>
                                        <p:tgtEl>
                                          <p:spTgt spid="32"/>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7"/>
                                        </p:tgtEl>
                                      </p:cBhvr>
                                    </p:animEffect>
                                    <p:animScale>
                                      <p:cBhvr>
                                        <p:cTn id="79" dur="250" autoRev="1" fill="hold"/>
                                        <p:tgtEl>
                                          <p:spTgt spid="27"/>
                                        </p:tgtEl>
                                      </p:cBhvr>
                                      <p:by x="105000" y="105000"/>
                                    </p:animScale>
                                  </p:childTnLst>
                                </p:cTn>
                              </p:par>
                            </p:childTnLst>
                          </p:cTn>
                        </p:par>
                      </p:childTnLst>
                    </p:cTn>
                  </p:par>
                </p:childTnLst>
              </p:cTn>
              <p:nextCondLst>
                <p:cond evt="onClick" delay="0">
                  <p:tgtEl>
                    <p:spTgt spid="27"/>
                  </p:tgtEl>
                </p:cond>
              </p:nextCondLst>
            </p:seq>
            <p:audio>
              <p:cMediaNode vol="80000">
                <p:cTn id="80" fill="hold" display="0">
                  <p:stCondLst>
                    <p:cond delay="indefinite"/>
                  </p:stCondLst>
                  <p:endCondLst>
                    <p:cond evt="onStopAudio" delay="0">
                      <p:tgtEl>
                        <p:sldTgt/>
                      </p:tgtEl>
                    </p:cond>
                  </p:endCondLst>
                </p:cTn>
                <p:tgtEl>
                  <p:spTgt spid="28"/>
                </p:tgtEl>
              </p:cMediaNode>
            </p:audio>
            <p:audio>
              <p:cMediaNode vol="80000">
                <p:cTn id="81" fill="hold" display="0">
                  <p:stCondLst>
                    <p:cond delay="indefinite"/>
                  </p:stCondLst>
                  <p:endCondLst>
                    <p:cond evt="onStopAudio" delay="0">
                      <p:tgtEl>
                        <p:sldTgt/>
                      </p:tgtEl>
                    </p:cond>
                  </p:endCondLst>
                </p:cTn>
                <p:tgtEl>
                  <p:spTgt spid="34"/>
                </p:tgtEl>
              </p:cMediaNode>
            </p:audio>
          </p:childTnLst>
        </p:cTn>
      </p:par>
    </p:tnLst>
    <p:bldLst>
      <p:bldP spid="22" grpId="0" animBg="1"/>
      <p:bldP spid="23" grpId="0" animBg="1"/>
      <p:bldP spid="23" grpId="1" animBg="1"/>
      <p:bldP spid="24" grpId="0" animBg="1"/>
      <p:bldP spid="24" grpId="1" animBg="1"/>
      <p:bldP spid="26" grpId="0" animBg="1"/>
      <p:bldP spid="26" grpId="1" animBg="1"/>
      <p:bldP spid="27" grpId="0" animBg="1"/>
      <p:bldP spid="2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184846-5912-4472-0775-958254DCCE23}"/>
              </a:ext>
            </a:extLst>
          </p:cNvPr>
          <p:cNvSpPr txBox="1"/>
          <p:nvPr/>
        </p:nvSpPr>
        <p:spPr>
          <a:xfrm>
            <a:off x="3200400" y="6594233"/>
            <a:ext cx="13243560" cy="2031325"/>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vi-VN" sz="4200" b="0" i="0" u="none" strike="noStrike" kern="1200" cap="none" spc="0" normalizeH="0" baseline="0" noProof="0">
                <a:ln>
                  <a:noFill/>
                </a:ln>
                <a:solidFill>
                  <a:prstClr val="black"/>
                </a:solidFill>
                <a:effectLst/>
                <a:uLnTx/>
                <a:uFillTx/>
                <a:latin typeface="Arial" panose="020B0604020202020204" pitchFamily="34" charset="0"/>
                <a:ea typeface="+mn-ea"/>
                <a:cs typeface="+mn-cs"/>
                <a:hlinkClick r:id="rId2"/>
              </a:rPr>
              <a:t>https://drive.google.com/drive/folders/1GV75-Gj1xXWsJHdq-I0_OIouL4iLnqbc?usp=drive_link</a:t>
            </a:r>
            <a:endParaRPr kumimoji="0" lang="vi-VN" sz="4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4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CF8C0AD4-1ED5-2390-32B6-942E3DF72C20}"/>
              </a:ext>
            </a:extLst>
          </p:cNvPr>
          <p:cNvSpPr txBox="1"/>
          <p:nvPr/>
        </p:nvSpPr>
        <p:spPr>
          <a:xfrm>
            <a:off x="2529840" y="1615275"/>
            <a:ext cx="12161520" cy="1477328"/>
          </a:xfrm>
          <a:prstGeom prst="rect">
            <a:avLst/>
          </a:prstGeom>
          <a:noFill/>
        </p:spPr>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vi-VN" sz="9000" b="0" i="0" u="none" strike="noStrike" kern="1200" cap="none" spc="0" normalizeH="0" baseline="0" noProof="0">
                <a:ln>
                  <a:noFill/>
                </a:ln>
                <a:solidFill>
                  <a:srgbClr val="FF0000"/>
                </a:solidFill>
                <a:effectLst/>
                <a:uLnTx/>
                <a:uFillTx/>
                <a:latin typeface="Arial" panose="020B0604020202020204" pitchFamily="34" charset="0"/>
                <a:ea typeface="+mn-ea"/>
                <a:cs typeface="+mn-cs"/>
              </a:rPr>
              <a:t>Còn nữa….</a:t>
            </a:r>
          </a:p>
        </p:txBody>
      </p:sp>
      <p:sp>
        <p:nvSpPr>
          <p:cNvPr id="5" name="TextBox 4">
            <a:extLst>
              <a:ext uri="{FF2B5EF4-FFF2-40B4-BE49-F238E27FC236}">
                <a16:creationId xmlns:a16="http://schemas.microsoft.com/office/drawing/2014/main" id="{247B08A3-ACF2-9C05-FBCB-714D8C3B9FF3}"/>
              </a:ext>
            </a:extLst>
          </p:cNvPr>
          <p:cNvSpPr txBox="1"/>
          <p:nvPr/>
        </p:nvSpPr>
        <p:spPr>
          <a:xfrm>
            <a:off x="3048000" y="3692768"/>
            <a:ext cx="13243560" cy="2175596"/>
          </a:xfrm>
          <a:prstGeom prst="rect">
            <a:avLst/>
          </a:prstGeom>
          <a:noFill/>
        </p:spPr>
        <p:txBody>
          <a:bodyPr wrap="square" rtlCol="0">
            <a:spAutoFit/>
          </a:bodyPr>
          <a:lstStyle/>
          <a:p>
            <a:pPr marL="0" marR="0" lvl="0" indent="0" algn="l" defTabSz="1371600" rtl="0" eaLnBrk="1" fontAlgn="auto" latinLnBrk="0" hangingPunct="1">
              <a:lnSpc>
                <a:spcPct val="150000"/>
              </a:lnSpc>
              <a:spcBef>
                <a:spcPts val="0"/>
              </a:spcBef>
              <a:spcAft>
                <a:spcPts val="0"/>
              </a:spcAft>
              <a:buClrTx/>
              <a:buSzTx/>
              <a:buFontTx/>
              <a:buNone/>
              <a:tabLst/>
              <a:defRPr/>
            </a:pPr>
            <a:r>
              <a:rPr kumimoji="0" lang="vi-VN" sz="4800" b="1" i="1"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Có đủ bộ word và powerpoint cả năm tất cả các bài môn: Toán 8 Cánh diều</a:t>
            </a:r>
          </a:p>
        </p:txBody>
      </p:sp>
    </p:spTree>
    <p:extLst>
      <p:ext uri="{BB962C8B-B14F-4D97-AF65-F5344CB8AC3E}">
        <p14:creationId xmlns:p14="http://schemas.microsoft.com/office/powerpoint/2010/main" val="3199322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663BD2-49E5-30DA-EBEB-4B0728A34454}"/>
              </a:ext>
            </a:extLst>
          </p:cNvPr>
          <p:cNvPicPr>
            <a:picLocks noChangeAspect="1"/>
          </p:cNvPicPr>
          <p:nvPr/>
        </p:nvPicPr>
        <p:blipFill>
          <a:blip r:embed="rId2"/>
          <a:stretch>
            <a:fillRect/>
          </a:stretch>
        </p:blipFill>
        <p:spPr>
          <a:xfrm>
            <a:off x="0" y="0"/>
            <a:ext cx="18288000" cy="10287000"/>
          </a:xfrm>
          <a:prstGeom prst="rect">
            <a:avLst/>
          </a:prstGeom>
        </p:spPr>
      </p:pic>
    </p:spTree>
    <p:extLst>
      <p:ext uri="{BB962C8B-B14F-4D97-AF65-F5344CB8AC3E}">
        <p14:creationId xmlns:p14="http://schemas.microsoft.com/office/powerpoint/2010/main" val="2781437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chemeClr val="bg1"/>
            </a:solidFill>
            <a:ln w="209550">
              <a:solidFill>
                <a:srgbClr val="FFCB7C"/>
              </a:solidFill>
            </a:ln>
          </p:spPr>
          <p:txBody>
            <a:bodyPr/>
            <a:lstStyle/>
            <a:p>
              <a:endParaRPr lang="vi-VN"/>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3" name="TextBox 12"/>
          <p:cNvSpPr txBox="1"/>
          <p:nvPr/>
        </p:nvSpPr>
        <p:spPr>
          <a:xfrm>
            <a:off x="5600700" y="495300"/>
            <a:ext cx="7086600" cy="1107996"/>
          </a:xfrm>
          <a:prstGeom prst="rect">
            <a:avLst/>
          </a:prstGeom>
          <a:noFill/>
        </p:spPr>
        <p:txBody>
          <a:bodyPr wrap="square" rtlCol="0">
            <a:spAutoFit/>
          </a:bodyPr>
          <a:lstStyle/>
          <a:p>
            <a:pPr algn="ctr"/>
            <a:r>
              <a:rPr lang="vi-VN" sz="6600" b="1">
                <a:solidFill>
                  <a:srgbClr val="1F497D">
                    <a:lumMod val="75000"/>
                  </a:srgbClr>
                </a:solidFill>
                <a:cs typeface="Arial" panose="020B0604020202020204" pitchFamily="34" charset="0"/>
              </a:rPr>
              <a:t>VẬN DỤNG</a:t>
            </a:r>
            <a:endParaRPr lang="en-US" sz="6600" b="1">
              <a:solidFill>
                <a:srgbClr val="1F497D">
                  <a:lumMod val="75000"/>
                </a:srgb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895350" y="1786592"/>
                <a:ext cx="16796038" cy="1938992"/>
              </a:xfrm>
              <a:prstGeom prst="rect">
                <a:avLst/>
              </a:prstGeom>
            </p:spPr>
            <p:txBody>
              <a:bodyPr wrap="square">
                <a:spAutoFit/>
              </a:bodyPr>
              <a:lstStyle/>
              <a:p>
                <a:pPr algn="just">
                  <a:lnSpc>
                    <a:spcPct val="150000"/>
                  </a:lnSpc>
                </a:pPr>
                <a:r>
                  <a:rPr lang="vi-VN" sz="4000" b="1">
                    <a:solidFill>
                      <a:srgbClr val="F79646">
                        <a:lumMod val="75000"/>
                      </a:srgbClr>
                    </a:solidFill>
                    <a:cs typeface="Arial" panose="020B0604020202020204" pitchFamily="34" charset="0"/>
                  </a:rPr>
                  <a:t>Bài 5 (SGK-tr.15). </a:t>
                </a:r>
                <a:r>
                  <a:rPr lang="vi-VN" sz="4000">
                    <a:solidFill>
                      <a:prstClr val="black"/>
                    </a:solidFill>
                    <a:cs typeface="Arial" panose="020B0604020202020204" pitchFamily="34" charset="0"/>
                  </a:rPr>
                  <a:t>Cho </a:t>
                </a:r>
                <a14:m>
                  <m:oMath xmlns:m="http://schemas.openxmlformats.org/officeDocument/2006/math">
                    <m:r>
                      <a:rPr lang="vi-VN" sz="4000" i="1" smtClean="0">
                        <a:solidFill>
                          <a:prstClr val="black"/>
                        </a:solidFill>
                        <a:latin typeface="Cambria Math" panose="02040503050406030204" pitchFamily="18" charset="0"/>
                        <a:ea typeface="Cambria Math" panose="02040503050406030204" pitchFamily="18" charset="0"/>
                        <a:cs typeface="Arial" panose="020B0604020202020204" pitchFamily="34" charset="0"/>
                      </a:rPr>
                      <m:t>𝛼</m:t>
                    </m:r>
                    <m:r>
                      <a:rPr lang="vi-VN" sz="4000" b="0" i="1" smtClean="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vi-VN" sz="4000" b="0" i="1" smtClean="0">
                        <a:solidFill>
                          <a:prstClr val="black"/>
                        </a:solidFill>
                        <a:latin typeface="Cambria Math" panose="02040503050406030204" pitchFamily="18" charset="0"/>
                        <a:ea typeface="Cambria Math" panose="02040503050406030204" pitchFamily="18" charset="0"/>
                        <a:cs typeface="Arial" panose="020B0604020202020204" pitchFamily="34" charset="0"/>
                      </a:rPr>
                      <m:t>𝛽</m:t>
                    </m:r>
                    <m:r>
                      <a:rPr lang="vi-VN" sz="4000" b="0" i="1" smtClean="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vi-VN" sz="4000" b="0" i="1" smtClean="0">
                        <a:solidFill>
                          <a:prstClr val="black"/>
                        </a:solidFill>
                        <a:latin typeface="Cambria Math" panose="02040503050406030204" pitchFamily="18" charset="0"/>
                        <a:ea typeface="Cambria Math" panose="02040503050406030204" pitchFamily="18" charset="0"/>
                        <a:cs typeface="Arial" panose="020B0604020202020204" pitchFamily="34" charset="0"/>
                      </a:rPr>
                      <m:t>𝜋</m:t>
                    </m:r>
                  </m:oMath>
                </a14:m>
                <a:r>
                  <a:rPr lang="vi-VN" sz="4000">
                    <a:solidFill>
                      <a:prstClr val="black"/>
                    </a:solidFill>
                    <a:latin typeface="Arial" panose="020B0604020202020204" pitchFamily="34" charset="0"/>
                    <a:cs typeface="Arial" panose="020B0604020202020204" pitchFamily="34" charset="0"/>
                  </a:rPr>
                  <a:t>. Tính:</a:t>
                </a:r>
              </a:p>
              <a:p>
                <a:pPr marL="742950" indent="-742950" algn="just">
                  <a:lnSpc>
                    <a:spcPct val="150000"/>
                  </a:lnSpc>
                  <a:buAutoNum type="alphaLcParenR"/>
                </a:pPr>
                <a:r>
                  <a:rPr lang="vi-VN" sz="4000">
                    <a:solidFill>
                      <a:prstClr val="black"/>
                    </a:solidFill>
                    <a:latin typeface="Arial" panose="020B0604020202020204" pitchFamily="34" charset="0"/>
                    <a:cs typeface="Arial" panose="020B0604020202020204" pitchFamily="34" charset="0"/>
                  </a:rPr>
                  <a:t>A = sin</a:t>
                </a:r>
                <a:r>
                  <a:rPr lang="vi-VN" sz="4000" baseline="30000">
                    <a:solidFill>
                      <a:prstClr val="black"/>
                    </a:solidFill>
                    <a:latin typeface="Arial" panose="020B0604020202020204" pitchFamily="34" charset="0"/>
                    <a:cs typeface="Arial" panose="020B0604020202020204" pitchFamily="34" charset="0"/>
                  </a:rPr>
                  <a:t>2</a:t>
                </a:r>
                <a:r>
                  <a:rPr lang="vi-VN" sz="4000">
                    <a:solidFill>
                      <a:prstClr val="black"/>
                    </a:solidFill>
                    <a:ea typeface="Cambria Math" panose="02040503050406030204" pitchFamily="18" charset="0"/>
                    <a:cs typeface="Arial" panose="020B0604020202020204" pitchFamily="34" charset="0"/>
                  </a:rPr>
                  <a:t> </a:t>
                </a:r>
                <a14:m>
                  <m:oMath xmlns:m="http://schemas.openxmlformats.org/officeDocument/2006/math">
                    <m:r>
                      <a:rPr lang="vi-VN" sz="4000" i="1">
                        <a:solidFill>
                          <a:prstClr val="black"/>
                        </a:solidFill>
                        <a:latin typeface="Cambria Math" panose="02040503050406030204" pitchFamily="18" charset="0"/>
                        <a:ea typeface="Cambria Math" panose="02040503050406030204" pitchFamily="18" charset="0"/>
                        <a:cs typeface="Arial" panose="020B0604020202020204" pitchFamily="34" charset="0"/>
                      </a:rPr>
                      <m:t>𝛼</m:t>
                    </m:r>
                  </m:oMath>
                </a14:m>
                <a:r>
                  <a:rPr lang="vi-VN" sz="4000">
                    <a:solidFill>
                      <a:prstClr val="black"/>
                    </a:solidFill>
                    <a:latin typeface="Arial" panose="020B0604020202020204" pitchFamily="34" charset="0"/>
                    <a:cs typeface="Arial" panose="020B0604020202020204" pitchFamily="34" charset="0"/>
                  </a:rPr>
                  <a:t> + cos</a:t>
                </a:r>
                <a:r>
                  <a:rPr lang="vi-VN" sz="4000" baseline="30000">
                    <a:solidFill>
                      <a:prstClr val="black"/>
                    </a:solidFill>
                    <a:latin typeface="Arial" panose="020B0604020202020204" pitchFamily="34" charset="0"/>
                    <a:cs typeface="Arial" panose="020B0604020202020204" pitchFamily="34" charset="0"/>
                  </a:rPr>
                  <a:t>2</a:t>
                </a:r>
                <a:r>
                  <a:rPr lang="vi-VN" sz="4000">
                    <a:solidFill>
                      <a:prstClr val="black"/>
                    </a:solidFill>
                    <a:ea typeface="Cambria Math" panose="02040503050406030204" pitchFamily="18" charset="0"/>
                    <a:cs typeface="Arial" panose="020B0604020202020204" pitchFamily="34" charset="0"/>
                  </a:rPr>
                  <a:t> </a:t>
                </a:r>
                <a14:m>
                  <m:oMath xmlns:m="http://schemas.openxmlformats.org/officeDocument/2006/math">
                    <m:r>
                      <a:rPr lang="vi-VN" sz="4000" i="1">
                        <a:solidFill>
                          <a:prstClr val="black"/>
                        </a:solidFill>
                        <a:latin typeface="Cambria Math" panose="02040503050406030204" pitchFamily="18" charset="0"/>
                        <a:ea typeface="Cambria Math" panose="02040503050406030204" pitchFamily="18" charset="0"/>
                        <a:cs typeface="Arial" panose="020B0604020202020204" pitchFamily="34" charset="0"/>
                      </a:rPr>
                      <m:t>𝛽</m:t>
                    </m:r>
                  </m:oMath>
                </a14:m>
                <a:r>
                  <a:rPr lang="vi-VN" sz="4000">
                    <a:solidFill>
                      <a:prstClr val="black"/>
                    </a:solidFill>
                    <a:latin typeface="Arial" panose="020B0604020202020204" pitchFamily="34" charset="0"/>
                    <a:cs typeface="Arial" panose="020B0604020202020204" pitchFamily="34" charset="0"/>
                  </a:rPr>
                  <a:t>                    b) B = (sin</a:t>
                </a:r>
                <a14:m>
                  <m:oMath xmlns:m="http://schemas.openxmlformats.org/officeDocument/2006/math">
                    <m:r>
                      <a:rPr lang="vi-VN" sz="4000" i="1">
                        <a:solidFill>
                          <a:prstClr val="black"/>
                        </a:solidFill>
                        <a:latin typeface="Cambria Math" panose="02040503050406030204" pitchFamily="18" charset="0"/>
                        <a:ea typeface="Cambria Math" panose="02040503050406030204" pitchFamily="18" charset="0"/>
                        <a:cs typeface="Arial" panose="020B0604020202020204" pitchFamily="34" charset="0"/>
                      </a:rPr>
                      <m:t>𝛼</m:t>
                    </m:r>
                  </m:oMath>
                </a14:m>
                <a:r>
                  <a:rPr lang="vi-VN" sz="4000">
                    <a:solidFill>
                      <a:prstClr val="black"/>
                    </a:solidFill>
                    <a:latin typeface="Arial" panose="020B0604020202020204" pitchFamily="34" charset="0"/>
                    <a:cs typeface="Arial" panose="020B0604020202020204" pitchFamily="34" charset="0"/>
                  </a:rPr>
                  <a:t> + cos</a:t>
                </a:r>
                <a14:m>
                  <m:oMath xmlns:m="http://schemas.openxmlformats.org/officeDocument/2006/math">
                    <m:r>
                      <a:rPr lang="vi-VN" sz="4000" i="1">
                        <a:solidFill>
                          <a:prstClr val="black"/>
                        </a:solidFill>
                        <a:latin typeface="Cambria Math" panose="02040503050406030204" pitchFamily="18" charset="0"/>
                        <a:ea typeface="Cambria Math" panose="02040503050406030204" pitchFamily="18" charset="0"/>
                        <a:cs typeface="Arial" panose="020B0604020202020204" pitchFamily="34" charset="0"/>
                      </a:rPr>
                      <m:t>𝛽</m:t>
                    </m:r>
                  </m:oMath>
                </a14:m>
                <a:r>
                  <a:rPr lang="vi-VN" sz="4000">
                    <a:solidFill>
                      <a:prstClr val="black"/>
                    </a:solidFill>
                    <a:cs typeface="Arial" panose="020B0604020202020204" pitchFamily="34" charset="0"/>
                  </a:rPr>
                  <a:t>)</a:t>
                </a:r>
                <a:r>
                  <a:rPr lang="vi-VN" sz="4000" baseline="30000">
                    <a:solidFill>
                      <a:prstClr val="black"/>
                    </a:solidFill>
                    <a:cs typeface="Arial" panose="020B0604020202020204" pitchFamily="34" charset="0"/>
                  </a:rPr>
                  <a:t>2</a:t>
                </a:r>
                <a:r>
                  <a:rPr lang="vi-VN" sz="4000">
                    <a:solidFill>
                      <a:prstClr val="black"/>
                    </a:solidFill>
                    <a:cs typeface="Arial" panose="020B0604020202020204" pitchFamily="34" charset="0"/>
                  </a:rPr>
                  <a:t> + (cos</a:t>
                </a:r>
                <a14:m>
                  <m:oMath xmlns:m="http://schemas.openxmlformats.org/officeDocument/2006/math">
                    <m:r>
                      <a:rPr lang="vi-VN" sz="4000" i="1">
                        <a:solidFill>
                          <a:prstClr val="black"/>
                        </a:solidFill>
                        <a:latin typeface="Cambria Math" panose="02040503050406030204" pitchFamily="18" charset="0"/>
                        <a:ea typeface="Cambria Math" panose="02040503050406030204" pitchFamily="18" charset="0"/>
                        <a:cs typeface="Arial" panose="020B0604020202020204" pitchFamily="34" charset="0"/>
                      </a:rPr>
                      <m:t>𝛼</m:t>
                    </m:r>
                  </m:oMath>
                </a14:m>
                <a:r>
                  <a:rPr lang="vi-VN" sz="4000">
                    <a:solidFill>
                      <a:prstClr val="black"/>
                    </a:solidFill>
                    <a:cs typeface="Arial" panose="020B0604020202020204" pitchFamily="34" charset="0"/>
                  </a:rPr>
                  <a:t> + sin</a:t>
                </a:r>
                <a14:m>
                  <m:oMath xmlns:m="http://schemas.openxmlformats.org/officeDocument/2006/math">
                    <m:r>
                      <a:rPr lang="vi-VN" sz="4000" i="1">
                        <a:solidFill>
                          <a:prstClr val="black"/>
                        </a:solidFill>
                        <a:latin typeface="Cambria Math" panose="02040503050406030204" pitchFamily="18" charset="0"/>
                        <a:ea typeface="Cambria Math" panose="02040503050406030204" pitchFamily="18" charset="0"/>
                        <a:cs typeface="Arial" panose="020B0604020202020204" pitchFamily="34" charset="0"/>
                      </a:rPr>
                      <m:t>𝛽</m:t>
                    </m:r>
                  </m:oMath>
                </a14:m>
                <a:r>
                  <a:rPr lang="vi-VN" sz="4000">
                    <a:solidFill>
                      <a:prstClr val="black"/>
                    </a:solidFill>
                    <a:cs typeface="Arial" panose="020B0604020202020204" pitchFamily="34" charset="0"/>
                  </a:rPr>
                  <a:t>)</a:t>
                </a:r>
                <a:r>
                  <a:rPr lang="vi-VN" sz="4000" baseline="30000">
                    <a:solidFill>
                      <a:prstClr val="black"/>
                    </a:solidFill>
                    <a:cs typeface="Arial" panose="020B0604020202020204" pitchFamily="34" charset="0"/>
                  </a:rPr>
                  <a:t>2</a:t>
                </a:r>
                <a:endParaRPr lang="vi-VN" sz="4000">
                  <a:solidFill>
                    <a:prstClr val="black"/>
                  </a:solidFill>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895350" y="1786592"/>
                <a:ext cx="16796038" cy="1938992"/>
              </a:xfrm>
              <a:prstGeom prst="rect">
                <a:avLst/>
              </a:prstGeom>
              <a:blipFill rotWithShape="0">
                <a:blip r:embed="rId2"/>
                <a:stretch>
                  <a:fillRect l="-1307" b="-6918"/>
                </a:stretch>
              </a:blipFill>
            </p:spPr>
            <p:txBody>
              <a:bodyPr/>
              <a:lstStyle/>
              <a:p>
                <a:r>
                  <a:rPr lang="en-US">
                    <a:noFill/>
                  </a:rPr>
                  <a:t> </a:t>
                </a:r>
              </a:p>
            </p:txBody>
          </p:sp>
        </mc:Fallback>
      </mc:AlternateContent>
      <p:sp>
        <p:nvSpPr>
          <p:cNvPr id="7" name="TextBox 6"/>
          <p:cNvSpPr txBox="1"/>
          <p:nvPr/>
        </p:nvSpPr>
        <p:spPr>
          <a:xfrm>
            <a:off x="895350" y="4109054"/>
            <a:ext cx="1239502" cy="707886"/>
          </a:xfrm>
          <a:prstGeom prst="rect">
            <a:avLst/>
          </a:prstGeom>
          <a:noFill/>
        </p:spPr>
        <p:txBody>
          <a:bodyPr wrap="square" rtlCol="0">
            <a:spAutoFit/>
          </a:bodyPr>
          <a:lstStyle/>
          <a:p>
            <a:pPr algn="ctr"/>
            <a:r>
              <a:rPr lang="vi-VN" sz="4000" b="1" u="sng">
                <a:solidFill>
                  <a:srgbClr val="C00000"/>
                </a:solidFill>
                <a:cs typeface="Arial" panose="020B0604020202020204" pitchFamily="34" charset="0"/>
              </a:rPr>
              <a:t>Giải</a:t>
            </a:r>
            <a:endParaRPr lang="en-US" sz="4000" b="1">
              <a:solidFill>
                <a:srgbClr val="C00000"/>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rotWithShape="1">
          <a:blip r:embed="rId3"/>
          <a:srcRect r="6477"/>
          <a:stretch/>
        </p:blipFill>
        <p:spPr>
          <a:xfrm>
            <a:off x="685800" y="4952560"/>
            <a:ext cx="17602200" cy="4980454"/>
          </a:xfrm>
          <a:prstGeom prst="rect">
            <a:avLst/>
          </a:prstGeom>
        </p:spPr>
      </p:pic>
    </p:spTree>
    <p:extLst>
      <p:ext uri="{BB962C8B-B14F-4D97-AF65-F5344CB8AC3E}">
        <p14:creationId xmlns:p14="http://schemas.microsoft.com/office/powerpoint/2010/main" val="2595637070"/>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9ADED9"/>
            </a:solidFill>
            <a:ln w="209550">
              <a:solidFill>
                <a:srgbClr val="FFCB7C"/>
              </a:solidFill>
            </a:ln>
          </p:spPr>
          <p:txBody>
            <a:bodyPr/>
            <a:lstStyle/>
            <a:p>
              <a:endParaRPr lang="vi-VN"/>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p>
          </p:txBody>
        </p:sp>
      </p:grpSp>
      <p:sp>
        <p:nvSpPr>
          <p:cNvPr id="10" name="Rectangle 9"/>
          <p:cNvSpPr/>
          <p:nvPr/>
        </p:nvSpPr>
        <p:spPr>
          <a:xfrm>
            <a:off x="2476500" y="1485900"/>
            <a:ext cx="13335000" cy="2431371"/>
          </a:xfrm>
          <a:prstGeom prst="rect">
            <a:avLst/>
          </a:prstGeom>
        </p:spPr>
        <p:txBody>
          <a:bodyPr wrap="square">
            <a:spAutoFit/>
          </a:bodyPr>
          <a:lstStyle/>
          <a:p>
            <a:pPr algn="ctr">
              <a:lnSpc>
                <a:spcPct val="150000"/>
              </a:lnSpc>
              <a:spcBef>
                <a:spcPts val="1200"/>
              </a:spcBef>
              <a:spcAft>
                <a:spcPts val="0"/>
              </a:spcAft>
            </a:pPr>
            <a:r>
              <a:rPr lang="nl-NL" sz="5400" b="1" kern="0">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CHƯƠNG I. HÀM SỐ LƯỢNG GIÁC VÀ PHƯƠNG TRÌNH LƯỢNG GIÁC</a:t>
            </a:r>
            <a:endParaRPr lang="en-US" sz="5400" b="1" kern="0">
              <a:solidFill>
                <a:schemeClr val="accent4">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Rectangle 11"/>
          <p:cNvSpPr/>
          <p:nvPr/>
        </p:nvSpPr>
        <p:spPr>
          <a:xfrm>
            <a:off x="1333500" y="3947750"/>
            <a:ext cx="15621000" cy="4474558"/>
          </a:xfrm>
          <a:prstGeom prst="rect">
            <a:avLst/>
          </a:prstGeom>
        </p:spPr>
        <p:txBody>
          <a:bodyPr wrap="square">
            <a:spAutoFit/>
          </a:bodyPr>
          <a:lstStyle/>
          <a:p>
            <a:pPr algn="ctr">
              <a:lnSpc>
                <a:spcPct val="150000"/>
              </a:lnSpc>
            </a:pPr>
            <a:r>
              <a:rPr lang="vi-VN" sz="6600" b="1">
                <a:solidFill>
                  <a:srgbClr val="002060"/>
                </a:solidFill>
                <a:latin typeface="Arial" panose="020B0604020202020204" pitchFamily="34" charset="0"/>
                <a:cs typeface="Arial" panose="020B0604020202020204" pitchFamily="34" charset="0"/>
              </a:rPr>
              <a:t>BÀI 1: GÓC LƯỢNG GIÁC. GIÁ TRỊ LƯỢNG GIÁC CỦA GÓC LƯỢNG GIÁC (3 TIẾT)</a:t>
            </a:r>
            <a:endParaRPr lang="en-US" sz="6600" b="1">
              <a:solidFill>
                <a:srgbClr val="00206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2"/>
          <a:stretch>
            <a:fillRect/>
          </a:stretch>
        </p:blipFill>
        <p:spPr>
          <a:xfrm rot="21133110">
            <a:off x="14308306" y="8674016"/>
            <a:ext cx="3342533" cy="1097465"/>
          </a:xfrm>
          <a:prstGeom prst="rect">
            <a:avLst/>
          </a:prstGeom>
        </p:spPr>
      </p:pic>
      <p:pic>
        <p:nvPicPr>
          <p:cNvPr id="14" name="Picture 13"/>
          <p:cNvPicPr>
            <a:picLocks noChangeAspect="1"/>
          </p:cNvPicPr>
          <p:nvPr/>
        </p:nvPicPr>
        <p:blipFill>
          <a:blip r:embed="rId3"/>
          <a:stretch>
            <a:fillRect/>
          </a:stretch>
        </p:blipFill>
        <p:spPr>
          <a:xfrm>
            <a:off x="205642" y="226413"/>
            <a:ext cx="2255716" cy="2261812"/>
          </a:xfrm>
          <a:prstGeom prst="rect">
            <a:avLst/>
          </a:prstGeom>
        </p:spPr>
      </p:pic>
      <p:pic>
        <p:nvPicPr>
          <p:cNvPr id="16" name="Picture 15"/>
          <p:cNvPicPr>
            <a:picLocks noChangeAspect="1"/>
          </p:cNvPicPr>
          <p:nvPr/>
        </p:nvPicPr>
        <p:blipFill>
          <a:blip r:embed="rId4"/>
          <a:stretch>
            <a:fillRect/>
          </a:stretch>
        </p:blipFill>
        <p:spPr>
          <a:xfrm>
            <a:off x="568094" y="8670942"/>
            <a:ext cx="2943028" cy="1235673"/>
          </a:xfrm>
          <a:prstGeom prst="rect">
            <a:avLst/>
          </a:prstGeom>
        </p:spPr>
      </p:pic>
    </p:spTree>
  </p:cSld>
  <p:clrMapOvr>
    <a:masterClrMapping/>
  </p:clrMapOvr>
  <p:transition spd="med">
    <p:plus/>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vi-VN"/>
          </a:p>
        </p:txBody>
      </p:sp>
      <p:sp>
        <p:nvSpPr>
          <p:cNvPr id="2" name="Rectangle 1"/>
          <p:cNvSpPr/>
          <p:nvPr/>
        </p:nvSpPr>
        <p:spPr>
          <a:xfrm>
            <a:off x="914400" y="800100"/>
            <a:ext cx="16230600" cy="3671583"/>
          </a:xfrm>
          <a:prstGeom prst="rect">
            <a:avLst/>
          </a:prstGeom>
        </p:spPr>
        <p:txBody>
          <a:bodyPr wrap="square">
            <a:spAutoFit/>
          </a:bodyPr>
          <a:lstStyle/>
          <a:p>
            <a:pPr algn="just">
              <a:lnSpc>
                <a:spcPct val="150000"/>
              </a:lnSpc>
            </a:pPr>
            <a:r>
              <a:rPr lang="vi-VN" sz="4000" b="1">
                <a:solidFill>
                  <a:schemeClr val="accent6">
                    <a:lumMod val="75000"/>
                  </a:schemeClr>
                </a:solidFill>
                <a:latin typeface="Arial" panose="020B0604020202020204" pitchFamily="34" charset="0"/>
                <a:cs typeface="Arial" panose="020B0604020202020204" pitchFamily="34" charset="0"/>
              </a:rPr>
              <a:t>Bài 6 (SGK - tr15). </a:t>
            </a:r>
            <a:r>
              <a:rPr lang="vi-VN" sz="4000">
                <a:latin typeface="Arial" panose="020B0604020202020204" pitchFamily="34" charset="0"/>
                <a:cs typeface="Arial" panose="020B0604020202020204" pitchFamily="34" charset="0"/>
              </a:rPr>
              <a:t>Một vệ tinh được định vị tại vị trí A trong không gian. Từ vị trí A, vệ tinh bắt đầu chuyển động quanh Trái Đất theo quỹ đạo là đường tròn với tâm là tâm O của Trái Đất, bán kính 9000 km. Biết rằng vệ tinh chuyển động hết một vòng của quỹ đạo trong 2h. </a:t>
            </a:r>
          </a:p>
        </p:txBody>
      </p:sp>
      <p:sp>
        <p:nvSpPr>
          <p:cNvPr id="3" name="Rectangle 2"/>
          <p:cNvSpPr/>
          <p:nvPr/>
        </p:nvSpPr>
        <p:spPr>
          <a:xfrm>
            <a:off x="914400" y="4686300"/>
            <a:ext cx="10911840" cy="4708981"/>
          </a:xfrm>
          <a:prstGeom prst="rect">
            <a:avLst/>
          </a:prstGeom>
        </p:spPr>
        <p:txBody>
          <a:bodyPr wrap="square">
            <a:spAutoFit/>
          </a:bodyPr>
          <a:lstStyle/>
          <a:p>
            <a:pPr marL="742950" lvl="0" indent="-742950" algn="just">
              <a:lnSpc>
                <a:spcPct val="150000"/>
              </a:lnSpc>
              <a:buFont typeface="+mj-lt"/>
              <a:buAutoNum type="alphaLcParenR"/>
            </a:pPr>
            <a:r>
              <a:rPr lang="vi-VN" sz="4000">
                <a:solidFill>
                  <a:prstClr val="black"/>
                </a:solidFill>
                <a:cs typeface="Arial" panose="020B0604020202020204" pitchFamily="34" charset="0"/>
              </a:rPr>
              <a:t>Hãy tính quãng đường vệ tinh đã chuyển động được sau 1h; 3h; 5h. </a:t>
            </a:r>
          </a:p>
          <a:p>
            <a:pPr marL="742950" lvl="0" indent="-742950" algn="just">
              <a:lnSpc>
                <a:spcPct val="150000"/>
              </a:lnSpc>
              <a:buFont typeface="+mj-lt"/>
              <a:buAutoNum type="alphaLcParenR"/>
            </a:pPr>
            <a:r>
              <a:rPr lang="vi-VN" sz="4000">
                <a:solidFill>
                  <a:prstClr val="black"/>
                </a:solidFill>
                <a:cs typeface="Arial" panose="020B0604020202020204" pitchFamily="34" charset="0"/>
              </a:rPr>
              <a:t>Vệ tinh chuyển động được quãng đường 200 000 km sau bao nhiêu giờ (làm tròn kết quả đến hàng đơn vị)? </a:t>
            </a:r>
            <a:endParaRPr lang="en-US" sz="4000">
              <a:solidFill>
                <a:prstClr val="black"/>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20600" y="4686300"/>
            <a:ext cx="4932728" cy="4898199"/>
          </a:xfrm>
          <a:prstGeom prst="rect">
            <a:avLst/>
          </a:prstGeom>
        </p:spPr>
      </p:pic>
    </p:spTree>
    <p:extLst>
      <p:ext uri="{BB962C8B-B14F-4D97-AF65-F5344CB8AC3E}">
        <p14:creationId xmlns:p14="http://schemas.microsoft.com/office/powerpoint/2010/main" val="3327741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anim calcmode="lin" valueType="num">
                                      <p:cBhvr>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vi-VN"/>
          </a:p>
        </p:txBody>
      </p:sp>
      <p:sp>
        <p:nvSpPr>
          <p:cNvPr id="2" name="Rectangle 1"/>
          <p:cNvSpPr/>
          <p:nvPr/>
        </p:nvSpPr>
        <p:spPr>
          <a:xfrm>
            <a:off x="838200" y="1562100"/>
            <a:ext cx="9525000" cy="2862322"/>
          </a:xfrm>
          <a:prstGeom prst="rect">
            <a:avLst/>
          </a:prstGeom>
        </p:spPr>
        <p:txBody>
          <a:bodyPr wrap="square">
            <a:spAutoFit/>
          </a:bodyPr>
          <a:lstStyle/>
          <a:p>
            <a:pPr algn="just">
              <a:lnSpc>
                <a:spcPct val="150000"/>
              </a:lnSpc>
            </a:pPr>
            <a:r>
              <a:rPr lang="vi-VN" sz="4000">
                <a:latin typeface="Arial" panose="020B0604020202020204" pitchFamily="34" charset="0"/>
                <a:cs typeface="Arial" panose="020B0604020202020204" pitchFamily="34" charset="0"/>
              </a:rPr>
              <a:t>Giả sử vệ tinh được định tại vị trí A, chuyển động quanh Trái Đất được mô tả như hình vẽ bên:</a:t>
            </a:r>
            <a:endParaRPr lang="en-US" sz="4000">
              <a:latin typeface="Arial" panose="020B0604020202020204" pitchFamily="34" charset="0"/>
              <a:cs typeface="Arial" panose="020B0604020202020204" pitchFamily="34" charset="0"/>
            </a:endParaRPr>
          </a:p>
        </p:txBody>
      </p:sp>
      <p:sp>
        <p:nvSpPr>
          <p:cNvPr id="4" name="TextBox 3"/>
          <p:cNvSpPr txBox="1"/>
          <p:nvPr/>
        </p:nvSpPr>
        <p:spPr>
          <a:xfrm>
            <a:off x="8524249" y="651540"/>
            <a:ext cx="1239502" cy="707886"/>
          </a:xfrm>
          <a:prstGeom prst="rect">
            <a:avLst/>
          </a:prstGeom>
          <a:noFill/>
        </p:spPr>
        <p:txBody>
          <a:bodyPr wrap="square" rtlCol="0">
            <a:spAutoFit/>
          </a:bodyPr>
          <a:lstStyle/>
          <a:p>
            <a:pPr algn="ctr"/>
            <a:r>
              <a:rPr lang="vi-VN" sz="4000" b="1" u="sng">
                <a:solidFill>
                  <a:srgbClr val="C00000"/>
                </a:solidFill>
                <a:cs typeface="Arial" panose="020B0604020202020204" pitchFamily="34" charset="0"/>
              </a:rPr>
              <a:t>Giải</a:t>
            </a:r>
            <a:endParaRPr lang="en-US" sz="4000" b="1">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838200" y="4829770"/>
            <a:ext cx="16804640" cy="4708981"/>
          </a:xfrm>
          <a:prstGeom prst="rect">
            <a:avLst/>
          </a:prstGeom>
        </p:spPr>
        <p:txBody>
          <a:bodyPr wrap="square">
            <a:spAutoFit/>
          </a:bodyPr>
          <a:lstStyle/>
          <a:p>
            <a:pPr algn="just">
              <a:lnSpc>
                <a:spcPct val="150000"/>
              </a:lnSpc>
              <a:spcAft>
                <a:spcPts val="0"/>
              </a:spcAft>
            </a:pPr>
            <a:r>
              <a:rPr lang="fr-FR" sz="4000">
                <a:latin typeface="Arial" panose="020B0604020202020204" pitchFamily="34" charset="0"/>
                <a:ea typeface="Calibri" panose="020F0502020204030204" pitchFamily="34" charset="0"/>
                <a:cs typeface="Arial" panose="020B0604020202020204" pitchFamily="34" charset="0"/>
              </a:rPr>
              <a:t>a) Vệ tinh chuyển động hết một vòng của quỹ đạo tức là vệ tinh chuyển động được quãng đường bằng chu vi của quỹ đạo là đường tròn với tâm là tâm O của Trái Đất, bán kính 9 000 km.</a:t>
            </a:r>
            <a:endParaRPr lang="en-US" sz="400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fr-FR" sz="4000">
                <a:latin typeface="Arial" panose="020B0604020202020204" pitchFamily="34" charset="0"/>
                <a:ea typeface="Calibri" panose="020F0502020204030204" pitchFamily="34" charset="0"/>
                <a:cs typeface="Arial" panose="020B0604020202020204" pitchFamily="34" charset="0"/>
              </a:rPr>
              <a:t>Do đó quãng đường vệ tinh đã chuyển động được sau 2h là:</a:t>
            </a:r>
            <a:endParaRPr lang="en-US" sz="4000">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fr-FR" sz="4000">
                <a:latin typeface="Arial" panose="020B0604020202020204" pitchFamily="34" charset="0"/>
                <a:ea typeface="Calibri" panose="020F0502020204030204" pitchFamily="34" charset="0"/>
                <a:cs typeface="Arial" panose="020B0604020202020204" pitchFamily="34" charset="0"/>
              </a:rPr>
              <a:t>2</a:t>
            </a:r>
            <a:r>
              <a:rPr lang="en-US" sz="4000">
                <a:latin typeface="Arial" panose="020B0604020202020204" pitchFamily="34" charset="0"/>
                <a:ea typeface="Calibri" panose="020F0502020204030204" pitchFamily="34" charset="0"/>
                <a:cs typeface="Arial" panose="020B0604020202020204" pitchFamily="34" charset="0"/>
              </a:rPr>
              <a:t>π</a:t>
            </a:r>
            <a:r>
              <a:rPr lang="fr-FR" sz="4000">
                <a:latin typeface="Arial" panose="020B0604020202020204" pitchFamily="34" charset="0"/>
                <a:ea typeface="Calibri" panose="020F0502020204030204" pitchFamily="34" charset="0"/>
                <a:cs typeface="Arial" panose="020B0604020202020204" pitchFamily="34" charset="0"/>
              </a:rPr>
              <a:t> . 9 000 = 18</a:t>
            </a:r>
            <a:r>
              <a:rPr lang="en-US" sz="4000">
                <a:latin typeface="Arial" panose="020B0604020202020204" pitchFamily="34" charset="0"/>
                <a:ea typeface="Calibri" panose="020F0502020204030204" pitchFamily="34" charset="0"/>
                <a:cs typeface="Arial" panose="020B0604020202020204" pitchFamily="34" charset="0"/>
              </a:rPr>
              <a:t>π</a:t>
            </a:r>
            <a:r>
              <a:rPr lang="fr-FR" sz="4000">
                <a:latin typeface="Arial" panose="020B0604020202020204" pitchFamily="34" charset="0"/>
                <a:ea typeface="Calibri" panose="020F0502020204030204" pitchFamily="34" charset="0"/>
                <a:cs typeface="Arial" panose="020B0604020202020204" pitchFamily="34" charset="0"/>
              </a:rPr>
              <a:t> (km).</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6211"/>
          <a:stretch/>
        </p:blipFill>
        <p:spPr>
          <a:xfrm>
            <a:off x="11344659" y="562997"/>
            <a:ext cx="5758679" cy="4428103"/>
          </a:xfrm>
          <a:prstGeom prst="rect">
            <a:avLst/>
          </a:prstGeom>
        </p:spPr>
      </p:pic>
    </p:spTree>
    <p:extLst>
      <p:ext uri="{BB962C8B-B14F-4D97-AF65-F5344CB8AC3E}">
        <p14:creationId xmlns:p14="http://schemas.microsoft.com/office/powerpoint/2010/main" val="327760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vi-VN"/>
          </a:p>
        </p:txBody>
      </p:sp>
      <mc:AlternateContent xmlns:mc="http://schemas.openxmlformats.org/markup-compatibility/2006" xmlns:a14="http://schemas.microsoft.com/office/drawing/2010/main">
        <mc:Choice Requires="a14">
          <p:sp>
            <p:nvSpPr>
              <p:cNvPr id="2" name="Rectangle 1"/>
              <p:cNvSpPr/>
              <p:nvPr/>
            </p:nvSpPr>
            <p:spPr>
              <a:xfrm>
                <a:off x="723900" y="876300"/>
                <a:ext cx="16840200" cy="4009559"/>
              </a:xfrm>
              <a:prstGeom prst="rect">
                <a:avLst/>
              </a:prstGeom>
            </p:spPr>
            <p:txBody>
              <a:bodyPr wrap="square">
                <a:spAutoFit/>
              </a:bodyPr>
              <a:lstStyle/>
              <a:p>
                <a:pPr>
                  <a:lnSpc>
                    <a:spcPct val="150000"/>
                  </a:lnSpc>
                  <a:spcAft>
                    <a:spcPts val="0"/>
                  </a:spcAft>
                </a:pPr>
                <a:r>
                  <a:rPr lang="fr-FR" sz="4000">
                    <a:latin typeface="Arial" panose="020B0604020202020204" pitchFamily="34" charset="0"/>
                    <a:ea typeface="Calibri" panose="020F0502020204030204" pitchFamily="34" charset="0"/>
                    <a:cs typeface="Arial" panose="020B0604020202020204" pitchFamily="34" charset="0"/>
                  </a:rPr>
                  <a:t>Quãng đường vệ tinh đã chuyển động được sau 1 h là: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18</m:t>
                        </m:r>
                        <m:r>
                          <a:rPr lang="fr-FR" sz="4000" i="1">
                            <a:effectLst/>
                            <a:latin typeface="Cambria Math" panose="02040503050406030204" pitchFamily="18" charset="0"/>
                            <a:ea typeface="Calibri" panose="020F0502020204030204" pitchFamily="34" charset="0"/>
                            <a:cs typeface="Times New Roman" panose="02020603050405020304" pitchFamily="18" charset="0"/>
                          </a:rPr>
                          <m:t>𝜋</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den>
                    </m:f>
                    <m:r>
                      <a:rPr lang="fr-FR" sz="4000" i="1">
                        <a:effectLst/>
                        <a:latin typeface="Cambria Math" panose="02040503050406030204" pitchFamily="18" charset="0"/>
                        <a:ea typeface="Calibri" panose="020F0502020204030204" pitchFamily="34" charset="0"/>
                        <a:cs typeface="Times New Roman" panose="02020603050405020304" pitchFamily="18" charset="0"/>
                      </a:rPr>
                      <m:t>.1=9</m:t>
                    </m:r>
                    <m:r>
                      <a:rPr lang="fr-FR" sz="4000" i="1">
                        <a:effectLst/>
                        <a:latin typeface="Cambria Math" panose="02040503050406030204" pitchFamily="18" charset="0"/>
                        <a:ea typeface="Calibri" panose="020F0502020204030204" pitchFamily="34" charset="0"/>
                        <a:cs typeface="Times New Roman" panose="02020603050405020304" pitchFamily="18" charset="0"/>
                      </a:rPr>
                      <m:t>𝜋</m:t>
                    </m:r>
                  </m:oMath>
                </a14:m>
                <a:r>
                  <a:rPr lang="fr-FR" sz="4000">
                    <a:effectLst/>
                    <a:latin typeface="Arial" panose="020B0604020202020204" pitchFamily="34" charset="0"/>
                    <a:ea typeface="Times New Roman" panose="02020603050405020304" pitchFamily="18" charset="0"/>
                    <a:cs typeface="Arial" panose="020B0604020202020204" pitchFamily="34" charset="0"/>
                  </a:rPr>
                  <a:t> (km)</a:t>
                </a:r>
                <a:endParaRPr lang="en-US" sz="40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0"/>
                  </a:spcAft>
                </a:pPr>
                <a:r>
                  <a:rPr lang="fr-FR" sz="4000">
                    <a:effectLst/>
                    <a:latin typeface="Arial" panose="020B0604020202020204" pitchFamily="34" charset="0"/>
                    <a:ea typeface="Calibri" panose="020F0502020204030204" pitchFamily="34" charset="0"/>
                    <a:cs typeface="Arial" panose="020B0604020202020204" pitchFamily="34" charset="0"/>
                  </a:rPr>
                  <a:t>Quãng đường vệ tinh đã chuyển động được sau 3 h là: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18</m:t>
                        </m:r>
                        <m:r>
                          <a:rPr lang="fr-FR" sz="4000" i="1">
                            <a:effectLst/>
                            <a:latin typeface="Cambria Math" panose="02040503050406030204" pitchFamily="18" charset="0"/>
                            <a:ea typeface="Calibri" panose="020F0502020204030204" pitchFamily="34" charset="0"/>
                            <a:cs typeface="Times New Roman" panose="02020603050405020304" pitchFamily="18" charset="0"/>
                          </a:rPr>
                          <m:t>𝜋</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den>
                    </m:f>
                    <m:r>
                      <a:rPr lang="fr-FR" sz="4000" i="1">
                        <a:effectLst/>
                        <a:latin typeface="Cambria Math" panose="02040503050406030204" pitchFamily="18" charset="0"/>
                        <a:ea typeface="Calibri" panose="020F0502020204030204" pitchFamily="34" charset="0"/>
                        <a:cs typeface="Times New Roman" panose="02020603050405020304" pitchFamily="18" charset="0"/>
                      </a:rPr>
                      <m:t>.3=27</m:t>
                    </m:r>
                    <m:r>
                      <a:rPr lang="fr-FR" sz="4000" i="1">
                        <a:effectLst/>
                        <a:latin typeface="Cambria Math" panose="02040503050406030204" pitchFamily="18" charset="0"/>
                        <a:ea typeface="Calibri" panose="020F0502020204030204" pitchFamily="34" charset="0"/>
                        <a:cs typeface="Times New Roman" panose="02020603050405020304" pitchFamily="18" charset="0"/>
                      </a:rPr>
                      <m:t>𝜋</m:t>
                    </m:r>
                  </m:oMath>
                </a14:m>
                <a:r>
                  <a:rPr lang="fr-FR" sz="4000">
                    <a:effectLst/>
                    <a:latin typeface="Arial" panose="020B0604020202020204" pitchFamily="34" charset="0"/>
                    <a:ea typeface="Times New Roman" panose="02020603050405020304" pitchFamily="18" charset="0"/>
                    <a:cs typeface="Arial" panose="020B0604020202020204" pitchFamily="34" charset="0"/>
                  </a:rPr>
                  <a:t> (km)</a:t>
                </a:r>
                <a:endParaRPr lang="en-US" sz="40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0"/>
                  </a:spcAft>
                </a:pPr>
                <a:r>
                  <a:rPr lang="fr-FR" sz="4000">
                    <a:effectLst/>
                    <a:latin typeface="Arial" panose="020B0604020202020204" pitchFamily="34" charset="0"/>
                    <a:ea typeface="Calibri" panose="020F0502020204030204" pitchFamily="34" charset="0"/>
                    <a:cs typeface="Arial" panose="020B0604020202020204" pitchFamily="34" charset="0"/>
                  </a:rPr>
                  <a:t>Quãng đường vệ tinh đã chuyển động được sau 5 h là: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18</m:t>
                        </m:r>
                        <m:r>
                          <a:rPr lang="fr-FR" sz="4000" i="1">
                            <a:effectLst/>
                            <a:latin typeface="Cambria Math" panose="02040503050406030204" pitchFamily="18" charset="0"/>
                            <a:ea typeface="Calibri" panose="020F0502020204030204" pitchFamily="34" charset="0"/>
                            <a:cs typeface="Times New Roman" panose="02020603050405020304" pitchFamily="18" charset="0"/>
                          </a:rPr>
                          <m:t>𝜋</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den>
                    </m:f>
                    <m:r>
                      <a:rPr lang="fr-FR" sz="4000" i="1">
                        <a:effectLst/>
                        <a:latin typeface="Cambria Math" panose="02040503050406030204" pitchFamily="18" charset="0"/>
                        <a:ea typeface="Calibri" panose="020F0502020204030204" pitchFamily="34" charset="0"/>
                        <a:cs typeface="Times New Roman" panose="02020603050405020304" pitchFamily="18" charset="0"/>
                      </a:rPr>
                      <m:t>.5=45</m:t>
                    </m:r>
                    <m:r>
                      <a:rPr lang="fr-FR" sz="4000" i="1">
                        <a:effectLst/>
                        <a:latin typeface="Cambria Math" panose="02040503050406030204" pitchFamily="18" charset="0"/>
                        <a:ea typeface="Calibri" panose="020F0502020204030204" pitchFamily="34" charset="0"/>
                        <a:cs typeface="Times New Roman" panose="02020603050405020304" pitchFamily="18" charset="0"/>
                      </a:rPr>
                      <m:t>𝜋</m:t>
                    </m:r>
                  </m:oMath>
                </a14:m>
                <a:r>
                  <a:rPr lang="fr-FR" sz="4000">
                    <a:effectLst/>
                    <a:latin typeface="Arial" panose="020B0604020202020204" pitchFamily="34" charset="0"/>
                    <a:ea typeface="Times New Roman" panose="02020603050405020304" pitchFamily="18" charset="0"/>
                    <a:cs typeface="Arial" panose="020B0604020202020204" pitchFamily="34" charset="0"/>
                  </a:rPr>
                  <a:t> (km)</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723900" y="876300"/>
                <a:ext cx="16840200" cy="4009559"/>
              </a:xfrm>
              <a:prstGeom prst="rect">
                <a:avLst/>
              </a:prstGeom>
              <a:blipFill rotWithShape="0">
                <a:blip r:embed="rId2"/>
                <a:stretch>
                  <a:fillRect l="-1303" r="-4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739140" y="5175418"/>
                <a:ext cx="16619220" cy="4173002"/>
              </a:xfrm>
              <a:prstGeom prst="rect">
                <a:avLst/>
              </a:prstGeom>
            </p:spPr>
            <p:txBody>
              <a:bodyPr wrap="square">
                <a:spAutoFit/>
              </a:bodyPr>
              <a:lstStyle/>
              <a:p>
                <a:pPr lvl="0" algn="just">
                  <a:lnSpc>
                    <a:spcPct val="150000"/>
                  </a:lnSpc>
                </a:pPr>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b) Ta thấy vệ tinh chuyển động được quãng đường là 9</a:t>
                </a:r>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π</a:t>
                </a:r>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 (km) trong 1h.</a:t>
                </a:r>
                <a:r>
                  <a:rPr lang="vi-VN" sz="400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Vậy vệ tinh chuyển động được quãng đường 200 000 km trong thời gian là: </a:t>
                </a:r>
                <a:endParaRPr lang="en-US" sz="40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ctr">
                  <a:lnSpc>
                    <a:spcPct val="150000"/>
                  </a:lnSpc>
                </a:pPr>
                <a14:m>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200000</m:t>
                        </m:r>
                      </m:num>
                      <m:den>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𝜋</m:t>
                        </m:r>
                      </m:den>
                    </m:f>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≈7074</m:t>
                    </m:r>
                  </m:oMath>
                </a14:m>
                <a:r>
                  <a:rPr lang="fr-FR" sz="4000">
                    <a:solidFill>
                      <a:prstClr val="black"/>
                    </a:solidFill>
                    <a:latin typeface="Arial" panose="020B0604020202020204" pitchFamily="34" charset="0"/>
                    <a:ea typeface="Times New Roman" panose="02020603050405020304" pitchFamily="18" charset="0"/>
                    <a:cs typeface="Arial" panose="020B0604020202020204" pitchFamily="34" charset="0"/>
                  </a:rPr>
                  <a:t> (giờ)</a:t>
                </a:r>
                <a:endParaRPr lang="en-US" sz="40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39140" y="5175418"/>
                <a:ext cx="16619220" cy="4173002"/>
              </a:xfrm>
              <a:prstGeom prst="rect">
                <a:avLst/>
              </a:prstGeom>
              <a:blipFill rotWithShape="0">
                <a:blip r:embed="rId3"/>
                <a:stretch>
                  <a:fillRect l="-1283" r="-1283"/>
                </a:stretch>
              </a:blipFill>
            </p:spPr>
            <p:txBody>
              <a:bodyPr/>
              <a:lstStyle/>
              <a:p>
                <a:r>
                  <a:rPr lang="en-US">
                    <a:noFill/>
                  </a:rPr>
                  <a:t> </a:t>
                </a:r>
              </a:p>
            </p:txBody>
          </p:sp>
        </mc:Fallback>
      </mc:AlternateContent>
    </p:spTree>
    <p:extLst>
      <p:ext uri="{BB962C8B-B14F-4D97-AF65-F5344CB8AC3E}">
        <p14:creationId xmlns:p14="http://schemas.microsoft.com/office/powerpoint/2010/main" val="397962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anim calcmode="lin" valueType="num">
                                      <p:cBhvr>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anim calcmode="lin" valueType="num">
                                      <p:cBhvr>
                                        <p:cTn id="1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anim calcmode="lin" valueType="num">
                                      <p:cBhvr>
                                        <p:cTn id="25" dur="500" fill="hold"/>
                                        <p:tgtEl>
                                          <p:spTgt spid="3"/>
                                        </p:tgtEl>
                                        <p:attrNameLst>
                                          <p:attrName>ppt_x</p:attrName>
                                        </p:attrNameLst>
                                      </p:cBhvr>
                                      <p:tavLst>
                                        <p:tav tm="0">
                                          <p:val>
                                            <p:strVal val="#ppt_x"/>
                                          </p:val>
                                        </p:tav>
                                        <p:tav tm="100000">
                                          <p:val>
                                            <p:strVal val="#ppt_x"/>
                                          </p:val>
                                        </p:tav>
                                      </p:tavLst>
                                    </p:anim>
                                    <p:anim calcmode="lin" valueType="num">
                                      <p:cBhvr>
                                        <p:cTn id="26"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vi-VN"/>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vi-VN"/>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vi-VN"/>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vi-VN"/>
            </a:p>
          </p:txBody>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vi-VN"/>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vi-VN"/>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vi-VN"/>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vi-VN"/>
            </a:p>
          </p:txBody>
        </p:sp>
      </p:grpSp>
      <p:grpSp>
        <p:nvGrpSpPr>
          <p:cNvPr id="12" name="Group 12"/>
          <p:cNvGrpSpPr/>
          <p:nvPr/>
        </p:nvGrpSpPr>
        <p:grpSpPr>
          <a:xfrm>
            <a:off x="14460300" y="70990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vi-VN"/>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vi-VN"/>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vi-VN"/>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vi-VN"/>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vi-VN"/>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grpSp>
      <p:grpSp>
        <p:nvGrpSpPr>
          <p:cNvPr id="27" name="Group 27"/>
          <p:cNvGrpSpPr/>
          <p:nvPr/>
        </p:nvGrpSpPr>
        <p:grpSpPr>
          <a:xfrm>
            <a:off x="14450775" y="2108145"/>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vi-VN"/>
            </a:p>
          </p:txBody>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vi-VN"/>
            </a:p>
          </p:txBody>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vi-VN"/>
            </a:p>
          </p:txBody>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vi-VN"/>
            </a:p>
          </p:txBody>
        </p:sp>
      </p:grpSp>
      <p:sp>
        <p:nvSpPr>
          <p:cNvPr id="32" name="TextBox 32"/>
          <p:cNvSpPr txBox="1"/>
          <p:nvPr/>
        </p:nvSpPr>
        <p:spPr>
          <a:xfrm>
            <a:off x="3079574" y="1410914"/>
            <a:ext cx="10152906" cy="974626"/>
          </a:xfrm>
          <a:prstGeom prst="rect">
            <a:avLst/>
          </a:prstGeom>
        </p:spPr>
        <p:txBody>
          <a:bodyPr lIns="0" tIns="0" rIns="0" bIns="0" rtlCol="0" anchor="t">
            <a:spAutoFit/>
          </a:bodyPr>
          <a:lstStyle/>
          <a:p>
            <a:pPr algn="ctr">
              <a:lnSpc>
                <a:spcPts val="7588"/>
              </a:lnSpc>
            </a:pPr>
            <a:r>
              <a:rPr lang="vi-VN" sz="6600" b="1" spc="147">
                <a:solidFill>
                  <a:srgbClr val="002060"/>
                </a:solidFill>
                <a:latin typeface="Arial" panose="020B0604020202020204" pitchFamily="34" charset="0"/>
                <a:cs typeface="Arial" panose="020B0604020202020204" pitchFamily="34" charset="0"/>
              </a:rPr>
              <a:t>HƯỚNG DẪN VỀ NHÀ</a:t>
            </a:r>
            <a:endParaRPr lang="en-US" sz="6600" b="1" spc="147">
              <a:solidFill>
                <a:srgbClr val="002060"/>
              </a:solidFill>
              <a:latin typeface="Arial" panose="020B0604020202020204" pitchFamily="34" charset="0"/>
              <a:cs typeface="Arial" panose="020B0604020202020204" pitchFamily="34" charset="0"/>
            </a:endParaRPr>
          </a:p>
        </p:txBody>
      </p:sp>
      <p:sp>
        <p:nvSpPr>
          <p:cNvPr id="33" name="Freeform 33"/>
          <p:cNvSpPr/>
          <p:nvPr/>
        </p:nvSpPr>
        <p:spPr>
          <a:xfrm rot="-2012905">
            <a:off x="1327947" y="371535"/>
            <a:ext cx="505232" cy="1715292"/>
          </a:xfrm>
          <a:custGeom>
            <a:avLst/>
            <a:gdLst/>
            <a:ahLst/>
            <a:cxnLst/>
            <a:rect l="l" t="t" r="r" b="b"/>
            <a:pathLst>
              <a:path w="666081" h="2261385">
                <a:moveTo>
                  <a:pt x="0" y="0"/>
                </a:moveTo>
                <a:lnTo>
                  <a:pt x="666080" y="0"/>
                </a:lnTo>
                <a:lnTo>
                  <a:pt x="666080" y="2261386"/>
                </a:lnTo>
                <a:lnTo>
                  <a:pt x="0" y="22613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3" name="Folded Corner 42"/>
          <p:cNvSpPr/>
          <p:nvPr/>
        </p:nvSpPr>
        <p:spPr>
          <a:xfrm>
            <a:off x="1930976" y="3060662"/>
            <a:ext cx="1465387" cy="1465387"/>
          </a:xfrm>
          <a:prstGeom prst="foldedCorner">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vi-VN" sz="5400" b="1">
                <a:solidFill>
                  <a:schemeClr val="bg1"/>
                </a:solidFill>
                <a:latin typeface="Arial" panose="020B0604020202020204" pitchFamily="34" charset="0"/>
                <a:cs typeface="Arial" panose="020B0604020202020204" pitchFamily="34" charset="0"/>
              </a:rPr>
              <a:t>01</a:t>
            </a:r>
            <a:endParaRPr lang="en-US" sz="5400" b="1">
              <a:solidFill>
                <a:schemeClr val="bg1"/>
              </a:solidFill>
              <a:latin typeface="Arial" panose="020B0604020202020204" pitchFamily="34" charset="0"/>
              <a:cs typeface="Arial" panose="020B0604020202020204" pitchFamily="34" charset="0"/>
            </a:endParaRPr>
          </a:p>
        </p:txBody>
      </p:sp>
      <p:sp>
        <p:nvSpPr>
          <p:cNvPr id="44" name="Folded Corner 43"/>
          <p:cNvSpPr/>
          <p:nvPr/>
        </p:nvSpPr>
        <p:spPr>
          <a:xfrm>
            <a:off x="1930975" y="5176799"/>
            <a:ext cx="1465387" cy="1465387"/>
          </a:xfrm>
          <a:prstGeom prst="foldedCorner">
            <a:avLst/>
          </a:prstGeom>
          <a:solidFill>
            <a:schemeClr val="accent3">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5400" b="1">
                <a:solidFill>
                  <a:schemeClr val="bg1"/>
                </a:solidFill>
                <a:latin typeface="Arial" panose="020B0604020202020204" pitchFamily="34" charset="0"/>
                <a:cs typeface="Arial" panose="020B0604020202020204" pitchFamily="34" charset="0"/>
              </a:rPr>
              <a:t>02</a:t>
            </a:r>
            <a:endParaRPr lang="en-US" sz="5400" b="1">
              <a:solidFill>
                <a:schemeClr val="bg1"/>
              </a:solidFill>
              <a:latin typeface="Arial" panose="020B0604020202020204" pitchFamily="34" charset="0"/>
              <a:cs typeface="Arial" panose="020B0604020202020204" pitchFamily="34" charset="0"/>
            </a:endParaRPr>
          </a:p>
        </p:txBody>
      </p:sp>
      <p:sp>
        <p:nvSpPr>
          <p:cNvPr id="45" name="Folded Corner 44"/>
          <p:cNvSpPr/>
          <p:nvPr/>
        </p:nvSpPr>
        <p:spPr>
          <a:xfrm>
            <a:off x="1930975" y="7405826"/>
            <a:ext cx="1465387" cy="1465387"/>
          </a:xfrm>
          <a:prstGeom prst="foldedCorner">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5400" b="1">
                <a:solidFill>
                  <a:schemeClr val="bg1"/>
                </a:solidFill>
                <a:latin typeface="Arial" panose="020B0604020202020204" pitchFamily="34" charset="0"/>
                <a:cs typeface="Arial" panose="020B0604020202020204" pitchFamily="34" charset="0"/>
              </a:rPr>
              <a:t>03</a:t>
            </a:r>
            <a:endParaRPr lang="en-US" sz="5400" b="1">
              <a:solidFill>
                <a:schemeClr val="bg1"/>
              </a:solidFill>
              <a:latin typeface="Arial" panose="020B0604020202020204" pitchFamily="34" charset="0"/>
              <a:cs typeface="Arial" panose="020B0604020202020204" pitchFamily="34" charset="0"/>
            </a:endParaRPr>
          </a:p>
        </p:txBody>
      </p:sp>
      <p:sp>
        <p:nvSpPr>
          <p:cNvPr id="46" name="TextBox 45"/>
          <p:cNvSpPr txBox="1"/>
          <p:nvPr/>
        </p:nvSpPr>
        <p:spPr>
          <a:xfrm>
            <a:off x="3810000" y="3056111"/>
            <a:ext cx="10453271" cy="982513"/>
          </a:xfrm>
          <a:prstGeom prst="rect">
            <a:avLst/>
          </a:prstGeom>
          <a:noFill/>
        </p:spPr>
        <p:txBody>
          <a:bodyPr wrap="square" rtlCol="0">
            <a:spAutoFit/>
          </a:bodyPr>
          <a:lstStyle/>
          <a:p>
            <a:pPr>
              <a:lnSpc>
                <a:spcPct val="150000"/>
              </a:lnSpc>
            </a:pPr>
            <a:r>
              <a:rPr lang="vi-VN" sz="4400">
                <a:latin typeface="Arial" panose="020B0604020202020204" pitchFamily="34" charset="0"/>
                <a:cs typeface="Arial" panose="020B0604020202020204" pitchFamily="34" charset="0"/>
              </a:rPr>
              <a:t>Ôn lại các kiến thức đã học trong bài</a:t>
            </a:r>
            <a:endParaRPr lang="en-US" sz="4400">
              <a:latin typeface="Arial" panose="020B0604020202020204" pitchFamily="34" charset="0"/>
              <a:cs typeface="Arial" panose="020B0604020202020204" pitchFamily="34" charset="0"/>
            </a:endParaRPr>
          </a:p>
        </p:txBody>
      </p:sp>
      <p:sp>
        <p:nvSpPr>
          <p:cNvPr id="47" name="TextBox 46"/>
          <p:cNvSpPr txBox="1"/>
          <p:nvPr/>
        </p:nvSpPr>
        <p:spPr>
          <a:xfrm>
            <a:off x="3906576" y="5208016"/>
            <a:ext cx="11790624" cy="1107996"/>
          </a:xfrm>
          <a:prstGeom prst="rect">
            <a:avLst/>
          </a:prstGeom>
          <a:noFill/>
        </p:spPr>
        <p:txBody>
          <a:bodyPr wrap="square" rtlCol="0">
            <a:spAutoFit/>
          </a:bodyPr>
          <a:lstStyle/>
          <a:p>
            <a:pPr>
              <a:lnSpc>
                <a:spcPct val="150000"/>
              </a:lnSpc>
            </a:pPr>
            <a:r>
              <a:rPr lang="vi-VN" sz="4400">
                <a:latin typeface="Arial" panose="020B0604020202020204" pitchFamily="34" charset="0"/>
                <a:cs typeface="Arial" panose="020B0604020202020204" pitchFamily="34" charset="0"/>
              </a:rPr>
              <a:t>Hoàn thành </a:t>
            </a:r>
            <a:r>
              <a:rPr lang="vi-VN" sz="4400" b="1">
                <a:latin typeface="Arial" panose="020B0604020202020204" pitchFamily="34" charset="0"/>
                <a:cs typeface="Arial" panose="020B0604020202020204" pitchFamily="34" charset="0"/>
              </a:rPr>
              <a:t>Bài 3, 4 </a:t>
            </a:r>
            <a:r>
              <a:rPr lang="vi-VN" sz="4400">
                <a:latin typeface="Arial" panose="020B0604020202020204" pitchFamily="34" charset="0"/>
                <a:cs typeface="Arial" panose="020B0604020202020204" pitchFamily="34" charset="0"/>
              </a:rPr>
              <a:t>SGK tr.15 và bài tập SBT</a:t>
            </a:r>
            <a:endParaRPr lang="en-US" sz="4400">
              <a:latin typeface="Arial" panose="020B0604020202020204" pitchFamily="34" charset="0"/>
              <a:cs typeface="Arial" panose="020B0604020202020204" pitchFamily="34" charset="0"/>
            </a:endParaRPr>
          </a:p>
        </p:txBody>
      </p:sp>
      <p:sp>
        <p:nvSpPr>
          <p:cNvPr id="48" name="TextBox 47"/>
          <p:cNvSpPr txBox="1"/>
          <p:nvPr/>
        </p:nvSpPr>
        <p:spPr>
          <a:xfrm>
            <a:off x="3906576" y="7088890"/>
            <a:ext cx="11562024" cy="2123658"/>
          </a:xfrm>
          <a:prstGeom prst="rect">
            <a:avLst/>
          </a:prstGeom>
          <a:noFill/>
        </p:spPr>
        <p:txBody>
          <a:bodyPr wrap="square" rtlCol="0">
            <a:spAutoFit/>
          </a:bodyPr>
          <a:lstStyle/>
          <a:p>
            <a:pPr algn="just">
              <a:lnSpc>
                <a:spcPct val="150000"/>
              </a:lnSpc>
            </a:pPr>
            <a:r>
              <a:rPr lang="vi-VN" sz="4400">
                <a:latin typeface="Arial" panose="020B0604020202020204" pitchFamily="34" charset="0"/>
                <a:cs typeface="Arial" panose="020B0604020202020204" pitchFamily="34" charset="0"/>
              </a:rPr>
              <a:t>Chuẩn bị bài sau - </a:t>
            </a:r>
            <a:r>
              <a:rPr lang="vi-VN" sz="4400" b="1">
                <a:latin typeface="Arial" panose="020B0604020202020204" pitchFamily="34" charset="0"/>
                <a:cs typeface="Arial" panose="020B0604020202020204" pitchFamily="34" charset="0"/>
              </a:rPr>
              <a:t>Bài 2: Các phép biến đổi lượng giác</a:t>
            </a:r>
            <a:endParaRPr lang="en-US" sz="4400" b="1">
              <a:latin typeface="Arial" panose="020B0604020202020204" pitchFamily="34" charset="0"/>
              <a:cs typeface="Arial" panose="020B0604020202020204" pitchFamily="34" charset="0"/>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anim calcmode="lin" valueType="num">
                                      <p:cBhvr>
                                        <p:cTn id="13" dur="500" fill="hold"/>
                                        <p:tgtEl>
                                          <p:spTgt spid="46"/>
                                        </p:tgtEl>
                                        <p:attrNameLst>
                                          <p:attrName>ppt_x</p:attrName>
                                        </p:attrNameLst>
                                      </p:cBhvr>
                                      <p:tavLst>
                                        <p:tav tm="0">
                                          <p:val>
                                            <p:strVal val="#ppt_x"/>
                                          </p:val>
                                        </p:tav>
                                        <p:tav tm="100000">
                                          <p:val>
                                            <p:strVal val="#ppt_x"/>
                                          </p:val>
                                        </p:tav>
                                      </p:tavLst>
                                    </p:anim>
                                    <p:anim calcmode="lin" valueType="num">
                                      <p:cBhvr>
                                        <p:cTn id="14" dur="500" fill="hold"/>
                                        <p:tgtEl>
                                          <p:spTgt spid="4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anim calcmode="lin" valueType="num">
                                      <p:cBhvr>
                                        <p:cTn id="19" dur="500" fill="hold"/>
                                        <p:tgtEl>
                                          <p:spTgt spid="44"/>
                                        </p:tgtEl>
                                        <p:attrNameLst>
                                          <p:attrName>ppt_x</p:attrName>
                                        </p:attrNameLst>
                                      </p:cBhvr>
                                      <p:tavLst>
                                        <p:tav tm="0">
                                          <p:val>
                                            <p:strVal val="#ppt_x"/>
                                          </p:val>
                                        </p:tav>
                                        <p:tav tm="100000">
                                          <p:val>
                                            <p:strVal val="#ppt_x"/>
                                          </p:val>
                                        </p:tav>
                                      </p:tavLst>
                                    </p:anim>
                                    <p:anim calcmode="lin" valueType="num">
                                      <p:cBhvr>
                                        <p:cTn id="20" dur="500" fill="hold"/>
                                        <p:tgtEl>
                                          <p:spTgt spid="4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anim calcmode="lin" valueType="num">
                                      <p:cBhvr>
                                        <p:cTn id="24" dur="500" fill="hold"/>
                                        <p:tgtEl>
                                          <p:spTgt spid="47"/>
                                        </p:tgtEl>
                                        <p:attrNameLst>
                                          <p:attrName>ppt_x</p:attrName>
                                        </p:attrNameLst>
                                      </p:cBhvr>
                                      <p:tavLst>
                                        <p:tav tm="0">
                                          <p:val>
                                            <p:strVal val="#ppt_x"/>
                                          </p:val>
                                        </p:tav>
                                        <p:tav tm="100000">
                                          <p:val>
                                            <p:strVal val="#ppt_x"/>
                                          </p:val>
                                        </p:tav>
                                      </p:tavLst>
                                    </p:anim>
                                    <p:anim calcmode="lin" valueType="num">
                                      <p:cBhvr>
                                        <p:cTn id="25" dur="500" fill="hold"/>
                                        <p:tgtEl>
                                          <p:spTgt spid="47"/>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anim calcmode="lin" valueType="num">
                                      <p:cBhvr>
                                        <p:cTn id="30" dur="500" fill="hold"/>
                                        <p:tgtEl>
                                          <p:spTgt spid="45"/>
                                        </p:tgtEl>
                                        <p:attrNameLst>
                                          <p:attrName>ppt_x</p:attrName>
                                        </p:attrNameLst>
                                      </p:cBhvr>
                                      <p:tavLst>
                                        <p:tav tm="0">
                                          <p:val>
                                            <p:strVal val="#ppt_x"/>
                                          </p:val>
                                        </p:tav>
                                        <p:tav tm="100000">
                                          <p:val>
                                            <p:strVal val="#ppt_x"/>
                                          </p:val>
                                        </p:tav>
                                      </p:tavLst>
                                    </p:anim>
                                    <p:anim calcmode="lin" valueType="num">
                                      <p:cBhvr>
                                        <p:cTn id="31" dur="500" fill="hold"/>
                                        <p:tgtEl>
                                          <p:spTgt spid="4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anim calcmode="lin" valueType="num">
                                      <p:cBhvr>
                                        <p:cTn id="35" dur="500" fill="hold"/>
                                        <p:tgtEl>
                                          <p:spTgt spid="48"/>
                                        </p:tgtEl>
                                        <p:attrNameLst>
                                          <p:attrName>ppt_x</p:attrName>
                                        </p:attrNameLst>
                                      </p:cBhvr>
                                      <p:tavLst>
                                        <p:tav tm="0">
                                          <p:val>
                                            <p:strVal val="#ppt_x"/>
                                          </p:val>
                                        </p:tav>
                                        <p:tav tm="100000">
                                          <p:val>
                                            <p:strVal val="#ppt_x"/>
                                          </p:val>
                                        </p:tav>
                                      </p:tavLst>
                                    </p:anim>
                                    <p:anim calcmode="lin" valueType="num">
                                      <p:cBhvr>
                                        <p:cTn id="36" dur="5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p:bldP spid="47" grpId="0"/>
      <p:bldP spid="4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48ADE1"/>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7787674"/>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vi-VN"/>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BD2"/>
            </a:solidFill>
          </p:spPr>
          <p:txBody>
            <a:bodyPr/>
            <a:lstStyle/>
            <a:p>
              <a:endParaRPr lang="vi-VN"/>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vi-VN"/>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vi-VN"/>
            </a:p>
          </p:txBody>
        </p:sp>
      </p:grpSp>
      <p:grpSp>
        <p:nvGrpSpPr>
          <p:cNvPr id="7" name="Group 7"/>
          <p:cNvGrpSpPr/>
          <p:nvPr/>
        </p:nvGrpSpPr>
        <p:grpSpPr>
          <a:xfrm>
            <a:off x="14450775" y="2108145"/>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vi-VN"/>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vi-VN"/>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vi-VN"/>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vi-VN"/>
            </a:p>
          </p:txBody>
        </p:sp>
      </p:grpSp>
      <p:grpSp>
        <p:nvGrpSpPr>
          <p:cNvPr id="12" name="Group 12"/>
          <p:cNvGrpSpPr/>
          <p:nvPr/>
        </p:nvGrpSpPr>
        <p:grpSpPr>
          <a:xfrm>
            <a:off x="14450775" y="3573532"/>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vi-VN"/>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vi-VN"/>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vi-VN"/>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vi-VN"/>
            </a:p>
          </p:txBody>
        </p:sp>
      </p:grpSp>
      <p:grpSp>
        <p:nvGrpSpPr>
          <p:cNvPr id="17" name="Group 17"/>
          <p:cNvGrpSpPr/>
          <p:nvPr/>
        </p:nvGrpSpPr>
        <p:grpSpPr>
          <a:xfrm>
            <a:off x="14460300" y="709904"/>
            <a:ext cx="3666838" cy="947966"/>
            <a:chOff x="0" y="0"/>
            <a:chExt cx="3623462" cy="936752"/>
          </a:xfrm>
        </p:grpSpPr>
        <p:sp>
          <p:nvSpPr>
            <p:cNvPr id="18" name="Freeform 1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vi-VN"/>
            </a:p>
          </p:txBody>
        </p:sp>
        <p:sp>
          <p:nvSpPr>
            <p:cNvPr id="19" name="Freeform 1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vi-VN"/>
            </a:p>
          </p:txBody>
        </p:sp>
        <p:sp>
          <p:nvSpPr>
            <p:cNvPr id="20" name="Freeform 2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vi-VN"/>
            </a:p>
          </p:txBody>
        </p:sp>
        <p:sp>
          <p:nvSpPr>
            <p:cNvPr id="21" name="Freeform 2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vi-VN"/>
            </a:p>
          </p:txBody>
        </p:sp>
      </p:grpSp>
      <p:grpSp>
        <p:nvGrpSpPr>
          <p:cNvPr id="22" name="Group 22"/>
          <p:cNvGrpSpPr/>
          <p:nvPr/>
        </p:nvGrpSpPr>
        <p:grpSpPr>
          <a:xfrm>
            <a:off x="-115376" y="527652"/>
            <a:ext cx="17319661" cy="9948534"/>
            <a:chOff x="0" y="0"/>
            <a:chExt cx="4561557" cy="2620190"/>
          </a:xfrm>
        </p:grpSpPr>
        <p:sp>
          <p:nvSpPr>
            <p:cNvPr id="23" name="Freeform 23"/>
            <p:cNvSpPr/>
            <p:nvPr/>
          </p:nvSpPr>
          <p:spPr>
            <a:xfrm>
              <a:off x="0" y="0"/>
              <a:ext cx="4561557" cy="2620190"/>
            </a:xfrm>
            <a:custGeom>
              <a:avLst/>
              <a:gdLst/>
              <a:ahLst/>
              <a:cxnLst/>
              <a:rect l="l" t="t" r="r" b="b"/>
              <a:pathLst>
                <a:path w="4561557" h="2620190">
                  <a:moveTo>
                    <a:pt x="0" y="0"/>
                  </a:moveTo>
                  <a:lnTo>
                    <a:pt x="4561557" y="0"/>
                  </a:lnTo>
                  <a:lnTo>
                    <a:pt x="4561557" y="2620190"/>
                  </a:lnTo>
                  <a:lnTo>
                    <a:pt x="0" y="2620190"/>
                  </a:lnTo>
                  <a:close/>
                </a:path>
              </a:pathLst>
            </a:custGeom>
            <a:solidFill>
              <a:srgbClr val="99DCFF"/>
            </a:solidFill>
            <a:ln w="28575">
              <a:solidFill>
                <a:srgbClr val="000000"/>
              </a:solidFill>
            </a:ln>
          </p:spPr>
          <p:txBody>
            <a:bodyPr/>
            <a:lstStyle/>
            <a:p>
              <a:endParaRPr lang="vi-VN"/>
            </a:p>
          </p:txBody>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25" name="Group 25"/>
          <p:cNvGrpSpPr/>
          <p:nvPr/>
        </p:nvGrpSpPr>
        <p:grpSpPr>
          <a:xfrm>
            <a:off x="-363921" y="527652"/>
            <a:ext cx="17568206" cy="11712137"/>
            <a:chOff x="0" y="0"/>
            <a:chExt cx="23424274" cy="15616183"/>
          </a:xfrm>
        </p:grpSpPr>
        <p:sp>
          <p:nvSpPr>
            <p:cNvPr id="26" name="Freeform 26"/>
            <p:cNvSpPr/>
            <p:nvPr/>
          </p:nvSpPr>
          <p:spPr>
            <a:xfrm>
              <a:off x="0" y="0"/>
              <a:ext cx="7808091" cy="7808091"/>
            </a:xfrm>
            <a:custGeom>
              <a:avLst/>
              <a:gdLst/>
              <a:ahLst/>
              <a:cxnLst/>
              <a:rect l="l" t="t" r="r" b="b"/>
              <a:pathLst>
                <a:path w="7808091" h="7808091">
                  <a:moveTo>
                    <a:pt x="0" y="0"/>
                  </a:moveTo>
                  <a:lnTo>
                    <a:pt x="7808091" y="0"/>
                  </a:lnTo>
                  <a:lnTo>
                    <a:pt x="7808091" y="7808091"/>
                  </a:lnTo>
                  <a:lnTo>
                    <a:pt x="0" y="7808091"/>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7" name="Freeform 27"/>
            <p:cNvSpPr/>
            <p:nvPr/>
          </p:nvSpPr>
          <p:spPr>
            <a:xfrm>
              <a:off x="7808091" y="0"/>
              <a:ext cx="7808091" cy="7808091"/>
            </a:xfrm>
            <a:custGeom>
              <a:avLst/>
              <a:gdLst/>
              <a:ahLst/>
              <a:cxnLst/>
              <a:rect l="l" t="t" r="r" b="b"/>
              <a:pathLst>
                <a:path w="7808091" h="7808091">
                  <a:moveTo>
                    <a:pt x="0" y="0"/>
                  </a:moveTo>
                  <a:lnTo>
                    <a:pt x="7808092" y="0"/>
                  </a:lnTo>
                  <a:lnTo>
                    <a:pt x="7808092" y="7808091"/>
                  </a:lnTo>
                  <a:lnTo>
                    <a:pt x="0" y="7808091"/>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8" name="Freeform 28"/>
            <p:cNvSpPr/>
            <p:nvPr/>
          </p:nvSpPr>
          <p:spPr>
            <a:xfrm>
              <a:off x="15616183" y="0"/>
              <a:ext cx="7808091" cy="7808091"/>
            </a:xfrm>
            <a:custGeom>
              <a:avLst/>
              <a:gdLst/>
              <a:ahLst/>
              <a:cxnLst/>
              <a:rect l="l" t="t" r="r" b="b"/>
              <a:pathLst>
                <a:path w="7808091" h="7808091">
                  <a:moveTo>
                    <a:pt x="0" y="0"/>
                  </a:moveTo>
                  <a:lnTo>
                    <a:pt x="7808091" y="0"/>
                  </a:lnTo>
                  <a:lnTo>
                    <a:pt x="7808091" y="7808091"/>
                  </a:lnTo>
                  <a:lnTo>
                    <a:pt x="0" y="7808091"/>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9" name="Freeform 29"/>
            <p:cNvSpPr/>
            <p:nvPr/>
          </p:nvSpPr>
          <p:spPr>
            <a:xfrm>
              <a:off x="0" y="7808091"/>
              <a:ext cx="7808091" cy="7808091"/>
            </a:xfrm>
            <a:custGeom>
              <a:avLst/>
              <a:gdLst/>
              <a:ahLst/>
              <a:cxnLst/>
              <a:rect l="l" t="t" r="r" b="b"/>
              <a:pathLst>
                <a:path w="7808091" h="7808091">
                  <a:moveTo>
                    <a:pt x="0" y="0"/>
                  </a:moveTo>
                  <a:lnTo>
                    <a:pt x="7808091" y="0"/>
                  </a:lnTo>
                  <a:lnTo>
                    <a:pt x="7808091" y="7808092"/>
                  </a:lnTo>
                  <a:lnTo>
                    <a:pt x="0" y="7808092"/>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0" name="Freeform 30"/>
            <p:cNvSpPr/>
            <p:nvPr/>
          </p:nvSpPr>
          <p:spPr>
            <a:xfrm>
              <a:off x="7808091" y="7808091"/>
              <a:ext cx="7808091" cy="7808091"/>
            </a:xfrm>
            <a:custGeom>
              <a:avLst/>
              <a:gdLst/>
              <a:ahLst/>
              <a:cxnLst/>
              <a:rect l="l" t="t" r="r" b="b"/>
              <a:pathLst>
                <a:path w="7808091" h="7808091">
                  <a:moveTo>
                    <a:pt x="0" y="0"/>
                  </a:moveTo>
                  <a:lnTo>
                    <a:pt x="7808092" y="0"/>
                  </a:lnTo>
                  <a:lnTo>
                    <a:pt x="7808092" y="7808092"/>
                  </a:lnTo>
                  <a:lnTo>
                    <a:pt x="0" y="7808092"/>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1" name="Freeform 31"/>
            <p:cNvSpPr/>
            <p:nvPr/>
          </p:nvSpPr>
          <p:spPr>
            <a:xfrm>
              <a:off x="15616183" y="7808091"/>
              <a:ext cx="7808091" cy="7808091"/>
            </a:xfrm>
            <a:custGeom>
              <a:avLst/>
              <a:gdLst/>
              <a:ahLst/>
              <a:cxnLst/>
              <a:rect l="l" t="t" r="r" b="b"/>
              <a:pathLst>
                <a:path w="7808091" h="7808091">
                  <a:moveTo>
                    <a:pt x="0" y="0"/>
                  </a:moveTo>
                  <a:lnTo>
                    <a:pt x="7808091" y="0"/>
                  </a:lnTo>
                  <a:lnTo>
                    <a:pt x="7808091" y="7808092"/>
                  </a:lnTo>
                  <a:lnTo>
                    <a:pt x="0" y="7808092"/>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grpSp>
      <p:grpSp>
        <p:nvGrpSpPr>
          <p:cNvPr id="32" name="Group 32"/>
          <p:cNvGrpSpPr/>
          <p:nvPr/>
        </p:nvGrpSpPr>
        <p:grpSpPr>
          <a:xfrm>
            <a:off x="828737" y="2237854"/>
            <a:ext cx="14900499" cy="6311473"/>
            <a:chOff x="0" y="0"/>
            <a:chExt cx="3454583" cy="1463274"/>
          </a:xfrm>
        </p:grpSpPr>
        <p:sp>
          <p:nvSpPr>
            <p:cNvPr id="33" name="Freeform 33"/>
            <p:cNvSpPr/>
            <p:nvPr/>
          </p:nvSpPr>
          <p:spPr>
            <a:xfrm>
              <a:off x="0" y="0"/>
              <a:ext cx="3454583" cy="1463274"/>
            </a:xfrm>
            <a:custGeom>
              <a:avLst/>
              <a:gdLst/>
              <a:ahLst/>
              <a:cxnLst/>
              <a:rect l="l" t="t" r="r" b="b"/>
              <a:pathLst>
                <a:path w="3454583" h="1463274">
                  <a:moveTo>
                    <a:pt x="26498" y="0"/>
                  </a:moveTo>
                  <a:lnTo>
                    <a:pt x="3428085" y="0"/>
                  </a:lnTo>
                  <a:cubicBezTo>
                    <a:pt x="3435112" y="0"/>
                    <a:pt x="3441852" y="2792"/>
                    <a:pt x="3446822" y="7761"/>
                  </a:cubicBezTo>
                  <a:cubicBezTo>
                    <a:pt x="3451791" y="12731"/>
                    <a:pt x="3454583" y="19471"/>
                    <a:pt x="3454583" y="26498"/>
                  </a:cubicBezTo>
                  <a:lnTo>
                    <a:pt x="3454583" y="1436775"/>
                  </a:lnTo>
                  <a:cubicBezTo>
                    <a:pt x="3454583" y="1443803"/>
                    <a:pt x="3451791" y="1450543"/>
                    <a:pt x="3446822" y="1455512"/>
                  </a:cubicBezTo>
                  <a:cubicBezTo>
                    <a:pt x="3441852" y="1460482"/>
                    <a:pt x="3435112" y="1463274"/>
                    <a:pt x="3428085" y="1463274"/>
                  </a:cubicBezTo>
                  <a:lnTo>
                    <a:pt x="26498" y="1463274"/>
                  </a:lnTo>
                  <a:cubicBezTo>
                    <a:pt x="19471" y="1463274"/>
                    <a:pt x="12731" y="1460482"/>
                    <a:pt x="7761" y="1455512"/>
                  </a:cubicBezTo>
                  <a:cubicBezTo>
                    <a:pt x="2792" y="1450543"/>
                    <a:pt x="0" y="1443803"/>
                    <a:pt x="0" y="1436775"/>
                  </a:cubicBezTo>
                  <a:lnTo>
                    <a:pt x="0" y="26498"/>
                  </a:lnTo>
                  <a:cubicBezTo>
                    <a:pt x="0" y="19471"/>
                    <a:pt x="2792" y="12731"/>
                    <a:pt x="7761" y="7761"/>
                  </a:cubicBezTo>
                  <a:cubicBezTo>
                    <a:pt x="12731" y="2792"/>
                    <a:pt x="19471" y="0"/>
                    <a:pt x="26498" y="0"/>
                  </a:cubicBezTo>
                  <a:close/>
                </a:path>
              </a:pathLst>
            </a:custGeom>
            <a:solidFill>
              <a:srgbClr val="FFFFFF"/>
            </a:solidFill>
          </p:spPr>
          <p:txBody>
            <a:bodyPr/>
            <a:lstStyle/>
            <a:p>
              <a:endParaRPr lang="vi-VN"/>
            </a:p>
          </p:txBody>
        </p:sp>
        <p:sp>
          <p:nvSpPr>
            <p:cNvPr id="34" name="TextBox 34"/>
            <p:cNvSpPr txBox="1"/>
            <p:nvPr/>
          </p:nvSpPr>
          <p:spPr>
            <a:xfrm>
              <a:off x="0" y="-38100"/>
              <a:ext cx="812800" cy="8509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5" name="Freeform 35"/>
          <p:cNvSpPr/>
          <p:nvPr/>
        </p:nvSpPr>
        <p:spPr>
          <a:xfrm>
            <a:off x="1815546" y="1169396"/>
            <a:ext cx="1563078" cy="1606902"/>
          </a:xfrm>
          <a:custGeom>
            <a:avLst/>
            <a:gdLst/>
            <a:ahLst/>
            <a:cxnLst/>
            <a:rect l="l" t="t" r="r" b="b"/>
            <a:pathLst>
              <a:path w="1563078" h="1606902">
                <a:moveTo>
                  <a:pt x="0" y="0"/>
                </a:moveTo>
                <a:lnTo>
                  <a:pt x="1563077" y="0"/>
                </a:lnTo>
                <a:lnTo>
                  <a:pt x="1563077" y="1606903"/>
                </a:lnTo>
                <a:lnTo>
                  <a:pt x="0" y="16069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36" name="Freeform 36"/>
          <p:cNvSpPr/>
          <p:nvPr/>
        </p:nvSpPr>
        <p:spPr>
          <a:xfrm>
            <a:off x="828737" y="7495136"/>
            <a:ext cx="3332211" cy="2108380"/>
          </a:xfrm>
          <a:custGeom>
            <a:avLst/>
            <a:gdLst/>
            <a:ahLst/>
            <a:cxnLst/>
            <a:rect l="l" t="t" r="r" b="b"/>
            <a:pathLst>
              <a:path w="3332211" h="2108380">
                <a:moveTo>
                  <a:pt x="0" y="0"/>
                </a:moveTo>
                <a:lnTo>
                  <a:pt x="3332210" y="0"/>
                </a:lnTo>
                <a:lnTo>
                  <a:pt x="3332210" y="2108381"/>
                </a:lnTo>
                <a:lnTo>
                  <a:pt x="0" y="21083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37" name="Freeform 37"/>
          <p:cNvSpPr/>
          <p:nvPr/>
        </p:nvSpPr>
        <p:spPr>
          <a:xfrm rot="-1358923">
            <a:off x="12722601" y="6957185"/>
            <a:ext cx="2703746" cy="3184283"/>
          </a:xfrm>
          <a:custGeom>
            <a:avLst/>
            <a:gdLst/>
            <a:ahLst/>
            <a:cxnLst/>
            <a:rect l="l" t="t" r="r" b="b"/>
            <a:pathLst>
              <a:path w="2703746" h="3184283">
                <a:moveTo>
                  <a:pt x="0" y="0"/>
                </a:moveTo>
                <a:lnTo>
                  <a:pt x="2703746" y="0"/>
                </a:lnTo>
                <a:lnTo>
                  <a:pt x="2703746" y="3184283"/>
                </a:lnTo>
                <a:lnTo>
                  <a:pt x="0" y="31842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38" name="Freeform 38"/>
          <p:cNvSpPr/>
          <p:nvPr/>
        </p:nvSpPr>
        <p:spPr>
          <a:xfrm rot="-607473">
            <a:off x="14846935" y="6878444"/>
            <a:ext cx="524042" cy="1779154"/>
          </a:xfrm>
          <a:custGeom>
            <a:avLst/>
            <a:gdLst/>
            <a:ahLst/>
            <a:cxnLst/>
            <a:rect l="l" t="t" r="r" b="b"/>
            <a:pathLst>
              <a:path w="524042" h="1779154">
                <a:moveTo>
                  <a:pt x="0" y="0"/>
                </a:moveTo>
                <a:lnTo>
                  <a:pt x="524042" y="0"/>
                </a:lnTo>
                <a:lnTo>
                  <a:pt x="524042" y="1779154"/>
                </a:lnTo>
                <a:lnTo>
                  <a:pt x="0" y="17791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39" name="Freeform 39"/>
          <p:cNvSpPr/>
          <p:nvPr/>
        </p:nvSpPr>
        <p:spPr>
          <a:xfrm rot="-1729736">
            <a:off x="14147400" y="811567"/>
            <a:ext cx="470779" cy="4388615"/>
          </a:xfrm>
          <a:custGeom>
            <a:avLst/>
            <a:gdLst/>
            <a:ahLst/>
            <a:cxnLst/>
            <a:rect l="l" t="t" r="r" b="b"/>
            <a:pathLst>
              <a:path w="470779" h="4388615">
                <a:moveTo>
                  <a:pt x="0" y="0"/>
                </a:moveTo>
                <a:lnTo>
                  <a:pt x="470778" y="0"/>
                </a:lnTo>
                <a:lnTo>
                  <a:pt x="470778" y="4388615"/>
                </a:lnTo>
                <a:lnTo>
                  <a:pt x="0" y="438861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40" name="Freeform 40"/>
          <p:cNvSpPr/>
          <p:nvPr/>
        </p:nvSpPr>
        <p:spPr>
          <a:xfrm rot="-897102">
            <a:off x="15279507" y="809281"/>
            <a:ext cx="493296" cy="4598517"/>
          </a:xfrm>
          <a:custGeom>
            <a:avLst/>
            <a:gdLst/>
            <a:ahLst/>
            <a:cxnLst/>
            <a:rect l="l" t="t" r="r" b="b"/>
            <a:pathLst>
              <a:path w="493296" h="4598517">
                <a:moveTo>
                  <a:pt x="0" y="0"/>
                </a:moveTo>
                <a:lnTo>
                  <a:pt x="493296" y="0"/>
                </a:lnTo>
                <a:lnTo>
                  <a:pt x="493296" y="4598517"/>
                </a:lnTo>
                <a:lnTo>
                  <a:pt x="0" y="459851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41" name="TextBox 41"/>
          <p:cNvSpPr txBox="1"/>
          <p:nvPr/>
        </p:nvSpPr>
        <p:spPr>
          <a:xfrm>
            <a:off x="2494842" y="3288228"/>
            <a:ext cx="12299056" cy="3693319"/>
          </a:xfrm>
          <a:prstGeom prst="rect">
            <a:avLst/>
          </a:prstGeom>
        </p:spPr>
        <p:txBody>
          <a:bodyPr wrap="square" lIns="0" tIns="0" rIns="0" bIns="0" rtlCol="0" anchor="t">
            <a:spAutoFit/>
          </a:bodyPr>
          <a:lstStyle/>
          <a:p>
            <a:pPr algn="ctr">
              <a:lnSpc>
                <a:spcPct val="150000"/>
              </a:lnSpc>
            </a:pPr>
            <a:r>
              <a:rPr lang="vi-VN" sz="8000" b="1" spc="204">
                <a:solidFill>
                  <a:srgbClr val="231F20"/>
                </a:solidFill>
                <a:cs typeface="Arial" panose="020B0604020202020204" pitchFamily="34" charset="0"/>
              </a:rPr>
              <a:t>HẸN GẶP LẠI CÁC EM TRONG TIẾT HỌC SAU!</a:t>
            </a:r>
            <a:endParaRPr lang="en-US" sz="8000" b="1" spc="204">
              <a:solidFill>
                <a:srgbClr val="231F2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526601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vi-VN"/>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vi-VN"/>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vi-VN"/>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vi-VN"/>
            </a:p>
          </p:txBody>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vi-VN"/>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vi-VN"/>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vi-VN"/>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vi-VN"/>
            </a:p>
          </p:txBody>
        </p:sp>
      </p:grpSp>
      <p:grpSp>
        <p:nvGrpSpPr>
          <p:cNvPr id="12" name="Group 12"/>
          <p:cNvGrpSpPr/>
          <p:nvPr/>
        </p:nvGrpSpPr>
        <p:grpSpPr>
          <a:xfrm>
            <a:off x="14450775" y="2108145"/>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vi-VN"/>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vi-VN"/>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vi-VN"/>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vi-VN"/>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vi-VN"/>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grpSp>
      <p:grpSp>
        <p:nvGrpSpPr>
          <p:cNvPr id="27" name="Group 27"/>
          <p:cNvGrpSpPr/>
          <p:nvPr/>
        </p:nvGrpSpPr>
        <p:grpSpPr>
          <a:xfrm>
            <a:off x="14460300" y="709904"/>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vi-VN"/>
            </a:p>
          </p:txBody>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vi-VN"/>
            </a:p>
          </p:txBody>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vi-VN"/>
            </a:p>
          </p:txBody>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vi-VN"/>
            </a:p>
          </p:txBody>
        </p:sp>
      </p:grpSp>
      <p:sp>
        <p:nvSpPr>
          <p:cNvPr id="32" name="TextBox 32"/>
          <p:cNvSpPr txBox="1"/>
          <p:nvPr/>
        </p:nvSpPr>
        <p:spPr>
          <a:xfrm>
            <a:off x="1574255" y="1268052"/>
            <a:ext cx="8399209" cy="769441"/>
          </a:xfrm>
          <a:prstGeom prst="rect">
            <a:avLst/>
          </a:prstGeom>
        </p:spPr>
        <p:txBody>
          <a:bodyPr wrap="square" lIns="0" tIns="0" rIns="0" bIns="0" rtlCol="0" anchor="t">
            <a:spAutoFit/>
          </a:bodyPr>
          <a:lstStyle/>
          <a:p>
            <a:pPr>
              <a:lnSpc>
                <a:spcPts val="5989"/>
              </a:lnSpc>
            </a:pPr>
            <a:r>
              <a:rPr lang="vi-VN" sz="6600" b="1" spc="116">
                <a:solidFill>
                  <a:srgbClr val="231F20"/>
                </a:solidFill>
                <a:latin typeface="Arial" panose="020B0604020202020204" pitchFamily="34" charset="0"/>
                <a:cs typeface="Arial" panose="020B0604020202020204" pitchFamily="34" charset="0"/>
              </a:rPr>
              <a:t>NỘI DUNG BÀI HỌC</a:t>
            </a:r>
            <a:endParaRPr lang="en-US" sz="6600" b="1" spc="116">
              <a:solidFill>
                <a:srgbClr val="231F20"/>
              </a:solidFill>
              <a:latin typeface="Arial" panose="020B0604020202020204" pitchFamily="34" charset="0"/>
              <a:cs typeface="Arial" panose="020B0604020202020204" pitchFamily="34" charset="0"/>
            </a:endParaRPr>
          </a:p>
        </p:txBody>
      </p:sp>
      <p:sp>
        <p:nvSpPr>
          <p:cNvPr id="36" name="TextBox 36"/>
          <p:cNvSpPr txBox="1"/>
          <p:nvPr/>
        </p:nvSpPr>
        <p:spPr>
          <a:xfrm>
            <a:off x="3431691" y="2566389"/>
            <a:ext cx="7341763" cy="534442"/>
          </a:xfrm>
          <a:prstGeom prst="rect">
            <a:avLst/>
          </a:prstGeom>
        </p:spPr>
        <p:txBody>
          <a:bodyPr wrap="square" lIns="0" tIns="0" rIns="0" bIns="0" rtlCol="0" anchor="t">
            <a:spAutoFit/>
          </a:bodyPr>
          <a:lstStyle/>
          <a:p>
            <a:pPr>
              <a:lnSpc>
                <a:spcPts val="4128"/>
              </a:lnSpc>
            </a:pPr>
            <a:r>
              <a:rPr lang="vi-VN" sz="4400" b="1" spc="80">
                <a:solidFill>
                  <a:schemeClr val="accent1">
                    <a:lumMod val="50000"/>
                  </a:schemeClr>
                </a:solidFill>
                <a:latin typeface="Arial" panose="020B0604020202020204" pitchFamily="34" charset="0"/>
                <a:cs typeface="Arial" panose="020B0604020202020204" pitchFamily="34" charset="0"/>
              </a:rPr>
              <a:t>Góc lượng giác</a:t>
            </a:r>
            <a:endParaRPr lang="en-US" sz="4400" b="1" spc="80">
              <a:solidFill>
                <a:schemeClr val="accent1">
                  <a:lumMod val="50000"/>
                </a:schemeClr>
              </a:solidFill>
              <a:latin typeface="Arial" panose="020B0604020202020204" pitchFamily="34" charset="0"/>
              <a:cs typeface="Arial" panose="020B0604020202020204" pitchFamily="34" charset="0"/>
            </a:endParaRPr>
          </a:p>
        </p:txBody>
      </p:sp>
      <p:sp>
        <p:nvSpPr>
          <p:cNvPr id="37" name="TextBox 37"/>
          <p:cNvSpPr txBox="1"/>
          <p:nvPr/>
        </p:nvSpPr>
        <p:spPr>
          <a:xfrm>
            <a:off x="3427355" y="5489115"/>
            <a:ext cx="11933470" cy="534442"/>
          </a:xfrm>
          <a:prstGeom prst="rect">
            <a:avLst/>
          </a:prstGeom>
        </p:spPr>
        <p:txBody>
          <a:bodyPr wrap="square" lIns="0" tIns="0" rIns="0" bIns="0" rtlCol="0" anchor="t">
            <a:spAutoFit/>
          </a:bodyPr>
          <a:lstStyle/>
          <a:p>
            <a:pPr>
              <a:lnSpc>
                <a:spcPts val="4128"/>
              </a:lnSpc>
            </a:pPr>
            <a:r>
              <a:rPr lang="vi-VN" sz="4400" b="1" spc="80">
                <a:solidFill>
                  <a:schemeClr val="accent1">
                    <a:lumMod val="50000"/>
                  </a:schemeClr>
                </a:solidFill>
                <a:latin typeface="Arial" panose="020B0604020202020204" pitchFamily="34" charset="0"/>
                <a:cs typeface="Arial" panose="020B0604020202020204" pitchFamily="34" charset="0"/>
              </a:rPr>
              <a:t>Giá trị lượng giác của góc lượng giác</a:t>
            </a:r>
            <a:endParaRPr lang="en-US" sz="4400" b="1" spc="80">
              <a:solidFill>
                <a:schemeClr val="accent1">
                  <a:lumMod val="50000"/>
                </a:schemeClr>
              </a:solidFill>
              <a:latin typeface="Arial" panose="020B0604020202020204" pitchFamily="34" charset="0"/>
              <a:cs typeface="Arial" panose="020B0604020202020204" pitchFamily="34" charset="0"/>
            </a:endParaRPr>
          </a:p>
        </p:txBody>
      </p:sp>
      <p:sp>
        <p:nvSpPr>
          <p:cNvPr id="43" name="Freeform 43"/>
          <p:cNvSpPr/>
          <p:nvPr/>
        </p:nvSpPr>
        <p:spPr>
          <a:xfrm rot="1091550">
            <a:off x="10405789" y="773237"/>
            <a:ext cx="566223" cy="1319587"/>
          </a:xfrm>
          <a:custGeom>
            <a:avLst/>
            <a:gdLst/>
            <a:ahLst/>
            <a:cxnLst/>
            <a:rect l="l" t="t" r="r" b="b"/>
            <a:pathLst>
              <a:path w="566223" h="1319587">
                <a:moveTo>
                  <a:pt x="0" y="0"/>
                </a:moveTo>
                <a:lnTo>
                  <a:pt x="566223" y="0"/>
                </a:lnTo>
                <a:lnTo>
                  <a:pt x="566223" y="1319588"/>
                </a:lnTo>
                <a:lnTo>
                  <a:pt x="0" y="13195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4" name="TextBox 43"/>
          <p:cNvSpPr txBox="1"/>
          <p:nvPr/>
        </p:nvSpPr>
        <p:spPr>
          <a:xfrm>
            <a:off x="3427355" y="3196061"/>
            <a:ext cx="9712179" cy="1824923"/>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lang="vi-VN" sz="4000">
                <a:latin typeface="Arial" panose="020B0604020202020204" pitchFamily="34" charset="0"/>
                <a:cs typeface="Arial" panose="020B0604020202020204" pitchFamily="34" charset="0"/>
              </a:rPr>
              <a:t>Góc hình học và số đo của chúng</a:t>
            </a:r>
          </a:p>
          <a:p>
            <a:pPr marL="571500" indent="-571500">
              <a:lnSpc>
                <a:spcPct val="150000"/>
              </a:lnSpc>
              <a:buFont typeface="Arial" panose="020B0604020202020204" pitchFamily="34" charset="0"/>
              <a:buChar char="•"/>
            </a:pPr>
            <a:r>
              <a:rPr lang="vi-VN" sz="4000">
                <a:latin typeface="Arial" panose="020B0604020202020204" pitchFamily="34" charset="0"/>
                <a:cs typeface="Arial" panose="020B0604020202020204" pitchFamily="34" charset="0"/>
              </a:rPr>
              <a:t>Góc lượng giác và số đo của chúng</a:t>
            </a:r>
            <a:endParaRPr lang="en-US" sz="4000">
              <a:latin typeface="Arial" panose="020B0604020202020204" pitchFamily="34" charset="0"/>
              <a:cs typeface="Arial" panose="020B0604020202020204" pitchFamily="34" charset="0"/>
            </a:endParaRPr>
          </a:p>
        </p:txBody>
      </p:sp>
      <p:sp>
        <p:nvSpPr>
          <p:cNvPr id="45" name="TextBox 44"/>
          <p:cNvSpPr txBox="1"/>
          <p:nvPr/>
        </p:nvSpPr>
        <p:spPr>
          <a:xfrm>
            <a:off x="3422274" y="6103316"/>
            <a:ext cx="13701853" cy="3785652"/>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lang="vi-VN" sz="4000">
                <a:latin typeface="Arial" panose="020B0604020202020204" pitchFamily="34" charset="0"/>
                <a:cs typeface="Arial" panose="020B0604020202020204" pitchFamily="34" charset="0"/>
              </a:rPr>
              <a:t>Đường tròn lượng giác</a:t>
            </a:r>
          </a:p>
          <a:p>
            <a:pPr marL="571500" indent="-571500">
              <a:lnSpc>
                <a:spcPct val="150000"/>
              </a:lnSpc>
              <a:buFont typeface="Arial" panose="020B0604020202020204" pitchFamily="34" charset="0"/>
              <a:buChar char="•"/>
            </a:pPr>
            <a:r>
              <a:rPr lang="vi-VN" sz="4000">
                <a:latin typeface="Arial" panose="020B0604020202020204" pitchFamily="34" charset="0"/>
                <a:cs typeface="Arial" panose="020B0604020202020204" pitchFamily="34" charset="0"/>
              </a:rPr>
              <a:t>Giá trị lượng giác của góc lượng giác</a:t>
            </a:r>
          </a:p>
          <a:p>
            <a:pPr marL="571500" indent="-571500">
              <a:lnSpc>
                <a:spcPct val="150000"/>
              </a:lnSpc>
              <a:buFont typeface="Arial" panose="020B0604020202020204" pitchFamily="34" charset="0"/>
              <a:buChar char="•"/>
            </a:pPr>
            <a:r>
              <a:rPr lang="vi-VN" sz="4000">
                <a:latin typeface="Arial" panose="020B0604020202020204" pitchFamily="34" charset="0"/>
                <a:cs typeface="Arial" panose="020B0604020202020204" pitchFamily="34" charset="0"/>
              </a:rPr>
              <a:t>Giá trị lượng giác của các góc có liên quan đặc biệt</a:t>
            </a:r>
          </a:p>
          <a:p>
            <a:pPr marL="571500" indent="-571500">
              <a:lnSpc>
                <a:spcPct val="150000"/>
              </a:lnSpc>
              <a:buFont typeface="Arial" panose="020B0604020202020204" pitchFamily="34" charset="0"/>
              <a:buChar char="•"/>
            </a:pPr>
            <a:r>
              <a:rPr lang="vi-VN" sz="4000">
                <a:latin typeface="Arial" panose="020B0604020202020204" pitchFamily="34" charset="0"/>
                <a:cs typeface="Arial" panose="020B0604020202020204" pitchFamily="34" charset="0"/>
              </a:rPr>
              <a:t>Sử dụng máy tính cầm tay để tính giá trị lượng giác</a:t>
            </a:r>
            <a:endParaRPr lang="en-US" sz="4000">
              <a:latin typeface="Arial" panose="020B0604020202020204" pitchFamily="34" charset="0"/>
              <a:cs typeface="Arial" panose="020B0604020202020204" pitchFamily="34" charset="0"/>
            </a:endParaRPr>
          </a:p>
        </p:txBody>
      </p:sp>
      <p:sp>
        <p:nvSpPr>
          <p:cNvPr id="40" name="Folded Corner 39"/>
          <p:cNvSpPr/>
          <p:nvPr/>
        </p:nvSpPr>
        <p:spPr>
          <a:xfrm>
            <a:off x="1572971" y="2483424"/>
            <a:ext cx="1465387" cy="1465387"/>
          </a:xfrm>
          <a:prstGeom prst="foldedCorner">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6000" b="1">
                <a:solidFill>
                  <a:schemeClr val="bg1"/>
                </a:solidFill>
                <a:latin typeface="Arial" panose="020B0604020202020204" pitchFamily="34" charset="0"/>
                <a:cs typeface="Arial" panose="020B0604020202020204" pitchFamily="34" charset="0"/>
              </a:rPr>
              <a:t>01</a:t>
            </a:r>
            <a:endParaRPr lang="en-US" sz="6000" b="1">
              <a:solidFill>
                <a:schemeClr val="bg1"/>
              </a:solidFill>
              <a:latin typeface="Arial" panose="020B0604020202020204" pitchFamily="34" charset="0"/>
              <a:cs typeface="Arial" panose="020B0604020202020204" pitchFamily="34" charset="0"/>
            </a:endParaRPr>
          </a:p>
        </p:txBody>
      </p:sp>
      <p:sp>
        <p:nvSpPr>
          <p:cNvPr id="41" name="Folded Corner 40"/>
          <p:cNvSpPr/>
          <p:nvPr/>
        </p:nvSpPr>
        <p:spPr>
          <a:xfrm>
            <a:off x="1611437" y="5437204"/>
            <a:ext cx="1465387" cy="1465387"/>
          </a:xfrm>
          <a:prstGeom prst="foldedCorner">
            <a:avLst/>
          </a:prstGeom>
          <a:solidFill>
            <a:schemeClr val="accent3">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6000" b="1">
                <a:solidFill>
                  <a:schemeClr val="bg1"/>
                </a:solidFill>
                <a:latin typeface="Arial" panose="020B0604020202020204" pitchFamily="34" charset="0"/>
                <a:cs typeface="Arial" panose="020B0604020202020204" pitchFamily="34" charset="0"/>
              </a:rPr>
              <a:t>02</a:t>
            </a:r>
            <a:endParaRPr lang="en-US" sz="6000" b="1">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anim calcmode="lin" valueType="num">
                                      <p:cBhvr>
                                        <p:cTn id="8" dur="500" fill="hold"/>
                                        <p:tgtEl>
                                          <p:spTgt spid="40"/>
                                        </p:tgtEl>
                                        <p:attrNameLst>
                                          <p:attrName>ppt_x</p:attrName>
                                        </p:attrNameLst>
                                      </p:cBhvr>
                                      <p:tavLst>
                                        <p:tav tm="0">
                                          <p:val>
                                            <p:strVal val="#ppt_x"/>
                                          </p:val>
                                        </p:tav>
                                        <p:tav tm="100000">
                                          <p:val>
                                            <p:strVal val="#ppt_x"/>
                                          </p:val>
                                        </p:tav>
                                      </p:tavLst>
                                    </p:anim>
                                    <p:anim calcmode="lin" valueType="num">
                                      <p:cBhvr>
                                        <p:cTn id="9" dur="5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anim calcmode="lin" valueType="num">
                                      <p:cBhvr>
                                        <p:cTn id="18" dur="500" fill="hold"/>
                                        <p:tgtEl>
                                          <p:spTgt spid="44"/>
                                        </p:tgtEl>
                                        <p:attrNameLst>
                                          <p:attrName>ppt_x</p:attrName>
                                        </p:attrNameLst>
                                      </p:cBhvr>
                                      <p:tavLst>
                                        <p:tav tm="0">
                                          <p:val>
                                            <p:strVal val="#ppt_x"/>
                                          </p:val>
                                        </p:tav>
                                        <p:tav tm="100000">
                                          <p:val>
                                            <p:strVal val="#ppt_x"/>
                                          </p:val>
                                        </p:tav>
                                      </p:tavLst>
                                    </p:anim>
                                    <p:anim calcmode="lin" valueType="num">
                                      <p:cBhvr>
                                        <p:cTn id="1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anim calcmode="lin" valueType="num">
                                      <p:cBhvr>
                                        <p:cTn id="25" dur="500" fill="hold"/>
                                        <p:tgtEl>
                                          <p:spTgt spid="41"/>
                                        </p:tgtEl>
                                        <p:attrNameLst>
                                          <p:attrName>ppt_x</p:attrName>
                                        </p:attrNameLst>
                                      </p:cBhvr>
                                      <p:tavLst>
                                        <p:tav tm="0">
                                          <p:val>
                                            <p:strVal val="#ppt_x"/>
                                          </p:val>
                                        </p:tav>
                                        <p:tav tm="100000">
                                          <p:val>
                                            <p:strVal val="#ppt_x"/>
                                          </p:val>
                                        </p:tav>
                                      </p:tavLst>
                                    </p:anim>
                                    <p:anim calcmode="lin" valueType="num">
                                      <p:cBhvr>
                                        <p:cTn id="26" dur="500" fill="hold"/>
                                        <p:tgtEl>
                                          <p:spTgt spid="4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anim calcmode="lin" valueType="num">
                                      <p:cBhvr>
                                        <p:cTn id="30" dur="500" fill="hold"/>
                                        <p:tgtEl>
                                          <p:spTgt spid="37"/>
                                        </p:tgtEl>
                                        <p:attrNameLst>
                                          <p:attrName>ppt_x</p:attrName>
                                        </p:attrNameLst>
                                      </p:cBhvr>
                                      <p:tavLst>
                                        <p:tav tm="0">
                                          <p:val>
                                            <p:strVal val="#ppt_x"/>
                                          </p:val>
                                        </p:tav>
                                        <p:tav tm="100000">
                                          <p:val>
                                            <p:strVal val="#ppt_x"/>
                                          </p:val>
                                        </p:tav>
                                      </p:tavLst>
                                    </p:anim>
                                    <p:anim calcmode="lin" valueType="num">
                                      <p:cBhvr>
                                        <p:cTn id="31" dur="500" fill="hold"/>
                                        <p:tgtEl>
                                          <p:spTgt spid="3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anim calcmode="lin" valueType="num">
                                      <p:cBhvr>
                                        <p:cTn id="35" dur="500" fill="hold"/>
                                        <p:tgtEl>
                                          <p:spTgt spid="45"/>
                                        </p:tgtEl>
                                        <p:attrNameLst>
                                          <p:attrName>ppt_x</p:attrName>
                                        </p:attrNameLst>
                                      </p:cBhvr>
                                      <p:tavLst>
                                        <p:tav tm="0">
                                          <p:val>
                                            <p:strVal val="#ppt_x"/>
                                          </p:val>
                                        </p:tav>
                                        <p:tav tm="100000">
                                          <p:val>
                                            <p:strVal val="#ppt_x"/>
                                          </p:val>
                                        </p:tav>
                                      </p:tavLst>
                                    </p:anim>
                                    <p:anim calcmode="lin" valueType="num">
                                      <p:cBhvr>
                                        <p:cTn id="36"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4" grpId="0"/>
      <p:bldP spid="45" grpId="0"/>
      <p:bldP spid="40"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2108145"/>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vi-VN"/>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vi-VN"/>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vi-VN"/>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vi-VN"/>
            </a:p>
          </p:txBody>
        </p:sp>
      </p:grpSp>
      <p:grpSp>
        <p:nvGrpSpPr>
          <p:cNvPr id="7" name="Group 7"/>
          <p:cNvGrpSpPr/>
          <p:nvPr/>
        </p:nvGrpSpPr>
        <p:grpSpPr>
          <a:xfrm>
            <a:off x="14450775" y="3573532"/>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vi-VN"/>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vi-VN"/>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vi-VN"/>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vi-VN"/>
            </a:p>
          </p:txBody>
        </p:sp>
      </p:grpSp>
      <p:grpSp>
        <p:nvGrpSpPr>
          <p:cNvPr id="12" name="Group 12"/>
          <p:cNvGrpSpPr/>
          <p:nvPr/>
        </p:nvGrpSpPr>
        <p:grpSpPr>
          <a:xfrm>
            <a:off x="14450775" y="778767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vi-VN"/>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vi-VN"/>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vi-VN"/>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vi-VN"/>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vi-VN"/>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vi-VN"/>
            </a:p>
          </p:txBody>
        </p:sp>
      </p:grpSp>
      <p:grpSp>
        <p:nvGrpSpPr>
          <p:cNvPr id="27" name="Group 27"/>
          <p:cNvGrpSpPr/>
          <p:nvPr/>
        </p:nvGrpSpPr>
        <p:grpSpPr>
          <a:xfrm>
            <a:off x="14460300" y="709904"/>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vi-VN"/>
            </a:p>
          </p:txBody>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vi-VN"/>
            </a:p>
          </p:txBody>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vi-VN"/>
            </a:p>
          </p:txBody>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vi-VN"/>
            </a:p>
          </p:txBody>
        </p:sp>
      </p:grpSp>
      <p:sp>
        <p:nvSpPr>
          <p:cNvPr id="32" name="TextBox 32"/>
          <p:cNvSpPr txBox="1"/>
          <p:nvPr/>
        </p:nvSpPr>
        <p:spPr>
          <a:xfrm>
            <a:off x="7049300" y="3728372"/>
            <a:ext cx="2625784" cy="1388650"/>
          </a:xfrm>
          <a:prstGeom prst="rect">
            <a:avLst/>
          </a:prstGeom>
        </p:spPr>
        <p:txBody>
          <a:bodyPr lIns="0" tIns="0" rIns="0" bIns="0" rtlCol="0" anchor="t">
            <a:spAutoFit/>
          </a:bodyPr>
          <a:lstStyle/>
          <a:p>
            <a:pPr algn="ctr">
              <a:lnSpc>
                <a:spcPts val="9426"/>
              </a:lnSpc>
            </a:pPr>
            <a:r>
              <a:rPr lang="en-US" sz="16600" b="1" spc="182">
                <a:solidFill>
                  <a:srgbClr val="231F20"/>
                </a:solidFill>
                <a:latin typeface="Arial" panose="020B0604020202020204" pitchFamily="34" charset="0"/>
                <a:cs typeface="Arial" panose="020B0604020202020204" pitchFamily="34" charset="0"/>
              </a:rPr>
              <a:t>01</a:t>
            </a:r>
          </a:p>
        </p:txBody>
      </p:sp>
      <p:sp>
        <p:nvSpPr>
          <p:cNvPr id="33" name="TextBox 33"/>
          <p:cNvSpPr txBox="1"/>
          <p:nvPr/>
        </p:nvSpPr>
        <p:spPr>
          <a:xfrm>
            <a:off x="3043359" y="6199855"/>
            <a:ext cx="11442645" cy="795089"/>
          </a:xfrm>
          <a:prstGeom prst="rect">
            <a:avLst/>
          </a:prstGeom>
        </p:spPr>
        <p:txBody>
          <a:bodyPr wrap="square" lIns="0" tIns="0" rIns="0" bIns="0" rtlCol="0" anchor="t">
            <a:spAutoFit/>
          </a:bodyPr>
          <a:lstStyle/>
          <a:p>
            <a:pPr algn="ctr">
              <a:lnSpc>
                <a:spcPts val="6216"/>
              </a:lnSpc>
            </a:pPr>
            <a:r>
              <a:rPr lang="vi-VN" sz="8800" b="1" spc="120">
                <a:solidFill>
                  <a:srgbClr val="231F20"/>
                </a:solidFill>
                <a:latin typeface="Arial" panose="020B0604020202020204" pitchFamily="34" charset="0"/>
                <a:cs typeface="Arial" panose="020B0604020202020204" pitchFamily="34" charset="0"/>
              </a:rPr>
              <a:t>GÓC LƯỢNG GIÁC</a:t>
            </a:r>
            <a:endParaRPr lang="en-US" sz="8800" b="1" spc="120">
              <a:solidFill>
                <a:srgbClr val="231F20"/>
              </a:solidFill>
              <a:latin typeface="Arial" panose="020B0604020202020204" pitchFamily="34" charset="0"/>
              <a:cs typeface="Arial" panose="020B0604020202020204" pitchFamily="34" charset="0"/>
            </a:endParaRPr>
          </a:p>
        </p:txBody>
      </p:sp>
      <p:sp>
        <p:nvSpPr>
          <p:cNvPr id="36" name="Freeform 36"/>
          <p:cNvSpPr/>
          <p:nvPr/>
        </p:nvSpPr>
        <p:spPr>
          <a:xfrm rot="-1729736">
            <a:off x="1934433" y="5856068"/>
            <a:ext cx="414417" cy="3863212"/>
          </a:xfrm>
          <a:custGeom>
            <a:avLst/>
            <a:gdLst/>
            <a:ahLst/>
            <a:cxnLst/>
            <a:rect l="l" t="t" r="r" b="b"/>
            <a:pathLst>
              <a:path w="414417" h="3863212">
                <a:moveTo>
                  <a:pt x="0" y="0"/>
                </a:moveTo>
                <a:lnTo>
                  <a:pt x="414417" y="0"/>
                </a:lnTo>
                <a:lnTo>
                  <a:pt x="414417" y="3863212"/>
                </a:lnTo>
                <a:lnTo>
                  <a:pt x="0" y="38632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37" name="Freeform 37"/>
          <p:cNvSpPr/>
          <p:nvPr/>
        </p:nvSpPr>
        <p:spPr>
          <a:xfrm rot="782942">
            <a:off x="2149853" y="1479035"/>
            <a:ext cx="2492796" cy="1957978"/>
          </a:xfrm>
          <a:custGeom>
            <a:avLst/>
            <a:gdLst/>
            <a:ahLst/>
            <a:cxnLst/>
            <a:rect l="l" t="t" r="r" b="b"/>
            <a:pathLst>
              <a:path w="2492796" h="1957978">
                <a:moveTo>
                  <a:pt x="0" y="0"/>
                </a:moveTo>
                <a:lnTo>
                  <a:pt x="2492796" y="0"/>
                </a:lnTo>
                <a:lnTo>
                  <a:pt x="2492796" y="1957978"/>
                </a:lnTo>
                <a:lnTo>
                  <a:pt x="0" y="19579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39" name="Freeform 13"/>
          <p:cNvSpPr/>
          <p:nvPr/>
        </p:nvSpPr>
        <p:spPr>
          <a:xfrm rot="1953223">
            <a:off x="14409110" y="5594113"/>
            <a:ext cx="2026662" cy="4083018"/>
          </a:xfrm>
          <a:custGeom>
            <a:avLst/>
            <a:gdLst/>
            <a:ahLst/>
            <a:cxnLst/>
            <a:rect l="l" t="t" r="r" b="b"/>
            <a:pathLst>
              <a:path w="991215" h="1996953">
                <a:moveTo>
                  <a:pt x="0" y="0"/>
                </a:moveTo>
                <a:lnTo>
                  <a:pt x="991214" y="0"/>
                </a:lnTo>
                <a:lnTo>
                  <a:pt x="991214" y="1996952"/>
                </a:lnTo>
                <a:lnTo>
                  <a:pt x="0" y="19969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Tree>
  </p:cSld>
  <p:clrMapOvr>
    <a:masterClrMapping/>
  </p:clrMapOvr>
  <p:transition spd="med">
    <p:comb/>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vi-VN"/>
          </a:p>
        </p:txBody>
      </p:sp>
      <p:sp>
        <p:nvSpPr>
          <p:cNvPr id="19" name="TextBox 19"/>
          <p:cNvSpPr txBox="1"/>
          <p:nvPr/>
        </p:nvSpPr>
        <p:spPr>
          <a:xfrm>
            <a:off x="0" y="113689"/>
            <a:ext cx="3246680" cy="3255592"/>
          </a:xfrm>
          <a:prstGeom prst="rect">
            <a:avLst/>
          </a:prstGeom>
        </p:spPr>
        <p:txBody>
          <a:bodyPr lIns="50800" tIns="50800" rIns="50800" bIns="50800" rtlCol="0" anchor="ctr"/>
          <a:lstStyle/>
          <a:p>
            <a:pPr algn="ctr">
              <a:lnSpc>
                <a:spcPts val="2659"/>
              </a:lnSpc>
              <a:spcBef>
                <a:spcPct val="0"/>
              </a:spcBef>
            </a:pPr>
            <a:endParaRPr/>
          </a:p>
        </p:txBody>
      </p:sp>
      <p:pic>
        <p:nvPicPr>
          <p:cNvPr id="16" name="Picture 15"/>
          <p:cNvPicPr/>
          <p:nvPr/>
        </p:nvPicPr>
        <p:blipFill>
          <a:blip r:embed="rId2">
            <a:clrChange>
              <a:clrFrom>
                <a:srgbClr val="FFFFFF"/>
              </a:clrFrom>
              <a:clrTo>
                <a:srgbClr val="FFFFFF">
                  <a:alpha val="0"/>
                </a:srgbClr>
              </a:clrTo>
            </a:clrChange>
          </a:blip>
          <a:stretch>
            <a:fillRect/>
          </a:stretch>
        </p:blipFill>
        <p:spPr>
          <a:xfrm>
            <a:off x="10332720" y="2233160"/>
            <a:ext cx="6212515" cy="5688175"/>
          </a:xfrm>
          <a:prstGeom prst="rect">
            <a:avLst/>
          </a:prstGeom>
        </p:spPr>
      </p:pic>
      <p:grpSp>
        <p:nvGrpSpPr>
          <p:cNvPr id="9" name="Group 8"/>
          <p:cNvGrpSpPr/>
          <p:nvPr/>
        </p:nvGrpSpPr>
        <p:grpSpPr>
          <a:xfrm>
            <a:off x="304800" y="266698"/>
            <a:ext cx="10058400" cy="1295401"/>
            <a:chOff x="304800" y="266698"/>
            <a:chExt cx="10058400" cy="1295401"/>
          </a:xfrm>
        </p:grpSpPr>
        <p:sp>
          <p:nvSpPr>
            <p:cNvPr id="2" name="Round Single Corner Rectangle 1"/>
            <p:cNvSpPr/>
            <p:nvPr/>
          </p:nvSpPr>
          <p:spPr>
            <a:xfrm flipV="1">
              <a:off x="304800" y="266698"/>
              <a:ext cx="10058400" cy="1295401"/>
            </a:xfrm>
            <a:prstGeom prst="round1Rect">
              <a:avLst>
                <a:gd name="adj" fmla="val 29216"/>
              </a:avLst>
            </a:prstGeom>
            <a:solidFill>
              <a:srgbClr val="FFD3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10216" y="529677"/>
              <a:ext cx="9847568" cy="769441"/>
            </a:xfrm>
            <a:prstGeom prst="rect">
              <a:avLst/>
            </a:prstGeom>
          </p:spPr>
          <p:txBody>
            <a:bodyPr wrap="none">
              <a:spAutoFit/>
            </a:bodyPr>
            <a:lstStyle/>
            <a:p>
              <a:r>
                <a:rPr lang="vi-VN" sz="4400" b="1">
                  <a:latin typeface="Arial" panose="020B0604020202020204" pitchFamily="34" charset="0"/>
                  <a:cs typeface="Arial" panose="020B0604020202020204" pitchFamily="34" charset="0"/>
                </a:rPr>
                <a:t>1. </a:t>
              </a:r>
              <a:r>
                <a:rPr lang="en-US" sz="4400" b="1">
                  <a:latin typeface="Arial" panose="020B0604020202020204" pitchFamily="34" charset="0"/>
                  <a:cs typeface="Arial" panose="020B0604020202020204" pitchFamily="34" charset="0"/>
                </a:rPr>
                <a:t>Góc hình học và số đo của chúng</a:t>
              </a:r>
            </a:p>
          </p:txBody>
        </p:sp>
      </p:grpSp>
      <p:sp>
        <p:nvSpPr>
          <p:cNvPr id="10" name="Rounded Rectangle 9"/>
          <p:cNvSpPr/>
          <p:nvPr/>
        </p:nvSpPr>
        <p:spPr>
          <a:xfrm>
            <a:off x="990600" y="2050483"/>
            <a:ext cx="1676400" cy="1197581"/>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vi-VN" sz="4000" b="1">
                <a:solidFill>
                  <a:schemeClr val="bg1"/>
                </a:solidFill>
                <a:latin typeface="Arial" panose="020B0604020202020204" pitchFamily="34" charset="0"/>
                <a:cs typeface="Arial" panose="020B0604020202020204" pitchFamily="34" charset="0"/>
              </a:rPr>
              <a:t>HĐ1</a:t>
            </a:r>
            <a:endParaRPr lang="en-US" sz="4000" b="1">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990600" y="3479172"/>
            <a:ext cx="7162800" cy="5632311"/>
          </a:xfrm>
          <a:prstGeom prst="rect">
            <a:avLst/>
          </a:prstGeom>
        </p:spPr>
        <p:txBody>
          <a:bodyPr wrap="square">
            <a:spAutoFit/>
          </a:bodyPr>
          <a:lstStyle/>
          <a:p>
            <a:pPr algn="just">
              <a:lnSpc>
                <a:spcPct val="150000"/>
              </a:lnSpc>
            </a:pPr>
            <a:r>
              <a:rPr lang="vi-VN" sz="4000" b="1">
                <a:solidFill>
                  <a:srgbClr val="C00000"/>
                </a:solidFill>
                <a:latin typeface="Arial" panose="020B0604020202020204" pitchFamily="34" charset="0"/>
                <a:cs typeface="Arial" panose="020B0604020202020204" pitchFamily="34" charset="0"/>
              </a:rPr>
              <a:t>Góc</a:t>
            </a:r>
            <a:r>
              <a:rPr lang="vi-VN" sz="4000">
                <a:latin typeface="Arial" panose="020B0604020202020204" pitchFamily="34" charset="0"/>
                <a:cs typeface="Arial" panose="020B0604020202020204" pitchFamily="34" charset="0"/>
              </a:rPr>
              <a:t> (còn được gọi là góc hình học) là hình gồm hai tia chung gốc. Mỗi góc có một số đo, đơn vị đo góc (hình học) là độ. Số đo của một góc (hình học) không vượt quá 180°. </a:t>
            </a:r>
            <a:endParaRPr lang="en-US" sz="4000">
              <a:latin typeface="Arial" panose="020B0604020202020204" pitchFamily="34" charset="0"/>
              <a:cs typeface="Arial" panose="020B0604020202020204" pitchFamily="34" charset="0"/>
            </a:endParaRPr>
          </a:p>
        </p:txBody>
      </p:sp>
      <p:sp>
        <p:nvSpPr>
          <p:cNvPr id="13" name="Rectangle 12"/>
          <p:cNvSpPr/>
          <p:nvPr/>
        </p:nvSpPr>
        <p:spPr>
          <a:xfrm>
            <a:off x="8839200" y="7411128"/>
            <a:ext cx="8600440" cy="1938992"/>
          </a:xfrm>
          <a:prstGeom prst="rect">
            <a:avLst/>
          </a:prstGeom>
        </p:spPr>
        <p:txBody>
          <a:bodyPr wrap="square">
            <a:spAutoFit/>
          </a:bodyPr>
          <a:lstStyle/>
          <a:p>
            <a:pPr algn="ctr">
              <a:lnSpc>
                <a:spcPct val="150000"/>
              </a:lnSpc>
            </a:pPr>
            <a:r>
              <a:rPr lang="en-US" sz="4000" b="1" i="1">
                <a:solidFill>
                  <a:srgbClr val="0070C0"/>
                </a:solidFill>
                <a:latin typeface="Arial" panose="020B0604020202020204" pitchFamily="34" charset="0"/>
                <a:cs typeface="Arial" panose="020B0604020202020204" pitchFamily="34" charset="0"/>
              </a:rPr>
              <a:t>Chẳng hạn: </a:t>
            </a:r>
            <a:r>
              <a:rPr lang="en-US" sz="4000" i="1">
                <a:solidFill>
                  <a:srgbClr val="0070C0"/>
                </a:solidFill>
                <a:latin typeface="Arial" panose="020B0604020202020204" pitchFamily="34" charset="0"/>
                <a:cs typeface="Arial" panose="020B0604020202020204" pitchFamily="34" charset="0"/>
              </a:rPr>
              <a:t>Góc xOy gồm hai tia Ox và Oy chung gốc O có số đo là 60°</a:t>
            </a:r>
          </a:p>
        </p:txBody>
      </p:sp>
      <p:pic>
        <p:nvPicPr>
          <p:cNvPr id="14" name="Picture 13"/>
          <p:cNvPicPr>
            <a:picLocks noChangeAspect="1"/>
          </p:cNvPicPr>
          <p:nvPr/>
        </p:nvPicPr>
        <p:blipFill>
          <a:blip r:embed="rId3"/>
          <a:stretch>
            <a:fillRect/>
          </a:stretch>
        </p:blipFill>
        <p:spPr>
          <a:xfrm>
            <a:off x="16077713" y="467156"/>
            <a:ext cx="1565547" cy="1565547"/>
          </a:xfrm>
          <a:prstGeom prst="rect">
            <a:avLst/>
          </a:prstGeom>
        </p:spPr>
      </p:pic>
      <p:sp>
        <p:nvSpPr>
          <p:cNvPr id="15" name="TextBox 14"/>
          <p:cNvSpPr txBox="1"/>
          <p:nvPr/>
        </p:nvSpPr>
        <p:spPr>
          <a:xfrm>
            <a:off x="2883226" y="2295330"/>
            <a:ext cx="9783520" cy="707886"/>
          </a:xfrm>
          <a:prstGeom prst="rect">
            <a:avLst/>
          </a:prstGeom>
          <a:noFill/>
        </p:spPr>
        <p:txBody>
          <a:bodyPr wrap="square" rtlCol="0">
            <a:spAutoFit/>
          </a:bodyPr>
          <a:lstStyle/>
          <a:p>
            <a:r>
              <a:rPr lang="vi-VN" sz="4000">
                <a:solidFill>
                  <a:srgbClr val="002060"/>
                </a:solidFill>
                <a:latin typeface="Arial" panose="020B0604020202020204" pitchFamily="34" charset="0"/>
                <a:cs typeface="Arial" panose="020B0604020202020204" pitchFamily="34" charset="0"/>
              </a:rPr>
              <a:t>Nêu định nghĩa góc trong hình học phẳng</a:t>
            </a:r>
            <a:endParaRPr lang="en-US" sz="400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5035627"/>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par>
                          <p:cTn id="25" fill="hold">
                            <p:stCondLst>
                              <p:cond delay="500"/>
                            </p:stCondLst>
                            <p:childTnLst>
                              <p:par>
                                <p:cTn id="26" presetID="9"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ssolve">
                                      <p:cBhvr>
                                        <p:cTn id="28" dur="500"/>
                                        <p:tgtEl>
                                          <p:spTgt spid="1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vi-VN"/>
          </a:p>
        </p:txBody>
      </p:sp>
      <p:grpSp>
        <p:nvGrpSpPr>
          <p:cNvPr id="2" name="Group 1"/>
          <p:cNvGrpSpPr/>
          <p:nvPr/>
        </p:nvGrpSpPr>
        <p:grpSpPr>
          <a:xfrm>
            <a:off x="1219200" y="723900"/>
            <a:ext cx="9829800" cy="1447800"/>
            <a:chOff x="1219200" y="723900"/>
            <a:chExt cx="9829800" cy="144780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723900"/>
              <a:ext cx="1308812" cy="1447800"/>
            </a:xfrm>
            <a:prstGeom prst="rect">
              <a:avLst/>
            </a:prstGeom>
          </p:spPr>
        </p:pic>
        <p:sp>
          <p:nvSpPr>
            <p:cNvPr id="5" name="TextBox 4"/>
            <p:cNvSpPr txBox="1"/>
            <p:nvPr/>
          </p:nvSpPr>
          <p:spPr>
            <a:xfrm>
              <a:off x="2743200" y="1257300"/>
              <a:ext cx="8305800" cy="769441"/>
            </a:xfrm>
            <a:prstGeom prst="rect">
              <a:avLst/>
            </a:prstGeom>
            <a:noFill/>
          </p:spPr>
          <p:txBody>
            <a:bodyPr wrap="square" rtlCol="0">
              <a:spAutoFit/>
            </a:bodyPr>
            <a:lstStyle/>
            <a:p>
              <a:r>
                <a:rPr lang="vi-VN" sz="4400" b="1">
                  <a:solidFill>
                    <a:srgbClr val="C00000"/>
                  </a:solidFill>
                  <a:latin typeface="Arial" panose="020B0604020202020204" pitchFamily="34" charset="0"/>
                  <a:cs typeface="Arial" panose="020B0604020202020204" pitchFamily="34" charset="0"/>
                </a:rPr>
                <a:t>Giới thiệu về đơn vị đo radian</a:t>
              </a:r>
              <a:endParaRPr lang="en-US" sz="4400" b="1">
                <a:solidFill>
                  <a:srgbClr val="C00000"/>
                </a:solidFill>
                <a:latin typeface="Arial" panose="020B0604020202020204" pitchFamily="34" charset="0"/>
                <a:cs typeface="Arial" panose="020B0604020202020204" pitchFamily="34" charset="0"/>
              </a:endParaRPr>
            </a:p>
          </p:txBody>
        </p:sp>
      </p:grpSp>
      <p:sp>
        <p:nvSpPr>
          <p:cNvPr id="6" name="Rectangle 5"/>
          <p:cNvSpPr/>
          <p:nvPr/>
        </p:nvSpPr>
        <p:spPr>
          <a:xfrm>
            <a:off x="1447800" y="2695380"/>
            <a:ext cx="9601200" cy="4154984"/>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400">
                <a:latin typeface="Arial" panose="020B0604020202020204" pitchFamily="34" charset="0"/>
                <a:cs typeface="Arial" panose="020B0604020202020204" pitchFamily="34" charset="0"/>
              </a:rPr>
              <a:t>Nếu trên đường tròn, ta lấy một cung tròn có độ dài bằng bán kính thì góc ở tâm chắn cung đó gọi là góc có </a:t>
            </a:r>
            <a:r>
              <a:rPr lang="vi-VN" sz="4400">
                <a:solidFill>
                  <a:srgbClr val="0070C0"/>
                </a:solidFill>
                <a:latin typeface="Arial" panose="020B0604020202020204" pitchFamily="34" charset="0"/>
                <a:cs typeface="Arial" panose="020B0604020202020204" pitchFamily="34" charset="0"/>
              </a:rPr>
              <a:t>số đo 1 radian </a:t>
            </a:r>
            <a:r>
              <a:rPr lang="vi-VN" sz="4400">
                <a:latin typeface="Arial" panose="020B0604020202020204" pitchFamily="34" charset="0"/>
                <a:cs typeface="Arial" panose="020B0604020202020204" pitchFamily="34" charset="0"/>
              </a:rPr>
              <a:t>(hình 2).</a:t>
            </a:r>
          </a:p>
        </p:txBody>
      </p:sp>
      <p:sp>
        <p:nvSpPr>
          <p:cNvPr id="7" name="Rectangle 6"/>
          <p:cNvSpPr/>
          <p:nvPr/>
        </p:nvSpPr>
        <p:spPr>
          <a:xfrm>
            <a:off x="1447800" y="7341024"/>
            <a:ext cx="9390712" cy="982513"/>
          </a:xfrm>
          <a:prstGeom prst="rect">
            <a:avLst/>
          </a:prstGeom>
        </p:spPr>
        <p:txBody>
          <a:bodyPr wrap="none">
            <a:spAutoFit/>
          </a:bodyPr>
          <a:lstStyle/>
          <a:p>
            <a:pPr marL="571500" lvl="0" indent="-571500" algn="just">
              <a:lnSpc>
                <a:spcPct val="150000"/>
              </a:lnSpc>
              <a:buFont typeface="Wingdings" panose="05000000000000000000" pitchFamily="2" charset="2"/>
              <a:buChar char="§"/>
            </a:pPr>
            <a:r>
              <a:rPr lang="vi-VN" sz="4400">
                <a:solidFill>
                  <a:prstClr val="black"/>
                </a:solidFill>
                <a:cs typeface="Arial" panose="020B0604020202020204" pitchFamily="34" charset="0"/>
              </a:rPr>
              <a:t>1 radian còn được viết tắt là 1 rad.</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8476" y="2171700"/>
            <a:ext cx="5105400" cy="6435682"/>
          </a:xfrm>
          <a:prstGeom prst="rect">
            <a:avLst/>
          </a:prstGeom>
        </p:spPr>
      </p:pic>
    </p:spTree>
    <p:extLst>
      <p:ext uri="{BB962C8B-B14F-4D97-AF65-F5344CB8AC3E}">
        <p14:creationId xmlns:p14="http://schemas.microsoft.com/office/powerpoint/2010/main" val="319972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chemeClr val="accent5">
                <a:lumMod val="20000"/>
                <a:lumOff val="80000"/>
              </a:schemeClr>
            </a:solidFill>
            <a:ln w="209550">
              <a:solidFill>
                <a:srgbClr val="FFCB7C"/>
              </a:solidFill>
            </a:ln>
          </p:spPr>
          <p:txBody>
            <a:bodyPr/>
            <a:lstStyle/>
            <a:p>
              <a:endParaRPr lang="vi-VN"/>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4"/>
          <p:cNvGrpSpPr/>
          <p:nvPr/>
        </p:nvGrpSpPr>
        <p:grpSpPr>
          <a:xfrm>
            <a:off x="381000" y="517342"/>
            <a:ext cx="15278100" cy="2137485"/>
            <a:chOff x="381000" y="517342"/>
            <a:chExt cx="15278100" cy="2137485"/>
          </a:xfrm>
        </p:grpSpPr>
        <p:sp>
          <p:nvSpPr>
            <p:cNvPr id="6" name="Rounded Rectangular Callout 5"/>
            <p:cNvSpPr/>
            <p:nvPr/>
          </p:nvSpPr>
          <p:spPr>
            <a:xfrm>
              <a:off x="2628900" y="517342"/>
              <a:ext cx="13030200" cy="1676400"/>
            </a:xfrm>
            <a:prstGeom prst="wedgeRoundRectCallout">
              <a:avLst>
                <a:gd name="adj1" fmla="val -54646"/>
                <a:gd name="adj2" fmla="val 37129"/>
                <a:gd name="adj3" fmla="val 16667"/>
              </a:avLst>
            </a:prstGeom>
            <a:ln w="38100"/>
            <a:effectLst>
              <a:outerShdw blurRad="50800" dist="38100" dir="18900000" algn="b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vi-VN" sz="4000">
                  <a:latin typeface="Arial" panose="020B0604020202020204" pitchFamily="34" charset="0"/>
                  <a:cs typeface="Arial" panose="020B0604020202020204" pitchFamily="34" charset="0"/>
                </a:rPr>
                <a:t>Độ dài của nửa đường tròn lượng giác bằng bao nhiêu?</a:t>
              </a:r>
              <a:endParaRPr lang="en-US" sz="400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381000" y="647700"/>
              <a:ext cx="1434456" cy="2007127"/>
            </a:xfrm>
            <a:prstGeom prst="rect">
              <a:avLst/>
            </a:prstGeom>
          </p:spPr>
        </p:pic>
      </p:grpSp>
      <mc:AlternateContent xmlns:mc="http://schemas.openxmlformats.org/markup-compatibility/2006" xmlns:a14="http://schemas.microsoft.com/office/drawing/2010/main">
        <mc:Choice Requires="a14">
          <p:sp>
            <p:nvSpPr>
              <p:cNvPr id="8" name="Oval Callout 7"/>
              <p:cNvSpPr/>
              <p:nvPr/>
            </p:nvSpPr>
            <p:spPr>
              <a:xfrm>
                <a:off x="14611350" y="1861002"/>
                <a:ext cx="2362200" cy="1582674"/>
              </a:xfrm>
              <a:prstGeom prst="wedgeEllipseCallout">
                <a:avLst>
                  <a:gd name="adj1" fmla="val 49705"/>
                  <a:gd name="adj2" fmla="val 4452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14:m>
                  <m:oMath xmlns:m="http://schemas.openxmlformats.org/officeDocument/2006/math">
                    <m:r>
                      <m:rPr>
                        <m:sty m:val="p"/>
                      </m:rPr>
                      <a:rPr lang="en-US" sz="4400" i="0" smtClean="0">
                        <a:latin typeface="Cambria Math" panose="02040503050406030204" pitchFamily="18" charset="0"/>
                        <a:ea typeface="Cambria Math" panose="02040503050406030204" pitchFamily="18" charset="0"/>
                      </a:rPr>
                      <m:t>π</m:t>
                    </m:r>
                  </m:oMath>
                </a14:m>
                <a:r>
                  <a:rPr lang="vi-VN" sz="4400">
                    <a:latin typeface="Arial" panose="020B0604020202020204" pitchFamily="34" charset="0"/>
                    <a:cs typeface="Arial" panose="020B0604020202020204" pitchFamily="34" charset="0"/>
                  </a:rPr>
                  <a:t>R</a:t>
                </a:r>
                <a:endParaRPr lang="en-US" sz="4400">
                  <a:latin typeface="Arial" panose="020B0604020202020204" pitchFamily="34" charset="0"/>
                  <a:cs typeface="Arial" panose="020B0604020202020204" pitchFamily="34" charset="0"/>
                </a:endParaRPr>
              </a:p>
            </p:txBody>
          </p:sp>
        </mc:Choice>
        <mc:Fallback xmlns="">
          <p:sp>
            <p:nvSpPr>
              <p:cNvPr id="8" name="Oval Callout 7"/>
              <p:cNvSpPr>
                <a:spLocks noRot="1" noChangeAspect="1" noMove="1" noResize="1" noEditPoints="1" noAdjustHandles="1" noChangeArrowheads="1" noChangeShapeType="1" noTextEdit="1"/>
              </p:cNvSpPr>
              <p:nvPr/>
            </p:nvSpPr>
            <p:spPr>
              <a:xfrm>
                <a:off x="14611350" y="1861002"/>
                <a:ext cx="2362200" cy="1582674"/>
              </a:xfrm>
              <a:prstGeom prst="wedgeEllipseCallout">
                <a:avLst>
                  <a:gd name="adj1" fmla="val 49705"/>
                  <a:gd name="adj2" fmla="val 44525"/>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0930430" y="4041899"/>
                <a:ext cx="6686550" cy="1417247"/>
              </a:xfrm>
              <a:prstGeom prst="rect">
                <a:avLst/>
              </a:prstGeom>
            </p:spPr>
            <p:txBody>
              <a:bodyPr wrap="square">
                <a:spAutoFit/>
              </a:bodyPr>
              <a:lstStyle/>
              <a:p>
                <a:pPr>
                  <a:lnSpc>
                    <a:spcPct val="150000"/>
                  </a:lnSpc>
                  <a:spcAft>
                    <a:spcPts val="0"/>
                  </a:spcAft>
                </a:pPr>
                <a:r>
                  <a:rPr lang="en-US" sz="4000" kern="0">
                    <a:effectLst/>
                    <a:latin typeface="Arial" panose="020B0604020202020204" pitchFamily="34" charset="0"/>
                    <a:ea typeface="Times New Roman" panose="02020603050405020304" pitchFamily="18" charset="0"/>
                    <a:cs typeface="Arial" panose="020B0604020202020204" pitchFamily="34" charset="0"/>
                  </a:rPr>
                  <a:t>180º </a:t>
                </a:r>
                <a:r>
                  <a:rPr lang="vi-VN" sz="4000" kern="0">
                    <a:latin typeface="Arial" panose="020B0604020202020204" pitchFamily="34" charset="0"/>
                    <a:ea typeface="Times New Roman" panose="02020603050405020304" pitchFamily="18" charset="0"/>
                    <a:cs typeface="Arial" panose="020B0604020202020204" pitchFamily="34" charset="0"/>
                  </a:rPr>
                  <a:t>=</a:t>
                </a:r>
                <a:r>
                  <a:rPr lang="en-US" sz="4000" kern="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4000" kern="0">
                            <a:effectLst/>
                            <a:latin typeface="Cambria Math" panose="02040503050406030204" pitchFamily="18" charset="0"/>
                            <a:ea typeface="Times New Roman" panose="02020603050405020304" pitchFamily="18" charset="0"/>
                            <a:cs typeface="Times New Roman" panose="02020603050405020304" pitchFamily="18" charset="0"/>
                          </a:rPr>
                          <m:t>πR</m:t>
                        </m:r>
                      </m:num>
                      <m:den>
                        <m:r>
                          <m:rPr>
                            <m:sty m:val="p"/>
                          </m:rPr>
                          <a:rPr lang="en-US" sz="4000" kern="0">
                            <a:effectLst/>
                            <a:latin typeface="Cambria Math" panose="02040503050406030204" pitchFamily="18" charset="0"/>
                            <a:ea typeface="Times New Roman" panose="02020603050405020304" pitchFamily="18" charset="0"/>
                            <a:cs typeface="Times New Roman" panose="02020603050405020304" pitchFamily="18" charset="0"/>
                          </a:rPr>
                          <m:t>R</m:t>
                        </m:r>
                      </m:den>
                    </m:f>
                  </m:oMath>
                </a14:m>
                <a:r>
                  <a:rPr lang="en-US" sz="4000" kern="0">
                    <a:effectLst/>
                    <a:latin typeface="Arial" panose="020B0604020202020204" pitchFamily="34" charset="0"/>
                    <a:ea typeface="Times New Roman" panose="02020603050405020304" pitchFamily="18" charset="0"/>
                    <a:cs typeface="Arial" panose="020B0604020202020204" pitchFamily="34" charset="0"/>
                  </a:rPr>
                  <a:t> rad </a:t>
                </a:r>
                <a14:m>
                  <m:oMath xmlns:m="http://schemas.openxmlformats.org/officeDocument/2006/math">
                    <m:r>
                      <a:rPr lang="en-US" sz="4000" kern="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4000" kern="0">
                        <a:effectLst/>
                        <a:latin typeface="Cambria Math" panose="02040503050406030204" pitchFamily="18" charset="0"/>
                        <a:ea typeface="Times New Roman" panose="02020603050405020304" pitchFamily="18" charset="0"/>
                        <a:cs typeface="Times New Roman" panose="02020603050405020304" pitchFamily="18" charset="0"/>
                      </a:rPr>
                      <m:t>π</m:t>
                    </m:r>
                  </m:oMath>
                </a14:m>
                <a:r>
                  <a:rPr lang="en-US" sz="4000" kern="0">
                    <a:effectLst/>
                    <a:latin typeface="Arial" panose="020B0604020202020204" pitchFamily="34" charset="0"/>
                    <a:ea typeface="Times New Roman" panose="02020603050405020304" pitchFamily="18" charset="0"/>
                    <a:cs typeface="Arial" panose="020B0604020202020204" pitchFamily="34" charset="0"/>
                  </a:rPr>
                  <a:t> rad</a:t>
                </a:r>
                <a:endParaRPr lang="en-US" sz="4000">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0930430" y="4041899"/>
                <a:ext cx="6686550" cy="1417247"/>
              </a:xfrm>
              <a:prstGeom prst="rect">
                <a:avLst/>
              </a:prstGeom>
              <a:blipFill rotWithShape="0">
                <a:blip r:embed="rId4"/>
                <a:stretch>
                  <a:fillRect l="-3191"/>
                </a:stretch>
              </a:blipFill>
            </p:spPr>
            <p:txBody>
              <a:bodyPr/>
              <a:lstStyle/>
              <a:p>
                <a:r>
                  <a:rPr lang="en-US">
                    <a:noFill/>
                  </a:rPr>
                  <a:t> </a:t>
                </a:r>
              </a:p>
            </p:txBody>
          </p:sp>
        </mc:Fallback>
      </mc:AlternateContent>
      <p:grpSp>
        <p:nvGrpSpPr>
          <p:cNvPr id="9" name="Group 8"/>
          <p:cNvGrpSpPr/>
          <p:nvPr/>
        </p:nvGrpSpPr>
        <p:grpSpPr>
          <a:xfrm>
            <a:off x="597222" y="3695700"/>
            <a:ext cx="9994578" cy="2429531"/>
            <a:chOff x="597222" y="3695700"/>
            <a:chExt cx="9994578" cy="2429531"/>
          </a:xfrm>
        </p:grpSpPr>
        <p:sp>
          <p:nvSpPr>
            <p:cNvPr id="10" name="Rounded Rectangular Callout 9"/>
            <p:cNvSpPr/>
            <p:nvPr/>
          </p:nvSpPr>
          <p:spPr>
            <a:xfrm>
              <a:off x="2628900" y="3695700"/>
              <a:ext cx="7962900" cy="2109647"/>
            </a:xfrm>
            <a:prstGeom prst="wedgeRoundRectCallout">
              <a:avLst>
                <a:gd name="adj1" fmla="val -55327"/>
                <a:gd name="adj2" fmla="val 38092"/>
                <a:gd name="adj3" fmla="val 16667"/>
              </a:avLst>
            </a:prstGeom>
            <a:ln w="38100">
              <a:solidFill>
                <a:schemeClr val="accent3">
                  <a:lumMod val="75000"/>
                </a:schemeClr>
              </a:solidFill>
            </a:ln>
            <a:effectLst>
              <a:outerShdw blurRad="50800" dist="38100" dir="18900000" algn="b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4000">
                  <a:cs typeface="Arial" panose="020B0604020202020204" pitchFamily="34" charset="0"/>
                </a:rPr>
                <a:t>Nửa đường tròn có số đo bằng bao nhiêu (số đo góc và radian)?</a:t>
              </a:r>
              <a:endParaRPr lang="en-US" sz="400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2"/>
            <a:stretch>
              <a:fillRect/>
            </a:stretch>
          </p:blipFill>
          <p:spPr>
            <a:xfrm>
              <a:off x="597222" y="4118104"/>
              <a:ext cx="1434456" cy="2007127"/>
            </a:xfrm>
            <a:prstGeom prst="rect">
              <a:avLst/>
            </a:prstGeom>
          </p:spPr>
        </p:pic>
      </p:grpSp>
      <p:grpSp>
        <p:nvGrpSpPr>
          <p:cNvPr id="11" name="Group 10"/>
          <p:cNvGrpSpPr/>
          <p:nvPr/>
        </p:nvGrpSpPr>
        <p:grpSpPr>
          <a:xfrm>
            <a:off x="597222" y="6967854"/>
            <a:ext cx="9994578" cy="2429531"/>
            <a:chOff x="597222" y="6967854"/>
            <a:chExt cx="9994578" cy="2429531"/>
          </a:xfrm>
        </p:grpSpPr>
        <p:sp>
          <p:nvSpPr>
            <p:cNvPr id="17" name="Rounded Rectangular Callout 16"/>
            <p:cNvSpPr/>
            <p:nvPr/>
          </p:nvSpPr>
          <p:spPr>
            <a:xfrm>
              <a:off x="2628900" y="6967854"/>
              <a:ext cx="7962900" cy="2109647"/>
            </a:xfrm>
            <a:prstGeom prst="wedgeRoundRectCallout">
              <a:avLst>
                <a:gd name="adj1" fmla="val -55327"/>
                <a:gd name="adj2" fmla="val 38092"/>
                <a:gd name="adj3" fmla="val 16667"/>
              </a:avLst>
            </a:prstGeom>
            <a:ln w="38100">
              <a:solidFill>
                <a:schemeClr val="accent6">
                  <a:lumMod val="75000"/>
                </a:schemeClr>
              </a:solidFill>
            </a:ln>
            <a:effectLst>
              <a:outerShdw blurRad="50800" dist="38100" dir="18900000" algn="b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4000">
                  <a:cs typeface="Arial" panose="020B0604020202020204" pitchFamily="34" charset="0"/>
                </a:rPr>
                <a:t>Rút ra công thức đổi đơn vị đo từ radian sang độ và ngược lại?</a:t>
              </a:r>
              <a:endParaRPr lang="en-US" sz="400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2"/>
            <a:stretch>
              <a:fillRect/>
            </a:stretch>
          </p:blipFill>
          <p:spPr>
            <a:xfrm>
              <a:off x="597222" y="7390258"/>
              <a:ext cx="1434456" cy="2007127"/>
            </a:xfrm>
            <a:prstGeom prst="rect">
              <a:avLst/>
            </a:prstGeom>
          </p:spPr>
        </p:pic>
      </p:grpSp>
      <mc:AlternateContent xmlns:mc="http://schemas.openxmlformats.org/markup-compatibility/2006" xmlns:a14="http://schemas.microsoft.com/office/drawing/2010/main">
        <mc:Choice Requires="a14">
          <p:sp>
            <p:nvSpPr>
              <p:cNvPr id="21" name="Rectangle 20"/>
              <p:cNvSpPr/>
              <p:nvPr/>
            </p:nvSpPr>
            <p:spPr>
              <a:xfrm>
                <a:off x="10930430" y="7487189"/>
                <a:ext cx="7120539" cy="1084977"/>
              </a:xfrm>
              <a:prstGeom prst="rect">
                <a:avLst/>
              </a:prstGeom>
            </p:spPr>
            <p:txBody>
              <a:bodyPr wrap="none">
                <a:spAutoFit/>
              </a:bodyPr>
              <a:lstStyle/>
              <a:p>
                <a:r>
                  <a:rPr lang="en-US" sz="4000" kern="0">
                    <a:latin typeface="Arial" panose="020B0604020202020204" pitchFamily="34" charset="0"/>
                    <a:ea typeface="Times New Roman" panose="02020603050405020304" pitchFamily="18" charset="0"/>
                    <a:cs typeface="Arial" panose="020B0604020202020204" pitchFamily="34" charset="0"/>
                  </a:rPr>
                  <a:t>1 rad = </a:t>
                </a:r>
                <a14:m>
                  <m:oMath xmlns:m="http://schemas.openxmlformats.org/officeDocument/2006/math">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kern="0">
                                    <a:effectLst/>
                                    <a:latin typeface="Cambria Math" panose="02040503050406030204" pitchFamily="18" charset="0"/>
                                    <a:ea typeface="Times New Roman" panose="02020603050405020304" pitchFamily="18" charset="0"/>
                                    <a:cs typeface="Times New Roman" panose="02020603050405020304" pitchFamily="18" charset="0"/>
                                  </a:rPr>
                                  <m:t>180</m:t>
                                </m:r>
                              </m:num>
                              <m:den>
                                <m:r>
                                  <m:rPr>
                                    <m:sty m:val="p"/>
                                  </m:rPr>
                                  <a:rPr lang="en-US" sz="4000" kern="0">
                                    <a:effectLst/>
                                    <a:latin typeface="Cambria Math" panose="02040503050406030204" pitchFamily="18" charset="0"/>
                                    <a:ea typeface="Times New Roman" panose="02020603050405020304" pitchFamily="18" charset="0"/>
                                    <a:cs typeface="Times New Roman" panose="02020603050405020304" pitchFamily="18" charset="0"/>
                                  </a:rPr>
                                  <m:t>π</m:t>
                                </m:r>
                              </m:den>
                            </m:f>
                          </m:e>
                        </m:d>
                      </m:e>
                      <m:sup>
                        <m:r>
                          <m:rPr>
                            <m:sty m:val="p"/>
                          </m:rPr>
                          <a:rPr lang="en-US" sz="4000" kern="0">
                            <a:effectLst/>
                            <a:latin typeface="Cambria Math" panose="02040503050406030204" pitchFamily="18" charset="0"/>
                            <a:ea typeface="Times New Roman" panose="02020603050405020304" pitchFamily="18" charset="0"/>
                            <a:cs typeface="Times New Roman" panose="02020603050405020304" pitchFamily="18" charset="0"/>
                          </a:rPr>
                          <m:t>o</m:t>
                        </m:r>
                      </m:sup>
                    </m:sSup>
                  </m:oMath>
                </a14:m>
                <a:r>
                  <a:rPr lang="en-US" sz="4000" kern="0">
                    <a:effectLst/>
                    <a:latin typeface="Arial" panose="020B0604020202020204" pitchFamily="34" charset="0"/>
                    <a:ea typeface="Times New Roman" panose="02020603050405020304" pitchFamily="18" charset="0"/>
                    <a:cs typeface="Arial" panose="020B0604020202020204" pitchFamily="34" charset="0"/>
                  </a:rPr>
                  <a:t>và </a:t>
                </a:r>
                <a:r>
                  <a:rPr lang="vi-VN" sz="4000" kern="0">
                    <a:latin typeface="Arial" panose="020B0604020202020204" pitchFamily="34" charset="0"/>
                    <a:ea typeface="Times New Roman" panose="02020603050405020304" pitchFamily="18" charset="0"/>
                    <a:cs typeface="Arial" panose="020B0604020202020204" pitchFamily="34" charset="0"/>
                  </a:rPr>
                  <a:t>1</a:t>
                </a:r>
                <a:r>
                  <a:rPr lang="vi-VN" sz="4000" kern="0" baseline="30000">
                    <a:latin typeface="Arial" panose="020B0604020202020204" pitchFamily="34" charset="0"/>
                    <a:ea typeface="Times New Roman" panose="02020603050405020304" pitchFamily="18" charset="0"/>
                    <a:cs typeface="Arial" panose="020B0604020202020204" pitchFamily="34" charset="0"/>
                  </a:rPr>
                  <a:t>o</a:t>
                </a:r>
                <a:r>
                  <a:rPr lang="vi-VN" sz="4000" kern="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d>
                      <m:d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4000" kern="0">
                                <a:effectLst/>
                                <a:latin typeface="Cambria Math" panose="02040503050406030204" pitchFamily="18" charset="0"/>
                                <a:ea typeface="Times New Roman" panose="02020603050405020304" pitchFamily="18" charset="0"/>
                                <a:cs typeface="Times New Roman" panose="02020603050405020304" pitchFamily="18" charset="0"/>
                              </a:rPr>
                              <m:t>π</m:t>
                            </m:r>
                          </m:num>
                          <m:den>
                            <m:r>
                              <a:rPr lang="en-US" sz="4000" kern="0">
                                <a:effectLst/>
                                <a:latin typeface="Cambria Math" panose="02040503050406030204" pitchFamily="18" charset="0"/>
                                <a:ea typeface="Times New Roman" panose="02020603050405020304" pitchFamily="18" charset="0"/>
                                <a:cs typeface="Times New Roman" panose="02020603050405020304" pitchFamily="18" charset="0"/>
                              </a:rPr>
                              <m:t>180</m:t>
                            </m:r>
                          </m:den>
                        </m:f>
                      </m:e>
                    </m:d>
                  </m:oMath>
                </a14:m>
                <a:r>
                  <a:rPr lang="vi-VN" sz="4000">
                    <a:latin typeface="Arial" panose="020B0604020202020204" pitchFamily="34" charset="0"/>
                    <a:cs typeface="Arial" panose="020B0604020202020204" pitchFamily="34" charset="0"/>
                  </a:rPr>
                  <a:t> rad</a:t>
                </a:r>
                <a:endParaRPr lang="en-US" sz="4000">
                  <a:latin typeface="Arial" panose="020B060402020202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10930430" y="7487189"/>
                <a:ext cx="7120539" cy="1084977"/>
              </a:xfrm>
              <a:prstGeom prst="rect">
                <a:avLst/>
              </a:prstGeom>
              <a:blipFill rotWithShape="0">
                <a:blip r:embed="rId5"/>
                <a:stretch>
                  <a:fillRect l="-2997" r="-2055" b="-8427"/>
                </a:stretch>
              </a:blipFill>
            </p:spPr>
            <p:txBody>
              <a:bodyPr/>
              <a:lstStyle/>
              <a:p>
                <a:r>
                  <a:rPr lang="en-US">
                    <a:noFill/>
                  </a:rPr>
                  <a:t> </a:t>
                </a:r>
              </a:p>
            </p:txBody>
          </p:sp>
        </mc:Fallback>
      </mc:AlternateContent>
    </p:spTree>
    <p:extLst>
      <p:ext uri="{BB962C8B-B14F-4D97-AF65-F5344CB8AC3E}">
        <p14:creationId xmlns:p14="http://schemas.microsoft.com/office/powerpoint/2010/main" val="94223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anim calcmode="lin" valueType="num">
                                      <p:cBhvr>
                                        <p:cTn id="31" dur="500" fill="hold"/>
                                        <p:tgtEl>
                                          <p:spTgt spid="11"/>
                                        </p:tgtEl>
                                        <p:attrNameLst>
                                          <p:attrName>ppt_x</p:attrName>
                                        </p:attrNameLst>
                                      </p:cBhvr>
                                      <p:tavLst>
                                        <p:tav tm="0">
                                          <p:val>
                                            <p:strVal val="#ppt_x"/>
                                          </p:val>
                                        </p:tav>
                                        <p:tav tm="100000">
                                          <p:val>
                                            <p:strVal val="#ppt_x"/>
                                          </p:val>
                                        </p:tav>
                                      </p:tavLst>
                                    </p:anim>
                                    <p:anim calcmode="lin" valueType="num">
                                      <p:cBhvr>
                                        <p:cTn id="3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vi-VN"/>
          </a:p>
        </p:txBody>
      </p:sp>
      <p:grpSp>
        <p:nvGrpSpPr>
          <p:cNvPr id="4" name="Group 3"/>
          <p:cNvGrpSpPr/>
          <p:nvPr/>
        </p:nvGrpSpPr>
        <p:grpSpPr>
          <a:xfrm>
            <a:off x="954391" y="571500"/>
            <a:ext cx="3810000" cy="2183208"/>
            <a:chOff x="762001" y="419100"/>
            <a:chExt cx="3810000" cy="2183208"/>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1" y="419100"/>
              <a:ext cx="3810000" cy="2183208"/>
            </a:xfrm>
            <a:prstGeom prst="rect">
              <a:avLst/>
            </a:prstGeom>
          </p:spPr>
        </p:pic>
        <p:sp>
          <p:nvSpPr>
            <p:cNvPr id="3" name="TextBox 2"/>
            <p:cNvSpPr txBox="1"/>
            <p:nvPr/>
          </p:nvSpPr>
          <p:spPr>
            <a:xfrm>
              <a:off x="1066800" y="1028700"/>
              <a:ext cx="3200400" cy="707886"/>
            </a:xfrm>
            <a:prstGeom prst="rect">
              <a:avLst/>
            </a:prstGeom>
            <a:noFill/>
          </p:spPr>
          <p:txBody>
            <a:bodyPr wrap="square" rtlCol="0">
              <a:spAutoFit/>
            </a:bodyPr>
            <a:lstStyle/>
            <a:p>
              <a:pPr algn="ctr"/>
              <a:r>
                <a:rPr lang="vi-VN" sz="4000" b="1">
                  <a:solidFill>
                    <a:srgbClr val="C00000"/>
                  </a:solidFill>
                  <a:latin typeface="Arial" panose="020B0604020202020204" pitchFamily="34" charset="0"/>
                  <a:cs typeface="Arial" panose="020B0604020202020204" pitchFamily="34" charset="0"/>
                </a:rPr>
                <a:t>Nhận xét</a:t>
              </a:r>
              <a:endParaRPr lang="en-US" sz="4000" b="1">
                <a:solidFill>
                  <a:srgbClr val="C00000"/>
                </a:solidFill>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5" name="Rectangle 4"/>
              <p:cNvSpPr/>
              <p:nvPr/>
            </p:nvSpPr>
            <p:spPr>
              <a:xfrm>
                <a:off x="5353995" y="723900"/>
                <a:ext cx="12039600" cy="6019597"/>
              </a:xfrm>
              <a:prstGeom prst="rect">
                <a:avLst/>
              </a:prstGeom>
            </p:spPr>
            <p:txBody>
              <a:bodyPr wrap="square">
                <a:spAutoFit/>
              </a:bodyPr>
              <a:lstStyle/>
              <a:p>
                <a:pPr algn="just">
                  <a:lnSpc>
                    <a:spcPct val="150000"/>
                  </a:lnSpc>
                  <a:spcAft>
                    <a:spcPts val="0"/>
                  </a:spcAft>
                </a:pPr>
                <a:r>
                  <a:rPr lang="en-US" sz="4000">
                    <a:latin typeface="Arial" panose="020B0604020202020204" pitchFamily="34" charset="0"/>
                    <a:ea typeface="Times New Roman" panose="02020603050405020304" pitchFamily="18" charset="0"/>
                    <a:cs typeface="Arial" panose="020B0604020202020204" pitchFamily="34" charset="0"/>
                  </a:rPr>
                  <a:t>Ta biết góc ở tâm có số đo </a:t>
                </a:r>
                <a:r>
                  <a:rPr lang="vi-VN" sz="4000">
                    <a:latin typeface="Arial" panose="020B0604020202020204" pitchFamily="34" charset="0"/>
                    <a:ea typeface="Times New Roman" panose="02020603050405020304" pitchFamily="18" charset="0"/>
                    <a:cs typeface="Arial" panose="020B0604020202020204" pitchFamily="34" charset="0"/>
                  </a:rPr>
                  <a:t>180</a:t>
                </a:r>
                <a:r>
                  <a:rPr lang="vi-VN" sz="4000" baseline="30000">
                    <a:latin typeface="Arial" panose="020B0604020202020204" pitchFamily="34" charset="0"/>
                    <a:ea typeface="Times New Roman" panose="02020603050405020304" pitchFamily="18" charset="0"/>
                    <a:cs typeface="Arial" panose="020B0604020202020204" pitchFamily="34" charset="0"/>
                  </a:rPr>
                  <a:t>o</a:t>
                </a:r>
                <a:r>
                  <a:rPr lang="vi-VN" sz="4000">
                    <a:latin typeface="Arial" panose="020B0604020202020204" pitchFamily="34" charset="0"/>
                    <a:ea typeface="Times New Roman" panose="02020603050405020304" pitchFamily="18" charset="0"/>
                    <a:cs typeface="Arial" panose="020B0604020202020204" pitchFamily="34" charset="0"/>
                  </a:rPr>
                  <a:t> </a:t>
                </a:r>
                <a:r>
                  <a:rPr lang="en-US" sz="4000">
                    <a:effectLst/>
                    <a:latin typeface="Arial" panose="020B0604020202020204" pitchFamily="34" charset="0"/>
                    <a:ea typeface="Times New Roman" panose="02020603050405020304" pitchFamily="18" charset="0"/>
                    <a:cs typeface="Arial" panose="020B0604020202020204" pitchFamily="34" charset="0"/>
                  </a:rPr>
                  <a:t>sẽ chắn cung bằng nửa đường tròn (có độ dài bằng </a:t>
                </a:r>
                <a14:m>
                  <m:oMath xmlns:m="http://schemas.openxmlformats.org/officeDocument/2006/math">
                    <m:r>
                      <m:rPr>
                        <m:sty m:val="p"/>
                      </m:rPr>
                      <a:rPr lang="en-US" sz="4000">
                        <a:effectLst/>
                        <a:latin typeface="Cambria Math" panose="02040503050406030204" pitchFamily="18" charset="0"/>
                        <a:ea typeface="Times New Roman" panose="02020603050405020304" pitchFamily="18" charset="0"/>
                        <a:cs typeface="Times New Roman" panose="02020603050405020304" pitchFamily="18" charset="0"/>
                      </a:rPr>
                      <m:t>πR</m:t>
                    </m:r>
                  </m:oMath>
                </a14:m>
                <a:r>
                  <a:rPr lang="en-US" sz="4000">
                    <a:effectLst/>
                    <a:latin typeface="Arial" panose="020B0604020202020204" pitchFamily="34" charset="0"/>
                    <a:ea typeface="Times New Roman" panose="02020603050405020304" pitchFamily="18" charset="0"/>
                    <a:cs typeface="Arial" panose="020B0604020202020204" pitchFamily="34" charset="0"/>
                  </a:rPr>
                  <a:t>) nên số đo góc</a:t>
                </a:r>
                <a:r>
                  <a:rPr lang="vi-VN" sz="4000">
                    <a:effectLst/>
                    <a:latin typeface="Arial" panose="020B0604020202020204" pitchFamily="34" charset="0"/>
                    <a:ea typeface="Times New Roman" panose="02020603050405020304" pitchFamily="18" charset="0"/>
                    <a:cs typeface="Arial" panose="020B0604020202020204" pitchFamily="34" charset="0"/>
                  </a:rPr>
                  <a:t> 180</a:t>
                </a:r>
                <a:r>
                  <a:rPr lang="vi-VN" sz="4000" baseline="30000">
                    <a:effectLst/>
                    <a:latin typeface="Arial" panose="020B0604020202020204" pitchFamily="34" charset="0"/>
                    <a:ea typeface="Times New Roman" panose="02020603050405020304" pitchFamily="18" charset="0"/>
                    <a:cs typeface="Arial" panose="020B0604020202020204" pitchFamily="34" charset="0"/>
                  </a:rPr>
                  <a:t>o</a:t>
                </a:r>
                <a:r>
                  <a:rPr lang="vi-VN" sz="4000">
                    <a:effectLst/>
                    <a:latin typeface="Arial" panose="020B0604020202020204" pitchFamily="34" charset="0"/>
                    <a:ea typeface="Times New Roman" panose="02020603050405020304" pitchFamily="18" charset="0"/>
                    <a:cs typeface="Arial" panose="020B0604020202020204" pitchFamily="34" charset="0"/>
                  </a:rPr>
                  <a:t> </a:t>
                </a:r>
                <a:r>
                  <a:rPr lang="en-US" sz="4000">
                    <a:effectLst/>
                    <a:latin typeface="Arial" panose="020B0604020202020204" pitchFamily="34" charset="0"/>
                    <a:ea typeface="Times New Roman" panose="02020603050405020304" pitchFamily="18" charset="0"/>
                    <a:cs typeface="Arial" panose="020B0604020202020204" pitchFamily="34" charset="0"/>
                  </a:rPr>
                  <a:t>bằng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4000">
                            <a:effectLst/>
                            <a:latin typeface="Cambria Math" panose="02040503050406030204" pitchFamily="18" charset="0"/>
                            <a:ea typeface="Times New Roman" panose="02020603050405020304" pitchFamily="18" charset="0"/>
                            <a:cs typeface="Times New Roman" panose="02020603050405020304" pitchFamily="18" charset="0"/>
                          </a:rPr>
                          <m:t>πR</m:t>
                        </m:r>
                      </m:num>
                      <m:den>
                        <m:r>
                          <m:rPr>
                            <m:sty m:val="p"/>
                          </m:rPr>
                          <a:rPr lang="en-US" sz="4000">
                            <a:effectLst/>
                            <a:latin typeface="Cambria Math" panose="02040503050406030204" pitchFamily="18" charset="0"/>
                            <a:ea typeface="Times New Roman" panose="02020603050405020304" pitchFamily="18" charset="0"/>
                            <a:cs typeface="Times New Roman" panose="02020603050405020304" pitchFamily="18" charset="0"/>
                          </a:rPr>
                          <m:t>R</m:t>
                        </m:r>
                      </m:den>
                    </m:f>
                    <m:r>
                      <a:rPr lang="en-US" sz="40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000">
                        <a:effectLst/>
                        <a:latin typeface="Cambria Math" panose="02040503050406030204" pitchFamily="18" charset="0"/>
                        <a:ea typeface="Times New Roman" panose="02020603050405020304" pitchFamily="18" charset="0"/>
                        <a:cs typeface="Times New Roman" panose="02020603050405020304" pitchFamily="18" charset="0"/>
                      </a:rPr>
                      <m:t>rad</m:t>
                    </m:r>
                    <m:r>
                      <a:rPr lang="en-US" sz="40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4000">
                        <a:effectLst/>
                        <a:latin typeface="Cambria Math" panose="02040503050406030204" pitchFamily="18" charset="0"/>
                        <a:ea typeface="Times New Roman" panose="02020603050405020304" pitchFamily="18" charset="0"/>
                        <a:cs typeface="Times New Roman" panose="02020603050405020304" pitchFamily="18" charset="0"/>
                      </a:rPr>
                      <m:t>π</m:t>
                    </m:r>
                    <m:r>
                      <a:rPr lang="en-US" sz="40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000">
                        <a:effectLst/>
                        <a:latin typeface="Cambria Math" panose="02040503050406030204" pitchFamily="18" charset="0"/>
                        <a:ea typeface="Times New Roman" panose="02020603050405020304" pitchFamily="18" charset="0"/>
                        <a:cs typeface="Times New Roman" panose="02020603050405020304" pitchFamily="18" charset="0"/>
                      </a:rPr>
                      <m:t>rad</m:t>
                    </m:r>
                    <m:r>
                      <a:rPr lang="en-US" sz="400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40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a:effectLst/>
                    <a:latin typeface="Arial" panose="020B0604020202020204" pitchFamily="34" charset="0"/>
                    <a:ea typeface="Times New Roman" panose="02020603050405020304" pitchFamily="18" charset="0"/>
                    <a:cs typeface="Arial" panose="020B0604020202020204" pitchFamily="34" charset="0"/>
                  </a:rPr>
                  <a:t>Do đó, 1 rad = </a:t>
                </a:r>
                <a14:m>
                  <m:oMath xmlns:m="http://schemas.openxmlformats.org/officeDocument/2006/math">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a:effectLst/>
                                    <a:latin typeface="Cambria Math" panose="02040503050406030204" pitchFamily="18" charset="0"/>
                                    <a:ea typeface="Times New Roman" panose="02020603050405020304" pitchFamily="18" charset="0"/>
                                    <a:cs typeface="Times New Roman" panose="02020603050405020304" pitchFamily="18" charset="0"/>
                                  </a:rPr>
                                  <m:t>180</m:t>
                                </m:r>
                              </m:num>
                              <m:den>
                                <m:r>
                                  <m:rPr>
                                    <m:sty m:val="p"/>
                                  </m:rPr>
                                  <a:rPr lang="en-US" sz="4000">
                                    <a:effectLst/>
                                    <a:latin typeface="Cambria Math" panose="02040503050406030204" pitchFamily="18" charset="0"/>
                                    <a:ea typeface="Times New Roman" panose="02020603050405020304" pitchFamily="18" charset="0"/>
                                    <a:cs typeface="Times New Roman" panose="02020603050405020304" pitchFamily="18" charset="0"/>
                                  </a:rPr>
                                  <m:t>π</m:t>
                                </m:r>
                              </m:den>
                            </m:f>
                          </m:e>
                        </m:d>
                      </m:e>
                      <m:sup>
                        <m:r>
                          <m:rPr>
                            <m:sty m:val="p"/>
                          </m:rPr>
                          <a:rPr lang="en-US" sz="4000">
                            <a:effectLst/>
                            <a:latin typeface="Cambria Math" panose="02040503050406030204" pitchFamily="18" charset="0"/>
                            <a:ea typeface="Times New Roman" panose="02020603050405020304" pitchFamily="18" charset="0"/>
                            <a:cs typeface="Times New Roman" panose="02020603050405020304" pitchFamily="18" charset="0"/>
                          </a:rPr>
                          <m:t>o</m:t>
                        </m:r>
                      </m:sup>
                    </m:sSup>
                    <m:r>
                      <a:rPr lang="en-US" sz="400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a:effectLst/>
                            <a:latin typeface="Cambria Math" panose="02040503050406030204" pitchFamily="18" charset="0"/>
                            <a:ea typeface="Times New Roman" panose="02020603050405020304" pitchFamily="18" charset="0"/>
                            <a:cs typeface="Times New Roman" panose="02020603050405020304" pitchFamily="18" charset="0"/>
                          </a:rPr>
                          <m:t>57</m:t>
                        </m:r>
                      </m:e>
                      <m:sup>
                        <m:r>
                          <m:rPr>
                            <m:sty m:val="p"/>
                          </m:rPr>
                          <a:rPr lang="en-US" sz="4000">
                            <a:effectLst/>
                            <a:latin typeface="Cambria Math" panose="02040503050406030204" pitchFamily="18" charset="0"/>
                            <a:ea typeface="Times New Roman" panose="02020603050405020304" pitchFamily="18" charset="0"/>
                            <a:cs typeface="Times New Roman" panose="02020603050405020304" pitchFamily="18" charset="0"/>
                          </a:rPr>
                          <m:t>o</m:t>
                        </m:r>
                      </m:sup>
                    </m:sSup>
                    <m:r>
                      <a:rPr lang="en-US" sz="4000">
                        <a:effectLst/>
                        <a:latin typeface="Cambria Math" panose="02040503050406030204" pitchFamily="18" charset="0"/>
                        <a:ea typeface="Times New Roman" panose="02020603050405020304" pitchFamily="18" charset="0"/>
                        <a:cs typeface="Times New Roman" panose="02020603050405020304" pitchFamily="18" charset="0"/>
                      </a:rPr>
                      <m:t>17</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a:effectLst/>
                        <a:latin typeface="Cambria Math" panose="02040503050406030204" pitchFamily="18" charset="0"/>
                        <a:ea typeface="Times New Roman" panose="02020603050405020304" pitchFamily="18" charset="0"/>
                        <a:cs typeface="Times New Roman" panose="02020603050405020304" pitchFamily="18" charset="0"/>
                      </a:rPr>
                      <m:t>45"</m:t>
                    </m:r>
                  </m:oMath>
                </a14:m>
                <a:r>
                  <a:rPr lang="en-US" sz="4000">
                    <a:effectLst/>
                    <a:latin typeface="Arial" panose="020B0604020202020204" pitchFamily="34" charset="0"/>
                    <a:ea typeface="Times New Roman" panose="02020603050405020304" pitchFamily="18" charset="0"/>
                    <a:cs typeface="Arial" panose="020B0604020202020204" pitchFamily="34" charset="0"/>
                  </a:rPr>
                  <a:t> và </a:t>
                </a:r>
                <a:endParaRPr lang="en-US" sz="40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14:m>
                  <m:oMath xmlns:m="http://schemas.openxmlformats.org/officeDocument/2006/math">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a:effectLst/>
                            <a:latin typeface="Cambria Math" panose="02040503050406030204" pitchFamily="18" charset="0"/>
                            <a:ea typeface="Times New Roman" panose="02020603050405020304" pitchFamily="18" charset="0"/>
                            <a:cs typeface="Times New Roman" panose="02020603050405020304" pitchFamily="18" charset="0"/>
                          </a:rPr>
                          <m:t>1</m:t>
                        </m:r>
                      </m:e>
                      <m:sup>
                        <m:r>
                          <m:rPr>
                            <m:sty m:val="p"/>
                          </m:rPr>
                          <a:rPr lang="en-US" sz="4000">
                            <a:effectLst/>
                            <a:latin typeface="Cambria Math" panose="02040503050406030204" pitchFamily="18" charset="0"/>
                            <a:ea typeface="Times New Roman" panose="02020603050405020304" pitchFamily="18" charset="0"/>
                            <a:cs typeface="Times New Roman" panose="02020603050405020304" pitchFamily="18" charset="0"/>
                          </a:rPr>
                          <m:t>o</m:t>
                        </m:r>
                      </m:sup>
                    </m:sSup>
                    <m:r>
                      <a:rPr lang="en-US" sz="4000">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4000">
                                <a:effectLst/>
                                <a:latin typeface="Cambria Math" panose="02040503050406030204" pitchFamily="18" charset="0"/>
                                <a:ea typeface="Times New Roman" panose="02020603050405020304" pitchFamily="18" charset="0"/>
                                <a:cs typeface="Times New Roman" panose="02020603050405020304" pitchFamily="18" charset="0"/>
                              </a:rPr>
                              <m:t>π</m:t>
                            </m:r>
                          </m:num>
                          <m:den>
                            <m:r>
                              <a:rPr lang="en-US" sz="4000">
                                <a:effectLst/>
                                <a:latin typeface="Cambria Math" panose="02040503050406030204" pitchFamily="18" charset="0"/>
                                <a:ea typeface="Times New Roman" panose="02020603050405020304" pitchFamily="18" charset="0"/>
                                <a:cs typeface="Times New Roman" panose="02020603050405020304" pitchFamily="18" charset="0"/>
                              </a:rPr>
                              <m:t>180</m:t>
                            </m:r>
                          </m:den>
                        </m:f>
                      </m:e>
                    </m:d>
                    <m:r>
                      <m:rPr>
                        <m:sty m:val="p"/>
                      </m:rPr>
                      <a:rPr lang="en-US" sz="4000">
                        <a:effectLst/>
                        <a:latin typeface="Cambria Math" panose="02040503050406030204" pitchFamily="18" charset="0"/>
                        <a:ea typeface="Times New Roman" panose="02020603050405020304" pitchFamily="18" charset="0"/>
                        <a:cs typeface="Times New Roman" panose="02020603050405020304" pitchFamily="18" charset="0"/>
                      </a:rPr>
                      <m:t>rad</m:t>
                    </m:r>
                    <m:r>
                      <a:rPr lang="en-US" sz="4000">
                        <a:effectLst/>
                        <a:latin typeface="Cambria Math" panose="02040503050406030204" pitchFamily="18" charset="0"/>
                        <a:ea typeface="Times New Roman" panose="02020603050405020304" pitchFamily="18" charset="0"/>
                        <a:cs typeface="Times New Roman" panose="02020603050405020304" pitchFamily="18" charset="0"/>
                      </a:rPr>
                      <m:t>≈0,0175 </m:t>
                    </m:r>
                    <m:r>
                      <m:rPr>
                        <m:sty m:val="p"/>
                      </m:rPr>
                      <a:rPr lang="en-US" sz="4000">
                        <a:effectLst/>
                        <a:latin typeface="Cambria Math" panose="02040503050406030204" pitchFamily="18" charset="0"/>
                        <a:ea typeface="Times New Roman" panose="02020603050405020304" pitchFamily="18" charset="0"/>
                        <a:cs typeface="Times New Roman" panose="02020603050405020304" pitchFamily="18" charset="0"/>
                      </a:rPr>
                      <m:t>rad</m:t>
                    </m:r>
                  </m:oMath>
                </a14:m>
                <a:r>
                  <a:rPr lang="en-US" sz="4000">
                    <a:effectLst/>
                    <a:latin typeface="Arial" panose="020B0604020202020204" pitchFamily="34" charset="0"/>
                    <a:ea typeface="Times New Roman" panose="02020603050405020304" pitchFamily="18"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353995" y="723900"/>
                <a:ext cx="12039600" cy="6019597"/>
              </a:xfrm>
              <a:prstGeom prst="rect">
                <a:avLst/>
              </a:prstGeom>
              <a:blipFill rotWithShape="0">
                <a:blip r:embed="rId3"/>
                <a:stretch>
                  <a:fillRect l="-1772" r="-1823"/>
                </a:stretch>
              </a:blipFill>
            </p:spPr>
            <p:txBody>
              <a:bodyPr/>
              <a:lstStyle/>
              <a:p>
                <a:r>
                  <a:rPr lang="en-US">
                    <a:noFill/>
                  </a:rPr>
                  <a:t> </a:t>
                </a:r>
              </a:p>
            </p:txBody>
          </p:sp>
        </mc:Fallback>
      </mc:AlternateContent>
      <p:grpSp>
        <p:nvGrpSpPr>
          <p:cNvPr id="9" name="Group 8"/>
          <p:cNvGrpSpPr/>
          <p:nvPr/>
        </p:nvGrpSpPr>
        <p:grpSpPr>
          <a:xfrm>
            <a:off x="1676400" y="7169525"/>
            <a:ext cx="15717195" cy="2240550"/>
            <a:chOff x="1676400" y="7169525"/>
            <a:chExt cx="15717195" cy="2240550"/>
          </a:xfrm>
        </p:grpSpPr>
        <p:sp>
          <p:nvSpPr>
            <p:cNvPr id="6" name="TextBox 5"/>
            <p:cNvSpPr txBox="1"/>
            <p:nvPr/>
          </p:nvSpPr>
          <p:spPr>
            <a:xfrm>
              <a:off x="1676400" y="7353300"/>
              <a:ext cx="2057400" cy="707886"/>
            </a:xfrm>
            <a:prstGeom prst="rect">
              <a:avLst/>
            </a:prstGeom>
            <a:noFill/>
          </p:spPr>
          <p:txBody>
            <a:bodyPr wrap="square" rtlCol="0">
              <a:spAutoFit/>
            </a:bodyPr>
            <a:lstStyle/>
            <a:p>
              <a:r>
                <a:rPr lang="vi-VN" sz="4000" b="1" u="sng">
                  <a:solidFill>
                    <a:srgbClr val="C00000"/>
                  </a:solidFill>
                  <a:latin typeface="Arial" panose="020B0604020202020204" pitchFamily="34" charset="0"/>
                  <a:cs typeface="Arial" panose="020B0604020202020204" pitchFamily="34" charset="0"/>
                </a:rPr>
                <a:t>Chú ý</a:t>
              </a:r>
              <a:r>
                <a:rPr lang="vi-VN" sz="4000" b="1">
                  <a:solidFill>
                    <a:srgbClr val="C00000"/>
                  </a:solidFill>
                  <a:latin typeface="Arial" panose="020B0604020202020204" pitchFamily="34" charset="0"/>
                  <a:cs typeface="Arial" panose="020B0604020202020204" pitchFamily="34" charset="0"/>
                </a:rPr>
                <a:t>:</a:t>
              </a:r>
              <a:endParaRPr lang="en-US" sz="4000" b="1">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4032605" y="7169525"/>
                  <a:ext cx="13360990" cy="2240550"/>
                </a:xfrm>
                <a:prstGeom prst="rect">
                  <a:avLst/>
                </a:prstGeom>
              </p:spPr>
              <p:txBody>
                <a:bodyPr wrap="square">
                  <a:spAutoFit/>
                </a:bodyPr>
                <a:lstStyle/>
                <a:p>
                  <a:pPr algn="just">
                    <a:lnSpc>
                      <a:spcPct val="150000"/>
                    </a:lnSpc>
                    <a:spcAft>
                      <a:spcPts val="0"/>
                    </a:spcAft>
                  </a:pPr>
                  <a:r>
                    <a:rPr lang="en-US" sz="4000">
                      <a:latin typeface="Arial" panose="020B0604020202020204" pitchFamily="34" charset="0"/>
                      <a:ea typeface="Times New Roman" panose="02020603050405020304" pitchFamily="18" charset="0"/>
                      <a:cs typeface="Arial" panose="020B0604020202020204" pitchFamily="34" charset="0"/>
                    </a:rPr>
                    <a:t>Người ta thường không viết chữ radian hay rad sau số đo của góc. Chẳng hạn,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𝑟𝑎𝑑</m:t>
                      </m:r>
                    </m:oMath>
                  </a14:m>
                  <a:r>
                    <a:rPr lang="en-US" sz="4000">
                      <a:effectLst/>
                      <a:latin typeface="Arial" panose="020B0604020202020204" pitchFamily="34" charset="0"/>
                      <a:ea typeface="Times New Roman" panose="02020603050405020304" pitchFamily="18" charset="0"/>
                      <a:cs typeface="Arial" panose="020B0604020202020204" pitchFamily="34" charset="0"/>
                    </a:rPr>
                    <a:t> cũng được viết là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n-US" sz="4000">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032605" y="7169525"/>
                  <a:ext cx="13360990" cy="2240550"/>
                </a:xfrm>
                <a:prstGeom prst="rect">
                  <a:avLst/>
                </a:prstGeom>
                <a:blipFill rotWithShape="0">
                  <a:blip r:embed="rId4"/>
                  <a:stretch>
                    <a:fillRect l="-1643" r="-1643"/>
                  </a:stretch>
                </a:blipFill>
              </p:spPr>
              <p:txBody>
                <a:bodyPr/>
                <a:lstStyle/>
                <a:p>
                  <a:r>
                    <a:rPr lang="en-US">
                      <a:noFill/>
                    </a:rPr>
                    <a:t> </a:t>
                  </a:r>
                </a:p>
              </p:txBody>
            </p:sp>
          </mc:Fallback>
        </mc:AlternateContent>
      </p:grpSp>
      <p:pic>
        <p:nvPicPr>
          <p:cNvPr id="8" name="Picture 7"/>
          <p:cNvPicPr>
            <a:picLocks noChangeAspect="1"/>
          </p:cNvPicPr>
          <p:nvPr/>
        </p:nvPicPr>
        <p:blipFill>
          <a:blip r:embed="rId5"/>
          <a:stretch>
            <a:fillRect/>
          </a:stretch>
        </p:blipFill>
        <p:spPr>
          <a:xfrm>
            <a:off x="1517110" y="2940938"/>
            <a:ext cx="3542083" cy="4115157"/>
          </a:xfrm>
          <a:prstGeom prst="rect">
            <a:avLst/>
          </a:prstGeom>
        </p:spPr>
      </p:pic>
    </p:spTree>
    <p:extLst>
      <p:ext uri="{BB962C8B-B14F-4D97-AF65-F5344CB8AC3E}">
        <p14:creationId xmlns:p14="http://schemas.microsoft.com/office/powerpoint/2010/main" val="384943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5"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899</TotalTime>
  <Words>1858</Words>
  <Application>Microsoft Office PowerPoint</Application>
  <PresentationFormat>Custom</PresentationFormat>
  <Paragraphs>183</Paragraphs>
  <Slides>34</Slides>
  <Notes>0</Notes>
  <HiddenSlides>0</HiddenSlides>
  <MMClips>6</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1" baseType="lpstr">
      <vt:lpstr>Arial</vt:lpstr>
      <vt:lpstr>Calibri</vt:lpstr>
      <vt:lpstr>Wingdings</vt:lpstr>
      <vt:lpstr>Cambria Math</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11570</cp:lastModifiedBy>
  <cp:revision>1</cp:revision>
  <dcterms:created xsi:type="dcterms:W3CDTF">2006-08-16T00:00:00Z</dcterms:created>
  <dcterms:modified xsi:type="dcterms:W3CDTF">2023-08-31T17:26:28Z</dcterms:modified>
  <dc:identifier>DAFn2dd0_sY</dc:identifier>
</cp:coreProperties>
</file>