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1376" r:id="rId2"/>
    <p:sldId id="308" r:id="rId3"/>
    <p:sldId id="1400" r:id="rId4"/>
    <p:sldId id="1421" r:id="rId5"/>
    <p:sldId id="1425" r:id="rId6"/>
    <p:sldId id="1423" r:id="rId7"/>
    <p:sldId id="1424" r:id="rId8"/>
    <p:sldId id="1422" r:id="rId9"/>
    <p:sldId id="283" r:id="rId10"/>
    <p:sldId id="1475" r:id="rId11"/>
    <p:sldId id="1474" r:id="rId12"/>
    <p:sldId id="1432" r:id="rId13"/>
    <p:sldId id="1433" r:id="rId14"/>
    <p:sldId id="1436" r:id="rId15"/>
    <p:sldId id="1456" r:id="rId16"/>
    <p:sldId id="1428" r:id="rId17"/>
    <p:sldId id="1434" r:id="rId18"/>
    <p:sldId id="1437" r:id="rId19"/>
    <p:sldId id="1435" r:id="rId20"/>
    <p:sldId id="1458" r:id="rId21"/>
    <p:sldId id="1426" r:id="rId22"/>
    <p:sldId id="1438" r:id="rId23"/>
    <p:sldId id="1443" r:id="rId24"/>
    <p:sldId id="1429" r:id="rId25"/>
    <p:sldId id="1439" r:id="rId26"/>
    <p:sldId id="1444" r:id="rId27"/>
    <p:sldId id="1430" r:id="rId28"/>
    <p:sldId id="1440" r:id="rId29"/>
    <p:sldId id="1448" r:id="rId30"/>
    <p:sldId id="1447" r:id="rId31"/>
    <p:sldId id="1445" r:id="rId32"/>
    <p:sldId id="1451" r:id="rId33"/>
    <p:sldId id="382" r:id="rId34"/>
    <p:sldId id="1449" r:id="rId35"/>
    <p:sldId id="752" r:id="rId36"/>
    <p:sldId id="755" r:id="rId37"/>
    <p:sldId id="1431" r:id="rId38"/>
    <p:sldId id="1446" r:id="rId39"/>
    <p:sldId id="1454" r:id="rId40"/>
    <p:sldId id="1459" r:id="rId41"/>
    <p:sldId id="1453" r:id="rId42"/>
    <p:sldId id="1455" r:id="rId43"/>
    <p:sldId id="783" r:id="rId44"/>
    <p:sldId id="1441" r:id="rId45"/>
    <p:sldId id="300" r:id="rId46"/>
    <p:sldId id="756" r:id="rId47"/>
    <p:sldId id="410" r:id="rId48"/>
    <p:sldId id="742"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F0066"/>
    <a:srgbClr val="212EDD"/>
    <a:srgbClr val="FCFEB0"/>
    <a:srgbClr val="F9FECE"/>
    <a:srgbClr val="3333CC"/>
    <a:srgbClr val="FF0000"/>
    <a:srgbClr val="1503BD"/>
    <a:srgbClr val="1C11AF"/>
    <a:srgbClr val="F7F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36" d="100"/>
          <a:sy n="36" d="100"/>
        </p:scale>
        <p:origin x="60" y="74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714B1-43B4-F932-D484-6A58FC395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EE8FF-7CAB-6D44-6EAA-ECACD12E4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A504D-AED5-BBE5-594E-7FA1CA00D9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FF3BA4-F053-E267-4448-B101E8C5C626}"/>
              </a:ext>
            </a:extLst>
          </p:cNvPr>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21115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75040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22351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77598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28495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73546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422708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612976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7321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74954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131914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377067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20852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336216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9613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962977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888924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latin typeface="+mn-lt"/>
                <a:cs typeface="Arial" panose="020B0604020202020204" pitchFamily="34" charset="0"/>
              </a:rPr>
              <a:t>- Đại bộ phận nằm trong kiểu khí hậu nhiệt đới gió mùa. Mùa đông tương đối lạnh khô, mùa hạ nóng ẩm mưa nhiều. Trên các vùng núi, khí hậu thay đổi theo độ cao, độ cao 4500m trở lên là băng tuyết vĩnh cửu.</a:t>
            </a:r>
          </a:p>
          <a:p>
            <a:pPr algn="just"/>
            <a:r>
              <a:rPr lang="vi-VN" sz="1200">
                <a:solidFill>
                  <a:srgbClr val="1B04FA"/>
                </a:solidFill>
                <a:latin typeface="+mn-lt"/>
                <a:cs typeface="Arial" panose="020B0604020202020204" pitchFamily="34" charset="0"/>
              </a:rPr>
              <a:t>- Nam Á có nhiều hệ thống sông lớn (sông Ấn, sông Hằng,...). Các con sông này đã bồi đắp nên đồng bằng phù sa màu mỡ.</a:t>
            </a:r>
          </a:p>
          <a:p>
            <a:pPr algn="just"/>
            <a:r>
              <a:rPr lang="vi-VN" sz="1200">
                <a:solidFill>
                  <a:srgbClr val="1B04FA"/>
                </a:solidFill>
                <a:latin typeface="+mn-lt"/>
                <a:cs typeface="Arial" panose="020B0604020202020204" pitchFamily="34" charset="0"/>
              </a:rPr>
              <a:t>- Thảm thực vật của nam Á chủ yếu là rừng nhiệt đới gió mùa, xa-van.</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357737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139802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3496037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246746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2266775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2819699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208742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 thích sự khác nhau giữa sông hoàng hà và sông tr</a:t>
            </a:r>
            <a:r>
              <a:rPr lang="vi-VN"/>
              <a:t>ư</a:t>
            </a:r>
            <a:r>
              <a:rPr lang="en-US"/>
              <a:t>ờng giang</a:t>
            </a:r>
          </a:p>
        </p:txBody>
      </p:sp>
      <p:sp>
        <p:nvSpPr>
          <p:cNvPr id="4" name="Slide Number Placeholder 3"/>
          <p:cNvSpPr>
            <a:spLocks noGrp="1"/>
          </p:cNvSpPr>
          <p:nvPr>
            <p:ph type="sldNum" sz="quarter" idx="5"/>
          </p:nvPr>
        </p:nvSpPr>
        <p:spPr/>
        <p:txBody>
          <a:bodyPr/>
          <a:lstStyle/>
          <a:p>
            <a:fld id="{9D0D961D-546B-4B47-B190-CEE8F668F95D}" type="slidenum">
              <a:rPr lang="en-US" smtClean="0"/>
              <a:t>35</a:t>
            </a:fld>
            <a:endParaRPr lang="en-US"/>
          </a:p>
        </p:txBody>
      </p:sp>
    </p:spTree>
    <p:extLst>
      <p:ext uri="{BB962C8B-B14F-4D97-AF65-F5344CB8AC3E}">
        <p14:creationId xmlns:p14="http://schemas.microsoft.com/office/powerpoint/2010/main" val="4196472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528973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3277345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329982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827844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2391439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3674105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4092785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48</a:t>
            </a:fld>
            <a:endParaRPr lang="en-US"/>
          </a:p>
        </p:txBody>
      </p:sp>
    </p:spTree>
    <p:extLst>
      <p:ext uri="{BB962C8B-B14F-4D97-AF65-F5344CB8AC3E}">
        <p14:creationId xmlns:p14="http://schemas.microsoft.com/office/powerpoint/2010/main" val="246809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18322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169841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2315820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406605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034943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425F354-EC54-4E3E-BC10-124166569D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30781F-2443-4C76-843D-4072E5E02B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32611F-4703-4268-9EE3-868BDFC3A2B7}"/>
              </a:ext>
            </a:extLst>
          </p:cNvPr>
          <p:cNvSpPr>
            <a:spLocks noGrp="1" noChangeArrowheads="1"/>
          </p:cNvSpPr>
          <p:nvPr>
            <p:ph type="sldNum" sz="quarter" idx="12"/>
          </p:nvPr>
        </p:nvSpPr>
        <p:spPr>
          <a:ln/>
        </p:spPr>
        <p:txBody>
          <a:bodyPr/>
          <a:lstStyle>
            <a:lvl1pPr>
              <a:defRPr/>
            </a:lvl1pPr>
          </a:lstStyle>
          <a:p>
            <a:pPr>
              <a:defRPr/>
            </a:pPr>
            <a:fld id="{BCBAFDDD-4ED1-4720-85F2-029E82AAA068}" type="slidenum">
              <a:rPr lang="en-US" altLang="en-US"/>
              <a:pPr>
                <a:defRPr/>
              </a:pPr>
              <a:t>‹#›</a:t>
            </a:fld>
            <a:endParaRPr lang="en-US" altLang="en-US"/>
          </a:p>
        </p:txBody>
      </p:sp>
    </p:spTree>
    <p:extLst>
      <p:ext uri="{BB962C8B-B14F-4D97-AF65-F5344CB8AC3E}">
        <p14:creationId xmlns:p14="http://schemas.microsoft.com/office/powerpoint/2010/main" val="65532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13.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3.jpeg"/><Relationship Id="rId5" Type="http://schemas.openxmlformats.org/officeDocument/2006/relationships/image" Target="../media/image12.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13.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25.jpeg"/><Relationship Id="rId5" Type="http://schemas.openxmlformats.org/officeDocument/2006/relationships/image" Target="../media/image12.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11.gif"/></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13.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3.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8" Type="http://schemas.openxmlformats.org/officeDocument/2006/relationships/hyperlink" Target="https://vi.wikipedia.org/wiki/Myanma" TargetMode="External"/><Relationship Id="rId13" Type="http://schemas.openxmlformats.org/officeDocument/2006/relationships/hyperlink" Target="https://vi.wikipedia.org/wiki/Mi%E1%BB%81n_Trung_Th%C3%A1i_Lan" TargetMode="External"/><Relationship Id="rId3" Type="http://schemas.openxmlformats.org/officeDocument/2006/relationships/image" Target="../media/image41.jpeg"/><Relationship Id="rId7" Type="http://schemas.openxmlformats.org/officeDocument/2006/relationships/hyperlink" Target="https://vi.wikipedia.org/wiki/L%C3%A0o" TargetMode="External"/><Relationship Id="rId12" Type="http://schemas.openxmlformats.org/officeDocument/2006/relationships/hyperlink" Target="https://vi.wikipedia.org/wiki/Vi%E1%BB%87t_Nam" TargetMode="External"/><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hyperlink" Target="https://vi.wikipedia.org/wiki/Trung_Qu%E1%BB%91c" TargetMode="External"/><Relationship Id="rId11" Type="http://schemas.openxmlformats.org/officeDocument/2006/relationships/hyperlink" Target="https://vi.wikipedia.org/wiki/Bi%E1%BB%83n_%C4%90%C3%B4ng" TargetMode="External"/><Relationship Id="rId5" Type="http://schemas.openxmlformats.org/officeDocument/2006/relationships/hyperlink" Target="https://vi.wikipedia.org/wiki/V%C3%A2n_Nam" TargetMode="External"/><Relationship Id="rId10" Type="http://schemas.openxmlformats.org/officeDocument/2006/relationships/hyperlink" Target="https://vi.wikipedia.org/wiki/Campuchia" TargetMode="External"/><Relationship Id="rId4" Type="http://schemas.openxmlformats.org/officeDocument/2006/relationships/hyperlink" Target="https://vi.wikipedia.org/wiki/Cao_nguy%C3%AAn_Thanh_T%E1%BA%A1ng" TargetMode="External"/><Relationship Id="rId9" Type="http://schemas.openxmlformats.org/officeDocument/2006/relationships/hyperlink" Target="https://vi.wikipedia.org/wiki/Th%C3%A1i_La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37.jpe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DD41B3FC-1ADF-4D72-80C7-9C2900475AD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7</a:t>
            </a:r>
          </a:p>
        </p:txBody>
      </p:sp>
      <p:sp>
        <p:nvSpPr>
          <p:cNvPr id="9" name="TextBox 8">
            <a:extLst>
              <a:ext uri="{FF2B5EF4-FFF2-40B4-BE49-F238E27FC236}">
                <a16:creationId xmlns:a16="http://schemas.microsoft.com/office/drawing/2014/main" id="{61B03F42-1F15-4C18-87C9-F601E2A8FB42}"/>
              </a:ext>
            </a:extLst>
          </p:cNvPr>
          <p:cNvSpPr txBox="1"/>
          <p:nvPr/>
        </p:nvSpPr>
        <p:spPr>
          <a:xfrm>
            <a:off x="1543420" y="95000"/>
            <a:ext cx="10506075" cy="1323439"/>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BẢN ĐỒ CHÍNH TRỊ CHÂU Á.</a:t>
            </a:r>
          </a:p>
          <a:p>
            <a:pPr algn="ctr"/>
            <a:r>
              <a:rPr lang="en-US" sz="4000" b="1">
                <a:solidFill>
                  <a:srgbClr val="00B050"/>
                </a:solidFill>
                <a:latin typeface="Arial" panose="020B0604020202020204" pitchFamily="34" charset="0"/>
                <a:cs typeface="Arial" panose="020B0604020202020204" pitchFamily="34" charset="0"/>
              </a:rPr>
              <a:t>CÁC KHU VỰC CỦA CHÂU Á</a:t>
            </a:r>
          </a:p>
        </p:txBody>
      </p:sp>
      <p:pic>
        <p:nvPicPr>
          <p:cNvPr id="4" name="Picture 3" descr="Map&#10;&#10;Description automatically generated">
            <a:extLst>
              <a:ext uri="{FF2B5EF4-FFF2-40B4-BE49-F238E27FC236}">
                <a16:creationId xmlns:a16="http://schemas.microsoft.com/office/drawing/2014/main" id="{EFD1D602-22A1-4839-A4D1-FFD2839D5334}"/>
              </a:ext>
            </a:extLst>
          </p:cNvPr>
          <p:cNvPicPr>
            <a:picLocks noChangeAspect="1"/>
          </p:cNvPicPr>
          <p:nvPr/>
        </p:nvPicPr>
        <p:blipFill rotWithShape="1">
          <a:blip r:embed="rId3">
            <a:extLst>
              <a:ext uri="{28A0092B-C50C-407E-A947-70E740481C1C}">
                <a14:useLocalDpi xmlns:a14="http://schemas.microsoft.com/office/drawing/2010/main" val="0"/>
              </a:ext>
            </a:extLst>
          </a:blip>
          <a:srcRect l="-872" t="5735" r="-349" b="5171"/>
          <a:stretch/>
        </p:blipFill>
        <p:spPr>
          <a:xfrm>
            <a:off x="2541319" y="1438333"/>
            <a:ext cx="7418491" cy="5419667"/>
          </a:xfrm>
          <a:prstGeom prst="rect">
            <a:avLst/>
          </a:prstGeom>
        </p:spPr>
      </p:pic>
      <p:pic>
        <p:nvPicPr>
          <p:cNvPr id="6" name="Picture 5" descr="Map&#10;&#10;Description automatically generated">
            <a:extLst>
              <a:ext uri="{FF2B5EF4-FFF2-40B4-BE49-F238E27FC236}">
                <a16:creationId xmlns:a16="http://schemas.microsoft.com/office/drawing/2014/main" id="{48FBDB52-DE16-4D4B-9435-622C7DFFF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351" y="1378752"/>
            <a:ext cx="10161691" cy="5390183"/>
          </a:xfrm>
          <a:prstGeom prst="rect">
            <a:avLst/>
          </a:prstGeom>
        </p:spPr>
      </p:pic>
      <p:pic>
        <p:nvPicPr>
          <p:cNvPr id="10" name="Picture 9">
            <a:extLst>
              <a:ext uri="{FF2B5EF4-FFF2-40B4-BE49-F238E27FC236}">
                <a16:creationId xmlns:a16="http://schemas.microsoft.com/office/drawing/2014/main" id="{45EC6D53-3A48-4DFC-A0FD-1705967236C5}"/>
              </a:ext>
            </a:extLst>
          </p:cNvPr>
          <p:cNvPicPr>
            <a:picLocks noChangeAspect="1"/>
          </p:cNvPicPr>
          <p:nvPr/>
        </p:nvPicPr>
        <p:blipFill rotWithShape="1">
          <a:blip r:embed="rId5">
            <a:extLst>
              <a:ext uri="{28A0092B-C50C-407E-A947-70E740481C1C}">
                <a14:useLocalDpi xmlns:a14="http://schemas.microsoft.com/office/drawing/2010/main" val="0"/>
              </a:ext>
            </a:extLst>
          </a:blip>
          <a:srcRect b="40259"/>
          <a:stretch/>
        </p:blipFill>
        <p:spPr>
          <a:xfrm>
            <a:off x="1046076" y="1370939"/>
            <a:ext cx="10860239" cy="5397995"/>
          </a:xfrm>
          <a:prstGeom prst="rect">
            <a:avLst/>
          </a:prstGeom>
        </p:spPr>
      </p:pic>
    </p:spTree>
    <p:extLst>
      <p:ext uri="{BB962C8B-B14F-4D97-AF65-F5344CB8AC3E}">
        <p14:creationId xmlns:p14="http://schemas.microsoft.com/office/powerpoint/2010/main" val="2094407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B1E72-7557-EE5F-ADCF-3D6D7A739AC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DF5903B-1848-CF8B-8458-FDE476EEE3EB}"/>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a16="http://schemas.microsoft.com/office/drawing/2014/main" id="{96194A76-6B43-E617-332F-94BD9CA93284}"/>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F2A143-0975-657A-C918-98F5066BC78A}"/>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57514F6-6A20-CC42-C8C8-BC49876D6709}"/>
              </a:ext>
            </a:extLst>
          </p:cNvPr>
          <p:cNvSpPr/>
          <p:nvPr/>
        </p:nvSpPr>
        <p:spPr>
          <a:xfrm>
            <a:off x="207783" y="1024967"/>
            <a:ext cx="11774420" cy="1990288"/>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0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0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0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000" spc="-5" dirty="0">
                <a:solidFill>
                  <a:srgbClr val="FF0000"/>
                </a:solidFill>
                <a:latin typeface="Arial" panose="020B0604020202020204" pitchFamily="34" charset="0"/>
                <a:ea typeface="Arial" panose="020B0604020202020204" pitchFamily="34" charset="0"/>
                <a:cs typeface="Arial" panose="020B0604020202020204" pitchFamily="34" charset="0"/>
              </a:rPr>
              <a:t>6 </a:t>
            </a:r>
            <a:r>
              <a:rPr lang="en-US" sz="2000" spc="-5" dirty="0" err="1">
                <a:solidFill>
                  <a:srgbClr val="FF0000"/>
                </a:solidFill>
                <a:latin typeface="Arial" panose="020B0604020202020204" pitchFamily="34" charset="0"/>
                <a:ea typeface="Arial" panose="020B0604020202020204" pitchFamily="34" charset="0"/>
                <a:cs typeface="Arial" panose="020B0604020202020204" pitchFamily="34" charset="0"/>
              </a:rPr>
              <a:t>nhóm</a:t>
            </a:r>
            <a:endParaRPr lang="en-US" sz="20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0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000" b="1" spc="-5" dirty="0" err="1">
                <a:solidFill>
                  <a:srgbClr val="0070C0"/>
                </a:solidFill>
                <a:latin typeface="Arial" panose="020B0604020202020204" pitchFamily="34" charset="0"/>
                <a:ea typeface="Arial" panose="020B0604020202020204" pitchFamily="34" charset="0"/>
                <a:cs typeface="Arial" panose="020B0604020202020204" pitchFamily="34" charset="0"/>
              </a:rPr>
              <a:t>Nhiệm</a:t>
            </a:r>
            <a:r>
              <a:rPr lang="en-US" sz="20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0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0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p>
          <a:p>
            <a:r>
              <a:rPr lang="en-US" sz="2000" dirty="0">
                <a:solidFill>
                  <a:srgbClr val="1B04FA"/>
                </a:solidFill>
                <a:latin typeface="Arial" panose="020B0604020202020204" pitchFamily="34" charset="0"/>
                <a:cs typeface="Arial" panose="020B0604020202020204" pitchFamily="34" charset="0"/>
              </a:rPr>
              <a:t>Quan </a:t>
            </a:r>
            <a:r>
              <a:rPr lang="en-US" sz="2000" dirty="0" err="1">
                <a:solidFill>
                  <a:srgbClr val="1B04FA"/>
                </a:solidFill>
                <a:latin typeface="Arial" panose="020B0604020202020204" pitchFamily="34" charset="0"/>
                <a:cs typeface="Arial" panose="020B0604020202020204" pitchFamily="34" charset="0"/>
              </a:rPr>
              <a:t>sát</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hình</a:t>
            </a:r>
            <a:r>
              <a:rPr lang="en-US" sz="2000" dirty="0">
                <a:solidFill>
                  <a:srgbClr val="1B04FA"/>
                </a:solidFill>
                <a:latin typeface="Arial" panose="020B0604020202020204" pitchFamily="34" charset="0"/>
                <a:cs typeface="Arial" panose="020B0604020202020204" pitchFamily="34" charset="0"/>
              </a:rPr>
              <a:t> 1 </a:t>
            </a:r>
            <a:r>
              <a:rPr lang="en-US" sz="2000" dirty="0" err="1">
                <a:solidFill>
                  <a:srgbClr val="1B04FA"/>
                </a:solidFill>
                <a:latin typeface="Arial" panose="020B0604020202020204" pitchFamily="34" charset="0"/>
                <a:cs typeface="Arial" panose="020B0604020202020204" pitchFamily="34" charset="0"/>
              </a:rPr>
              <a:t>và</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các</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thông</a:t>
            </a:r>
            <a:r>
              <a:rPr lang="en-US" sz="2000" dirty="0">
                <a:solidFill>
                  <a:srgbClr val="1B04FA"/>
                </a:solidFill>
                <a:latin typeface="Arial" panose="020B0604020202020204" pitchFamily="34" charset="0"/>
                <a:cs typeface="Arial" panose="020B0604020202020204" pitchFamily="34" charset="0"/>
              </a:rPr>
              <a:t> tin </a:t>
            </a:r>
            <a:r>
              <a:rPr lang="en-US" sz="2000" dirty="0" err="1">
                <a:solidFill>
                  <a:srgbClr val="1B04FA"/>
                </a:solidFill>
                <a:latin typeface="Arial" panose="020B0604020202020204" pitchFamily="34" charset="0"/>
                <a:cs typeface="Arial" panose="020B0604020202020204" pitchFamily="34" charset="0"/>
              </a:rPr>
              <a:t>mục</a:t>
            </a:r>
            <a:r>
              <a:rPr lang="en-US" sz="2000" dirty="0">
                <a:solidFill>
                  <a:srgbClr val="1B04FA"/>
                </a:solidFill>
                <a:latin typeface="Arial" panose="020B0604020202020204" pitchFamily="34" charset="0"/>
                <a:cs typeface="Arial" panose="020B0604020202020204" pitchFamily="34" charset="0"/>
              </a:rPr>
              <a:t> 2 SGK, </a:t>
            </a:r>
            <a:r>
              <a:rPr lang="en-US" sz="2000" dirty="0" err="1">
                <a:solidFill>
                  <a:srgbClr val="1B04FA"/>
                </a:solidFill>
                <a:latin typeface="Arial" panose="020B0604020202020204" pitchFamily="34" charset="0"/>
                <a:cs typeface="Arial" panose="020B0604020202020204" pitchFamily="34" charset="0"/>
              </a:rPr>
              <a:t>em</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hãy</a:t>
            </a:r>
            <a:r>
              <a:rPr lang="en-US" sz="2000" dirty="0">
                <a:solidFill>
                  <a:srgbClr val="1B04FA"/>
                </a:solidFill>
                <a:latin typeface="Arial" panose="020B0604020202020204" pitchFamily="34" charset="0"/>
                <a:cs typeface="Arial" panose="020B0604020202020204" pitchFamily="34" charset="0"/>
              </a:rPr>
              <a:t> </a:t>
            </a:r>
            <a:r>
              <a:rPr lang="vi-VN" sz="2000" dirty="0">
                <a:solidFill>
                  <a:srgbClr val="1B04FA"/>
                </a:solidFill>
                <a:latin typeface="Arial" panose="020B0604020202020204" pitchFamily="34" charset="0"/>
                <a:cs typeface="Arial" panose="020B0604020202020204" pitchFamily="34" charset="0"/>
              </a:rPr>
              <a:t>xác định xác định </a:t>
            </a:r>
            <a:r>
              <a:rPr lang="vi-VN" sz="2000" dirty="0">
                <a:solidFill>
                  <a:srgbClr val="FF0066"/>
                </a:solidFill>
                <a:latin typeface="Arial" panose="020B0604020202020204" pitchFamily="34" charset="0"/>
                <a:cs typeface="Arial" panose="020B0604020202020204" pitchFamily="34" charset="0"/>
              </a:rPr>
              <a:t>vị trí p</a:t>
            </a:r>
            <a:r>
              <a:rPr lang="en-US" sz="2000" dirty="0" err="1">
                <a:solidFill>
                  <a:srgbClr val="FF0066"/>
                </a:solidFill>
                <a:latin typeface="Arial" panose="020B0604020202020204" pitchFamily="34" charset="0"/>
                <a:cs typeface="Arial" panose="020B0604020202020204" pitchFamily="34" charset="0"/>
              </a:rPr>
              <a:t>hạm</a:t>
            </a:r>
            <a:r>
              <a:rPr lang="en-US" sz="2000" dirty="0">
                <a:solidFill>
                  <a:srgbClr val="FF0066"/>
                </a:solidFill>
                <a:latin typeface="Arial" panose="020B0604020202020204" pitchFamily="34" charset="0"/>
                <a:cs typeface="Arial" panose="020B0604020202020204" pitchFamily="34" charset="0"/>
              </a:rPr>
              <a:t> vi </a:t>
            </a:r>
            <a:r>
              <a:rPr lang="en-US" sz="2000" dirty="0" err="1">
                <a:solidFill>
                  <a:srgbClr val="FF0066"/>
                </a:solidFill>
                <a:latin typeface="Arial" panose="020B0604020202020204" pitchFamily="34" charset="0"/>
                <a:cs typeface="Arial" panose="020B0604020202020204" pitchFamily="34" charset="0"/>
              </a:rPr>
              <a:t>lãnh</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thổ</a:t>
            </a:r>
            <a:r>
              <a:rPr lang="en-US" sz="2000" dirty="0">
                <a:solidFill>
                  <a:srgbClr val="FF0066"/>
                </a:solidFill>
                <a:latin typeface="Arial" panose="020B0604020202020204" pitchFamily="34" charset="0"/>
                <a:cs typeface="Arial" panose="020B0604020202020204" pitchFamily="34" charset="0"/>
              </a:rPr>
              <a:t> </a:t>
            </a:r>
            <a:r>
              <a:rPr lang="vi-VN" sz="2000" dirty="0">
                <a:solidFill>
                  <a:srgbClr val="FF0066"/>
                </a:solidFill>
                <a:latin typeface="Arial" panose="020B0604020202020204" pitchFamily="34" charset="0"/>
                <a:cs typeface="Arial" panose="020B0604020202020204" pitchFamily="34" charset="0"/>
              </a:rPr>
              <a:t> </a:t>
            </a:r>
            <a:r>
              <a:rPr lang="vi-VN" sz="2000" dirty="0">
                <a:solidFill>
                  <a:srgbClr val="1B04FA"/>
                </a:solidFill>
                <a:latin typeface="Arial" panose="020B0604020202020204" pitchFamily="34" charset="0"/>
                <a:cs typeface="Arial" panose="020B0604020202020204" pitchFamily="34" charset="0"/>
              </a:rPr>
              <a:t>và </a:t>
            </a:r>
            <a:r>
              <a:rPr lang="en-US" sz="2000" dirty="0" err="1">
                <a:solidFill>
                  <a:srgbClr val="FF0066"/>
                </a:solidFill>
                <a:latin typeface="Arial" panose="020B0604020202020204" pitchFamily="34" charset="0"/>
                <a:cs typeface="Arial" panose="020B0604020202020204" pitchFamily="34" charset="0"/>
              </a:rPr>
              <a:t>trình</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bày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đặc</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điểm</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tự</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nhiên</a:t>
            </a:r>
            <a:r>
              <a:rPr lang="en-US" sz="2000" dirty="0">
                <a:solidFill>
                  <a:srgbClr val="FF0066"/>
                </a:solidFill>
                <a:latin typeface="Arial" panose="020B0604020202020204" pitchFamily="34" charset="0"/>
                <a:cs typeface="Arial" panose="020B0604020202020204" pitchFamily="34" charset="0"/>
              </a:rPr>
              <a:t> </a:t>
            </a:r>
            <a:r>
              <a:rPr lang="en-US" sz="2000" dirty="0">
                <a:solidFill>
                  <a:srgbClr val="1B04FA"/>
                </a:solidFill>
                <a:latin typeface="Arial" panose="020B0604020202020204" pitchFamily="34" charset="0"/>
                <a:cs typeface="Arial" panose="020B0604020202020204" pitchFamily="34" charset="0"/>
              </a:rPr>
              <a:t>(</a:t>
            </a:r>
            <a:r>
              <a:rPr lang="en-US" sz="2000" dirty="0" err="1">
                <a:solidFill>
                  <a:srgbClr val="1B04FA"/>
                </a:solidFill>
                <a:latin typeface="Arial" panose="020B0604020202020204" pitchFamily="34" charset="0"/>
                <a:cs typeface="Arial" panose="020B0604020202020204" pitchFamily="34" charset="0"/>
              </a:rPr>
              <a:t>địa</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hình,khí</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hậu</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sông</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ngòi</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các</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đới</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thiên</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nhiên</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chính</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của</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các</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khu</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vực</a:t>
            </a:r>
            <a:r>
              <a:rPr lang="en-US" sz="2000" dirty="0">
                <a:solidFill>
                  <a:srgbClr val="1B04FA"/>
                </a:solidFill>
                <a:latin typeface="Arial" panose="020B0604020202020204" pitchFamily="34" charset="0"/>
                <a:cs typeface="Arial" panose="020B0604020202020204" pitchFamily="34" charset="0"/>
              </a:rPr>
              <a:t> Châu Á</a:t>
            </a:r>
          </a:p>
          <a:p>
            <a:pPr marR="74295" algn="just">
              <a:spcBef>
                <a:spcPts val="405"/>
              </a:spcBef>
              <a:spcAft>
                <a:spcPts val="0"/>
              </a:spcAft>
            </a:pPr>
            <a:r>
              <a:rPr lang="en-US" sz="20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0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0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id="{2F1517C9-4F63-9C25-F67F-C30A563A3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0" name="4 Minute Timer">
            <a:hlinkClick r:id="" action="ppaction://media"/>
            <a:extLst>
              <a:ext uri="{FF2B5EF4-FFF2-40B4-BE49-F238E27FC236}">
                <a16:creationId xmlns:a16="http://schemas.microsoft.com/office/drawing/2014/main" id="{98892B40-A204-4235-1151-36566D224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15591" y="94451"/>
            <a:ext cx="1333177" cy="749912"/>
          </a:xfrm>
          <a:prstGeom prst="rect">
            <a:avLst/>
          </a:prstGeom>
        </p:spPr>
      </p:pic>
      <p:graphicFrame>
        <p:nvGraphicFramePr>
          <p:cNvPr id="2" name="Table 1">
            <a:extLst>
              <a:ext uri="{FF2B5EF4-FFF2-40B4-BE49-F238E27FC236}">
                <a16:creationId xmlns:a16="http://schemas.microsoft.com/office/drawing/2014/main" id="{DAAFF8F8-D74E-1F3C-1950-8559806FB7FB}"/>
              </a:ext>
            </a:extLst>
          </p:cNvPr>
          <p:cNvGraphicFramePr>
            <a:graphicFrameLocks noGrp="1"/>
          </p:cNvGraphicFramePr>
          <p:nvPr>
            <p:extLst>
              <p:ext uri="{D42A27DB-BD31-4B8C-83A1-F6EECF244321}">
                <p14:modId xmlns:p14="http://schemas.microsoft.com/office/powerpoint/2010/main" val="671645280"/>
              </p:ext>
            </p:extLst>
          </p:nvPr>
        </p:nvGraphicFramePr>
        <p:xfrm>
          <a:off x="1011833" y="3217894"/>
          <a:ext cx="10575820" cy="3307943"/>
        </p:xfrm>
        <a:graphic>
          <a:graphicData uri="http://schemas.openxmlformats.org/drawingml/2006/table">
            <a:tbl>
              <a:tblPr firstRow="1" bandRow="1">
                <a:tableStyleId>{5C22544A-7EE6-4342-B048-85BDC9FD1C3A}</a:tableStyleId>
              </a:tblPr>
              <a:tblGrid>
                <a:gridCol w="2179372">
                  <a:extLst>
                    <a:ext uri="{9D8B030D-6E8A-4147-A177-3AD203B41FA5}">
                      <a16:colId xmlns:a16="http://schemas.microsoft.com/office/drawing/2014/main" val="2578881248"/>
                    </a:ext>
                  </a:extLst>
                </a:gridCol>
                <a:gridCol w="2179372">
                  <a:extLst>
                    <a:ext uri="{9D8B030D-6E8A-4147-A177-3AD203B41FA5}">
                      <a16:colId xmlns:a16="http://schemas.microsoft.com/office/drawing/2014/main" val="1796642369"/>
                    </a:ext>
                  </a:extLst>
                </a:gridCol>
                <a:gridCol w="6217076">
                  <a:extLst>
                    <a:ext uri="{9D8B030D-6E8A-4147-A177-3AD203B41FA5}">
                      <a16:colId xmlns:a16="http://schemas.microsoft.com/office/drawing/2014/main" val="4272562303"/>
                    </a:ext>
                  </a:extLst>
                </a:gridCol>
              </a:tblGrid>
              <a:tr h="402584">
                <a:tc gridSpan="2">
                  <a:txBody>
                    <a:bodyPr/>
                    <a:lstStyle/>
                    <a:p>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a:txBody>
                    <a:bodyPr/>
                    <a:lstStyle/>
                    <a:p>
                      <a:pPr algn="ctr"/>
                      <a:r>
                        <a:rPr lang="en-US" sz="2400" b="1" dirty="0" err="1">
                          <a:latin typeface="Arial" panose="020B0604020202020204" pitchFamily="34" charset="0"/>
                          <a:cs typeface="Arial" panose="020B0604020202020204" pitchFamily="34" charset="0"/>
                        </a:rPr>
                        <a:t>Bắc</a:t>
                      </a:r>
                      <a:r>
                        <a:rPr lang="en-US" sz="2400" b="1" dirty="0">
                          <a:latin typeface="Arial" panose="020B0604020202020204" pitchFamily="34" charset="0"/>
                          <a:cs typeface="Arial" panose="020B0604020202020204" pitchFamily="34" charset="0"/>
                        </a:rPr>
                        <a:t> 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7416415"/>
                  </a:ext>
                </a:extLst>
              </a:tr>
              <a:tr h="402584">
                <a:tc gridSpan="2">
                  <a:txBody>
                    <a:bodyPr/>
                    <a:lstStyle/>
                    <a:p>
                      <a:r>
                        <a:rPr lang="en-US" sz="2400" b="1" dirty="0" err="1">
                          <a:latin typeface="Arial" panose="020B0604020202020204" pitchFamily="34" charset="0"/>
                          <a:cs typeface="Arial" panose="020B0604020202020204" pitchFamily="34" charset="0"/>
                        </a:rPr>
                        <a:t>Vị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phạm</a:t>
                      </a:r>
                      <a:r>
                        <a:rPr lang="en-US" sz="2400" b="1" dirty="0">
                          <a:latin typeface="Arial" panose="020B0604020202020204" pitchFamily="34" charset="0"/>
                          <a:cs typeface="Arial" panose="020B0604020202020204" pitchFamily="34" charset="0"/>
                        </a:rPr>
                        <a:t> vi </a:t>
                      </a:r>
                      <a:r>
                        <a:rPr lang="en-US" sz="2400" b="1" dirty="0" err="1">
                          <a:latin typeface="Arial" panose="020B0604020202020204" pitchFamily="34" charset="0"/>
                          <a:cs typeface="Arial" panose="020B0604020202020204" pitchFamily="34" charset="0"/>
                        </a:rPr>
                        <a:t>lãnh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thổ</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a:txBody>
                    <a:bodyPr/>
                    <a:lstStyle/>
                    <a:p>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2490278"/>
                  </a:ext>
                </a:extLst>
              </a:tr>
              <a:tr h="402584">
                <a:tc rowSpan="4">
                  <a:txBody>
                    <a:bodyPr/>
                    <a:lstStyle/>
                    <a:p>
                      <a:r>
                        <a:rPr lang="en-US" sz="2000" b="1" dirty="0" err="1">
                          <a:latin typeface="Arial" panose="020B0604020202020204" pitchFamily="34" charset="0"/>
                          <a:cs typeface="Arial" panose="020B0604020202020204" pitchFamily="34" charset="0"/>
                        </a:rPr>
                        <a:t>Đặc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điểm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tự</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nhiên</a:t>
                      </a:r>
                      <a:endParaRPr lang="en-US" sz="2000" b="1"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400" b="1" dirty="0" err="1">
                          <a:latin typeface="Arial" panose="020B0604020202020204" pitchFamily="34" charset="0"/>
                          <a:cs typeface="Arial" panose="020B0604020202020204" pitchFamily="34" charset="0"/>
                        </a:rPr>
                        <a:t>Địa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2460056"/>
                  </a:ext>
                </a:extLst>
              </a:tr>
              <a:tr h="402584">
                <a:tc vMerge="1">
                  <a:txBody>
                    <a:bodyPr/>
                    <a:lstStyle/>
                    <a:p>
                      <a:endParaRPr lang="en-US" dirty="0"/>
                    </a:p>
                  </a:txBody>
                  <a:tcPr/>
                </a:tc>
                <a:tc>
                  <a:txBody>
                    <a:bodyPr/>
                    <a:lstStyle/>
                    <a:p>
                      <a:r>
                        <a:rPr lang="en-US" sz="2400" b="1" dirty="0" err="1">
                          <a:latin typeface="Arial" panose="020B0604020202020204" pitchFamily="34" charset="0"/>
                          <a:cs typeface="Arial" panose="020B0604020202020204" pitchFamily="34" charset="0"/>
                        </a:rPr>
                        <a:t>Khí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hậu</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8188352"/>
                  </a:ext>
                </a:extLst>
              </a:tr>
              <a:tr h="402584">
                <a:tc vMerge="1">
                  <a:txBody>
                    <a:bodyPr/>
                    <a:lstStyle/>
                    <a:p>
                      <a:endParaRPr lang="en-US" dirty="0"/>
                    </a:p>
                  </a:txBody>
                  <a:tcPr/>
                </a:tc>
                <a:tc>
                  <a:txBody>
                    <a:bodyPr/>
                    <a:lstStyle/>
                    <a:p>
                      <a:r>
                        <a:rPr lang="en-US" sz="2400" b="1" dirty="0" err="1">
                          <a:latin typeface="Arial" panose="020B0604020202020204" pitchFamily="34" charset="0"/>
                          <a:cs typeface="Arial" panose="020B0604020202020204" pitchFamily="34" charset="0"/>
                        </a:rPr>
                        <a:t>Sông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ngòi</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293927"/>
                  </a:ext>
                </a:extLst>
              </a:tr>
              <a:tr h="1021943">
                <a:tc vMerge="1">
                  <a:txBody>
                    <a:bodyPr/>
                    <a:lstStyle/>
                    <a:p>
                      <a:endParaRPr lang="en-US" dirty="0"/>
                    </a:p>
                  </a:txBody>
                  <a:tcPr/>
                </a:tc>
                <a:tc>
                  <a:txBody>
                    <a:bodyPr/>
                    <a:lstStyle/>
                    <a:p>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chính</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9282436"/>
                  </a:ext>
                </a:extLst>
              </a:tr>
            </a:tbl>
          </a:graphicData>
        </a:graphic>
      </p:graphicFrame>
    </p:spTree>
    <p:extLst>
      <p:ext uri="{BB962C8B-B14F-4D97-AF65-F5344CB8AC3E}">
        <p14:creationId xmlns:p14="http://schemas.microsoft.com/office/powerpoint/2010/main" val="39976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Scale>
                                      <p:cBhvr>
                                        <p:cTn id="1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9"/>
                                        </p:tgtEl>
                                        <p:attrNameLst>
                                          <p:attrName>ppt_x</p:attrName>
                                          <p:attrName>ppt_y</p:attrName>
                                        </p:attrNameLst>
                                      </p:cBhvr>
                                    </p:animMotion>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51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video>
              <p:cMediaNode vol="80000">
                <p:cTn id="23" fill="hold" display="0">
                  <p:stCondLst>
                    <p:cond delay="indefinite"/>
                  </p:stCondLst>
                </p:cTn>
                <p:tgtEl>
                  <p:spTgt spid="10"/>
                </p:tgtEl>
              </p:cMediaNode>
            </p:video>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51742" y="2557530"/>
            <a:ext cx="4429733" cy="2308324"/>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55°B đến cực, gồm toàn bộ vùng Xi-bia của Nga.</a:t>
            </a:r>
          </a:p>
        </p:txBody>
      </p:sp>
      <p:pic>
        <p:nvPicPr>
          <p:cNvPr id="7" name="Picture 6">
            <a:extLst>
              <a:ext uri="{FF2B5EF4-FFF2-40B4-BE49-F238E27FC236}">
                <a16:creationId xmlns:a16="http://schemas.microsoft.com/office/drawing/2014/main" id="{329E2C5E-584B-4A94-88DF-D1DE58F8EA70}"/>
              </a:ext>
            </a:extLst>
          </p:cNvPr>
          <p:cNvPicPr>
            <a:picLocks noChangeAspect="1"/>
          </p:cNvPicPr>
          <p:nvPr/>
        </p:nvPicPr>
        <p:blipFill rotWithShape="1">
          <a:blip r:embed="rId4"/>
          <a:srcRect l="3751" t="-1" r="75234" b="82326"/>
          <a:stretch/>
        </p:blipFill>
        <p:spPr>
          <a:xfrm>
            <a:off x="2970542" y="1256276"/>
            <a:ext cx="2085605" cy="986689"/>
          </a:xfrm>
          <a:prstGeom prst="rect">
            <a:avLst/>
          </a:prstGeom>
        </p:spPr>
      </p:pic>
      <p:sp>
        <p:nvSpPr>
          <p:cNvPr id="8" name="Rectangle 8">
            <a:extLst>
              <a:ext uri="{FF2B5EF4-FFF2-40B4-BE49-F238E27FC236}">
                <a16:creationId xmlns:a16="http://schemas.microsoft.com/office/drawing/2014/main" id="{7FCCC4B3-B266-4BA5-9B1A-DB7AC318A5A6}"/>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Tree>
    <p:extLst>
      <p:ext uri="{BB962C8B-B14F-4D97-AF65-F5344CB8AC3E}">
        <p14:creationId xmlns:p14="http://schemas.microsoft.com/office/powerpoint/2010/main" val="343404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id="{3A978895-71F8-44F1-86A2-165058903C14}"/>
              </a:ext>
            </a:extLst>
          </p:cNvPr>
          <p:cNvSpPr/>
          <p:nvPr/>
        </p:nvSpPr>
        <p:spPr>
          <a:xfrm>
            <a:off x="92720" y="1359483"/>
            <a:ext cx="5124256"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latin typeface="Arial" panose="020B0604020202020204" pitchFamily="34" charset="0"/>
                <a:cs typeface="Arial" panose="020B0604020202020204" pitchFamily="34" charset="0"/>
              </a:rPr>
              <a:t> </a:t>
            </a:r>
            <a:r>
              <a:rPr lang="en-US" sz="2800">
                <a:solidFill>
                  <a:srgbClr val="1B04FA"/>
                </a:solidFill>
                <a:latin typeface="Arial" panose="020B0604020202020204" pitchFamily="34" charset="0"/>
                <a:cs typeface="Arial" panose="020B0604020202020204" pitchFamily="34" charset="0"/>
              </a:rPr>
              <a:t>Địa hình có 3  khu vực chính: đồng bằng</a:t>
            </a:r>
            <a:r>
              <a:rPr lang="vi-VN" sz="2800">
                <a:solidFill>
                  <a:srgbClr val="1B04FA"/>
                </a:solidFill>
                <a:latin typeface="Arial" panose="020B0604020202020204" pitchFamily="34" charset="0"/>
                <a:cs typeface="Arial" panose="020B0604020202020204" pitchFamily="34" charset="0"/>
              </a:rPr>
              <a:t>Tây Xi-bia, </a:t>
            </a:r>
            <a:r>
              <a:rPr lang="en-US" sz="2800">
                <a:solidFill>
                  <a:srgbClr val="1B04FA"/>
                </a:solidFill>
                <a:latin typeface="Arial" panose="020B0604020202020204" pitchFamily="34" charset="0"/>
                <a:cs typeface="Arial" panose="020B0604020202020204" pitchFamily="34" charset="0"/>
              </a:rPr>
              <a:t>cao nguyên </a:t>
            </a:r>
            <a:r>
              <a:rPr lang="vi-VN" sz="2800">
                <a:solidFill>
                  <a:srgbClr val="1B04FA"/>
                </a:solidFill>
                <a:latin typeface="Arial" panose="020B0604020202020204" pitchFamily="34" charset="0"/>
                <a:cs typeface="Arial" panose="020B0604020202020204" pitchFamily="34" charset="0"/>
              </a:rPr>
              <a:t>Trung Xi-bia và miền núi Đông Xi-bia.</a:t>
            </a:r>
            <a:endParaRPr lang="en-US" sz="2800"/>
          </a:p>
        </p:txBody>
      </p:sp>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5" name="Rectangle 4">
            <a:extLst>
              <a:ext uri="{FF2B5EF4-FFF2-40B4-BE49-F238E27FC236}">
                <a16:creationId xmlns:a16="http://schemas.microsoft.com/office/drawing/2014/main" id="{604641E4-651B-495A-B484-A93450F0F3BE}"/>
              </a:ext>
            </a:extLst>
          </p:cNvPr>
          <p:cNvSpPr/>
          <p:nvPr/>
        </p:nvSpPr>
        <p:spPr>
          <a:xfrm>
            <a:off x="0" y="3274621"/>
            <a:ext cx="5124256"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Khí hậu lạnh giá, khắc nghiệt, mang tính lục địa sâu sắc.</a:t>
            </a:r>
          </a:p>
        </p:txBody>
      </p:sp>
      <p:grpSp>
        <p:nvGrpSpPr>
          <p:cNvPr id="9" name="Group 8">
            <a:extLst>
              <a:ext uri="{FF2B5EF4-FFF2-40B4-BE49-F238E27FC236}">
                <a16:creationId xmlns:a16="http://schemas.microsoft.com/office/drawing/2014/main" id="{8E93B4F0-E77F-4C23-A7CD-1C6DF94139A6}"/>
              </a:ext>
            </a:extLst>
          </p:cNvPr>
          <p:cNvGrpSpPr/>
          <p:nvPr/>
        </p:nvGrpSpPr>
        <p:grpSpPr>
          <a:xfrm>
            <a:off x="5800079" y="305306"/>
            <a:ext cx="5905963" cy="6552694"/>
            <a:chOff x="6461987" y="0"/>
            <a:chExt cx="5842204" cy="6715354"/>
          </a:xfrm>
        </p:grpSpPr>
        <p:pic>
          <p:nvPicPr>
            <p:cNvPr id="10" name="Picture 2">
              <a:extLst>
                <a:ext uri="{FF2B5EF4-FFF2-40B4-BE49-F238E27FC236}">
                  <a16:creationId xmlns:a16="http://schemas.microsoft.com/office/drawing/2014/main" id="{F9468ED9-9D83-4B68-AF82-AFEC19909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4AC19E7-A48B-4DCA-82B1-8961240106E4}"/>
                </a:ext>
              </a:extLst>
            </p:cNvPr>
            <p:cNvSpPr txBox="1"/>
            <p:nvPr/>
          </p:nvSpPr>
          <p:spPr>
            <a:xfrm>
              <a:off x="6566000" y="6315244"/>
              <a:ext cx="5738191" cy="400110"/>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42880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id="{3A978895-71F8-44F1-86A2-165058903C14}"/>
              </a:ext>
            </a:extLst>
          </p:cNvPr>
          <p:cNvSpPr/>
          <p:nvPr/>
        </p:nvSpPr>
        <p:spPr>
          <a:xfrm>
            <a:off x="73291" y="1408485"/>
            <a:ext cx="5314122" cy="892552"/>
          </a:xfrm>
          <a:prstGeom prst="rect">
            <a:avLst/>
          </a:prstGeom>
        </p:spPr>
        <p:txBody>
          <a:bodyPr wrap="square">
            <a:spAutoFit/>
          </a:bodyPr>
          <a:lstStyle/>
          <a:p>
            <a:pPr marL="457200" indent="-457200">
              <a:buFont typeface="Wingdings" panose="05000000000000000000" pitchFamily="2" charset="2"/>
              <a:buChar char="§"/>
            </a:pPr>
            <a:r>
              <a:rPr lang="vi-VN" sz="2600">
                <a:solidFill>
                  <a:srgbClr val="1B04FA"/>
                </a:solidFill>
                <a:latin typeface="Arial" panose="020B0604020202020204" pitchFamily="34" charset="0"/>
                <a:cs typeface="Arial" panose="020B0604020202020204" pitchFamily="34" charset="0"/>
              </a:rPr>
              <a:t>Tài nguyên khoáng sản tương đối phong phú</a:t>
            </a:r>
            <a:endParaRPr lang="en-US" sz="2600"/>
          </a:p>
        </p:txBody>
      </p:sp>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1369892"/>
            <a:ext cx="6877878" cy="54628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67CD81-7146-484D-A92D-D334E04A3EE5}"/>
              </a:ext>
            </a:extLst>
          </p:cNvPr>
          <p:cNvSpPr/>
          <p:nvPr/>
        </p:nvSpPr>
        <p:spPr>
          <a:xfrm>
            <a:off x="61671" y="2414512"/>
            <a:ext cx="5543160" cy="492443"/>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Mạng lưới sông ngòi dày đặc...</a:t>
            </a:r>
          </a:p>
        </p:txBody>
      </p:sp>
      <p:sp>
        <p:nvSpPr>
          <p:cNvPr id="5" name="Flowchart: Manual Operation 4">
            <a:extLst>
              <a:ext uri="{FF2B5EF4-FFF2-40B4-BE49-F238E27FC236}">
                <a16:creationId xmlns:a16="http://schemas.microsoft.com/office/drawing/2014/main" id="{594AE9C9-2BC0-4877-A0E6-A3277EFAAF2E}"/>
              </a:ext>
            </a:extLst>
          </p:cNvPr>
          <p:cNvSpPr/>
          <p:nvPr/>
        </p:nvSpPr>
        <p:spPr>
          <a:xfrm rot="10800000">
            <a:off x="7457703" y="4049486"/>
            <a:ext cx="201880" cy="178130"/>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8A2942-9823-4310-8AB7-F5E453D2A507}"/>
              </a:ext>
            </a:extLst>
          </p:cNvPr>
          <p:cNvSpPr/>
          <p:nvPr/>
        </p:nvSpPr>
        <p:spPr>
          <a:xfrm>
            <a:off x="11410122" y="1934816"/>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7CF815-643A-4633-B0A4-C6165BEBFC89}"/>
              </a:ext>
            </a:extLst>
          </p:cNvPr>
          <p:cNvSpPr/>
          <p:nvPr/>
        </p:nvSpPr>
        <p:spPr>
          <a:xfrm>
            <a:off x="10687877" y="2776328"/>
            <a:ext cx="252775" cy="188762"/>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DF98D5-2077-4A35-A0B9-2296ED1582F8}"/>
              </a:ext>
            </a:extLst>
          </p:cNvPr>
          <p:cNvSpPr/>
          <p:nvPr/>
        </p:nvSpPr>
        <p:spPr>
          <a:xfrm>
            <a:off x="10257180" y="3935893"/>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E5FDCE-9E26-454C-950A-9C85311524B9}"/>
              </a:ext>
            </a:extLst>
          </p:cNvPr>
          <p:cNvSpPr/>
          <p:nvPr/>
        </p:nvSpPr>
        <p:spPr>
          <a:xfrm>
            <a:off x="8898833" y="4989441"/>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8DC4633E-0F96-4659-B5DB-BF72F9183A38}"/>
              </a:ext>
            </a:extLst>
          </p:cNvPr>
          <p:cNvSpPr/>
          <p:nvPr/>
        </p:nvSpPr>
        <p:spPr>
          <a:xfrm>
            <a:off x="9972259" y="3046201"/>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D626A876-5EA1-4353-BCE8-CBFD7141B7AD}"/>
              </a:ext>
            </a:extLst>
          </p:cNvPr>
          <p:cNvSpPr/>
          <p:nvPr/>
        </p:nvSpPr>
        <p:spPr>
          <a:xfrm>
            <a:off x="9753598" y="4850405"/>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D7DBBFB-7B5D-4FBF-A633-12B14058BDAE}"/>
              </a:ext>
            </a:extLst>
          </p:cNvPr>
          <p:cNvGrpSpPr/>
          <p:nvPr/>
        </p:nvGrpSpPr>
        <p:grpSpPr>
          <a:xfrm>
            <a:off x="8496667" y="4138551"/>
            <a:ext cx="304804" cy="238758"/>
            <a:chOff x="2835379" y="6311343"/>
            <a:chExt cx="499640" cy="366406"/>
          </a:xfrm>
        </p:grpSpPr>
        <p:sp>
          <p:nvSpPr>
            <p:cNvPr id="30" name="Flowchart: Delay 29">
              <a:extLst>
                <a:ext uri="{FF2B5EF4-FFF2-40B4-BE49-F238E27FC236}">
                  <a16:creationId xmlns:a16="http://schemas.microsoft.com/office/drawing/2014/main" id="{9AA012EB-A743-4B77-9393-295A91191BDC}"/>
                </a:ext>
              </a:extLst>
            </p:cNvPr>
            <p:cNvSpPr/>
            <p:nvPr/>
          </p:nvSpPr>
          <p:spPr>
            <a:xfrm>
              <a:off x="3052069" y="6324598"/>
              <a:ext cx="282950" cy="353151"/>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525D0EDE-F15B-4BD8-A2E1-FBF630C425C8}"/>
                </a:ext>
              </a:extLst>
            </p:cNvPr>
            <p:cNvSpPr/>
            <p:nvPr/>
          </p:nvSpPr>
          <p:spPr>
            <a:xfrm rot="10800000">
              <a:off x="2835379" y="6311343"/>
              <a:ext cx="282950" cy="366405"/>
            </a:xfrm>
            <a:prstGeom prst="flowChartDela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46128D9-512B-421C-80BA-037BAD1ED574}"/>
              </a:ext>
            </a:extLst>
          </p:cNvPr>
          <p:cNvGrpSpPr/>
          <p:nvPr/>
        </p:nvGrpSpPr>
        <p:grpSpPr>
          <a:xfrm>
            <a:off x="6864575" y="3180522"/>
            <a:ext cx="1139738" cy="1444487"/>
            <a:chOff x="6864575" y="3180522"/>
            <a:chExt cx="1139738" cy="1444487"/>
          </a:xfrm>
        </p:grpSpPr>
        <p:sp>
          <p:nvSpPr>
            <p:cNvPr id="11" name="Freeform: Shape 10">
              <a:extLst>
                <a:ext uri="{FF2B5EF4-FFF2-40B4-BE49-F238E27FC236}">
                  <a16:creationId xmlns:a16="http://schemas.microsoft.com/office/drawing/2014/main" id="{894C2533-3C5E-4317-B37D-97BF20DA5861}"/>
                </a:ext>
              </a:extLst>
            </p:cNvPr>
            <p:cNvSpPr/>
            <p:nvPr/>
          </p:nvSpPr>
          <p:spPr>
            <a:xfrm>
              <a:off x="6864575" y="3180522"/>
              <a:ext cx="874695" cy="1033669"/>
            </a:xfrm>
            <a:custGeom>
              <a:avLst/>
              <a:gdLst>
                <a:gd name="connsiteX0" fmla="*/ 874695 w 874695"/>
                <a:gd name="connsiteY0" fmla="*/ 106017 h 1033669"/>
                <a:gd name="connsiteX1" fmla="*/ 755425 w 874695"/>
                <a:gd name="connsiteY1" fmla="*/ 66261 h 1033669"/>
                <a:gd name="connsiteX2" fmla="*/ 742173 w 874695"/>
                <a:gd name="connsiteY2" fmla="*/ 26504 h 1033669"/>
                <a:gd name="connsiteX3" fmla="*/ 715668 w 874695"/>
                <a:gd name="connsiteY3" fmla="*/ 0 h 1033669"/>
                <a:gd name="connsiteX4" fmla="*/ 636155 w 874695"/>
                <a:gd name="connsiteY4" fmla="*/ 13252 h 1033669"/>
                <a:gd name="connsiteX5" fmla="*/ 622903 w 874695"/>
                <a:gd name="connsiteY5" fmla="*/ 119269 h 1033669"/>
                <a:gd name="connsiteX6" fmla="*/ 556642 w 874695"/>
                <a:gd name="connsiteY6" fmla="*/ 172278 h 1033669"/>
                <a:gd name="connsiteX7" fmla="*/ 503634 w 874695"/>
                <a:gd name="connsiteY7" fmla="*/ 251791 h 1033669"/>
                <a:gd name="connsiteX8" fmla="*/ 490382 w 874695"/>
                <a:gd name="connsiteY8" fmla="*/ 344556 h 1033669"/>
                <a:gd name="connsiteX9" fmla="*/ 450625 w 874695"/>
                <a:gd name="connsiteY9" fmla="*/ 357808 h 1033669"/>
                <a:gd name="connsiteX10" fmla="*/ 463877 w 874695"/>
                <a:gd name="connsiteY10" fmla="*/ 424069 h 1033669"/>
                <a:gd name="connsiteX11" fmla="*/ 583147 w 874695"/>
                <a:gd name="connsiteY11" fmla="*/ 490330 h 1033669"/>
                <a:gd name="connsiteX12" fmla="*/ 596399 w 874695"/>
                <a:gd name="connsiteY12" fmla="*/ 530087 h 1033669"/>
                <a:gd name="connsiteX13" fmla="*/ 556642 w 874695"/>
                <a:gd name="connsiteY13" fmla="*/ 556591 h 1033669"/>
                <a:gd name="connsiteX14" fmla="*/ 490382 w 874695"/>
                <a:gd name="connsiteY14" fmla="*/ 636104 h 1033669"/>
                <a:gd name="connsiteX15" fmla="*/ 450625 w 874695"/>
                <a:gd name="connsiteY15" fmla="*/ 649356 h 1033669"/>
                <a:gd name="connsiteX16" fmla="*/ 437373 w 874695"/>
                <a:gd name="connsiteY16" fmla="*/ 768626 h 1033669"/>
                <a:gd name="connsiteX17" fmla="*/ 397616 w 874695"/>
                <a:gd name="connsiteY17" fmla="*/ 781878 h 1033669"/>
                <a:gd name="connsiteX18" fmla="*/ 238590 w 874695"/>
                <a:gd name="connsiteY18" fmla="*/ 821635 h 1033669"/>
                <a:gd name="connsiteX19" fmla="*/ 185582 w 874695"/>
                <a:gd name="connsiteY19" fmla="*/ 834887 h 1033669"/>
                <a:gd name="connsiteX20" fmla="*/ 106068 w 874695"/>
                <a:gd name="connsiteY20" fmla="*/ 901148 h 1033669"/>
                <a:gd name="connsiteX21" fmla="*/ 26555 w 874695"/>
                <a:gd name="connsiteY21" fmla="*/ 980661 h 1033669"/>
                <a:gd name="connsiteX22" fmla="*/ 51 w 874695"/>
                <a:gd name="connsiteY22" fmla="*/ 1033669 h 10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695" h="1033669">
                  <a:moveTo>
                    <a:pt x="874695" y="106017"/>
                  </a:moveTo>
                  <a:cubicBezTo>
                    <a:pt x="835898" y="99551"/>
                    <a:pt x="784092" y="102095"/>
                    <a:pt x="755425" y="66261"/>
                  </a:cubicBezTo>
                  <a:cubicBezTo>
                    <a:pt x="746699" y="55353"/>
                    <a:pt x="749360" y="38482"/>
                    <a:pt x="742173" y="26504"/>
                  </a:cubicBezTo>
                  <a:cubicBezTo>
                    <a:pt x="735745" y="15790"/>
                    <a:pt x="724503" y="8835"/>
                    <a:pt x="715668" y="0"/>
                  </a:cubicBezTo>
                  <a:cubicBezTo>
                    <a:pt x="689164" y="4417"/>
                    <a:pt x="652652" y="-7958"/>
                    <a:pt x="636155" y="13252"/>
                  </a:cubicBezTo>
                  <a:cubicBezTo>
                    <a:pt x="614290" y="41364"/>
                    <a:pt x="633136" y="85157"/>
                    <a:pt x="622903" y="119269"/>
                  </a:cubicBezTo>
                  <a:cubicBezTo>
                    <a:pt x="618182" y="135007"/>
                    <a:pt x="564671" y="166925"/>
                    <a:pt x="556642" y="172278"/>
                  </a:cubicBezTo>
                  <a:cubicBezTo>
                    <a:pt x="538973" y="198782"/>
                    <a:pt x="508139" y="220257"/>
                    <a:pt x="503634" y="251791"/>
                  </a:cubicBezTo>
                  <a:cubicBezTo>
                    <a:pt x="499217" y="282713"/>
                    <a:pt x="504351" y="316618"/>
                    <a:pt x="490382" y="344556"/>
                  </a:cubicBezTo>
                  <a:cubicBezTo>
                    <a:pt x="484135" y="357050"/>
                    <a:pt x="463877" y="353391"/>
                    <a:pt x="450625" y="357808"/>
                  </a:cubicBezTo>
                  <a:cubicBezTo>
                    <a:pt x="455042" y="379895"/>
                    <a:pt x="451939" y="404968"/>
                    <a:pt x="463877" y="424069"/>
                  </a:cubicBezTo>
                  <a:cubicBezTo>
                    <a:pt x="484889" y="457688"/>
                    <a:pt x="551337" y="477606"/>
                    <a:pt x="583147" y="490330"/>
                  </a:cubicBezTo>
                  <a:cubicBezTo>
                    <a:pt x="587564" y="503582"/>
                    <a:pt x="601587" y="517117"/>
                    <a:pt x="596399" y="530087"/>
                  </a:cubicBezTo>
                  <a:cubicBezTo>
                    <a:pt x="590484" y="544875"/>
                    <a:pt x="567904" y="545329"/>
                    <a:pt x="556642" y="556591"/>
                  </a:cubicBezTo>
                  <a:cubicBezTo>
                    <a:pt x="507748" y="605485"/>
                    <a:pt x="555514" y="592684"/>
                    <a:pt x="490382" y="636104"/>
                  </a:cubicBezTo>
                  <a:cubicBezTo>
                    <a:pt x="478759" y="643853"/>
                    <a:pt x="463877" y="644939"/>
                    <a:pt x="450625" y="649356"/>
                  </a:cubicBezTo>
                  <a:cubicBezTo>
                    <a:pt x="446208" y="689113"/>
                    <a:pt x="452229" y="731486"/>
                    <a:pt x="437373" y="768626"/>
                  </a:cubicBezTo>
                  <a:cubicBezTo>
                    <a:pt x="432185" y="781596"/>
                    <a:pt x="410110" y="775631"/>
                    <a:pt x="397616" y="781878"/>
                  </a:cubicBezTo>
                  <a:cubicBezTo>
                    <a:pt x="293272" y="834049"/>
                    <a:pt x="452313" y="797887"/>
                    <a:pt x="238590" y="821635"/>
                  </a:cubicBezTo>
                  <a:cubicBezTo>
                    <a:pt x="220921" y="826052"/>
                    <a:pt x="202323" y="827713"/>
                    <a:pt x="185582" y="834887"/>
                  </a:cubicBezTo>
                  <a:cubicBezTo>
                    <a:pt x="144936" y="852307"/>
                    <a:pt x="139784" y="873051"/>
                    <a:pt x="106068" y="901148"/>
                  </a:cubicBezTo>
                  <a:cubicBezTo>
                    <a:pt x="35019" y="960355"/>
                    <a:pt x="93778" y="886549"/>
                    <a:pt x="26555" y="980661"/>
                  </a:cubicBezTo>
                  <a:cubicBezTo>
                    <a:pt x="-2399" y="1021197"/>
                    <a:pt x="51" y="1005293"/>
                    <a:pt x="51" y="1033669"/>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83E5DEB-61A5-4699-97E2-5110AAEF2539}"/>
                </a:ext>
              </a:extLst>
            </p:cNvPr>
            <p:cNvSpPr/>
            <p:nvPr/>
          </p:nvSpPr>
          <p:spPr>
            <a:xfrm>
              <a:off x="7460974" y="3750365"/>
              <a:ext cx="543339" cy="874644"/>
            </a:xfrm>
            <a:custGeom>
              <a:avLst/>
              <a:gdLst>
                <a:gd name="connsiteX0" fmla="*/ 0 w 543339"/>
                <a:gd name="connsiteY0" fmla="*/ 0 h 874644"/>
                <a:gd name="connsiteX1" fmla="*/ 66261 w 543339"/>
                <a:gd name="connsiteY1" fmla="*/ 13252 h 874644"/>
                <a:gd name="connsiteX2" fmla="*/ 159026 w 543339"/>
                <a:gd name="connsiteY2" fmla="*/ 26505 h 874644"/>
                <a:gd name="connsiteX3" fmla="*/ 198783 w 543339"/>
                <a:gd name="connsiteY3" fmla="*/ 66261 h 874644"/>
                <a:gd name="connsiteX4" fmla="*/ 238539 w 543339"/>
                <a:gd name="connsiteY4" fmla="*/ 145774 h 874644"/>
                <a:gd name="connsiteX5" fmla="*/ 278296 w 543339"/>
                <a:gd name="connsiteY5" fmla="*/ 172278 h 874644"/>
                <a:gd name="connsiteX6" fmla="*/ 331304 w 543339"/>
                <a:gd name="connsiteY6" fmla="*/ 238539 h 874644"/>
                <a:gd name="connsiteX7" fmla="*/ 344556 w 543339"/>
                <a:gd name="connsiteY7" fmla="*/ 278296 h 874644"/>
                <a:gd name="connsiteX8" fmla="*/ 371061 w 543339"/>
                <a:gd name="connsiteY8" fmla="*/ 304800 h 874644"/>
                <a:gd name="connsiteX9" fmla="*/ 424069 w 543339"/>
                <a:gd name="connsiteY9" fmla="*/ 437322 h 874644"/>
                <a:gd name="connsiteX10" fmla="*/ 450574 w 543339"/>
                <a:gd name="connsiteY10" fmla="*/ 463826 h 874644"/>
                <a:gd name="connsiteX11" fmla="*/ 490330 w 543339"/>
                <a:gd name="connsiteY11" fmla="*/ 477078 h 874644"/>
                <a:gd name="connsiteX12" fmla="*/ 503583 w 543339"/>
                <a:gd name="connsiteY12" fmla="*/ 516835 h 874644"/>
                <a:gd name="connsiteX13" fmla="*/ 516835 w 543339"/>
                <a:gd name="connsiteY13" fmla="*/ 569844 h 874644"/>
                <a:gd name="connsiteX14" fmla="*/ 543339 w 543339"/>
                <a:gd name="connsiteY14" fmla="*/ 609600 h 874644"/>
                <a:gd name="connsiteX15" fmla="*/ 490330 w 543339"/>
                <a:gd name="connsiteY15" fmla="*/ 675861 h 874644"/>
                <a:gd name="connsiteX16" fmla="*/ 437322 w 543339"/>
                <a:gd name="connsiteY16" fmla="*/ 728870 h 874644"/>
                <a:gd name="connsiteX17" fmla="*/ 410817 w 543339"/>
                <a:gd name="connsiteY17" fmla="*/ 768626 h 874644"/>
                <a:gd name="connsiteX18" fmla="*/ 397565 w 543339"/>
                <a:gd name="connsiteY18" fmla="*/ 821635 h 874644"/>
                <a:gd name="connsiteX19" fmla="*/ 357809 w 543339"/>
                <a:gd name="connsiteY19" fmla="*/ 848139 h 874644"/>
                <a:gd name="connsiteX20" fmla="*/ 304800 w 543339"/>
                <a:gd name="connsiteY20" fmla="*/ 874644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3339" h="874644">
                  <a:moveTo>
                    <a:pt x="0" y="0"/>
                  </a:moveTo>
                  <a:cubicBezTo>
                    <a:pt x="22087" y="4417"/>
                    <a:pt x="44043" y="9549"/>
                    <a:pt x="66261" y="13252"/>
                  </a:cubicBezTo>
                  <a:cubicBezTo>
                    <a:pt x="97072" y="18387"/>
                    <a:pt x="130024" y="14904"/>
                    <a:pt x="159026" y="26505"/>
                  </a:cubicBezTo>
                  <a:cubicBezTo>
                    <a:pt x="176427" y="33465"/>
                    <a:pt x="185531" y="53009"/>
                    <a:pt x="198783" y="66261"/>
                  </a:cubicBezTo>
                  <a:cubicBezTo>
                    <a:pt x="209561" y="98596"/>
                    <a:pt x="212849" y="120085"/>
                    <a:pt x="238539" y="145774"/>
                  </a:cubicBezTo>
                  <a:cubicBezTo>
                    <a:pt x="249801" y="157036"/>
                    <a:pt x="265859" y="162328"/>
                    <a:pt x="278296" y="172278"/>
                  </a:cubicBezTo>
                  <a:cubicBezTo>
                    <a:pt x="305270" y="193857"/>
                    <a:pt x="311626" y="209023"/>
                    <a:pt x="331304" y="238539"/>
                  </a:cubicBezTo>
                  <a:cubicBezTo>
                    <a:pt x="335721" y="251791"/>
                    <a:pt x="337369" y="266318"/>
                    <a:pt x="344556" y="278296"/>
                  </a:cubicBezTo>
                  <a:cubicBezTo>
                    <a:pt x="350984" y="289010"/>
                    <a:pt x="365473" y="293625"/>
                    <a:pt x="371061" y="304800"/>
                  </a:cubicBezTo>
                  <a:cubicBezTo>
                    <a:pt x="414162" y="391000"/>
                    <a:pt x="377753" y="367848"/>
                    <a:pt x="424069" y="437322"/>
                  </a:cubicBezTo>
                  <a:cubicBezTo>
                    <a:pt x="431000" y="447718"/>
                    <a:pt x="439860" y="457398"/>
                    <a:pt x="450574" y="463826"/>
                  </a:cubicBezTo>
                  <a:cubicBezTo>
                    <a:pt x="462552" y="471013"/>
                    <a:pt x="477078" y="472661"/>
                    <a:pt x="490330" y="477078"/>
                  </a:cubicBezTo>
                  <a:cubicBezTo>
                    <a:pt x="494748" y="490330"/>
                    <a:pt x="499745" y="503403"/>
                    <a:pt x="503583" y="516835"/>
                  </a:cubicBezTo>
                  <a:cubicBezTo>
                    <a:pt x="508587" y="534348"/>
                    <a:pt x="509660" y="553103"/>
                    <a:pt x="516835" y="569844"/>
                  </a:cubicBezTo>
                  <a:cubicBezTo>
                    <a:pt x="523109" y="584483"/>
                    <a:pt x="534504" y="596348"/>
                    <a:pt x="543339" y="609600"/>
                  </a:cubicBezTo>
                  <a:cubicBezTo>
                    <a:pt x="510030" y="709530"/>
                    <a:pt x="558836" y="590228"/>
                    <a:pt x="490330" y="675861"/>
                  </a:cubicBezTo>
                  <a:cubicBezTo>
                    <a:pt x="438927" y="740115"/>
                    <a:pt x="524063" y="699956"/>
                    <a:pt x="437322" y="728870"/>
                  </a:cubicBezTo>
                  <a:cubicBezTo>
                    <a:pt x="428487" y="742122"/>
                    <a:pt x="417091" y="753987"/>
                    <a:pt x="410817" y="768626"/>
                  </a:cubicBezTo>
                  <a:cubicBezTo>
                    <a:pt x="403642" y="785367"/>
                    <a:pt x="407668" y="806480"/>
                    <a:pt x="397565" y="821635"/>
                  </a:cubicBezTo>
                  <a:cubicBezTo>
                    <a:pt x="388730" y="834887"/>
                    <a:pt x="371637" y="840237"/>
                    <a:pt x="357809" y="848139"/>
                  </a:cubicBezTo>
                  <a:cubicBezTo>
                    <a:pt x="340657" y="857940"/>
                    <a:pt x="304800" y="874644"/>
                    <a:pt x="304800" y="874644"/>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12606829-2168-453C-BC23-141607D70EF2}"/>
              </a:ext>
            </a:extLst>
          </p:cNvPr>
          <p:cNvGrpSpPr/>
          <p:nvPr/>
        </p:nvGrpSpPr>
        <p:grpSpPr>
          <a:xfrm>
            <a:off x="8269343" y="3021496"/>
            <a:ext cx="980714" cy="1232452"/>
            <a:chOff x="8269343" y="3021496"/>
            <a:chExt cx="980714" cy="1232452"/>
          </a:xfrm>
        </p:grpSpPr>
        <p:sp>
          <p:nvSpPr>
            <p:cNvPr id="13" name="Freeform: Shape 12">
              <a:extLst>
                <a:ext uri="{FF2B5EF4-FFF2-40B4-BE49-F238E27FC236}">
                  <a16:creationId xmlns:a16="http://schemas.microsoft.com/office/drawing/2014/main" id="{CF4CED24-9768-41BA-83FC-83E32D1F0D03}"/>
                </a:ext>
              </a:extLst>
            </p:cNvPr>
            <p:cNvSpPr/>
            <p:nvPr/>
          </p:nvSpPr>
          <p:spPr>
            <a:xfrm>
              <a:off x="8269343" y="3021496"/>
              <a:ext cx="119283" cy="1179443"/>
            </a:xfrm>
            <a:custGeom>
              <a:avLst/>
              <a:gdLst>
                <a:gd name="connsiteX0" fmla="*/ 13266 w 119283"/>
                <a:gd name="connsiteY0" fmla="*/ 0 h 1179443"/>
                <a:gd name="connsiteX1" fmla="*/ 13266 w 119283"/>
                <a:gd name="connsiteY1" fmla="*/ 119269 h 1179443"/>
                <a:gd name="connsiteX2" fmla="*/ 53022 w 119283"/>
                <a:gd name="connsiteY2" fmla="*/ 132521 h 1179443"/>
                <a:gd name="connsiteX3" fmla="*/ 92779 w 119283"/>
                <a:gd name="connsiteY3" fmla="*/ 159026 h 1179443"/>
                <a:gd name="connsiteX4" fmla="*/ 53022 w 119283"/>
                <a:gd name="connsiteY4" fmla="*/ 265043 h 1179443"/>
                <a:gd name="connsiteX5" fmla="*/ 53022 w 119283"/>
                <a:gd name="connsiteY5" fmla="*/ 477078 h 1179443"/>
                <a:gd name="connsiteX6" fmla="*/ 79527 w 119283"/>
                <a:gd name="connsiteY6" fmla="*/ 516834 h 1179443"/>
                <a:gd name="connsiteX7" fmla="*/ 79527 w 119283"/>
                <a:gd name="connsiteY7" fmla="*/ 662608 h 1179443"/>
                <a:gd name="connsiteX8" fmla="*/ 53022 w 119283"/>
                <a:gd name="connsiteY8" fmla="*/ 702365 h 1179443"/>
                <a:gd name="connsiteX9" fmla="*/ 13266 w 119283"/>
                <a:gd name="connsiteY9" fmla="*/ 715617 h 1179443"/>
                <a:gd name="connsiteX10" fmla="*/ 26518 w 119283"/>
                <a:gd name="connsiteY10" fmla="*/ 927652 h 1179443"/>
                <a:gd name="connsiteX11" fmla="*/ 39770 w 119283"/>
                <a:gd name="connsiteY11" fmla="*/ 967408 h 1179443"/>
                <a:gd name="connsiteX12" fmla="*/ 79527 w 119283"/>
                <a:gd name="connsiteY12" fmla="*/ 993913 h 1179443"/>
                <a:gd name="connsiteX13" fmla="*/ 106031 w 119283"/>
                <a:gd name="connsiteY13" fmla="*/ 1033669 h 1179443"/>
                <a:gd name="connsiteX14" fmla="*/ 119283 w 119283"/>
                <a:gd name="connsiteY1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83" h="1179443">
                  <a:moveTo>
                    <a:pt x="13266" y="0"/>
                  </a:moveTo>
                  <a:cubicBezTo>
                    <a:pt x="9670" y="21574"/>
                    <a:pt x="-14697" y="91306"/>
                    <a:pt x="13266" y="119269"/>
                  </a:cubicBezTo>
                  <a:cubicBezTo>
                    <a:pt x="23143" y="129146"/>
                    <a:pt x="39770" y="128104"/>
                    <a:pt x="53022" y="132521"/>
                  </a:cubicBezTo>
                  <a:cubicBezTo>
                    <a:pt x="66274" y="141356"/>
                    <a:pt x="88916" y="143574"/>
                    <a:pt x="92779" y="159026"/>
                  </a:cubicBezTo>
                  <a:cubicBezTo>
                    <a:pt x="108086" y="220252"/>
                    <a:pt x="84293" y="233774"/>
                    <a:pt x="53022" y="265043"/>
                  </a:cubicBezTo>
                  <a:cubicBezTo>
                    <a:pt x="30801" y="353927"/>
                    <a:pt x="26774" y="345838"/>
                    <a:pt x="53022" y="477078"/>
                  </a:cubicBezTo>
                  <a:cubicBezTo>
                    <a:pt x="56146" y="492696"/>
                    <a:pt x="70692" y="503582"/>
                    <a:pt x="79527" y="516834"/>
                  </a:cubicBezTo>
                  <a:cubicBezTo>
                    <a:pt x="100220" y="578916"/>
                    <a:pt x="104252" y="571951"/>
                    <a:pt x="79527" y="662608"/>
                  </a:cubicBezTo>
                  <a:cubicBezTo>
                    <a:pt x="75336" y="677974"/>
                    <a:pt x="65459" y="692415"/>
                    <a:pt x="53022" y="702365"/>
                  </a:cubicBezTo>
                  <a:cubicBezTo>
                    <a:pt x="42114" y="711091"/>
                    <a:pt x="26518" y="711200"/>
                    <a:pt x="13266" y="715617"/>
                  </a:cubicBezTo>
                  <a:cubicBezTo>
                    <a:pt x="17683" y="786295"/>
                    <a:pt x="19105" y="857225"/>
                    <a:pt x="26518" y="927652"/>
                  </a:cubicBezTo>
                  <a:cubicBezTo>
                    <a:pt x="27980" y="941544"/>
                    <a:pt x="31044" y="956500"/>
                    <a:pt x="39770" y="967408"/>
                  </a:cubicBezTo>
                  <a:cubicBezTo>
                    <a:pt x="49720" y="979845"/>
                    <a:pt x="66275" y="985078"/>
                    <a:pt x="79527" y="993913"/>
                  </a:cubicBezTo>
                  <a:cubicBezTo>
                    <a:pt x="88362" y="1007165"/>
                    <a:pt x="102694" y="1018096"/>
                    <a:pt x="106031" y="1033669"/>
                  </a:cubicBezTo>
                  <a:cubicBezTo>
                    <a:pt x="116254" y="1081378"/>
                    <a:pt x="119283" y="1179443"/>
                    <a:pt x="119283" y="1179443"/>
                  </a:cubicBezTo>
                </a:path>
              </a:pathLst>
            </a:cu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C11FA43-A05D-448A-9FCA-A227CC0E88E7}"/>
                </a:ext>
              </a:extLst>
            </p:cNvPr>
            <p:cNvSpPr/>
            <p:nvPr/>
          </p:nvSpPr>
          <p:spPr>
            <a:xfrm>
              <a:off x="8348870" y="3525078"/>
              <a:ext cx="901187" cy="728870"/>
            </a:xfrm>
            <a:custGeom>
              <a:avLst/>
              <a:gdLst>
                <a:gd name="connsiteX0" fmla="*/ 0 w 901187"/>
                <a:gd name="connsiteY0" fmla="*/ 0 h 728870"/>
                <a:gd name="connsiteX1" fmla="*/ 53008 w 901187"/>
                <a:gd name="connsiteY1" fmla="*/ 106018 h 728870"/>
                <a:gd name="connsiteX2" fmla="*/ 79513 w 901187"/>
                <a:gd name="connsiteY2" fmla="*/ 159026 h 728870"/>
                <a:gd name="connsiteX3" fmla="*/ 132521 w 901187"/>
                <a:gd name="connsiteY3" fmla="*/ 238539 h 728870"/>
                <a:gd name="connsiteX4" fmla="*/ 212034 w 901187"/>
                <a:gd name="connsiteY4" fmla="*/ 265044 h 728870"/>
                <a:gd name="connsiteX5" fmla="*/ 490330 w 901187"/>
                <a:gd name="connsiteY5" fmla="*/ 251792 h 728870"/>
                <a:gd name="connsiteX6" fmla="*/ 728869 w 901187"/>
                <a:gd name="connsiteY6" fmla="*/ 278296 h 728870"/>
                <a:gd name="connsiteX7" fmla="*/ 768626 w 901187"/>
                <a:gd name="connsiteY7" fmla="*/ 304800 h 728870"/>
                <a:gd name="connsiteX8" fmla="*/ 808382 w 901187"/>
                <a:gd name="connsiteY8" fmla="*/ 318052 h 728870"/>
                <a:gd name="connsiteX9" fmla="*/ 861391 w 901187"/>
                <a:gd name="connsiteY9" fmla="*/ 384313 h 728870"/>
                <a:gd name="connsiteX10" fmla="*/ 887895 w 901187"/>
                <a:gd name="connsiteY10" fmla="*/ 463826 h 728870"/>
                <a:gd name="connsiteX11" fmla="*/ 901147 w 901187"/>
                <a:gd name="connsiteY11" fmla="*/ 728870 h 72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1187" h="728870">
                  <a:moveTo>
                    <a:pt x="0" y="0"/>
                  </a:moveTo>
                  <a:cubicBezTo>
                    <a:pt x="52178" y="130447"/>
                    <a:pt x="79" y="13394"/>
                    <a:pt x="53008" y="106018"/>
                  </a:cubicBezTo>
                  <a:cubicBezTo>
                    <a:pt x="62809" y="123170"/>
                    <a:pt x="69349" y="142086"/>
                    <a:pt x="79513" y="159026"/>
                  </a:cubicBezTo>
                  <a:cubicBezTo>
                    <a:pt x="95902" y="186341"/>
                    <a:pt x="102302" y="228466"/>
                    <a:pt x="132521" y="238539"/>
                  </a:cubicBezTo>
                  <a:lnTo>
                    <a:pt x="212034" y="265044"/>
                  </a:lnTo>
                  <a:cubicBezTo>
                    <a:pt x="304799" y="260627"/>
                    <a:pt x="397460" y="251792"/>
                    <a:pt x="490330" y="251792"/>
                  </a:cubicBezTo>
                  <a:cubicBezTo>
                    <a:pt x="554651" y="251792"/>
                    <a:pt x="659862" y="268438"/>
                    <a:pt x="728869" y="278296"/>
                  </a:cubicBezTo>
                  <a:cubicBezTo>
                    <a:pt x="742121" y="287131"/>
                    <a:pt x="754380" y="297677"/>
                    <a:pt x="768626" y="304800"/>
                  </a:cubicBezTo>
                  <a:cubicBezTo>
                    <a:pt x="781120" y="311047"/>
                    <a:pt x="796404" y="310865"/>
                    <a:pt x="808382" y="318052"/>
                  </a:cubicBezTo>
                  <a:cubicBezTo>
                    <a:pt x="829364" y="330641"/>
                    <a:pt x="849352" y="366255"/>
                    <a:pt x="861391" y="384313"/>
                  </a:cubicBezTo>
                  <a:cubicBezTo>
                    <a:pt x="870226" y="410817"/>
                    <a:pt x="886037" y="435950"/>
                    <a:pt x="887895" y="463826"/>
                  </a:cubicBezTo>
                  <a:cubicBezTo>
                    <a:pt x="902616" y="684647"/>
                    <a:pt x="901147" y="596201"/>
                    <a:pt x="901147" y="728870"/>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Shape 33">
            <a:extLst>
              <a:ext uri="{FF2B5EF4-FFF2-40B4-BE49-F238E27FC236}">
                <a16:creationId xmlns:a16="http://schemas.microsoft.com/office/drawing/2014/main" id="{93730A0E-8398-4F14-8252-F52525865F03}"/>
              </a:ext>
            </a:extLst>
          </p:cNvPr>
          <p:cNvSpPr/>
          <p:nvPr/>
        </p:nvSpPr>
        <p:spPr>
          <a:xfrm>
            <a:off x="9581322" y="2796209"/>
            <a:ext cx="543339" cy="1205998"/>
          </a:xfrm>
          <a:custGeom>
            <a:avLst/>
            <a:gdLst>
              <a:gd name="connsiteX0" fmla="*/ 0 w 543339"/>
              <a:gd name="connsiteY0" fmla="*/ 0 h 1205998"/>
              <a:gd name="connsiteX1" fmla="*/ 66261 w 543339"/>
              <a:gd name="connsiteY1" fmla="*/ 13252 h 1205998"/>
              <a:gd name="connsiteX2" fmla="*/ 106017 w 543339"/>
              <a:gd name="connsiteY2" fmla="*/ 26504 h 1205998"/>
              <a:gd name="connsiteX3" fmla="*/ 119269 w 543339"/>
              <a:gd name="connsiteY3" fmla="*/ 132521 h 1205998"/>
              <a:gd name="connsiteX4" fmla="*/ 106017 w 543339"/>
              <a:gd name="connsiteY4" fmla="*/ 198782 h 1205998"/>
              <a:gd name="connsiteX5" fmla="*/ 53008 w 543339"/>
              <a:gd name="connsiteY5" fmla="*/ 212034 h 1205998"/>
              <a:gd name="connsiteX6" fmla="*/ 66261 w 543339"/>
              <a:gd name="connsiteY6" fmla="*/ 384313 h 1205998"/>
              <a:gd name="connsiteX7" fmla="*/ 79513 w 543339"/>
              <a:gd name="connsiteY7" fmla="*/ 424069 h 1205998"/>
              <a:gd name="connsiteX8" fmla="*/ 106017 w 543339"/>
              <a:gd name="connsiteY8" fmla="*/ 450574 h 1205998"/>
              <a:gd name="connsiteX9" fmla="*/ 132521 w 543339"/>
              <a:gd name="connsiteY9" fmla="*/ 556591 h 1205998"/>
              <a:gd name="connsiteX10" fmla="*/ 185530 w 543339"/>
              <a:gd name="connsiteY10" fmla="*/ 636104 h 1205998"/>
              <a:gd name="connsiteX11" fmla="*/ 225287 w 543339"/>
              <a:gd name="connsiteY11" fmla="*/ 662608 h 1205998"/>
              <a:gd name="connsiteX12" fmla="*/ 251791 w 543339"/>
              <a:gd name="connsiteY12" fmla="*/ 689113 h 1205998"/>
              <a:gd name="connsiteX13" fmla="*/ 384313 w 543339"/>
              <a:gd name="connsiteY13" fmla="*/ 768626 h 1205998"/>
              <a:gd name="connsiteX14" fmla="*/ 424069 w 543339"/>
              <a:gd name="connsiteY14" fmla="*/ 781878 h 1205998"/>
              <a:gd name="connsiteX15" fmla="*/ 530087 w 543339"/>
              <a:gd name="connsiteY15" fmla="*/ 795130 h 1205998"/>
              <a:gd name="connsiteX16" fmla="*/ 543339 w 543339"/>
              <a:gd name="connsiteY16" fmla="*/ 954156 h 1205998"/>
              <a:gd name="connsiteX17" fmla="*/ 530087 w 543339"/>
              <a:gd name="connsiteY17" fmla="*/ 1007165 h 1205998"/>
              <a:gd name="connsiteX18" fmla="*/ 490330 w 543339"/>
              <a:gd name="connsiteY18" fmla="*/ 1020417 h 1205998"/>
              <a:gd name="connsiteX19" fmla="*/ 410817 w 543339"/>
              <a:gd name="connsiteY19" fmla="*/ 1033669 h 1205998"/>
              <a:gd name="connsiteX20" fmla="*/ 397565 w 543339"/>
              <a:gd name="connsiteY20" fmla="*/ 1073426 h 1205998"/>
              <a:gd name="connsiteX21" fmla="*/ 344556 w 543339"/>
              <a:gd name="connsiteY21" fmla="*/ 1113182 h 1205998"/>
              <a:gd name="connsiteX22" fmla="*/ 318052 w 543339"/>
              <a:gd name="connsiteY22" fmla="*/ 1139687 h 1205998"/>
              <a:gd name="connsiteX23" fmla="*/ 278295 w 543339"/>
              <a:gd name="connsiteY23" fmla="*/ 1166191 h 1205998"/>
              <a:gd name="connsiteX24" fmla="*/ 225287 w 543339"/>
              <a:gd name="connsiteY24" fmla="*/ 1205948 h 120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39" h="1205998">
                <a:moveTo>
                  <a:pt x="0" y="0"/>
                </a:moveTo>
                <a:cubicBezTo>
                  <a:pt x="22087" y="4417"/>
                  <a:pt x="44409" y="7789"/>
                  <a:pt x="66261" y="13252"/>
                </a:cubicBezTo>
                <a:cubicBezTo>
                  <a:pt x="79813" y="16640"/>
                  <a:pt x="100344" y="13739"/>
                  <a:pt x="106017" y="26504"/>
                </a:cubicBezTo>
                <a:cubicBezTo>
                  <a:pt x="120481" y="59049"/>
                  <a:pt x="114852" y="97182"/>
                  <a:pt x="119269" y="132521"/>
                </a:cubicBezTo>
                <a:cubicBezTo>
                  <a:pt x="114852" y="154608"/>
                  <a:pt x="120437" y="181478"/>
                  <a:pt x="106017" y="198782"/>
                </a:cubicBezTo>
                <a:cubicBezTo>
                  <a:pt x="94357" y="212774"/>
                  <a:pt x="56824" y="194225"/>
                  <a:pt x="53008" y="212034"/>
                </a:cubicBezTo>
                <a:cubicBezTo>
                  <a:pt x="40940" y="268352"/>
                  <a:pt x="59117" y="327162"/>
                  <a:pt x="66261" y="384313"/>
                </a:cubicBezTo>
                <a:cubicBezTo>
                  <a:pt x="67994" y="398174"/>
                  <a:pt x="72326" y="412091"/>
                  <a:pt x="79513" y="424069"/>
                </a:cubicBezTo>
                <a:cubicBezTo>
                  <a:pt x="85941" y="434783"/>
                  <a:pt x="97182" y="441739"/>
                  <a:pt x="106017" y="450574"/>
                </a:cubicBezTo>
                <a:cubicBezTo>
                  <a:pt x="114852" y="485913"/>
                  <a:pt x="112315" y="526282"/>
                  <a:pt x="132521" y="556591"/>
                </a:cubicBezTo>
                <a:cubicBezTo>
                  <a:pt x="150191" y="583095"/>
                  <a:pt x="159025" y="618435"/>
                  <a:pt x="185530" y="636104"/>
                </a:cubicBezTo>
                <a:cubicBezTo>
                  <a:pt x="198782" y="644939"/>
                  <a:pt x="212850" y="652658"/>
                  <a:pt x="225287" y="662608"/>
                </a:cubicBezTo>
                <a:cubicBezTo>
                  <a:pt x="235043" y="670413"/>
                  <a:pt x="241796" y="681616"/>
                  <a:pt x="251791" y="689113"/>
                </a:cubicBezTo>
                <a:cubicBezTo>
                  <a:pt x="293657" y="720513"/>
                  <a:pt x="336355" y="748072"/>
                  <a:pt x="384313" y="768626"/>
                </a:cubicBezTo>
                <a:cubicBezTo>
                  <a:pt x="397152" y="774129"/>
                  <a:pt x="410325" y="779379"/>
                  <a:pt x="424069" y="781878"/>
                </a:cubicBezTo>
                <a:cubicBezTo>
                  <a:pt x="459109" y="788249"/>
                  <a:pt x="494748" y="790713"/>
                  <a:pt x="530087" y="795130"/>
                </a:cubicBezTo>
                <a:cubicBezTo>
                  <a:pt x="534504" y="848139"/>
                  <a:pt x="543339" y="900964"/>
                  <a:pt x="543339" y="954156"/>
                </a:cubicBezTo>
                <a:cubicBezTo>
                  <a:pt x="543339" y="972369"/>
                  <a:pt x="541465" y="992943"/>
                  <a:pt x="530087" y="1007165"/>
                </a:cubicBezTo>
                <a:cubicBezTo>
                  <a:pt x="521361" y="1018073"/>
                  <a:pt x="503967" y="1017387"/>
                  <a:pt x="490330" y="1020417"/>
                </a:cubicBezTo>
                <a:cubicBezTo>
                  <a:pt x="464100" y="1026246"/>
                  <a:pt x="437321" y="1029252"/>
                  <a:pt x="410817" y="1033669"/>
                </a:cubicBezTo>
                <a:cubicBezTo>
                  <a:pt x="406400" y="1046921"/>
                  <a:pt x="406508" y="1062695"/>
                  <a:pt x="397565" y="1073426"/>
                </a:cubicBezTo>
                <a:cubicBezTo>
                  <a:pt x="383425" y="1090394"/>
                  <a:pt x="361524" y="1099042"/>
                  <a:pt x="344556" y="1113182"/>
                </a:cubicBezTo>
                <a:cubicBezTo>
                  <a:pt x="334958" y="1121181"/>
                  <a:pt x="327808" y="1131882"/>
                  <a:pt x="318052" y="1139687"/>
                </a:cubicBezTo>
                <a:cubicBezTo>
                  <a:pt x="305615" y="1149637"/>
                  <a:pt x="290531" y="1155995"/>
                  <a:pt x="278295" y="1166191"/>
                </a:cubicBezTo>
                <a:cubicBezTo>
                  <a:pt x="226838" y="1209072"/>
                  <a:pt x="259302" y="1205948"/>
                  <a:pt x="225287" y="1205948"/>
                </a:cubicBezTo>
              </a:path>
            </a:pathLst>
          </a:cu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0D40AD8-F66D-4AAF-86AE-7CFBBF70DCDA}"/>
              </a:ext>
            </a:extLst>
          </p:cNvPr>
          <p:cNvSpPr txBox="1"/>
          <p:nvPr/>
        </p:nvSpPr>
        <p:spPr>
          <a:xfrm rot="17894237">
            <a:off x="6839965" y="3055054"/>
            <a:ext cx="1081453" cy="338554"/>
          </a:xfrm>
          <a:prstGeom prst="rect">
            <a:avLst/>
          </a:prstGeom>
          <a:noFill/>
        </p:spPr>
        <p:txBody>
          <a:bodyPr wrap="square" rtlCol="0">
            <a:spAutoFit/>
          </a:bodyPr>
          <a:lstStyle/>
          <a:p>
            <a:r>
              <a:rPr lang="vi-VN" sz="1600">
                <a:solidFill>
                  <a:srgbClr val="1B04FA"/>
                </a:solidFill>
              </a:rPr>
              <a:t>s. Ôbi</a:t>
            </a:r>
            <a:endParaRPr lang="en-US" sz="1600">
              <a:solidFill>
                <a:srgbClr val="1B04FA"/>
              </a:solidFill>
            </a:endParaRPr>
          </a:p>
        </p:txBody>
      </p:sp>
      <p:sp>
        <p:nvSpPr>
          <p:cNvPr id="39" name="TextBox 38">
            <a:extLst>
              <a:ext uri="{FF2B5EF4-FFF2-40B4-BE49-F238E27FC236}">
                <a16:creationId xmlns:a16="http://schemas.microsoft.com/office/drawing/2014/main" id="{A8799943-9886-4989-8EB2-E8330B5BBB0C}"/>
              </a:ext>
            </a:extLst>
          </p:cNvPr>
          <p:cNvSpPr txBox="1"/>
          <p:nvPr/>
        </p:nvSpPr>
        <p:spPr>
          <a:xfrm rot="5041494">
            <a:off x="7452551" y="3543025"/>
            <a:ext cx="1353724" cy="338554"/>
          </a:xfrm>
          <a:prstGeom prst="rect">
            <a:avLst/>
          </a:prstGeom>
          <a:noFill/>
        </p:spPr>
        <p:txBody>
          <a:bodyPr wrap="square" rtlCol="0">
            <a:spAutoFit/>
          </a:bodyPr>
          <a:lstStyle/>
          <a:p>
            <a:r>
              <a:rPr lang="vi-VN" sz="1600">
                <a:solidFill>
                  <a:srgbClr val="1B04FA"/>
                </a:solidFill>
              </a:rPr>
              <a:t>s. I ê nit xây</a:t>
            </a:r>
            <a:endParaRPr lang="en-US" sz="1600">
              <a:solidFill>
                <a:srgbClr val="1B04FA"/>
              </a:solidFill>
            </a:endParaRPr>
          </a:p>
        </p:txBody>
      </p:sp>
      <p:sp>
        <p:nvSpPr>
          <p:cNvPr id="40" name="TextBox 39">
            <a:extLst>
              <a:ext uri="{FF2B5EF4-FFF2-40B4-BE49-F238E27FC236}">
                <a16:creationId xmlns:a16="http://schemas.microsoft.com/office/drawing/2014/main" id="{D604C32F-89BA-408C-BDFC-D871AACCC346}"/>
              </a:ext>
            </a:extLst>
          </p:cNvPr>
          <p:cNvSpPr txBox="1"/>
          <p:nvPr/>
        </p:nvSpPr>
        <p:spPr>
          <a:xfrm rot="4436380">
            <a:off x="8987777" y="3347638"/>
            <a:ext cx="1353724" cy="338554"/>
          </a:xfrm>
          <a:prstGeom prst="rect">
            <a:avLst/>
          </a:prstGeom>
          <a:noFill/>
        </p:spPr>
        <p:txBody>
          <a:bodyPr wrap="square" rtlCol="0">
            <a:spAutoFit/>
          </a:bodyPr>
          <a:lstStyle/>
          <a:p>
            <a:r>
              <a:rPr lang="vi-VN" sz="1600">
                <a:solidFill>
                  <a:srgbClr val="1B04FA"/>
                </a:solidFill>
              </a:rPr>
              <a:t>s. Lê na</a:t>
            </a:r>
            <a:endParaRPr lang="en-US" sz="1600">
              <a:solidFill>
                <a:srgbClr val="1B04FA"/>
              </a:solidFill>
            </a:endParaRPr>
          </a:p>
        </p:txBody>
      </p:sp>
      <p:sp>
        <p:nvSpPr>
          <p:cNvPr id="41" name="Rectangle 8">
            <a:extLst>
              <a:ext uri="{FF2B5EF4-FFF2-40B4-BE49-F238E27FC236}">
                <a16:creationId xmlns:a16="http://schemas.microsoft.com/office/drawing/2014/main" id="{EF441772-9EB2-464A-ACBC-1670F8B8A54B}"/>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grpSp>
        <p:nvGrpSpPr>
          <p:cNvPr id="48" name="Group 47">
            <a:extLst>
              <a:ext uri="{FF2B5EF4-FFF2-40B4-BE49-F238E27FC236}">
                <a16:creationId xmlns:a16="http://schemas.microsoft.com/office/drawing/2014/main" id="{FE3DA09E-EBB9-45E3-BFA1-4483B2919007}"/>
              </a:ext>
            </a:extLst>
          </p:cNvPr>
          <p:cNvGrpSpPr/>
          <p:nvPr/>
        </p:nvGrpSpPr>
        <p:grpSpPr>
          <a:xfrm>
            <a:off x="329613" y="3180345"/>
            <a:ext cx="4800067" cy="3407107"/>
            <a:chOff x="329613" y="3180345"/>
            <a:chExt cx="4800067" cy="3407107"/>
          </a:xfrm>
        </p:grpSpPr>
        <p:pic>
          <p:nvPicPr>
            <p:cNvPr id="38" name="Picture 37">
              <a:extLst>
                <a:ext uri="{FF2B5EF4-FFF2-40B4-BE49-F238E27FC236}">
                  <a16:creationId xmlns:a16="http://schemas.microsoft.com/office/drawing/2014/main" id="{2A3CD9E4-D5FB-4E5A-99FC-C1CD94D1E291}"/>
                </a:ext>
              </a:extLst>
            </p:cNvPr>
            <p:cNvPicPr>
              <a:picLocks noChangeAspect="1"/>
            </p:cNvPicPr>
            <p:nvPr/>
          </p:nvPicPr>
          <p:blipFill>
            <a:blip r:embed="rId5"/>
            <a:stretch>
              <a:fillRect/>
            </a:stretch>
          </p:blipFill>
          <p:spPr>
            <a:xfrm>
              <a:off x="329613" y="3180345"/>
              <a:ext cx="4800067" cy="3407107"/>
            </a:xfrm>
            <a:prstGeom prst="rect">
              <a:avLst/>
            </a:prstGeom>
          </p:spPr>
        </p:pic>
        <p:sp>
          <p:nvSpPr>
            <p:cNvPr id="42" name="TextBox 41">
              <a:extLst>
                <a:ext uri="{FF2B5EF4-FFF2-40B4-BE49-F238E27FC236}">
                  <a16:creationId xmlns:a16="http://schemas.microsoft.com/office/drawing/2014/main" id="{9CEE27BD-8861-4A93-982D-E037CD2DF5AB}"/>
                </a:ext>
              </a:extLst>
            </p:cNvPr>
            <p:cNvSpPr txBox="1"/>
            <p:nvPr/>
          </p:nvSpPr>
          <p:spPr>
            <a:xfrm>
              <a:off x="3892181" y="6066183"/>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46" name="Group 45">
            <a:extLst>
              <a:ext uri="{FF2B5EF4-FFF2-40B4-BE49-F238E27FC236}">
                <a16:creationId xmlns:a16="http://schemas.microsoft.com/office/drawing/2014/main" id="{8E23EC28-28F1-47B6-804F-2DBF6A30BFC5}"/>
              </a:ext>
            </a:extLst>
          </p:cNvPr>
          <p:cNvGrpSpPr/>
          <p:nvPr/>
        </p:nvGrpSpPr>
        <p:grpSpPr>
          <a:xfrm>
            <a:off x="352807" y="3135266"/>
            <a:ext cx="4800066" cy="3407107"/>
            <a:chOff x="373507" y="3180345"/>
            <a:chExt cx="4800066" cy="3356596"/>
          </a:xfrm>
        </p:grpSpPr>
        <p:pic>
          <p:nvPicPr>
            <p:cNvPr id="44" name="Picture 43">
              <a:extLst>
                <a:ext uri="{FF2B5EF4-FFF2-40B4-BE49-F238E27FC236}">
                  <a16:creationId xmlns:a16="http://schemas.microsoft.com/office/drawing/2014/main" id="{24565E34-E02D-4520-BD44-89BCF3011BA3}"/>
                </a:ext>
              </a:extLst>
            </p:cNvPr>
            <p:cNvPicPr>
              <a:picLocks noChangeAspect="1"/>
            </p:cNvPicPr>
            <p:nvPr/>
          </p:nvPicPr>
          <p:blipFill>
            <a:blip r:embed="rId6"/>
            <a:stretch>
              <a:fillRect/>
            </a:stretch>
          </p:blipFill>
          <p:spPr>
            <a:xfrm>
              <a:off x="373507" y="3180345"/>
              <a:ext cx="4800066" cy="3356596"/>
            </a:xfrm>
            <a:prstGeom prst="rect">
              <a:avLst/>
            </a:prstGeom>
          </p:spPr>
        </p:pic>
        <p:sp>
          <p:nvSpPr>
            <p:cNvPr id="47" name="TextBox 46">
              <a:extLst>
                <a:ext uri="{FF2B5EF4-FFF2-40B4-BE49-F238E27FC236}">
                  <a16:creationId xmlns:a16="http://schemas.microsoft.com/office/drawing/2014/main" id="{BA000B4C-C5CD-4206-861D-C7BDF2120B4B}"/>
                </a:ext>
              </a:extLst>
            </p:cNvPr>
            <p:cNvSpPr txBox="1"/>
            <p:nvPr/>
          </p:nvSpPr>
          <p:spPr>
            <a:xfrm>
              <a:off x="3984402" y="6054140"/>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50" name="Group 49">
            <a:extLst>
              <a:ext uri="{FF2B5EF4-FFF2-40B4-BE49-F238E27FC236}">
                <a16:creationId xmlns:a16="http://schemas.microsoft.com/office/drawing/2014/main" id="{5458251C-49A5-49AF-8381-3C71943E25A2}"/>
              </a:ext>
            </a:extLst>
          </p:cNvPr>
          <p:cNvGrpSpPr/>
          <p:nvPr/>
        </p:nvGrpSpPr>
        <p:grpSpPr>
          <a:xfrm>
            <a:off x="42453" y="3120861"/>
            <a:ext cx="5277453" cy="3407107"/>
            <a:chOff x="56817" y="3180345"/>
            <a:chExt cx="5277453" cy="3407107"/>
          </a:xfrm>
        </p:grpSpPr>
        <p:pic>
          <p:nvPicPr>
            <p:cNvPr id="49" name="Picture 48">
              <a:extLst>
                <a:ext uri="{FF2B5EF4-FFF2-40B4-BE49-F238E27FC236}">
                  <a16:creationId xmlns:a16="http://schemas.microsoft.com/office/drawing/2014/main" id="{7E7B2D61-7C88-491A-9CC5-4BA4514E4CA2}"/>
                </a:ext>
              </a:extLst>
            </p:cNvPr>
            <p:cNvPicPr>
              <a:picLocks noChangeAspect="1"/>
            </p:cNvPicPr>
            <p:nvPr/>
          </p:nvPicPr>
          <p:blipFill>
            <a:blip r:embed="rId7"/>
            <a:stretch>
              <a:fillRect/>
            </a:stretch>
          </p:blipFill>
          <p:spPr>
            <a:xfrm>
              <a:off x="56817" y="3180345"/>
              <a:ext cx="5277453" cy="3407107"/>
            </a:xfrm>
            <a:prstGeom prst="rect">
              <a:avLst/>
            </a:prstGeom>
          </p:spPr>
        </p:pic>
        <p:sp>
          <p:nvSpPr>
            <p:cNvPr id="51" name="TextBox 50">
              <a:extLst>
                <a:ext uri="{FF2B5EF4-FFF2-40B4-BE49-F238E27FC236}">
                  <a16:creationId xmlns:a16="http://schemas.microsoft.com/office/drawing/2014/main" id="{565BB3A5-842E-4C34-8FE4-78257FBDED47}"/>
                </a:ext>
              </a:extLst>
            </p:cNvPr>
            <p:cNvSpPr txBox="1"/>
            <p:nvPr/>
          </p:nvSpPr>
          <p:spPr>
            <a:xfrm>
              <a:off x="290021" y="6052307"/>
              <a:ext cx="1795953" cy="400110"/>
            </a:xfrm>
            <a:prstGeom prst="rect">
              <a:avLst/>
            </a:prstGeom>
            <a:solidFill>
              <a:schemeClr val="bg1"/>
            </a:solidFill>
          </p:spPr>
          <p:txBody>
            <a:bodyPr wrap="square" rtlCol="0">
              <a:spAutoFit/>
            </a:bodyPr>
            <a:lstStyle/>
            <a:p>
              <a:r>
                <a:rPr lang="vi-VN" sz="2000">
                  <a:solidFill>
                    <a:srgbClr val="FF0066"/>
                  </a:solidFill>
                </a:rPr>
                <a:t>S. I-ê nit - xây</a:t>
              </a:r>
              <a:endParaRPr lang="en-US" sz="2000">
                <a:solidFill>
                  <a:srgbClr val="FF0066"/>
                </a:solidFill>
              </a:endParaRPr>
            </a:p>
          </p:txBody>
        </p:sp>
      </p:grpSp>
      <p:grpSp>
        <p:nvGrpSpPr>
          <p:cNvPr id="53" name="Group 52">
            <a:extLst>
              <a:ext uri="{FF2B5EF4-FFF2-40B4-BE49-F238E27FC236}">
                <a16:creationId xmlns:a16="http://schemas.microsoft.com/office/drawing/2014/main" id="{D13AEB2C-A4B6-463B-86E3-4F2F32206DBA}"/>
              </a:ext>
            </a:extLst>
          </p:cNvPr>
          <p:cNvGrpSpPr/>
          <p:nvPr/>
        </p:nvGrpSpPr>
        <p:grpSpPr>
          <a:xfrm>
            <a:off x="34343" y="3135267"/>
            <a:ext cx="5215121" cy="3475096"/>
            <a:chOff x="78604" y="3181248"/>
            <a:chExt cx="5215121" cy="3406203"/>
          </a:xfrm>
        </p:grpSpPr>
        <p:pic>
          <p:nvPicPr>
            <p:cNvPr id="52" name="Picture 51">
              <a:extLst>
                <a:ext uri="{FF2B5EF4-FFF2-40B4-BE49-F238E27FC236}">
                  <a16:creationId xmlns:a16="http://schemas.microsoft.com/office/drawing/2014/main" id="{D843816F-6C62-4E1E-A789-2601AE0E2076}"/>
                </a:ext>
              </a:extLst>
            </p:cNvPr>
            <p:cNvPicPr>
              <a:picLocks noChangeAspect="1"/>
            </p:cNvPicPr>
            <p:nvPr/>
          </p:nvPicPr>
          <p:blipFill>
            <a:blip r:embed="rId8"/>
            <a:stretch>
              <a:fillRect/>
            </a:stretch>
          </p:blipFill>
          <p:spPr>
            <a:xfrm>
              <a:off x="78604" y="3181248"/>
              <a:ext cx="5215121" cy="3406203"/>
            </a:xfrm>
            <a:prstGeom prst="rect">
              <a:avLst/>
            </a:prstGeom>
          </p:spPr>
        </p:pic>
        <p:sp>
          <p:nvSpPr>
            <p:cNvPr id="54" name="TextBox 53">
              <a:extLst>
                <a:ext uri="{FF2B5EF4-FFF2-40B4-BE49-F238E27FC236}">
                  <a16:creationId xmlns:a16="http://schemas.microsoft.com/office/drawing/2014/main" id="{ED5080EE-A636-4A7A-8D71-C0A47540F513}"/>
                </a:ext>
              </a:extLst>
            </p:cNvPr>
            <p:cNvSpPr txBox="1"/>
            <p:nvPr/>
          </p:nvSpPr>
          <p:spPr>
            <a:xfrm>
              <a:off x="255262" y="5957282"/>
              <a:ext cx="1795953" cy="400110"/>
            </a:xfrm>
            <a:prstGeom prst="rect">
              <a:avLst/>
            </a:prstGeom>
            <a:solidFill>
              <a:schemeClr val="bg1"/>
            </a:solidFill>
          </p:spPr>
          <p:txBody>
            <a:bodyPr wrap="square" rtlCol="0">
              <a:spAutoFit/>
            </a:bodyPr>
            <a:lstStyle/>
            <a:p>
              <a:r>
                <a:rPr lang="vi-VN" sz="2000">
                  <a:solidFill>
                    <a:srgbClr val="FF0066"/>
                  </a:solidFill>
                </a:rPr>
                <a:t>S. I-ê-nit-xây</a:t>
              </a:r>
              <a:endParaRPr lang="en-US" sz="2000">
                <a:solidFill>
                  <a:srgbClr val="FF0066"/>
                </a:solidFill>
              </a:endParaRPr>
            </a:p>
          </p:txBody>
        </p:sp>
      </p:grpSp>
      <p:grpSp>
        <p:nvGrpSpPr>
          <p:cNvPr id="56" name="Group 55">
            <a:extLst>
              <a:ext uri="{FF2B5EF4-FFF2-40B4-BE49-F238E27FC236}">
                <a16:creationId xmlns:a16="http://schemas.microsoft.com/office/drawing/2014/main" id="{FF16DE40-0A85-438D-8FE7-95DC8E93F5A9}"/>
              </a:ext>
            </a:extLst>
          </p:cNvPr>
          <p:cNvGrpSpPr/>
          <p:nvPr/>
        </p:nvGrpSpPr>
        <p:grpSpPr>
          <a:xfrm>
            <a:off x="13278" y="2965090"/>
            <a:ext cx="5314122" cy="3747458"/>
            <a:chOff x="0" y="3076495"/>
            <a:chExt cx="5314122" cy="3747458"/>
          </a:xfrm>
        </p:grpSpPr>
        <p:pic>
          <p:nvPicPr>
            <p:cNvPr id="55" name="Picture 54">
              <a:extLst>
                <a:ext uri="{FF2B5EF4-FFF2-40B4-BE49-F238E27FC236}">
                  <a16:creationId xmlns:a16="http://schemas.microsoft.com/office/drawing/2014/main" id="{CFBE948F-5981-4752-8A1E-FF52A218825F}"/>
                </a:ext>
              </a:extLst>
            </p:cNvPr>
            <p:cNvPicPr>
              <a:picLocks noChangeAspect="1"/>
            </p:cNvPicPr>
            <p:nvPr/>
          </p:nvPicPr>
          <p:blipFill>
            <a:blip r:embed="rId9"/>
            <a:stretch>
              <a:fillRect/>
            </a:stretch>
          </p:blipFill>
          <p:spPr>
            <a:xfrm>
              <a:off x="0" y="3076495"/>
              <a:ext cx="5314122" cy="3747458"/>
            </a:xfrm>
            <a:prstGeom prst="rect">
              <a:avLst/>
            </a:prstGeom>
          </p:spPr>
        </p:pic>
        <p:sp>
          <p:nvSpPr>
            <p:cNvPr id="57" name="TextBox 56">
              <a:extLst>
                <a:ext uri="{FF2B5EF4-FFF2-40B4-BE49-F238E27FC236}">
                  <a16:creationId xmlns:a16="http://schemas.microsoft.com/office/drawing/2014/main" id="{21769833-CF7A-4F95-9C69-A0150AC25141}"/>
                </a:ext>
              </a:extLst>
            </p:cNvPr>
            <p:cNvSpPr txBox="1"/>
            <p:nvPr/>
          </p:nvSpPr>
          <p:spPr>
            <a:xfrm>
              <a:off x="310969" y="6200841"/>
              <a:ext cx="1438589" cy="400110"/>
            </a:xfrm>
            <a:prstGeom prst="rect">
              <a:avLst/>
            </a:prstGeom>
            <a:solidFill>
              <a:schemeClr val="bg1"/>
            </a:solidFill>
          </p:spPr>
          <p:txBody>
            <a:bodyPr wrap="square" rtlCol="0">
              <a:spAutoFit/>
            </a:bodyPr>
            <a:lstStyle/>
            <a:p>
              <a:r>
                <a:rPr lang="vi-VN" sz="2000">
                  <a:solidFill>
                    <a:srgbClr val="FF0066"/>
                  </a:solidFill>
                </a:rPr>
                <a:t>S. Lê na</a:t>
              </a:r>
              <a:endParaRPr lang="en-US" sz="2000">
                <a:solidFill>
                  <a:srgbClr val="FF0066"/>
                </a:solidFill>
              </a:endParaRPr>
            </a:p>
          </p:txBody>
        </p:sp>
      </p:grpSp>
      <p:sp>
        <p:nvSpPr>
          <p:cNvPr id="43" name="TextBox 42">
            <a:extLst>
              <a:ext uri="{FF2B5EF4-FFF2-40B4-BE49-F238E27FC236}">
                <a16:creationId xmlns:a16="http://schemas.microsoft.com/office/drawing/2014/main" id="{5643EF45-47DA-4148-8E6F-8B1A65979F05}"/>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spTree>
    <p:extLst>
      <p:ext uri="{BB962C8B-B14F-4D97-AF65-F5344CB8AC3E}">
        <p14:creationId xmlns:p14="http://schemas.microsoft.com/office/powerpoint/2010/main" val="22004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par>
                          <p:cTn id="56" fill="hold">
                            <p:stCondLst>
                              <p:cond delay="1000"/>
                            </p:stCondLst>
                            <p:childTnLst>
                              <p:par>
                                <p:cTn id="57" presetID="16" presetClass="entr" presetSubtype="21"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barn(inVertical)">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00"/>
                                        <p:tgtEl>
                                          <p:spTgt spid="36"/>
                                        </p:tgtEl>
                                      </p:cBhvr>
                                    </p:animEffect>
                                  </p:childTnLst>
                                </p:cTn>
                              </p:par>
                            </p:childTnLst>
                          </p:cTn>
                        </p:par>
                        <p:par>
                          <p:cTn id="70" fill="hold">
                            <p:stCondLst>
                              <p:cond delay="500"/>
                            </p:stCondLst>
                            <p:childTnLst>
                              <p:par>
                                <p:cTn id="71" presetID="16" presetClass="entr" presetSubtype="21"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par>
                          <p:cTn id="74" fill="hold">
                            <p:stCondLst>
                              <p:cond delay="1000"/>
                            </p:stCondLst>
                            <p:childTnLst>
                              <p:par>
                                <p:cTn id="75" presetID="16" presetClass="entr" presetSubtype="21" fill="hold"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barn(inVertical)">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barn(inVertical)">
                                      <p:cBhvr>
                                        <p:cTn id="82" dur="500"/>
                                        <p:tgtEl>
                                          <p:spTgt spid="5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00"/>
                                        <p:tgtEl>
                                          <p:spTgt spid="34"/>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par>
                          <p:cTn id="92" fill="hold">
                            <p:stCondLst>
                              <p:cond delay="1000"/>
                            </p:stCondLst>
                            <p:childTnLst>
                              <p:par>
                                <p:cTn id="93" presetID="16" presetClass="entr" presetSubtype="21" fill="hold" nodeType="after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barn(inVertical)">
                                      <p:cBhvr>
                                        <p:cTn id="9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15" grpId="0" animBg="1"/>
      <p:bldP spid="16" grpId="0" animBg="1"/>
      <p:bldP spid="23" grpId="0" animBg="1"/>
      <p:bldP spid="7" grpId="0" animBg="1"/>
      <p:bldP spid="24" grpId="0" animBg="1"/>
      <p:bldP spid="34" grpId="0" animBg="1"/>
      <p:bldP spid="37"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8" name="Rectangle 7">
            <a:extLst>
              <a:ext uri="{FF2B5EF4-FFF2-40B4-BE49-F238E27FC236}">
                <a16:creationId xmlns:a16="http://schemas.microsoft.com/office/drawing/2014/main" id="{F8F7350C-476C-439A-99C3-5D5341537BB9}"/>
              </a:ext>
            </a:extLst>
          </p:cNvPr>
          <p:cNvSpPr/>
          <p:nvPr/>
        </p:nvSpPr>
        <p:spPr>
          <a:xfrm>
            <a:off x="41092" y="1294600"/>
            <a:ext cx="4340903" cy="1815882"/>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a:t>
            </a:r>
            <a:r>
              <a:rPr lang="vi-VN" sz="2800">
                <a:solidFill>
                  <a:srgbClr val="1B04FA"/>
                </a:solidFill>
              </a:rPr>
              <a:t>Rừng bao phủ trên diện tích rộng (chủ yếu là rừng lá kim), được bảo vệ tương đối tốt.</a:t>
            </a:r>
            <a:endParaRPr lang="vi-VN" sz="2800">
              <a:solidFill>
                <a:srgbClr val="1B04FA"/>
              </a:solidFill>
              <a:cs typeface="Arial" panose="020B0604020202020204" pitchFamily="34" charset="0"/>
            </a:endParaRPr>
          </a:p>
        </p:txBody>
      </p:sp>
      <p:grpSp>
        <p:nvGrpSpPr>
          <p:cNvPr id="2" name="Group 1">
            <a:extLst>
              <a:ext uri="{FF2B5EF4-FFF2-40B4-BE49-F238E27FC236}">
                <a16:creationId xmlns:a16="http://schemas.microsoft.com/office/drawing/2014/main" id="{92BC9AD0-2F1D-4AC2-9626-A18C90AC1CDB}"/>
              </a:ext>
            </a:extLst>
          </p:cNvPr>
          <p:cNvGrpSpPr/>
          <p:nvPr/>
        </p:nvGrpSpPr>
        <p:grpSpPr>
          <a:xfrm>
            <a:off x="5355214" y="982180"/>
            <a:ext cx="6836786" cy="5882372"/>
            <a:chOff x="5355214" y="982180"/>
            <a:chExt cx="6836786" cy="5882372"/>
          </a:xfrm>
        </p:grpSpPr>
        <p:pic>
          <p:nvPicPr>
            <p:cNvPr id="9" name="Picture 8">
              <a:extLst>
                <a:ext uri="{FF2B5EF4-FFF2-40B4-BE49-F238E27FC236}">
                  <a16:creationId xmlns:a16="http://schemas.microsoft.com/office/drawing/2014/main" id="{6C65B850-C700-4472-90D7-880C92D9E996}"/>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1" name="TextBox 10">
              <a:extLst>
                <a:ext uri="{FF2B5EF4-FFF2-40B4-BE49-F238E27FC236}">
                  <a16:creationId xmlns:a16="http://schemas.microsoft.com/office/drawing/2014/main" id="{F4DA8269-5828-4846-B8DA-B252444EE7A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pic>
        <p:nvPicPr>
          <p:cNvPr id="13" name="Picture 5">
            <a:extLst>
              <a:ext uri="{FF2B5EF4-FFF2-40B4-BE49-F238E27FC236}">
                <a16:creationId xmlns:a16="http://schemas.microsoft.com/office/drawing/2014/main" id="{2054C962-3744-4B40-B400-03753F5F2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20" y="3150364"/>
            <a:ext cx="5182365" cy="368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AEC21AD-B2D0-461B-8F0F-CF1B213CC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7" y="3150364"/>
            <a:ext cx="5238545" cy="368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id="{E22DBF63-8DDD-46F8-85C4-C51D85E2F20E}"/>
              </a:ext>
            </a:extLst>
          </p:cNvPr>
          <p:cNvSpPr>
            <a:spLocks noChangeArrowheads="1"/>
          </p:cNvSpPr>
          <p:nvPr/>
        </p:nvSpPr>
        <p:spPr bwMode="auto">
          <a:xfrm>
            <a:off x="290102" y="1225622"/>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23" name="Rectangle 22">
            <a:extLst>
              <a:ext uri="{FF2B5EF4-FFF2-40B4-BE49-F238E27FC236}">
                <a16:creationId xmlns:a16="http://schemas.microsoft.com/office/drawing/2014/main" id="{0941DF26-C8D2-41E2-AE45-EB10CDA7D733}"/>
              </a:ext>
            </a:extLst>
          </p:cNvPr>
          <p:cNvSpPr/>
          <p:nvPr/>
        </p:nvSpPr>
        <p:spPr>
          <a:xfrm>
            <a:off x="56272" y="1955504"/>
            <a:ext cx="11522170"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a:t>
            </a:r>
            <a:r>
              <a:rPr lang="en-US" sz="3600">
                <a:solidFill>
                  <a:srgbClr val="1B04FA"/>
                </a:solidFill>
                <a:cs typeface="Arial" panose="020B0604020202020204" pitchFamily="34" charset="0"/>
              </a:rPr>
              <a:t>Địa hình có 3  khu vực chính: đồng bằng</a:t>
            </a:r>
            <a:r>
              <a:rPr lang="vi-VN" sz="3600">
                <a:solidFill>
                  <a:srgbClr val="1B04FA"/>
                </a:solidFill>
                <a:cs typeface="Arial" panose="020B0604020202020204" pitchFamily="34" charset="0"/>
              </a:rPr>
              <a:t>Tây Xi-bia, </a:t>
            </a:r>
            <a:r>
              <a:rPr lang="en-US" sz="3600">
                <a:solidFill>
                  <a:srgbClr val="1B04FA"/>
                </a:solidFill>
                <a:cs typeface="Arial" panose="020B0604020202020204" pitchFamily="34" charset="0"/>
              </a:rPr>
              <a:t>cao nguyên </a:t>
            </a:r>
            <a:r>
              <a:rPr lang="vi-VN" sz="3600">
                <a:solidFill>
                  <a:srgbClr val="1B04FA"/>
                </a:solidFill>
                <a:cs typeface="Arial" panose="020B0604020202020204" pitchFamily="34" charset="0"/>
              </a:rPr>
              <a:t>Trung Xi-bia và miền núi Đông Xi-bia.</a:t>
            </a:r>
            <a:endParaRPr lang="en-US" sz="3600"/>
          </a:p>
        </p:txBody>
      </p:sp>
      <p:sp>
        <p:nvSpPr>
          <p:cNvPr id="24" name="Rectangle 23">
            <a:extLst>
              <a:ext uri="{FF2B5EF4-FFF2-40B4-BE49-F238E27FC236}">
                <a16:creationId xmlns:a16="http://schemas.microsoft.com/office/drawing/2014/main" id="{DF7482E7-826F-42B9-9CA8-40BDE7619D78}"/>
              </a:ext>
            </a:extLst>
          </p:cNvPr>
          <p:cNvSpPr/>
          <p:nvPr/>
        </p:nvSpPr>
        <p:spPr>
          <a:xfrm>
            <a:off x="56272" y="3125927"/>
            <a:ext cx="11027242"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Khí hậu lạnh giá, khắc nghiệt, mang tính lục địa sâu sắc.</a:t>
            </a:r>
          </a:p>
        </p:txBody>
      </p:sp>
      <p:sp>
        <p:nvSpPr>
          <p:cNvPr id="25" name="Rectangle 24">
            <a:extLst>
              <a:ext uri="{FF2B5EF4-FFF2-40B4-BE49-F238E27FC236}">
                <a16:creationId xmlns:a16="http://schemas.microsoft.com/office/drawing/2014/main" id="{BC20E279-056C-4227-8A45-4E58508510FC}"/>
              </a:ext>
            </a:extLst>
          </p:cNvPr>
          <p:cNvSpPr/>
          <p:nvPr/>
        </p:nvSpPr>
        <p:spPr>
          <a:xfrm>
            <a:off x="56272" y="4326256"/>
            <a:ext cx="11344039" cy="646331"/>
          </a:xfrm>
          <a:prstGeom prst="rect">
            <a:avLst/>
          </a:prstGeom>
        </p:spPr>
        <p:txBody>
          <a:bodyPr wrap="square">
            <a:spAutoFit/>
          </a:bodyPr>
          <a:lstStyle/>
          <a:p>
            <a:pPr marL="457200" indent="-457200">
              <a:buFont typeface="Wingdings" panose="05000000000000000000" pitchFamily="2" charset="2"/>
              <a:buChar char="§"/>
            </a:pPr>
            <a:r>
              <a:rPr lang="vi-VN" sz="3600">
                <a:solidFill>
                  <a:srgbClr val="1B04FA"/>
                </a:solidFill>
                <a:cs typeface="Arial" panose="020B0604020202020204" pitchFamily="34" charset="0"/>
              </a:rPr>
              <a:t>Tài nguyên khoáng sản tương đối phong phú</a:t>
            </a:r>
            <a:endParaRPr lang="en-US" sz="3600"/>
          </a:p>
        </p:txBody>
      </p:sp>
      <p:sp>
        <p:nvSpPr>
          <p:cNvPr id="26" name="Rectangle 25">
            <a:extLst>
              <a:ext uri="{FF2B5EF4-FFF2-40B4-BE49-F238E27FC236}">
                <a16:creationId xmlns:a16="http://schemas.microsoft.com/office/drawing/2014/main" id="{DBF3B5DB-5E40-4171-A6CC-31431B1B5A99}"/>
              </a:ext>
            </a:extLst>
          </p:cNvPr>
          <p:cNvSpPr/>
          <p:nvPr/>
        </p:nvSpPr>
        <p:spPr>
          <a:xfrm>
            <a:off x="0" y="4972587"/>
            <a:ext cx="9063977" cy="646331"/>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Mạng lưới sông ngòi dày đặc...</a:t>
            </a:r>
          </a:p>
        </p:txBody>
      </p:sp>
      <p:sp>
        <p:nvSpPr>
          <p:cNvPr id="27" name="Rectangle 26">
            <a:extLst>
              <a:ext uri="{FF2B5EF4-FFF2-40B4-BE49-F238E27FC236}">
                <a16:creationId xmlns:a16="http://schemas.microsoft.com/office/drawing/2014/main" id="{99CC488A-EA77-4370-8CAD-0D186A5A5841}"/>
              </a:ext>
            </a:extLst>
          </p:cNvPr>
          <p:cNvSpPr/>
          <p:nvPr/>
        </p:nvSpPr>
        <p:spPr>
          <a:xfrm>
            <a:off x="0" y="5679971"/>
            <a:ext cx="11960128"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cs typeface="Arial" panose="020B0604020202020204" pitchFamily="34" charset="0"/>
              </a:rPr>
              <a:t> </a:t>
            </a:r>
            <a:r>
              <a:rPr lang="vi-VN" sz="3200">
                <a:solidFill>
                  <a:srgbClr val="1B04FA"/>
                </a:solidFill>
              </a:rPr>
              <a:t>Rừng bao phủ trên diện tích rộng (chủ yếu là rừng lá kim), được bảo vệ tương đối tốt.</a:t>
            </a:r>
            <a:endParaRPr lang="vi-VN" sz="3200">
              <a:solidFill>
                <a:srgbClr val="1B04FA"/>
              </a:solidFill>
              <a:cs typeface="Arial" panose="020B0604020202020204" pitchFamily="34" charset="0"/>
            </a:endParaRPr>
          </a:p>
        </p:txBody>
      </p:sp>
      <p:pic>
        <p:nvPicPr>
          <p:cNvPr id="28" name="Picture 27" descr="book9">
            <a:extLst>
              <a:ext uri="{FF2B5EF4-FFF2-40B4-BE49-F238E27FC236}">
                <a16:creationId xmlns:a16="http://schemas.microsoft.com/office/drawing/2014/main"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19472" y="1023844"/>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5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6" name="Freeform: Shape 5">
            <a:extLst>
              <a:ext uri="{FF2B5EF4-FFF2-40B4-BE49-F238E27FC236}">
                <a16:creationId xmlns:a16="http://schemas.microsoft.com/office/drawing/2014/main" id="{B791B8FD-1E5E-442B-B894-C9201EE4E65A}"/>
              </a:ext>
            </a:extLst>
          </p:cNvPr>
          <p:cNvSpPr/>
          <p:nvPr/>
        </p:nvSpPr>
        <p:spPr>
          <a:xfrm>
            <a:off x="6601924"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0" y="1733217"/>
            <a:ext cx="5496886" cy="2739211"/>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a:t>
            </a:r>
            <a:r>
              <a:rPr lang="vi-VN" sz="3400">
                <a:solidFill>
                  <a:srgbClr val="1B04FA"/>
                </a:solidFill>
                <a:latin typeface="Arial" panose="020B0604020202020204" pitchFamily="34" charset="0"/>
                <a:cs typeface="Arial" panose="020B0604020202020204" pitchFamily="34" charset="0"/>
              </a:rPr>
              <a:t>éo dài từ khoảng vĩ độ 35°B - 55°B (Ca-dắc-xtan, U-dơ-bê-ki-xtan…)</a:t>
            </a:r>
            <a:br>
              <a:rPr lang="vi-VN" sz="3400">
                <a:solidFill>
                  <a:srgbClr val="1B04FA"/>
                </a:solidFill>
                <a:latin typeface="Arial" panose="020B0604020202020204" pitchFamily="34" charset="0"/>
                <a:cs typeface="Arial" panose="020B0604020202020204" pitchFamily="34" charset="0"/>
              </a:rPr>
            </a:br>
            <a:br>
              <a:rPr lang="vi-VN" sz="3400">
                <a:solidFill>
                  <a:srgbClr val="1B04FA"/>
                </a:solidFill>
                <a:latin typeface="Arial" panose="020B0604020202020204" pitchFamily="34" charset="0"/>
                <a:cs typeface="Arial" panose="020B0604020202020204" pitchFamily="34" charset="0"/>
              </a:rPr>
            </a:br>
            <a:endParaRPr lang="en-US" sz="34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4758934-F633-41E3-AEB1-4F3751A90E9B}"/>
              </a:ext>
            </a:extLst>
          </p:cNvPr>
          <p:cNvPicPr>
            <a:picLocks noChangeAspect="1"/>
          </p:cNvPicPr>
          <p:nvPr/>
        </p:nvPicPr>
        <p:blipFill rotWithShape="1">
          <a:blip r:embed="rId4"/>
          <a:srcRect l="3751" t="-1" r="75234" b="82326"/>
          <a:stretch/>
        </p:blipFill>
        <p:spPr>
          <a:xfrm>
            <a:off x="3122264" y="922971"/>
            <a:ext cx="2085605" cy="986689"/>
          </a:xfrm>
          <a:prstGeom prst="rect">
            <a:avLst/>
          </a:prstGeom>
        </p:spPr>
      </p:pic>
      <p:sp>
        <p:nvSpPr>
          <p:cNvPr id="8" name="Rectangle 8">
            <a:extLst>
              <a:ext uri="{FF2B5EF4-FFF2-40B4-BE49-F238E27FC236}">
                <a16:creationId xmlns:a16="http://schemas.microsoft.com/office/drawing/2014/main" id="{D7EDD28D-99F8-4890-AFEA-CA0345C4E1BF}"/>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b</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Trung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454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id="{3E2A1C07-6B2E-4FFE-BDEA-600E906EEDB8}"/>
              </a:ext>
            </a:extLst>
          </p:cNvPr>
          <p:cNvSpPr/>
          <p:nvPr/>
        </p:nvSpPr>
        <p:spPr>
          <a:xfrm>
            <a:off x="5426779"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91AB94-2AA2-4BED-B408-BAE5B441957D}"/>
              </a:ext>
            </a:extLst>
          </p:cNvPr>
          <p:cNvSpPr/>
          <p:nvPr/>
        </p:nvSpPr>
        <p:spPr>
          <a:xfrm>
            <a:off x="92720" y="1305341"/>
            <a:ext cx="5037420" cy="3108543"/>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2800">
                <a:solidFill>
                  <a:srgbClr val="1B04FA"/>
                </a:solidFill>
              </a:rPr>
              <a:t>Diện tích rộng (hơn 4 triệu km2).</a:t>
            </a:r>
          </a:p>
          <a:p>
            <a:pPr marL="457200" indent="-457200" algn="just">
              <a:buFont typeface="Wingdings" panose="05000000000000000000" pitchFamily="2" charset="2"/>
              <a:buChar char="§"/>
            </a:pPr>
            <a:r>
              <a:rPr lang="vi-VN" sz="2800">
                <a:solidFill>
                  <a:srgbClr val="1B04FA"/>
                </a:solidFill>
              </a:rPr>
              <a:t>Địa hình thấp dần từ đông sang tây.</a:t>
            </a:r>
          </a:p>
        </p:txBody>
      </p:sp>
    </p:spTree>
    <p:extLst>
      <p:ext uri="{BB962C8B-B14F-4D97-AF65-F5344CB8AC3E}">
        <p14:creationId xmlns:p14="http://schemas.microsoft.com/office/powerpoint/2010/main" val="375818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3" name="Rectangle 2">
            <a:extLst>
              <a:ext uri="{FF2B5EF4-FFF2-40B4-BE49-F238E27FC236}">
                <a16:creationId xmlns:a16="http://schemas.microsoft.com/office/drawing/2014/main" id="{B44D8906-4D85-4F5C-A9EE-8CF4CC1F4BCD}"/>
              </a:ext>
            </a:extLst>
          </p:cNvPr>
          <p:cNvSpPr/>
          <p:nvPr/>
        </p:nvSpPr>
        <p:spPr>
          <a:xfrm>
            <a:off x="68293" y="1159119"/>
            <a:ext cx="5112630"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5" name="Rectangle 4">
            <a:extLst>
              <a:ext uri="{FF2B5EF4-FFF2-40B4-BE49-F238E27FC236}">
                <a16:creationId xmlns:a16="http://schemas.microsoft.com/office/drawing/2014/main" id="{227B8F9F-AE86-4B78-9758-C37A53452B2E}"/>
              </a:ext>
            </a:extLst>
          </p:cNvPr>
          <p:cNvSpPr/>
          <p:nvPr/>
        </p:nvSpPr>
        <p:spPr>
          <a:xfrm>
            <a:off x="0" y="2810665"/>
            <a:ext cx="5180923"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 địa nên lượng mưa tương đối thấp, trung bình khoảng 300 - 400mm/năm.</a:t>
            </a:r>
          </a:p>
        </p:txBody>
      </p:sp>
      <p:sp>
        <p:nvSpPr>
          <p:cNvPr id="11" name="Flowchart: Manual Operation 10">
            <a:extLst>
              <a:ext uri="{FF2B5EF4-FFF2-40B4-BE49-F238E27FC236}">
                <a16:creationId xmlns:a16="http://schemas.microsoft.com/office/drawing/2014/main" id="{E592459B-4B4B-4A07-8BD3-B1A0723E71DD}"/>
              </a:ext>
            </a:extLst>
          </p:cNvPr>
          <p:cNvSpPr/>
          <p:nvPr/>
        </p:nvSpPr>
        <p:spPr>
          <a:xfrm rot="10800000">
            <a:off x="5902036" y="4061361"/>
            <a:ext cx="193964" cy="19000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C97ECA-5364-465D-921D-34C8D9687117}"/>
              </a:ext>
            </a:extLst>
          </p:cNvPr>
          <p:cNvSpPr/>
          <p:nvPr/>
        </p:nvSpPr>
        <p:spPr>
          <a:xfrm>
            <a:off x="6662057" y="4465121"/>
            <a:ext cx="320634"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0680ED7-F2F6-4B1C-B389-3DA59D933E66}"/>
              </a:ext>
            </a:extLst>
          </p:cNvPr>
          <p:cNvSpPr/>
          <p:nvPr/>
        </p:nvSpPr>
        <p:spPr>
          <a:xfrm>
            <a:off x="7291449" y="4491625"/>
            <a:ext cx="169525"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00AAB901-FB76-4A04-96AB-82EF28D3D423}"/>
              </a:ext>
            </a:extLst>
          </p:cNvPr>
          <p:cNvSpPr/>
          <p:nvPr/>
        </p:nvSpPr>
        <p:spPr>
          <a:xfrm>
            <a:off x="6507678" y="3942608"/>
            <a:ext cx="193965" cy="190005"/>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436E950-33AC-455C-A2CF-6F4A9E8C7ECA}"/>
              </a:ext>
            </a:extLst>
          </p:cNvPr>
          <p:cNvGrpSpPr/>
          <p:nvPr/>
        </p:nvGrpSpPr>
        <p:grpSpPr>
          <a:xfrm>
            <a:off x="5523446" y="0"/>
            <a:ext cx="5786387" cy="6839230"/>
            <a:chOff x="6413791" y="0"/>
            <a:chExt cx="5786387" cy="6839230"/>
          </a:xfrm>
        </p:grpSpPr>
        <p:pic>
          <p:nvPicPr>
            <p:cNvPr id="17" name="Picture 2">
              <a:extLst>
                <a:ext uri="{FF2B5EF4-FFF2-40B4-BE49-F238E27FC236}">
                  <a16:creationId xmlns:a16="http://schemas.microsoft.com/office/drawing/2014/main" id="{9802A91C-9B65-4EBF-BD1B-36489016D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D83CB29-463C-4257-8406-889EC2F575FD}"/>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32649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3" grpId="0" animBg="1"/>
      <p:bldP spid="1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id="{3E2A1C07-6B2E-4FFE-BDEA-600E906EEDB8}"/>
              </a:ext>
            </a:extLst>
          </p:cNvPr>
          <p:cNvSpPr/>
          <p:nvPr/>
        </p:nvSpPr>
        <p:spPr>
          <a:xfrm>
            <a:off x="5426779"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730AD29-FE59-4A4E-8097-2BEFBFE09628}"/>
              </a:ext>
            </a:extLst>
          </p:cNvPr>
          <p:cNvGrpSpPr/>
          <p:nvPr/>
        </p:nvGrpSpPr>
        <p:grpSpPr>
          <a:xfrm>
            <a:off x="5355214" y="968108"/>
            <a:ext cx="6836786" cy="5882372"/>
            <a:chOff x="5355214" y="982180"/>
            <a:chExt cx="6836786" cy="5882372"/>
          </a:xfrm>
        </p:grpSpPr>
        <p:pic>
          <p:nvPicPr>
            <p:cNvPr id="11" name="Picture 10">
              <a:extLst>
                <a:ext uri="{FF2B5EF4-FFF2-40B4-BE49-F238E27FC236}">
                  <a16:creationId xmlns:a16="http://schemas.microsoft.com/office/drawing/2014/main" id="{2332318C-B0C4-45CE-99B9-32AB64E31A0E}"/>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3" name="TextBox 12">
              <a:extLst>
                <a:ext uri="{FF2B5EF4-FFF2-40B4-BE49-F238E27FC236}">
                  <a16:creationId xmlns:a16="http://schemas.microsoft.com/office/drawing/2014/main" id="{B63B9372-E5CD-4621-BAF6-262EB59BAE1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15" name="Rectangle 14">
            <a:extLst>
              <a:ext uri="{FF2B5EF4-FFF2-40B4-BE49-F238E27FC236}">
                <a16:creationId xmlns:a16="http://schemas.microsoft.com/office/drawing/2014/main" id="{9C759214-8493-4D4D-98EF-DDE255E528DA}"/>
              </a:ext>
            </a:extLst>
          </p:cNvPr>
          <p:cNvSpPr/>
          <p:nvPr/>
        </p:nvSpPr>
        <p:spPr>
          <a:xfrm>
            <a:off x="-27870" y="1333769"/>
            <a:ext cx="5362538"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pic>
        <p:nvPicPr>
          <p:cNvPr id="16" name="Picture 2" descr="13">
            <a:extLst>
              <a:ext uri="{FF2B5EF4-FFF2-40B4-BE49-F238E27FC236}">
                <a16:creationId xmlns:a16="http://schemas.microsoft.com/office/drawing/2014/main" id="{9CDC2B79-99ED-4C06-941B-686A7D777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81560" y="3123696"/>
            <a:ext cx="4813347" cy="3687932"/>
          </a:xfrm>
          <a:prstGeom prst="rect">
            <a:avLst/>
          </a:prstGeom>
          <a:noFill/>
        </p:spPr>
      </p:pic>
      <p:pic>
        <p:nvPicPr>
          <p:cNvPr id="17" name="Picture 3" descr="2">
            <a:extLst>
              <a:ext uri="{FF2B5EF4-FFF2-40B4-BE49-F238E27FC236}">
                <a16:creationId xmlns:a16="http://schemas.microsoft.com/office/drawing/2014/main" id="{0A1F4A2F-FBB1-49C2-A75F-A5E5C4707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560" y="3075115"/>
            <a:ext cx="4823966" cy="37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73.jpg" descr="Ảnh có chứa bầu trời, ngoài trời, cỏ, núi&#10;&#10;Mô tả được tạo tự động">
            <a:extLst>
              <a:ext uri="{FF2B5EF4-FFF2-40B4-BE49-F238E27FC236}">
                <a16:creationId xmlns:a16="http://schemas.microsoft.com/office/drawing/2014/main" id="{3534A822-77DF-4EB3-8B90-74418DF52CE0}"/>
              </a:ext>
            </a:extLst>
          </p:cNvPr>
          <p:cNvPicPr/>
          <p:nvPr/>
        </p:nvPicPr>
        <p:blipFill rotWithShape="1">
          <a:blip r:embed="rId8"/>
          <a:srcRect t="8852" r="-2" b="3350"/>
          <a:stretch/>
        </p:blipFill>
        <p:spPr>
          <a:xfrm>
            <a:off x="198739" y="3075115"/>
            <a:ext cx="5115383" cy="3775365"/>
          </a:xfrm>
          <a:prstGeom prst="rect">
            <a:avLst/>
          </a:prstGeom>
        </p:spPr>
      </p:pic>
    </p:spTree>
    <p:extLst>
      <p:ext uri="{BB962C8B-B14F-4D97-AF65-F5344CB8AC3E}">
        <p14:creationId xmlns:p14="http://schemas.microsoft.com/office/powerpoint/2010/main" val="224996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0115;p73">
            <a:extLst>
              <a:ext uri="{FF2B5EF4-FFF2-40B4-BE49-F238E27FC236}">
                <a16:creationId xmlns:a16="http://schemas.microsoft.com/office/drawing/2014/main" id="{654D1C90-3F68-4CB5-B376-6412AC921E91}"/>
              </a:ext>
            </a:extLst>
          </p:cNvPr>
          <p:cNvGrpSpPr/>
          <p:nvPr/>
        </p:nvGrpSpPr>
        <p:grpSpPr>
          <a:xfrm rot="5400000">
            <a:off x="5341074" y="-989757"/>
            <a:ext cx="2033506" cy="7076854"/>
            <a:chOff x="8075075" y="3754290"/>
            <a:chExt cx="255613" cy="613194"/>
          </a:xfrm>
          <a:solidFill>
            <a:srgbClr val="00B050"/>
          </a:solidFill>
        </p:grpSpPr>
        <p:grpSp>
          <p:nvGrpSpPr>
            <p:cNvPr id="9" name="Google Shape;10116;p73">
              <a:extLst>
                <a:ext uri="{FF2B5EF4-FFF2-40B4-BE49-F238E27FC236}">
                  <a16:creationId xmlns:a16="http://schemas.microsoft.com/office/drawing/2014/main" id="{9F48B93B-F0B6-492C-A31D-F5259F3C3696}"/>
                </a:ext>
              </a:extLst>
            </p:cNvPr>
            <p:cNvGrpSpPr/>
            <p:nvPr/>
          </p:nvGrpSpPr>
          <p:grpSpPr>
            <a:xfrm>
              <a:off x="8075075" y="3754290"/>
              <a:ext cx="255613" cy="613194"/>
              <a:chOff x="8075075" y="3754290"/>
              <a:chExt cx="255613" cy="613194"/>
            </a:xfrm>
            <a:grpFill/>
          </p:grpSpPr>
          <p:sp>
            <p:nvSpPr>
              <p:cNvPr id="11" name="Google Shape;10117;p73">
                <a:extLst>
                  <a:ext uri="{FF2B5EF4-FFF2-40B4-BE49-F238E27FC236}">
                    <a16:creationId xmlns:a16="http://schemas.microsoft.com/office/drawing/2014/main" id="{D4A6DC6A-415C-40F8-870C-E6045AFF99D6}"/>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2" name="Google Shape;10118;p73">
                <a:extLst>
                  <a:ext uri="{FF2B5EF4-FFF2-40B4-BE49-F238E27FC236}">
                    <a16:creationId xmlns:a16="http://schemas.microsoft.com/office/drawing/2014/main" id="{FF59D34B-BAB9-4102-96C8-6A8C8D35EC1E}"/>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0" name="Google Shape;10119;p73">
              <a:extLst>
                <a:ext uri="{FF2B5EF4-FFF2-40B4-BE49-F238E27FC236}">
                  <a16:creationId xmlns:a16="http://schemas.microsoft.com/office/drawing/2014/main" id="{9C13E3BB-34FF-48DC-A60F-C0A27E5B6F6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3076"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id="{D69A5F12-2D06-4877-AD1D-C707F6763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496" y="1732905"/>
            <a:ext cx="1832518" cy="1832518"/>
          </a:xfrm>
          <a:prstGeom prst="ellipse">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4F923337-6C7E-48EC-871D-F47987C53DF0}"/>
              </a:ext>
            </a:extLst>
          </p:cNvPr>
          <p:cNvSpPr txBox="1"/>
          <p:nvPr/>
        </p:nvSpPr>
        <p:spPr>
          <a:xfrm>
            <a:off x="4598664" y="1837824"/>
            <a:ext cx="4376108"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Xác định được trên bản đồ chính trị các khu vực Châu Á</a:t>
            </a:r>
          </a:p>
        </p:txBody>
      </p:sp>
      <p:grpSp>
        <p:nvGrpSpPr>
          <p:cNvPr id="16" name="Google Shape;10115;p73">
            <a:extLst>
              <a:ext uri="{FF2B5EF4-FFF2-40B4-BE49-F238E27FC236}">
                <a16:creationId xmlns:a16="http://schemas.microsoft.com/office/drawing/2014/main" id="{ADFD07FC-A9B7-4329-B174-766F0CCA67DC}"/>
              </a:ext>
            </a:extLst>
          </p:cNvPr>
          <p:cNvGrpSpPr/>
          <p:nvPr/>
        </p:nvGrpSpPr>
        <p:grpSpPr>
          <a:xfrm rot="5400000">
            <a:off x="5268152" y="1748948"/>
            <a:ext cx="2179349" cy="7076853"/>
            <a:chOff x="8075075" y="3754290"/>
            <a:chExt cx="255613" cy="613194"/>
          </a:xfrm>
          <a:solidFill>
            <a:srgbClr val="CC0099"/>
          </a:solidFill>
        </p:grpSpPr>
        <p:grpSp>
          <p:nvGrpSpPr>
            <p:cNvPr id="17" name="Google Shape;10116;p73">
              <a:extLst>
                <a:ext uri="{FF2B5EF4-FFF2-40B4-BE49-F238E27FC236}">
                  <a16:creationId xmlns:a16="http://schemas.microsoft.com/office/drawing/2014/main" id="{DA3BC755-410A-4970-A875-7FED530E2731}"/>
                </a:ext>
              </a:extLst>
            </p:cNvPr>
            <p:cNvGrpSpPr/>
            <p:nvPr/>
          </p:nvGrpSpPr>
          <p:grpSpPr>
            <a:xfrm>
              <a:off x="8075075" y="3754290"/>
              <a:ext cx="255613" cy="613194"/>
              <a:chOff x="8075075" y="3754290"/>
              <a:chExt cx="255613" cy="613194"/>
            </a:xfrm>
            <a:grpFill/>
          </p:grpSpPr>
          <p:sp>
            <p:nvSpPr>
              <p:cNvPr id="19" name="Google Shape;10117;p73">
                <a:extLst>
                  <a:ext uri="{FF2B5EF4-FFF2-40B4-BE49-F238E27FC236}">
                    <a16:creationId xmlns:a16="http://schemas.microsoft.com/office/drawing/2014/main" id="{055FCEE4-ED91-4EFA-8BA3-8E2BB3132843}"/>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 name="Google Shape;10118;p73">
                <a:extLst>
                  <a:ext uri="{FF2B5EF4-FFF2-40B4-BE49-F238E27FC236}">
                    <a16:creationId xmlns:a16="http://schemas.microsoft.com/office/drawing/2014/main" id="{48D7E10A-6D8A-4B25-B653-5EE36E207523}"/>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8" name="Google Shape;10119;p73">
              <a:extLst>
                <a:ext uri="{FF2B5EF4-FFF2-40B4-BE49-F238E27FC236}">
                  <a16:creationId xmlns:a16="http://schemas.microsoft.com/office/drawing/2014/main" id="{11542EAD-1411-4D88-A381-74718F0F4B0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8C9521D8-6290-491C-9FAA-7E5C3AAB4AEC}"/>
              </a:ext>
            </a:extLst>
          </p:cNvPr>
          <p:cNvPicPr>
            <a:picLocks noChangeAspect="1"/>
          </p:cNvPicPr>
          <p:nvPr/>
        </p:nvPicPr>
        <p:blipFill rotWithShape="1">
          <a:blip r:embed="rId4"/>
          <a:srcRect l="5683" t="6437" r="6431" b="9814"/>
          <a:stretch/>
        </p:blipFill>
        <p:spPr>
          <a:xfrm>
            <a:off x="2274614" y="4310137"/>
            <a:ext cx="1815171" cy="1705749"/>
          </a:xfrm>
          <a:prstGeom prst="ellipse">
            <a:avLst/>
          </a:prstGeom>
        </p:spPr>
      </p:pic>
      <p:sp>
        <p:nvSpPr>
          <p:cNvPr id="23" name="Hộp Văn bản 22">
            <a:extLst>
              <a:ext uri="{FF2B5EF4-FFF2-40B4-BE49-F238E27FC236}">
                <a16:creationId xmlns:a16="http://schemas.microsoft.com/office/drawing/2014/main" id="{F979D273-4037-4968-BC1C-9DA0164DB482}"/>
              </a:ext>
            </a:extLst>
          </p:cNvPr>
          <p:cNvSpPr txBox="1"/>
          <p:nvPr/>
        </p:nvSpPr>
        <p:spPr>
          <a:xfrm>
            <a:off x="4299708" y="221910"/>
            <a:ext cx="6096000" cy="646331"/>
          </a:xfrm>
          <a:prstGeom prst="rect">
            <a:avLst/>
          </a:prstGeom>
          <a:noFill/>
        </p:spPr>
        <p:txBody>
          <a:bodyPr wrap="square">
            <a:spAutoFit/>
          </a:bodyPr>
          <a:lstStyle/>
          <a:p>
            <a:r>
              <a:rPr lang="en-US" sz="3600">
                <a:solidFill>
                  <a:srgbClr val="0070C0"/>
                </a:solidFill>
                <a:latin typeface="#9Slide03 BoosterNextFYBlack" panose="02000A03000000020004" pitchFamily="2" charset="0"/>
              </a:rPr>
              <a:t>MỤC TIÊU BÀI HỌC</a:t>
            </a:r>
          </a:p>
        </p:txBody>
      </p:sp>
      <p:pic>
        <p:nvPicPr>
          <p:cNvPr id="14" name="Hình ảnh 13">
            <a:extLst>
              <a:ext uri="{FF2B5EF4-FFF2-40B4-BE49-F238E27FC236}">
                <a16:creationId xmlns:a16="http://schemas.microsoft.com/office/drawing/2014/main" id="{253B8620-4C18-446C-AF78-E3E5DA4C96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819400" y="103829"/>
            <a:ext cx="1143000" cy="1088589"/>
          </a:xfrm>
          <a:prstGeom prst="rect">
            <a:avLst/>
          </a:prstGeom>
        </p:spPr>
      </p:pic>
      <p:sp>
        <p:nvSpPr>
          <p:cNvPr id="26" name="Hộp Văn bản 25">
            <a:extLst>
              <a:ext uri="{FF2B5EF4-FFF2-40B4-BE49-F238E27FC236}">
                <a16:creationId xmlns:a16="http://schemas.microsoft.com/office/drawing/2014/main" id="{C8081445-A446-427A-8EF7-7DBE96C354AA}"/>
              </a:ext>
            </a:extLst>
          </p:cNvPr>
          <p:cNvSpPr txBox="1"/>
          <p:nvPr/>
        </p:nvSpPr>
        <p:spPr>
          <a:xfrm>
            <a:off x="4258915" y="4888072"/>
            <a:ext cx="5113686" cy="148896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a:solidFill>
                  <a:schemeClr val="bg1"/>
                </a:solidFill>
                <a:latin typeface="SVN-Comic Sans MS" panose="02040603050506020204" pitchFamily="18" charset="0"/>
              </a:rPr>
              <a:t>Trình bày được đặc điểm tự nhiên một trong các khu vực Châu Á</a:t>
            </a: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 </a:t>
            </a:r>
          </a:p>
        </p:txBody>
      </p:sp>
      <p:sp>
        <p:nvSpPr>
          <p:cNvPr id="27" name="Hộp Văn bản 26">
            <a:extLst>
              <a:ext uri="{FF2B5EF4-FFF2-40B4-BE49-F238E27FC236}">
                <a16:creationId xmlns:a16="http://schemas.microsoft.com/office/drawing/2014/main"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spTree>
    <p:extLst>
      <p:ext uri="{BB962C8B-B14F-4D97-AF65-F5344CB8AC3E}">
        <p14:creationId xmlns:p14="http://schemas.microsoft.com/office/powerpoint/2010/main" val="54349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id="{E22DBF63-8DDD-46F8-85C4-C51D85E2F20E}"/>
              </a:ext>
            </a:extLst>
          </p:cNvPr>
          <p:cNvSpPr>
            <a:spLocks noChangeArrowheads="1"/>
          </p:cNvSpPr>
          <p:nvPr/>
        </p:nvSpPr>
        <p:spPr bwMode="auto">
          <a:xfrm>
            <a:off x="290102" y="1225622"/>
            <a:ext cx="392937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pic>
        <p:nvPicPr>
          <p:cNvPr id="28" name="Picture 27" descr="book9">
            <a:extLst>
              <a:ext uri="{FF2B5EF4-FFF2-40B4-BE49-F238E27FC236}">
                <a16:creationId xmlns:a16="http://schemas.microsoft.com/office/drawing/2014/main"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02143" y="1028593"/>
            <a:ext cx="1049672" cy="7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74F06752-F224-4E7A-B12D-C550C149CE9B}"/>
              </a:ext>
            </a:extLst>
          </p:cNvPr>
          <p:cNvSpPr/>
          <p:nvPr/>
        </p:nvSpPr>
        <p:spPr>
          <a:xfrm>
            <a:off x="384944" y="2099462"/>
            <a:ext cx="11194675"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3200">
                <a:solidFill>
                  <a:srgbClr val="1B04FA"/>
                </a:solidFill>
              </a:rPr>
              <a:t>Diện tích rộng (hơn 4 triệu km2).</a:t>
            </a:r>
          </a:p>
          <a:p>
            <a:pPr marL="457200" indent="-457200" algn="just">
              <a:buFont typeface="Wingdings" panose="05000000000000000000" pitchFamily="2" charset="2"/>
              <a:buChar char="§"/>
            </a:pPr>
            <a:r>
              <a:rPr lang="vi-VN" sz="3200">
                <a:solidFill>
                  <a:srgbClr val="1B04FA"/>
                </a:solidFill>
              </a:rPr>
              <a:t>Địa hình thấp dần từ đông sang tây.</a:t>
            </a:r>
          </a:p>
        </p:txBody>
      </p:sp>
      <p:sp>
        <p:nvSpPr>
          <p:cNvPr id="30" name="Rectangle 29">
            <a:extLst>
              <a:ext uri="{FF2B5EF4-FFF2-40B4-BE49-F238E27FC236}">
                <a16:creationId xmlns:a16="http://schemas.microsoft.com/office/drawing/2014/main" id="{32123DB9-DFBA-4509-9E1D-32E6C089716E}"/>
              </a:ext>
            </a:extLst>
          </p:cNvPr>
          <p:cNvSpPr/>
          <p:nvPr/>
        </p:nvSpPr>
        <p:spPr>
          <a:xfrm>
            <a:off x="384944" y="4181761"/>
            <a:ext cx="1119467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31" name="Rectangle 30">
            <a:extLst>
              <a:ext uri="{FF2B5EF4-FFF2-40B4-BE49-F238E27FC236}">
                <a16:creationId xmlns:a16="http://schemas.microsoft.com/office/drawing/2014/main" id="{F438BD87-D527-4FE2-AD0B-11191698F851}"/>
              </a:ext>
            </a:extLst>
          </p:cNvPr>
          <p:cNvSpPr/>
          <p:nvPr/>
        </p:nvSpPr>
        <p:spPr>
          <a:xfrm>
            <a:off x="365631" y="5171570"/>
            <a:ext cx="10967650" cy="584775"/>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a:t>
            </a:r>
          </a:p>
        </p:txBody>
      </p:sp>
      <p:sp>
        <p:nvSpPr>
          <p:cNvPr id="33" name="Rectangle 32">
            <a:extLst>
              <a:ext uri="{FF2B5EF4-FFF2-40B4-BE49-F238E27FC236}">
                <a16:creationId xmlns:a16="http://schemas.microsoft.com/office/drawing/2014/main" id="{AF8A9652-024E-47B1-A822-FC842A0CA27C}"/>
              </a:ext>
            </a:extLst>
          </p:cNvPr>
          <p:cNvSpPr/>
          <p:nvPr/>
        </p:nvSpPr>
        <p:spPr>
          <a:xfrm>
            <a:off x="365631" y="5756345"/>
            <a:ext cx="11459174" cy="1077218"/>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spTree>
    <p:extLst>
      <p:ext uri="{BB962C8B-B14F-4D97-AF65-F5344CB8AC3E}">
        <p14:creationId xmlns:p14="http://schemas.microsoft.com/office/powerpoint/2010/main" val="21678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p:bldP spid="30" grpId="0"/>
      <p:bldP spid="31"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19"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9" name="Freeform: Shape 8">
            <a:extLst>
              <a:ext uri="{FF2B5EF4-FFF2-40B4-BE49-F238E27FC236}">
                <a16:creationId xmlns:a16="http://schemas.microsoft.com/office/drawing/2014/main" id="{BF71ECDB-2537-4D6E-89F7-D7B6D2C1534C}"/>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BF58A1-44E0-4C28-BF6C-47F84837B654}"/>
              </a:ext>
            </a:extLst>
          </p:cNvPr>
          <p:cNvSpPr/>
          <p:nvPr/>
        </p:nvSpPr>
        <p:spPr>
          <a:xfrm>
            <a:off x="297809" y="2242706"/>
            <a:ext cx="4909812" cy="369331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15°B - 45°B, chủ yếu là các quốc gia nằm trên bán đảo A-ráp, tiểu Á (Ả-rập-xê-út, I-rắc, Ca-ta….).</a:t>
            </a:r>
            <a:br>
              <a:rPr lang="en-US">
                <a:solidFill>
                  <a:srgbClr val="000000"/>
                </a:solidFill>
                <a:latin typeface="OpenSans"/>
              </a:rPr>
            </a:br>
            <a:endParaRPr lang="en-US"/>
          </a:p>
        </p:txBody>
      </p:sp>
      <p:pic>
        <p:nvPicPr>
          <p:cNvPr id="7" name="Picture 6">
            <a:extLst>
              <a:ext uri="{FF2B5EF4-FFF2-40B4-BE49-F238E27FC236}">
                <a16:creationId xmlns:a16="http://schemas.microsoft.com/office/drawing/2014/main" id="{5AF64DDC-BBC5-46DE-8595-051643AE0F4A}"/>
              </a:ext>
            </a:extLst>
          </p:cNvPr>
          <p:cNvPicPr>
            <a:picLocks noChangeAspect="1"/>
          </p:cNvPicPr>
          <p:nvPr/>
        </p:nvPicPr>
        <p:blipFill rotWithShape="1">
          <a:blip r:embed="rId4"/>
          <a:srcRect l="3751" t="-1" r="75234" b="82326"/>
          <a:stretch/>
        </p:blipFill>
        <p:spPr>
          <a:xfrm>
            <a:off x="3200034" y="1018004"/>
            <a:ext cx="2085605" cy="986689"/>
          </a:xfrm>
          <a:prstGeom prst="rect">
            <a:avLst/>
          </a:prstGeom>
        </p:spPr>
      </p:pic>
      <p:sp>
        <p:nvSpPr>
          <p:cNvPr id="8" name="Rectangle 8">
            <a:extLst>
              <a:ext uri="{FF2B5EF4-FFF2-40B4-BE49-F238E27FC236}">
                <a16:creationId xmlns:a16="http://schemas.microsoft.com/office/drawing/2014/main" id="{FA50DCAD-B791-40C1-A56A-7A3F66D2239E}"/>
              </a:ext>
            </a:extLst>
          </p:cNvPr>
          <p:cNvSpPr>
            <a:spLocks noChangeArrowheads="1"/>
          </p:cNvSpPr>
          <p:nvPr/>
        </p:nvSpPr>
        <p:spPr bwMode="auto">
          <a:xfrm>
            <a:off x="92720" y="132145"/>
            <a:ext cx="4436418" cy="647845"/>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c</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Tây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36202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4550718"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09"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D1A8A9-38C9-4B63-B62A-06AB94D4C8F8}"/>
              </a:ext>
            </a:extLst>
          </p:cNvPr>
          <p:cNvSpPr txBox="1"/>
          <p:nvPr/>
        </p:nvSpPr>
        <p:spPr>
          <a:xfrm>
            <a:off x="6612835" y="630323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6" name="Rectangle 5">
            <a:extLst>
              <a:ext uri="{FF2B5EF4-FFF2-40B4-BE49-F238E27FC236}">
                <a16:creationId xmlns:a16="http://schemas.microsoft.com/office/drawing/2014/main" id="{DB9A0066-AE97-498D-A835-C34121EFE208}"/>
              </a:ext>
            </a:extLst>
          </p:cNvPr>
          <p:cNvSpPr/>
          <p:nvPr/>
        </p:nvSpPr>
        <p:spPr>
          <a:xfrm>
            <a:off x="261814" y="1227348"/>
            <a:ext cx="5968301" cy="1200329"/>
          </a:xfrm>
          <a:prstGeom prst="rect">
            <a:avLst/>
          </a:prstGeom>
        </p:spPr>
        <p:txBody>
          <a:bodyPr wrap="none">
            <a:spAutoFit/>
          </a:bodyPr>
          <a:lstStyle/>
          <a:p>
            <a:pPr marL="571500" indent="-571500" algn="just">
              <a:buFont typeface="Wingdings" panose="05000000000000000000" pitchFamily="2" charset="2"/>
              <a:buChar char="§"/>
            </a:pPr>
            <a:r>
              <a:rPr lang="vi-VN" sz="3600">
                <a:solidFill>
                  <a:srgbClr val="1B04FA"/>
                </a:solidFill>
              </a:rPr>
              <a:t> Địa hình nhiều đồi núi và</a:t>
            </a:r>
            <a:endParaRPr lang="en-US" sz="3600">
              <a:solidFill>
                <a:srgbClr val="1B04FA"/>
              </a:solidFill>
            </a:endParaRPr>
          </a:p>
          <a:p>
            <a:pPr algn="just"/>
            <a:r>
              <a:rPr lang="vi-VN" sz="3600">
                <a:solidFill>
                  <a:srgbClr val="1B04FA"/>
                </a:solidFill>
              </a:rPr>
              <a:t> sơn nguyên.</a:t>
            </a:r>
          </a:p>
        </p:txBody>
      </p:sp>
      <p:sp>
        <p:nvSpPr>
          <p:cNvPr id="7" name="Oval 6">
            <a:extLst>
              <a:ext uri="{FF2B5EF4-FFF2-40B4-BE49-F238E27FC236}">
                <a16:creationId xmlns:a16="http://schemas.microsoft.com/office/drawing/2014/main" id="{CE3C82AA-0C33-425D-9150-1364DDA947DA}"/>
              </a:ext>
            </a:extLst>
          </p:cNvPr>
          <p:cNvSpPr/>
          <p:nvPr/>
        </p:nvSpPr>
        <p:spPr>
          <a:xfrm>
            <a:off x="6864626" y="690000"/>
            <a:ext cx="1789044"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F1AF1A-774B-437A-89A3-46E6432E623C}"/>
              </a:ext>
            </a:extLst>
          </p:cNvPr>
          <p:cNvSpPr/>
          <p:nvPr/>
        </p:nvSpPr>
        <p:spPr>
          <a:xfrm>
            <a:off x="8428382" y="3553828"/>
            <a:ext cx="1590261"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67EAAC-6145-4732-92C7-98343A02B719}"/>
              </a:ext>
            </a:extLst>
          </p:cNvPr>
          <p:cNvSpPr/>
          <p:nvPr/>
        </p:nvSpPr>
        <p:spPr>
          <a:xfrm rot="19586569">
            <a:off x="8920845" y="1745913"/>
            <a:ext cx="795132" cy="1551229"/>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2EE6FC6-66CF-415F-8D4C-724220B51509}"/>
              </a:ext>
            </a:extLst>
          </p:cNvPr>
          <p:cNvSpPr/>
          <p:nvPr/>
        </p:nvSpPr>
        <p:spPr>
          <a:xfrm>
            <a:off x="8971722" y="609600"/>
            <a:ext cx="861467" cy="410817"/>
          </a:xfrm>
          <a:custGeom>
            <a:avLst/>
            <a:gdLst>
              <a:gd name="connsiteX0" fmla="*/ 0 w 861467"/>
              <a:gd name="connsiteY0" fmla="*/ 0 h 410817"/>
              <a:gd name="connsiteX1" fmla="*/ 132521 w 861467"/>
              <a:gd name="connsiteY1" fmla="*/ 39757 h 410817"/>
              <a:gd name="connsiteX2" fmla="*/ 251791 w 861467"/>
              <a:gd name="connsiteY2" fmla="*/ 66261 h 410817"/>
              <a:gd name="connsiteX3" fmla="*/ 291548 w 861467"/>
              <a:gd name="connsiteY3" fmla="*/ 79513 h 410817"/>
              <a:gd name="connsiteX4" fmla="*/ 331304 w 861467"/>
              <a:gd name="connsiteY4" fmla="*/ 106017 h 410817"/>
              <a:gd name="connsiteX5" fmla="*/ 384313 w 861467"/>
              <a:gd name="connsiteY5" fmla="*/ 159026 h 410817"/>
              <a:gd name="connsiteX6" fmla="*/ 490330 w 861467"/>
              <a:gd name="connsiteY6" fmla="*/ 185530 h 410817"/>
              <a:gd name="connsiteX7" fmla="*/ 516835 w 861467"/>
              <a:gd name="connsiteY7" fmla="*/ 212035 h 410817"/>
              <a:gd name="connsiteX8" fmla="*/ 569843 w 861467"/>
              <a:gd name="connsiteY8" fmla="*/ 225287 h 410817"/>
              <a:gd name="connsiteX9" fmla="*/ 662608 w 861467"/>
              <a:gd name="connsiteY9" fmla="*/ 251791 h 410817"/>
              <a:gd name="connsiteX10" fmla="*/ 715617 w 861467"/>
              <a:gd name="connsiteY10" fmla="*/ 291548 h 410817"/>
              <a:gd name="connsiteX11" fmla="*/ 755374 w 861467"/>
              <a:gd name="connsiteY11" fmla="*/ 304800 h 410817"/>
              <a:gd name="connsiteX12" fmla="*/ 821635 w 861467"/>
              <a:gd name="connsiteY12" fmla="*/ 371061 h 410817"/>
              <a:gd name="connsiteX13" fmla="*/ 861391 w 861467"/>
              <a:gd name="connsiteY13" fmla="*/ 410817 h 4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7" h="410817">
                <a:moveTo>
                  <a:pt x="0" y="0"/>
                </a:moveTo>
                <a:cubicBezTo>
                  <a:pt x="161876" y="26979"/>
                  <a:pt x="9252" y="-6469"/>
                  <a:pt x="132521" y="39757"/>
                </a:cubicBezTo>
                <a:cubicBezTo>
                  <a:pt x="159726" y="49959"/>
                  <a:pt x="226606" y="59965"/>
                  <a:pt x="251791" y="66261"/>
                </a:cubicBezTo>
                <a:cubicBezTo>
                  <a:pt x="265343" y="69649"/>
                  <a:pt x="278296" y="75096"/>
                  <a:pt x="291548" y="79513"/>
                </a:cubicBezTo>
                <a:cubicBezTo>
                  <a:pt x="304800" y="88348"/>
                  <a:pt x="319211" y="95652"/>
                  <a:pt x="331304" y="106017"/>
                </a:cubicBezTo>
                <a:cubicBezTo>
                  <a:pt x="350277" y="122279"/>
                  <a:pt x="361962" y="147851"/>
                  <a:pt x="384313" y="159026"/>
                </a:cubicBezTo>
                <a:cubicBezTo>
                  <a:pt x="416894" y="175316"/>
                  <a:pt x="490330" y="185530"/>
                  <a:pt x="490330" y="185530"/>
                </a:cubicBezTo>
                <a:cubicBezTo>
                  <a:pt x="499165" y="194365"/>
                  <a:pt x="505660" y="206447"/>
                  <a:pt x="516835" y="212035"/>
                </a:cubicBezTo>
                <a:cubicBezTo>
                  <a:pt x="533125" y="220180"/>
                  <a:pt x="552331" y="220284"/>
                  <a:pt x="569843" y="225287"/>
                </a:cubicBezTo>
                <a:cubicBezTo>
                  <a:pt x="702924" y="263310"/>
                  <a:pt x="496899" y="210364"/>
                  <a:pt x="662608" y="251791"/>
                </a:cubicBezTo>
                <a:cubicBezTo>
                  <a:pt x="680278" y="265043"/>
                  <a:pt x="696440" y="280590"/>
                  <a:pt x="715617" y="291548"/>
                </a:cubicBezTo>
                <a:cubicBezTo>
                  <a:pt x="727746" y="298479"/>
                  <a:pt x="744199" y="296419"/>
                  <a:pt x="755374" y="304800"/>
                </a:cubicBezTo>
                <a:cubicBezTo>
                  <a:pt x="780363" y="323541"/>
                  <a:pt x="795645" y="353735"/>
                  <a:pt x="821635" y="371061"/>
                </a:cubicBezTo>
                <a:cubicBezTo>
                  <a:pt x="865066" y="400015"/>
                  <a:pt x="861391" y="381638"/>
                  <a:pt x="861391" y="410817"/>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2162F6-0BDD-457B-A79D-3616D52DBD5E}"/>
              </a:ext>
            </a:extLst>
          </p:cNvPr>
          <p:cNvSpPr/>
          <p:nvPr/>
        </p:nvSpPr>
        <p:spPr>
          <a:xfrm>
            <a:off x="214446" y="2632645"/>
            <a:ext cx="6096000" cy="1754326"/>
          </a:xfrm>
          <a:prstGeom prst="rect">
            <a:avLst/>
          </a:prstGeom>
        </p:spPr>
        <p:txBody>
          <a:bodyPr>
            <a:spAutoFit/>
          </a:bodyPr>
          <a:lstStyle/>
          <a:p>
            <a:pPr marL="285750" indent="-285750" algn="just">
              <a:buFont typeface="Wingdings" panose="05000000000000000000" pitchFamily="2" charset="2"/>
              <a:buChar char="§"/>
            </a:pPr>
            <a:r>
              <a:rPr lang="vi-VN" sz="3600">
                <a:solidFill>
                  <a:srgbClr val="1B04FA"/>
                </a:solidFill>
              </a:rPr>
              <a:t>Khu vực chiếm hơn một nửa trữ lượng dầu mỏ thế giới.</a:t>
            </a:r>
          </a:p>
        </p:txBody>
      </p:sp>
      <p:sp>
        <p:nvSpPr>
          <p:cNvPr id="12" name="Rectangle 11">
            <a:extLst>
              <a:ext uri="{FF2B5EF4-FFF2-40B4-BE49-F238E27FC236}">
                <a16:creationId xmlns:a16="http://schemas.microsoft.com/office/drawing/2014/main" id="{FC0F2C23-7086-41CC-A626-C0FF3C7F1FD6}"/>
              </a:ext>
            </a:extLst>
          </p:cNvPr>
          <p:cNvSpPr/>
          <p:nvPr/>
        </p:nvSpPr>
        <p:spPr>
          <a:xfrm>
            <a:off x="261814" y="4548913"/>
            <a:ext cx="6096000" cy="1754326"/>
          </a:xfrm>
          <a:prstGeom prst="rect">
            <a:avLst/>
          </a:prstGeom>
        </p:spPr>
        <p:txBody>
          <a:bodyPr>
            <a:spAutoFit/>
          </a:bodyPr>
          <a:lstStyle/>
          <a:p>
            <a:pPr marL="457200" indent="-457200" algn="just">
              <a:buFont typeface="Wingdings" panose="05000000000000000000" pitchFamily="2" charset="2"/>
              <a:buChar char="§"/>
            </a:pPr>
            <a:r>
              <a:rPr lang="vi-VN" sz="3600">
                <a:solidFill>
                  <a:srgbClr val="1B04FA"/>
                </a:solidFill>
              </a:rPr>
              <a:t>Khí hậu khô hạn và nóng,.</a:t>
            </a:r>
          </a:p>
          <a:p>
            <a:br>
              <a:rPr lang="vi-VN" sz="3600">
                <a:solidFill>
                  <a:srgbClr val="000000"/>
                </a:solidFill>
                <a:latin typeface="OpenSans"/>
              </a:rPr>
            </a:br>
            <a:endParaRPr lang="en-US" sz="3600"/>
          </a:p>
        </p:txBody>
      </p:sp>
      <p:grpSp>
        <p:nvGrpSpPr>
          <p:cNvPr id="4" name="Group 3">
            <a:extLst>
              <a:ext uri="{FF2B5EF4-FFF2-40B4-BE49-F238E27FC236}">
                <a16:creationId xmlns:a16="http://schemas.microsoft.com/office/drawing/2014/main" id="{FC766925-BD78-49F1-8662-4B79C63E1617}"/>
              </a:ext>
            </a:extLst>
          </p:cNvPr>
          <p:cNvGrpSpPr/>
          <p:nvPr/>
        </p:nvGrpSpPr>
        <p:grpSpPr>
          <a:xfrm>
            <a:off x="6413791" y="0"/>
            <a:ext cx="5786387" cy="6839230"/>
            <a:chOff x="6413791" y="0"/>
            <a:chExt cx="5786387" cy="6839230"/>
          </a:xfrm>
        </p:grpSpPr>
        <p:pic>
          <p:nvPicPr>
            <p:cNvPr id="1026" name="Picture 2">
              <a:extLst>
                <a:ext uri="{FF2B5EF4-FFF2-40B4-BE49-F238E27FC236}">
                  <a16:creationId xmlns:a16="http://schemas.microsoft.com/office/drawing/2014/main" id="{5F723DCF-29E9-44F6-8C42-DA0F85423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A1C87F-0829-48C6-9952-097B4B3ADC2C}"/>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2273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animBg="1"/>
      <p:bldP spid="13" grpId="0" animBg="1"/>
      <p:bldP spid="15" grpId="0" animBg="1"/>
      <p:bldP spid="8"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4550718" cy="6417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09"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D1A8A9-38C9-4B63-B62A-06AB94D4C8F8}"/>
              </a:ext>
            </a:extLst>
          </p:cNvPr>
          <p:cNvSpPr txBox="1"/>
          <p:nvPr/>
        </p:nvSpPr>
        <p:spPr>
          <a:xfrm>
            <a:off x="6612835" y="630323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2" name="Rectangle 1">
            <a:extLst>
              <a:ext uri="{FF2B5EF4-FFF2-40B4-BE49-F238E27FC236}">
                <a16:creationId xmlns:a16="http://schemas.microsoft.com/office/drawing/2014/main" id="{5B9C652C-1F7F-4AF6-A6FB-09593834F8F9}"/>
              </a:ext>
            </a:extLst>
          </p:cNvPr>
          <p:cNvSpPr/>
          <p:nvPr/>
        </p:nvSpPr>
        <p:spPr>
          <a:xfrm>
            <a:off x="231871" y="1227348"/>
            <a:ext cx="6221937" cy="1200329"/>
          </a:xfrm>
          <a:prstGeom prst="rect">
            <a:avLst/>
          </a:prstGeom>
        </p:spPr>
        <p:txBody>
          <a:bodyPr wrap="square">
            <a:spAutoFit/>
          </a:bodyPr>
          <a:lstStyle/>
          <a:p>
            <a:pPr marL="285750" indent="-285750">
              <a:buFont typeface="Wingdings" panose="05000000000000000000" pitchFamily="2" charset="2"/>
              <a:buChar char="§"/>
            </a:pPr>
            <a:r>
              <a:rPr lang="vi-VN" sz="3600">
                <a:solidFill>
                  <a:srgbClr val="1B04FA"/>
                </a:solidFill>
              </a:rPr>
              <a:t>Mạng lưới sông ngòi kém phát triển, khan hiếm nước. </a:t>
            </a:r>
          </a:p>
        </p:txBody>
      </p:sp>
      <p:sp>
        <p:nvSpPr>
          <p:cNvPr id="5" name="Freeform: Shape 4">
            <a:extLst>
              <a:ext uri="{FF2B5EF4-FFF2-40B4-BE49-F238E27FC236}">
                <a16:creationId xmlns:a16="http://schemas.microsoft.com/office/drawing/2014/main" id="{D8E0DFFA-0400-451C-80D1-98A4601CD06E}"/>
              </a:ext>
            </a:extLst>
          </p:cNvPr>
          <p:cNvSpPr/>
          <p:nvPr/>
        </p:nvSpPr>
        <p:spPr>
          <a:xfrm>
            <a:off x="8573984" y="1199408"/>
            <a:ext cx="1187533" cy="1496291"/>
          </a:xfrm>
          <a:custGeom>
            <a:avLst/>
            <a:gdLst>
              <a:gd name="connsiteX0" fmla="*/ 0 w 1187533"/>
              <a:gd name="connsiteY0" fmla="*/ 0 h 1496291"/>
              <a:gd name="connsiteX1" fmla="*/ 59377 w 1187533"/>
              <a:gd name="connsiteY1" fmla="*/ 35626 h 1496291"/>
              <a:gd name="connsiteX2" fmla="*/ 130629 w 1187533"/>
              <a:gd name="connsiteY2" fmla="*/ 178130 h 1496291"/>
              <a:gd name="connsiteX3" fmla="*/ 308759 w 1187533"/>
              <a:gd name="connsiteY3" fmla="*/ 201880 h 1496291"/>
              <a:gd name="connsiteX4" fmla="*/ 356260 w 1187533"/>
              <a:gd name="connsiteY4" fmla="*/ 273132 h 1496291"/>
              <a:gd name="connsiteX5" fmla="*/ 403761 w 1187533"/>
              <a:gd name="connsiteY5" fmla="*/ 356260 h 1496291"/>
              <a:gd name="connsiteX6" fmla="*/ 463138 w 1187533"/>
              <a:gd name="connsiteY6" fmla="*/ 463137 h 1496291"/>
              <a:gd name="connsiteX7" fmla="*/ 498764 w 1187533"/>
              <a:gd name="connsiteY7" fmla="*/ 486888 h 1496291"/>
              <a:gd name="connsiteX8" fmla="*/ 522515 w 1187533"/>
              <a:gd name="connsiteY8" fmla="*/ 522514 h 1496291"/>
              <a:gd name="connsiteX9" fmla="*/ 558141 w 1187533"/>
              <a:gd name="connsiteY9" fmla="*/ 546265 h 1496291"/>
              <a:gd name="connsiteX10" fmla="*/ 570016 w 1187533"/>
              <a:gd name="connsiteY10" fmla="*/ 581891 h 1496291"/>
              <a:gd name="connsiteX11" fmla="*/ 534390 w 1187533"/>
              <a:gd name="connsiteY11" fmla="*/ 653143 h 1496291"/>
              <a:gd name="connsiteX12" fmla="*/ 570016 w 1187533"/>
              <a:gd name="connsiteY12" fmla="*/ 843148 h 1496291"/>
              <a:gd name="connsiteX13" fmla="*/ 629393 w 1187533"/>
              <a:gd name="connsiteY13" fmla="*/ 950026 h 1496291"/>
              <a:gd name="connsiteX14" fmla="*/ 641268 w 1187533"/>
              <a:gd name="connsiteY14" fmla="*/ 1045028 h 1496291"/>
              <a:gd name="connsiteX15" fmla="*/ 653143 w 1187533"/>
              <a:gd name="connsiteY15" fmla="*/ 1104405 h 1496291"/>
              <a:gd name="connsiteX16" fmla="*/ 688769 w 1187533"/>
              <a:gd name="connsiteY16" fmla="*/ 1116280 h 1496291"/>
              <a:gd name="connsiteX17" fmla="*/ 771897 w 1187533"/>
              <a:gd name="connsiteY17" fmla="*/ 1128156 h 1496291"/>
              <a:gd name="connsiteX18" fmla="*/ 831273 w 1187533"/>
              <a:gd name="connsiteY18" fmla="*/ 1175657 h 1496291"/>
              <a:gd name="connsiteX19" fmla="*/ 878774 w 1187533"/>
              <a:gd name="connsiteY19" fmla="*/ 1187532 h 1496291"/>
              <a:gd name="connsiteX20" fmla="*/ 914400 w 1187533"/>
              <a:gd name="connsiteY20" fmla="*/ 1199408 h 1496291"/>
              <a:gd name="connsiteX21" fmla="*/ 950026 w 1187533"/>
              <a:gd name="connsiteY21" fmla="*/ 1235034 h 1496291"/>
              <a:gd name="connsiteX22" fmla="*/ 961902 w 1187533"/>
              <a:gd name="connsiteY22" fmla="*/ 1270660 h 1496291"/>
              <a:gd name="connsiteX23" fmla="*/ 1033154 w 1187533"/>
              <a:gd name="connsiteY23" fmla="*/ 1341911 h 1496291"/>
              <a:gd name="connsiteX24" fmla="*/ 1045029 w 1187533"/>
              <a:gd name="connsiteY24" fmla="*/ 1377537 h 1496291"/>
              <a:gd name="connsiteX25" fmla="*/ 1128156 w 1187533"/>
              <a:gd name="connsiteY25" fmla="*/ 1436914 h 1496291"/>
              <a:gd name="connsiteX26" fmla="*/ 1151907 w 1187533"/>
              <a:gd name="connsiteY26" fmla="*/ 1472540 h 1496291"/>
              <a:gd name="connsiteX27" fmla="*/ 1187533 w 1187533"/>
              <a:gd name="connsiteY27"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7533" h="1496291">
                <a:moveTo>
                  <a:pt x="0" y="0"/>
                </a:moveTo>
                <a:cubicBezTo>
                  <a:pt x="19792" y="11875"/>
                  <a:pt x="45206" y="17407"/>
                  <a:pt x="59377" y="35626"/>
                </a:cubicBezTo>
                <a:cubicBezTo>
                  <a:pt x="81425" y="63973"/>
                  <a:pt x="81475" y="165842"/>
                  <a:pt x="130629" y="178130"/>
                </a:cubicBezTo>
                <a:cubicBezTo>
                  <a:pt x="220547" y="200609"/>
                  <a:pt x="161876" y="188527"/>
                  <a:pt x="308759" y="201880"/>
                </a:cubicBezTo>
                <a:cubicBezTo>
                  <a:pt x="324593" y="225631"/>
                  <a:pt x="347234" y="246052"/>
                  <a:pt x="356260" y="273132"/>
                </a:cubicBezTo>
                <a:cubicBezTo>
                  <a:pt x="374394" y="327535"/>
                  <a:pt x="360624" y="298744"/>
                  <a:pt x="403761" y="356260"/>
                </a:cubicBezTo>
                <a:cubicBezTo>
                  <a:pt x="426708" y="425098"/>
                  <a:pt x="413912" y="422115"/>
                  <a:pt x="463138" y="463137"/>
                </a:cubicBezTo>
                <a:cubicBezTo>
                  <a:pt x="474102" y="472274"/>
                  <a:pt x="486889" y="478971"/>
                  <a:pt x="498764" y="486888"/>
                </a:cubicBezTo>
                <a:cubicBezTo>
                  <a:pt x="506681" y="498763"/>
                  <a:pt x="512423" y="512422"/>
                  <a:pt x="522515" y="522514"/>
                </a:cubicBezTo>
                <a:cubicBezTo>
                  <a:pt x="532607" y="532606"/>
                  <a:pt x="549225" y="535120"/>
                  <a:pt x="558141" y="546265"/>
                </a:cubicBezTo>
                <a:cubicBezTo>
                  <a:pt x="565961" y="556040"/>
                  <a:pt x="566058" y="570016"/>
                  <a:pt x="570016" y="581891"/>
                </a:cubicBezTo>
                <a:cubicBezTo>
                  <a:pt x="558141" y="605642"/>
                  <a:pt x="537684" y="626794"/>
                  <a:pt x="534390" y="653143"/>
                </a:cubicBezTo>
                <a:cubicBezTo>
                  <a:pt x="530651" y="683056"/>
                  <a:pt x="545079" y="805742"/>
                  <a:pt x="570016" y="843148"/>
                </a:cubicBezTo>
                <a:cubicBezTo>
                  <a:pt x="624461" y="924815"/>
                  <a:pt x="608490" y="887320"/>
                  <a:pt x="629393" y="950026"/>
                </a:cubicBezTo>
                <a:cubicBezTo>
                  <a:pt x="633351" y="981693"/>
                  <a:pt x="636415" y="1013485"/>
                  <a:pt x="641268" y="1045028"/>
                </a:cubicBezTo>
                <a:cubicBezTo>
                  <a:pt x="644337" y="1064978"/>
                  <a:pt x="641947" y="1087611"/>
                  <a:pt x="653143" y="1104405"/>
                </a:cubicBezTo>
                <a:cubicBezTo>
                  <a:pt x="660087" y="1114820"/>
                  <a:pt x="676494" y="1113825"/>
                  <a:pt x="688769" y="1116280"/>
                </a:cubicBezTo>
                <a:cubicBezTo>
                  <a:pt x="716216" y="1121769"/>
                  <a:pt x="744188" y="1124197"/>
                  <a:pt x="771897" y="1128156"/>
                </a:cubicBezTo>
                <a:cubicBezTo>
                  <a:pt x="888361" y="1166977"/>
                  <a:pt x="723843" y="1104037"/>
                  <a:pt x="831273" y="1175657"/>
                </a:cubicBezTo>
                <a:cubicBezTo>
                  <a:pt x="844853" y="1184710"/>
                  <a:pt x="863081" y="1183048"/>
                  <a:pt x="878774" y="1187532"/>
                </a:cubicBezTo>
                <a:cubicBezTo>
                  <a:pt x="890810" y="1190971"/>
                  <a:pt x="902525" y="1195449"/>
                  <a:pt x="914400" y="1199408"/>
                </a:cubicBezTo>
                <a:cubicBezTo>
                  <a:pt x="926275" y="1211283"/>
                  <a:pt x="940710" y="1221060"/>
                  <a:pt x="950026" y="1235034"/>
                </a:cubicBezTo>
                <a:cubicBezTo>
                  <a:pt x="956970" y="1245449"/>
                  <a:pt x="954217" y="1260779"/>
                  <a:pt x="961902" y="1270660"/>
                </a:cubicBezTo>
                <a:cubicBezTo>
                  <a:pt x="982523" y="1297173"/>
                  <a:pt x="1033154" y="1341911"/>
                  <a:pt x="1033154" y="1341911"/>
                </a:cubicBezTo>
                <a:cubicBezTo>
                  <a:pt x="1037112" y="1353786"/>
                  <a:pt x="1037015" y="1367921"/>
                  <a:pt x="1045029" y="1377537"/>
                </a:cubicBezTo>
                <a:cubicBezTo>
                  <a:pt x="1054235" y="1388584"/>
                  <a:pt x="1111911" y="1426084"/>
                  <a:pt x="1128156" y="1436914"/>
                </a:cubicBezTo>
                <a:cubicBezTo>
                  <a:pt x="1136073" y="1448789"/>
                  <a:pt x="1141815" y="1462448"/>
                  <a:pt x="1151907" y="1472540"/>
                </a:cubicBezTo>
                <a:cubicBezTo>
                  <a:pt x="1161999" y="1482632"/>
                  <a:pt x="1187533" y="1496291"/>
                  <a:pt x="1187533" y="1496291"/>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6D43FA4E-4BF9-461F-8A19-3B8342B85154}"/>
              </a:ext>
            </a:extLst>
          </p:cNvPr>
          <p:cNvSpPr/>
          <p:nvPr/>
        </p:nvSpPr>
        <p:spPr>
          <a:xfrm>
            <a:off x="8315302" y="1175657"/>
            <a:ext cx="1315586" cy="1472994"/>
          </a:xfrm>
          <a:custGeom>
            <a:avLst/>
            <a:gdLst>
              <a:gd name="connsiteX0" fmla="*/ 128054 w 1315586"/>
              <a:gd name="connsiteY0" fmla="*/ 0 h 1472994"/>
              <a:gd name="connsiteX1" fmla="*/ 163680 w 1315586"/>
              <a:gd name="connsiteY1" fmla="*/ 106878 h 1472994"/>
              <a:gd name="connsiteX2" fmla="*/ 128054 w 1315586"/>
              <a:gd name="connsiteY2" fmla="*/ 178130 h 1472994"/>
              <a:gd name="connsiteX3" fmla="*/ 116179 w 1315586"/>
              <a:gd name="connsiteY3" fmla="*/ 225631 h 1472994"/>
              <a:gd name="connsiteX4" fmla="*/ 68677 w 1315586"/>
              <a:gd name="connsiteY4" fmla="*/ 237507 h 1472994"/>
              <a:gd name="connsiteX5" fmla="*/ 9301 w 1315586"/>
              <a:gd name="connsiteY5" fmla="*/ 261257 h 1472994"/>
              <a:gd name="connsiteX6" fmla="*/ 56802 w 1315586"/>
              <a:gd name="connsiteY6" fmla="*/ 498764 h 1472994"/>
              <a:gd name="connsiteX7" fmla="*/ 139929 w 1315586"/>
              <a:gd name="connsiteY7" fmla="*/ 522514 h 1472994"/>
              <a:gd name="connsiteX8" fmla="*/ 175555 w 1315586"/>
              <a:gd name="connsiteY8" fmla="*/ 546265 h 1472994"/>
              <a:gd name="connsiteX9" fmla="*/ 234932 w 1315586"/>
              <a:gd name="connsiteY9" fmla="*/ 558140 h 1472994"/>
              <a:gd name="connsiteX10" fmla="*/ 270558 w 1315586"/>
              <a:gd name="connsiteY10" fmla="*/ 593766 h 1472994"/>
              <a:gd name="connsiteX11" fmla="*/ 306184 w 1315586"/>
              <a:gd name="connsiteY11" fmla="*/ 605642 h 1472994"/>
              <a:gd name="connsiteX12" fmla="*/ 341810 w 1315586"/>
              <a:gd name="connsiteY12" fmla="*/ 641268 h 1472994"/>
              <a:gd name="connsiteX13" fmla="*/ 365560 w 1315586"/>
              <a:gd name="connsiteY13" fmla="*/ 736270 h 1472994"/>
              <a:gd name="connsiteX14" fmla="*/ 377436 w 1315586"/>
              <a:gd name="connsiteY14" fmla="*/ 771896 h 1472994"/>
              <a:gd name="connsiteX15" fmla="*/ 401186 w 1315586"/>
              <a:gd name="connsiteY15" fmla="*/ 807522 h 1472994"/>
              <a:gd name="connsiteX16" fmla="*/ 603067 w 1315586"/>
              <a:gd name="connsiteY16" fmla="*/ 819398 h 1472994"/>
              <a:gd name="connsiteX17" fmla="*/ 662443 w 1315586"/>
              <a:gd name="connsiteY17" fmla="*/ 866899 h 1472994"/>
              <a:gd name="connsiteX18" fmla="*/ 674319 w 1315586"/>
              <a:gd name="connsiteY18" fmla="*/ 902525 h 1472994"/>
              <a:gd name="connsiteX19" fmla="*/ 709945 w 1315586"/>
              <a:gd name="connsiteY19" fmla="*/ 914400 h 1472994"/>
              <a:gd name="connsiteX20" fmla="*/ 757446 w 1315586"/>
              <a:gd name="connsiteY20" fmla="*/ 1045029 h 1472994"/>
              <a:gd name="connsiteX21" fmla="*/ 804947 w 1315586"/>
              <a:gd name="connsiteY21" fmla="*/ 1056904 h 1472994"/>
              <a:gd name="connsiteX22" fmla="*/ 816823 w 1315586"/>
              <a:gd name="connsiteY22" fmla="*/ 1151907 h 1472994"/>
              <a:gd name="connsiteX23" fmla="*/ 876199 w 1315586"/>
              <a:gd name="connsiteY23" fmla="*/ 1223159 h 1472994"/>
              <a:gd name="connsiteX24" fmla="*/ 947451 w 1315586"/>
              <a:gd name="connsiteY24" fmla="*/ 1294411 h 1472994"/>
              <a:gd name="connsiteX25" fmla="*/ 959327 w 1315586"/>
              <a:gd name="connsiteY25" fmla="*/ 1377538 h 1472994"/>
              <a:gd name="connsiteX26" fmla="*/ 1078080 w 1315586"/>
              <a:gd name="connsiteY26" fmla="*/ 1401288 h 1472994"/>
              <a:gd name="connsiteX27" fmla="*/ 1113706 w 1315586"/>
              <a:gd name="connsiteY27" fmla="*/ 1413164 h 1472994"/>
              <a:gd name="connsiteX28" fmla="*/ 1149332 w 1315586"/>
              <a:gd name="connsiteY28" fmla="*/ 1448790 h 1472994"/>
              <a:gd name="connsiteX29" fmla="*/ 1315586 w 1315586"/>
              <a:gd name="connsiteY29" fmla="*/ 1472540 h 1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5586" h="1472994">
                <a:moveTo>
                  <a:pt x="128054" y="0"/>
                </a:moveTo>
                <a:cubicBezTo>
                  <a:pt x="135601" y="18868"/>
                  <a:pt x="163680" y="81314"/>
                  <a:pt x="163680" y="106878"/>
                </a:cubicBezTo>
                <a:cubicBezTo>
                  <a:pt x="163680" y="131459"/>
                  <a:pt x="140061" y="160119"/>
                  <a:pt x="128054" y="178130"/>
                </a:cubicBezTo>
                <a:cubicBezTo>
                  <a:pt x="124096" y="193964"/>
                  <a:pt x="127720" y="214090"/>
                  <a:pt x="116179" y="225631"/>
                </a:cubicBezTo>
                <a:cubicBezTo>
                  <a:pt x="104638" y="237172"/>
                  <a:pt x="84161" y="232346"/>
                  <a:pt x="68677" y="237507"/>
                </a:cubicBezTo>
                <a:cubicBezTo>
                  <a:pt x="48454" y="244248"/>
                  <a:pt x="29093" y="253340"/>
                  <a:pt x="9301" y="261257"/>
                </a:cubicBezTo>
                <a:cubicBezTo>
                  <a:pt x="14770" y="359710"/>
                  <a:pt x="-36761" y="461339"/>
                  <a:pt x="56802" y="498764"/>
                </a:cubicBezTo>
                <a:cubicBezTo>
                  <a:pt x="83559" y="509467"/>
                  <a:pt x="112220" y="514597"/>
                  <a:pt x="139929" y="522514"/>
                </a:cubicBezTo>
                <a:cubicBezTo>
                  <a:pt x="151804" y="530431"/>
                  <a:pt x="162191" y="541254"/>
                  <a:pt x="175555" y="546265"/>
                </a:cubicBezTo>
                <a:cubicBezTo>
                  <a:pt x="194454" y="553352"/>
                  <a:pt x="216879" y="549113"/>
                  <a:pt x="234932" y="558140"/>
                </a:cubicBezTo>
                <a:cubicBezTo>
                  <a:pt x="249953" y="565651"/>
                  <a:pt x="256584" y="584450"/>
                  <a:pt x="270558" y="593766"/>
                </a:cubicBezTo>
                <a:cubicBezTo>
                  <a:pt x="280973" y="600710"/>
                  <a:pt x="294309" y="601683"/>
                  <a:pt x="306184" y="605642"/>
                </a:cubicBezTo>
                <a:cubicBezTo>
                  <a:pt x="318059" y="617517"/>
                  <a:pt x="334861" y="625979"/>
                  <a:pt x="341810" y="641268"/>
                </a:cubicBezTo>
                <a:cubicBezTo>
                  <a:pt x="355317" y="670984"/>
                  <a:pt x="355237" y="705303"/>
                  <a:pt x="365560" y="736270"/>
                </a:cubicBezTo>
                <a:cubicBezTo>
                  <a:pt x="369519" y="748145"/>
                  <a:pt x="371838" y="760700"/>
                  <a:pt x="377436" y="771896"/>
                </a:cubicBezTo>
                <a:cubicBezTo>
                  <a:pt x="383819" y="784661"/>
                  <a:pt x="387220" y="804582"/>
                  <a:pt x="401186" y="807522"/>
                </a:cubicBezTo>
                <a:cubicBezTo>
                  <a:pt x="467150" y="821409"/>
                  <a:pt x="535773" y="815439"/>
                  <a:pt x="603067" y="819398"/>
                </a:cubicBezTo>
                <a:cubicBezTo>
                  <a:pt x="644158" y="833094"/>
                  <a:pt x="640957" y="823927"/>
                  <a:pt x="662443" y="866899"/>
                </a:cubicBezTo>
                <a:cubicBezTo>
                  <a:pt x="668041" y="878095"/>
                  <a:pt x="665468" y="893674"/>
                  <a:pt x="674319" y="902525"/>
                </a:cubicBezTo>
                <a:cubicBezTo>
                  <a:pt x="683170" y="911376"/>
                  <a:pt x="698070" y="910442"/>
                  <a:pt x="709945" y="914400"/>
                </a:cubicBezTo>
                <a:cubicBezTo>
                  <a:pt x="717523" y="975029"/>
                  <a:pt x="702610" y="1013695"/>
                  <a:pt x="757446" y="1045029"/>
                </a:cubicBezTo>
                <a:cubicBezTo>
                  <a:pt x="771617" y="1053126"/>
                  <a:pt x="789113" y="1052946"/>
                  <a:pt x="804947" y="1056904"/>
                </a:cubicBezTo>
                <a:cubicBezTo>
                  <a:pt x="808906" y="1088572"/>
                  <a:pt x="808426" y="1121117"/>
                  <a:pt x="816823" y="1151907"/>
                </a:cubicBezTo>
                <a:cubicBezTo>
                  <a:pt x="823822" y="1177572"/>
                  <a:pt x="861153" y="1205606"/>
                  <a:pt x="876199" y="1223159"/>
                </a:cubicBezTo>
                <a:cubicBezTo>
                  <a:pt x="935118" y="1291898"/>
                  <a:pt x="884735" y="1252600"/>
                  <a:pt x="947451" y="1294411"/>
                </a:cubicBezTo>
                <a:cubicBezTo>
                  <a:pt x="951410" y="1322120"/>
                  <a:pt x="937664" y="1359814"/>
                  <a:pt x="959327" y="1377538"/>
                </a:cubicBezTo>
                <a:cubicBezTo>
                  <a:pt x="990570" y="1403100"/>
                  <a:pt x="1038746" y="1392211"/>
                  <a:pt x="1078080" y="1401288"/>
                </a:cubicBezTo>
                <a:cubicBezTo>
                  <a:pt x="1090277" y="1404103"/>
                  <a:pt x="1101831" y="1409205"/>
                  <a:pt x="1113706" y="1413164"/>
                </a:cubicBezTo>
                <a:cubicBezTo>
                  <a:pt x="1125581" y="1425039"/>
                  <a:pt x="1134043" y="1441841"/>
                  <a:pt x="1149332" y="1448790"/>
                </a:cubicBezTo>
                <a:cubicBezTo>
                  <a:pt x="1214255" y="1478300"/>
                  <a:pt x="1250343" y="1472540"/>
                  <a:pt x="1315586" y="147254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1834AB-0FFD-4A06-A8D9-F8F9E6CBA7E3}"/>
              </a:ext>
            </a:extLst>
          </p:cNvPr>
          <p:cNvSpPr txBox="1"/>
          <p:nvPr/>
        </p:nvSpPr>
        <p:spPr>
          <a:xfrm rot="3624653">
            <a:off x="8809446" y="1658235"/>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Ti grơ</a:t>
            </a:r>
          </a:p>
        </p:txBody>
      </p:sp>
      <p:sp>
        <p:nvSpPr>
          <p:cNvPr id="11" name="TextBox 10">
            <a:extLst>
              <a:ext uri="{FF2B5EF4-FFF2-40B4-BE49-F238E27FC236}">
                <a16:creationId xmlns:a16="http://schemas.microsoft.com/office/drawing/2014/main" id="{DEAF11BF-5C1B-4FC0-9127-C13E5DBFF1BE}"/>
              </a:ext>
            </a:extLst>
          </p:cNvPr>
          <p:cNvSpPr txBox="1"/>
          <p:nvPr/>
        </p:nvSpPr>
        <p:spPr>
          <a:xfrm rot="3624653">
            <a:off x="8086438" y="2046936"/>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Ơ-phrat</a:t>
            </a:r>
          </a:p>
        </p:txBody>
      </p:sp>
      <p:grpSp>
        <p:nvGrpSpPr>
          <p:cNvPr id="13" name="Group 12">
            <a:extLst>
              <a:ext uri="{FF2B5EF4-FFF2-40B4-BE49-F238E27FC236}">
                <a16:creationId xmlns:a16="http://schemas.microsoft.com/office/drawing/2014/main" id="{E92043B7-5131-4C6B-8EE5-059E20E3E6D1}"/>
              </a:ext>
            </a:extLst>
          </p:cNvPr>
          <p:cNvGrpSpPr/>
          <p:nvPr/>
        </p:nvGrpSpPr>
        <p:grpSpPr>
          <a:xfrm>
            <a:off x="280314" y="2704681"/>
            <a:ext cx="5964377" cy="3533231"/>
            <a:chOff x="229015" y="2632843"/>
            <a:chExt cx="5964377" cy="3533231"/>
          </a:xfrm>
        </p:grpSpPr>
        <p:pic>
          <p:nvPicPr>
            <p:cNvPr id="7" name="Picture 6">
              <a:extLst>
                <a:ext uri="{FF2B5EF4-FFF2-40B4-BE49-F238E27FC236}">
                  <a16:creationId xmlns:a16="http://schemas.microsoft.com/office/drawing/2014/main" id="{88EC92E3-3636-4ADE-A436-9ADE41FA2C8F}"/>
                </a:ext>
              </a:extLst>
            </p:cNvPr>
            <p:cNvPicPr>
              <a:picLocks noChangeAspect="1"/>
            </p:cNvPicPr>
            <p:nvPr/>
          </p:nvPicPr>
          <p:blipFill>
            <a:blip r:embed="rId5"/>
            <a:stretch>
              <a:fillRect/>
            </a:stretch>
          </p:blipFill>
          <p:spPr>
            <a:xfrm>
              <a:off x="229015" y="2632843"/>
              <a:ext cx="5964377" cy="3533231"/>
            </a:xfrm>
            <a:prstGeom prst="rect">
              <a:avLst/>
            </a:prstGeom>
          </p:spPr>
        </p:pic>
        <p:sp>
          <p:nvSpPr>
            <p:cNvPr id="12" name="TextBox 11">
              <a:extLst>
                <a:ext uri="{FF2B5EF4-FFF2-40B4-BE49-F238E27FC236}">
                  <a16:creationId xmlns:a16="http://schemas.microsoft.com/office/drawing/2014/main" id="{1DEC66DE-8FFE-4494-A20E-FF515AEF37E9}"/>
                </a:ext>
              </a:extLst>
            </p:cNvPr>
            <p:cNvSpPr txBox="1"/>
            <p:nvPr/>
          </p:nvSpPr>
          <p:spPr>
            <a:xfrm>
              <a:off x="335032" y="5796742"/>
              <a:ext cx="1944342"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Sông 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Irad</a:t>
              </a:r>
            </a:p>
          </p:txBody>
        </p:sp>
      </p:grpSp>
      <p:grpSp>
        <p:nvGrpSpPr>
          <p:cNvPr id="15" name="Group 14">
            <a:extLst>
              <a:ext uri="{FF2B5EF4-FFF2-40B4-BE49-F238E27FC236}">
                <a16:creationId xmlns:a16="http://schemas.microsoft.com/office/drawing/2014/main" id="{33D16DDC-E527-425B-8DAC-8558E53348CF}"/>
              </a:ext>
            </a:extLst>
          </p:cNvPr>
          <p:cNvGrpSpPr/>
          <p:nvPr/>
        </p:nvGrpSpPr>
        <p:grpSpPr>
          <a:xfrm>
            <a:off x="159027" y="2576129"/>
            <a:ext cx="6242409" cy="3978767"/>
            <a:chOff x="35505" y="2525682"/>
            <a:chExt cx="6453745" cy="3926908"/>
          </a:xfrm>
        </p:grpSpPr>
        <p:pic>
          <p:nvPicPr>
            <p:cNvPr id="17" name="Picture 16">
              <a:extLst>
                <a:ext uri="{FF2B5EF4-FFF2-40B4-BE49-F238E27FC236}">
                  <a16:creationId xmlns:a16="http://schemas.microsoft.com/office/drawing/2014/main" id="{52C34461-87A6-489C-984C-C68F1F101A26}"/>
                </a:ext>
              </a:extLst>
            </p:cNvPr>
            <p:cNvPicPr>
              <a:picLocks noChangeAspect="1"/>
            </p:cNvPicPr>
            <p:nvPr/>
          </p:nvPicPr>
          <p:blipFill>
            <a:blip r:embed="rId6"/>
            <a:stretch>
              <a:fillRect/>
            </a:stretch>
          </p:blipFill>
          <p:spPr>
            <a:xfrm>
              <a:off x="35505" y="2525682"/>
              <a:ext cx="6453745" cy="3809283"/>
            </a:xfrm>
            <a:prstGeom prst="rect">
              <a:avLst/>
            </a:prstGeom>
          </p:spPr>
        </p:pic>
        <p:sp>
          <p:nvSpPr>
            <p:cNvPr id="18" name="TextBox 17">
              <a:extLst>
                <a:ext uri="{FF2B5EF4-FFF2-40B4-BE49-F238E27FC236}">
                  <a16:creationId xmlns:a16="http://schemas.microsoft.com/office/drawing/2014/main" id="{BFB97C31-53D3-49A2-9031-E2743A5B65DA}"/>
                </a:ext>
              </a:extLst>
            </p:cNvPr>
            <p:cNvSpPr txBox="1"/>
            <p:nvPr/>
          </p:nvSpPr>
          <p:spPr>
            <a:xfrm>
              <a:off x="48048" y="6083258"/>
              <a:ext cx="6405759"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là một con đ</a:t>
              </a:r>
              <a:r>
                <a:rPr lang="vi-VN">
                  <a:solidFill>
                    <a:srgbClr val="3333CC"/>
                  </a:solidFill>
                  <a:latin typeface="Arial" panose="020B0604020202020204" pitchFamily="34" charset="0"/>
                  <a:cs typeface="Arial" panose="020B0604020202020204" pitchFamily="34" charset="0"/>
                </a:rPr>
                <a:t>ư</a:t>
              </a:r>
              <a:r>
                <a:rPr lang="en-US">
                  <a:solidFill>
                    <a:srgbClr val="3333CC"/>
                  </a:solidFill>
                  <a:latin typeface="Arial" panose="020B0604020202020204" pitchFamily="34" charset="0"/>
                  <a:cs typeface="Arial" panose="020B0604020202020204" pitchFamily="34" charset="0"/>
                </a:rPr>
                <a:t>ờng vận tải quan trọng ở  Irad</a:t>
              </a:r>
            </a:p>
          </p:txBody>
        </p:sp>
      </p:grpSp>
      <p:sp>
        <p:nvSpPr>
          <p:cNvPr id="20" name="Rectangle 19">
            <a:extLst>
              <a:ext uri="{FF2B5EF4-FFF2-40B4-BE49-F238E27FC236}">
                <a16:creationId xmlns:a16="http://schemas.microsoft.com/office/drawing/2014/main" id="{9D778B93-2370-466B-966F-A8361A1CF510}"/>
              </a:ext>
            </a:extLst>
          </p:cNvPr>
          <p:cNvSpPr/>
          <p:nvPr/>
        </p:nvSpPr>
        <p:spPr>
          <a:xfrm>
            <a:off x="92720" y="2624082"/>
            <a:ext cx="6096000" cy="1754326"/>
          </a:xfrm>
          <a:prstGeom prst="rect">
            <a:avLst/>
          </a:prstGeom>
          <a:solidFill>
            <a:schemeClr val="bg1"/>
          </a:solidFill>
        </p:spPr>
        <p:txBody>
          <a:bodyPr>
            <a:spAutoFit/>
          </a:bodyPr>
          <a:lstStyle/>
          <a:p>
            <a:pPr marL="285750" indent="-285750">
              <a:buFont typeface="Wingdings" panose="05000000000000000000" pitchFamily="2" charset="2"/>
              <a:buChar char="§"/>
            </a:pPr>
            <a:r>
              <a:rPr lang="vi-VN" sz="3600">
                <a:solidFill>
                  <a:srgbClr val="1B04FA"/>
                </a:solidFill>
              </a:rPr>
              <a:t> Cảnh quan khu vực chủ yếu là bán hoang mạc và hoang</a:t>
            </a:r>
            <a:r>
              <a:rPr lang="en-US" sz="3600">
                <a:solidFill>
                  <a:srgbClr val="1B04FA"/>
                </a:solidFill>
              </a:rPr>
              <a:t> </a:t>
            </a:r>
            <a:r>
              <a:rPr lang="vi-VN" sz="3600">
                <a:solidFill>
                  <a:srgbClr val="1B04FA"/>
                </a:solidFill>
              </a:rPr>
              <a:t>mạc.</a:t>
            </a:r>
            <a:r>
              <a:rPr lang="en-US" sz="3600">
                <a:solidFill>
                  <a:srgbClr val="1B04FA"/>
                </a:solidFill>
              </a:rPr>
              <a:t> </a:t>
            </a:r>
            <a:endParaRPr lang="en-US" sz="3200"/>
          </a:p>
        </p:txBody>
      </p:sp>
    </p:spTree>
    <p:extLst>
      <p:ext uri="{BB962C8B-B14F-4D97-AF65-F5344CB8AC3E}">
        <p14:creationId xmlns:p14="http://schemas.microsoft.com/office/powerpoint/2010/main" val="8818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10" grpId="0"/>
      <p:bldP spid="11"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44"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2" name="Freeform: Shape 11">
            <a:extLst>
              <a:ext uri="{FF2B5EF4-FFF2-40B4-BE49-F238E27FC236}">
                <a16:creationId xmlns:a16="http://schemas.microsoft.com/office/drawing/2014/main" id="{5ABE436F-04C1-4FC3-BC4C-8431FE5A7DB5}"/>
              </a:ext>
            </a:extLst>
          </p:cNvPr>
          <p:cNvSpPr/>
          <p:nvPr/>
        </p:nvSpPr>
        <p:spPr>
          <a:xfrm>
            <a:off x="6202017" y="2623930"/>
            <a:ext cx="2544418"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09684" y="1965600"/>
            <a:ext cx="4429733" cy="1569660"/>
          </a:xfrm>
          <a:prstGeom prst="rect">
            <a:avLst/>
          </a:prstGeom>
        </p:spPr>
        <p:txBody>
          <a:bodyPr wrap="square">
            <a:spAutoFit/>
          </a:bodyPr>
          <a:lstStyle/>
          <a:p>
            <a:r>
              <a:rPr lang="en-US" sz="3200">
                <a:solidFill>
                  <a:srgbClr val="1B04FA"/>
                </a:solidFill>
                <a:latin typeface="Arial" panose="020B0604020202020204" pitchFamily="34" charset="0"/>
                <a:cs typeface="Arial" panose="020B0604020202020204" pitchFamily="34" charset="0"/>
              </a:rPr>
              <a:t>Gồm các quốc gia nằm trên bán đảo Ấn Độ và ĐB. Ấn Hằng.</a:t>
            </a: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9FB4EA-BFE2-4631-84E8-0AD8040EF942}"/>
              </a:ext>
            </a:extLst>
          </p:cNvPr>
          <p:cNvPicPr>
            <a:picLocks noChangeAspect="1"/>
          </p:cNvPicPr>
          <p:nvPr/>
        </p:nvPicPr>
        <p:blipFill rotWithShape="1">
          <a:blip r:embed="rId4"/>
          <a:srcRect l="3751" t="-1" r="75234" b="82326"/>
          <a:stretch/>
        </p:blipFill>
        <p:spPr>
          <a:xfrm>
            <a:off x="2893975" y="803780"/>
            <a:ext cx="2085605" cy="986689"/>
          </a:xfrm>
          <a:prstGeom prst="rect">
            <a:avLst/>
          </a:prstGeom>
        </p:spPr>
      </p:pic>
      <p:sp>
        <p:nvSpPr>
          <p:cNvPr id="8" name="Rectangle 8">
            <a:extLst>
              <a:ext uri="{FF2B5EF4-FFF2-40B4-BE49-F238E27FC236}">
                <a16:creationId xmlns:a16="http://schemas.microsoft.com/office/drawing/2014/main" id="{0A7E3239-708F-404B-96FA-CD09BC97E7A8}"/>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26794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Nam Á</a:t>
            </a:r>
          </a:p>
        </p:txBody>
      </p:sp>
      <p:pic>
        <p:nvPicPr>
          <p:cNvPr id="2050" name="Picture 2">
            <a:extLst>
              <a:ext uri="{FF2B5EF4-FFF2-40B4-BE49-F238E27FC236}">
                <a16:creationId xmlns:a16="http://schemas.microsoft.com/office/drawing/2014/main"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375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F28EF-5A0E-4A75-917F-6F2738824952}"/>
              </a:ext>
            </a:extLst>
          </p:cNvPr>
          <p:cNvSpPr txBox="1"/>
          <p:nvPr/>
        </p:nvSpPr>
        <p:spPr>
          <a:xfrm>
            <a:off x="6539990" y="645789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id="{B6E20AB6-011B-4E80-A216-45B9ACEB45AD}"/>
              </a:ext>
            </a:extLst>
          </p:cNvPr>
          <p:cNvSpPr/>
          <p:nvPr/>
        </p:nvSpPr>
        <p:spPr>
          <a:xfrm>
            <a:off x="92720" y="1082676"/>
            <a:ext cx="5181600" cy="1354217"/>
          </a:xfrm>
          <a:prstGeom prst="rect">
            <a:avLst/>
          </a:prstGeom>
        </p:spPr>
        <p:txBody>
          <a:bodyPr wrap="square">
            <a:spAutoFit/>
          </a:bodyPr>
          <a:lstStyle/>
          <a:p>
            <a:pPr marL="457200" indent="-457200">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Khu vực rộng khoảng 7 triệu km2.</a:t>
            </a:r>
            <a:br>
              <a:rPr lang="vi-VN">
                <a:solidFill>
                  <a:srgbClr val="000000"/>
                </a:solidFill>
                <a:latin typeface="OpenSans"/>
              </a:rPr>
            </a:br>
            <a:endParaRPr lang="en-US"/>
          </a:p>
        </p:txBody>
      </p:sp>
      <p:sp>
        <p:nvSpPr>
          <p:cNvPr id="3" name="Rectangle 2">
            <a:extLst>
              <a:ext uri="{FF2B5EF4-FFF2-40B4-BE49-F238E27FC236}">
                <a16:creationId xmlns:a16="http://schemas.microsoft.com/office/drawing/2014/main" id="{ADBB844E-2E09-4DAE-B3B3-4767F2B00201}"/>
              </a:ext>
            </a:extLst>
          </p:cNvPr>
          <p:cNvSpPr/>
          <p:nvPr/>
        </p:nvSpPr>
        <p:spPr>
          <a:xfrm>
            <a:off x="37303" y="2303990"/>
            <a:ext cx="6096000" cy="3046988"/>
          </a:xfrm>
          <a:prstGeom prst="rect">
            <a:avLst/>
          </a:prstGeom>
        </p:spPr>
        <p:txBody>
          <a:bodyPr>
            <a:spAutoFit/>
          </a:bodyPr>
          <a:lstStyle/>
          <a:p>
            <a:pPr marL="457200" indent="-457200">
              <a:buFont typeface="Wingdings" panose="05000000000000000000" pitchFamily="2" charset="2"/>
              <a:buChar char="§"/>
            </a:pPr>
            <a:r>
              <a:rPr lang="vi-VN" sz="3200">
                <a:solidFill>
                  <a:srgbClr val="1B04FA"/>
                </a:solidFill>
                <a:cs typeface="Arial" panose="020B0604020202020204" pitchFamily="34" charset="0"/>
              </a:rPr>
              <a:t>Địa hình cao đồ sộ</a:t>
            </a:r>
            <a:r>
              <a:rPr lang="en-US" sz="3200">
                <a:solidFill>
                  <a:srgbClr val="1B04FA"/>
                </a:solidFill>
                <a:cs typeface="Arial" panose="020B0604020202020204" pitchFamily="34" charset="0"/>
              </a:rPr>
              <a:t>:</a:t>
            </a:r>
          </a:p>
          <a:p>
            <a:r>
              <a:rPr lang="en-US" sz="3200">
                <a:solidFill>
                  <a:srgbClr val="1B04FA"/>
                </a:solidFill>
                <a:cs typeface="Arial" panose="020B0604020202020204" pitchFamily="34" charset="0"/>
              </a:rPr>
              <a:t>+</a:t>
            </a:r>
            <a:r>
              <a:rPr lang="vi-VN" sz="3200">
                <a:solidFill>
                  <a:srgbClr val="1B04FA"/>
                </a:solidFill>
                <a:cs typeface="Arial" panose="020B0604020202020204" pitchFamily="34" charset="0"/>
              </a:rPr>
              <a:t> phía bắc </a:t>
            </a:r>
            <a:r>
              <a:rPr lang="en-US" sz="3200">
                <a:solidFill>
                  <a:srgbClr val="1B04FA"/>
                </a:solidFill>
                <a:cs typeface="Arial" panose="020B0604020202020204" pitchFamily="34" charset="0"/>
              </a:rPr>
              <a:t>là</a:t>
            </a:r>
            <a:r>
              <a:rPr lang="vi-VN" sz="3200">
                <a:solidFill>
                  <a:srgbClr val="1B04FA"/>
                </a:solidFill>
                <a:cs typeface="Arial" panose="020B0604020202020204" pitchFamily="34" charset="0"/>
              </a:rPr>
              <a:t> dãy Hi-ma-lay-</a:t>
            </a:r>
            <a:r>
              <a:rPr lang="en-US" sz="3200">
                <a:solidFill>
                  <a:srgbClr val="1B04FA"/>
                </a:solidFill>
                <a:cs typeface="Arial" panose="020B0604020202020204" pitchFamily="34" charset="0"/>
              </a:rPr>
              <a:t>a </a:t>
            </a:r>
            <a:r>
              <a:rPr lang="vi-VN" sz="3200">
                <a:solidFill>
                  <a:srgbClr val="1B04FA"/>
                </a:solidFill>
                <a:cs typeface="Arial" panose="020B0604020202020204" pitchFamily="34" charset="0"/>
              </a:rPr>
              <a:t>phía tây là sơn nguyên I-ran</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a:t>
            </a:r>
            <a:r>
              <a:rPr lang="vi-VN" sz="3200">
                <a:solidFill>
                  <a:srgbClr val="1B04FA"/>
                </a:solidFill>
                <a:cs typeface="Arial" panose="020B0604020202020204" pitchFamily="34" charset="0"/>
              </a:rPr>
              <a:t>phía nam đối thấp với sơn nguyên Đê-can </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Ở giữa là</a:t>
            </a:r>
            <a:r>
              <a:rPr lang="vi-VN" sz="3200">
                <a:solidFill>
                  <a:srgbClr val="1B04FA"/>
                </a:solidFill>
                <a:cs typeface="Arial" panose="020B0604020202020204" pitchFamily="34" charset="0"/>
              </a:rPr>
              <a:t> đồng bằng Ấn Hằng.</a:t>
            </a:r>
            <a:endParaRPr lang="en-US" sz="3200"/>
          </a:p>
        </p:txBody>
      </p:sp>
    </p:spTree>
    <p:extLst>
      <p:ext uri="{BB962C8B-B14F-4D97-AF65-F5344CB8AC3E}">
        <p14:creationId xmlns:p14="http://schemas.microsoft.com/office/powerpoint/2010/main" val="5475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 Khu vực Nam Á</a:t>
            </a:r>
          </a:p>
        </p:txBody>
      </p:sp>
      <p:pic>
        <p:nvPicPr>
          <p:cNvPr id="2050" name="Picture 2">
            <a:extLst>
              <a:ext uri="{FF2B5EF4-FFF2-40B4-BE49-F238E27FC236}">
                <a16:creationId xmlns:a16="http://schemas.microsoft.com/office/drawing/2014/main"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F28EF-5A0E-4A75-917F-6F2738824952}"/>
              </a:ext>
            </a:extLst>
          </p:cNvPr>
          <p:cNvSpPr txBox="1"/>
          <p:nvPr/>
        </p:nvSpPr>
        <p:spPr>
          <a:xfrm>
            <a:off x="6539990" y="645789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id="{477FC0EC-5EAD-4600-AF9A-ADB79EE09658}"/>
              </a:ext>
            </a:extLst>
          </p:cNvPr>
          <p:cNvSpPr/>
          <p:nvPr/>
        </p:nvSpPr>
        <p:spPr>
          <a:xfrm>
            <a:off x="0" y="996565"/>
            <a:ext cx="574929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Đại bộ phận nằm trong kiểu khí hậu nhiệt đới gió mùa. </a:t>
            </a:r>
          </a:p>
        </p:txBody>
      </p:sp>
      <p:sp>
        <p:nvSpPr>
          <p:cNvPr id="3" name="Rectangle 2">
            <a:extLst>
              <a:ext uri="{FF2B5EF4-FFF2-40B4-BE49-F238E27FC236}">
                <a16:creationId xmlns:a16="http://schemas.microsoft.com/office/drawing/2014/main" id="{8391D21B-7FD3-4204-B3ED-2B433FBF6CB6}"/>
              </a:ext>
            </a:extLst>
          </p:cNvPr>
          <p:cNvSpPr/>
          <p:nvPr/>
        </p:nvSpPr>
        <p:spPr>
          <a:xfrm>
            <a:off x="61969" y="2488180"/>
            <a:ext cx="5343896"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Nam Á có nhiều hệ thống sông lớn (sông Ấn, sông Hằng,...).</a:t>
            </a:r>
          </a:p>
        </p:txBody>
      </p:sp>
      <p:grpSp>
        <p:nvGrpSpPr>
          <p:cNvPr id="9" name="Group 8">
            <a:extLst>
              <a:ext uri="{FF2B5EF4-FFF2-40B4-BE49-F238E27FC236}">
                <a16:creationId xmlns:a16="http://schemas.microsoft.com/office/drawing/2014/main" id="{3D97C404-478A-4E87-BF8E-C67C1DE1FFF6}"/>
              </a:ext>
            </a:extLst>
          </p:cNvPr>
          <p:cNvGrpSpPr/>
          <p:nvPr/>
        </p:nvGrpSpPr>
        <p:grpSpPr>
          <a:xfrm>
            <a:off x="6173741" y="18770"/>
            <a:ext cx="5786387" cy="6839230"/>
            <a:chOff x="6413791" y="0"/>
            <a:chExt cx="5786387" cy="6839230"/>
          </a:xfrm>
        </p:grpSpPr>
        <p:pic>
          <p:nvPicPr>
            <p:cNvPr id="10" name="Picture 2">
              <a:extLst>
                <a:ext uri="{FF2B5EF4-FFF2-40B4-BE49-F238E27FC236}">
                  <a16:creationId xmlns:a16="http://schemas.microsoft.com/office/drawing/2014/main" id="{E8D42E20-823B-4973-BE64-FAFF1BC4C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11F073-5515-4DDB-98BA-25271A0019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grpSp>
        <p:nvGrpSpPr>
          <p:cNvPr id="4" name="Group 3">
            <a:extLst>
              <a:ext uri="{FF2B5EF4-FFF2-40B4-BE49-F238E27FC236}">
                <a16:creationId xmlns:a16="http://schemas.microsoft.com/office/drawing/2014/main" id="{32FD5359-040D-4B0E-B4E5-69F2881068FA}"/>
              </a:ext>
            </a:extLst>
          </p:cNvPr>
          <p:cNvGrpSpPr/>
          <p:nvPr/>
        </p:nvGrpSpPr>
        <p:grpSpPr>
          <a:xfrm>
            <a:off x="5749295" y="-18770"/>
            <a:ext cx="6370637" cy="6858000"/>
            <a:chOff x="5749295" y="-18770"/>
            <a:chExt cx="6370637" cy="6858000"/>
          </a:xfrm>
        </p:grpSpPr>
        <p:pic>
          <p:nvPicPr>
            <p:cNvPr id="13" name="Picture 2">
              <a:extLst>
                <a:ext uri="{FF2B5EF4-FFF2-40B4-BE49-F238E27FC236}">
                  <a16:creationId xmlns:a16="http://schemas.microsoft.com/office/drawing/2014/main" id="{8A667678-8D80-4C8D-B241-12237496E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295" y="-1877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2C7AF28-FBF6-48BD-9EC4-FB4B7B2FDF79}"/>
                </a:ext>
              </a:extLst>
            </p:cNvPr>
            <p:cNvSpPr txBox="1"/>
            <p:nvPr/>
          </p:nvSpPr>
          <p:spPr>
            <a:xfrm>
              <a:off x="6467922" y="641537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grpSp>
      <p:sp>
        <p:nvSpPr>
          <p:cNvPr id="5" name="Freeform: Shape 4">
            <a:extLst>
              <a:ext uri="{FF2B5EF4-FFF2-40B4-BE49-F238E27FC236}">
                <a16:creationId xmlns:a16="http://schemas.microsoft.com/office/drawing/2014/main" id="{A720BE25-21E9-41C6-A68D-3B4ACD8A6987}"/>
              </a:ext>
            </a:extLst>
          </p:cNvPr>
          <p:cNvSpPr/>
          <p:nvPr/>
        </p:nvSpPr>
        <p:spPr>
          <a:xfrm>
            <a:off x="8241475" y="1460665"/>
            <a:ext cx="771896" cy="1484416"/>
          </a:xfrm>
          <a:custGeom>
            <a:avLst/>
            <a:gdLst>
              <a:gd name="connsiteX0" fmla="*/ 771896 w 771896"/>
              <a:gd name="connsiteY0" fmla="*/ 0 h 1484416"/>
              <a:gd name="connsiteX1" fmla="*/ 736270 w 771896"/>
              <a:gd name="connsiteY1" fmla="*/ 59377 h 1484416"/>
              <a:gd name="connsiteX2" fmla="*/ 700644 w 771896"/>
              <a:gd name="connsiteY2" fmla="*/ 83127 h 1484416"/>
              <a:gd name="connsiteX3" fmla="*/ 665019 w 771896"/>
              <a:gd name="connsiteY3" fmla="*/ 118753 h 1484416"/>
              <a:gd name="connsiteX4" fmla="*/ 653143 w 771896"/>
              <a:gd name="connsiteY4" fmla="*/ 201880 h 1484416"/>
              <a:gd name="connsiteX5" fmla="*/ 581891 w 771896"/>
              <a:gd name="connsiteY5" fmla="*/ 237506 h 1484416"/>
              <a:gd name="connsiteX6" fmla="*/ 498764 w 771896"/>
              <a:gd name="connsiteY6" fmla="*/ 296883 h 1484416"/>
              <a:gd name="connsiteX7" fmla="*/ 475013 w 771896"/>
              <a:gd name="connsiteY7" fmla="*/ 403761 h 1484416"/>
              <a:gd name="connsiteX8" fmla="*/ 427512 w 771896"/>
              <a:gd name="connsiteY8" fmla="*/ 475013 h 1484416"/>
              <a:gd name="connsiteX9" fmla="*/ 415637 w 771896"/>
              <a:gd name="connsiteY9" fmla="*/ 581891 h 1484416"/>
              <a:gd name="connsiteX10" fmla="*/ 391886 w 771896"/>
              <a:gd name="connsiteY10" fmla="*/ 617517 h 1484416"/>
              <a:gd name="connsiteX11" fmla="*/ 356260 w 771896"/>
              <a:gd name="connsiteY11" fmla="*/ 688769 h 1484416"/>
              <a:gd name="connsiteX12" fmla="*/ 368135 w 771896"/>
              <a:gd name="connsiteY12" fmla="*/ 724395 h 1484416"/>
              <a:gd name="connsiteX13" fmla="*/ 380011 w 771896"/>
              <a:gd name="connsiteY13" fmla="*/ 866899 h 1484416"/>
              <a:gd name="connsiteX14" fmla="*/ 308759 w 771896"/>
              <a:gd name="connsiteY14" fmla="*/ 878774 h 1484416"/>
              <a:gd name="connsiteX15" fmla="*/ 273133 w 771896"/>
              <a:gd name="connsiteY15" fmla="*/ 890649 h 1484416"/>
              <a:gd name="connsiteX16" fmla="*/ 154380 w 771896"/>
              <a:gd name="connsiteY16" fmla="*/ 973777 h 1484416"/>
              <a:gd name="connsiteX17" fmla="*/ 83128 w 771896"/>
              <a:gd name="connsiteY17" fmla="*/ 997527 h 1484416"/>
              <a:gd name="connsiteX18" fmla="*/ 59377 w 771896"/>
              <a:gd name="connsiteY18" fmla="*/ 1033153 h 1484416"/>
              <a:gd name="connsiteX19" fmla="*/ 47502 w 771896"/>
              <a:gd name="connsiteY19" fmla="*/ 1080654 h 1484416"/>
              <a:gd name="connsiteX20" fmla="*/ 35626 w 771896"/>
              <a:gd name="connsiteY20" fmla="*/ 1116280 h 1484416"/>
              <a:gd name="connsiteX21" fmla="*/ 23751 w 771896"/>
              <a:gd name="connsiteY21" fmla="*/ 1389413 h 1484416"/>
              <a:gd name="connsiteX22" fmla="*/ 0 w 771896"/>
              <a:gd name="connsiteY22" fmla="*/ 1484416 h 14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896" h="1484416">
                <a:moveTo>
                  <a:pt x="771896" y="0"/>
                </a:moveTo>
                <a:cubicBezTo>
                  <a:pt x="760021" y="19792"/>
                  <a:pt x="751291" y="41852"/>
                  <a:pt x="736270" y="59377"/>
                </a:cubicBezTo>
                <a:cubicBezTo>
                  <a:pt x="726982" y="70213"/>
                  <a:pt x="711608" y="73990"/>
                  <a:pt x="700644" y="83127"/>
                </a:cubicBezTo>
                <a:cubicBezTo>
                  <a:pt x="687742" y="93878"/>
                  <a:pt x="676894" y="106878"/>
                  <a:pt x="665019" y="118753"/>
                </a:cubicBezTo>
                <a:cubicBezTo>
                  <a:pt x="661060" y="146462"/>
                  <a:pt x="664511" y="176302"/>
                  <a:pt x="653143" y="201880"/>
                </a:cubicBezTo>
                <a:cubicBezTo>
                  <a:pt x="645135" y="219897"/>
                  <a:pt x="597700" y="232237"/>
                  <a:pt x="581891" y="237506"/>
                </a:cubicBezTo>
                <a:cubicBezTo>
                  <a:pt x="567457" y="247129"/>
                  <a:pt x="505459" y="287510"/>
                  <a:pt x="498764" y="296883"/>
                </a:cubicBezTo>
                <a:cubicBezTo>
                  <a:pt x="493834" y="303785"/>
                  <a:pt x="475447" y="402806"/>
                  <a:pt x="475013" y="403761"/>
                </a:cubicBezTo>
                <a:cubicBezTo>
                  <a:pt x="463201" y="429747"/>
                  <a:pt x="427512" y="475013"/>
                  <a:pt x="427512" y="475013"/>
                </a:cubicBezTo>
                <a:cubicBezTo>
                  <a:pt x="423554" y="510639"/>
                  <a:pt x="424331" y="547116"/>
                  <a:pt x="415637" y="581891"/>
                </a:cubicBezTo>
                <a:cubicBezTo>
                  <a:pt x="412175" y="595737"/>
                  <a:pt x="398269" y="604751"/>
                  <a:pt x="391886" y="617517"/>
                </a:cubicBezTo>
                <a:cubicBezTo>
                  <a:pt x="342720" y="715849"/>
                  <a:pt x="424327" y="586669"/>
                  <a:pt x="356260" y="688769"/>
                </a:cubicBezTo>
                <a:cubicBezTo>
                  <a:pt x="360218" y="700644"/>
                  <a:pt x="362537" y="713199"/>
                  <a:pt x="368135" y="724395"/>
                </a:cubicBezTo>
                <a:cubicBezTo>
                  <a:pt x="393578" y="775281"/>
                  <a:pt x="439150" y="782415"/>
                  <a:pt x="380011" y="866899"/>
                </a:cubicBezTo>
                <a:cubicBezTo>
                  <a:pt x="366203" y="886625"/>
                  <a:pt x="332264" y="873551"/>
                  <a:pt x="308759" y="878774"/>
                </a:cubicBezTo>
                <a:cubicBezTo>
                  <a:pt x="296539" y="881489"/>
                  <a:pt x="285008" y="886691"/>
                  <a:pt x="273133" y="890649"/>
                </a:cubicBezTo>
                <a:cubicBezTo>
                  <a:pt x="178571" y="985211"/>
                  <a:pt x="240185" y="948035"/>
                  <a:pt x="154380" y="973777"/>
                </a:cubicBezTo>
                <a:cubicBezTo>
                  <a:pt x="130401" y="980971"/>
                  <a:pt x="83128" y="997527"/>
                  <a:pt x="83128" y="997527"/>
                </a:cubicBezTo>
                <a:cubicBezTo>
                  <a:pt x="75211" y="1009402"/>
                  <a:pt x="64999" y="1020035"/>
                  <a:pt x="59377" y="1033153"/>
                </a:cubicBezTo>
                <a:cubicBezTo>
                  <a:pt x="52948" y="1048154"/>
                  <a:pt x="51986" y="1064961"/>
                  <a:pt x="47502" y="1080654"/>
                </a:cubicBezTo>
                <a:cubicBezTo>
                  <a:pt x="44063" y="1092690"/>
                  <a:pt x="39585" y="1104405"/>
                  <a:pt x="35626" y="1116280"/>
                </a:cubicBezTo>
                <a:cubicBezTo>
                  <a:pt x="31668" y="1207324"/>
                  <a:pt x="32529" y="1298706"/>
                  <a:pt x="23751" y="1389413"/>
                </a:cubicBezTo>
                <a:cubicBezTo>
                  <a:pt x="20607" y="1421904"/>
                  <a:pt x="0" y="1484416"/>
                  <a:pt x="0" y="14844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D07CD2B-7163-4ED6-B9F8-A7D2DEAD46F6}"/>
              </a:ext>
            </a:extLst>
          </p:cNvPr>
          <p:cNvSpPr/>
          <p:nvPr/>
        </p:nvSpPr>
        <p:spPr>
          <a:xfrm>
            <a:off x="10901418" y="2161309"/>
            <a:ext cx="666913" cy="1045029"/>
          </a:xfrm>
          <a:custGeom>
            <a:avLst/>
            <a:gdLst>
              <a:gd name="connsiteX0" fmla="*/ 593896 w 666913"/>
              <a:gd name="connsiteY0" fmla="*/ 0 h 1045029"/>
              <a:gd name="connsiteX1" fmla="*/ 605772 w 666913"/>
              <a:gd name="connsiteY1" fmla="*/ 59377 h 1045029"/>
              <a:gd name="connsiteX2" fmla="*/ 629522 w 666913"/>
              <a:gd name="connsiteY2" fmla="*/ 130629 h 1045029"/>
              <a:gd name="connsiteX3" fmla="*/ 653273 w 666913"/>
              <a:gd name="connsiteY3" fmla="*/ 225631 h 1045029"/>
              <a:gd name="connsiteX4" fmla="*/ 665148 w 666913"/>
              <a:gd name="connsiteY4" fmla="*/ 308759 h 1045029"/>
              <a:gd name="connsiteX5" fmla="*/ 629522 w 666913"/>
              <a:gd name="connsiteY5" fmla="*/ 320634 h 1045029"/>
              <a:gd name="connsiteX6" fmla="*/ 522644 w 666913"/>
              <a:gd name="connsiteY6" fmla="*/ 368135 h 1045029"/>
              <a:gd name="connsiteX7" fmla="*/ 451392 w 666913"/>
              <a:gd name="connsiteY7" fmla="*/ 391886 h 1045029"/>
              <a:gd name="connsiteX8" fmla="*/ 415766 w 666913"/>
              <a:gd name="connsiteY8" fmla="*/ 415636 h 1045029"/>
              <a:gd name="connsiteX9" fmla="*/ 344514 w 666913"/>
              <a:gd name="connsiteY9" fmla="*/ 439387 h 1045029"/>
              <a:gd name="connsiteX10" fmla="*/ 308888 w 666913"/>
              <a:gd name="connsiteY10" fmla="*/ 463138 h 1045029"/>
              <a:gd name="connsiteX11" fmla="*/ 142634 w 666913"/>
              <a:gd name="connsiteY11" fmla="*/ 486888 h 1045029"/>
              <a:gd name="connsiteX12" fmla="*/ 107008 w 666913"/>
              <a:gd name="connsiteY12" fmla="*/ 498764 h 1045029"/>
              <a:gd name="connsiteX13" fmla="*/ 35756 w 666913"/>
              <a:gd name="connsiteY13" fmla="*/ 510639 h 1045029"/>
              <a:gd name="connsiteX14" fmla="*/ 130 w 666913"/>
              <a:gd name="connsiteY14" fmla="*/ 546265 h 1045029"/>
              <a:gd name="connsiteX15" fmla="*/ 12005 w 666913"/>
              <a:gd name="connsiteY15" fmla="*/ 712520 h 1045029"/>
              <a:gd name="connsiteX16" fmla="*/ 83257 w 666913"/>
              <a:gd name="connsiteY16" fmla="*/ 760021 h 1045029"/>
              <a:gd name="connsiteX17" fmla="*/ 95133 w 666913"/>
              <a:gd name="connsiteY17" fmla="*/ 807522 h 1045029"/>
              <a:gd name="connsiteX18" fmla="*/ 118883 w 666913"/>
              <a:gd name="connsiteY18" fmla="*/ 843148 h 1045029"/>
              <a:gd name="connsiteX19" fmla="*/ 130759 w 666913"/>
              <a:gd name="connsiteY19" fmla="*/ 950026 h 1045029"/>
              <a:gd name="connsiteX20" fmla="*/ 166385 w 666913"/>
              <a:gd name="connsiteY20" fmla="*/ 1021278 h 1045029"/>
              <a:gd name="connsiteX21" fmla="*/ 178260 w 666913"/>
              <a:gd name="connsiteY21"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6913" h="1045029">
                <a:moveTo>
                  <a:pt x="593896" y="0"/>
                </a:moveTo>
                <a:cubicBezTo>
                  <a:pt x="597855" y="19792"/>
                  <a:pt x="600461" y="39904"/>
                  <a:pt x="605772" y="59377"/>
                </a:cubicBezTo>
                <a:cubicBezTo>
                  <a:pt x="612359" y="83530"/>
                  <a:pt x="624612" y="106080"/>
                  <a:pt x="629522" y="130629"/>
                </a:cubicBezTo>
                <a:cubicBezTo>
                  <a:pt x="643853" y="202280"/>
                  <a:pt x="635015" y="170857"/>
                  <a:pt x="653273" y="225631"/>
                </a:cubicBezTo>
                <a:cubicBezTo>
                  <a:pt x="657231" y="253340"/>
                  <a:pt x="671937" y="281604"/>
                  <a:pt x="665148" y="308759"/>
                </a:cubicBezTo>
                <a:cubicBezTo>
                  <a:pt x="662112" y="320903"/>
                  <a:pt x="640718" y="315036"/>
                  <a:pt x="629522" y="320634"/>
                </a:cubicBezTo>
                <a:cubicBezTo>
                  <a:pt x="516609" y="377091"/>
                  <a:pt x="706467" y="306862"/>
                  <a:pt x="522644" y="368135"/>
                </a:cubicBezTo>
                <a:cubicBezTo>
                  <a:pt x="522639" y="368137"/>
                  <a:pt x="451396" y="391883"/>
                  <a:pt x="451392" y="391886"/>
                </a:cubicBezTo>
                <a:cubicBezTo>
                  <a:pt x="439517" y="399803"/>
                  <a:pt x="428808" y="409840"/>
                  <a:pt x="415766" y="415636"/>
                </a:cubicBezTo>
                <a:cubicBezTo>
                  <a:pt x="392888" y="425804"/>
                  <a:pt x="344514" y="439387"/>
                  <a:pt x="344514" y="439387"/>
                </a:cubicBezTo>
                <a:cubicBezTo>
                  <a:pt x="332639" y="447304"/>
                  <a:pt x="321654" y="456755"/>
                  <a:pt x="308888" y="463138"/>
                </a:cubicBezTo>
                <a:cubicBezTo>
                  <a:pt x="263197" y="485984"/>
                  <a:pt x="176004" y="483854"/>
                  <a:pt x="142634" y="486888"/>
                </a:cubicBezTo>
                <a:cubicBezTo>
                  <a:pt x="130759" y="490847"/>
                  <a:pt x="119228" y="496048"/>
                  <a:pt x="107008" y="498764"/>
                </a:cubicBezTo>
                <a:cubicBezTo>
                  <a:pt x="83503" y="503987"/>
                  <a:pt x="57759" y="500860"/>
                  <a:pt x="35756" y="510639"/>
                </a:cubicBezTo>
                <a:cubicBezTo>
                  <a:pt x="20409" y="517460"/>
                  <a:pt x="12005" y="534390"/>
                  <a:pt x="130" y="546265"/>
                </a:cubicBezTo>
                <a:cubicBezTo>
                  <a:pt x="4088" y="601683"/>
                  <a:pt x="-8132" y="660738"/>
                  <a:pt x="12005" y="712520"/>
                </a:cubicBezTo>
                <a:cubicBezTo>
                  <a:pt x="22351" y="739124"/>
                  <a:pt x="83257" y="760021"/>
                  <a:pt x="83257" y="760021"/>
                </a:cubicBezTo>
                <a:cubicBezTo>
                  <a:pt x="87216" y="775855"/>
                  <a:pt x="88704" y="792521"/>
                  <a:pt x="95133" y="807522"/>
                </a:cubicBezTo>
                <a:cubicBezTo>
                  <a:pt x="100755" y="820640"/>
                  <a:pt x="115421" y="829302"/>
                  <a:pt x="118883" y="843148"/>
                </a:cubicBezTo>
                <a:cubicBezTo>
                  <a:pt x="127577" y="877923"/>
                  <a:pt x="124866" y="914668"/>
                  <a:pt x="130759" y="950026"/>
                </a:cubicBezTo>
                <a:cubicBezTo>
                  <a:pt x="136838" y="986497"/>
                  <a:pt x="147445" y="989712"/>
                  <a:pt x="166385" y="1021278"/>
                </a:cubicBezTo>
                <a:cubicBezTo>
                  <a:pt x="170939" y="1028868"/>
                  <a:pt x="174302" y="1037112"/>
                  <a:pt x="178260" y="1045029"/>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52775F6-AF42-4DAE-8F9B-29EE3507824B}"/>
              </a:ext>
            </a:extLst>
          </p:cNvPr>
          <p:cNvGrpSpPr/>
          <p:nvPr/>
        </p:nvGrpSpPr>
        <p:grpSpPr>
          <a:xfrm>
            <a:off x="9488384" y="2149434"/>
            <a:ext cx="1485284" cy="1080654"/>
            <a:chOff x="9488384" y="2149434"/>
            <a:chExt cx="1485284" cy="1080654"/>
          </a:xfrm>
        </p:grpSpPr>
        <p:sp>
          <p:nvSpPr>
            <p:cNvPr id="6" name="Freeform: Shape 5">
              <a:extLst>
                <a:ext uri="{FF2B5EF4-FFF2-40B4-BE49-F238E27FC236}">
                  <a16:creationId xmlns:a16="http://schemas.microsoft.com/office/drawing/2014/main" id="{AF1E4B20-FA96-43DC-91A7-E464879343CA}"/>
                </a:ext>
              </a:extLst>
            </p:cNvPr>
            <p:cNvSpPr/>
            <p:nvPr/>
          </p:nvSpPr>
          <p:spPr>
            <a:xfrm>
              <a:off x="9488384" y="2149434"/>
              <a:ext cx="1318205" cy="1080654"/>
            </a:xfrm>
            <a:custGeom>
              <a:avLst/>
              <a:gdLst>
                <a:gd name="connsiteX0" fmla="*/ 95003 w 1318205"/>
                <a:gd name="connsiteY0" fmla="*/ 0 h 1080654"/>
                <a:gd name="connsiteX1" fmla="*/ 35626 w 1318205"/>
                <a:gd name="connsiteY1" fmla="*/ 71252 h 1080654"/>
                <a:gd name="connsiteX2" fmla="*/ 23751 w 1318205"/>
                <a:gd name="connsiteY2" fmla="*/ 154379 h 1080654"/>
                <a:gd name="connsiteX3" fmla="*/ 11876 w 1318205"/>
                <a:gd name="connsiteY3" fmla="*/ 190005 h 1080654"/>
                <a:gd name="connsiteX4" fmla="*/ 0 w 1318205"/>
                <a:gd name="connsiteY4" fmla="*/ 237506 h 1080654"/>
                <a:gd name="connsiteX5" fmla="*/ 11876 w 1318205"/>
                <a:gd name="connsiteY5" fmla="*/ 308758 h 1080654"/>
                <a:gd name="connsiteX6" fmla="*/ 47502 w 1318205"/>
                <a:gd name="connsiteY6" fmla="*/ 320634 h 1080654"/>
                <a:gd name="connsiteX7" fmla="*/ 166255 w 1318205"/>
                <a:gd name="connsiteY7" fmla="*/ 332509 h 1080654"/>
                <a:gd name="connsiteX8" fmla="*/ 213756 w 1318205"/>
                <a:gd name="connsiteY8" fmla="*/ 427511 h 1080654"/>
                <a:gd name="connsiteX9" fmla="*/ 249382 w 1318205"/>
                <a:gd name="connsiteY9" fmla="*/ 451262 h 1080654"/>
                <a:gd name="connsiteX10" fmla="*/ 320634 w 1318205"/>
                <a:gd name="connsiteY10" fmla="*/ 498763 h 1080654"/>
                <a:gd name="connsiteX11" fmla="*/ 427512 w 1318205"/>
                <a:gd name="connsiteY11" fmla="*/ 581891 h 1080654"/>
                <a:gd name="connsiteX12" fmla="*/ 463138 w 1318205"/>
                <a:gd name="connsiteY12" fmla="*/ 629392 h 1080654"/>
                <a:gd name="connsiteX13" fmla="*/ 486889 w 1318205"/>
                <a:gd name="connsiteY13" fmla="*/ 665018 h 1080654"/>
                <a:gd name="connsiteX14" fmla="*/ 522515 w 1318205"/>
                <a:gd name="connsiteY14" fmla="*/ 688769 h 1080654"/>
                <a:gd name="connsiteX15" fmla="*/ 676894 w 1318205"/>
                <a:gd name="connsiteY15" fmla="*/ 676893 h 1080654"/>
                <a:gd name="connsiteX16" fmla="*/ 688769 w 1318205"/>
                <a:gd name="connsiteY16" fmla="*/ 605641 h 1080654"/>
                <a:gd name="connsiteX17" fmla="*/ 724395 w 1318205"/>
                <a:gd name="connsiteY17" fmla="*/ 593766 h 1080654"/>
                <a:gd name="connsiteX18" fmla="*/ 950026 w 1318205"/>
                <a:gd name="connsiteY18" fmla="*/ 629392 h 1080654"/>
                <a:gd name="connsiteX19" fmla="*/ 1009403 w 1318205"/>
                <a:gd name="connsiteY19" fmla="*/ 641267 h 1080654"/>
                <a:gd name="connsiteX20" fmla="*/ 1045029 w 1318205"/>
                <a:gd name="connsiteY20" fmla="*/ 653143 h 1080654"/>
                <a:gd name="connsiteX21" fmla="*/ 1199408 w 1318205"/>
                <a:gd name="connsiteY21" fmla="*/ 665018 h 1080654"/>
                <a:gd name="connsiteX22" fmla="*/ 1246910 w 1318205"/>
                <a:gd name="connsiteY22" fmla="*/ 736270 h 1080654"/>
                <a:gd name="connsiteX23" fmla="*/ 1270660 w 1318205"/>
                <a:gd name="connsiteY23" fmla="*/ 807522 h 1080654"/>
                <a:gd name="connsiteX24" fmla="*/ 1282535 w 1318205"/>
                <a:gd name="connsiteY24" fmla="*/ 843148 h 1080654"/>
                <a:gd name="connsiteX25" fmla="*/ 1306286 w 1318205"/>
                <a:gd name="connsiteY25" fmla="*/ 878774 h 1080654"/>
                <a:gd name="connsiteX26" fmla="*/ 1318161 w 1318205"/>
                <a:gd name="connsiteY26" fmla="*/ 914400 h 1080654"/>
                <a:gd name="connsiteX27" fmla="*/ 1294411 w 1318205"/>
                <a:gd name="connsiteY27" fmla="*/ 1080654 h 10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8205" h="1080654">
                  <a:moveTo>
                    <a:pt x="95003" y="0"/>
                  </a:moveTo>
                  <a:cubicBezTo>
                    <a:pt x="75211" y="23751"/>
                    <a:pt x="48582" y="43181"/>
                    <a:pt x="35626" y="71252"/>
                  </a:cubicBezTo>
                  <a:cubicBezTo>
                    <a:pt x="23896" y="96666"/>
                    <a:pt x="29240" y="126932"/>
                    <a:pt x="23751" y="154379"/>
                  </a:cubicBezTo>
                  <a:cubicBezTo>
                    <a:pt x="21296" y="166654"/>
                    <a:pt x="15315" y="177969"/>
                    <a:pt x="11876" y="190005"/>
                  </a:cubicBezTo>
                  <a:cubicBezTo>
                    <a:pt x="7392" y="205698"/>
                    <a:pt x="3959" y="221672"/>
                    <a:pt x="0" y="237506"/>
                  </a:cubicBezTo>
                  <a:cubicBezTo>
                    <a:pt x="3959" y="261257"/>
                    <a:pt x="-70" y="287852"/>
                    <a:pt x="11876" y="308758"/>
                  </a:cubicBezTo>
                  <a:cubicBezTo>
                    <a:pt x="18087" y="319626"/>
                    <a:pt x="35130" y="318731"/>
                    <a:pt x="47502" y="320634"/>
                  </a:cubicBezTo>
                  <a:cubicBezTo>
                    <a:pt x="86821" y="326683"/>
                    <a:pt x="126671" y="328551"/>
                    <a:pt x="166255" y="332509"/>
                  </a:cubicBezTo>
                  <a:cubicBezTo>
                    <a:pt x="270846" y="437100"/>
                    <a:pt x="132856" y="285935"/>
                    <a:pt x="213756" y="427511"/>
                  </a:cubicBezTo>
                  <a:cubicBezTo>
                    <a:pt x="220837" y="439903"/>
                    <a:pt x="238418" y="442125"/>
                    <a:pt x="249382" y="451262"/>
                  </a:cubicBezTo>
                  <a:cubicBezTo>
                    <a:pt x="308684" y="500681"/>
                    <a:pt x="258026" y="477894"/>
                    <a:pt x="320634" y="498763"/>
                  </a:cubicBezTo>
                  <a:cubicBezTo>
                    <a:pt x="374240" y="534501"/>
                    <a:pt x="390305" y="538483"/>
                    <a:pt x="427512" y="581891"/>
                  </a:cubicBezTo>
                  <a:cubicBezTo>
                    <a:pt x="440393" y="596918"/>
                    <a:pt x="451634" y="613287"/>
                    <a:pt x="463138" y="629392"/>
                  </a:cubicBezTo>
                  <a:cubicBezTo>
                    <a:pt x="471434" y="641006"/>
                    <a:pt x="476797" y="654926"/>
                    <a:pt x="486889" y="665018"/>
                  </a:cubicBezTo>
                  <a:cubicBezTo>
                    <a:pt x="496981" y="675110"/>
                    <a:pt x="510640" y="680852"/>
                    <a:pt x="522515" y="688769"/>
                  </a:cubicBezTo>
                  <a:cubicBezTo>
                    <a:pt x="573975" y="684810"/>
                    <a:pt x="630731" y="699975"/>
                    <a:pt x="676894" y="676893"/>
                  </a:cubicBezTo>
                  <a:cubicBezTo>
                    <a:pt x="698430" y="666125"/>
                    <a:pt x="676823" y="626547"/>
                    <a:pt x="688769" y="605641"/>
                  </a:cubicBezTo>
                  <a:cubicBezTo>
                    <a:pt x="694979" y="594773"/>
                    <a:pt x="712520" y="597724"/>
                    <a:pt x="724395" y="593766"/>
                  </a:cubicBezTo>
                  <a:cubicBezTo>
                    <a:pt x="844610" y="633838"/>
                    <a:pt x="770685" y="615597"/>
                    <a:pt x="950026" y="629392"/>
                  </a:cubicBezTo>
                  <a:cubicBezTo>
                    <a:pt x="969818" y="633350"/>
                    <a:pt x="989821" y="636372"/>
                    <a:pt x="1009403" y="641267"/>
                  </a:cubicBezTo>
                  <a:cubicBezTo>
                    <a:pt x="1021547" y="644303"/>
                    <a:pt x="1032608" y="651590"/>
                    <a:pt x="1045029" y="653143"/>
                  </a:cubicBezTo>
                  <a:cubicBezTo>
                    <a:pt x="1096242" y="659545"/>
                    <a:pt x="1147948" y="661060"/>
                    <a:pt x="1199408" y="665018"/>
                  </a:cubicBezTo>
                  <a:cubicBezTo>
                    <a:pt x="1215242" y="688769"/>
                    <a:pt x="1237884" y="709190"/>
                    <a:pt x="1246910" y="736270"/>
                  </a:cubicBezTo>
                  <a:lnTo>
                    <a:pt x="1270660" y="807522"/>
                  </a:lnTo>
                  <a:cubicBezTo>
                    <a:pt x="1274618" y="819397"/>
                    <a:pt x="1275591" y="832733"/>
                    <a:pt x="1282535" y="843148"/>
                  </a:cubicBezTo>
                  <a:lnTo>
                    <a:pt x="1306286" y="878774"/>
                  </a:lnTo>
                  <a:cubicBezTo>
                    <a:pt x="1310244" y="890649"/>
                    <a:pt x="1318896" y="901904"/>
                    <a:pt x="1318161" y="914400"/>
                  </a:cubicBezTo>
                  <a:cubicBezTo>
                    <a:pt x="1314874" y="970284"/>
                    <a:pt x="1294411" y="1080654"/>
                    <a:pt x="1294411" y="1080654"/>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62095E5-AE6A-48F1-AF01-2F5374F347C2}"/>
                </a:ext>
              </a:extLst>
            </p:cNvPr>
            <p:cNvSpPr/>
            <p:nvPr/>
          </p:nvSpPr>
          <p:spPr>
            <a:xfrm>
              <a:off x="10770920" y="2909455"/>
              <a:ext cx="202748" cy="296883"/>
            </a:xfrm>
            <a:custGeom>
              <a:avLst/>
              <a:gdLst>
                <a:gd name="connsiteX0" fmla="*/ 0 w 202748"/>
                <a:gd name="connsiteY0" fmla="*/ 0 h 296883"/>
                <a:gd name="connsiteX1" fmla="*/ 47501 w 202748"/>
                <a:gd name="connsiteY1" fmla="*/ 59376 h 296883"/>
                <a:gd name="connsiteX2" fmla="*/ 59377 w 202748"/>
                <a:gd name="connsiteY2" fmla="*/ 95002 h 296883"/>
                <a:gd name="connsiteX3" fmla="*/ 95003 w 202748"/>
                <a:gd name="connsiteY3" fmla="*/ 118753 h 296883"/>
                <a:gd name="connsiteX4" fmla="*/ 178130 w 202748"/>
                <a:gd name="connsiteY4" fmla="*/ 178129 h 296883"/>
                <a:gd name="connsiteX5" fmla="*/ 190005 w 202748"/>
                <a:gd name="connsiteY5" fmla="*/ 225631 h 296883"/>
                <a:gd name="connsiteX6" fmla="*/ 201881 w 202748"/>
                <a:gd name="connsiteY6" fmla="*/ 261257 h 296883"/>
                <a:gd name="connsiteX7" fmla="*/ 201881 w 202748"/>
                <a:gd name="connsiteY7" fmla="*/ 296883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748" h="296883">
                  <a:moveTo>
                    <a:pt x="0" y="0"/>
                  </a:moveTo>
                  <a:cubicBezTo>
                    <a:pt x="15834" y="19792"/>
                    <a:pt x="34067" y="37883"/>
                    <a:pt x="47501" y="59376"/>
                  </a:cubicBezTo>
                  <a:cubicBezTo>
                    <a:pt x="54135" y="69991"/>
                    <a:pt x="51557" y="85227"/>
                    <a:pt x="59377" y="95002"/>
                  </a:cubicBezTo>
                  <a:cubicBezTo>
                    <a:pt x="68293" y="106147"/>
                    <a:pt x="83389" y="110457"/>
                    <a:pt x="95003" y="118753"/>
                  </a:cubicBezTo>
                  <a:cubicBezTo>
                    <a:pt x="198085" y="192384"/>
                    <a:pt x="94189" y="122170"/>
                    <a:pt x="178130" y="178129"/>
                  </a:cubicBezTo>
                  <a:cubicBezTo>
                    <a:pt x="182088" y="193963"/>
                    <a:pt x="185521" y="209938"/>
                    <a:pt x="190005" y="225631"/>
                  </a:cubicBezTo>
                  <a:cubicBezTo>
                    <a:pt x="193444" y="237667"/>
                    <a:pt x="199823" y="248910"/>
                    <a:pt x="201881" y="261257"/>
                  </a:cubicBezTo>
                  <a:cubicBezTo>
                    <a:pt x="203833" y="272971"/>
                    <a:pt x="201881" y="285008"/>
                    <a:pt x="201881" y="29688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Box 7">
            <a:extLst>
              <a:ext uri="{FF2B5EF4-FFF2-40B4-BE49-F238E27FC236}">
                <a16:creationId xmlns:a16="http://schemas.microsoft.com/office/drawing/2014/main" id="{51D6DCB0-DBFF-4DCF-B2A3-B2083AC9C6AE}"/>
              </a:ext>
            </a:extLst>
          </p:cNvPr>
          <p:cNvSpPr txBox="1">
            <a:spLocks noChangeArrowheads="1"/>
          </p:cNvSpPr>
          <p:nvPr/>
        </p:nvSpPr>
        <p:spPr bwMode="auto">
          <a:xfrm rot="18532819">
            <a:off x="7656996" y="1629619"/>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00FF"/>
                </a:solidFill>
                <a:latin typeface="Times New Roman" panose="02020603050405020304" pitchFamily="18" charset="0"/>
              </a:rPr>
              <a:t>Sông Ấn</a:t>
            </a:r>
          </a:p>
        </p:txBody>
      </p:sp>
      <p:sp>
        <p:nvSpPr>
          <p:cNvPr id="28" name="Text Box 8">
            <a:extLst>
              <a:ext uri="{FF2B5EF4-FFF2-40B4-BE49-F238E27FC236}">
                <a16:creationId xmlns:a16="http://schemas.microsoft.com/office/drawing/2014/main" id="{B6E88694-C30B-4FC0-A49D-94474910482D}"/>
              </a:ext>
            </a:extLst>
          </p:cNvPr>
          <p:cNvSpPr txBox="1">
            <a:spLocks noChangeArrowheads="1"/>
          </p:cNvSpPr>
          <p:nvPr/>
        </p:nvSpPr>
        <p:spPr bwMode="auto">
          <a:xfrm rot="1395791">
            <a:off x="9330917" y="2776237"/>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Hằng</a:t>
            </a:r>
          </a:p>
        </p:txBody>
      </p:sp>
      <p:sp>
        <p:nvSpPr>
          <p:cNvPr id="29" name="Text Box 9">
            <a:extLst>
              <a:ext uri="{FF2B5EF4-FFF2-40B4-BE49-F238E27FC236}">
                <a16:creationId xmlns:a16="http://schemas.microsoft.com/office/drawing/2014/main" id="{9EFD4514-24BB-4E55-B9E6-EC70A8241D8F}"/>
              </a:ext>
            </a:extLst>
          </p:cNvPr>
          <p:cNvSpPr txBox="1">
            <a:spLocks noChangeArrowheads="1"/>
          </p:cNvSpPr>
          <p:nvPr/>
        </p:nvSpPr>
        <p:spPr bwMode="auto">
          <a:xfrm rot="18031665">
            <a:off x="10466004" y="2669661"/>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Bra-ma-put</a:t>
            </a:r>
          </a:p>
        </p:txBody>
      </p:sp>
      <p:grpSp>
        <p:nvGrpSpPr>
          <p:cNvPr id="30" name="Group 29">
            <a:extLst>
              <a:ext uri="{FF2B5EF4-FFF2-40B4-BE49-F238E27FC236}">
                <a16:creationId xmlns:a16="http://schemas.microsoft.com/office/drawing/2014/main" id="{94230028-A617-455B-8318-248E0D7DB944}"/>
              </a:ext>
            </a:extLst>
          </p:cNvPr>
          <p:cNvGrpSpPr/>
          <p:nvPr/>
        </p:nvGrpSpPr>
        <p:grpSpPr>
          <a:xfrm>
            <a:off x="5355214" y="982180"/>
            <a:ext cx="6836786" cy="5882372"/>
            <a:chOff x="5355214" y="982180"/>
            <a:chExt cx="6836786" cy="5882372"/>
          </a:xfrm>
        </p:grpSpPr>
        <p:pic>
          <p:nvPicPr>
            <p:cNvPr id="31" name="Picture 30">
              <a:extLst>
                <a:ext uri="{FF2B5EF4-FFF2-40B4-BE49-F238E27FC236}">
                  <a16:creationId xmlns:a16="http://schemas.microsoft.com/office/drawing/2014/main" id="{652EDFCB-F268-40D7-BB09-A10B855A87D0}"/>
                </a:ext>
              </a:extLst>
            </p:cNvPr>
            <p:cNvPicPr>
              <a:picLocks noChangeAspect="1"/>
            </p:cNvPicPr>
            <p:nvPr/>
          </p:nvPicPr>
          <p:blipFill rotWithShape="1">
            <a:blip r:embed="rId6"/>
            <a:srcRect l="34186" t="31163" r="35378" b="21861"/>
            <a:stretch/>
          </p:blipFill>
          <p:spPr>
            <a:xfrm>
              <a:off x="5355214" y="982180"/>
              <a:ext cx="6836786" cy="5856052"/>
            </a:xfrm>
            <a:prstGeom prst="rect">
              <a:avLst/>
            </a:prstGeom>
          </p:spPr>
        </p:pic>
        <p:sp>
          <p:nvSpPr>
            <p:cNvPr id="33" name="TextBox 32">
              <a:extLst>
                <a:ext uri="{FF2B5EF4-FFF2-40B4-BE49-F238E27FC236}">
                  <a16:creationId xmlns:a16="http://schemas.microsoft.com/office/drawing/2014/main" id="{1E686448-35C0-48FF-A81B-C8174775B333}"/>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34" name="Rectangle 33">
            <a:extLst>
              <a:ext uri="{FF2B5EF4-FFF2-40B4-BE49-F238E27FC236}">
                <a16:creationId xmlns:a16="http://schemas.microsoft.com/office/drawing/2014/main" id="{53CD7839-B525-4D65-B1E9-A685C45EB740}"/>
              </a:ext>
            </a:extLst>
          </p:cNvPr>
          <p:cNvSpPr/>
          <p:nvPr/>
        </p:nvSpPr>
        <p:spPr>
          <a:xfrm>
            <a:off x="-30440" y="4656793"/>
            <a:ext cx="5528715"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Thảm thực vật của nam Á chủ yếu là rừng nhiệt đới gió mùa, xa-van.</a:t>
            </a:r>
          </a:p>
        </p:txBody>
      </p:sp>
    </p:spTree>
    <p:extLst>
      <p:ext uri="{BB962C8B-B14F-4D97-AF65-F5344CB8AC3E}">
        <p14:creationId xmlns:p14="http://schemas.microsoft.com/office/powerpoint/2010/main" val="357215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Left)">
                                      <p:cBhvr>
                                        <p:cTn id="30" dur="500"/>
                                        <p:tgtEl>
                                          <p:spTgt spid="5"/>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strips(downLeft)">
                                      <p:cBhvr>
                                        <p:cTn id="38" dur="500"/>
                                        <p:tgtEl>
                                          <p:spTgt spid="24"/>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ppt_x</p:attrName>
                                        </p:attrNameLst>
                                      </p:cBhvr>
                                      <p:tavLst>
                                        <p:tav tm="0">
                                          <p:val>
                                            <p:strVal val="#ppt_x-.2"/>
                                          </p:val>
                                        </p:tav>
                                        <p:tav tm="100000">
                                          <p:val>
                                            <p:strVal val="#ppt_x"/>
                                          </p:val>
                                        </p:tav>
                                      </p:tavLst>
                                    </p:anim>
                                    <p:anim calcmode="lin" valueType="num">
                                      <p:cBhvr>
                                        <p:cTn id="42"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strips(downLeft)">
                                      <p:cBhvr>
                                        <p:cTn id="48" dur="500"/>
                                        <p:tgtEl>
                                          <p:spTgt spid="22"/>
                                        </p:tgtEl>
                                      </p:cBhvr>
                                    </p:animEffect>
                                  </p:childTnLst>
                                </p:cTn>
                              </p:par>
                              <p:par>
                                <p:cTn id="49" presetID="29"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1000" fill="hold"/>
                                        <p:tgtEl>
                                          <p:spTgt spid="29"/>
                                        </p:tgtEl>
                                        <p:attrNameLst>
                                          <p:attrName>ppt_x</p:attrName>
                                        </p:attrNameLst>
                                      </p:cBhvr>
                                      <p:tavLst>
                                        <p:tav tm="0">
                                          <p:val>
                                            <p:strVal val="#ppt_x-.2"/>
                                          </p:val>
                                        </p:tav>
                                        <p:tav tm="100000">
                                          <p:val>
                                            <p:strVal val="#ppt_x"/>
                                          </p:val>
                                        </p:tav>
                                      </p:tavLst>
                                    </p:anim>
                                    <p:anim calcmode="lin" valueType="num">
                                      <p:cBhvr>
                                        <p:cTn id="5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xit" presetSubtype="0" fill="hold"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22" grpId="0" animBg="1"/>
      <p:bldP spid="27" grpId="0"/>
      <p:bldP spid="28" grpId="0"/>
      <p:bldP spid="29"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nvGrpSpPr>
          <p:cNvPr id="11" name="Group 10">
            <a:extLst>
              <a:ext uri="{FF2B5EF4-FFF2-40B4-BE49-F238E27FC236}">
                <a16:creationId xmlns:a16="http://schemas.microsoft.com/office/drawing/2014/main" id="{E2F26134-5EDA-4702-9B70-36EF8045A2FF}"/>
              </a:ext>
            </a:extLst>
          </p:cNvPr>
          <p:cNvGrpSpPr/>
          <p:nvPr/>
        </p:nvGrpSpPr>
        <p:grpSpPr>
          <a:xfrm>
            <a:off x="7593497" y="2040835"/>
            <a:ext cx="3233529" cy="2146852"/>
            <a:chOff x="7593497" y="2124859"/>
            <a:chExt cx="3233529" cy="2062828"/>
          </a:xfrm>
        </p:grpSpPr>
        <p:sp>
          <p:nvSpPr>
            <p:cNvPr id="7" name="Freeform: Shape 6">
              <a:extLst>
                <a:ext uri="{FF2B5EF4-FFF2-40B4-BE49-F238E27FC236}">
                  <a16:creationId xmlns:a16="http://schemas.microsoft.com/office/drawing/2014/main" id="{8AE5A391-F4FB-457B-BEFF-619DB95A1900}"/>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3D522B8-C69E-4E20-A4A1-6F0F6D9FF4CD}"/>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89A572C4-D806-4598-8CB6-466BBD2E891B}"/>
              </a:ext>
            </a:extLst>
          </p:cNvPr>
          <p:cNvSpPr/>
          <p:nvPr/>
        </p:nvSpPr>
        <p:spPr>
          <a:xfrm>
            <a:off x="416262" y="2399756"/>
            <a:ext cx="4595738" cy="4247317"/>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Khu vực rộng lớn kéo dài từ chí tuyến Bắc đến 55°B, bao gồm Trung Quốc, Đài Loan, Hàn Quốc, Nhật Bản.</a:t>
            </a:r>
            <a:br>
              <a:rPr lang="en-US" sz="3600">
                <a:solidFill>
                  <a:srgbClr val="1B04FA"/>
                </a:solidFill>
                <a:latin typeface="Arial" panose="020B0604020202020204" pitchFamily="34" charset="0"/>
                <a:cs typeface="Arial" panose="020B0604020202020204" pitchFamily="34" charset="0"/>
              </a:rPr>
            </a:br>
            <a:br>
              <a:rPr lang="en-US"/>
            </a:br>
            <a:endParaRPr lang="en-US" sz="3600">
              <a:solidFill>
                <a:srgbClr val="1B04F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0B82DD2-9093-47D1-B599-59472C7E0AFD}"/>
              </a:ext>
            </a:extLst>
          </p:cNvPr>
          <p:cNvPicPr>
            <a:picLocks noChangeAspect="1"/>
          </p:cNvPicPr>
          <p:nvPr/>
        </p:nvPicPr>
        <p:blipFill rotWithShape="1">
          <a:blip r:embed="rId4"/>
          <a:srcRect l="3751" t="-1" r="75234" b="82326"/>
          <a:stretch/>
        </p:blipFill>
        <p:spPr>
          <a:xfrm>
            <a:off x="2968540" y="1162685"/>
            <a:ext cx="2085605" cy="986689"/>
          </a:xfrm>
          <a:prstGeom prst="rect">
            <a:avLst/>
          </a:prstGeom>
        </p:spPr>
      </p:pic>
      <p:sp>
        <p:nvSpPr>
          <p:cNvPr id="10" name="Rectangle 8">
            <a:extLst>
              <a:ext uri="{FF2B5EF4-FFF2-40B4-BE49-F238E27FC236}">
                <a16:creationId xmlns:a16="http://schemas.microsoft.com/office/drawing/2014/main" id="{22FCD140-8836-40C3-A84D-55E06863DD44}"/>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0206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id="{BAC84602-F3A3-4D45-94FE-E66947E9A582}"/>
              </a:ext>
            </a:extLst>
          </p:cNvPr>
          <p:cNvSpPr/>
          <p:nvPr/>
        </p:nvSpPr>
        <p:spPr>
          <a:xfrm>
            <a:off x="125699" y="996377"/>
            <a:ext cx="348240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Diện tích rộng khoảng 11,5 triệu km2, gồm 2 phần đất liền và hải đảo.</a:t>
            </a:r>
          </a:p>
        </p:txBody>
      </p:sp>
      <p:sp>
        <p:nvSpPr>
          <p:cNvPr id="7" name="Rectangle 6">
            <a:extLst>
              <a:ext uri="{FF2B5EF4-FFF2-40B4-BE49-F238E27FC236}">
                <a16:creationId xmlns:a16="http://schemas.microsoft.com/office/drawing/2014/main" id="{33738ED3-D755-4907-BCA7-D533EBE7E6B5}"/>
              </a:ext>
            </a:extLst>
          </p:cNvPr>
          <p:cNvSpPr/>
          <p:nvPr/>
        </p:nvSpPr>
        <p:spPr>
          <a:xfrm>
            <a:off x="139296" y="3024755"/>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528956"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058ADC9-D086-439D-A8BA-FCF7A77BFCE7}"/>
              </a:ext>
            </a:extLst>
          </p:cNvPr>
          <p:cNvSpPr/>
          <p:nvPr/>
        </p:nvSpPr>
        <p:spPr>
          <a:xfrm>
            <a:off x="125699" y="4942727"/>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154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7"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700412"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058ADC9-D086-439D-A8BA-FCF7A77BFCE7}"/>
              </a:ext>
            </a:extLst>
          </p:cNvPr>
          <p:cNvSpPr/>
          <p:nvPr/>
        </p:nvSpPr>
        <p:spPr>
          <a:xfrm>
            <a:off x="190587" y="927311"/>
            <a:ext cx="3334021" cy="523220"/>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a:t>
            </a:r>
            <a:r>
              <a:rPr lang="en-US" sz="2800">
                <a:solidFill>
                  <a:srgbClr val="1B04FA"/>
                </a:solidFill>
              </a:rPr>
              <a:t>:</a:t>
            </a:r>
            <a:endParaRPr lang="vi-VN" sz="2800">
              <a:solidFill>
                <a:srgbClr val="1B04FA"/>
              </a:solidFill>
            </a:endParaRPr>
          </a:p>
        </p:txBody>
      </p:sp>
      <p:sp>
        <p:nvSpPr>
          <p:cNvPr id="9" name="Text Box 15">
            <a:extLst>
              <a:ext uri="{FF2B5EF4-FFF2-40B4-BE49-F238E27FC236}">
                <a16:creationId xmlns:a16="http://schemas.microsoft.com/office/drawing/2014/main" id="{F45856A5-5B37-4422-9668-83B657395F0D}"/>
              </a:ext>
            </a:extLst>
          </p:cNvPr>
          <p:cNvSpPr txBox="1">
            <a:spLocks noChangeArrowheads="1"/>
          </p:cNvSpPr>
          <p:nvPr/>
        </p:nvSpPr>
        <p:spPr bwMode="auto">
          <a:xfrm>
            <a:off x="13208" y="2299304"/>
            <a:ext cx="4114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Núi cao hiểm trở: </a:t>
            </a:r>
          </a:p>
          <a:p>
            <a:pPr eaLnBrk="1" hangingPunct="1">
              <a:spcBef>
                <a:spcPts val="600"/>
              </a:spcBef>
              <a:spcAft>
                <a:spcPts val="600"/>
              </a:spcAft>
            </a:pPr>
            <a:r>
              <a:rPr lang="en-US" altLang="en-US" sz="2800">
                <a:solidFill>
                  <a:srgbClr val="1B04FA"/>
                </a:solidFill>
                <a:cs typeface="Arial" panose="020B0604020202020204" pitchFamily="34" charset="0"/>
              </a:rPr>
              <a:t>Thiên Sơn, Côn Luân.</a:t>
            </a:r>
          </a:p>
        </p:txBody>
      </p:sp>
      <p:sp>
        <p:nvSpPr>
          <p:cNvPr id="10" name="Text Box 16">
            <a:extLst>
              <a:ext uri="{FF2B5EF4-FFF2-40B4-BE49-F238E27FC236}">
                <a16:creationId xmlns:a16="http://schemas.microsoft.com/office/drawing/2014/main" id="{72CE4F9E-393F-4A8A-AFB3-A381C9EC46EF}"/>
              </a:ext>
            </a:extLst>
          </p:cNvPr>
          <p:cNvSpPr txBox="1">
            <a:spLocks noChangeArrowheads="1"/>
          </p:cNvSpPr>
          <p:nvPr/>
        </p:nvSpPr>
        <p:spPr bwMode="auto">
          <a:xfrm>
            <a:off x="13208" y="3541951"/>
            <a:ext cx="4032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Cao nguyên đồ sợ: </a:t>
            </a:r>
          </a:p>
          <a:p>
            <a:pPr eaLnBrk="1" hangingPunct="1">
              <a:spcBef>
                <a:spcPts val="600"/>
              </a:spcBef>
              <a:spcAft>
                <a:spcPts val="600"/>
              </a:spcAft>
            </a:pPr>
            <a:r>
              <a:rPr lang="en-US" altLang="en-US" sz="2800">
                <a:solidFill>
                  <a:srgbClr val="1B04FA"/>
                </a:solidFill>
                <a:cs typeface="Arial" panose="020B0604020202020204" pitchFamily="34" charset="0"/>
              </a:rPr>
              <a:t>Tây Tạng, Hoàng Thổ</a:t>
            </a:r>
          </a:p>
        </p:txBody>
      </p:sp>
      <p:sp>
        <p:nvSpPr>
          <p:cNvPr id="11" name="Text Box 17">
            <a:extLst>
              <a:ext uri="{FF2B5EF4-FFF2-40B4-BE49-F238E27FC236}">
                <a16:creationId xmlns:a16="http://schemas.microsoft.com/office/drawing/2014/main" id="{280DF654-F5B7-4230-8389-A5C3CA8170C3}"/>
              </a:ext>
            </a:extLst>
          </p:cNvPr>
          <p:cNvSpPr txBox="1">
            <a:spLocks noChangeArrowheads="1"/>
          </p:cNvSpPr>
          <p:nvPr/>
        </p:nvSpPr>
        <p:spPr bwMode="auto">
          <a:xfrm>
            <a:off x="26988" y="4945052"/>
            <a:ext cx="4032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Bồn địa cao rộng: </a:t>
            </a:r>
          </a:p>
          <a:p>
            <a:pPr eaLnBrk="1" hangingPunct="1">
              <a:spcBef>
                <a:spcPts val="600"/>
              </a:spcBef>
              <a:spcAft>
                <a:spcPts val="600"/>
              </a:spcAft>
            </a:pPr>
            <a:r>
              <a:rPr lang="en-US" altLang="en-US" sz="2800">
                <a:solidFill>
                  <a:srgbClr val="1B04FA"/>
                </a:solidFill>
                <a:cs typeface="Arial" panose="020B0604020202020204" pitchFamily="34" charset="0"/>
              </a:rPr>
              <a:t>Ta-Rim</a:t>
            </a:r>
          </a:p>
        </p:txBody>
      </p:sp>
      <p:sp>
        <p:nvSpPr>
          <p:cNvPr id="12" name="TextBox 11">
            <a:extLst>
              <a:ext uri="{FF2B5EF4-FFF2-40B4-BE49-F238E27FC236}">
                <a16:creationId xmlns:a16="http://schemas.microsoft.com/office/drawing/2014/main" id="{1619C1B5-43F9-49C3-8AF2-AE74E8708824}"/>
              </a:ext>
            </a:extLst>
          </p:cNvPr>
          <p:cNvSpPr txBox="1"/>
          <p:nvPr/>
        </p:nvSpPr>
        <p:spPr>
          <a:xfrm>
            <a:off x="303502" y="1641433"/>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
        <p:nvSpPr>
          <p:cNvPr id="16" name="TextBox 15">
            <a:extLst>
              <a:ext uri="{FF2B5EF4-FFF2-40B4-BE49-F238E27FC236}">
                <a16:creationId xmlns:a16="http://schemas.microsoft.com/office/drawing/2014/main" id="{32B3E4F8-83C6-44EB-83DB-68A7BA0EB060}"/>
              </a:ext>
            </a:extLst>
          </p:cNvPr>
          <p:cNvSpPr txBox="1"/>
          <p:nvPr/>
        </p:nvSpPr>
        <p:spPr>
          <a:xfrm>
            <a:off x="5384108" y="312177"/>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Tree>
    <p:extLst>
      <p:ext uri="{BB962C8B-B14F-4D97-AF65-F5344CB8AC3E}">
        <p14:creationId xmlns:p14="http://schemas.microsoft.com/office/powerpoint/2010/main" val="142708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left)">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10" grpId="0"/>
      <p:bldP spid="11" grpId="0"/>
      <p:bldP spid="12"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9A55EB11-A6A2-4069-80CE-63C6B9DD17E2}"/>
              </a:ext>
            </a:extLst>
          </p:cNvPr>
          <p:cNvGrpSpPr/>
          <p:nvPr/>
        </p:nvGrpSpPr>
        <p:grpSpPr>
          <a:xfrm>
            <a:off x="1365669" y="2263073"/>
            <a:ext cx="7806149" cy="893628"/>
            <a:chOff x="1352135" y="1975194"/>
            <a:chExt cx="8745198" cy="893628"/>
          </a:xfrm>
        </p:grpSpPr>
        <p:grpSp>
          <p:nvGrpSpPr>
            <p:cNvPr id="11" name="Group 10">
              <a:extLst>
                <a:ext uri="{FF2B5EF4-FFF2-40B4-BE49-F238E27FC236}">
                  <a16:creationId xmlns:a16="http://schemas.microsoft.com/office/drawing/2014/main" id="{DB6BDD24-F313-4D91-8321-F0DAD7A6CF3C}"/>
                </a:ext>
              </a:extLst>
            </p:cNvPr>
            <p:cNvGrpSpPr/>
            <p:nvPr/>
          </p:nvGrpSpPr>
          <p:grpSpPr>
            <a:xfrm>
              <a:off x="1414455" y="1978118"/>
              <a:ext cx="8682878" cy="872949"/>
              <a:chOff x="1133366" y="2220084"/>
              <a:chExt cx="5681780" cy="914400"/>
            </a:xfrm>
            <a:solidFill>
              <a:schemeClr val="accent4">
                <a:lumMod val="20000"/>
                <a:lumOff val="80000"/>
              </a:schemeClr>
            </a:solidFill>
          </p:grpSpPr>
          <p:sp>
            <p:nvSpPr>
              <p:cNvPr id="12" name="Arrow: Pentagon 11">
                <a:extLst>
                  <a:ext uri="{FF2B5EF4-FFF2-40B4-BE49-F238E27FC236}">
                    <a16:creationId xmlns:a16="http://schemas.microsoft.com/office/drawing/2014/main" id="{7F436CFF-FF50-4A5A-AD8B-E26787953AB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AC4A9D09-A2C3-47E3-8606-2ED5D26CFBD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A3125536-804C-4328-B1B0-D8C2FD1BE2D2}"/>
                </a:ext>
              </a:extLst>
            </p:cNvPr>
            <p:cNvSpPr txBox="1"/>
            <p:nvPr/>
          </p:nvSpPr>
          <p:spPr>
            <a:xfrm>
              <a:off x="2654087" y="212066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1352135" y="1975194"/>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2295367" y="228256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4799CECE-F67B-4DF4-8DC1-C61815E1F61D}"/>
              </a:ext>
            </a:extLst>
          </p:cNvPr>
          <p:cNvGrpSpPr/>
          <p:nvPr/>
        </p:nvGrpSpPr>
        <p:grpSpPr>
          <a:xfrm>
            <a:off x="1289815" y="3801609"/>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71"/>
                                        </p:tgtEl>
                                        <p:attrNameLst>
                                          <p:attrName>style.color</p:attrName>
                                        </p:attrNameLst>
                                      </p:cBhvr>
                                      <p:by>
                                        <p:hsl h="7200000" s="0" l="0"/>
                                      </p:by>
                                    </p:animClr>
                                    <p:animClr clrSpc="hsl" dir="cw">
                                      <p:cBhvr>
                                        <p:cTn id="12" dur="500" fill="hold"/>
                                        <p:tgtEl>
                                          <p:spTgt spid="71"/>
                                        </p:tgtEl>
                                        <p:attrNameLst>
                                          <p:attrName>fillcolor</p:attrName>
                                        </p:attrNameLst>
                                      </p:cBhvr>
                                      <p:by>
                                        <p:hsl h="7200000" s="0" l="0"/>
                                      </p:by>
                                    </p:animClr>
                                    <p:animClr clrSpc="hsl" dir="cw">
                                      <p:cBhvr>
                                        <p:cTn id="13" dur="500" fill="hold"/>
                                        <p:tgtEl>
                                          <p:spTgt spid="71"/>
                                        </p:tgtEl>
                                        <p:attrNameLst>
                                          <p:attrName>stroke.color</p:attrName>
                                        </p:attrNameLst>
                                      </p:cBhvr>
                                      <p:by>
                                        <p:hsl h="7200000" s="0" l="0"/>
                                      </p:by>
                                    </p:animClr>
                                    <p:set>
                                      <p:cBhvr>
                                        <p:cTn id="14" dur="500" fill="hold"/>
                                        <p:tgtEl>
                                          <p:spTgt spid="7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d.Khu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528956"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B0619C-6CA0-46B2-973D-16F7099BF661}"/>
              </a:ext>
            </a:extLst>
          </p:cNvPr>
          <p:cNvSpPr txBox="1"/>
          <p:nvPr/>
        </p:nvSpPr>
        <p:spPr>
          <a:xfrm>
            <a:off x="271932" y="1044341"/>
            <a:ext cx="1764194"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1" name="Text Box 18">
            <a:extLst>
              <a:ext uri="{FF2B5EF4-FFF2-40B4-BE49-F238E27FC236}">
                <a16:creationId xmlns:a16="http://schemas.microsoft.com/office/drawing/2014/main" id="{5EDCCB86-C2D1-4662-BE56-4F40997BBD9F}"/>
              </a:ext>
            </a:extLst>
          </p:cNvPr>
          <p:cNvSpPr txBox="1">
            <a:spLocks noChangeArrowheads="1"/>
          </p:cNvSpPr>
          <p:nvPr/>
        </p:nvSpPr>
        <p:spPr bwMode="auto">
          <a:xfrm>
            <a:off x="0" y="1806661"/>
            <a:ext cx="37073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800">
                <a:solidFill>
                  <a:srgbClr val="1B04FA"/>
                </a:solidFill>
                <a:cs typeface="Arial" panose="020B0604020202020204" pitchFamily="34" charset="0"/>
              </a:rPr>
              <a:t>Vùng đồi núi thấp xen  kẽ đồng bằng</a:t>
            </a:r>
          </a:p>
        </p:txBody>
      </p:sp>
      <p:sp>
        <p:nvSpPr>
          <p:cNvPr id="12" name="Text Box 19">
            <a:extLst>
              <a:ext uri="{FF2B5EF4-FFF2-40B4-BE49-F238E27FC236}">
                <a16:creationId xmlns:a16="http://schemas.microsoft.com/office/drawing/2014/main" id="{2FAC5887-6315-4DC3-9547-0CDB77958B9E}"/>
              </a:ext>
            </a:extLst>
          </p:cNvPr>
          <p:cNvSpPr txBox="1">
            <a:spLocks noChangeArrowheads="1"/>
          </p:cNvSpPr>
          <p:nvPr/>
        </p:nvSpPr>
        <p:spPr bwMode="auto">
          <a:xfrm>
            <a:off x="0" y="2967735"/>
            <a:ext cx="403225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600">
                <a:solidFill>
                  <a:srgbClr val="1B04FA"/>
                </a:solidFill>
                <a:cs typeface="Arial" panose="020B0604020202020204" pitchFamily="34" charset="0"/>
              </a:rPr>
              <a:t>Đồng bằng màu mỡ,</a:t>
            </a:r>
          </a:p>
          <a:p>
            <a:pPr eaLnBrk="1" hangingPunct="1">
              <a:spcBef>
                <a:spcPct val="50000"/>
              </a:spcBef>
            </a:pPr>
            <a:r>
              <a:rPr lang="en-US" altLang="en-US" sz="2600">
                <a:solidFill>
                  <a:srgbClr val="1B04FA"/>
                </a:solidFill>
                <a:cs typeface="Arial" panose="020B0604020202020204" pitchFamily="34" charset="0"/>
              </a:rPr>
              <a:t> rộng và bằng phẳng:  Tùng Hoa, Hoa Bắc, </a:t>
            </a:r>
          </a:p>
          <a:p>
            <a:pPr eaLnBrk="1" hangingPunct="1">
              <a:spcBef>
                <a:spcPct val="50000"/>
              </a:spcBef>
            </a:pPr>
            <a:r>
              <a:rPr lang="en-US" altLang="en-US" sz="2600">
                <a:solidFill>
                  <a:srgbClr val="1B04FA"/>
                </a:solidFill>
                <a:cs typeface="Arial" panose="020B0604020202020204" pitchFamily="34" charset="0"/>
              </a:rPr>
              <a:t>Hoa Trung</a:t>
            </a:r>
          </a:p>
        </p:txBody>
      </p:sp>
      <p:sp>
        <p:nvSpPr>
          <p:cNvPr id="13" name="TextBox 12">
            <a:extLst>
              <a:ext uri="{FF2B5EF4-FFF2-40B4-BE49-F238E27FC236}">
                <a16:creationId xmlns:a16="http://schemas.microsoft.com/office/drawing/2014/main" id="{0E494A57-D57D-4040-853D-50D26330AB49}"/>
              </a:ext>
            </a:extLst>
          </p:cNvPr>
          <p:cNvSpPr txBox="1"/>
          <p:nvPr/>
        </p:nvSpPr>
        <p:spPr>
          <a:xfrm>
            <a:off x="8285964" y="371317"/>
            <a:ext cx="1764194"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5" name="Rectangle 14">
            <a:extLst>
              <a:ext uri="{FF2B5EF4-FFF2-40B4-BE49-F238E27FC236}">
                <a16:creationId xmlns:a16="http://schemas.microsoft.com/office/drawing/2014/main" id="{D311402D-F9DE-4CB3-BA78-849C092F5B9B}"/>
              </a:ext>
            </a:extLst>
          </p:cNvPr>
          <p:cNvSpPr/>
          <p:nvPr/>
        </p:nvSpPr>
        <p:spPr>
          <a:xfrm>
            <a:off x="0" y="5383571"/>
            <a:ext cx="3756480" cy="1384995"/>
          </a:xfrm>
          <a:prstGeom prst="rect">
            <a:avLst/>
          </a:prstGeom>
        </p:spPr>
        <p:txBody>
          <a:bodyPr wrap="square">
            <a:spAutoFit/>
          </a:bodyPr>
          <a:lstStyle/>
          <a:p>
            <a:pPr algn="just"/>
            <a:r>
              <a:rPr lang="en-US" sz="2800">
                <a:solidFill>
                  <a:srgbClr val="1B04FA"/>
                </a:solidFill>
              </a:rPr>
              <a:t>=&gt;</a:t>
            </a: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24389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id="{764D751F-5F71-44F2-A595-7F8AA41611CC}"/>
              </a:ext>
            </a:extLst>
          </p:cNvPr>
          <p:cNvSpPr/>
          <p:nvPr/>
        </p:nvSpPr>
        <p:spPr>
          <a:xfrm>
            <a:off x="-12816" y="1257602"/>
            <a:ext cx="3707384"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Khoáng sản chính của khu vực là than đá, dầu mỏ, thiếc, sắt….</a:t>
            </a:r>
          </a:p>
        </p:txBody>
      </p:sp>
      <p:sp>
        <p:nvSpPr>
          <p:cNvPr id="9" name="Flowchart: Manual Operation 8">
            <a:extLst>
              <a:ext uri="{FF2B5EF4-FFF2-40B4-BE49-F238E27FC236}">
                <a16:creationId xmlns:a16="http://schemas.microsoft.com/office/drawing/2014/main" id="{6B23FBAA-EF62-4259-89C7-614E2FD03114}"/>
              </a:ext>
            </a:extLst>
          </p:cNvPr>
          <p:cNvSpPr/>
          <p:nvPr/>
        </p:nvSpPr>
        <p:spPr>
          <a:xfrm rot="10800000">
            <a:off x="7058025" y="3271838"/>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FFEDBE-B1B5-4A8C-ADFB-D240B0020818}"/>
              </a:ext>
            </a:extLst>
          </p:cNvPr>
          <p:cNvSpPr/>
          <p:nvPr/>
        </p:nvSpPr>
        <p:spPr>
          <a:xfrm>
            <a:off x="11223022" y="1227348"/>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0FEF2D8D-0EDD-41C0-BE69-022780D95598}"/>
              </a:ext>
            </a:extLst>
          </p:cNvPr>
          <p:cNvSpPr/>
          <p:nvPr/>
        </p:nvSpPr>
        <p:spPr>
          <a:xfrm>
            <a:off x="6738131" y="4841541"/>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3888EA4A-88BE-4DB4-8A42-686A72F9B824}"/>
              </a:ext>
            </a:extLst>
          </p:cNvPr>
          <p:cNvSpPr/>
          <p:nvPr/>
        </p:nvSpPr>
        <p:spPr>
          <a:xfrm rot="10800000">
            <a:off x="6637191" y="2271713"/>
            <a:ext cx="201880" cy="24146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E3A3CE35-2B14-425E-B1AD-9130BDCF80F1}"/>
              </a:ext>
            </a:extLst>
          </p:cNvPr>
          <p:cNvSpPr/>
          <p:nvPr/>
        </p:nvSpPr>
        <p:spPr>
          <a:xfrm rot="10800000">
            <a:off x="9309202" y="1406339"/>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451593-1F34-42BC-AAEB-2864903AA92E}"/>
              </a:ext>
            </a:extLst>
          </p:cNvPr>
          <p:cNvSpPr/>
          <p:nvPr/>
        </p:nvSpPr>
        <p:spPr>
          <a:xfrm>
            <a:off x="9403807" y="2255056"/>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CB480B-4DE8-468D-9F5E-3AEBE57CF7FF}"/>
              </a:ext>
            </a:extLst>
          </p:cNvPr>
          <p:cNvSpPr/>
          <p:nvPr/>
        </p:nvSpPr>
        <p:spPr>
          <a:xfrm>
            <a:off x="7484507" y="4250565"/>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11F4825B-424A-4F25-86EF-1DBD302EF74C}"/>
              </a:ext>
            </a:extLst>
          </p:cNvPr>
          <p:cNvSpPr/>
          <p:nvPr/>
        </p:nvSpPr>
        <p:spPr>
          <a:xfrm>
            <a:off x="7516354" y="2302949"/>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CFE73369-2EBE-4668-BBC6-6310A6341572}"/>
              </a:ext>
            </a:extLst>
          </p:cNvPr>
          <p:cNvSpPr/>
          <p:nvPr/>
        </p:nvSpPr>
        <p:spPr>
          <a:xfrm>
            <a:off x="8561889" y="4127787"/>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E813A089-6585-4B3B-B4A3-3724221F9CBD}"/>
              </a:ext>
            </a:extLst>
          </p:cNvPr>
          <p:cNvSpPr/>
          <p:nvPr/>
        </p:nvSpPr>
        <p:spPr>
          <a:xfrm>
            <a:off x="9926401" y="2076065"/>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2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074"/>
                                        </p:tgtEl>
                                      </p:cBhvr>
                                    </p:animEffect>
                                    <p:set>
                                      <p:cBhvr>
                                        <p:cTn id="50" dur="1" fill="hold">
                                          <p:stCondLst>
                                            <p:cond delay="499"/>
                                          </p:stCondLst>
                                        </p:cTn>
                                        <p:tgtEl>
                                          <p:spTgt spid="30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0" grpId="1" animBg="1"/>
      <p:bldP spid="11" grpId="0" animBg="1"/>
      <p:bldP spid="12" grpId="0" animBg="1"/>
      <p:bldP spid="13" grpId="0" animBg="1"/>
      <p:bldP spid="15" grpId="0" animBg="1"/>
      <p:bldP spid="16" grpId="0" animBg="1"/>
      <p:bldP spid="4"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07A30F-1A42-4044-BA19-7E167D727D91}"/>
              </a:ext>
            </a:extLst>
          </p:cNvPr>
          <p:cNvGrpSpPr/>
          <p:nvPr/>
        </p:nvGrpSpPr>
        <p:grpSpPr>
          <a:xfrm>
            <a:off x="6413791" y="0"/>
            <a:ext cx="5786387" cy="6839230"/>
            <a:chOff x="6413791" y="0"/>
            <a:chExt cx="5786387" cy="6839230"/>
          </a:xfrm>
        </p:grpSpPr>
        <p:pic>
          <p:nvPicPr>
            <p:cNvPr id="4" name="Picture 2">
              <a:extLst>
                <a:ext uri="{FF2B5EF4-FFF2-40B4-BE49-F238E27FC236}">
                  <a16:creationId xmlns:a16="http://schemas.microsoft.com/office/drawing/2014/main" id="{A1A6B4E4-9398-4B81-904B-C20913974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060C11-D339-42C2-BC94-E8E36C291A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TextBox 5">
            <a:extLst>
              <a:ext uri="{FF2B5EF4-FFF2-40B4-BE49-F238E27FC236}">
                <a16:creationId xmlns:a16="http://schemas.microsoft.com/office/drawing/2014/main" id="{AB5DC507-CB33-48B7-A447-93A81451EE25}"/>
              </a:ext>
            </a:extLst>
          </p:cNvPr>
          <p:cNvSpPr txBox="1"/>
          <p:nvPr/>
        </p:nvSpPr>
        <p:spPr>
          <a:xfrm>
            <a:off x="202340" y="108703"/>
            <a:ext cx="1337504"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Khí hậu</a:t>
            </a:r>
          </a:p>
        </p:txBody>
      </p:sp>
      <p:sp>
        <p:nvSpPr>
          <p:cNvPr id="7" name="Rectangle 6">
            <a:extLst>
              <a:ext uri="{FF2B5EF4-FFF2-40B4-BE49-F238E27FC236}">
                <a16:creationId xmlns:a16="http://schemas.microsoft.com/office/drawing/2014/main" id="{DBE817AB-1440-45A7-8B78-328253942459}"/>
              </a:ext>
            </a:extLst>
          </p:cNvPr>
          <p:cNvSpPr/>
          <p:nvPr/>
        </p:nvSpPr>
        <p:spPr>
          <a:xfrm>
            <a:off x="0" y="1381827"/>
            <a:ext cx="6923639" cy="1249125"/>
          </a:xfrm>
          <a:prstGeom prst="rect">
            <a:avLst/>
          </a:prstGeom>
        </p:spPr>
        <p:txBody>
          <a:bodyPr wrap="squar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Có khí hậu gió mùa ẩm</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đông: gió mùa tây bắc khô và lạnh</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hè: Có mùa đông nam, mưa nhiều</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969CE304-CD82-4B43-8F93-39A1549789E6}"/>
              </a:ext>
            </a:extLst>
          </p:cNvPr>
          <p:cNvSpPr txBox="1"/>
          <p:nvPr/>
        </p:nvSpPr>
        <p:spPr>
          <a:xfrm>
            <a:off x="198253" y="711806"/>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a16="http://schemas.microsoft.com/office/drawing/2014/main" id="{C4069492-C24F-4DCE-A2E4-B81D4F0D101A}"/>
              </a:ext>
            </a:extLst>
          </p:cNvPr>
          <p:cNvSpPr txBox="1"/>
          <p:nvPr/>
        </p:nvSpPr>
        <p:spPr>
          <a:xfrm>
            <a:off x="198253" y="296245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10" name="Rectangle 9">
            <a:extLst>
              <a:ext uri="{FF2B5EF4-FFF2-40B4-BE49-F238E27FC236}">
                <a16:creationId xmlns:a16="http://schemas.microsoft.com/office/drawing/2014/main" id="{92FEDCB1-655F-4903-9AD6-F92E3998E91B}"/>
              </a:ext>
            </a:extLst>
          </p:cNvPr>
          <p:cNvSpPr/>
          <p:nvPr/>
        </p:nvSpPr>
        <p:spPr>
          <a:xfrm>
            <a:off x="-72328" y="3585803"/>
            <a:ext cx="4059125" cy="853952"/>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Khí hậu cận nhiệt lục địa </a:t>
            </a:r>
          </a:p>
          <a:p>
            <a:pPr marL="127000"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quanh năm khô hạn</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062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9">
            <a:extLst>
              <a:ext uri="{FF2B5EF4-FFF2-40B4-BE49-F238E27FC236}">
                <a16:creationId xmlns:a16="http://schemas.microsoft.com/office/drawing/2014/main" id="{BAF263CC-A3B2-4FBD-969E-B540564279A3}"/>
              </a:ext>
            </a:extLst>
          </p:cNvPr>
          <p:cNvSpPr>
            <a:spLocks noChangeArrowheads="1"/>
          </p:cNvSpPr>
          <p:nvPr/>
        </p:nvSpPr>
        <p:spPr bwMode="auto">
          <a:xfrm>
            <a:off x="5956300" y="40005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solidFill>
                <a:srgbClr val="003399"/>
              </a:solidFill>
            </a:endParaRPr>
          </a:p>
        </p:txBody>
      </p:sp>
      <p:sp>
        <p:nvSpPr>
          <p:cNvPr id="5" name="TextBox 4">
            <a:extLst>
              <a:ext uri="{FF2B5EF4-FFF2-40B4-BE49-F238E27FC236}">
                <a16:creationId xmlns:a16="http://schemas.microsoft.com/office/drawing/2014/main" id="{BC07C296-666E-48AA-9F6D-0E0CDACC703D}"/>
              </a:ext>
            </a:extLst>
          </p:cNvPr>
          <p:cNvSpPr txBox="1"/>
          <p:nvPr/>
        </p:nvSpPr>
        <p:spPr>
          <a:xfrm>
            <a:off x="235274" y="153480"/>
            <a:ext cx="1685328"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Cảnh quan</a:t>
            </a:r>
          </a:p>
        </p:txBody>
      </p:sp>
      <p:sp>
        <p:nvSpPr>
          <p:cNvPr id="2" name="Rectangle 1">
            <a:extLst>
              <a:ext uri="{FF2B5EF4-FFF2-40B4-BE49-F238E27FC236}">
                <a16:creationId xmlns:a16="http://schemas.microsoft.com/office/drawing/2014/main" id="{47442F4D-0438-4AB7-AFBB-3467C5CA45AB}"/>
              </a:ext>
            </a:extLst>
          </p:cNvPr>
          <p:cNvSpPr/>
          <p:nvPr/>
        </p:nvSpPr>
        <p:spPr>
          <a:xfrm>
            <a:off x="224489" y="1847174"/>
            <a:ext cx="3108543" cy="458780"/>
          </a:xfrm>
          <a:prstGeom prst="rect">
            <a:avLst/>
          </a:prstGeom>
        </p:spPr>
        <p:txBody>
          <a:bodyPr wrap="none">
            <a:spAutoFit/>
          </a:bodyPr>
          <a:lstStyle/>
          <a:p>
            <a:pPr marL="285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Rừng cận nhiệt đới</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C7D273FD-FA83-4DE0-92FF-7B67FEA93764}"/>
              </a:ext>
            </a:extLst>
          </p:cNvPr>
          <p:cNvSpPr txBox="1"/>
          <p:nvPr/>
        </p:nvSpPr>
        <p:spPr>
          <a:xfrm>
            <a:off x="421989" y="100032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8" name="TextBox 7">
            <a:extLst>
              <a:ext uri="{FF2B5EF4-FFF2-40B4-BE49-F238E27FC236}">
                <a16:creationId xmlns:a16="http://schemas.microsoft.com/office/drawing/2014/main" id="{F743678D-5D26-4C39-B160-669D36F2C48E}"/>
              </a:ext>
            </a:extLst>
          </p:cNvPr>
          <p:cNvSpPr txBox="1"/>
          <p:nvPr/>
        </p:nvSpPr>
        <p:spPr>
          <a:xfrm>
            <a:off x="500439" y="2622349"/>
            <a:ext cx="1528428" cy="458780"/>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3" name="Rectangle 2">
            <a:extLst>
              <a:ext uri="{FF2B5EF4-FFF2-40B4-BE49-F238E27FC236}">
                <a16:creationId xmlns:a16="http://schemas.microsoft.com/office/drawing/2014/main" id="{3B745AD1-B6B6-4E6F-8967-054EDDAFC2DB}"/>
              </a:ext>
            </a:extLst>
          </p:cNvPr>
          <p:cNvSpPr/>
          <p:nvPr/>
        </p:nvSpPr>
        <p:spPr>
          <a:xfrm>
            <a:off x="140330" y="3318124"/>
            <a:ext cx="3276859" cy="917495"/>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Thảo nguyên khô,</a:t>
            </a:r>
          </a:p>
          <a:p>
            <a:pPr marL="127000" indent="180340" algn="just">
              <a:lnSpc>
                <a:spcPct val="107000"/>
              </a:lnSpc>
              <a:spcAft>
                <a:spcPts val="0"/>
              </a:spcAft>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 hoang mạc</a:t>
            </a:r>
            <a:endPar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CBD64164-FD10-4937-9736-BFBB6301E2C2}"/>
              </a:ext>
            </a:extLst>
          </p:cNvPr>
          <p:cNvGrpSpPr/>
          <p:nvPr/>
        </p:nvGrpSpPr>
        <p:grpSpPr>
          <a:xfrm>
            <a:off x="4558748" y="384313"/>
            <a:ext cx="7633252" cy="6473687"/>
            <a:chOff x="5355214" y="982180"/>
            <a:chExt cx="6836786" cy="5882372"/>
          </a:xfrm>
        </p:grpSpPr>
        <p:pic>
          <p:nvPicPr>
            <p:cNvPr id="11" name="Picture 10">
              <a:extLst>
                <a:ext uri="{FF2B5EF4-FFF2-40B4-BE49-F238E27FC236}">
                  <a16:creationId xmlns:a16="http://schemas.microsoft.com/office/drawing/2014/main" id="{A3D46B05-FD73-4A78-A8D1-2FB846D481C2}"/>
                </a:ext>
              </a:extLst>
            </p:cNvPr>
            <p:cNvPicPr>
              <a:picLocks noChangeAspect="1"/>
            </p:cNvPicPr>
            <p:nvPr/>
          </p:nvPicPr>
          <p:blipFill rotWithShape="1">
            <a:blip r:embed="rId2"/>
            <a:srcRect l="34186" t="31163" r="35378" b="21861"/>
            <a:stretch/>
          </p:blipFill>
          <p:spPr>
            <a:xfrm>
              <a:off x="5355214" y="982180"/>
              <a:ext cx="6836786" cy="5856052"/>
            </a:xfrm>
            <a:prstGeom prst="rect">
              <a:avLst/>
            </a:prstGeom>
          </p:spPr>
        </p:pic>
        <p:sp>
          <p:nvSpPr>
            <p:cNvPr id="12" name="TextBox 11">
              <a:extLst>
                <a:ext uri="{FF2B5EF4-FFF2-40B4-BE49-F238E27FC236}">
                  <a16:creationId xmlns:a16="http://schemas.microsoft.com/office/drawing/2014/main" id="{97F24E78-8A46-40FC-B126-5E9C932286B6}"/>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87520" y="92390"/>
            <a:ext cx="2531209"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Sông ngòi</a:t>
            </a:r>
          </a:p>
        </p:txBody>
      </p:sp>
      <p:grpSp>
        <p:nvGrpSpPr>
          <p:cNvPr id="3" name="Group 2">
            <a:extLst>
              <a:ext uri="{FF2B5EF4-FFF2-40B4-BE49-F238E27FC236}">
                <a16:creationId xmlns:a16="http://schemas.microsoft.com/office/drawing/2014/main" id="{37C38F8D-B204-4B10-99CB-DC86F659B06F}"/>
              </a:ext>
            </a:extLst>
          </p:cNvPr>
          <p:cNvGrpSpPr/>
          <p:nvPr/>
        </p:nvGrpSpPr>
        <p:grpSpPr>
          <a:xfrm>
            <a:off x="4535512" y="650244"/>
            <a:ext cx="7656488" cy="6207756"/>
            <a:chOff x="3756480" y="477078"/>
            <a:chExt cx="8435520" cy="6380922"/>
          </a:xfrm>
        </p:grpSpPr>
        <p:pic>
          <p:nvPicPr>
            <p:cNvPr id="12" name="Picture 2">
              <a:extLst>
                <a:ext uri="{FF2B5EF4-FFF2-40B4-BE49-F238E27FC236}">
                  <a16:creationId xmlns:a16="http://schemas.microsoft.com/office/drawing/2014/main" id="{432D0BCC-7933-468B-89BC-43AE7D52B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477078"/>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C1B94C4-BF64-4F54-B87A-204835456216}"/>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grpSp>
      <p:sp>
        <p:nvSpPr>
          <p:cNvPr id="15" name="Rectangle 14">
            <a:extLst>
              <a:ext uri="{FF2B5EF4-FFF2-40B4-BE49-F238E27FC236}">
                <a16:creationId xmlns:a16="http://schemas.microsoft.com/office/drawing/2014/main" id="{542677F4-4901-4228-9EE6-372D2DB54C8E}"/>
              </a:ext>
            </a:extLst>
          </p:cNvPr>
          <p:cNvSpPr/>
          <p:nvPr/>
        </p:nvSpPr>
        <p:spPr>
          <a:xfrm>
            <a:off x="23913" y="985746"/>
            <a:ext cx="4511599" cy="1815882"/>
          </a:xfrm>
          <a:prstGeom prst="rect">
            <a:avLst/>
          </a:prstGeom>
        </p:spPr>
        <p:txBody>
          <a:bodyPr wrap="square">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Phần đất liền có ba con sông lớn là: A-Mua , Hoàng Hà , Trường Giang </a:t>
            </a:r>
          </a:p>
        </p:txBody>
      </p:sp>
      <p:sp>
        <p:nvSpPr>
          <p:cNvPr id="4" name="Rectangle 3">
            <a:extLst>
              <a:ext uri="{FF2B5EF4-FFF2-40B4-BE49-F238E27FC236}">
                <a16:creationId xmlns:a16="http://schemas.microsoft.com/office/drawing/2014/main" id="{FDAC4888-E6B8-4E70-89FB-3A4178A53041}"/>
              </a:ext>
            </a:extLst>
          </p:cNvPr>
          <p:cNvSpPr/>
          <p:nvPr/>
        </p:nvSpPr>
        <p:spPr>
          <a:xfrm>
            <a:off x="-8333" y="2947526"/>
            <a:ext cx="6096000" cy="1169551"/>
          </a:xfrm>
          <a:prstGeom prst="rect">
            <a:avLst/>
          </a:prstGeom>
        </p:spPr>
        <p:txBody>
          <a:bodyPr>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Chế độ nước theo mùa , </a:t>
            </a:r>
          </a:p>
          <a:p>
            <a:pPr>
              <a:spcBef>
                <a:spcPct val="50000"/>
              </a:spcBef>
            </a:pPr>
            <a:r>
              <a:rPr lang="en-US" altLang="en-US" sz="2800" b="1">
                <a:solidFill>
                  <a:srgbClr val="1B04FA"/>
                </a:solidFill>
                <a:latin typeface="Arial" panose="020B0604020202020204" pitchFamily="34" charset="0"/>
                <a:cs typeface="Arial" panose="020B0604020202020204" pitchFamily="34" charset="0"/>
              </a:rPr>
              <a:t> lũ lớn cuối hạ đầu thu.</a:t>
            </a:r>
          </a:p>
        </p:txBody>
      </p:sp>
      <p:sp>
        <p:nvSpPr>
          <p:cNvPr id="5" name="Freeform: Shape 4">
            <a:extLst>
              <a:ext uri="{FF2B5EF4-FFF2-40B4-BE49-F238E27FC236}">
                <a16:creationId xmlns:a16="http://schemas.microsoft.com/office/drawing/2014/main" id="{C548076F-0060-4349-A978-A1C574A42877}"/>
              </a:ext>
            </a:extLst>
          </p:cNvPr>
          <p:cNvSpPr/>
          <p:nvPr/>
        </p:nvSpPr>
        <p:spPr>
          <a:xfrm>
            <a:off x="9819861" y="1431235"/>
            <a:ext cx="622852" cy="864372"/>
          </a:xfrm>
          <a:custGeom>
            <a:avLst/>
            <a:gdLst>
              <a:gd name="connsiteX0" fmla="*/ 622852 w 622852"/>
              <a:gd name="connsiteY0" fmla="*/ 0 h 864372"/>
              <a:gd name="connsiteX1" fmla="*/ 556591 w 622852"/>
              <a:gd name="connsiteY1" fmla="*/ 13252 h 864372"/>
              <a:gd name="connsiteX2" fmla="*/ 530087 w 622852"/>
              <a:gd name="connsiteY2" fmla="*/ 66261 h 864372"/>
              <a:gd name="connsiteX3" fmla="*/ 490330 w 622852"/>
              <a:gd name="connsiteY3" fmla="*/ 159026 h 864372"/>
              <a:gd name="connsiteX4" fmla="*/ 437322 w 622852"/>
              <a:gd name="connsiteY4" fmla="*/ 185530 h 864372"/>
              <a:gd name="connsiteX5" fmla="*/ 410817 w 622852"/>
              <a:gd name="connsiteY5" fmla="*/ 212035 h 864372"/>
              <a:gd name="connsiteX6" fmla="*/ 397565 w 622852"/>
              <a:gd name="connsiteY6" fmla="*/ 251791 h 864372"/>
              <a:gd name="connsiteX7" fmla="*/ 384313 w 622852"/>
              <a:gd name="connsiteY7" fmla="*/ 344556 h 864372"/>
              <a:gd name="connsiteX8" fmla="*/ 344556 w 622852"/>
              <a:gd name="connsiteY8" fmla="*/ 357808 h 864372"/>
              <a:gd name="connsiteX9" fmla="*/ 198782 w 622852"/>
              <a:gd name="connsiteY9" fmla="*/ 384313 h 864372"/>
              <a:gd name="connsiteX10" fmla="*/ 159026 w 622852"/>
              <a:gd name="connsiteY10" fmla="*/ 397565 h 864372"/>
              <a:gd name="connsiteX11" fmla="*/ 39756 w 622852"/>
              <a:gd name="connsiteY11" fmla="*/ 410817 h 864372"/>
              <a:gd name="connsiteX12" fmla="*/ 39756 w 622852"/>
              <a:gd name="connsiteY12" fmla="*/ 490330 h 864372"/>
              <a:gd name="connsiteX13" fmla="*/ 0 w 622852"/>
              <a:gd name="connsiteY13" fmla="*/ 503582 h 864372"/>
              <a:gd name="connsiteX14" fmla="*/ 26504 w 622852"/>
              <a:gd name="connsiteY14" fmla="*/ 530087 h 864372"/>
              <a:gd name="connsiteX15" fmla="*/ 106017 w 622852"/>
              <a:gd name="connsiteY15" fmla="*/ 543339 h 864372"/>
              <a:gd name="connsiteX16" fmla="*/ 172278 w 622852"/>
              <a:gd name="connsiteY16" fmla="*/ 556591 h 864372"/>
              <a:gd name="connsiteX17" fmla="*/ 185530 w 622852"/>
              <a:gd name="connsiteY17" fmla="*/ 609600 h 864372"/>
              <a:gd name="connsiteX18" fmla="*/ 198782 w 622852"/>
              <a:gd name="connsiteY18" fmla="*/ 689113 h 864372"/>
              <a:gd name="connsiteX19" fmla="*/ 238539 w 622852"/>
              <a:gd name="connsiteY19" fmla="*/ 715617 h 864372"/>
              <a:gd name="connsiteX20" fmla="*/ 265043 w 622852"/>
              <a:gd name="connsiteY20" fmla="*/ 834887 h 864372"/>
              <a:gd name="connsiteX21" fmla="*/ 291548 w 622852"/>
              <a:gd name="connsiteY21" fmla="*/ 861391 h 864372"/>
              <a:gd name="connsiteX22" fmla="*/ 384313 w 622852"/>
              <a:gd name="connsiteY22" fmla="*/ 861391 h 8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2852" h="864372">
                <a:moveTo>
                  <a:pt x="622852" y="0"/>
                </a:moveTo>
                <a:cubicBezTo>
                  <a:pt x="600765" y="4417"/>
                  <a:pt x="574920" y="160"/>
                  <a:pt x="556591" y="13252"/>
                </a:cubicBezTo>
                <a:cubicBezTo>
                  <a:pt x="540516" y="24735"/>
                  <a:pt x="537869" y="48103"/>
                  <a:pt x="530087" y="66261"/>
                </a:cubicBezTo>
                <a:cubicBezTo>
                  <a:pt x="518207" y="93982"/>
                  <a:pt x="512307" y="137049"/>
                  <a:pt x="490330" y="159026"/>
                </a:cubicBezTo>
                <a:cubicBezTo>
                  <a:pt x="476361" y="172995"/>
                  <a:pt x="453759" y="174572"/>
                  <a:pt x="437322" y="185530"/>
                </a:cubicBezTo>
                <a:cubicBezTo>
                  <a:pt x="426926" y="192461"/>
                  <a:pt x="419652" y="203200"/>
                  <a:pt x="410817" y="212035"/>
                </a:cubicBezTo>
                <a:cubicBezTo>
                  <a:pt x="406400" y="225287"/>
                  <a:pt x="400304" y="238093"/>
                  <a:pt x="397565" y="251791"/>
                </a:cubicBezTo>
                <a:cubicBezTo>
                  <a:pt x="391439" y="282420"/>
                  <a:pt x="398282" y="316618"/>
                  <a:pt x="384313" y="344556"/>
                </a:cubicBezTo>
                <a:cubicBezTo>
                  <a:pt x="378066" y="357050"/>
                  <a:pt x="358215" y="354881"/>
                  <a:pt x="344556" y="357808"/>
                </a:cubicBezTo>
                <a:cubicBezTo>
                  <a:pt x="296264" y="368156"/>
                  <a:pt x="247074" y="373965"/>
                  <a:pt x="198782" y="384313"/>
                </a:cubicBezTo>
                <a:cubicBezTo>
                  <a:pt x="185123" y="387240"/>
                  <a:pt x="172805" y="395269"/>
                  <a:pt x="159026" y="397565"/>
                </a:cubicBezTo>
                <a:cubicBezTo>
                  <a:pt x="119569" y="404141"/>
                  <a:pt x="79513" y="406400"/>
                  <a:pt x="39756" y="410817"/>
                </a:cubicBezTo>
                <a:cubicBezTo>
                  <a:pt x="48592" y="437322"/>
                  <a:pt x="66262" y="463825"/>
                  <a:pt x="39756" y="490330"/>
                </a:cubicBezTo>
                <a:cubicBezTo>
                  <a:pt x="29878" y="500207"/>
                  <a:pt x="13252" y="499165"/>
                  <a:pt x="0" y="503582"/>
                </a:cubicBezTo>
                <a:cubicBezTo>
                  <a:pt x="8835" y="512417"/>
                  <a:pt x="14805" y="525700"/>
                  <a:pt x="26504" y="530087"/>
                </a:cubicBezTo>
                <a:cubicBezTo>
                  <a:pt x="51663" y="539522"/>
                  <a:pt x="79580" y="538532"/>
                  <a:pt x="106017" y="543339"/>
                </a:cubicBezTo>
                <a:cubicBezTo>
                  <a:pt x="128178" y="547368"/>
                  <a:pt x="150191" y="552174"/>
                  <a:pt x="172278" y="556591"/>
                </a:cubicBezTo>
                <a:cubicBezTo>
                  <a:pt x="176695" y="574261"/>
                  <a:pt x="181958" y="591740"/>
                  <a:pt x="185530" y="609600"/>
                </a:cubicBezTo>
                <a:cubicBezTo>
                  <a:pt x="190800" y="635948"/>
                  <a:pt x="186765" y="665080"/>
                  <a:pt x="198782" y="689113"/>
                </a:cubicBezTo>
                <a:cubicBezTo>
                  <a:pt x="205905" y="703359"/>
                  <a:pt x="225287" y="706782"/>
                  <a:pt x="238539" y="715617"/>
                </a:cubicBezTo>
                <a:cubicBezTo>
                  <a:pt x="239933" y="722587"/>
                  <a:pt x="258805" y="822411"/>
                  <a:pt x="265043" y="834887"/>
                </a:cubicBezTo>
                <a:cubicBezTo>
                  <a:pt x="270631" y="846062"/>
                  <a:pt x="279351" y="858681"/>
                  <a:pt x="291548" y="861391"/>
                </a:cubicBezTo>
                <a:cubicBezTo>
                  <a:pt x="321733" y="868099"/>
                  <a:pt x="353391" y="861391"/>
                  <a:pt x="384313" y="861391"/>
                </a:cubicBezTo>
              </a:path>
            </a:pathLst>
          </a:cu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95C79C8-7868-4550-9A1E-D197887F9D6A}"/>
              </a:ext>
            </a:extLst>
          </p:cNvPr>
          <p:cNvSpPr/>
          <p:nvPr/>
        </p:nvSpPr>
        <p:spPr>
          <a:xfrm>
            <a:off x="6930887" y="2689915"/>
            <a:ext cx="2385391" cy="1007442"/>
          </a:xfrm>
          <a:custGeom>
            <a:avLst/>
            <a:gdLst>
              <a:gd name="connsiteX0" fmla="*/ 2385391 w 2385391"/>
              <a:gd name="connsiteY0" fmla="*/ 464102 h 1007442"/>
              <a:gd name="connsiteX1" fmla="*/ 2358887 w 2385391"/>
              <a:gd name="connsiteY1" fmla="*/ 530363 h 1007442"/>
              <a:gd name="connsiteX2" fmla="*/ 2199861 w 2385391"/>
              <a:gd name="connsiteY2" fmla="*/ 583372 h 1007442"/>
              <a:gd name="connsiteX3" fmla="*/ 2160104 w 2385391"/>
              <a:gd name="connsiteY3" fmla="*/ 609876 h 1007442"/>
              <a:gd name="connsiteX4" fmla="*/ 2133600 w 2385391"/>
              <a:gd name="connsiteY4" fmla="*/ 702642 h 1007442"/>
              <a:gd name="connsiteX5" fmla="*/ 2093843 w 2385391"/>
              <a:gd name="connsiteY5" fmla="*/ 729146 h 1007442"/>
              <a:gd name="connsiteX6" fmla="*/ 2067339 w 2385391"/>
              <a:gd name="connsiteY6" fmla="*/ 768902 h 1007442"/>
              <a:gd name="connsiteX7" fmla="*/ 1987826 w 2385391"/>
              <a:gd name="connsiteY7" fmla="*/ 795407 h 1007442"/>
              <a:gd name="connsiteX8" fmla="*/ 1948070 w 2385391"/>
              <a:gd name="connsiteY8" fmla="*/ 821911 h 1007442"/>
              <a:gd name="connsiteX9" fmla="*/ 1908313 w 2385391"/>
              <a:gd name="connsiteY9" fmla="*/ 835163 h 1007442"/>
              <a:gd name="connsiteX10" fmla="*/ 1881809 w 2385391"/>
              <a:gd name="connsiteY10" fmla="*/ 861668 h 1007442"/>
              <a:gd name="connsiteX11" fmla="*/ 1802296 w 2385391"/>
              <a:gd name="connsiteY11" fmla="*/ 888172 h 1007442"/>
              <a:gd name="connsiteX12" fmla="*/ 1696278 w 2385391"/>
              <a:gd name="connsiteY12" fmla="*/ 874920 h 1007442"/>
              <a:gd name="connsiteX13" fmla="*/ 1669774 w 2385391"/>
              <a:gd name="connsiteY13" fmla="*/ 848415 h 1007442"/>
              <a:gd name="connsiteX14" fmla="*/ 1590261 w 2385391"/>
              <a:gd name="connsiteY14" fmla="*/ 888172 h 1007442"/>
              <a:gd name="connsiteX15" fmla="*/ 1537252 w 2385391"/>
              <a:gd name="connsiteY15" fmla="*/ 901424 h 1007442"/>
              <a:gd name="connsiteX16" fmla="*/ 1497496 w 2385391"/>
              <a:gd name="connsiteY16" fmla="*/ 914676 h 1007442"/>
              <a:gd name="connsiteX17" fmla="*/ 1470991 w 2385391"/>
              <a:gd name="connsiteY17" fmla="*/ 874920 h 1007442"/>
              <a:gd name="connsiteX18" fmla="*/ 1497496 w 2385391"/>
              <a:gd name="connsiteY18" fmla="*/ 848415 h 1007442"/>
              <a:gd name="connsiteX19" fmla="*/ 1537252 w 2385391"/>
              <a:gd name="connsiteY19" fmla="*/ 755650 h 1007442"/>
              <a:gd name="connsiteX20" fmla="*/ 1537252 w 2385391"/>
              <a:gd name="connsiteY20" fmla="*/ 437598 h 1007442"/>
              <a:gd name="connsiteX21" fmla="*/ 1563756 w 2385391"/>
              <a:gd name="connsiteY21" fmla="*/ 331581 h 1007442"/>
              <a:gd name="connsiteX22" fmla="*/ 1603513 w 2385391"/>
              <a:gd name="connsiteY22" fmla="*/ 305076 h 1007442"/>
              <a:gd name="connsiteX23" fmla="*/ 1563756 w 2385391"/>
              <a:gd name="connsiteY23" fmla="*/ 106294 h 1007442"/>
              <a:gd name="connsiteX24" fmla="*/ 1391478 w 2385391"/>
              <a:gd name="connsiteY24" fmla="*/ 53285 h 1007442"/>
              <a:gd name="connsiteX25" fmla="*/ 1311965 w 2385391"/>
              <a:gd name="connsiteY25" fmla="*/ 26781 h 1007442"/>
              <a:gd name="connsiteX26" fmla="*/ 1272209 w 2385391"/>
              <a:gd name="connsiteY26" fmla="*/ 276 h 1007442"/>
              <a:gd name="connsiteX27" fmla="*/ 1166191 w 2385391"/>
              <a:gd name="connsiteY27" fmla="*/ 26781 h 1007442"/>
              <a:gd name="connsiteX28" fmla="*/ 1099930 w 2385391"/>
              <a:gd name="connsiteY28" fmla="*/ 172555 h 1007442"/>
              <a:gd name="connsiteX29" fmla="*/ 1086678 w 2385391"/>
              <a:gd name="connsiteY29" fmla="*/ 225563 h 1007442"/>
              <a:gd name="connsiteX30" fmla="*/ 1073426 w 2385391"/>
              <a:gd name="connsiteY30" fmla="*/ 305076 h 1007442"/>
              <a:gd name="connsiteX31" fmla="*/ 1046922 w 2385391"/>
              <a:gd name="connsiteY31" fmla="*/ 384589 h 1007442"/>
              <a:gd name="connsiteX32" fmla="*/ 993913 w 2385391"/>
              <a:gd name="connsiteY32" fmla="*/ 464102 h 1007442"/>
              <a:gd name="connsiteX33" fmla="*/ 980661 w 2385391"/>
              <a:gd name="connsiteY33" fmla="*/ 517111 h 1007442"/>
              <a:gd name="connsiteX34" fmla="*/ 940904 w 2385391"/>
              <a:gd name="connsiteY34" fmla="*/ 530363 h 1007442"/>
              <a:gd name="connsiteX35" fmla="*/ 861391 w 2385391"/>
              <a:gd name="connsiteY35" fmla="*/ 543615 h 1007442"/>
              <a:gd name="connsiteX36" fmla="*/ 821635 w 2385391"/>
              <a:gd name="connsiteY36" fmla="*/ 623128 h 1007442"/>
              <a:gd name="connsiteX37" fmla="*/ 808383 w 2385391"/>
              <a:gd name="connsiteY37" fmla="*/ 702642 h 1007442"/>
              <a:gd name="connsiteX38" fmla="*/ 768626 w 2385391"/>
              <a:gd name="connsiteY38" fmla="*/ 715894 h 1007442"/>
              <a:gd name="connsiteX39" fmla="*/ 583096 w 2385391"/>
              <a:gd name="connsiteY39" fmla="*/ 702642 h 1007442"/>
              <a:gd name="connsiteX40" fmla="*/ 516835 w 2385391"/>
              <a:gd name="connsiteY40" fmla="*/ 649633 h 1007442"/>
              <a:gd name="connsiteX41" fmla="*/ 424070 w 2385391"/>
              <a:gd name="connsiteY41" fmla="*/ 623128 h 1007442"/>
              <a:gd name="connsiteX42" fmla="*/ 410817 w 2385391"/>
              <a:gd name="connsiteY42" fmla="*/ 835163 h 1007442"/>
              <a:gd name="connsiteX43" fmla="*/ 450574 w 2385391"/>
              <a:gd name="connsiteY43" fmla="*/ 861668 h 1007442"/>
              <a:gd name="connsiteX44" fmla="*/ 490330 w 2385391"/>
              <a:gd name="connsiteY44" fmla="*/ 914676 h 1007442"/>
              <a:gd name="connsiteX45" fmla="*/ 503583 w 2385391"/>
              <a:gd name="connsiteY45" fmla="*/ 954433 h 1007442"/>
              <a:gd name="connsiteX46" fmla="*/ 583096 w 2385391"/>
              <a:gd name="connsiteY46" fmla="*/ 994189 h 1007442"/>
              <a:gd name="connsiteX47" fmla="*/ 543339 w 2385391"/>
              <a:gd name="connsiteY47" fmla="*/ 1007442 h 1007442"/>
              <a:gd name="connsiteX48" fmla="*/ 477078 w 2385391"/>
              <a:gd name="connsiteY48" fmla="*/ 967685 h 1007442"/>
              <a:gd name="connsiteX49" fmla="*/ 397565 w 2385391"/>
              <a:gd name="connsiteY49" fmla="*/ 980937 h 1007442"/>
              <a:gd name="connsiteX50" fmla="*/ 344556 w 2385391"/>
              <a:gd name="connsiteY50" fmla="*/ 994189 h 1007442"/>
              <a:gd name="connsiteX51" fmla="*/ 291548 w 2385391"/>
              <a:gd name="connsiteY51" fmla="*/ 980937 h 1007442"/>
              <a:gd name="connsiteX52" fmla="*/ 251791 w 2385391"/>
              <a:gd name="connsiteY52" fmla="*/ 901424 h 1007442"/>
              <a:gd name="connsiteX53" fmla="*/ 212035 w 2385391"/>
              <a:gd name="connsiteY53" fmla="*/ 835163 h 1007442"/>
              <a:gd name="connsiteX54" fmla="*/ 119270 w 2385391"/>
              <a:gd name="connsiteY54" fmla="*/ 821911 h 1007442"/>
              <a:gd name="connsiteX55" fmla="*/ 53009 w 2385391"/>
              <a:gd name="connsiteY55" fmla="*/ 808659 h 1007442"/>
              <a:gd name="connsiteX56" fmla="*/ 0 w 2385391"/>
              <a:gd name="connsiteY56" fmla="*/ 755650 h 100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85391" h="1007442">
                <a:moveTo>
                  <a:pt x="2385391" y="464102"/>
                </a:moveTo>
                <a:cubicBezTo>
                  <a:pt x="2376556" y="486189"/>
                  <a:pt x="2371495" y="510190"/>
                  <a:pt x="2358887" y="530363"/>
                </a:cubicBezTo>
                <a:cubicBezTo>
                  <a:pt x="2318265" y="595358"/>
                  <a:pt x="2279233" y="574553"/>
                  <a:pt x="2199861" y="583372"/>
                </a:cubicBezTo>
                <a:cubicBezTo>
                  <a:pt x="2186609" y="592207"/>
                  <a:pt x="2168939" y="596624"/>
                  <a:pt x="2160104" y="609876"/>
                </a:cubicBezTo>
                <a:cubicBezTo>
                  <a:pt x="2150582" y="624160"/>
                  <a:pt x="2147153" y="685701"/>
                  <a:pt x="2133600" y="702642"/>
                </a:cubicBezTo>
                <a:cubicBezTo>
                  <a:pt x="2123650" y="715079"/>
                  <a:pt x="2107095" y="720311"/>
                  <a:pt x="2093843" y="729146"/>
                </a:cubicBezTo>
                <a:cubicBezTo>
                  <a:pt x="2085008" y="742398"/>
                  <a:pt x="2080845" y="760461"/>
                  <a:pt x="2067339" y="768902"/>
                </a:cubicBezTo>
                <a:cubicBezTo>
                  <a:pt x="2043648" y="783709"/>
                  <a:pt x="1987826" y="795407"/>
                  <a:pt x="1987826" y="795407"/>
                </a:cubicBezTo>
                <a:cubicBezTo>
                  <a:pt x="1974574" y="804242"/>
                  <a:pt x="1962316" y="814788"/>
                  <a:pt x="1948070" y="821911"/>
                </a:cubicBezTo>
                <a:cubicBezTo>
                  <a:pt x="1935576" y="828158"/>
                  <a:pt x="1920291" y="827976"/>
                  <a:pt x="1908313" y="835163"/>
                </a:cubicBezTo>
                <a:cubicBezTo>
                  <a:pt x="1897599" y="841591"/>
                  <a:pt x="1892984" y="856080"/>
                  <a:pt x="1881809" y="861668"/>
                </a:cubicBezTo>
                <a:cubicBezTo>
                  <a:pt x="1856821" y="874162"/>
                  <a:pt x="1802296" y="888172"/>
                  <a:pt x="1802296" y="888172"/>
                </a:cubicBezTo>
                <a:cubicBezTo>
                  <a:pt x="1766957" y="883755"/>
                  <a:pt x="1730390" y="885154"/>
                  <a:pt x="1696278" y="874920"/>
                </a:cubicBezTo>
                <a:cubicBezTo>
                  <a:pt x="1684311" y="871330"/>
                  <a:pt x="1682026" y="850865"/>
                  <a:pt x="1669774" y="848415"/>
                </a:cubicBezTo>
                <a:cubicBezTo>
                  <a:pt x="1644392" y="843339"/>
                  <a:pt x="1608023" y="880560"/>
                  <a:pt x="1590261" y="888172"/>
                </a:cubicBezTo>
                <a:cubicBezTo>
                  <a:pt x="1573520" y="895347"/>
                  <a:pt x="1554765" y="896420"/>
                  <a:pt x="1537252" y="901424"/>
                </a:cubicBezTo>
                <a:cubicBezTo>
                  <a:pt x="1523821" y="905261"/>
                  <a:pt x="1510748" y="910259"/>
                  <a:pt x="1497496" y="914676"/>
                </a:cubicBezTo>
                <a:cubicBezTo>
                  <a:pt x="1488661" y="901424"/>
                  <a:pt x="1470991" y="890847"/>
                  <a:pt x="1470991" y="874920"/>
                </a:cubicBezTo>
                <a:cubicBezTo>
                  <a:pt x="1470991" y="862425"/>
                  <a:pt x="1492574" y="859899"/>
                  <a:pt x="1497496" y="848415"/>
                </a:cubicBezTo>
                <a:cubicBezTo>
                  <a:pt x="1544605" y="738495"/>
                  <a:pt x="1477400" y="815505"/>
                  <a:pt x="1537252" y="755650"/>
                </a:cubicBezTo>
                <a:cubicBezTo>
                  <a:pt x="1523991" y="569994"/>
                  <a:pt x="1515572" y="600197"/>
                  <a:pt x="1537252" y="437598"/>
                </a:cubicBezTo>
                <a:cubicBezTo>
                  <a:pt x="1537648" y="434628"/>
                  <a:pt x="1553053" y="344960"/>
                  <a:pt x="1563756" y="331581"/>
                </a:cubicBezTo>
                <a:cubicBezTo>
                  <a:pt x="1573706" y="319144"/>
                  <a:pt x="1590261" y="313911"/>
                  <a:pt x="1603513" y="305076"/>
                </a:cubicBezTo>
                <a:cubicBezTo>
                  <a:pt x="1603327" y="302842"/>
                  <a:pt x="1615459" y="138608"/>
                  <a:pt x="1563756" y="106294"/>
                </a:cubicBezTo>
                <a:cubicBezTo>
                  <a:pt x="1547663" y="96236"/>
                  <a:pt x="1402987" y="56826"/>
                  <a:pt x="1391478" y="53285"/>
                </a:cubicBezTo>
                <a:cubicBezTo>
                  <a:pt x="1364775" y="45069"/>
                  <a:pt x="1311965" y="26781"/>
                  <a:pt x="1311965" y="26781"/>
                </a:cubicBezTo>
                <a:cubicBezTo>
                  <a:pt x="1298713" y="17946"/>
                  <a:pt x="1288013" y="2252"/>
                  <a:pt x="1272209" y="276"/>
                </a:cubicBezTo>
                <a:cubicBezTo>
                  <a:pt x="1248946" y="-2632"/>
                  <a:pt x="1192154" y="18126"/>
                  <a:pt x="1166191" y="26781"/>
                </a:cubicBezTo>
                <a:cubicBezTo>
                  <a:pt x="1122484" y="157903"/>
                  <a:pt x="1156068" y="116417"/>
                  <a:pt x="1099930" y="172555"/>
                </a:cubicBezTo>
                <a:cubicBezTo>
                  <a:pt x="1095513" y="190224"/>
                  <a:pt x="1090250" y="207704"/>
                  <a:pt x="1086678" y="225563"/>
                </a:cubicBezTo>
                <a:cubicBezTo>
                  <a:pt x="1081408" y="251911"/>
                  <a:pt x="1079943" y="279008"/>
                  <a:pt x="1073426" y="305076"/>
                </a:cubicBezTo>
                <a:cubicBezTo>
                  <a:pt x="1066650" y="332180"/>
                  <a:pt x="1062419" y="361343"/>
                  <a:pt x="1046922" y="384589"/>
                </a:cubicBezTo>
                <a:lnTo>
                  <a:pt x="993913" y="464102"/>
                </a:lnTo>
                <a:cubicBezTo>
                  <a:pt x="989496" y="481772"/>
                  <a:pt x="992039" y="502889"/>
                  <a:pt x="980661" y="517111"/>
                </a:cubicBezTo>
                <a:cubicBezTo>
                  <a:pt x="971935" y="528019"/>
                  <a:pt x="954541" y="527333"/>
                  <a:pt x="940904" y="530363"/>
                </a:cubicBezTo>
                <a:cubicBezTo>
                  <a:pt x="914674" y="536192"/>
                  <a:pt x="887895" y="539198"/>
                  <a:pt x="861391" y="543615"/>
                </a:cubicBezTo>
                <a:cubicBezTo>
                  <a:pt x="837565" y="579354"/>
                  <a:pt x="830779" y="581979"/>
                  <a:pt x="821635" y="623128"/>
                </a:cubicBezTo>
                <a:cubicBezTo>
                  <a:pt x="815806" y="649358"/>
                  <a:pt x="821714" y="679312"/>
                  <a:pt x="808383" y="702642"/>
                </a:cubicBezTo>
                <a:cubicBezTo>
                  <a:pt x="801452" y="714771"/>
                  <a:pt x="781878" y="711477"/>
                  <a:pt x="768626" y="715894"/>
                </a:cubicBezTo>
                <a:cubicBezTo>
                  <a:pt x="706783" y="711477"/>
                  <a:pt x="644672" y="709886"/>
                  <a:pt x="583096" y="702642"/>
                </a:cubicBezTo>
                <a:cubicBezTo>
                  <a:pt x="514753" y="694601"/>
                  <a:pt x="566453" y="689327"/>
                  <a:pt x="516835" y="649633"/>
                </a:cubicBezTo>
                <a:cubicBezTo>
                  <a:pt x="508196" y="642722"/>
                  <a:pt x="427530" y="623993"/>
                  <a:pt x="424070" y="623128"/>
                </a:cubicBezTo>
                <a:cubicBezTo>
                  <a:pt x="359424" y="687774"/>
                  <a:pt x="368390" y="665455"/>
                  <a:pt x="410817" y="835163"/>
                </a:cubicBezTo>
                <a:cubicBezTo>
                  <a:pt x="414680" y="850615"/>
                  <a:pt x="439312" y="850406"/>
                  <a:pt x="450574" y="861668"/>
                </a:cubicBezTo>
                <a:cubicBezTo>
                  <a:pt x="466192" y="877286"/>
                  <a:pt x="477078" y="897007"/>
                  <a:pt x="490330" y="914676"/>
                </a:cubicBezTo>
                <a:cubicBezTo>
                  <a:pt x="494748" y="927928"/>
                  <a:pt x="494856" y="943525"/>
                  <a:pt x="503583" y="954433"/>
                </a:cubicBezTo>
                <a:cubicBezTo>
                  <a:pt x="522267" y="977788"/>
                  <a:pt x="556906" y="985459"/>
                  <a:pt x="583096" y="994189"/>
                </a:cubicBezTo>
                <a:cubicBezTo>
                  <a:pt x="569844" y="998607"/>
                  <a:pt x="557308" y="1007442"/>
                  <a:pt x="543339" y="1007442"/>
                </a:cubicBezTo>
                <a:cubicBezTo>
                  <a:pt x="508935" y="1007442"/>
                  <a:pt x="498072" y="988678"/>
                  <a:pt x="477078" y="967685"/>
                </a:cubicBezTo>
                <a:cubicBezTo>
                  <a:pt x="450574" y="972102"/>
                  <a:pt x="423913" y="975667"/>
                  <a:pt x="397565" y="980937"/>
                </a:cubicBezTo>
                <a:cubicBezTo>
                  <a:pt x="379705" y="984509"/>
                  <a:pt x="362769" y="994189"/>
                  <a:pt x="344556" y="994189"/>
                </a:cubicBezTo>
                <a:cubicBezTo>
                  <a:pt x="326343" y="994189"/>
                  <a:pt x="309217" y="985354"/>
                  <a:pt x="291548" y="980937"/>
                </a:cubicBezTo>
                <a:cubicBezTo>
                  <a:pt x="258239" y="881010"/>
                  <a:pt x="303171" y="1004182"/>
                  <a:pt x="251791" y="901424"/>
                </a:cubicBezTo>
                <a:cubicBezTo>
                  <a:pt x="240537" y="878916"/>
                  <a:pt x="243095" y="845517"/>
                  <a:pt x="212035" y="835163"/>
                </a:cubicBezTo>
                <a:cubicBezTo>
                  <a:pt x="182402" y="825285"/>
                  <a:pt x="150081" y="827046"/>
                  <a:pt x="119270" y="821911"/>
                </a:cubicBezTo>
                <a:cubicBezTo>
                  <a:pt x="97052" y="818208"/>
                  <a:pt x="75096" y="813076"/>
                  <a:pt x="53009" y="808659"/>
                </a:cubicBezTo>
                <a:cubicBezTo>
                  <a:pt x="5033" y="776676"/>
                  <a:pt x="20375" y="796401"/>
                  <a:pt x="0" y="75565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1D1B9F1-4628-4AF9-BFCC-FFDCD2C965C1}"/>
              </a:ext>
            </a:extLst>
          </p:cNvPr>
          <p:cNvSpPr/>
          <p:nvPr/>
        </p:nvSpPr>
        <p:spPr>
          <a:xfrm>
            <a:off x="7248939" y="4108174"/>
            <a:ext cx="1510748" cy="808383"/>
          </a:xfrm>
          <a:custGeom>
            <a:avLst/>
            <a:gdLst>
              <a:gd name="connsiteX0" fmla="*/ 1338470 w 1510748"/>
              <a:gd name="connsiteY0" fmla="*/ 808383 h 808383"/>
              <a:gd name="connsiteX1" fmla="*/ 1325218 w 1510748"/>
              <a:gd name="connsiteY1" fmla="*/ 662609 h 808383"/>
              <a:gd name="connsiteX2" fmla="*/ 1378226 w 1510748"/>
              <a:gd name="connsiteY2" fmla="*/ 675861 h 808383"/>
              <a:gd name="connsiteX3" fmla="*/ 1417983 w 1510748"/>
              <a:gd name="connsiteY3" fmla="*/ 702365 h 808383"/>
              <a:gd name="connsiteX4" fmla="*/ 1484244 w 1510748"/>
              <a:gd name="connsiteY4" fmla="*/ 649356 h 808383"/>
              <a:gd name="connsiteX5" fmla="*/ 1510748 w 1510748"/>
              <a:gd name="connsiteY5" fmla="*/ 516835 h 808383"/>
              <a:gd name="connsiteX6" fmla="*/ 1497496 w 1510748"/>
              <a:gd name="connsiteY6" fmla="*/ 410817 h 808383"/>
              <a:gd name="connsiteX7" fmla="*/ 1444487 w 1510748"/>
              <a:gd name="connsiteY7" fmla="*/ 198783 h 808383"/>
              <a:gd name="connsiteX8" fmla="*/ 1404731 w 1510748"/>
              <a:gd name="connsiteY8" fmla="*/ 185530 h 808383"/>
              <a:gd name="connsiteX9" fmla="*/ 1364974 w 1510748"/>
              <a:gd name="connsiteY9" fmla="*/ 132522 h 808383"/>
              <a:gd name="connsiteX10" fmla="*/ 1285461 w 1510748"/>
              <a:gd name="connsiteY10" fmla="*/ 106017 h 808383"/>
              <a:gd name="connsiteX11" fmla="*/ 1258957 w 1510748"/>
              <a:gd name="connsiteY11" fmla="*/ 26504 h 808383"/>
              <a:gd name="connsiteX12" fmla="*/ 1086678 w 1510748"/>
              <a:gd name="connsiteY12" fmla="*/ 0 h 808383"/>
              <a:gd name="connsiteX13" fmla="*/ 980661 w 1510748"/>
              <a:gd name="connsiteY13" fmla="*/ 13252 h 808383"/>
              <a:gd name="connsiteX14" fmla="*/ 940904 w 1510748"/>
              <a:gd name="connsiteY14" fmla="*/ 26504 h 808383"/>
              <a:gd name="connsiteX15" fmla="*/ 874644 w 1510748"/>
              <a:gd name="connsiteY15" fmla="*/ 92765 h 808383"/>
              <a:gd name="connsiteX16" fmla="*/ 821635 w 1510748"/>
              <a:gd name="connsiteY16" fmla="*/ 198783 h 808383"/>
              <a:gd name="connsiteX17" fmla="*/ 781878 w 1510748"/>
              <a:gd name="connsiteY17" fmla="*/ 212035 h 808383"/>
              <a:gd name="connsiteX18" fmla="*/ 742122 w 1510748"/>
              <a:gd name="connsiteY18" fmla="*/ 251791 h 808383"/>
              <a:gd name="connsiteX19" fmla="*/ 689113 w 1510748"/>
              <a:gd name="connsiteY19" fmla="*/ 265043 h 808383"/>
              <a:gd name="connsiteX20" fmla="*/ 556591 w 1510748"/>
              <a:gd name="connsiteY20" fmla="*/ 291548 h 808383"/>
              <a:gd name="connsiteX21" fmla="*/ 503583 w 1510748"/>
              <a:gd name="connsiteY21" fmla="*/ 331304 h 808383"/>
              <a:gd name="connsiteX22" fmla="*/ 410818 w 1510748"/>
              <a:gd name="connsiteY22" fmla="*/ 357809 h 808383"/>
              <a:gd name="connsiteX23" fmla="*/ 371061 w 1510748"/>
              <a:gd name="connsiteY23" fmla="*/ 384313 h 808383"/>
              <a:gd name="connsiteX24" fmla="*/ 331304 w 1510748"/>
              <a:gd name="connsiteY24" fmla="*/ 397565 h 808383"/>
              <a:gd name="connsiteX25" fmla="*/ 278296 w 1510748"/>
              <a:gd name="connsiteY25" fmla="*/ 477078 h 808383"/>
              <a:gd name="connsiteX26" fmla="*/ 265044 w 1510748"/>
              <a:gd name="connsiteY26" fmla="*/ 516835 h 808383"/>
              <a:gd name="connsiteX27" fmla="*/ 251791 w 1510748"/>
              <a:gd name="connsiteY27" fmla="*/ 675861 h 808383"/>
              <a:gd name="connsiteX28" fmla="*/ 132522 w 1510748"/>
              <a:gd name="connsiteY28" fmla="*/ 715617 h 808383"/>
              <a:gd name="connsiteX29" fmla="*/ 79513 w 1510748"/>
              <a:gd name="connsiteY29" fmla="*/ 702365 h 808383"/>
              <a:gd name="connsiteX30" fmla="*/ 13252 w 1510748"/>
              <a:gd name="connsiteY30" fmla="*/ 609600 h 808383"/>
              <a:gd name="connsiteX31" fmla="*/ 0 w 1510748"/>
              <a:gd name="connsiteY31" fmla="*/ 609600 h 8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0748" h="808383">
                <a:moveTo>
                  <a:pt x="1338470" y="808383"/>
                </a:moveTo>
                <a:cubicBezTo>
                  <a:pt x="1323692" y="771440"/>
                  <a:pt x="1283535" y="704292"/>
                  <a:pt x="1325218" y="662609"/>
                </a:cubicBezTo>
                <a:cubicBezTo>
                  <a:pt x="1338097" y="649730"/>
                  <a:pt x="1360557" y="671444"/>
                  <a:pt x="1378226" y="675861"/>
                </a:cubicBezTo>
                <a:cubicBezTo>
                  <a:pt x="1391478" y="684696"/>
                  <a:pt x="1402273" y="699747"/>
                  <a:pt x="1417983" y="702365"/>
                </a:cubicBezTo>
                <a:cubicBezTo>
                  <a:pt x="1456389" y="708766"/>
                  <a:pt x="1468758" y="672584"/>
                  <a:pt x="1484244" y="649356"/>
                </a:cubicBezTo>
                <a:cubicBezTo>
                  <a:pt x="1493001" y="614329"/>
                  <a:pt x="1510748" y="549329"/>
                  <a:pt x="1510748" y="516835"/>
                </a:cubicBezTo>
                <a:cubicBezTo>
                  <a:pt x="1510748" y="481221"/>
                  <a:pt x="1500720" y="446285"/>
                  <a:pt x="1497496" y="410817"/>
                </a:cubicBezTo>
                <a:cubicBezTo>
                  <a:pt x="1484642" y="269423"/>
                  <a:pt x="1535438" y="244259"/>
                  <a:pt x="1444487" y="198783"/>
                </a:cubicBezTo>
                <a:cubicBezTo>
                  <a:pt x="1431993" y="192536"/>
                  <a:pt x="1417983" y="189948"/>
                  <a:pt x="1404731" y="185530"/>
                </a:cubicBezTo>
                <a:cubicBezTo>
                  <a:pt x="1391479" y="167861"/>
                  <a:pt x="1383351" y="144774"/>
                  <a:pt x="1364974" y="132522"/>
                </a:cubicBezTo>
                <a:cubicBezTo>
                  <a:pt x="1341728" y="117025"/>
                  <a:pt x="1285461" y="106017"/>
                  <a:pt x="1285461" y="106017"/>
                </a:cubicBezTo>
                <a:cubicBezTo>
                  <a:pt x="1276626" y="79513"/>
                  <a:pt x="1286614" y="30455"/>
                  <a:pt x="1258957" y="26504"/>
                </a:cubicBezTo>
                <a:cubicBezTo>
                  <a:pt x="1139591" y="9452"/>
                  <a:pt x="1197002" y="18387"/>
                  <a:pt x="1086678" y="0"/>
                </a:cubicBezTo>
                <a:cubicBezTo>
                  <a:pt x="1051339" y="4417"/>
                  <a:pt x="1015701" y="6881"/>
                  <a:pt x="980661" y="13252"/>
                </a:cubicBezTo>
                <a:cubicBezTo>
                  <a:pt x="966917" y="15751"/>
                  <a:pt x="952079" y="18122"/>
                  <a:pt x="940904" y="26504"/>
                </a:cubicBezTo>
                <a:cubicBezTo>
                  <a:pt x="915916" y="45245"/>
                  <a:pt x="874644" y="92765"/>
                  <a:pt x="874644" y="92765"/>
                </a:cubicBezTo>
                <a:cubicBezTo>
                  <a:pt x="861429" y="132408"/>
                  <a:pt x="860183" y="175654"/>
                  <a:pt x="821635" y="198783"/>
                </a:cubicBezTo>
                <a:cubicBezTo>
                  <a:pt x="809657" y="205970"/>
                  <a:pt x="795130" y="207618"/>
                  <a:pt x="781878" y="212035"/>
                </a:cubicBezTo>
                <a:cubicBezTo>
                  <a:pt x="768626" y="225287"/>
                  <a:pt x="758394" y="242493"/>
                  <a:pt x="742122" y="251791"/>
                </a:cubicBezTo>
                <a:cubicBezTo>
                  <a:pt x="726308" y="260827"/>
                  <a:pt x="706973" y="261471"/>
                  <a:pt x="689113" y="265043"/>
                </a:cubicBezTo>
                <a:cubicBezTo>
                  <a:pt x="526648" y="297537"/>
                  <a:pt x="679718" y="260767"/>
                  <a:pt x="556591" y="291548"/>
                </a:cubicBezTo>
                <a:cubicBezTo>
                  <a:pt x="538922" y="304800"/>
                  <a:pt x="522760" y="320346"/>
                  <a:pt x="503583" y="331304"/>
                </a:cubicBezTo>
                <a:cubicBezTo>
                  <a:pt x="488800" y="339752"/>
                  <a:pt x="422289" y="354941"/>
                  <a:pt x="410818" y="357809"/>
                </a:cubicBezTo>
                <a:cubicBezTo>
                  <a:pt x="397566" y="366644"/>
                  <a:pt x="385307" y="377190"/>
                  <a:pt x="371061" y="384313"/>
                </a:cubicBezTo>
                <a:cubicBezTo>
                  <a:pt x="358567" y="390560"/>
                  <a:pt x="341182" y="387687"/>
                  <a:pt x="331304" y="397565"/>
                </a:cubicBezTo>
                <a:cubicBezTo>
                  <a:pt x="308780" y="420089"/>
                  <a:pt x="278296" y="477078"/>
                  <a:pt x="278296" y="477078"/>
                </a:cubicBezTo>
                <a:cubicBezTo>
                  <a:pt x="273879" y="490330"/>
                  <a:pt x="266890" y="502988"/>
                  <a:pt x="265044" y="516835"/>
                </a:cubicBezTo>
                <a:cubicBezTo>
                  <a:pt x="258014" y="569561"/>
                  <a:pt x="281297" y="631602"/>
                  <a:pt x="251791" y="675861"/>
                </a:cubicBezTo>
                <a:cubicBezTo>
                  <a:pt x="228545" y="710730"/>
                  <a:pt x="132522" y="715617"/>
                  <a:pt x="132522" y="715617"/>
                </a:cubicBezTo>
                <a:cubicBezTo>
                  <a:pt x="114852" y="711200"/>
                  <a:pt x="94334" y="712951"/>
                  <a:pt x="79513" y="702365"/>
                </a:cubicBezTo>
                <a:cubicBezTo>
                  <a:pt x="42999" y="676283"/>
                  <a:pt x="42780" y="639127"/>
                  <a:pt x="13252" y="609600"/>
                </a:cubicBezTo>
                <a:cubicBezTo>
                  <a:pt x="10128" y="606477"/>
                  <a:pt x="4417" y="609600"/>
                  <a:pt x="0" y="60960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440A3F-8A93-40E2-98DD-3996F119BDDC}"/>
              </a:ext>
            </a:extLst>
          </p:cNvPr>
          <p:cNvSpPr txBox="1"/>
          <p:nvPr/>
        </p:nvSpPr>
        <p:spPr>
          <a:xfrm rot="17564751">
            <a:off x="9848787" y="1834524"/>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A-mua</a:t>
            </a:r>
          </a:p>
        </p:txBody>
      </p:sp>
      <p:sp>
        <p:nvSpPr>
          <p:cNvPr id="20" name="TextBox 19">
            <a:extLst>
              <a:ext uri="{FF2B5EF4-FFF2-40B4-BE49-F238E27FC236}">
                <a16:creationId xmlns:a16="http://schemas.microsoft.com/office/drawing/2014/main" id="{213384F4-7B3A-4BF6-911A-5A99BE633DBC}"/>
              </a:ext>
            </a:extLst>
          </p:cNvPr>
          <p:cNvSpPr txBox="1"/>
          <p:nvPr/>
        </p:nvSpPr>
        <p:spPr>
          <a:xfrm rot="19640038">
            <a:off x="8300419" y="3188080"/>
            <a:ext cx="2133207"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Hoàng Hà</a:t>
            </a:r>
          </a:p>
        </p:txBody>
      </p:sp>
      <p:sp>
        <p:nvSpPr>
          <p:cNvPr id="21" name="TextBox 20">
            <a:extLst>
              <a:ext uri="{FF2B5EF4-FFF2-40B4-BE49-F238E27FC236}">
                <a16:creationId xmlns:a16="http://schemas.microsoft.com/office/drawing/2014/main" id="{B7298099-41D8-4228-9935-DF9D7611CEBF}"/>
              </a:ext>
            </a:extLst>
          </p:cNvPr>
          <p:cNvSpPr txBox="1"/>
          <p:nvPr/>
        </p:nvSpPr>
        <p:spPr>
          <a:xfrm rot="19046145">
            <a:off x="6886010" y="4163502"/>
            <a:ext cx="3012240"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Trường Giang</a:t>
            </a:r>
          </a:p>
        </p:txBody>
      </p:sp>
    </p:spTree>
    <p:extLst>
      <p:ext uri="{BB962C8B-B14F-4D97-AF65-F5344CB8AC3E}">
        <p14:creationId xmlns:p14="http://schemas.microsoft.com/office/powerpoint/2010/main" val="12715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upRight)">
                                      <p:cBhvr>
                                        <p:cTn id="12" dur="500"/>
                                        <p:tgtEl>
                                          <p:spTgt spid="5"/>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500"/>
                                        <p:tgtEl>
                                          <p:spTgt spid="16"/>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animBg="1"/>
      <p:bldP spid="6" grpId="0" animBg="1"/>
      <p:bldP spid="16" grpId="0" animBg="1"/>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ận cảnh sông Trường Giang dài nhất Trung Quốc - Địa điểm du lịch">
            <a:extLst>
              <a:ext uri="{FF2B5EF4-FFF2-40B4-BE49-F238E27FC236}">
                <a16:creationId xmlns:a16="http://schemas.microsoft.com/office/drawing/2014/main" id="{264766C1-CCCA-4BD8-A557-14D3372CF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83" r="15946" b="1"/>
          <a:stretch/>
        </p:blipFill>
        <p:spPr bwMode="auto">
          <a:xfrm>
            <a:off x="321731" y="372257"/>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326.jpg" descr="Image result for yellow River">
            <a:extLst>
              <a:ext uri="{FF2B5EF4-FFF2-40B4-BE49-F238E27FC236}">
                <a16:creationId xmlns:a16="http://schemas.microsoft.com/office/drawing/2014/main" id="{D82A0B95-04C5-4D12-B7BF-842346186EC8}"/>
              </a:ext>
            </a:extLst>
          </p:cNvPr>
          <p:cNvPicPr/>
          <p:nvPr/>
        </p:nvPicPr>
        <p:blipFill rotWithShape="1">
          <a:blip r:embed="rId4"/>
          <a:srcRect l="18139" r="16158" b="2"/>
          <a:stretch/>
        </p:blipFill>
        <p:spPr>
          <a:xfrm>
            <a:off x="6195375" y="372257"/>
            <a:ext cx="5674893" cy="5743618"/>
          </a:xfrm>
          <a:prstGeom prst="rect">
            <a:avLst/>
          </a:prstGeom>
        </p:spPr>
      </p:pic>
      <p:sp>
        <p:nvSpPr>
          <p:cNvPr id="5" name="TextBox 4">
            <a:extLst>
              <a:ext uri="{FF2B5EF4-FFF2-40B4-BE49-F238E27FC236}">
                <a16:creationId xmlns:a16="http://schemas.microsoft.com/office/drawing/2014/main" id="{8D49208E-29EC-4CB8-884A-DADD704C06AD}"/>
              </a:ext>
            </a:extLst>
          </p:cNvPr>
          <p:cNvSpPr txBox="1"/>
          <p:nvPr/>
        </p:nvSpPr>
        <p:spPr>
          <a:xfrm>
            <a:off x="1532984" y="6253649"/>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Tr</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ờng Giang</a:t>
            </a:r>
          </a:p>
        </p:txBody>
      </p:sp>
      <p:sp>
        <p:nvSpPr>
          <p:cNvPr id="8" name="TextBox 7">
            <a:extLst>
              <a:ext uri="{FF2B5EF4-FFF2-40B4-BE49-F238E27FC236}">
                <a16:creationId xmlns:a16="http://schemas.microsoft.com/office/drawing/2014/main" id="{C0FA7C1A-968F-42A8-B03F-BD76B04226D3}"/>
              </a:ext>
            </a:extLst>
          </p:cNvPr>
          <p:cNvSpPr txBox="1"/>
          <p:nvPr/>
        </p:nvSpPr>
        <p:spPr>
          <a:xfrm>
            <a:off x="7702774" y="6253650"/>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Hoàng Hà</a:t>
            </a:r>
          </a:p>
        </p:txBody>
      </p:sp>
    </p:spTree>
    <p:extLst>
      <p:ext uri="{BB962C8B-B14F-4D97-AF65-F5344CB8AC3E}">
        <p14:creationId xmlns:p14="http://schemas.microsoft.com/office/powerpoint/2010/main" val="25267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hám phá sa mạc lớn nhất Trung Quốc, nơi được ví là chốn &amp;quot;đi dễ khó về&amp;quot; -  KhoaHoc.tv">
            <a:extLst>
              <a:ext uri="{FF2B5EF4-FFF2-40B4-BE49-F238E27FC236}">
                <a16:creationId xmlns:a16="http://schemas.microsoft.com/office/drawing/2014/main" id="{52FF2B62-8ED8-4904-977E-9E3F0A8590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06" r="17694"/>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70A17B-2E1C-4653-8686-E011630DD757}"/>
              </a:ext>
            </a:extLst>
          </p:cNvPr>
          <p:cNvPicPr>
            <a:picLocks noChangeAspect="1"/>
          </p:cNvPicPr>
          <p:nvPr/>
        </p:nvPicPr>
        <p:blipFill rotWithShape="1">
          <a:blip r:embed="rId3">
            <a:extLst>
              <a:ext uri="{28A0092B-C50C-407E-A947-70E740481C1C}">
                <a14:useLocalDpi xmlns:a14="http://schemas.microsoft.com/office/drawing/2010/main" val="0"/>
              </a:ext>
            </a:extLst>
          </a:blip>
          <a:srcRect l="17514" r="1581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B17DA05-FEAB-4D26-8AAB-CD017784DA1F}"/>
              </a:ext>
            </a:extLst>
          </p:cNvPr>
          <p:cNvSpPr/>
          <p:nvPr/>
        </p:nvSpPr>
        <p:spPr>
          <a:xfrm>
            <a:off x="6413440" y="0"/>
            <a:ext cx="2281394" cy="830997"/>
          </a:xfrm>
          <a:prstGeom prst="rect">
            <a:avLst/>
          </a:prstGeom>
          <a:noFill/>
        </p:spPr>
        <p:txBody>
          <a:bodyPr wrap="none">
            <a:spAutoFit/>
          </a:bodyPr>
          <a:lstStyle/>
          <a:p>
            <a:pPr algn="ctr" eaLnBrk="1" hangingPunct="1">
              <a:defRPr/>
            </a:pP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BCDBF1"/>
                </a:solidFill>
                <a:effectLst>
                  <a:outerShdw blurRad="41275" dist="12700" dir="12000000" algn="tl" rotWithShape="0">
                    <a:srgbClr val="000000">
                      <a:alpha val="40000"/>
                    </a:srgbClr>
                  </a:outerShdw>
                </a:effectLst>
                <a:latin typeface="VNI-Chisel" pitchFamily="2" charset="0"/>
              </a:rPr>
              <a:t>Núi Phú Sĩ</a:t>
            </a:r>
          </a:p>
        </p:txBody>
      </p:sp>
    </p:spTree>
    <p:extLst>
      <p:ext uri="{BB962C8B-B14F-4D97-AF65-F5344CB8AC3E}">
        <p14:creationId xmlns:p14="http://schemas.microsoft.com/office/powerpoint/2010/main" val="10051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barn(inVertical)">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5" name="Freeform: Shape 14">
            <a:extLst>
              <a:ext uri="{FF2B5EF4-FFF2-40B4-BE49-F238E27FC236}">
                <a16:creationId xmlns:a16="http://schemas.microsoft.com/office/drawing/2014/main" id="{3E247B88-2D9C-43E1-AA9F-DCD66FBBDDBF}"/>
              </a:ext>
            </a:extLst>
          </p:cNvPr>
          <p:cNvSpPr/>
          <p:nvPr/>
        </p:nvSpPr>
        <p:spPr>
          <a:xfrm>
            <a:off x="8491135"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21559" y="2410319"/>
            <a:ext cx="4429733" cy="3416320"/>
          </a:xfrm>
          <a:prstGeom prst="rect">
            <a:avLst/>
          </a:prstGeom>
        </p:spPr>
        <p:txBody>
          <a:bodyPr wrap="square">
            <a:spAutoFit/>
          </a:bodyPr>
          <a:lstStyle/>
          <a:p>
            <a:r>
              <a:rPr lang="en-US" sz="3600">
                <a:solidFill>
                  <a:srgbClr val="1B04FA"/>
                </a:solidFill>
              </a:rPr>
              <a:t>Cá</a:t>
            </a:r>
            <a:r>
              <a:rPr lang="vi-VN" sz="3600">
                <a:solidFill>
                  <a:srgbClr val="1B04FA"/>
                </a:solidFill>
              </a:rPr>
              <a:t>c quốc gia nằm trên bán đảo Trung Ấn, Mã-lai bao gồm 11 nước.</a:t>
            </a:r>
            <a:br>
              <a:rPr lang="vi-VN" sz="3600">
                <a:solidFill>
                  <a:srgbClr val="1B04FA"/>
                </a:solidFill>
              </a:rPr>
            </a:br>
            <a:br>
              <a:rPr lang="vi-VN" sz="3600">
                <a:solidFill>
                  <a:srgbClr val="1B04FA"/>
                </a:solidFill>
              </a:rPr>
            </a:b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13F3CC-0212-4826-B860-CA35D870FA4E}"/>
              </a:ext>
            </a:extLst>
          </p:cNvPr>
          <p:cNvPicPr>
            <a:picLocks noChangeAspect="1"/>
          </p:cNvPicPr>
          <p:nvPr/>
        </p:nvPicPr>
        <p:blipFill rotWithShape="1">
          <a:blip r:embed="rId4"/>
          <a:srcRect l="3751" t="-1" r="75234" b="82326"/>
          <a:stretch/>
        </p:blipFill>
        <p:spPr>
          <a:xfrm>
            <a:off x="3451391" y="1298030"/>
            <a:ext cx="1708598" cy="808329"/>
          </a:xfrm>
          <a:prstGeom prst="rect">
            <a:avLst/>
          </a:prstGeom>
        </p:spPr>
      </p:pic>
      <p:sp>
        <p:nvSpPr>
          <p:cNvPr id="8" name="Rectangle 8">
            <a:extLst>
              <a:ext uri="{FF2B5EF4-FFF2-40B4-BE49-F238E27FC236}">
                <a16:creationId xmlns:a16="http://schemas.microsoft.com/office/drawing/2014/main" id="{C2911C68-F85B-4E9F-AF44-A5A299D3BD5A}"/>
              </a:ext>
            </a:extLst>
          </p:cNvPr>
          <p:cNvSpPr>
            <a:spLocks noChangeArrowheads="1"/>
          </p:cNvSpPr>
          <p:nvPr/>
        </p:nvSpPr>
        <p:spPr bwMode="auto">
          <a:xfrm>
            <a:off x="92720" y="132146"/>
            <a:ext cx="4822180" cy="682242"/>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6453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2" name="Rectangle 1">
            <a:extLst>
              <a:ext uri="{FF2B5EF4-FFF2-40B4-BE49-F238E27FC236}">
                <a16:creationId xmlns:a16="http://schemas.microsoft.com/office/drawing/2014/main" id="{4CB3DC27-6F66-43EE-9B65-D53181F826EA}"/>
              </a:ext>
            </a:extLst>
          </p:cNvPr>
          <p:cNvSpPr/>
          <p:nvPr/>
        </p:nvSpPr>
        <p:spPr>
          <a:xfrm>
            <a:off x="13208" y="1227348"/>
            <a:ext cx="4231149"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Rộng khoảng 4.5 triệu km2 gồm 2 phần: bán đảo Trung Ấn và quần đảo Mã Lai.</a:t>
            </a:r>
            <a:endParaRPr lang="en-US" sz="2800"/>
          </a:p>
        </p:txBody>
      </p:sp>
    </p:spTree>
    <p:extLst>
      <p:ext uri="{BB962C8B-B14F-4D97-AF65-F5344CB8AC3E}">
        <p14:creationId xmlns:p14="http://schemas.microsoft.com/office/powerpoint/2010/main" val="30797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3" name="Rectangle 2">
            <a:extLst>
              <a:ext uri="{FF2B5EF4-FFF2-40B4-BE49-F238E27FC236}">
                <a16:creationId xmlns:a16="http://schemas.microsoft.com/office/drawing/2014/main" id="{FA2996A3-92AD-4333-BE42-0F938FA9D043}"/>
              </a:ext>
            </a:extLst>
          </p:cNvPr>
          <p:cNvSpPr/>
          <p:nvPr/>
        </p:nvSpPr>
        <p:spPr>
          <a:xfrm>
            <a:off x="13208" y="994559"/>
            <a:ext cx="4261909" cy="483209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Địa hình:</a:t>
            </a:r>
          </a:p>
          <a:p>
            <a:pPr algn="just"/>
            <a:r>
              <a:rPr lang="vi-VN" sz="2800">
                <a:solidFill>
                  <a:srgbClr val="1B04FA"/>
                </a:solidFill>
              </a:rPr>
              <a:t>+ Phần đất liền: bị chia cắt mạnh do các dải núi cao trung bình hướng </a:t>
            </a:r>
            <a:r>
              <a:rPr lang="en-US" sz="2800">
                <a:solidFill>
                  <a:srgbClr val="1B04FA"/>
                </a:solidFill>
              </a:rPr>
              <a:t>B-N </a:t>
            </a:r>
            <a:r>
              <a:rPr lang="vi-VN" sz="2800">
                <a:solidFill>
                  <a:srgbClr val="1B04FA"/>
                </a:solidFill>
              </a:rPr>
              <a:t>và </a:t>
            </a:r>
            <a:r>
              <a:rPr lang="en-US" sz="2800">
                <a:solidFill>
                  <a:srgbClr val="1B04FA"/>
                </a:solidFill>
              </a:rPr>
              <a:t>TB-ĐN</a:t>
            </a:r>
            <a:r>
              <a:rPr lang="vi-VN" sz="2800">
                <a:solidFill>
                  <a:srgbClr val="1B04FA"/>
                </a:solidFill>
              </a:rPr>
              <a:t> nằm xen kẽ các thung lũng sông cắt xẻ sâu.</a:t>
            </a:r>
          </a:p>
          <a:p>
            <a:pPr algn="just"/>
            <a:r>
              <a:rPr lang="vi-VN" sz="2800">
                <a:solidFill>
                  <a:srgbClr val="1B04FA"/>
                </a:solidFill>
              </a:rPr>
              <a:t>+ Phần hải đảo: có nhiều đồi núi, ít đồng bằng. Là khu vực có nhiều núi lửa, động đất, sóng thần.</a:t>
            </a:r>
          </a:p>
        </p:txBody>
      </p:sp>
    </p:spTree>
    <p:extLst>
      <p:ext uri="{BB962C8B-B14F-4D97-AF65-F5344CB8AC3E}">
        <p14:creationId xmlns:p14="http://schemas.microsoft.com/office/powerpoint/2010/main" val="2726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28" name="Rectangle 27">
            <a:extLst>
              <a:ext uri="{FF2B5EF4-FFF2-40B4-BE49-F238E27FC236}">
                <a16:creationId xmlns:a16="http://schemas.microsoft.com/office/drawing/2014/main" id="{2914D0CD-F5DD-42D7-9DD5-CA53F65C5C5E}"/>
              </a:ext>
            </a:extLst>
          </p:cNvPr>
          <p:cNvSpPr/>
          <p:nvPr/>
        </p:nvSpPr>
        <p:spPr>
          <a:xfrm>
            <a:off x="168512" y="2259384"/>
            <a:ext cx="6096000" cy="1754326"/>
          </a:xfrm>
          <a:prstGeom prst="rect">
            <a:avLst/>
          </a:prstGeom>
        </p:spPr>
        <p:txBody>
          <a:bodyPr wrap="square">
            <a:spAutoFit/>
          </a:bodyPr>
          <a:lstStyle/>
          <a:p>
            <a:r>
              <a:rPr lang="en-US" sz="3600">
                <a:solidFill>
                  <a:srgbClr val="FF0000"/>
                </a:solidFill>
                <a:latin typeface="Arial" panose="020B0604020202020204" pitchFamily="34" charset="0"/>
                <a:cs typeface="Arial" panose="020B0604020202020204" pitchFamily="34" charset="0"/>
              </a:rPr>
              <a:t>Quan sát hình 1 và thông tin SGK, cho biết Châu Á chia làm mấy khu vực , kể tên?</a:t>
            </a:r>
          </a:p>
        </p:txBody>
      </p:sp>
      <p:sp>
        <p:nvSpPr>
          <p:cNvPr id="29" name="Rectangle 3">
            <a:extLst>
              <a:ext uri="{FF2B5EF4-FFF2-40B4-BE49-F238E27FC236}">
                <a16:creationId xmlns:a16="http://schemas.microsoft.com/office/drawing/2014/main" id="{62D67E5F-38A3-4F92-96B7-9B919CB8A463}"/>
              </a:ext>
            </a:extLst>
          </p:cNvPr>
          <p:cNvSpPr>
            <a:spLocks noChangeArrowheads="1"/>
          </p:cNvSpPr>
          <p:nvPr/>
        </p:nvSpPr>
        <p:spPr bwMode="auto">
          <a:xfrm>
            <a:off x="862925" y="3429000"/>
            <a:ext cx="990600"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b="1">
                <a:solidFill>
                  <a:srgbClr val="0070C0"/>
                </a:solidFill>
                <a:latin typeface="Arial" panose="020B0604020202020204" pitchFamily="34" charset="0"/>
              </a:rPr>
              <a:t>CHÂU Á</a:t>
            </a:r>
          </a:p>
        </p:txBody>
      </p:sp>
      <p:sp>
        <p:nvSpPr>
          <p:cNvPr id="30" name="Rectangle 4">
            <a:extLst>
              <a:ext uri="{FF2B5EF4-FFF2-40B4-BE49-F238E27FC236}">
                <a16:creationId xmlns:a16="http://schemas.microsoft.com/office/drawing/2014/main" id="{DACFFED8-8754-417C-B230-E935F2845856}"/>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TÂY NAM Á</a:t>
            </a:r>
          </a:p>
        </p:txBody>
      </p:sp>
      <p:sp>
        <p:nvSpPr>
          <p:cNvPr id="31" name="Rectangle 5">
            <a:extLst>
              <a:ext uri="{FF2B5EF4-FFF2-40B4-BE49-F238E27FC236}">
                <a16:creationId xmlns:a16="http://schemas.microsoft.com/office/drawing/2014/main" id="{EBF2A45B-409A-489B-8C97-9DDCB8486A13}"/>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NAM  Á</a:t>
            </a:r>
          </a:p>
        </p:txBody>
      </p:sp>
      <p:sp>
        <p:nvSpPr>
          <p:cNvPr id="33" name="Rectangle 6">
            <a:extLst>
              <a:ext uri="{FF2B5EF4-FFF2-40B4-BE49-F238E27FC236}">
                <a16:creationId xmlns:a16="http://schemas.microsoft.com/office/drawing/2014/main" id="{CD84A925-19BB-4DC9-8AC4-3495E87C1553}"/>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Á</a:t>
            </a:r>
          </a:p>
        </p:txBody>
      </p:sp>
      <p:sp>
        <p:nvSpPr>
          <p:cNvPr id="34" name="Rectangle 7">
            <a:extLst>
              <a:ext uri="{FF2B5EF4-FFF2-40B4-BE49-F238E27FC236}">
                <a16:creationId xmlns:a16="http://schemas.microsoft.com/office/drawing/2014/main" id="{C3FAB9FC-7618-4D98-ABA2-958FCBE63855}"/>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NAM Á</a:t>
            </a:r>
          </a:p>
        </p:txBody>
      </p:sp>
      <p:sp>
        <p:nvSpPr>
          <p:cNvPr id="35" name="Rectangle 8">
            <a:extLst>
              <a:ext uri="{FF2B5EF4-FFF2-40B4-BE49-F238E27FC236}">
                <a16:creationId xmlns:a16="http://schemas.microsoft.com/office/drawing/2014/main" id="{0B39A769-3C58-4D44-9F84-525391D0E549}"/>
              </a:ext>
            </a:extLst>
          </p:cNvPr>
          <p:cNvSpPr>
            <a:spLocks noChangeArrowheads="1"/>
          </p:cNvSpPr>
          <p:nvPr/>
        </p:nvSpPr>
        <p:spPr bwMode="auto">
          <a:xfrm>
            <a:off x="2915562"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36" name="Rectangle 9">
            <a:extLst>
              <a:ext uri="{FF2B5EF4-FFF2-40B4-BE49-F238E27FC236}">
                <a16:creationId xmlns:a16="http://schemas.microsoft.com/office/drawing/2014/main" id="{563C0928-C669-4323-BB06-3F0308147085}"/>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TRUNG Á</a:t>
            </a:r>
          </a:p>
        </p:txBody>
      </p:sp>
      <p:sp>
        <p:nvSpPr>
          <p:cNvPr id="37" name="Line 10">
            <a:extLst>
              <a:ext uri="{FF2B5EF4-FFF2-40B4-BE49-F238E27FC236}">
                <a16:creationId xmlns:a16="http://schemas.microsoft.com/office/drawing/2014/main" id="{99E07CE3-0C04-4204-A5DC-C5D9C7803B3B}"/>
              </a:ext>
            </a:extLst>
          </p:cNvPr>
          <p:cNvSpPr>
            <a:spLocks noChangeShapeType="1"/>
          </p:cNvSpPr>
          <p:nvPr/>
        </p:nvSpPr>
        <p:spPr bwMode="auto">
          <a:xfrm flipV="1">
            <a:off x="1924962"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11">
            <a:extLst>
              <a:ext uri="{FF2B5EF4-FFF2-40B4-BE49-F238E27FC236}">
                <a16:creationId xmlns:a16="http://schemas.microsoft.com/office/drawing/2014/main" id="{EB8DFD4A-5A83-4DBF-8DE0-351319D88985}"/>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12">
            <a:extLst>
              <a:ext uri="{FF2B5EF4-FFF2-40B4-BE49-F238E27FC236}">
                <a16:creationId xmlns:a16="http://schemas.microsoft.com/office/drawing/2014/main" id="{7401A537-F8FE-4503-A8C0-B54BD408E634}"/>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3">
            <a:extLst>
              <a:ext uri="{FF2B5EF4-FFF2-40B4-BE49-F238E27FC236}">
                <a16:creationId xmlns:a16="http://schemas.microsoft.com/office/drawing/2014/main" id="{A085FE63-E3DC-41F5-BBC5-1BCBE7E7748B}"/>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14">
            <a:extLst>
              <a:ext uri="{FF2B5EF4-FFF2-40B4-BE49-F238E27FC236}">
                <a16:creationId xmlns:a16="http://schemas.microsoft.com/office/drawing/2014/main" id="{64E3606D-7158-4618-A743-FF36708B69AA}"/>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15">
            <a:extLst>
              <a:ext uri="{FF2B5EF4-FFF2-40B4-BE49-F238E27FC236}">
                <a16:creationId xmlns:a16="http://schemas.microsoft.com/office/drawing/2014/main" id="{ACB72343-7560-43E7-94B8-F0FE8DC5BD7B}"/>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 name="Picture 23">
            <a:extLst>
              <a:ext uri="{FF2B5EF4-FFF2-40B4-BE49-F238E27FC236}">
                <a16:creationId xmlns:a16="http://schemas.microsoft.com/office/drawing/2014/main" id="{5CB8A6BB-630A-4A1C-BB59-2E17FE485415}"/>
              </a:ext>
            </a:extLst>
          </p:cNvPr>
          <p:cNvPicPr>
            <a:picLocks noChangeAspect="1"/>
          </p:cNvPicPr>
          <p:nvPr/>
        </p:nvPicPr>
        <p:blipFill rotWithShape="1">
          <a:blip r:embed="rId5"/>
          <a:srcRect l="3751" t="-1" r="75234" b="82326"/>
          <a:stretch/>
        </p:blipFill>
        <p:spPr>
          <a:xfrm>
            <a:off x="214899" y="1127957"/>
            <a:ext cx="2085605" cy="986689"/>
          </a:xfrm>
          <a:prstGeom prst="rect">
            <a:avLst/>
          </a:prstGeom>
        </p:spPr>
      </p:pic>
    </p:spTree>
    <p:extLst>
      <p:ext uri="{BB962C8B-B14F-4D97-AF65-F5344CB8AC3E}">
        <p14:creationId xmlns:p14="http://schemas.microsoft.com/office/powerpoint/2010/main" val="12107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amond(in)">
                                      <p:cBhvr>
                                        <p:cTn id="22" dur="1000"/>
                                        <p:tgtEl>
                                          <p:spTgt spid="29"/>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ssolve">
                                      <p:cBhvr>
                                        <p:cTn id="26" dur="500"/>
                                        <p:tgtEl>
                                          <p:spTgt spid="37"/>
                                        </p:tgtEl>
                                      </p:cBhvr>
                                    </p:animEffect>
                                  </p:childTnLst>
                                </p:cTn>
                              </p:par>
                            </p:childTnLst>
                          </p:cTn>
                        </p:par>
                        <p:par>
                          <p:cTn id="27" fill="hold">
                            <p:stCondLst>
                              <p:cond delay="1500"/>
                            </p:stCondLst>
                            <p:childTnLst>
                              <p:par>
                                <p:cTn id="28" presetID="8" presetClass="entr" presetSubtype="16"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diamond(in)">
                                      <p:cBhvr>
                                        <p:cTn id="30" dur="500"/>
                                        <p:tgtEl>
                                          <p:spTgt spid="35"/>
                                        </p:tgtEl>
                                      </p:cBhvr>
                                    </p:animEffect>
                                  </p:childTnLst>
                                </p:cTn>
                              </p:par>
                            </p:childTnLst>
                          </p:cTn>
                        </p:par>
                        <p:par>
                          <p:cTn id="31" fill="hold">
                            <p:stCondLst>
                              <p:cond delay="2000"/>
                            </p:stCondLst>
                            <p:childTnLst>
                              <p:par>
                                <p:cTn id="32" presetID="3" presetClass="entr" presetSubtype="1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linds(horizontal)">
                                      <p:cBhvr>
                                        <p:cTn id="34" dur="500"/>
                                        <p:tgtEl>
                                          <p:spTgt spid="39"/>
                                        </p:tgtEl>
                                      </p:cBhvr>
                                    </p:animEffect>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amond(in)">
                                      <p:cBhvr>
                                        <p:cTn id="38" dur="500"/>
                                        <p:tgtEl>
                                          <p:spTgt spid="33"/>
                                        </p:tgtEl>
                                      </p:cBhvr>
                                    </p:animEffect>
                                  </p:childTnLst>
                                </p:cTn>
                              </p:par>
                            </p:childTnLst>
                          </p:cTn>
                        </p:par>
                        <p:par>
                          <p:cTn id="39" fill="hold">
                            <p:stCondLst>
                              <p:cond delay="3000"/>
                            </p:stCondLst>
                            <p:childTnLst>
                              <p:par>
                                <p:cTn id="40" presetID="3" presetClass="entr" presetSubtype="1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linds(horizontal)">
                                      <p:cBhvr>
                                        <p:cTn id="42" dur="500"/>
                                        <p:tgtEl>
                                          <p:spTgt spid="40"/>
                                        </p:tgtEl>
                                      </p:cBhvr>
                                    </p:animEffect>
                                  </p:childTnLst>
                                </p:cTn>
                              </p:par>
                            </p:childTnLst>
                          </p:cTn>
                        </p:par>
                        <p:par>
                          <p:cTn id="43" fill="hold">
                            <p:stCondLst>
                              <p:cond delay="3500"/>
                            </p:stCondLst>
                            <p:childTnLst>
                              <p:par>
                                <p:cTn id="44" presetID="8" presetClass="entr" presetSubtype="16"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amond(in)">
                                      <p:cBhvr>
                                        <p:cTn id="46" dur="500"/>
                                        <p:tgtEl>
                                          <p:spTgt spid="34"/>
                                        </p:tgtEl>
                                      </p:cBhvr>
                                    </p:animEffect>
                                  </p:childTnLst>
                                </p:cTn>
                              </p:par>
                            </p:childTnLst>
                          </p:cTn>
                        </p:par>
                        <p:par>
                          <p:cTn id="47" fill="hold">
                            <p:stCondLst>
                              <p:cond delay="4000"/>
                            </p:stCondLst>
                            <p:childTnLst>
                              <p:par>
                                <p:cTn id="48" presetID="3" presetClass="entr" presetSubtype="1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linds(horizontal)">
                                      <p:cBhvr>
                                        <p:cTn id="50" dur="500"/>
                                        <p:tgtEl>
                                          <p:spTgt spid="41"/>
                                        </p:tgtEl>
                                      </p:cBhvr>
                                    </p:animEffect>
                                  </p:childTnLst>
                                </p:cTn>
                              </p:par>
                            </p:childTnLst>
                          </p:cTn>
                        </p:par>
                        <p:par>
                          <p:cTn id="51" fill="hold">
                            <p:stCondLst>
                              <p:cond delay="4500"/>
                            </p:stCondLst>
                            <p:childTnLst>
                              <p:par>
                                <p:cTn id="52" presetID="8"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diamond(in)">
                                      <p:cBhvr>
                                        <p:cTn id="54" dur="500"/>
                                        <p:tgtEl>
                                          <p:spTgt spid="36"/>
                                        </p:tgtEl>
                                      </p:cBhvr>
                                    </p:animEffect>
                                  </p:childTnLst>
                                </p:cTn>
                              </p:par>
                            </p:childTnLst>
                          </p:cTn>
                        </p:par>
                        <p:par>
                          <p:cTn id="55" fill="hold">
                            <p:stCondLst>
                              <p:cond delay="5000"/>
                            </p:stCondLst>
                            <p:childTnLst>
                              <p:par>
                                <p:cTn id="56" presetID="3" presetClass="entr" presetSubtype="10"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linds(horizontal)">
                                      <p:cBhvr>
                                        <p:cTn id="58" dur="500"/>
                                        <p:tgtEl>
                                          <p:spTgt spid="42"/>
                                        </p:tgtEl>
                                      </p:cBhvr>
                                    </p:animEffect>
                                  </p:childTnLst>
                                </p:cTn>
                              </p:par>
                            </p:childTnLst>
                          </p:cTn>
                        </p:par>
                        <p:par>
                          <p:cTn id="59" fill="hold">
                            <p:stCondLst>
                              <p:cond delay="5500"/>
                            </p:stCondLst>
                            <p:childTnLst>
                              <p:par>
                                <p:cTn id="60" presetID="8"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amond(in)">
                                      <p:cBhvr>
                                        <p:cTn id="62" dur="500"/>
                                        <p:tgtEl>
                                          <p:spTgt spid="31"/>
                                        </p:tgtEl>
                                      </p:cBhvr>
                                    </p:animEffect>
                                  </p:childTnLst>
                                </p:cTn>
                              </p:par>
                            </p:childTnLst>
                          </p:cTn>
                        </p:par>
                        <p:par>
                          <p:cTn id="63" fill="hold">
                            <p:stCondLst>
                              <p:cond delay="6000"/>
                            </p:stCondLst>
                            <p:childTnLst>
                              <p:par>
                                <p:cTn id="64" presetID="3" presetClass="entr" presetSubtype="1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linds(horizontal)">
                                      <p:cBhvr>
                                        <p:cTn id="66" dur="500"/>
                                        <p:tgtEl>
                                          <p:spTgt spid="38"/>
                                        </p:tgtEl>
                                      </p:cBhvr>
                                    </p:animEffect>
                                  </p:childTnLst>
                                </p:cTn>
                              </p:par>
                            </p:childTnLst>
                          </p:cTn>
                        </p:par>
                        <p:par>
                          <p:cTn id="67" fill="hold">
                            <p:stCondLst>
                              <p:cond delay="6500"/>
                            </p:stCondLst>
                            <p:childTnLst>
                              <p:par>
                                <p:cTn id="68" presetID="8" presetClass="entr" presetSubtype="16"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amond(in)">
                                      <p:cBhvr>
                                        <p:cTn id="70" dur="500"/>
                                        <p:tgtEl>
                                          <p:spTgt spid="30"/>
                                        </p:tgtEl>
                                      </p:cBhvr>
                                    </p:animEffect>
                                  </p:childTnLst>
                                </p:cTn>
                              </p:par>
                              <p:par>
                                <p:cTn id="71" presetID="53" presetClass="entr" presetSubtype="16"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1" grpId="0" animBg="1"/>
      <p:bldP spid="33" grpId="0" animBg="1"/>
      <p:bldP spid="34" grpId="0" animBg="1"/>
      <p:bldP spid="35"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212429-48BF-4BAC-BFCE-ED32803BEFDB}"/>
              </a:ext>
            </a:extLst>
          </p:cNvPr>
          <p:cNvGrpSpPr/>
          <p:nvPr/>
        </p:nvGrpSpPr>
        <p:grpSpPr>
          <a:xfrm>
            <a:off x="119269" y="265044"/>
            <a:ext cx="6488747" cy="6327912"/>
            <a:chOff x="410817" y="530088"/>
            <a:chExt cx="6488747" cy="6327912"/>
          </a:xfrm>
        </p:grpSpPr>
        <p:sp>
          <p:nvSpPr>
            <p:cNvPr id="4" name="Rectangle: Rounded Corners 3">
              <a:extLst>
                <a:ext uri="{FF2B5EF4-FFF2-40B4-BE49-F238E27FC236}">
                  <a16:creationId xmlns:a16="http://schemas.microsoft.com/office/drawing/2014/main" id="{9DE51113-95FD-45F3-8C55-35316C14C2A7}"/>
                </a:ext>
              </a:extLst>
            </p:cNvPr>
            <p:cNvSpPr/>
            <p:nvPr/>
          </p:nvSpPr>
          <p:spPr>
            <a:xfrm>
              <a:off x="410817" y="878774"/>
              <a:ext cx="6488747" cy="5979226"/>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0EC0B2-9956-4135-8447-241BD95B1780}"/>
                </a:ext>
              </a:extLst>
            </p:cNvPr>
            <p:cNvSpPr txBox="1"/>
            <p:nvPr/>
          </p:nvSpPr>
          <p:spPr>
            <a:xfrm>
              <a:off x="931095" y="1459687"/>
              <a:ext cx="5801010" cy="5078313"/>
            </a:xfrm>
            <a:prstGeom prst="rect">
              <a:avLst/>
            </a:prstGeom>
            <a:noFill/>
          </p:spPr>
          <p:txBody>
            <a:bodyPr wrap="square" rtlCol="0">
              <a:spAutoFit/>
            </a:bodyPr>
            <a:lstStyle/>
            <a:p>
              <a:r>
                <a:rPr lang="en-US" sz="3600">
                  <a:solidFill>
                    <a:srgbClr val="1B04FA"/>
                  </a:solidFill>
                  <a:latin typeface="Arial" panose="020B0604020202020204" pitchFamily="34" charset="0"/>
                  <a:cs typeface="Arial" panose="020B0604020202020204" pitchFamily="34" charset="0"/>
                </a:rPr>
                <a:t>Khu vực quần đảo Mã Lai chịu nhiều ảnh h</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ởng từ hoạt động núi lửa, động đất, sóng-thần. Riêng ở</a:t>
              </a:r>
            </a:p>
            <a:p>
              <a:r>
                <a:rPr lang="en-US" sz="3600">
                  <a:solidFill>
                    <a:srgbClr val="1B04FA"/>
                  </a:solidFill>
                  <a:latin typeface="Arial" panose="020B0604020202020204" pitchFamily="34" charset="0"/>
                  <a:cs typeface="Arial" panose="020B0604020202020204" pitchFamily="34" charset="0"/>
                </a:rPr>
                <a:t> In-đô-nê-xi-a có khoảng 150 ngọn núi lửa đang hoạt động. Những đợt phun trào lớn gây thiệt hại nhiều về 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và tài sản.</a:t>
              </a:r>
            </a:p>
          </p:txBody>
        </p:sp>
        <p:sp>
          <p:nvSpPr>
            <p:cNvPr id="6" name="Rectangle: Rounded Corners 5">
              <a:extLst>
                <a:ext uri="{FF2B5EF4-FFF2-40B4-BE49-F238E27FC236}">
                  <a16:creationId xmlns:a16="http://schemas.microsoft.com/office/drawing/2014/main" id="{1571B329-F440-4F7C-B8DB-079EEDFCC7ED}"/>
                </a:ext>
              </a:extLst>
            </p:cNvPr>
            <p:cNvSpPr/>
            <p:nvPr/>
          </p:nvSpPr>
          <p:spPr>
            <a:xfrm>
              <a:off x="2080591" y="530088"/>
              <a:ext cx="2716696"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pic>
        <p:nvPicPr>
          <p:cNvPr id="9" name="Picture 15" descr="bai 12 Nui lua Ha Wai">
            <a:extLst>
              <a:ext uri="{FF2B5EF4-FFF2-40B4-BE49-F238E27FC236}">
                <a16:creationId xmlns:a16="http://schemas.microsoft.com/office/drawing/2014/main" id="{38E71C29-5461-4DF3-933D-35396E15C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834" y="265044"/>
            <a:ext cx="5000085" cy="3033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9F59FAA-3520-4A0E-B40F-605A20D3D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835" y="3429000"/>
            <a:ext cx="5000084" cy="323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6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4" name="Rectangle 3">
            <a:extLst>
              <a:ext uri="{FF2B5EF4-FFF2-40B4-BE49-F238E27FC236}">
                <a16:creationId xmlns:a16="http://schemas.microsoft.com/office/drawing/2014/main" id="{73357571-AB68-4377-903E-1176C95B52BA}"/>
              </a:ext>
            </a:extLst>
          </p:cNvPr>
          <p:cNvSpPr/>
          <p:nvPr/>
        </p:nvSpPr>
        <p:spPr>
          <a:xfrm>
            <a:off x="13208" y="1025468"/>
            <a:ext cx="5045679" cy="646331"/>
          </a:xfrm>
          <a:prstGeom prst="rect">
            <a:avLst/>
          </a:prstGeom>
        </p:spPr>
        <p:txBody>
          <a:bodyPr wrap="square">
            <a:spAutoFit/>
          </a:bodyPr>
          <a:lstStyle/>
          <a:p>
            <a:pPr marL="285750" indent="-285750" algn="just">
              <a:buFont typeface="Wingdings" panose="05000000000000000000" pitchFamily="2" charset="2"/>
              <a:buChar char="§"/>
            </a:pPr>
            <a:r>
              <a:rPr lang="vi-VN" sz="3600">
                <a:solidFill>
                  <a:srgbClr val="1B04FA"/>
                </a:solidFill>
              </a:rPr>
              <a:t>Khí hậu: </a:t>
            </a:r>
            <a:endParaRPr lang="en-US" sz="3600">
              <a:solidFill>
                <a:srgbClr val="1B04FA"/>
              </a:solidFill>
            </a:endParaRPr>
          </a:p>
        </p:txBody>
      </p:sp>
      <p:grpSp>
        <p:nvGrpSpPr>
          <p:cNvPr id="5" name="Group 4">
            <a:extLst>
              <a:ext uri="{FF2B5EF4-FFF2-40B4-BE49-F238E27FC236}">
                <a16:creationId xmlns:a16="http://schemas.microsoft.com/office/drawing/2014/main" id="{3ACF691E-2B75-4F61-AE66-1A8E3F221947}"/>
              </a:ext>
            </a:extLst>
          </p:cNvPr>
          <p:cNvGrpSpPr/>
          <p:nvPr/>
        </p:nvGrpSpPr>
        <p:grpSpPr>
          <a:xfrm>
            <a:off x="5486399" y="224281"/>
            <a:ext cx="6563097" cy="6630857"/>
            <a:chOff x="5486399" y="224281"/>
            <a:chExt cx="6563097" cy="6630857"/>
          </a:xfrm>
        </p:grpSpPr>
        <p:pic>
          <p:nvPicPr>
            <p:cNvPr id="9" name="Picture 2">
              <a:extLst>
                <a:ext uri="{FF2B5EF4-FFF2-40B4-BE49-F238E27FC236}">
                  <a16:creationId xmlns:a16="http://schemas.microsoft.com/office/drawing/2014/main" id="{D7E30F0A-8B1A-4A85-8A02-CBA2F1D7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9" y="224281"/>
              <a:ext cx="6563097" cy="64094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1A5D9E-2E5E-4508-8BF0-5E5B59B0A4FE}"/>
                </a:ext>
              </a:extLst>
            </p:cNvPr>
            <p:cNvSpPr txBox="1"/>
            <p:nvPr/>
          </p:nvSpPr>
          <p:spPr>
            <a:xfrm>
              <a:off x="5898851" y="6455028"/>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Rectangle 5">
            <a:extLst>
              <a:ext uri="{FF2B5EF4-FFF2-40B4-BE49-F238E27FC236}">
                <a16:creationId xmlns:a16="http://schemas.microsoft.com/office/drawing/2014/main" id="{879F3EC5-1521-410C-BD52-F39ED869DAD3}"/>
              </a:ext>
            </a:extLst>
          </p:cNvPr>
          <p:cNvSpPr/>
          <p:nvPr/>
        </p:nvSpPr>
        <p:spPr>
          <a:xfrm>
            <a:off x="54085" y="2864469"/>
            <a:ext cx="5033750" cy="954107"/>
          </a:xfrm>
          <a:prstGeom prst="rect">
            <a:avLst/>
          </a:prstGeom>
        </p:spPr>
        <p:txBody>
          <a:bodyPr wrap="none">
            <a:spAutoFit/>
          </a:bodyPr>
          <a:lstStyle/>
          <a:p>
            <a:pPr algn="just"/>
            <a:r>
              <a:rPr lang="en-US" sz="2800">
                <a:solidFill>
                  <a:srgbClr val="1B04FA"/>
                </a:solidFill>
              </a:rPr>
              <a:t>-</a:t>
            </a:r>
            <a:r>
              <a:rPr lang="vi-VN" sz="2800">
                <a:solidFill>
                  <a:srgbClr val="1B04FA"/>
                </a:solidFill>
              </a:rPr>
              <a:t>Phần hải đảo có kiểu khí hậu </a:t>
            </a:r>
            <a:endParaRPr lang="en-US" sz="2800">
              <a:solidFill>
                <a:srgbClr val="1B04FA"/>
              </a:solidFill>
            </a:endParaRPr>
          </a:p>
          <a:p>
            <a:pPr algn="just"/>
            <a:r>
              <a:rPr lang="vi-VN" sz="2800">
                <a:solidFill>
                  <a:srgbClr val="1B04FA"/>
                </a:solidFill>
              </a:rPr>
              <a:t>xích đạo.</a:t>
            </a:r>
          </a:p>
        </p:txBody>
      </p:sp>
      <p:sp>
        <p:nvSpPr>
          <p:cNvPr id="8" name="Rectangle 7">
            <a:extLst>
              <a:ext uri="{FF2B5EF4-FFF2-40B4-BE49-F238E27FC236}">
                <a16:creationId xmlns:a16="http://schemas.microsoft.com/office/drawing/2014/main" id="{BC29F3A3-F818-4946-AB4C-9D4EBC745563}"/>
              </a:ext>
            </a:extLst>
          </p:cNvPr>
          <p:cNvSpPr/>
          <p:nvPr/>
        </p:nvSpPr>
        <p:spPr>
          <a:xfrm>
            <a:off x="13208" y="1824060"/>
            <a:ext cx="4235455" cy="954107"/>
          </a:xfrm>
          <a:prstGeom prst="rect">
            <a:avLst/>
          </a:prstGeom>
        </p:spPr>
        <p:txBody>
          <a:bodyPr wrap="none">
            <a:spAutoFit/>
          </a:bodyPr>
          <a:lstStyle/>
          <a:p>
            <a:pPr algn="just"/>
            <a:r>
              <a:rPr lang="en-US" sz="2800">
                <a:solidFill>
                  <a:srgbClr val="1B04FA"/>
                </a:solidFill>
              </a:rPr>
              <a:t>- </a:t>
            </a:r>
            <a:r>
              <a:rPr lang="vi-VN" sz="2800">
                <a:solidFill>
                  <a:srgbClr val="1B04FA"/>
                </a:solidFill>
              </a:rPr>
              <a:t>Phần đất liền có khí hậu</a:t>
            </a:r>
            <a:endParaRPr lang="en-US" sz="2800">
              <a:solidFill>
                <a:srgbClr val="1B04FA"/>
              </a:solidFill>
            </a:endParaRPr>
          </a:p>
          <a:p>
            <a:pPr algn="just"/>
            <a:r>
              <a:rPr lang="vi-VN" sz="2800">
                <a:solidFill>
                  <a:srgbClr val="1B04FA"/>
                </a:solidFill>
              </a:rPr>
              <a:t> nhiệt đới gió mùa. </a:t>
            </a:r>
            <a:endParaRPr lang="en-US" sz="2800">
              <a:solidFill>
                <a:srgbClr val="1B04FA"/>
              </a:solidFill>
            </a:endParaRPr>
          </a:p>
        </p:txBody>
      </p:sp>
    </p:spTree>
    <p:extLst>
      <p:ext uri="{BB962C8B-B14F-4D97-AF65-F5344CB8AC3E}">
        <p14:creationId xmlns:p14="http://schemas.microsoft.com/office/powerpoint/2010/main" val="6868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39756"/>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4" name="Rectangle 3">
            <a:extLst>
              <a:ext uri="{FF2B5EF4-FFF2-40B4-BE49-F238E27FC236}">
                <a16:creationId xmlns:a16="http://schemas.microsoft.com/office/drawing/2014/main" id="{73357571-AB68-4377-903E-1176C95B52BA}"/>
              </a:ext>
            </a:extLst>
          </p:cNvPr>
          <p:cNvSpPr/>
          <p:nvPr/>
        </p:nvSpPr>
        <p:spPr>
          <a:xfrm>
            <a:off x="117440" y="1142475"/>
            <a:ext cx="4170820" cy="2246769"/>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Mạng lưới sông ngòi tương đối dày đặc. Các sông chính: Mê Công, Mê Nam, I-ra-oa-di, sông Hồng.</a:t>
            </a:r>
          </a:p>
        </p:txBody>
      </p:sp>
    </p:spTree>
    <p:extLst>
      <p:ext uri="{BB962C8B-B14F-4D97-AF65-F5344CB8AC3E}">
        <p14:creationId xmlns:p14="http://schemas.microsoft.com/office/powerpoint/2010/main" val="31373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4" name="AutoShape 6"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Ảnh 6" descr="mc.jpg"/>
          <p:cNvPicPr>
            <a:picLocks noChangeAspect="1"/>
          </p:cNvPicPr>
          <p:nvPr/>
        </p:nvPicPr>
        <p:blipFill>
          <a:blip r:embed="rId2"/>
          <a:stretch>
            <a:fillRect/>
          </a:stretch>
        </p:blipFill>
        <p:spPr>
          <a:xfrm>
            <a:off x="6142274" y="44244"/>
            <a:ext cx="5660649" cy="3524866"/>
          </a:xfrm>
          <a:prstGeom prst="rect">
            <a:avLst/>
          </a:prstGeom>
        </p:spPr>
      </p:pic>
      <p:pic>
        <p:nvPicPr>
          <p:cNvPr id="8" name="Ảnh 7" descr="Chaophrayansawan03.jpg"/>
          <p:cNvPicPr>
            <a:picLocks noChangeAspect="1"/>
          </p:cNvPicPr>
          <p:nvPr/>
        </p:nvPicPr>
        <p:blipFill>
          <a:blip r:embed="rId3"/>
          <a:stretch>
            <a:fillRect/>
          </a:stretch>
        </p:blipFill>
        <p:spPr>
          <a:xfrm>
            <a:off x="58992" y="3510115"/>
            <a:ext cx="5884606" cy="3318383"/>
          </a:xfrm>
          <a:prstGeom prst="rect">
            <a:avLst/>
          </a:prstGeom>
        </p:spPr>
      </p:pic>
      <p:sp>
        <p:nvSpPr>
          <p:cNvPr id="9" name="Hình Chữ nhật 8"/>
          <p:cNvSpPr/>
          <p:nvPr/>
        </p:nvSpPr>
        <p:spPr>
          <a:xfrm>
            <a:off x="58992" y="600655"/>
            <a:ext cx="5825614" cy="1938992"/>
          </a:xfrm>
          <a:prstGeom prst="rect">
            <a:avLst/>
          </a:prstGeom>
          <a:ln w="25400">
            <a:solidFill>
              <a:schemeClr val="accent1">
                <a:shade val="50000"/>
              </a:schemeClr>
            </a:solidFill>
            <a:prstDash val="dash"/>
          </a:ln>
        </p:spPr>
        <p:txBody>
          <a:bodyPr wrap="square">
            <a:spAutoFit/>
          </a:bodyPr>
          <a:lstStyle/>
          <a:p>
            <a:r>
              <a:rPr lang="vi-VN" sz="2000" dirty="0">
                <a:solidFill>
                  <a:srgbClr val="0070C0"/>
                </a:solidFill>
              </a:rPr>
              <a:t>Sông Mê </a:t>
            </a:r>
            <a:r>
              <a:rPr lang="vi-VN" sz="2000" dirty="0" err="1">
                <a:solidFill>
                  <a:srgbClr val="0070C0"/>
                </a:solidFill>
              </a:rPr>
              <a:t>Kông</a:t>
            </a:r>
            <a:r>
              <a:rPr lang="vi-VN" sz="2000" dirty="0">
                <a:solidFill>
                  <a:srgbClr val="0070C0"/>
                </a:solidFill>
              </a:rPr>
              <a:t> </a:t>
            </a:r>
            <a:r>
              <a:rPr lang="vi-VN" sz="2000" dirty="0" err="1">
                <a:solidFill>
                  <a:srgbClr val="0070C0"/>
                </a:solidFill>
              </a:rPr>
              <a:t>là</a:t>
            </a:r>
            <a:r>
              <a:rPr lang="vi-VN" sz="2000" dirty="0">
                <a:solidFill>
                  <a:srgbClr val="0070C0"/>
                </a:solidFill>
              </a:rPr>
              <a:t> </a:t>
            </a:r>
            <a:r>
              <a:rPr lang="vi-VN" sz="2000" dirty="0" err="1">
                <a:solidFill>
                  <a:srgbClr val="0070C0"/>
                </a:solidFill>
              </a:rPr>
              <a:t>một</a:t>
            </a:r>
            <a:r>
              <a:rPr lang="vi-VN" sz="2000" dirty="0">
                <a:solidFill>
                  <a:srgbClr val="0070C0"/>
                </a:solidFill>
              </a:rPr>
              <a:t> trong </a:t>
            </a:r>
            <a:r>
              <a:rPr lang="vi-VN" sz="2000" dirty="0" err="1">
                <a:solidFill>
                  <a:srgbClr val="0070C0"/>
                </a:solidFill>
              </a:rPr>
              <a:t>những</a:t>
            </a:r>
            <a:r>
              <a:rPr lang="vi-VN" sz="2000" dirty="0">
                <a:solidFill>
                  <a:srgbClr val="0070C0"/>
                </a:solidFill>
              </a:rPr>
              <a:t> con sông </a:t>
            </a:r>
            <a:r>
              <a:rPr lang="vi-VN" sz="2000" dirty="0" err="1">
                <a:solidFill>
                  <a:srgbClr val="0070C0"/>
                </a:solidFill>
              </a:rPr>
              <a:t>lớn</a:t>
            </a:r>
            <a:r>
              <a:rPr lang="vi-VN" sz="2000" dirty="0">
                <a:solidFill>
                  <a:srgbClr val="0070C0"/>
                </a:solidFill>
              </a:rPr>
              <a:t> </a:t>
            </a:r>
            <a:r>
              <a:rPr lang="vi-VN" sz="2000" dirty="0" err="1">
                <a:solidFill>
                  <a:srgbClr val="0070C0"/>
                </a:solidFill>
              </a:rPr>
              <a:t>nhất</a:t>
            </a:r>
            <a:r>
              <a:rPr lang="vi-VN" sz="2000" dirty="0">
                <a:solidFill>
                  <a:srgbClr val="0070C0"/>
                </a:solidFill>
              </a:rPr>
              <a:t> trên </a:t>
            </a:r>
            <a:r>
              <a:rPr lang="vi-VN" sz="2000" dirty="0" err="1">
                <a:solidFill>
                  <a:srgbClr val="0070C0"/>
                </a:solidFill>
              </a:rPr>
              <a:t>thế</a:t>
            </a:r>
            <a:r>
              <a:rPr lang="vi-VN" sz="2000" dirty="0">
                <a:solidFill>
                  <a:srgbClr val="0070C0"/>
                </a:solidFill>
              </a:rPr>
              <a:t> </a:t>
            </a:r>
            <a:r>
              <a:rPr lang="vi-VN" sz="2000" dirty="0" err="1">
                <a:solidFill>
                  <a:srgbClr val="0070C0"/>
                </a:solidFill>
              </a:rPr>
              <a:t>giới</a:t>
            </a:r>
            <a:r>
              <a:rPr lang="vi-VN" sz="2000" dirty="0">
                <a:solidFill>
                  <a:srgbClr val="0070C0"/>
                </a:solidFill>
              </a:rPr>
              <a:t>,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từ</a:t>
            </a:r>
            <a:r>
              <a:rPr lang="vi-VN" sz="2000" dirty="0">
                <a:solidFill>
                  <a:srgbClr val="0070C0"/>
                </a:solidFill>
              </a:rPr>
              <a:t> </a:t>
            </a:r>
            <a:r>
              <a:rPr lang="vi-VN" sz="2000" dirty="0">
                <a:solidFill>
                  <a:srgbClr val="0070C0"/>
                </a:solidFill>
                <a:hlinkClick r:id="rId4" tooltip="Cao nguyên Thanh Tạng"/>
              </a:rPr>
              <a:t>cao nguyên Thanh </a:t>
            </a:r>
            <a:r>
              <a:rPr lang="vi-VN" sz="2000" dirty="0" err="1">
                <a:solidFill>
                  <a:srgbClr val="0070C0"/>
                </a:solidFill>
                <a:hlinkClick r:id="rId4" tooltip="Cao nguyên Thanh Tạng"/>
              </a:rPr>
              <a:t>Tạng</a:t>
            </a:r>
            <a:r>
              <a:rPr lang="vi-VN" sz="2000" dirty="0">
                <a:solidFill>
                  <a:srgbClr val="0070C0"/>
                </a:solidFill>
              </a:rPr>
              <a:t> nơi sông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thuộc</a:t>
            </a:r>
            <a:r>
              <a:rPr lang="vi-VN" sz="2000" dirty="0">
                <a:solidFill>
                  <a:srgbClr val="0070C0"/>
                </a:solidFill>
              </a:rPr>
              <a:t> </a:t>
            </a:r>
            <a:r>
              <a:rPr lang="vi-VN" sz="2000" dirty="0" err="1">
                <a:solidFill>
                  <a:srgbClr val="0070C0"/>
                </a:solidFill>
              </a:rPr>
              <a:t>tỉnh</a:t>
            </a:r>
            <a:r>
              <a:rPr lang="vi-VN" sz="2000" dirty="0">
                <a:solidFill>
                  <a:srgbClr val="0070C0"/>
                </a:solidFill>
              </a:rPr>
              <a:t> Thanh </a:t>
            </a:r>
            <a:r>
              <a:rPr lang="vi-VN" sz="2000" dirty="0" err="1">
                <a:solidFill>
                  <a:srgbClr val="0070C0"/>
                </a:solidFill>
              </a:rPr>
              <a:t>Hải</a:t>
            </a:r>
            <a:r>
              <a:rPr lang="vi-VN" sz="2000" dirty="0">
                <a:solidFill>
                  <a:srgbClr val="0070C0"/>
                </a:solidFill>
              </a:rPr>
              <a:t>, </a:t>
            </a:r>
            <a:r>
              <a:rPr lang="vi-VN" sz="2000" dirty="0" err="1">
                <a:solidFill>
                  <a:srgbClr val="0070C0"/>
                </a:solidFill>
              </a:rPr>
              <a:t>chảy</a:t>
            </a:r>
            <a:r>
              <a:rPr lang="vi-VN" sz="2000" dirty="0">
                <a:solidFill>
                  <a:srgbClr val="0070C0"/>
                </a:solidFill>
              </a:rPr>
              <a:t> qua </a:t>
            </a:r>
            <a:r>
              <a:rPr lang="vi-VN" sz="2000" dirty="0">
                <a:solidFill>
                  <a:srgbClr val="0070C0"/>
                </a:solidFill>
                <a:hlinkClick r:id="rId5" tooltip="Vân Nam"/>
              </a:rPr>
              <a:t>Vân Nam</a:t>
            </a:r>
            <a:r>
              <a:rPr lang="vi-VN" sz="2000" dirty="0">
                <a:solidFill>
                  <a:srgbClr val="0070C0"/>
                </a:solidFill>
              </a:rPr>
              <a:t> </a:t>
            </a:r>
            <a:r>
              <a:rPr lang="vi-VN" sz="2000" dirty="0">
                <a:solidFill>
                  <a:srgbClr val="0070C0"/>
                </a:solidFill>
                <a:hlinkClick r:id="rId6" tooltip="Trung Quốc"/>
              </a:rPr>
              <a:t>Trung </a:t>
            </a:r>
            <a:r>
              <a:rPr lang="vi-VN" sz="2000" dirty="0" err="1">
                <a:solidFill>
                  <a:srgbClr val="0070C0"/>
                </a:solidFill>
                <a:hlinkClick r:id="rId6" tooltip="Trung Quốc"/>
              </a:rPr>
              <a:t>Quốc</a:t>
            </a:r>
            <a:r>
              <a:rPr lang="vi-VN" sz="2000" dirty="0">
                <a:solidFill>
                  <a:srgbClr val="0070C0"/>
                </a:solidFill>
              </a:rPr>
              <a:t>, qua </a:t>
            </a:r>
            <a:r>
              <a:rPr lang="vi-VN" sz="2000" dirty="0" err="1">
                <a:solidFill>
                  <a:srgbClr val="0070C0"/>
                </a:solidFill>
              </a:rPr>
              <a:t>các</a:t>
            </a:r>
            <a:r>
              <a:rPr lang="vi-VN" sz="2000" dirty="0">
                <a:solidFill>
                  <a:srgbClr val="0070C0"/>
                </a:solidFill>
              </a:rPr>
              <a:t> </a:t>
            </a:r>
            <a:r>
              <a:rPr lang="vi-VN" sz="2000" dirty="0" err="1">
                <a:solidFill>
                  <a:srgbClr val="0070C0"/>
                </a:solidFill>
              </a:rPr>
              <a:t>nước</a:t>
            </a:r>
            <a:r>
              <a:rPr lang="vi-VN" sz="2000" dirty="0">
                <a:solidFill>
                  <a:srgbClr val="0070C0"/>
                </a:solidFill>
              </a:rPr>
              <a:t> </a:t>
            </a:r>
            <a:r>
              <a:rPr lang="vi-VN" sz="2000" dirty="0" err="1">
                <a:solidFill>
                  <a:srgbClr val="0070C0"/>
                </a:solidFill>
                <a:hlinkClick r:id="rId7" tooltip="Lào"/>
              </a:rPr>
              <a:t>Lào</a:t>
            </a:r>
            <a:r>
              <a:rPr lang="vi-VN" sz="2000" dirty="0">
                <a:solidFill>
                  <a:srgbClr val="0070C0"/>
                </a:solidFill>
              </a:rPr>
              <a:t>, </a:t>
            </a:r>
            <a:r>
              <a:rPr lang="vi-VN" sz="2000" dirty="0" err="1">
                <a:solidFill>
                  <a:srgbClr val="0070C0"/>
                </a:solidFill>
                <a:hlinkClick r:id="rId8" tooltip="Myanma"/>
              </a:rPr>
              <a:t>Myanma</a:t>
            </a:r>
            <a:r>
              <a:rPr lang="vi-VN" sz="2000" dirty="0">
                <a:solidFill>
                  <a:srgbClr val="0070C0"/>
                </a:solidFill>
              </a:rPr>
              <a:t>, </a:t>
            </a:r>
            <a:r>
              <a:rPr lang="vi-VN" sz="2000" dirty="0" err="1">
                <a:solidFill>
                  <a:srgbClr val="0070C0"/>
                </a:solidFill>
                <a:hlinkClick r:id="rId9" tooltip="Thái Lan"/>
              </a:rPr>
              <a:t>Thái</a:t>
            </a:r>
            <a:r>
              <a:rPr lang="vi-VN" sz="2000" dirty="0">
                <a:solidFill>
                  <a:srgbClr val="0070C0"/>
                </a:solidFill>
                <a:hlinkClick r:id="rId9" tooltip="Thái Lan"/>
              </a:rPr>
              <a:t> Lan</a:t>
            </a:r>
            <a:r>
              <a:rPr lang="vi-VN" sz="2000" dirty="0">
                <a:solidFill>
                  <a:srgbClr val="0070C0"/>
                </a:solidFill>
              </a:rPr>
              <a:t>, </a:t>
            </a:r>
            <a:r>
              <a:rPr lang="vi-VN" sz="2000" dirty="0" err="1">
                <a:solidFill>
                  <a:srgbClr val="0070C0"/>
                </a:solidFill>
                <a:hlinkClick r:id="rId10" tooltip="Campuchia"/>
              </a:rPr>
              <a:t>Campuchia</a:t>
            </a:r>
            <a:r>
              <a:rPr lang="vi-VN" sz="2000" dirty="0">
                <a:solidFill>
                  <a:srgbClr val="0070C0"/>
                </a:solidFill>
              </a:rPr>
              <a:t>  </a:t>
            </a:r>
            <a:r>
              <a:rPr lang="vi-VN" sz="2000" dirty="0" err="1">
                <a:solidFill>
                  <a:srgbClr val="0070C0"/>
                </a:solidFill>
              </a:rPr>
              <a:t>và</a:t>
            </a:r>
            <a:r>
              <a:rPr lang="vi-VN" sz="2000" dirty="0">
                <a:solidFill>
                  <a:srgbClr val="0070C0"/>
                </a:solidFill>
              </a:rPr>
              <a:t> </a:t>
            </a:r>
            <a:r>
              <a:rPr lang="vi-VN" sz="2000" dirty="0" err="1">
                <a:solidFill>
                  <a:srgbClr val="0070C0"/>
                </a:solidFill>
              </a:rPr>
              <a:t>đổ</a:t>
            </a:r>
            <a:r>
              <a:rPr lang="vi-VN" sz="2000" dirty="0">
                <a:solidFill>
                  <a:srgbClr val="0070C0"/>
                </a:solidFill>
              </a:rPr>
              <a:t> ra </a:t>
            </a:r>
            <a:r>
              <a:rPr lang="vi-VN" sz="2000" dirty="0" err="1">
                <a:solidFill>
                  <a:srgbClr val="0070C0"/>
                </a:solidFill>
                <a:hlinkClick r:id="rId11" tooltip="Biển Đông"/>
              </a:rPr>
              <a:t>Biển</a:t>
            </a:r>
            <a:r>
              <a:rPr lang="vi-VN" sz="2000" dirty="0">
                <a:solidFill>
                  <a:srgbClr val="0070C0"/>
                </a:solidFill>
                <a:hlinkClick r:id="rId11" tooltip="Biển Đông"/>
              </a:rPr>
              <a:t> Đông</a:t>
            </a:r>
            <a:r>
              <a:rPr lang="vi-VN" sz="2000" dirty="0">
                <a:solidFill>
                  <a:srgbClr val="0070C0"/>
                </a:solidFill>
              </a:rPr>
              <a:t> ở </a:t>
            </a:r>
            <a:r>
              <a:rPr lang="vi-VN" sz="2000" dirty="0" err="1">
                <a:solidFill>
                  <a:srgbClr val="0070C0"/>
                </a:solidFill>
                <a:hlinkClick r:id="rId12" tooltip="Việt Nam"/>
              </a:rPr>
              <a:t>Việt</a:t>
            </a:r>
            <a:r>
              <a:rPr lang="vi-VN" sz="2000" dirty="0">
                <a:solidFill>
                  <a:srgbClr val="0070C0"/>
                </a:solidFill>
                <a:hlinkClick r:id="rId12" tooltip="Việt Nam"/>
              </a:rPr>
              <a:t> Nam</a:t>
            </a:r>
            <a:r>
              <a:rPr lang="vi-VN" dirty="0">
                <a:solidFill>
                  <a:srgbClr val="0070C0"/>
                </a:solidFill>
              </a:rPr>
              <a:t>.</a:t>
            </a:r>
            <a:endParaRPr lang="en-US" dirty="0">
              <a:solidFill>
                <a:srgbClr val="0070C0"/>
              </a:solidFill>
            </a:endParaRPr>
          </a:p>
        </p:txBody>
      </p:sp>
      <p:sp>
        <p:nvSpPr>
          <p:cNvPr id="10" name="Hình Chữ nhật 9"/>
          <p:cNvSpPr/>
          <p:nvPr/>
        </p:nvSpPr>
        <p:spPr>
          <a:xfrm>
            <a:off x="6096000" y="4869877"/>
            <a:ext cx="6096000" cy="923330"/>
          </a:xfrm>
          <a:prstGeom prst="rect">
            <a:avLst/>
          </a:prstGeom>
          <a:ln>
            <a:solidFill>
              <a:schemeClr val="accent1">
                <a:shade val="50000"/>
              </a:schemeClr>
            </a:solidFill>
            <a:prstDash val="dash"/>
          </a:ln>
        </p:spPr>
        <p:txBody>
          <a:bodyPr>
            <a:spAutoFit/>
          </a:bodyPr>
          <a:lstStyle/>
          <a:p>
            <a:r>
              <a:rPr lang="vi-VN" dirty="0">
                <a:solidFill>
                  <a:srgbClr val="0070C0"/>
                </a:solidFill>
              </a:rPr>
              <a:t>Sông Mê Nam) </a:t>
            </a:r>
            <a:r>
              <a:rPr lang="vi-VN" dirty="0" err="1">
                <a:solidFill>
                  <a:srgbClr val="0070C0"/>
                </a:solidFill>
              </a:rPr>
              <a:t>là</a:t>
            </a:r>
            <a:r>
              <a:rPr lang="vi-VN" dirty="0">
                <a:solidFill>
                  <a:srgbClr val="0070C0"/>
                </a:solidFill>
              </a:rPr>
              <a:t> </a:t>
            </a:r>
            <a:r>
              <a:rPr lang="vi-VN" dirty="0" err="1">
                <a:solidFill>
                  <a:srgbClr val="0070C0"/>
                </a:solidFill>
              </a:rPr>
              <a:t>một</a:t>
            </a:r>
            <a:r>
              <a:rPr lang="vi-VN" dirty="0">
                <a:solidFill>
                  <a:srgbClr val="0070C0"/>
                </a:solidFill>
              </a:rPr>
              <a:t> con sông </a:t>
            </a:r>
            <a:r>
              <a:rPr lang="vi-VN" dirty="0" err="1">
                <a:solidFill>
                  <a:srgbClr val="0070C0"/>
                </a:solidFill>
              </a:rPr>
              <a:t>lớn</a:t>
            </a:r>
            <a:r>
              <a:rPr lang="vi-VN" dirty="0">
                <a:solidFill>
                  <a:srgbClr val="0070C0"/>
                </a:solidFill>
              </a:rPr>
              <a:t> ở </a:t>
            </a:r>
            <a:r>
              <a:rPr lang="vi-VN" dirty="0" err="1">
                <a:solidFill>
                  <a:srgbClr val="0070C0"/>
                </a:solidFill>
              </a:rPr>
              <a:t>Thái</a:t>
            </a:r>
            <a:r>
              <a:rPr lang="vi-VN" dirty="0">
                <a:solidFill>
                  <a:srgbClr val="0070C0"/>
                </a:solidFill>
              </a:rPr>
              <a:t> Lan, </a:t>
            </a:r>
            <a:r>
              <a:rPr lang="vi-VN" dirty="0" err="1">
                <a:solidFill>
                  <a:srgbClr val="0070C0"/>
                </a:solidFill>
              </a:rPr>
              <a:t>phù</a:t>
            </a:r>
            <a:r>
              <a:rPr lang="vi-VN" dirty="0">
                <a:solidFill>
                  <a:srgbClr val="0070C0"/>
                </a:solidFill>
              </a:rPr>
              <a:t> sa </a:t>
            </a:r>
            <a:r>
              <a:rPr lang="vi-VN" dirty="0" err="1">
                <a:solidFill>
                  <a:srgbClr val="0070C0"/>
                </a:solidFill>
              </a:rPr>
              <a:t>của</a:t>
            </a:r>
            <a:r>
              <a:rPr lang="vi-VN" dirty="0">
                <a:solidFill>
                  <a:srgbClr val="0070C0"/>
                </a:solidFill>
              </a:rPr>
              <a:t> </a:t>
            </a:r>
            <a:r>
              <a:rPr lang="vi-VN" dirty="0" err="1">
                <a:solidFill>
                  <a:srgbClr val="0070C0"/>
                </a:solidFill>
              </a:rPr>
              <a:t>nó</a:t>
            </a:r>
            <a:r>
              <a:rPr lang="vi-VN" dirty="0">
                <a:solidFill>
                  <a:srgbClr val="0070C0"/>
                </a:solidFill>
              </a:rPr>
              <a:t> </a:t>
            </a:r>
            <a:r>
              <a:rPr lang="vi-VN" dirty="0" err="1">
                <a:solidFill>
                  <a:srgbClr val="0070C0"/>
                </a:solidFill>
              </a:rPr>
              <a:t>bồi</a:t>
            </a:r>
            <a:r>
              <a:rPr lang="vi-VN" dirty="0">
                <a:solidFill>
                  <a:srgbClr val="0070C0"/>
                </a:solidFill>
              </a:rPr>
              <a:t> </a:t>
            </a:r>
            <a:r>
              <a:rPr lang="vi-VN" dirty="0" err="1">
                <a:solidFill>
                  <a:srgbClr val="0070C0"/>
                </a:solidFill>
              </a:rPr>
              <a:t>đắp</a:t>
            </a:r>
            <a:r>
              <a:rPr lang="vi-VN" dirty="0">
                <a:solidFill>
                  <a:srgbClr val="0070C0"/>
                </a:solidFill>
              </a:rPr>
              <a:t> nên </a:t>
            </a:r>
            <a:r>
              <a:rPr lang="vi-VN" dirty="0" err="1">
                <a:solidFill>
                  <a:srgbClr val="0070C0"/>
                </a:solidFill>
                <a:hlinkClick r:id="rId13" tooltip="Miền Trung Thái Lan"/>
              </a:rPr>
              <a:t>đồng</a:t>
            </a:r>
            <a:r>
              <a:rPr lang="vi-VN" dirty="0">
                <a:solidFill>
                  <a:srgbClr val="0070C0"/>
                </a:solidFill>
                <a:hlinkClick r:id="rId13" tooltip="Miền Trung Thái Lan"/>
              </a:rPr>
              <a:t> </a:t>
            </a:r>
            <a:r>
              <a:rPr lang="vi-VN" dirty="0" err="1">
                <a:solidFill>
                  <a:srgbClr val="0070C0"/>
                </a:solidFill>
                <a:hlinkClick r:id="rId13" tooltip="Miền Trung Thái Lan"/>
              </a:rPr>
              <a:t>bằng</a:t>
            </a:r>
            <a:r>
              <a:rPr lang="vi-VN" dirty="0">
                <a:solidFill>
                  <a:srgbClr val="0070C0"/>
                </a:solidFill>
                <a:hlinkClick r:id="rId13" tooltip="Miền Trung Thái Lan"/>
              </a:rPr>
              <a:t> sông Mê Nam</a:t>
            </a:r>
            <a:r>
              <a:rPr lang="vi-VN" dirty="0">
                <a:solidFill>
                  <a:srgbClr val="0070C0"/>
                </a:solidFill>
              </a:rPr>
              <a:t> ở </a:t>
            </a:r>
            <a:r>
              <a:rPr lang="vi-VN" dirty="0" err="1">
                <a:solidFill>
                  <a:srgbClr val="0070C0"/>
                </a:solidFill>
              </a:rPr>
              <a:t>vùng</a:t>
            </a:r>
            <a:r>
              <a:rPr lang="vi-VN" dirty="0">
                <a:solidFill>
                  <a:srgbClr val="0070C0"/>
                </a:solidFill>
              </a:rPr>
              <a:t> </a:t>
            </a:r>
            <a:r>
              <a:rPr lang="vi-VN" dirty="0" err="1">
                <a:solidFill>
                  <a:srgbClr val="0070C0"/>
                </a:solidFill>
              </a:rPr>
              <a:t>hạ</a:t>
            </a:r>
            <a:r>
              <a:rPr lang="vi-VN" dirty="0">
                <a:solidFill>
                  <a:srgbClr val="0070C0"/>
                </a:solidFill>
              </a:rPr>
              <a:t> lưu </a:t>
            </a:r>
            <a:r>
              <a:rPr lang="vi-VN" dirty="0" err="1">
                <a:solidFill>
                  <a:srgbClr val="0070C0"/>
                </a:solidFill>
              </a:rPr>
              <a:t>tạo</a:t>
            </a:r>
            <a:r>
              <a:rPr lang="vi-VN" dirty="0">
                <a:solidFill>
                  <a:srgbClr val="0070C0"/>
                </a:solidFill>
              </a:rPr>
              <a:t> nên </a:t>
            </a:r>
            <a:r>
              <a:rPr lang="vi-VN" dirty="0" err="1">
                <a:solidFill>
                  <a:srgbClr val="0070C0"/>
                </a:solidFill>
              </a:rPr>
              <a:t>phần</a:t>
            </a:r>
            <a:r>
              <a:rPr lang="vi-VN" dirty="0">
                <a:solidFill>
                  <a:srgbClr val="0070C0"/>
                </a:solidFill>
              </a:rPr>
              <a:t> </a:t>
            </a:r>
            <a:r>
              <a:rPr lang="vi-VN" dirty="0" err="1">
                <a:solidFill>
                  <a:srgbClr val="0070C0"/>
                </a:solidFill>
              </a:rPr>
              <a:t>thuộc</a:t>
            </a:r>
            <a:r>
              <a:rPr lang="vi-VN" dirty="0">
                <a:solidFill>
                  <a:srgbClr val="0070C0"/>
                </a:solidFill>
              </a:rPr>
              <a:t> </a:t>
            </a:r>
            <a:r>
              <a:rPr lang="vi-VN" dirty="0" err="1">
                <a:solidFill>
                  <a:srgbClr val="0070C0"/>
                </a:solidFill>
              </a:rPr>
              <a:t>đại</a:t>
            </a:r>
            <a:r>
              <a:rPr lang="vi-VN" dirty="0">
                <a:solidFill>
                  <a:srgbClr val="0070C0"/>
                </a:solidFill>
              </a:rPr>
              <a:t> </a:t>
            </a:r>
            <a:r>
              <a:rPr lang="vi-VN" dirty="0" err="1">
                <a:solidFill>
                  <a:srgbClr val="0070C0"/>
                </a:solidFill>
              </a:rPr>
              <a:t>lục</a:t>
            </a:r>
            <a:r>
              <a:rPr lang="vi-VN" dirty="0">
                <a:solidFill>
                  <a:srgbClr val="0070C0"/>
                </a:solidFill>
              </a:rPr>
              <a:t> </a:t>
            </a:r>
            <a:r>
              <a:rPr lang="vi-VN" dirty="0" err="1">
                <a:solidFill>
                  <a:srgbClr val="0070C0"/>
                </a:solidFill>
              </a:rPr>
              <a:t>của</a:t>
            </a:r>
            <a:r>
              <a:rPr lang="vi-VN" dirty="0">
                <a:solidFill>
                  <a:srgbClr val="0070C0"/>
                </a:solidFill>
              </a:rPr>
              <a:t> </a:t>
            </a:r>
            <a:r>
              <a:rPr lang="vi-VN" dirty="0" err="1">
                <a:solidFill>
                  <a:srgbClr val="0070C0"/>
                </a:solidFill>
              </a:rPr>
              <a:t>quốc</a:t>
            </a:r>
            <a:r>
              <a:rPr lang="vi-VN" dirty="0">
                <a:solidFill>
                  <a:srgbClr val="0070C0"/>
                </a:solidFill>
              </a:rPr>
              <a:t> gia </a:t>
            </a:r>
            <a:r>
              <a:rPr lang="vi-VN" dirty="0" err="1">
                <a:solidFill>
                  <a:srgbClr val="0070C0"/>
                </a:solidFill>
              </a:rPr>
              <a:t>này</a:t>
            </a:r>
            <a:r>
              <a:rPr lang="vi-VN" dirty="0">
                <a:solidFill>
                  <a:srgbClr val="0070C0"/>
                </a:solidFill>
              </a:rPr>
              <a:t>.</a:t>
            </a: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2" name="Rectangle 1">
            <a:extLst>
              <a:ext uri="{FF2B5EF4-FFF2-40B4-BE49-F238E27FC236}">
                <a16:creationId xmlns:a16="http://schemas.microsoft.com/office/drawing/2014/main" id="{CED64932-C404-430C-9C8E-3DD88B116F52}"/>
              </a:ext>
            </a:extLst>
          </p:cNvPr>
          <p:cNvSpPr/>
          <p:nvPr/>
        </p:nvSpPr>
        <p:spPr>
          <a:xfrm>
            <a:off x="140359" y="825813"/>
            <a:ext cx="4326876"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Cảnh quan khu vực là rừng mưa nhiệt đới, đa dạng về thành phần loài.</a:t>
            </a:r>
            <a:endParaRPr lang="en-US" sz="3200">
              <a:solidFill>
                <a:srgbClr val="1B04FA"/>
              </a:solidFill>
            </a:endParaRPr>
          </a:p>
        </p:txBody>
      </p:sp>
      <p:pic>
        <p:nvPicPr>
          <p:cNvPr id="9" name="Picture 8">
            <a:extLst>
              <a:ext uri="{FF2B5EF4-FFF2-40B4-BE49-F238E27FC236}">
                <a16:creationId xmlns:a16="http://schemas.microsoft.com/office/drawing/2014/main" id="{4515A81D-8784-4D99-8DB1-3405AA9E2B3C}"/>
              </a:ext>
            </a:extLst>
          </p:cNvPr>
          <p:cNvPicPr>
            <a:picLocks noChangeAspect="1"/>
          </p:cNvPicPr>
          <p:nvPr/>
        </p:nvPicPr>
        <p:blipFill rotWithShape="1">
          <a:blip r:embed="rId4"/>
          <a:srcRect l="34186" t="31163" r="35378" b="21861"/>
          <a:stretch/>
        </p:blipFill>
        <p:spPr>
          <a:xfrm>
            <a:off x="4567880" y="260626"/>
            <a:ext cx="7633252" cy="6444721"/>
          </a:xfrm>
          <a:prstGeom prst="rect">
            <a:avLst/>
          </a:prstGeom>
        </p:spPr>
      </p:pic>
      <p:grpSp>
        <p:nvGrpSpPr>
          <p:cNvPr id="3" name="Group 2">
            <a:extLst>
              <a:ext uri="{FF2B5EF4-FFF2-40B4-BE49-F238E27FC236}">
                <a16:creationId xmlns:a16="http://schemas.microsoft.com/office/drawing/2014/main" id="{EF853870-B293-4168-8E5A-513E617FAAA7}"/>
              </a:ext>
            </a:extLst>
          </p:cNvPr>
          <p:cNvGrpSpPr/>
          <p:nvPr/>
        </p:nvGrpSpPr>
        <p:grpSpPr>
          <a:xfrm>
            <a:off x="4799609" y="55027"/>
            <a:ext cx="7410655" cy="6758293"/>
            <a:chOff x="4799609" y="55027"/>
            <a:chExt cx="7410655" cy="6758293"/>
          </a:xfrm>
        </p:grpSpPr>
        <p:pic>
          <p:nvPicPr>
            <p:cNvPr id="10" name="Picture 2">
              <a:extLst>
                <a:ext uri="{FF2B5EF4-FFF2-40B4-BE49-F238E27FC236}">
                  <a16:creationId xmlns:a16="http://schemas.microsoft.com/office/drawing/2014/main" id="{BB7EDA90-C4EA-41CF-B2C2-9362E6468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609" y="55027"/>
              <a:ext cx="7410655" cy="67582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848E55-0B70-403F-AC34-64E00A9EE79E}"/>
                </a:ext>
              </a:extLst>
            </p:cNvPr>
            <p:cNvSpPr txBox="1"/>
            <p:nvPr/>
          </p:nvSpPr>
          <p:spPr>
            <a:xfrm>
              <a:off x="5818112" y="641321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grpSp>
      <p:pic>
        <p:nvPicPr>
          <p:cNvPr id="4" name="Picture 3">
            <a:extLst>
              <a:ext uri="{FF2B5EF4-FFF2-40B4-BE49-F238E27FC236}">
                <a16:creationId xmlns:a16="http://schemas.microsoft.com/office/drawing/2014/main" id="{3183F2E4-A163-458E-BDD6-1F909FB098B5}"/>
              </a:ext>
            </a:extLst>
          </p:cNvPr>
          <p:cNvPicPr>
            <a:picLocks noChangeAspect="1"/>
          </p:cNvPicPr>
          <p:nvPr/>
        </p:nvPicPr>
        <p:blipFill rotWithShape="1">
          <a:blip r:embed="rId6"/>
          <a:srcRect t="4593"/>
          <a:stretch/>
        </p:blipFill>
        <p:spPr>
          <a:xfrm>
            <a:off x="563927" y="2984297"/>
            <a:ext cx="3986134" cy="3873703"/>
          </a:xfrm>
          <a:prstGeom prst="rect">
            <a:avLst/>
          </a:prstGeom>
        </p:spPr>
      </p:pic>
      <p:sp>
        <p:nvSpPr>
          <p:cNvPr id="13" name="Rectangle 12">
            <a:extLst>
              <a:ext uri="{FF2B5EF4-FFF2-40B4-BE49-F238E27FC236}">
                <a16:creationId xmlns:a16="http://schemas.microsoft.com/office/drawing/2014/main" id="{2D5A00E6-7AA9-473D-9C2C-A3135A838843}"/>
              </a:ext>
            </a:extLst>
          </p:cNvPr>
          <p:cNvSpPr/>
          <p:nvPr/>
        </p:nvSpPr>
        <p:spPr>
          <a:xfrm>
            <a:off x="122540" y="3429000"/>
            <a:ext cx="4326876"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Các khoáng sản chính dầu mỏ, khí tự nhiên than đá….</a:t>
            </a:r>
            <a:br>
              <a:rPr lang="vi-VN" sz="3200">
                <a:solidFill>
                  <a:srgbClr val="1B04FA"/>
                </a:solidFill>
              </a:rPr>
            </a:br>
            <a:endParaRPr lang="en-US" sz="3200">
              <a:solidFill>
                <a:srgbClr val="1B04FA"/>
              </a:solidFill>
            </a:endParaRPr>
          </a:p>
        </p:txBody>
      </p:sp>
    </p:spTree>
    <p:extLst>
      <p:ext uri="{BB962C8B-B14F-4D97-AF65-F5344CB8AC3E}">
        <p14:creationId xmlns:p14="http://schemas.microsoft.com/office/powerpoint/2010/main" val="33006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33523D-A0F9-4790-BB9F-9B7FD70C1C0C}"/>
              </a:ext>
            </a:extLst>
          </p:cNvPr>
          <p:cNvSpPr txBox="1"/>
          <p:nvPr/>
        </p:nvSpPr>
        <p:spPr>
          <a:xfrm>
            <a:off x="1411526" y="270555"/>
            <a:ext cx="10780474"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5" name="Rectangle 4">
            <a:extLst>
              <a:ext uri="{FF2B5EF4-FFF2-40B4-BE49-F238E27FC236}">
                <a16:creationId xmlns:a16="http://schemas.microsoft.com/office/drawing/2014/main" id="{A6F349F2-7EF8-40FE-B878-DE92184F2805}"/>
              </a:ext>
            </a:extLst>
          </p:cNvPr>
          <p:cNvSpPr/>
          <p:nvPr/>
        </p:nvSpPr>
        <p:spPr>
          <a:xfrm>
            <a:off x="893954" y="1355360"/>
            <a:ext cx="10993246" cy="4885761"/>
          </a:xfrm>
          <a:prstGeom prst="rect">
            <a:avLst/>
          </a:prstGeom>
          <a:noFill/>
          <a:ln w="28575">
            <a:solidFill>
              <a:srgbClr val="1B04FA"/>
            </a:solidFill>
            <a:prstDash val="sysDash"/>
          </a:ln>
        </p:spPr>
        <p:txBody>
          <a:bodyPr wrap="square">
            <a:spAutoFit/>
          </a:bodyPr>
          <a:lstStyle/>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Gồm 10 từ khóa</a:t>
            </a:r>
            <a:r>
              <a:rPr lang="vi-VN" sz="4000">
                <a:solidFill>
                  <a:srgbClr val="0070C0"/>
                </a:solidFill>
                <a:latin typeface="Arial" panose="020B0604020202020204" pitchFamily="34" charset="0"/>
                <a:ea typeface="Times New Roman" panose="02020603050405020304" pitchFamily="18" charset="0"/>
                <a:cs typeface="Arial" panose="020B0604020202020204" pitchFamily="34" charset="0"/>
              </a:rPr>
              <a:t>  trọng tâm bài học</a:t>
            </a:r>
            <a:endPar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Người gợi ý không lặp từ, tách từ</a:t>
            </a:r>
          </a:p>
          <a:p>
            <a:pPr marL="457200" indent="-457200" algn="just">
              <a:lnSpc>
                <a:spcPct val="107000"/>
              </a:lnSpc>
              <a:spcAft>
                <a:spcPts val="600"/>
              </a:spcAft>
              <a:buFont typeface="Wingdings" panose="05000000000000000000" pitchFamily="2" charset="2"/>
              <a:buChar char="ü"/>
              <a:tabLst>
                <a:tab pos="180340" algn="l"/>
                <a:tab pos="450215" algn="l"/>
              </a:tabLst>
            </a:pPr>
            <a:r>
              <a:rPr lang="vi-VN" sz="4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HS liên kết từ khóa thành 1 đoạn thông tin hoàn chỉnh khái quát nội dung bài học</a:t>
            </a: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Các nhóm đoán đúng nếu là thành viên của nhóm thì tính 2 điểm và không phải thì tính 1 điểm</a:t>
            </a:r>
            <a:endParaRPr lang="en-US" sz="4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760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B713DEB-410E-4F3F-8E00-63C286CDBE6E}"/>
              </a:ext>
            </a:extLst>
          </p:cNvPr>
          <p:cNvSpPr txBox="1"/>
          <p:nvPr/>
        </p:nvSpPr>
        <p:spPr>
          <a:xfrm>
            <a:off x="1061927" y="316034"/>
            <a:ext cx="10780474"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3" name="Rectangle 2">
            <a:extLst>
              <a:ext uri="{FF2B5EF4-FFF2-40B4-BE49-F238E27FC236}">
                <a16:creationId xmlns:a16="http://schemas.microsoft.com/office/drawing/2014/main" id="{424418B7-70E5-42E4-BDC5-28B91D0C1C2E}"/>
              </a:ext>
            </a:extLst>
          </p:cNvPr>
          <p:cNvSpPr/>
          <p:nvPr/>
        </p:nvSpPr>
        <p:spPr>
          <a:xfrm>
            <a:off x="1819170" y="1970135"/>
            <a:ext cx="1552028" cy="584775"/>
          </a:xfrm>
          <a:prstGeom prst="rect">
            <a:avLst/>
          </a:prstGeom>
        </p:spPr>
        <p:txBody>
          <a:bodyPr wrap="none">
            <a:spAutoFit/>
          </a:bodyPr>
          <a:lstStyle/>
          <a:p>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Đông Á</a:t>
            </a:r>
            <a:endParaRPr lang="en-US" sz="3200"/>
          </a:p>
        </p:txBody>
      </p:sp>
      <p:sp>
        <p:nvSpPr>
          <p:cNvPr id="4" name="Rectangle 3">
            <a:extLst>
              <a:ext uri="{FF2B5EF4-FFF2-40B4-BE49-F238E27FC236}">
                <a16:creationId xmlns:a16="http://schemas.microsoft.com/office/drawing/2014/main" id="{C9783252-848C-439D-9BE0-2B20E41F411B}"/>
              </a:ext>
            </a:extLst>
          </p:cNvPr>
          <p:cNvSpPr/>
          <p:nvPr/>
        </p:nvSpPr>
        <p:spPr>
          <a:xfrm>
            <a:off x="9139619" y="2778225"/>
            <a:ext cx="218842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Đồng bằng</a:t>
            </a:r>
            <a:endParaRPr lang="en-US" sz="3200"/>
          </a:p>
        </p:txBody>
      </p:sp>
      <p:sp>
        <p:nvSpPr>
          <p:cNvPr id="5" name="Rectangle 4">
            <a:extLst>
              <a:ext uri="{FF2B5EF4-FFF2-40B4-BE49-F238E27FC236}">
                <a16:creationId xmlns:a16="http://schemas.microsoft.com/office/drawing/2014/main" id="{9EFBAB48-FB47-4181-8D5B-19A7155DE92C}"/>
              </a:ext>
            </a:extLst>
          </p:cNvPr>
          <p:cNvSpPr/>
          <p:nvPr/>
        </p:nvSpPr>
        <p:spPr>
          <a:xfrm>
            <a:off x="1388928" y="2769518"/>
            <a:ext cx="2412840"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Sơn nguyên</a:t>
            </a:r>
            <a:endParaRPr lang="en-US" sz="3200"/>
          </a:p>
        </p:txBody>
      </p:sp>
      <p:sp>
        <p:nvSpPr>
          <p:cNvPr id="6" name="Rectangle 5">
            <a:extLst>
              <a:ext uri="{FF2B5EF4-FFF2-40B4-BE49-F238E27FC236}">
                <a16:creationId xmlns:a16="http://schemas.microsoft.com/office/drawing/2014/main" id="{F13A80AC-47E1-4190-87BA-3AE0251D64D4}"/>
              </a:ext>
            </a:extLst>
          </p:cNvPr>
          <p:cNvSpPr/>
          <p:nvPr/>
        </p:nvSpPr>
        <p:spPr>
          <a:xfrm>
            <a:off x="8924640" y="3519998"/>
            <a:ext cx="1733167"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Gió mùa</a:t>
            </a:r>
            <a:endParaRPr lang="en-US" sz="3200"/>
          </a:p>
        </p:txBody>
      </p:sp>
      <p:sp>
        <p:nvSpPr>
          <p:cNvPr id="7" name="Rectangle 6">
            <a:extLst>
              <a:ext uri="{FF2B5EF4-FFF2-40B4-BE49-F238E27FC236}">
                <a16:creationId xmlns:a16="http://schemas.microsoft.com/office/drawing/2014/main" id="{411130E6-AA94-4D2E-BFFF-53D83373B032}"/>
              </a:ext>
            </a:extLst>
          </p:cNvPr>
          <p:cNvSpPr/>
          <p:nvPr/>
        </p:nvSpPr>
        <p:spPr>
          <a:xfrm>
            <a:off x="1864054" y="5486316"/>
            <a:ext cx="1507144"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Núi lửa</a:t>
            </a:r>
            <a:endParaRPr lang="en-US" sz="3200"/>
          </a:p>
        </p:txBody>
      </p:sp>
      <p:sp>
        <p:nvSpPr>
          <p:cNvPr id="8" name="Rectangle 7">
            <a:extLst>
              <a:ext uri="{FF2B5EF4-FFF2-40B4-BE49-F238E27FC236}">
                <a16:creationId xmlns:a16="http://schemas.microsoft.com/office/drawing/2014/main" id="{2F03127C-1246-4023-BBDF-C7A7B23A218F}"/>
              </a:ext>
            </a:extLst>
          </p:cNvPr>
          <p:cNvSpPr/>
          <p:nvPr/>
        </p:nvSpPr>
        <p:spPr>
          <a:xfrm>
            <a:off x="9026674" y="5505518"/>
            <a:ext cx="2986715"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Rừng cận nhiệt</a:t>
            </a:r>
            <a:endParaRPr lang="en-US" sz="3200"/>
          </a:p>
        </p:txBody>
      </p:sp>
      <p:sp>
        <p:nvSpPr>
          <p:cNvPr id="9" name="Rectangle 8">
            <a:extLst>
              <a:ext uri="{FF2B5EF4-FFF2-40B4-BE49-F238E27FC236}">
                <a16:creationId xmlns:a16="http://schemas.microsoft.com/office/drawing/2014/main" id="{D333BFE7-0501-4A72-9F95-EBBF0605ED30}"/>
              </a:ext>
            </a:extLst>
          </p:cNvPr>
          <p:cNvSpPr/>
          <p:nvPr/>
        </p:nvSpPr>
        <p:spPr>
          <a:xfrm>
            <a:off x="8924640" y="1981451"/>
            <a:ext cx="184698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Động đất</a:t>
            </a:r>
            <a:endParaRPr lang="en-US" sz="3200"/>
          </a:p>
        </p:txBody>
      </p:sp>
      <p:sp>
        <p:nvSpPr>
          <p:cNvPr id="10" name="Rectangle 9">
            <a:extLst>
              <a:ext uri="{FF2B5EF4-FFF2-40B4-BE49-F238E27FC236}">
                <a16:creationId xmlns:a16="http://schemas.microsoft.com/office/drawing/2014/main" id="{89AF134E-68BA-4B72-B80E-2C40C9475626}"/>
              </a:ext>
            </a:extLst>
          </p:cNvPr>
          <p:cNvSpPr/>
          <p:nvPr/>
        </p:nvSpPr>
        <p:spPr>
          <a:xfrm>
            <a:off x="9150463" y="4676087"/>
            <a:ext cx="159691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Hải đảo</a:t>
            </a:r>
            <a:endParaRPr lang="en-US" sz="3200"/>
          </a:p>
        </p:txBody>
      </p:sp>
      <p:sp>
        <p:nvSpPr>
          <p:cNvPr id="12" name="Rectangle 11">
            <a:extLst>
              <a:ext uri="{FF2B5EF4-FFF2-40B4-BE49-F238E27FC236}">
                <a16:creationId xmlns:a16="http://schemas.microsoft.com/office/drawing/2014/main" id="{9063F3C1-E9B4-4A04-AC9C-615C4C2B9EB1}"/>
              </a:ext>
            </a:extLst>
          </p:cNvPr>
          <p:cNvSpPr/>
          <p:nvPr/>
        </p:nvSpPr>
        <p:spPr>
          <a:xfrm>
            <a:off x="1425049" y="3629915"/>
            <a:ext cx="2279791"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Hoang mạc</a:t>
            </a:r>
            <a:endParaRPr lang="en-US" sz="3200"/>
          </a:p>
        </p:txBody>
      </p:sp>
      <p:sp>
        <p:nvSpPr>
          <p:cNvPr id="13" name="Rectangle 12">
            <a:extLst>
              <a:ext uri="{FF2B5EF4-FFF2-40B4-BE49-F238E27FC236}">
                <a16:creationId xmlns:a16="http://schemas.microsoft.com/office/drawing/2014/main" id="{887B1525-EEFF-4194-94E1-D15AA015C3E8}"/>
              </a:ext>
            </a:extLst>
          </p:cNvPr>
          <p:cNvSpPr/>
          <p:nvPr/>
        </p:nvSpPr>
        <p:spPr>
          <a:xfrm>
            <a:off x="1542712" y="4498160"/>
            <a:ext cx="276146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Trường Giang</a:t>
            </a:r>
            <a:endParaRPr lang="en-US" sz="3200"/>
          </a:p>
        </p:txBody>
      </p:sp>
      <p:sp>
        <p:nvSpPr>
          <p:cNvPr id="14" name="Rectangle 13">
            <a:extLst>
              <a:ext uri="{FF2B5EF4-FFF2-40B4-BE49-F238E27FC236}">
                <a16:creationId xmlns:a16="http://schemas.microsoft.com/office/drawing/2014/main" id="{8365026B-3ABF-4EE6-90D4-3D63B022FA74}"/>
              </a:ext>
            </a:extLst>
          </p:cNvPr>
          <p:cNvSpPr/>
          <p:nvPr/>
        </p:nvSpPr>
        <p:spPr>
          <a:xfrm>
            <a:off x="1365882" y="1970135"/>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16FB67-21AE-49D3-83E9-F839A3A8ADFF}"/>
              </a:ext>
            </a:extLst>
          </p:cNvPr>
          <p:cNvSpPr/>
          <p:nvPr/>
        </p:nvSpPr>
        <p:spPr>
          <a:xfrm>
            <a:off x="1194449" y="3731528"/>
            <a:ext cx="294198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E017C1-3FC6-45B1-B1AA-8AD9033EFE9B}"/>
              </a:ext>
            </a:extLst>
          </p:cNvPr>
          <p:cNvSpPr/>
          <p:nvPr/>
        </p:nvSpPr>
        <p:spPr>
          <a:xfrm>
            <a:off x="1061927" y="4586200"/>
            <a:ext cx="320702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3F56AE-EA6D-4F79-8934-C2CBAF815951}"/>
              </a:ext>
            </a:extLst>
          </p:cNvPr>
          <p:cNvSpPr/>
          <p:nvPr/>
        </p:nvSpPr>
        <p:spPr>
          <a:xfrm>
            <a:off x="866710" y="5437844"/>
            <a:ext cx="359746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59100-F365-4828-97C9-1C2D52DF9994}"/>
              </a:ext>
            </a:extLst>
          </p:cNvPr>
          <p:cNvSpPr/>
          <p:nvPr/>
        </p:nvSpPr>
        <p:spPr>
          <a:xfrm>
            <a:off x="1365882" y="2807253"/>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D660AE-F6C5-4DFD-9D8E-9C684FCA9919}"/>
              </a:ext>
            </a:extLst>
          </p:cNvPr>
          <p:cNvSpPr/>
          <p:nvPr/>
        </p:nvSpPr>
        <p:spPr>
          <a:xfrm>
            <a:off x="9009822" y="1948632"/>
            <a:ext cx="2448014"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5D68FA7-282A-48FF-9C62-B44443933D06}"/>
              </a:ext>
            </a:extLst>
          </p:cNvPr>
          <p:cNvSpPr/>
          <p:nvPr/>
        </p:nvSpPr>
        <p:spPr>
          <a:xfrm>
            <a:off x="8814312" y="3601929"/>
            <a:ext cx="2933436" cy="71371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BC668F8-B6F2-43FF-A091-D7A154DA0B37}"/>
              </a:ext>
            </a:extLst>
          </p:cNvPr>
          <p:cNvSpPr/>
          <p:nvPr/>
        </p:nvSpPr>
        <p:spPr>
          <a:xfrm>
            <a:off x="8767111" y="4629635"/>
            <a:ext cx="2933436" cy="6447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D74FFC-F8D6-4AA2-B23E-8D0A37EF2A49}"/>
              </a:ext>
            </a:extLst>
          </p:cNvPr>
          <p:cNvSpPr/>
          <p:nvPr/>
        </p:nvSpPr>
        <p:spPr>
          <a:xfrm>
            <a:off x="8618337" y="5521941"/>
            <a:ext cx="3498574"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33DC8C-3DAC-4727-9016-EAAE4F78F328}"/>
              </a:ext>
            </a:extLst>
          </p:cNvPr>
          <p:cNvSpPr/>
          <p:nvPr/>
        </p:nvSpPr>
        <p:spPr>
          <a:xfrm>
            <a:off x="8947590" y="2822102"/>
            <a:ext cx="2599116"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Diagram&#10;&#10;Description automatically generated">
            <a:extLst>
              <a:ext uri="{FF2B5EF4-FFF2-40B4-BE49-F238E27FC236}">
                <a16:creationId xmlns:a16="http://schemas.microsoft.com/office/drawing/2014/main" id="{4208E2F9-5C96-4EEF-9272-A978E520615E}"/>
              </a:ext>
            </a:extLst>
          </p:cNvPr>
          <p:cNvPicPr>
            <a:picLocks noChangeAspect="1"/>
          </p:cNvPicPr>
          <p:nvPr/>
        </p:nvPicPr>
        <p:blipFill rotWithShape="1">
          <a:blip r:embed="rId2">
            <a:extLst>
              <a:ext uri="{28A0092B-C50C-407E-A947-70E740481C1C}">
                <a14:useLocalDpi xmlns:a14="http://schemas.microsoft.com/office/drawing/2010/main" val="0"/>
              </a:ext>
            </a:extLst>
          </a:blip>
          <a:srcRect b="9558"/>
          <a:stretch/>
        </p:blipFill>
        <p:spPr>
          <a:xfrm>
            <a:off x="4833468" y="1348335"/>
            <a:ext cx="3588520" cy="2706764"/>
          </a:xfrm>
          <a:prstGeom prst="rect">
            <a:avLst/>
          </a:prstGeom>
        </p:spPr>
      </p:pic>
      <p:pic>
        <p:nvPicPr>
          <p:cNvPr id="2" name="Picture 1">
            <a:extLst>
              <a:ext uri="{FF2B5EF4-FFF2-40B4-BE49-F238E27FC236}">
                <a16:creationId xmlns:a16="http://schemas.microsoft.com/office/drawing/2014/main" id="{B21C81DE-433B-4F29-A993-6DC08E0D0CCE}"/>
              </a:ext>
            </a:extLst>
          </p:cNvPr>
          <p:cNvPicPr>
            <a:picLocks noChangeAspect="1"/>
          </p:cNvPicPr>
          <p:nvPr/>
        </p:nvPicPr>
        <p:blipFill>
          <a:blip r:embed="rId3"/>
          <a:stretch>
            <a:fillRect/>
          </a:stretch>
        </p:blipFill>
        <p:spPr>
          <a:xfrm>
            <a:off x="4669082" y="4586200"/>
            <a:ext cx="3733121" cy="1463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9"/>
                                        </p:tgtEl>
                                        <p:attrNameLst>
                                          <p:attrName>ppt_w</p:attrName>
                                        </p:attrNameLst>
                                      </p:cBhvr>
                                      <p:tavLst>
                                        <p:tav tm="0">
                                          <p:val>
                                            <p:strVal val="ppt_w"/>
                                          </p:val>
                                        </p:tav>
                                        <p:tav tm="100000">
                                          <p:val>
                                            <p:fltVal val="0"/>
                                          </p:val>
                                        </p:tav>
                                      </p:tavLst>
                                    </p:anim>
                                    <p:anim calcmode="lin" valueType="num">
                                      <p:cBhvr>
                                        <p:cTn id="19" dur="500"/>
                                        <p:tgtEl>
                                          <p:spTgt spid="19"/>
                                        </p:tgtEl>
                                        <p:attrNameLst>
                                          <p:attrName>ppt_h</p:attrName>
                                        </p:attrNameLst>
                                      </p:cBhvr>
                                      <p:tavLst>
                                        <p:tav tm="0">
                                          <p:val>
                                            <p:strVal val="ppt_h"/>
                                          </p:val>
                                        </p:tav>
                                        <p:tav tm="100000">
                                          <p:val>
                                            <p:fltVal val="0"/>
                                          </p:val>
                                        </p:tav>
                                      </p:tavLst>
                                    </p:anim>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8"/>
                                        </p:tgtEl>
                                        <p:attrNameLst>
                                          <p:attrName>ppt_w</p:attrName>
                                        </p:attrNameLst>
                                      </p:cBhvr>
                                      <p:tavLst>
                                        <p:tav tm="0">
                                          <p:val>
                                            <p:strVal val="ppt_w"/>
                                          </p:val>
                                        </p:tav>
                                        <p:tav tm="100000">
                                          <p:val>
                                            <p:fltVal val="0"/>
                                          </p:val>
                                        </p:tav>
                                      </p:tavLst>
                                    </p:anim>
                                    <p:anim calcmode="lin" valueType="num">
                                      <p:cBhvr>
                                        <p:cTn id="26" dur="500"/>
                                        <p:tgtEl>
                                          <p:spTgt spid="18"/>
                                        </p:tgtEl>
                                        <p:attrNameLst>
                                          <p:attrName>ppt_h</p:attrName>
                                        </p:attrNameLst>
                                      </p:cBhvr>
                                      <p:tavLst>
                                        <p:tav tm="0">
                                          <p:val>
                                            <p:strVal val="ppt_h"/>
                                          </p:val>
                                        </p:tav>
                                        <p:tav tm="100000">
                                          <p:val>
                                            <p:fltVal val="0"/>
                                          </p:val>
                                        </p:tav>
                                      </p:tavLst>
                                    </p:anim>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23"/>
                                        </p:tgtEl>
                                        <p:attrNameLst>
                                          <p:attrName>ppt_w</p:attrName>
                                        </p:attrNameLst>
                                      </p:cBhvr>
                                      <p:tavLst>
                                        <p:tav tm="0">
                                          <p:val>
                                            <p:strVal val="ppt_w"/>
                                          </p:val>
                                        </p:tav>
                                        <p:tav tm="100000">
                                          <p:val>
                                            <p:fltVal val="0"/>
                                          </p:val>
                                        </p:tav>
                                      </p:tavLst>
                                    </p:anim>
                                    <p:anim calcmode="lin" valueType="num">
                                      <p:cBhvr>
                                        <p:cTn id="33" dur="500"/>
                                        <p:tgtEl>
                                          <p:spTgt spid="23"/>
                                        </p:tgtEl>
                                        <p:attrNameLst>
                                          <p:attrName>ppt_h</p:attrName>
                                        </p:attrNameLst>
                                      </p:cBhvr>
                                      <p:tavLst>
                                        <p:tav tm="0">
                                          <p:val>
                                            <p:strVal val="ppt_h"/>
                                          </p:val>
                                        </p:tav>
                                        <p:tav tm="100000">
                                          <p:val>
                                            <p:fltVal val="0"/>
                                          </p:val>
                                        </p:tav>
                                      </p:tavLst>
                                    </p:anim>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0"/>
                                        </p:tgtEl>
                                        <p:attrNameLst>
                                          <p:attrName>ppt_w</p:attrName>
                                        </p:attrNameLst>
                                      </p:cBhvr>
                                      <p:tavLst>
                                        <p:tav tm="0">
                                          <p:val>
                                            <p:strVal val="ppt_w"/>
                                          </p:val>
                                        </p:tav>
                                        <p:tav tm="100000">
                                          <p:val>
                                            <p:fltVal val="0"/>
                                          </p:val>
                                        </p:tav>
                                      </p:tavLst>
                                    </p:anim>
                                    <p:anim calcmode="lin" valueType="num">
                                      <p:cBhvr>
                                        <p:cTn id="47" dur="500"/>
                                        <p:tgtEl>
                                          <p:spTgt spid="20"/>
                                        </p:tgtEl>
                                        <p:attrNameLst>
                                          <p:attrName>ppt_h</p:attrName>
                                        </p:attrNameLst>
                                      </p:cBhvr>
                                      <p:tavLst>
                                        <p:tav tm="0">
                                          <p:val>
                                            <p:strVal val="ppt_h"/>
                                          </p:val>
                                        </p:tav>
                                        <p:tav tm="100000">
                                          <p:val>
                                            <p:fltVal val="0"/>
                                          </p:val>
                                        </p:tav>
                                      </p:tavLst>
                                    </p:anim>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21"/>
                                        </p:tgtEl>
                                        <p:attrNameLst>
                                          <p:attrName>ppt_w</p:attrName>
                                        </p:attrNameLst>
                                      </p:cBhvr>
                                      <p:tavLst>
                                        <p:tav tm="0">
                                          <p:val>
                                            <p:strVal val="ppt_w"/>
                                          </p:val>
                                        </p:tav>
                                        <p:tav tm="100000">
                                          <p:val>
                                            <p:fltVal val="0"/>
                                          </p:val>
                                        </p:tav>
                                      </p:tavLst>
                                    </p:anim>
                                    <p:anim calcmode="lin" valueType="num">
                                      <p:cBhvr>
                                        <p:cTn id="61" dur="500"/>
                                        <p:tgtEl>
                                          <p:spTgt spid="21"/>
                                        </p:tgtEl>
                                        <p:attrNameLst>
                                          <p:attrName>ppt_h</p:attrName>
                                        </p:attrNameLst>
                                      </p:cBhvr>
                                      <p:tavLst>
                                        <p:tav tm="0">
                                          <p:val>
                                            <p:strVal val="ppt_h"/>
                                          </p:val>
                                        </p:tav>
                                        <p:tav tm="100000">
                                          <p:val>
                                            <p:fltVal val="0"/>
                                          </p:val>
                                        </p:tav>
                                      </p:tavLst>
                                    </p:anim>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7"/>
                                        </p:tgtEl>
                                        <p:attrNameLst>
                                          <p:attrName>ppt_w</p:attrName>
                                        </p:attrNameLst>
                                      </p:cBhvr>
                                      <p:tavLst>
                                        <p:tav tm="0">
                                          <p:val>
                                            <p:strVal val="ppt_w"/>
                                          </p:val>
                                        </p:tav>
                                        <p:tav tm="100000">
                                          <p:val>
                                            <p:fltVal val="0"/>
                                          </p:val>
                                        </p:tav>
                                      </p:tavLst>
                                    </p:anim>
                                    <p:anim calcmode="lin" valueType="num">
                                      <p:cBhvr>
                                        <p:cTn id="68" dur="500"/>
                                        <p:tgtEl>
                                          <p:spTgt spid="17"/>
                                        </p:tgtEl>
                                        <p:attrNameLst>
                                          <p:attrName>ppt_h</p:attrName>
                                        </p:attrNameLst>
                                      </p:cBhvr>
                                      <p:tavLst>
                                        <p:tav tm="0">
                                          <p:val>
                                            <p:strVal val="ppt_h"/>
                                          </p:val>
                                        </p:tav>
                                        <p:tav tm="100000">
                                          <p:val>
                                            <p:fltVal val="0"/>
                                          </p:val>
                                        </p:tav>
                                      </p:tavLst>
                                    </p:anim>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2"/>
                                        </p:tgtEl>
                                        <p:attrNameLst>
                                          <p:attrName>ppt_w</p:attrName>
                                        </p:attrNameLst>
                                      </p:cBhvr>
                                      <p:tavLst>
                                        <p:tav tm="0">
                                          <p:val>
                                            <p:strVal val="ppt_w"/>
                                          </p:val>
                                        </p:tav>
                                        <p:tav tm="100000">
                                          <p:val>
                                            <p:fltVal val="0"/>
                                          </p:val>
                                        </p:tav>
                                      </p:tavLst>
                                    </p:anim>
                                    <p:anim calcmode="lin" valueType="num">
                                      <p:cBhvr>
                                        <p:cTn id="75" dur="500"/>
                                        <p:tgtEl>
                                          <p:spTgt spid="22"/>
                                        </p:tgtEl>
                                        <p:attrNameLst>
                                          <p:attrName>ppt_h</p:attrName>
                                        </p:attrNameLst>
                                      </p:cBhvr>
                                      <p:tavLst>
                                        <p:tav tm="0">
                                          <p:val>
                                            <p:strVal val="ppt_h"/>
                                          </p:val>
                                        </p:tav>
                                        <p:tav tm="100000">
                                          <p:val>
                                            <p:fltVal val="0"/>
                                          </p:val>
                                        </p:tav>
                                      </p:tavLst>
                                    </p:anim>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52285" y="1154227"/>
            <a:ext cx="11238271" cy="1200329"/>
          </a:xfrm>
          <a:prstGeom prst="rect">
            <a:avLst/>
          </a:prstGeom>
          <a:solidFill>
            <a:srgbClr val="FCFEB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 typeface="Wingdings" pitchFamily="2" charset="2"/>
              <a:buChar char="Ø"/>
              <a:tabLst>
                <a:tab pos="180975" algn="l"/>
                <a:tab pos="450850" algn="l"/>
              </a:tabLst>
            </a:pPr>
            <a:r>
              <a:rPr kumimoji="0" lang="en-US" sz="3600" b="0" i="0" u="none" strike="noStrike" cap="none" normalizeH="0" baseline="0">
                <a:ln>
                  <a:noFill/>
                </a:ln>
                <a:solidFill>
                  <a:srgbClr val="1B04FA"/>
                </a:solidFill>
                <a:effectLst/>
                <a:latin typeface="Arial" pitchFamily="34" charset="0"/>
                <a:ea typeface="Times New Roman" pitchFamily="18" charset="0"/>
                <a:cs typeface="Arial" pitchFamily="34" charset="0"/>
              </a:rPr>
              <a:t> Tìm</a:t>
            </a:r>
            <a:r>
              <a:rPr kumimoji="0" lang="en-US" sz="3600" b="0" i="0" u="none" strike="noStrike" cap="none" normalizeH="0">
                <a:ln>
                  <a:noFill/>
                </a:ln>
                <a:solidFill>
                  <a:srgbClr val="1B04FA"/>
                </a:solidFill>
                <a:effectLst/>
                <a:latin typeface="Arial" pitchFamily="34" charset="0"/>
                <a:ea typeface="Times New Roman" pitchFamily="18" charset="0"/>
                <a:cs typeface="Arial" pitchFamily="34" charset="0"/>
              </a:rPr>
              <a:t> hiểu thông tin tự nhiên ở một khu vực châu Á mà em quan tâm và chia sẻ với các bạn</a:t>
            </a:r>
            <a:r>
              <a:rPr kumimoji="0" lang="vi-VN" sz="3600" b="0" i="0" u="none" strike="noStrike" cap="none" normalizeH="0">
                <a:ln>
                  <a:noFill/>
                </a:ln>
                <a:solidFill>
                  <a:srgbClr val="1B04FA"/>
                </a:solidFill>
                <a:effectLst/>
                <a:latin typeface="Arial" pitchFamily="34" charset="0"/>
                <a:ea typeface="Times New Roman" pitchFamily="18" charset="0"/>
                <a:cs typeface="Arial" pitchFamily="34" charset="0"/>
              </a:rPr>
              <a:t>.</a:t>
            </a:r>
            <a:endParaRPr kumimoji="0" lang="en-US" sz="3600" b="0" i="0" u="none" strike="noStrike" cap="none" normalizeH="0" baseline="0" dirty="0">
              <a:ln>
                <a:noFill/>
              </a:ln>
              <a:solidFill>
                <a:srgbClr val="1B04FA"/>
              </a:solidFill>
              <a:effectLst/>
              <a:latin typeface="Arial" pitchFamily="34" charset="0"/>
              <a:cs typeface="Arial" pitchFamily="34" charset="0"/>
            </a:endParaRPr>
          </a:p>
        </p:txBody>
      </p:sp>
      <p:sp>
        <p:nvSpPr>
          <p:cNvPr id="5"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991326" y="207317"/>
            <a:ext cx="9131300" cy="8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800" b="1" dirty="0">
                <a:solidFill>
                  <a:srgbClr val="FF0066"/>
                </a:solidFill>
                <a:latin typeface="Arial" panose="020B0604020202020204" pitchFamily="34" charset="0"/>
                <a:ea typeface="Kids"/>
                <a:cs typeface="Arial" panose="020B0604020202020204" pitchFamily="34" charset="0"/>
              </a:rPr>
              <a:t>LUYỆN TẬP</a:t>
            </a:r>
            <a:r>
              <a:rPr lang="vi-VN" altLang="en-US" sz="4800" b="1" dirty="0">
                <a:solidFill>
                  <a:srgbClr val="FF0066"/>
                </a:solidFill>
                <a:latin typeface="Arial" panose="020B0604020202020204" pitchFamily="34" charset="0"/>
                <a:ea typeface="Kids"/>
                <a:cs typeface="Arial" panose="020B0604020202020204" pitchFamily="34" charset="0"/>
              </a:rPr>
              <a:t> -</a:t>
            </a:r>
            <a:r>
              <a:rPr lang="en-US" altLang="en-US" sz="4800" b="1" dirty="0">
                <a:solidFill>
                  <a:srgbClr val="FF0066"/>
                </a:solidFill>
                <a:latin typeface="Arial" panose="020B0604020202020204" pitchFamily="34" charset="0"/>
                <a:ea typeface="Kids"/>
                <a:cs typeface="Arial" panose="020B0604020202020204" pitchFamily="34" charset="0"/>
              </a:rPr>
              <a:t> VÀ VẬN DỤNG</a:t>
            </a:r>
          </a:p>
        </p:txBody>
      </p:sp>
      <p:pic>
        <p:nvPicPr>
          <p:cNvPr id="6" name="Picture 5" descr="Math with Mrs. D: Industrial Revolution Presentation with a Smidgen of Math">
            <a:extLst>
              <a:ext uri="{FF2B5EF4-FFF2-40B4-BE49-F238E27FC236}">
                <a16:creationId xmlns:a16="http://schemas.microsoft.com/office/drawing/2014/main" id="{5DCE7C7D-AE83-4B7B-A87E-CB83D23E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85" y="2760634"/>
            <a:ext cx="3242845" cy="360159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C482478-8AAC-4639-B931-9DDAD169375D}"/>
              </a:ext>
            </a:extLst>
          </p:cNvPr>
          <p:cNvSpPr>
            <a:spLocks noGrp="1"/>
          </p:cNvSpPr>
          <p:nvPr>
            <p:ph idx="1"/>
          </p:nvPr>
        </p:nvSpPr>
        <p:spPr>
          <a:xfrm>
            <a:off x="3908886" y="2773053"/>
            <a:ext cx="7830829" cy="3589179"/>
          </a:xfrm>
          <a:ln>
            <a:solidFill>
              <a:srgbClr val="1B04FA"/>
            </a:solidFill>
          </a:ln>
        </p:spPr>
        <p:txBody>
          <a:bodyPr>
            <a:noAutofit/>
          </a:bodyPr>
          <a:lstStyle/>
          <a:p>
            <a:pPr>
              <a:lnSpc>
                <a:spcPct val="120000"/>
              </a:lnSpc>
            </a:pPr>
            <a:r>
              <a:rPr lang="da-DK">
                <a:solidFill>
                  <a:srgbClr val="00B050"/>
                </a:solidFill>
                <a:latin typeface="Roboto" panose="02000000000000000000" pitchFamily="2" charset="0"/>
                <a:ea typeface="Roboto" panose="02000000000000000000" pitchFamily="2" charset="0"/>
                <a:cs typeface="Roboto" panose="02000000000000000000" pitchFamily="2" charset="0"/>
              </a:rPr>
              <a:t>Thời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gian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1 tuần</a:t>
            </a:r>
          </a:p>
          <a:p>
            <a:pPr>
              <a:lnSpc>
                <a:spcPct val="120000"/>
              </a:lnSpc>
            </a:pPr>
            <a:r>
              <a:rPr lang="da-DK" b="1">
                <a:solidFill>
                  <a:srgbClr val="C00000"/>
                </a:solidFill>
                <a:latin typeface="Roboto" panose="02000000000000000000" pitchFamily="2" charset="0"/>
                <a:ea typeface="Roboto" panose="02000000000000000000" pitchFamily="2" charset="0"/>
                <a:cs typeface="Roboto" panose="02000000000000000000" pitchFamily="2" charset="0"/>
              </a:rPr>
              <a:t>Tiêu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chí:</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Video/ p</a:t>
            </a:r>
            <a:r>
              <a:rPr lang="en-US">
                <a:solidFill>
                  <a:srgbClr val="00B050"/>
                </a:solidFill>
                <a:latin typeface="Roboto" panose="02000000000000000000" pitchFamily="2" charset="0"/>
                <a:ea typeface="Roboto" panose="02000000000000000000" pitchFamily="2" charset="0"/>
                <a:cs typeface="Roboto" panose="02000000000000000000" pitchFamily="2" charset="0"/>
              </a:rPr>
              <a:t>owerpoint/….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Dài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không </a:t>
            </a:r>
            <a:r>
              <a:rPr lang="da-DK">
                <a:solidFill>
                  <a:srgbClr val="00B050"/>
                </a:solidFill>
                <a:latin typeface="Roboto" panose="02000000000000000000" pitchFamily="2" charset="0"/>
                <a:ea typeface="Roboto" panose="02000000000000000000" pitchFamily="2" charset="0"/>
                <a:cs typeface="Roboto" panose="02000000000000000000" pitchFamily="2" charset="0"/>
              </a:rPr>
              <a:t>quá 3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phút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Bố cục, nội dung trọng tâm, chi tiết</a:t>
            </a:r>
            <a:endParaRPr lang="en-US" dirty="0">
              <a:solidFill>
                <a:srgbClr val="00B050"/>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2" descr="Cartoon boy with a good idea Royalty Free Vector Image">
            <a:extLst>
              <a:ext uri="{FF2B5EF4-FFF2-40B4-BE49-F238E27FC236}">
                <a16:creationId xmlns:a16="http://schemas.microsoft.com/office/drawing/2014/main" id="{B404B151-D893-441A-B3C3-5E3FEC4A678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9666514" y="3044372"/>
            <a:ext cx="1859445" cy="304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36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529"/>
                                        </p:tgtEl>
                                        <p:attrNameLst>
                                          <p:attrName>style.visibility</p:attrName>
                                        </p:attrNameLst>
                                      </p:cBhvr>
                                      <p:to>
                                        <p:strVal val="visible"/>
                                      </p:to>
                                    </p:set>
                                    <p:animEffect transition="in" filter="barn(inVertical)">
                                      <p:cBhvr>
                                        <p:cTn id="16" dur="500"/>
                                        <p:tgtEl>
                                          <p:spTgt spid="22529"/>
                                        </p:tgtEl>
                                      </p:cBhvr>
                                    </p:animEffect>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29E2C5E-584B-4A94-88DF-D1DE58F8EA70}"/>
              </a:ext>
            </a:extLst>
          </p:cNvPr>
          <p:cNvPicPr>
            <a:picLocks noChangeAspect="1"/>
          </p:cNvPicPr>
          <p:nvPr/>
        </p:nvPicPr>
        <p:blipFill rotWithShape="1">
          <a:blip r:embed="rId4"/>
          <a:srcRect l="3751" t="-1" r="75234" b="82326"/>
          <a:stretch/>
        </p:blipFill>
        <p:spPr>
          <a:xfrm>
            <a:off x="167965" y="0"/>
            <a:ext cx="2085605" cy="986689"/>
          </a:xfrm>
          <a:prstGeom prst="rect">
            <a:avLst/>
          </a:prstGeom>
        </p:spPr>
      </p:pic>
      <p:sp>
        <p:nvSpPr>
          <p:cNvPr id="8" name="Freeform: Shape 7">
            <a:extLst>
              <a:ext uri="{FF2B5EF4-FFF2-40B4-BE49-F238E27FC236}">
                <a16:creationId xmlns:a16="http://schemas.microsoft.com/office/drawing/2014/main" id="{FCB2E75A-8F84-4A42-B489-D26D300D3E73}"/>
              </a:ext>
            </a:extLst>
          </p:cNvPr>
          <p:cNvSpPr/>
          <p:nvPr/>
        </p:nvSpPr>
        <p:spPr>
          <a:xfrm>
            <a:off x="6601924"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E7D2670-A6CC-40C3-AC17-2BA1423197B3}"/>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E78A953-2110-4801-B1FD-9DFF9C20ACB9}"/>
              </a:ext>
            </a:extLst>
          </p:cNvPr>
          <p:cNvSpPr/>
          <p:nvPr/>
        </p:nvSpPr>
        <p:spPr>
          <a:xfrm>
            <a:off x="6202017" y="2623930"/>
            <a:ext cx="2544418"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780DFF4-BC7C-4E26-916B-006460CF7278}"/>
              </a:ext>
            </a:extLst>
          </p:cNvPr>
          <p:cNvGrpSpPr/>
          <p:nvPr/>
        </p:nvGrpSpPr>
        <p:grpSpPr>
          <a:xfrm>
            <a:off x="7593497" y="2040835"/>
            <a:ext cx="3233529" cy="2146852"/>
            <a:chOff x="7593497" y="2124859"/>
            <a:chExt cx="3233529" cy="2062828"/>
          </a:xfrm>
        </p:grpSpPr>
        <p:sp>
          <p:nvSpPr>
            <p:cNvPr id="12" name="Freeform: Shape 11">
              <a:extLst>
                <a:ext uri="{FF2B5EF4-FFF2-40B4-BE49-F238E27FC236}">
                  <a16:creationId xmlns:a16="http://schemas.microsoft.com/office/drawing/2014/main" id="{FE0FD016-8946-43EB-893A-6258BA6C3F39}"/>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254452B-C950-4DE2-AD6B-31CD16C50359}"/>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90F0437C-BB39-431D-BFFF-DC9236D09C9C}"/>
              </a:ext>
            </a:extLst>
          </p:cNvPr>
          <p:cNvSpPr/>
          <p:nvPr/>
        </p:nvSpPr>
        <p:spPr>
          <a:xfrm>
            <a:off x="8491135"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id="{8D8DDBF8-3069-408E-85DA-67346EAA2015}"/>
              </a:ext>
            </a:extLst>
          </p:cNvPr>
          <p:cNvSpPr>
            <a:spLocks noChangeArrowheads="1"/>
          </p:cNvSpPr>
          <p:nvPr/>
        </p:nvSpPr>
        <p:spPr bwMode="auto">
          <a:xfrm>
            <a:off x="331304" y="3429000"/>
            <a:ext cx="1522221"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800" b="1">
                <a:solidFill>
                  <a:srgbClr val="0070C0"/>
                </a:solidFill>
                <a:latin typeface="Arial" panose="020B0604020202020204" pitchFamily="34" charset="0"/>
              </a:rPr>
              <a:t>CHÂU Á</a:t>
            </a:r>
          </a:p>
        </p:txBody>
      </p:sp>
      <p:sp>
        <p:nvSpPr>
          <p:cNvPr id="24" name="Rectangle 8">
            <a:extLst>
              <a:ext uri="{FF2B5EF4-FFF2-40B4-BE49-F238E27FC236}">
                <a16:creationId xmlns:a16="http://schemas.microsoft.com/office/drawing/2014/main" id="{5B04E24E-8C4A-40EC-9EBE-F20BF003C05B}"/>
              </a:ext>
            </a:extLst>
          </p:cNvPr>
          <p:cNvSpPr>
            <a:spLocks noChangeArrowheads="1"/>
          </p:cNvSpPr>
          <p:nvPr/>
        </p:nvSpPr>
        <p:spPr bwMode="auto">
          <a:xfrm>
            <a:off x="2915562"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26" name="Line 10">
            <a:extLst>
              <a:ext uri="{FF2B5EF4-FFF2-40B4-BE49-F238E27FC236}">
                <a16:creationId xmlns:a16="http://schemas.microsoft.com/office/drawing/2014/main" id="{079F88CB-86BE-4958-9F09-F6C3F29D8005}"/>
              </a:ext>
            </a:extLst>
          </p:cNvPr>
          <p:cNvSpPr>
            <a:spLocks noChangeShapeType="1"/>
          </p:cNvSpPr>
          <p:nvPr/>
        </p:nvSpPr>
        <p:spPr bwMode="auto">
          <a:xfrm flipV="1">
            <a:off x="1924962"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 name="Group 33">
            <a:extLst>
              <a:ext uri="{FF2B5EF4-FFF2-40B4-BE49-F238E27FC236}">
                <a16:creationId xmlns:a16="http://schemas.microsoft.com/office/drawing/2014/main" id="{F58EFA4C-EE04-4869-9601-44FA1B9A5E83}"/>
              </a:ext>
            </a:extLst>
          </p:cNvPr>
          <p:cNvGrpSpPr/>
          <p:nvPr/>
        </p:nvGrpSpPr>
        <p:grpSpPr>
          <a:xfrm>
            <a:off x="1924962" y="3657600"/>
            <a:ext cx="2438400" cy="1981200"/>
            <a:chOff x="1924962" y="3657600"/>
            <a:chExt cx="2438400" cy="1981200"/>
          </a:xfrm>
        </p:grpSpPr>
        <p:sp>
          <p:nvSpPr>
            <p:cNvPr id="20" name="Rectangle 4">
              <a:extLst>
                <a:ext uri="{FF2B5EF4-FFF2-40B4-BE49-F238E27FC236}">
                  <a16:creationId xmlns:a16="http://schemas.microsoft.com/office/drawing/2014/main" id="{04E73896-880A-4581-916E-18C31B76A749}"/>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NAM Á</a:t>
              </a:r>
            </a:p>
          </p:txBody>
        </p:sp>
        <p:sp>
          <p:nvSpPr>
            <p:cNvPr id="27" name="Line 11">
              <a:extLst>
                <a:ext uri="{FF2B5EF4-FFF2-40B4-BE49-F238E27FC236}">
                  <a16:creationId xmlns:a16="http://schemas.microsoft.com/office/drawing/2014/main" id="{A1967870-1BF2-4632-97DC-8948CDB607F4}"/>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 name="Group 1">
            <a:extLst>
              <a:ext uri="{FF2B5EF4-FFF2-40B4-BE49-F238E27FC236}">
                <a16:creationId xmlns:a16="http://schemas.microsoft.com/office/drawing/2014/main" id="{F8AFABB5-D2B7-4679-88C2-44F77405120F}"/>
              </a:ext>
            </a:extLst>
          </p:cNvPr>
          <p:cNvGrpSpPr/>
          <p:nvPr/>
        </p:nvGrpSpPr>
        <p:grpSpPr>
          <a:xfrm>
            <a:off x="1924962" y="2362200"/>
            <a:ext cx="1981200" cy="1295400"/>
            <a:chOff x="1924962" y="2362200"/>
            <a:chExt cx="1981200" cy="1295400"/>
          </a:xfrm>
        </p:grpSpPr>
        <p:sp>
          <p:nvSpPr>
            <p:cNvPr id="22" name="Rectangle 6">
              <a:extLst>
                <a:ext uri="{FF2B5EF4-FFF2-40B4-BE49-F238E27FC236}">
                  <a16:creationId xmlns:a16="http://schemas.microsoft.com/office/drawing/2014/main" id="{C3AEF73A-D582-4453-A73B-09EB621EBF96}"/>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TRUNG</a:t>
              </a:r>
              <a:r>
                <a:rPr lang="en-US" altLang="en-US" sz="1600" b="1">
                  <a:solidFill>
                    <a:srgbClr val="0070C0"/>
                  </a:solidFill>
                  <a:latin typeface="Arial" panose="020B0604020202020204" pitchFamily="34" charset="0"/>
                </a:rPr>
                <a:t> Á</a:t>
              </a:r>
            </a:p>
          </p:txBody>
        </p:sp>
        <p:sp>
          <p:nvSpPr>
            <p:cNvPr id="28" name="Line 12">
              <a:extLst>
                <a:ext uri="{FF2B5EF4-FFF2-40B4-BE49-F238E27FC236}">
                  <a16:creationId xmlns:a16="http://schemas.microsoft.com/office/drawing/2014/main" id="{7F3E46BC-D270-4ED8-9578-7E77C61DECE5}"/>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 name="Group 5">
            <a:extLst>
              <a:ext uri="{FF2B5EF4-FFF2-40B4-BE49-F238E27FC236}">
                <a16:creationId xmlns:a16="http://schemas.microsoft.com/office/drawing/2014/main" id="{1CC2B3E2-61FA-4CB8-9EBE-E00AA6EEC0C9}"/>
              </a:ext>
            </a:extLst>
          </p:cNvPr>
          <p:cNvGrpSpPr/>
          <p:nvPr/>
        </p:nvGrpSpPr>
        <p:grpSpPr>
          <a:xfrm>
            <a:off x="1924962" y="3048000"/>
            <a:ext cx="2438400" cy="609600"/>
            <a:chOff x="1924962" y="3048000"/>
            <a:chExt cx="2438400" cy="609600"/>
          </a:xfrm>
        </p:grpSpPr>
        <p:sp>
          <p:nvSpPr>
            <p:cNvPr id="23" name="Rectangle 7">
              <a:extLst>
                <a:ext uri="{FF2B5EF4-FFF2-40B4-BE49-F238E27FC236}">
                  <a16:creationId xmlns:a16="http://schemas.microsoft.com/office/drawing/2014/main" id="{CD9C6C82-ADAD-4D82-AEBA-CF02BD75B57B}"/>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TÂY</a:t>
              </a:r>
              <a:r>
                <a:rPr lang="en-US" altLang="en-US" sz="1600" b="1">
                  <a:solidFill>
                    <a:srgbClr val="0070C0"/>
                  </a:solidFill>
                  <a:latin typeface="Arial" panose="020B0604020202020204" pitchFamily="34" charset="0"/>
                </a:rPr>
                <a:t> NAM Á</a:t>
              </a:r>
            </a:p>
          </p:txBody>
        </p:sp>
        <p:sp>
          <p:nvSpPr>
            <p:cNvPr id="29" name="Line 13">
              <a:extLst>
                <a:ext uri="{FF2B5EF4-FFF2-40B4-BE49-F238E27FC236}">
                  <a16:creationId xmlns:a16="http://schemas.microsoft.com/office/drawing/2014/main" id="{850489F0-1DE9-4B34-8AA6-D8FBF3EF6DEF}"/>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 name="Group 31">
            <a:extLst>
              <a:ext uri="{FF2B5EF4-FFF2-40B4-BE49-F238E27FC236}">
                <a16:creationId xmlns:a16="http://schemas.microsoft.com/office/drawing/2014/main" id="{D6A0AC10-1619-42D8-907A-CAB0739D4F98}"/>
              </a:ext>
            </a:extLst>
          </p:cNvPr>
          <p:cNvGrpSpPr/>
          <p:nvPr/>
        </p:nvGrpSpPr>
        <p:grpSpPr>
          <a:xfrm>
            <a:off x="1924962" y="3657600"/>
            <a:ext cx="2133600" cy="609600"/>
            <a:chOff x="1924962" y="3657600"/>
            <a:chExt cx="2133600" cy="609600"/>
          </a:xfrm>
        </p:grpSpPr>
        <p:sp>
          <p:nvSpPr>
            <p:cNvPr id="25" name="Rectangle 9">
              <a:extLst>
                <a:ext uri="{FF2B5EF4-FFF2-40B4-BE49-F238E27FC236}">
                  <a16:creationId xmlns:a16="http://schemas.microsoft.com/office/drawing/2014/main" id="{93069982-FC46-47D0-BDF7-46CEE73735FF}"/>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NAM</a:t>
              </a:r>
              <a:r>
                <a:rPr lang="en-US" altLang="en-US" sz="1600" b="1">
                  <a:solidFill>
                    <a:srgbClr val="0070C0"/>
                  </a:solidFill>
                  <a:latin typeface="Arial" panose="020B0604020202020204" pitchFamily="34" charset="0"/>
                </a:rPr>
                <a:t> Á</a:t>
              </a:r>
            </a:p>
          </p:txBody>
        </p:sp>
        <p:sp>
          <p:nvSpPr>
            <p:cNvPr id="30" name="Line 14">
              <a:extLst>
                <a:ext uri="{FF2B5EF4-FFF2-40B4-BE49-F238E27FC236}">
                  <a16:creationId xmlns:a16="http://schemas.microsoft.com/office/drawing/2014/main" id="{33DDFC2B-B81E-4023-B617-FFF127C28B22}"/>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 name="Group 32">
            <a:extLst>
              <a:ext uri="{FF2B5EF4-FFF2-40B4-BE49-F238E27FC236}">
                <a16:creationId xmlns:a16="http://schemas.microsoft.com/office/drawing/2014/main" id="{F6E93EA0-4AEC-4E91-8633-49E71CB49895}"/>
              </a:ext>
            </a:extLst>
          </p:cNvPr>
          <p:cNvGrpSpPr/>
          <p:nvPr/>
        </p:nvGrpSpPr>
        <p:grpSpPr>
          <a:xfrm>
            <a:off x="1924962" y="3657600"/>
            <a:ext cx="1981200" cy="1295400"/>
            <a:chOff x="1924962" y="3657600"/>
            <a:chExt cx="1981200" cy="1295400"/>
          </a:xfrm>
        </p:grpSpPr>
        <p:sp>
          <p:nvSpPr>
            <p:cNvPr id="21" name="Rectangle 5">
              <a:extLst>
                <a:ext uri="{FF2B5EF4-FFF2-40B4-BE49-F238E27FC236}">
                  <a16:creationId xmlns:a16="http://schemas.microsoft.com/office/drawing/2014/main" id="{94EA1314-CF17-4214-9229-A77DB1CB0184}"/>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Á</a:t>
              </a:r>
            </a:p>
          </p:txBody>
        </p:sp>
        <p:sp>
          <p:nvSpPr>
            <p:cNvPr id="31" name="Line 15">
              <a:extLst>
                <a:ext uri="{FF2B5EF4-FFF2-40B4-BE49-F238E27FC236}">
                  <a16:creationId xmlns:a16="http://schemas.microsoft.com/office/drawing/2014/main" id="{D79A25A2-38D7-4FC5-A5DE-E38D0EDF48A0}"/>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908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500"/>
                            </p:stCondLst>
                            <p:childTnLst>
                              <p:par>
                                <p:cTn id="48" presetID="21"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1)">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par>
                          <p:cTn id="56" fill="hold">
                            <p:stCondLst>
                              <p:cond delay="500"/>
                            </p:stCondLst>
                            <p:childTnLst>
                              <p:par>
                                <p:cTn id="57" presetID="21"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heel(1)">
                                      <p:cBhvr>
                                        <p:cTn id="5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4" grpId="0" animBg="1"/>
      <p:bldP spid="24"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11" name="Rectangle 10">
            <a:extLst>
              <a:ext uri="{FF2B5EF4-FFF2-40B4-BE49-F238E27FC236}">
                <a16:creationId xmlns:a16="http://schemas.microsoft.com/office/drawing/2014/main" id="{B654BC63-9327-4EF8-9AE9-9B43D00C3044}"/>
              </a:ext>
            </a:extLst>
          </p:cNvPr>
          <p:cNvSpPr/>
          <p:nvPr/>
        </p:nvSpPr>
        <p:spPr>
          <a:xfrm>
            <a:off x="100604" y="2694014"/>
            <a:ext cx="5995396" cy="1754326"/>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Châu Á gồm 49 quốc gia và vùng lãnh thổ</a:t>
            </a:r>
            <a:r>
              <a:rPr lang="vi-VN" sz="3600">
                <a:solidFill>
                  <a:srgbClr val="1B04FA"/>
                </a:solidFill>
                <a:latin typeface="Arial" panose="020B0604020202020204" pitchFamily="34" charset="0"/>
                <a:cs typeface="Arial" panose="020B0604020202020204" pitchFamily="34" charset="0"/>
              </a:rPr>
              <a:t>,chia làm 6 khu vực</a:t>
            </a:r>
            <a:endParaRPr lang="en-US" sz="3600">
              <a:solidFill>
                <a:srgbClr val="1B04FA"/>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D863BDF-FA96-4C3E-8667-E711711C0DA5}"/>
              </a:ext>
            </a:extLst>
          </p:cNvPr>
          <p:cNvPicPr>
            <a:picLocks noChangeAspect="1"/>
          </p:cNvPicPr>
          <p:nvPr/>
        </p:nvPicPr>
        <p:blipFill rotWithShape="1">
          <a:blip r:embed="rId5"/>
          <a:srcRect l="3751" t="-1" r="75234" b="82326"/>
          <a:stretch/>
        </p:blipFill>
        <p:spPr>
          <a:xfrm>
            <a:off x="315422" y="1148746"/>
            <a:ext cx="2085605" cy="986689"/>
          </a:xfrm>
          <a:prstGeom prst="rect">
            <a:avLst/>
          </a:prstGeom>
        </p:spPr>
      </p:pic>
    </p:spTree>
    <p:extLst>
      <p:ext uri="{BB962C8B-B14F-4D97-AF65-F5344CB8AC3E}">
        <p14:creationId xmlns:p14="http://schemas.microsoft.com/office/powerpoint/2010/main" val="4942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004955-3321-4FBB-8EAE-AF1C7C3223E5}"/>
              </a:ext>
            </a:extLst>
          </p:cNvPr>
          <p:cNvSpPr/>
          <p:nvPr/>
        </p:nvSpPr>
        <p:spPr>
          <a:xfrm>
            <a:off x="1003702" y="2329043"/>
            <a:ext cx="10574740" cy="2646878"/>
          </a:xfrm>
          <a:prstGeom prst="rect">
            <a:avLst/>
          </a:prstGeom>
        </p:spPr>
        <p:txBody>
          <a:bodyPr wrap="square">
            <a:spAutoFit/>
          </a:bodyPr>
          <a:lstStyle/>
          <a:p>
            <a:pPr algn="just">
              <a:lnSpc>
                <a:spcPct val="115000"/>
              </a:lnSpc>
              <a:spcAft>
                <a:spcPts val="0"/>
              </a:spcAft>
            </a:pPr>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Châu Á gồm 49 quốc gia và vùng lãnh thổ.</a:t>
            </a:r>
            <a:endParaRPr lang="en-US" sz="4000">
              <a:solidFill>
                <a:srgbClr val="212EDD"/>
              </a:solidFill>
              <a:latin typeface="Arial" panose="020B0604020202020204" pitchFamily="34" charset="0"/>
              <a:ea typeface="Calibri" panose="020F0502020204030204" pitchFamily="34" charset="0"/>
              <a:cs typeface="Arial" panose="020B0604020202020204" pitchFamily="34" charset="0"/>
            </a:endParaRPr>
          </a:p>
          <a:p>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Trên bản đồ chính trị, Châu Á được phân chia thành 6 khu vực: Bắc Á, Đông Á, Đông Nam Á, Nam Á, Tây Á, Trung Á.</a:t>
            </a:r>
            <a:endParaRPr lang="en-US" sz="4000">
              <a:solidFill>
                <a:srgbClr val="212EDD"/>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id="{40BDF2D7-903F-4BA9-A00B-58454BE4B7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2124" y="1122393"/>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3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B65FCD8-B243-472E-A76C-9B0C761014CD}"/>
              </a:ext>
            </a:extLst>
          </p:cNvPr>
          <p:cNvGrpSpPr/>
          <p:nvPr/>
        </p:nvGrpSpPr>
        <p:grpSpPr>
          <a:xfrm>
            <a:off x="212480" y="1215855"/>
            <a:ext cx="6358933" cy="5605458"/>
            <a:chOff x="5334365" y="1141319"/>
            <a:chExt cx="6836786" cy="5856052"/>
          </a:xfrm>
        </p:grpSpPr>
        <p:pic>
          <p:nvPicPr>
            <p:cNvPr id="11" name="Picture 10">
              <a:extLst>
                <a:ext uri="{FF2B5EF4-FFF2-40B4-BE49-F238E27FC236}">
                  <a16:creationId xmlns:a16="http://schemas.microsoft.com/office/drawing/2014/main" id="{4E73B114-8E45-430E-A2E7-6D534D25480A}"/>
                </a:ext>
              </a:extLst>
            </p:cNvPr>
            <p:cNvPicPr>
              <a:picLocks noChangeAspect="1"/>
            </p:cNvPicPr>
            <p:nvPr/>
          </p:nvPicPr>
          <p:blipFill rotWithShape="1">
            <a:blip r:embed="rId4"/>
            <a:srcRect l="34186" t="31163" r="35378" b="21861"/>
            <a:stretch/>
          </p:blipFill>
          <p:spPr>
            <a:xfrm>
              <a:off x="5334365" y="1141319"/>
              <a:ext cx="6836786" cy="5856052"/>
            </a:xfrm>
            <a:prstGeom prst="rect">
              <a:avLst/>
            </a:prstGeom>
          </p:spPr>
        </p:pic>
        <p:sp>
          <p:nvSpPr>
            <p:cNvPr id="12" name="TextBox 11">
              <a:extLst>
                <a:ext uri="{FF2B5EF4-FFF2-40B4-BE49-F238E27FC236}">
                  <a16:creationId xmlns:a16="http://schemas.microsoft.com/office/drawing/2014/main" id="{93C4D07A-EB70-4B9A-849D-D2F7B10293BD}"/>
                </a:ext>
              </a:extLst>
            </p:cNvPr>
            <p:cNvSpPr txBox="1"/>
            <p:nvPr/>
          </p:nvSpPr>
          <p:spPr>
            <a:xfrm>
              <a:off x="5519789" y="6597261"/>
              <a:ext cx="6303483" cy="400110"/>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3. L</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ợc đồ các đới cảnh quan tự nhiên Châu Á</a:t>
              </a:r>
            </a:p>
          </p:txBody>
        </p:sp>
      </p:grpSp>
      <p:grpSp>
        <p:nvGrpSpPr>
          <p:cNvPr id="13" name="Group 12">
            <a:extLst>
              <a:ext uri="{FF2B5EF4-FFF2-40B4-BE49-F238E27FC236}">
                <a16:creationId xmlns:a16="http://schemas.microsoft.com/office/drawing/2014/main" id="{4B650ED0-3BF0-4502-A8E8-05BF0965229A}"/>
              </a:ext>
            </a:extLst>
          </p:cNvPr>
          <p:cNvGrpSpPr/>
          <p:nvPr/>
        </p:nvGrpSpPr>
        <p:grpSpPr>
          <a:xfrm>
            <a:off x="6972013" y="1052180"/>
            <a:ext cx="5219987" cy="5815238"/>
            <a:chOff x="6461987" y="0"/>
            <a:chExt cx="5842204" cy="6715354"/>
          </a:xfrm>
        </p:grpSpPr>
        <p:pic>
          <p:nvPicPr>
            <p:cNvPr id="14" name="Picture 2">
              <a:extLst>
                <a:ext uri="{FF2B5EF4-FFF2-40B4-BE49-F238E27FC236}">
                  <a16:creationId xmlns:a16="http://schemas.microsoft.com/office/drawing/2014/main" id="{270EC976-73BA-45E8-8DC8-0678D2C31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937E31-042F-482E-B6A8-42B5B9C7192C}"/>
                </a:ext>
              </a:extLst>
            </p:cNvPr>
            <p:cNvSpPr txBox="1"/>
            <p:nvPr/>
          </p:nvSpPr>
          <p:spPr>
            <a:xfrm>
              <a:off x="6566000" y="6315244"/>
              <a:ext cx="5738191" cy="400110"/>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14386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820FE98-D76D-467D-AF59-C803FCCBC98A}"/>
              </a:ext>
            </a:extLst>
          </p:cNvPr>
          <p:cNvSpPr/>
          <p:nvPr/>
        </p:nvSpPr>
        <p:spPr>
          <a:xfrm>
            <a:off x="207783" y="1024967"/>
            <a:ext cx="11774420" cy="272895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6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p>
          <a:p>
            <a:r>
              <a:rPr lang="en-US" sz="2800">
                <a:solidFill>
                  <a:srgbClr val="1B04FA"/>
                </a:solidFill>
                <a:latin typeface="Arial" panose="020B0604020202020204" pitchFamily="34" charset="0"/>
                <a:cs typeface="Arial" panose="020B0604020202020204" pitchFamily="34" charset="0"/>
              </a:rPr>
              <a:t>Quan sát hình 1 và các thông tin mục 2 SGK, em hãy </a:t>
            </a:r>
            <a:r>
              <a:rPr lang="vi-VN" sz="2800">
                <a:solidFill>
                  <a:srgbClr val="1B04FA"/>
                </a:solidFill>
                <a:latin typeface="Arial" panose="020B0604020202020204" pitchFamily="34" charset="0"/>
                <a:cs typeface="Arial" panose="020B0604020202020204" pitchFamily="34" charset="0"/>
              </a:rPr>
              <a:t>xác định xác định </a:t>
            </a:r>
            <a:r>
              <a:rPr lang="vi-VN" sz="2800">
                <a:solidFill>
                  <a:srgbClr val="FF0066"/>
                </a:solidFill>
                <a:latin typeface="Arial" panose="020B0604020202020204" pitchFamily="34" charset="0"/>
                <a:cs typeface="Arial" panose="020B0604020202020204" pitchFamily="34" charset="0"/>
              </a:rPr>
              <a:t>vị trí p</a:t>
            </a:r>
            <a:r>
              <a:rPr lang="en-US" sz="2800">
                <a:solidFill>
                  <a:srgbClr val="FF0066"/>
                </a:solidFill>
                <a:latin typeface="Arial" panose="020B0604020202020204" pitchFamily="34" charset="0"/>
                <a:cs typeface="Arial" panose="020B0604020202020204" pitchFamily="34" charset="0"/>
              </a:rPr>
              <a:t>hạm vi lãnh thổ </a:t>
            </a:r>
            <a:r>
              <a:rPr lang="vi-VN" sz="2800">
                <a:solidFill>
                  <a:srgbClr val="FF0066"/>
                </a:solidFill>
                <a:latin typeface="Arial" panose="020B0604020202020204" pitchFamily="34" charset="0"/>
                <a:cs typeface="Arial" panose="020B0604020202020204" pitchFamily="34" charset="0"/>
              </a:rPr>
              <a:t> </a:t>
            </a:r>
            <a:r>
              <a:rPr lang="vi-VN" sz="2800">
                <a:solidFill>
                  <a:srgbClr val="1B04FA"/>
                </a:solidFill>
                <a:latin typeface="Arial" panose="020B0604020202020204" pitchFamily="34" charset="0"/>
                <a:cs typeface="Arial" panose="020B0604020202020204" pitchFamily="34" charset="0"/>
              </a:rPr>
              <a:t>và </a:t>
            </a:r>
            <a:r>
              <a:rPr lang="en-US" sz="2800">
                <a:solidFill>
                  <a:srgbClr val="FF0066"/>
                </a:solidFill>
                <a:latin typeface="Arial" panose="020B0604020202020204" pitchFamily="34" charset="0"/>
                <a:cs typeface="Arial" panose="020B0604020202020204" pitchFamily="34" charset="0"/>
              </a:rPr>
              <a:t>trình bày đặc điểm tự nhiên </a:t>
            </a:r>
            <a:r>
              <a:rPr lang="en-US" sz="2800">
                <a:solidFill>
                  <a:srgbClr val="1B04FA"/>
                </a:solidFill>
                <a:latin typeface="Arial" panose="020B0604020202020204" pitchFamily="34" charset="0"/>
                <a:cs typeface="Arial" panose="020B0604020202020204" pitchFamily="34" charset="0"/>
              </a:rPr>
              <a:t>(địa hình,khí hậu, sông ngòi, các đới thiên nhiên chính,…) của các khu vực Châu Á</a:t>
            </a:r>
          </a:p>
          <a:p>
            <a:pPr marR="74295" algn="just">
              <a:spcBef>
                <a:spcPts val="405"/>
              </a:spcBef>
              <a:spcAft>
                <a:spcPts val="0"/>
              </a:spcAft>
            </a:pP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id="{11436AE4-CA76-43DF-B86B-BAE7A199D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0" name="4 Minute Timer">
            <a:hlinkClick r:id="" action="ppaction://media"/>
            <a:extLst>
              <a:ext uri="{FF2B5EF4-FFF2-40B4-BE49-F238E27FC236}">
                <a16:creationId xmlns:a16="http://schemas.microsoft.com/office/drawing/2014/main" id="{F7FCA360-896D-44B0-AAF3-DD11F3635F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15591" y="94451"/>
            <a:ext cx="1333177" cy="749912"/>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E7E1FB94-5402-4D4D-803D-33353EA0607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207783" y="4354627"/>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8A5E1F0-A315-4D66-B1EC-6118633AD47C}"/>
              </a:ext>
            </a:extLst>
          </p:cNvPr>
          <p:cNvGrpSpPr/>
          <p:nvPr/>
        </p:nvGrpSpPr>
        <p:grpSpPr>
          <a:xfrm>
            <a:off x="1586854" y="3950471"/>
            <a:ext cx="10360102" cy="2806691"/>
            <a:chOff x="1586854" y="3950471"/>
            <a:chExt cx="10360102" cy="2806691"/>
          </a:xfrm>
        </p:grpSpPr>
        <p:sp>
          <p:nvSpPr>
            <p:cNvPr id="4" name="Rectangle 3">
              <a:extLst>
                <a:ext uri="{FF2B5EF4-FFF2-40B4-BE49-F238E27FC236}">
                  <a16:creationId xmlns:a16="http://schemas.microsoft.com/office/drawing/2014/main" id="{A0C8F114-29AA-4084-90EE-236DAE2010B3}"/>
                </a:ext>
              </a:extLst>
            </p:cNvPr>
            <p:cNvSpPr/>
            <p:nvPr/>
          </p:nvSpPr>
          <p:spPr>
            <a:xfrm>
              <a:off x="2200099" y="4127244"/>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AFF21C6E-0CC4-4798-823D-F15F5C11DE19}"/>
                </a:ext>
              </a:extLst>
            </p:cNvPr>
            <p:cNvSpPr/>
            <p:nvPr/>
          </p:nvSpPr>
          <p:spPr>
            <a:xfrm>
              <a:off x="2425953"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1: Khu v</a:t>
              </a:r>
              <a:r>
                <a:rPr lang="en-US" sz="2400">
                  <a:solidFill>
                    <a:schemeClr val="bg1"/>
                  </a:solidFill>
                  <a:latin typeface="Arial" pitchFamily="34" charset="0"/>
                  <a:cs typeface="Arial" pitchFamily="34" charset="0"/>
                </a:rPr>
                <a:t>ực Bắc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684B387C-CA22-4575-93FB-005460F5FE90}"/>
                </a:ext>
              </a:extLst>
            </p:cNvPr>
            <p:cNvSpPr/>
            <p:nvPr/>
          </p:nvSpPr>
          <p:spPr>
            <a:xfrm>
              <a:off x="2200099" y="5306907"/>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2DA9AFFE-0176-42CB-84EE-0F72BD5CABBD}"/>
                </a:ext>
              </a:extLst>
            </p:cNvPr>
            <p:cNvSpPr/>
            <p:nvPr/>
          </p:nvSpPr>
          <p:spPr>
            <a:xfrm>
              <a:off x="2425953" y="5012759"/>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2: Khu v</a:t>
              </a:r>
              <a:r>
                <a:rPr lang="en-US" sz="2400">
                  <a:latin typeface="Arial" panose="020B0604020202020204" pitchFamily="34" charset="0"/>
                  <a:cs typeface="Arial" pitchFamily="34" charset="0"/>
                </a:rPr>
                <a:t>ực Trung 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4" name="Rectangle 13">
              <a:extLst>
                <a:ext uri="{FF2B5EF4-FFF2-40B4-BE49-F238E27FC236}">
                  <a16:creationId xmlns:a16="http://schemas.microsoft.com/office/drawing/2014/main" id="{3B83DCB2-D755-41FF-927C-F68FFB0D2D62}"/>
                </a:ext>
              </a:extLst>
            </p:cNvPr>
            <p:cNvSpPr/>
            <p:nvPr/>
          </p:nvSpPr>
          <p:spPr>
            <a:xfrm>
              <a:off x="1586854" y="6169411"/>
              <a:ext cx="10360102"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DB5DCB30-3FFA-4388-8248-47491937147B}"/>
                </a:ext>
              </a:extLst>
            </p:cNvPr>
            <p:cNvSpPr/>
            <p:nvPr/>
          </p:nvSpPr>
          <p:spPr>
            <a:xfrm>
              <a:off x="1906725" y="6059916"/>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6">
                <a:lumMod val="7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a:t>
              </a:r>
              <a:r>
                <a:rPr lang="en-US" sz="2400">
                  <a:latin typeface="Arial" panose="020B0604020202020204" pitchFamily="34" charset="0"/>
                  <a:cs typeface="Arial" pitchFamily="34" charset="0"/>
                </a:rPr>
                <a:t>3</a:t>
              </a:r>
              <a:r>
                <a:rPr lang="en-US" sz="2400" kern="1200">
                  <a:latin typeface="Arial" panose="020B0604020202020204" pitchFamily="34" charset="0"/>
                  <a:cs typeface="Arial" pitchFamily="34" charset="0"/>
                </a:rPr>
                <a:t>: Tây Nam </a:t>
              </a:r>
              <a:r>
                <a:rPr lang="en-US" sz="2400">
                  <a:latin typeface="Arial" panose="020B0604020202020204" pitchFamily="34" charset="0"/>
                  <a:cs typeface="Arial" pitchFamily="34" charset="0"/>
                </a:rPr>
                <a:t>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a16="http://schemas.microsoft.com/office/drawing/2014/main" id="{B05FA0AE-0548-4A1E-B2FC-BC23C0AEAEE2}"/>
                </a:ext>
              </a:extLst>
            </p:cNvPr>
            <p:cNvSpPr/>
            <p:nvPr/>
          </p:nvSpPr>
          <p:spPr>
            <a:xfrm>
              <a:off x="7212508"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4</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id="{97C87D18-AECF-4A1F-9C4C-42FD94B841E6}"/>
                </a:ext>
              </a:extLst>
            </p:cNvPr>
            <p:cNvSpPr/>
            <p:nvPr/>
          </p:nvSpPr>
          <p:spPr>
            <a:xfrm>
              <a:off x="7212508" y="5012759"/>
              <a:ext cx="437114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5: Khu v</a:t>
              </a:r>
              <a:r>
                <a:rPr lang="en-US" sz="2400">
                  <a:solidFill>
                    <a:schemeClr val="bg1"/>
                  </a:solidFill>
                  <a:latin typeface="Arial" pitchFamily="34" charset="0"/>
                  <a:cs typeface="Arial" pitchFamily="34" charset="0"/>
                </a:rPr>
                <a:t>ực Đông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id="{3C37B70D-7E36-4F77-8391-A936BDE50CAD}"/>
                </a:ext>
              </a:extLst>
            </p:cNvPr>
            <p:cNvSpPr/>
            <p:nvPr/>
          </p:nvSpPr>
          <p:spPr>
            <a:xfrm>
              <a:off x="6673536" y="6071420"/>
              <a:ext cx="498902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206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6</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Đông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9055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Scale>
                                      <p:cBhvr>
                                        <p:cTn id="1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9"/>
                                        </p:tgtEl>
                                        <p:attrNameLst>
                                          <p:attrName>ppt_x</p:attrName>
                                          <p:attrName>ppt_y</p:attrName>
                                        </p:attrNameLst>
                                      </p:cBhvr>
                                    </p:animMotion>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551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fill="hold" display="0">
                  <p:stCondLst>
                    <p:cond delay="indefinite"/>
                  </p:stCondLst>
                </p:cTn>
                <p:tgtEl>
                  <p:spTgt spid="10"/>
                </p:tgtEl>
              </p:cMediaNode>
            </p:video>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4718</Words>
  <Application>Microsoft Office PowerPoint</Application>
  <PresentationFormat>Widescreen</PresentationFormat>
  <Paragraphs>354</Paragraphs>
  <Slides>48</Slides>
  <Notes>40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#9Slide03 BoosterNextFYBlack</vt:lpstr>
      <vt:lpstr>#9Slide03 IcielNovecento sans E</vt:lpstr>
      <vt:lpstr>Arial</vt:lpstr>
      <vt:lpstr>Calibri</vt:lpstr>
      <vt:lpstr>Calibri Light</vt:lpstr>
      <vt:lpstr>OpenSans</vt:lpstr>
      <vt:lpstr>Roboto</vt:lpstr>
      <vt:lpstr>SVN-Comic Sans MS</vt:lpstr>
      <vt:lpstr>Times New Roman</vt:lpstr>
      <vt:lpstr>VNI-Chisel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Đinh Văn Thái</cp:lastModifiedBy>
  <cp:revision>15</cp:revision>
  <dcterms:created xsi:type="dcterms:W3CDTF">2022-07-07T08:49:24Z</dcterms:created>
  <dcterms:modified xsi:type="dcterms:W3CDTF">2025-01-08T08:11:57Z</dcterms:modified>
</cp:coreProperties>
</file>