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358" r:id="rId2"/>
    <p:sldId id="1359" r:id="rId3"/>
    <p:sldId id="1360" r:id="rId4"/>
    <p:sldId id="1361" r:id="rId5"/>
    <p:sldId id="1300" r:id="rId6"/>
    <p:sldId id="1365" r:id="rId7"/>
    <p:sldId id="1379" r:id="rId8"/>
    <p:sldId id="1380" r:id="rId9"/>
    <p:sldId id="1385" r:id="rId10"/>
    <p:sldId id="1370" r:id="rId11"/>
    <p:sldId id="1362" r:id="rId12"/>
    <p:sldId id="1389" r:id="rId13"/>
    <p:sldId id="1386" r:id="rId14"/>
    <p:sldId id="1387" r:id="rId15"/>
    <p:sldId id="1388" r:id="rId16"/>
    <p:sldId id="1364" r:id="rId17"/>
    <p:sldId id="1371" r:id="rId18"/>
    <p:sldId id="1372" r:id="rId19"/>
    <p:sldId id="1375" r:id="rId20"/>
    <p:sldId id="1363" r:id="rId21"/>
    <p:sldId id="1373" r:id="rId22"/>
    <p:sldId id="1391" r:id="rId23"/>
    <p:sldId id="264" r:id="rId24"/>
    <p:sldId id="1319" r:id="rId25"/>
    <p:sldId id="1378" r:id="rId26"/>
    <p:sldId id="1322" r:id="rId27"/>
    <p:sldId id="1376" r:id="rId28"/>
    <p:sldId id="31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962" autoAdjust="0"/>
  </p:normalViewPr>
  <p:slideViewPr>
    <p:cSldViewPr snapToGrid="0">
      <p:cViewPr varScale="1">
        <p:scale>
          <a:sx n="48" d="100"/>
          <a:sy n="48" d="100"/>
        </p:scale>
        <p:origin x="60" y="4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E98-4B8B-44C3-8E44-BF393715E9C8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F97E6-FBD2-4E16-98E2-DE63A8522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9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73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87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9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57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1F1F1F"/>
                </a:solidFill>
                <a:effectLst/>
                <a:latin typeface="Google Sans"/>
              </a:rPr>
              <a:t>Nhóm G7 được thành lập vào năm 1976, là một liên minh gồm 7 nước có nền công nghiệp tiên tiến: </a:t>
            </a:r>
            <a:r>
              <a:rPr lang="vi-VN" b="0" i="0" dirty="0">
                <a:solidFill>
                  <a:srgbClr val="040C28"/>
                </a:solidFill>
                <a:effectLst/>
                <a:latin typeface="Google Sans"/>
              </a:rPr>
              <a:t>Anh, Mỹ, Đức, Nhật Bản, Pháp, Canada và </a:t>
            </a:r>
            <a:r>
              <a:rPr lang="vi-VN" b="0" i="0" dirty="0" err="1">
                <a:solidFill>
                  <a:srgbClr val="040C28"/>
                </a:solidFill>
                <a:effectLst/>
                <a:latin typeface="Google Sans"/>
              </a:rPr>
              <a:t>Italy</a:t>
            </a:r>
            <a:r>
              <a:rPr lang="vi-VN" b="0" i="0" dirty="0">
                <a:solidFill>
                  <a:srgbClr val="1F1F1F"/>
                </a:solidFill>
                <a:effectLst/>
                <a:latin typeface="Google Sans"/>
              </a:rPr>
              <a:t>.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vi-VN" b="0" i="0" dirty="0">
                <a:solidFill>
                  <a:srgbClr val="1F1F1F"/>
                </a:solidFill>
                <a:effectLst/>
                <a:latin typeface="Google Sans"/>
              </a:rPr>
              <a:t>G7 đóng vai trò quan trọng trong việc định hình và củng cố cấu trúc và quản trị toàn cầu.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65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3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89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https://baotintuc.vn/infographics/quan-he-viet-nam-lien-minh-chau-au-eu-ngay-cang-phat-trien-20210908113227054.htm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73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 minh châu Âu, viết tắt là EU, là liên minh kinh tế – chính trị bao gồm 28 quốc gia thành viên thuộc châu Âu. Để tìm hiểu rõ hơn về EU thì các em sẽ đi vào bài học hôm nay.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Liên minh Châu Âu là 1 cộng đồng đa dạng về văn hóa,ngôn ngữ,tôn giáo…điều này góp phần giúp liên minh Châu âu</a:t>
            </a:r>
          </a:p>
          <a:p>
            <a:r>
              <a:rPr lang="en-US"/>
              <a:t>Trở thành 1 khu vực kinh tế thống nhất và quan trọng trên thế giới. Vậy liên minh Châu Âu có vị trí nh</a:t>
            </a:r>
            <a:r>
              <a:rPr lang="vi-VN"/>
              <a:t>ư</a:t>
            </a:r>
            <a:r>
              <a:rPr lang="en-US"/>
              <a:t> thế nào trong nền kinh tế thế giới?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1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4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97E6-FBD2-4E16-98E2-DE63A8522C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0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FDE6-2868-4B73-A2BA-78BFA417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73BC6-F298-43C8-AE75-520B5476D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40DA5-1BE9-4EC4-A05E-63A16C7F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074A5-42CF-49B9-B2B6-5E45DCD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E7E9C-FBA3-43AF-A1AD-22A98F6E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4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71510-221F-4003-BB0B-F51E9AF4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9E2DE-7ABF-4494-8BE3-8E21D21D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8538-DA75-45DD-9E38-9E91F76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9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4C98-860E-4710-A260-02A7F888F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4214-C719-45F9-87E0-633A8CDA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EF4A9-F313-4EF7-85D6-F97C61247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46E64-A06F-497C-9FD6-AACC8543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3DE8F-0F99-4A38-9286-17EA47958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C7DD5-3988-4681-8620-C6B0AC5D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1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D538-EAC4-487E-9529-813D435A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16ADD-9133-4C8A-8A4C-82893C025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A57DC-9607-420E-9F18-BF4514E1B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ABCFF-EEB4-4B6A-8C4B-459C702C1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71778-7051-4DD7-80E9-518B9EFC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44644-58C9-47E8-BA80-8829E382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5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82FC-F26B-424A-AA47-95DABE2E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7318D-D372-4465-B638-FF9E9C0F7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0BC11-C32B-4AE1-8135-E1087B01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8C3E4-9CDC-4A54-B96A-0E5F335B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E06AA-4828-46E4-B06A-2CB2D1AFA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3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1498D-3C66-4D13-B603-03C2EC9F0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1112E-E9F5-497F-86B3-E5B64D03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D3C2-A28C-4EF3-998B-D2F78CEF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AC6DF-2D8C-44B1-AB1C-CC33AB9F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8B310-9FAF-4F81-B7A5-595DB69E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0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2E1D7-DD97-41BD-991E-9605E551A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AE39-D379-4A9D-B7DB-3E8CFA171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9F6F-E849-41A9-B25A-8E6A6A8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27F1B-115E-43CC-8123-B72C0C17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B37C-9323-4D16-B313-34E4F86B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76C7D-B2C0-462B-B6D5-D86011F7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89A3C-F663-4B6D-A5FD-C1F53230E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B638A-7C84-4030-9B00-0ECB7955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995D2-6508-4CE4-8DA0-7730A7C5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1C05E-9C57-4C28-806B-39AB6150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EF83-B340-45C1-A86B-96501262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4FBCB-59F6-4C79-9602-4B40086A0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F0FBD-31BC-4C73-80D6-53C4A00FB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7E641-4248-41F5-B3A4-1103A260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27E24-4E16-4B2D-81DD-C69C7BB7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89ECD-ECD8-4B2E-A4BC-FD1A25CF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C419-654E-4946-ADE7-132C1DFE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7B1F6-0917-4F5C-85EB-84467506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0F8E3-5BE6-4848-A9A6-7BAECB1E0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A75C6-E175-4C50-9B38-5F656240D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32C1C-97A3-453B-B03B-E0E1E010C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8BC352-F0F2-4CE9-9C1E-0373D784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7FCCD-055B-4D64-A630-83F57B08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B6DC8-6149-4EDB-A21A-1368C841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7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21CC-F644-44A6-A19C-163D4D91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5E506-21D0-4050-BE04-46207875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F65B8-E056-4DE2-9073-EE7C14A4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7B15D-93EA-43E1-AFA6-1FCE5650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71510-221F-4003-BB0B-F51E9AF4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9E2DE-7ABF-4494-8BE3-8E21D21D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8538-DA75-45DD-9E38-9E91F76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3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71510-221F-4003-BB0B-F51E9AF4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9E2DE-7ABF-4494-8BE3-8E21D21D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8538-DA75-45DD-9E38-9E91F76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62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871510-221F-4003-BB0B-F51E9AF4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9E2DE-7ABF-4494-8BE3-8E21D21D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B8538-DA75-45DD-9E38-9E91F762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A1162-BC0A-426F-A7E7-6D312B44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B710A-CB73-4645-A365-F34403A10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A4103-60EF-4327-8C91-03263B392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5F2CF-2725-40C1-A6F1-7222FC07120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FB5CC-C2DB-48A2-BF74-EC4673818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F4F76-AD87-4598-B04D-B2D20AC71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46BDA-3101-4E5E-81E6-8EB29A52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0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940CF-5AA8-4740-A567-F18F980337CB}"/>
              </a:ext>
            </a:extLst>
          </p:cNvPr>
          <p:cNvSpPr/>
          <p:nvPr/>
        </p:nvSpPr>
        <p:spPr>
          <a:xfrm>
            <a:off x="154237" y="143220"/>
            <a:ext cx="11909234" cy="6544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19B2703B-F3F4-4644-83AC-B2513AAF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58" y="813987"/>
            <a:ext cx="3854945" cy="2120219"/>
          </a:xfrm>
          <a:prstGeom prst="rect">
            <a:avLst/>
          </a:prstGeom>
          <a:noFill/>
          <a:ln>
            <a:solidFill>
              <a:srgbClr val="6AF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 dat" descr="A picture containing logo&#10;&#10;Description automatically generated">
            <a:extLst>
              <a:ext uri="{FF2B5EF4-FFF2-40B4-BE49-F238E27FC236}">
                <a16:creationId xmlns:a16="http://schemas.microsoft.com/office/drawing/2014/main" id="{9D9F076B-89DB-458C-BCC9-66092B38A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8650" r="18855" b="16599"/>
          <a:stretch/>
        </p:blipFill>
        <p:spPr>
          <a:xfrm>
            <a:off x="6232388" y="650497"/>
            <a:ext cx="4234836" cy="5571066"/>
          </a:xfrm>
          <a:prstGeom prst="rect">
            <a:avLst/>
          </a:prstGeom>
          <a:ln>
            <a:solidFill>
              <a:srgbClr val="6AF117"/>
            </a:solidFill>
          </a:ln>
        </p:spPr>
      </p:pic>
      <p:pic>
        <p:nvPicPr>
          <p:cNvPr id="7" name="start" descr="Figur läuft mit pfeil nach links leinwandbilder • bilder Strichmännchen,  Inbetriebnahme, beginnen | myloview.de">
            <a:extLst>
              <a:ext uri="{FF2B5EF4-FFF2-40B4-BE49-F238E27FC236}">
                <a16:creationId xmlns:a16="http://schemas.microsoft.com/office/drawing/2014/main" id="{6B650188-3225-40F5-9F34-EEE90A06E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238153" y="3603670"/>
            <a:ext cx="2626687" cy="2475653"/>
          </a:xfrm>
          <a:prstGeom prst="rect">
            <a:avLst/>
          </a:prstGeom>
          <a:noFill/>
          <a:ln>
            <a:solidFill>
              <a:srgbClr val="6AF11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88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3FA01D-924F-6ABA-F1CA-F3944E93E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r="6307"/>
          <a:stretch/>
        </p:blipFill>
        <p:spPr bwMode="auto">
          <a:xfrm>
            <a:off x="0" y="1270106"/>
            <a:ext cx="12192000" cy="452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3F0F62-D168-1F94-DD6B-9529C0796DA6}"/>
              </a:ext>
            </a:extLst>
          </p:cNvPr>
          <p:cNvSpPr txBox="1"/>
          <p:nvPr/>
        </p:nvSpPr>
        <p:spPr>
          <a:xfrm>
            <a:off x="3074670" y="5132070"/>
            <a:ext cx="1383030" cy="4558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4" y="10383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630072" y="24289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D849D2-DCA1-43B3-9411-C60A5E9AC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78" y="1017630"/>
            <a:ext cx="6591222" cy="5854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A70B5C-DE2D-4EB6-9A09-6F6244452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7" t="1811" r="889"/>
          <a:stretch/>
        </p:blipFill>
        <p:spPr>
          <a:xfrm>
            <a:off x="5486400" y="1115844"/>
            <a:ext cx="6591223" cy="54815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CB9E4C-F33D-4C61-ACC4-59B072DD3ADC}"/>
              </a:ext>
            </a:extLst>
          </p:cNvPr>
          <p:cNvSpPr/>
          <p:nvPr/>
        </p:nvSpPr>
        <p:spPr>
          <a:xfrm>
            <a:off x="114377" y="1173355"/>
            <a:ext cx="5199745" cy="517064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q</a:t>
            </a:r>
            <a:r>
              <a:rPr lang="vi-VN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uốc</a:t>
            </a:r>
            <a:r>
              <a:rPr lang="vi-VN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 thành viên của EU</a:t>
            </a:r>
            <a:r>
              <a:rPr lang="vi-VN" sz="3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gồm: Áo, Bỉ, Bulgaria, Croatia, Síp, Cộng hòa Séc, Đan Mạch, Estonia, Phần Lan, Pháp, Đức, Hy Lạp, Hungary, Ireland, Ý, Latvia, </a:t>
            </a:r>
            <a:r>
              <a:rPr lang="vi-VN" sz="3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Litva</a:t>
            </a:r>
            <a:r>
              <a:rPr lang="vi-VN" sz="3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Luxembourg, Malta, Hà Lan, Ba Lan, Bồ Đào Nha, Romania, Slovakia, Slovenia, Tây Ban Nha, Thụy Điển</a:t>
            </a:r>
            <a:r>
              <a:rPr lang="en-US" sz="3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4" y="10383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630072" y="24289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A211D5-0F2C-0277-C7FB-433C86BD2035}"/>
              </a:ext>
            </a:extLst>
          </p:cNvPr>
          <p:cNvSpPr txBox="1"/>
          <p:nvPr/>
        </p:nvSpPr>
        <p:spPr>
          <a:xfrm>
            <a:off x="1630072" y="1432259"/>
            <a:ext cx="44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6359A26-83DB-E049-0D9F-7993D3EB53B6}"/>
              </a:ext>
            </a:extLst>
          </p:cNvPr>
          <p:cNvSpPr/>
          <p:nvPr/>
        </p:nvSpPr>
        <p:spPr>
          <a:xfrm>
            <a:off x="555652" y="2194559"/>
            <a:ext cx="4906976" cy="31775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½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3E0565-BEBD-DCEE-1F3A-8FDA72A5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128" y="161574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0132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54FDEF-FD80-40B5-AEE9-0BAB5585FAB2}"/>
              </a:ext>
            </a:extLst>
          </p:cNvPr>
          <p:cNvSpPr txBox="1"/>
          <p:nvPr/>
        </p:nvSpPr>
        <p:spPr>
          <a:xfrm>
            <a:off x="318052" y="1340316"/>
            <a:ext cx="1110663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sau, vẽ biểu đồ tròn thể hiện tỉ lệ GDP của EU trong tổng GDP của thế giới.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32BD2C-FCE8-4CBD-B7C0-DA521EE6D4A3}"/>
              </a:ext>
            </a:extLst>
          </p:cNvPr>
          <p:cNvSpPr/>
          <p:nvPr/>
        </p:nvSpPr>
        <p:spPr>
          <a:xfrm>
            <a:off x="2823833" y="251411"/>
            <a:ext cx="5933423" cy="819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C2E038BE-D2CC-46E0-ACDC-2C8CE759FB89}"/>
              </a:ext>
            </a:extLst>
          </p:cNvPr>
          <p:cNvSpPr txBox="1"/>
          <p:nvPr/>
        </p:nvSpPr>
        <p:spPr>
          <a:xfrm>
            <a:off x="2823833" y="322465"/>
            <a:ext cx="5933422" cy="70788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CHUYÊN GIA BIỂU ĐỒ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D4C92-8DEF-419F-B028-4F5C8A0D2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73322CD9-D10C-41A1-B244-BEE55D56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524862"/>
              </p:ext>
            </p:extLst>
          </p:nvPr>
        </p:nvGraphicFramePr>
        <p:xfrm>
          <a:off x="139914" y="4078533"/>
          <a:ext cx="11912171" cy="143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167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2028956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2107649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2045617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068783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  <a:gridCol w="1639999">
                  <a:extLst>
                    <a:ext uri="{9D8B030D-6E8A-4147-A177-3AD203B41FA5}">
                      <a16:colId xmlns:a16="http://schemas.microsoft.com/office/drawing/2014/main" val="3062583905"/>
                    </a:ext>
                  </a:extLst>
                </a:gridCol>
              </a:tblGrid>
              <a:tr h="6881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7510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F1B6F24-2B85-4128-8932-51E4152E01D2}"/>
              </a:ext>
            </a:extLst>
          </p:cNvPr>
          <p:cNvSpPr txBox="1"/>
          <p:nvPr/>
        </p:nvSpPr>
        <p:spPr>
          <a:xfrm>
            <a:off x="606569" y="4168760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6350F-49C6-483E-B630-3471B87A7287}"/>
              </a:ext>
            </a:extLst>
          </p:cNvPr>
          <p:cNvSpPr txBox="1"/>
          <p:nvPr/>
        </p:nvSpPr>
        <p:spPr>
          <a:xfrm>
            <a:off x="2846677" y="4116640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EEADD4-E136-4D60-B72D-A722DBF51F08}"/>
              </a:ext>
            </a:extLst>
          </p:cNvPr>
          <p:cNvSpPr txBox="1"/>
          <p:nvPr/>
        </p:nvSpPr>
        <p:spPr>
          <a:xfrm>
            <a:off x="4817617" y="4132394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1040E3-F1B7-4B0D-8205-6C74D62668BB}"/>
              </a:ext>
            </a:extLst>
          </p:cNvPr>
          <p:cNvSpPr txBox="1"/>
          <p:nvPr/>
        </p:nvSpPr>
        <p:spPr>
          <a:xfrm>
            <a:off x="6645872" y="4132394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A41582-4E39-419D-AA2C-62604198D9D6}"/>
              </a:ext>
            </a:extLst>
          </p:cNvPr>
          <p:cNvSpPr txBox="1"/>
          <p:nvPr/>
        </p:nvSpPr>
        <p:spPr>
          <a:xfrm>
            <a:off x="8683535" y="4140216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7F078D-1F50-4E7F-986E-DACD2E778679}"/>
              </a:ext>
            </a:extLst>
          </p:cNvPr>
          <p:cNvSpPr txBox="1"/>
          <p:nvPr/>
        </p:nvSpPr>
        <p:spPr>
          <a:xfrm>
            <a:off x="0" y="4798109"/>
            <a:ext cx="24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(tỉ USD)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D7101C-EF49-47B9-8671-AC95DEAD9405}"/>
              </a:ext>
            </a:extLst>
          </p:cNvPr>
          <p:cNvSpPr txBox="1"/>
          <p:nvPr/>
        </p:nvSpPr>
        <p:spPr>
          <a:xfrm>
            <a:off x="499700" y="3014267"/>
            <a:ext cx="11049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VÀ GDP/ NG</a:t>
            </a:r>
            <a:r>
              <a:rPr lang="vi-VN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CỦA CÁC TRUNG TÂM KINH TẾ LỚN TRÊN THẾ GIỚI NĂM 2020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73AEBF-366D-4D3D-B7F1-4BAD19817AFA}"/>
              </a:ext>
            </a:extLst>
          </p:cNvPr>
          <p:cNvSpPr txBox="1"/>
          <p:nvPr/>
        </p:nvSpPr>
        <p:spPr>
          <a:xfrm>
            <a:off x="1937094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15 276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4AB408-2818-4F76-B4A3-79842B5C3890}"/>
              </a:ext>
            </a:extLst>
          </p:cNvPr>
          <p:cNvSpPr txBox="1"/>
          <p:nvPr/>
        </p:nvSpPr>
        <p:spPr>
          <a:xfrm>
            <a:off x="4205252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4716CA-B8E9-428A-9FBD-646DB70C557F}"/>
              </a:ext>
            </a:extLst>
          </p:cNvPr>
          <p:cNvSpPr txBox="1"/>
          <p:nvPr/>
        </p:nvSpPr>
        <p:spPr>
          <a:xfrm>
            <a:off x="6228610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4 975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12C72A-574B-4F6C-82ED-FEBC502CA3A0}"/>
              </a:ext>
            </a:extLst>
          </p:cNvPr>
          <p:cNvSpPr txBox="1"/>
          <p:nvPr/>
        </p:nvSpPr>
        <p:spPr>
          <a:xfrm>
            <a:off x="8334443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0C33AF-B977-49D4-B274-C5C53A73A4E8}"/>
              </a:ext>
            </a:extLst>
          </p:cNvPr>
          <p:cNvSpPr txBox="1"/>
          <p:nvPr/>
        </p:nvSpPr>
        <p:spPr>
          <a:xfrm>
            <a:off x="10511790" y="4176426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798396-97F6-4C32-9901-4AE3793D5A21}"/>
              </a:ext>
            </a:extLst>
          </p:cNvPr>
          <p:cNvSpPr txBox="1"/>
          <p:nvPr/>
        </p:nvSpPr>
        <p:spPr>
          <a:xfrm>
            <a:off x="10629121" y="4909522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84 705,4</a:t>
            </a:r>
          </a:p>
        </p:txBody>
      </p:sp>
    </p:spTree>
    <p:extLst>
      <p:ext uri="{BB962C8B-B14F-4D97-AF65-F5344CB8AC3E}">
        <p14:creationId xmlns:p14="http://schemas.microsoft.com/office/powerpoint/2010/main" val="111709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AF9DE9-2AA2-F26E-0065-77F57705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11" y="2490236"/>
            <a:ext cx="10357576" cy="378271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7AD7E0-B083-1E5F-83CA-C738884EC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73423"/>
              </p:ext>
            </p:extLst>
          </p:nvPr>
        </p:nvGraphicFramePr>
        <p:xfrm>
          <a:off x="3420109" y="802218"/>
          <a:ext cx="5351780" cy="11125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403090">
                  <a:extLst>
                    <a:ext uri="{9D8B030D-6E8A-4147-A177-3AD203B41FA5}">
                      <a16:colId xmlns:a16="http://schemas.microsoft.com/office/drawing/2014/main" val="1452863118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3343116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35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845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</a:t>
                      </a:r>
                      <a:r>
                        <a:rPr lang="vi-VN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ƯỚC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VÀ KHU VỰC CÒN LẠI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8764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053F109-7EEC-21A2-9F0D-296D10E7130A}"/>
              </a:ext>
            </a:extLst>
          </p:cNvPr>
          <p:cNvSpPr txBox="1"/>
          <p:nvPr/>
        </p:nvSpPr>
        <p:spPr>
          <a:xfrm>
            <a:off x="917211" y="184938"/>
            <a:ext cx="10801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BẢNG SỐ LIỆU TỈ LỆ GDP CỦA EU TRONG TỔNG GDP CỦA THẾ GIỚI NĂM 2020 (%) </a:t>
            </a:r>
          </a:p>
        </p:txBody>
      </p:sp>
    </p:spTree>
    <p:extLst>
      <p:ext uri="{BB962C8B-B14F-4D97-AF65-F5344CB8AC3E}">
        <p14:creationId xmlns:p14="http://schemas.microsoft.com/office/powerpoint/2010/main" val="283361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4" y="10383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630072" y="24289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25E4F13-C01A-4B9A-919B-6949F93EC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54766"/>
              </p:ext>
            </p:extLst>
          </p:nvPr>
        </p:nvGraphicFramePr>
        <p:xfrm>
          <a:off x="361465" y="2261445"/>
          <a:ext cx="11357115" cy="257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904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1895009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2454356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</a:tblGrid>
              <a:tr h="904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8118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  <a:tr h="859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>
                        <a:alpha val="6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50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A7FB61B-9EF0-4FA6-A187-22AFC7F0BF68}"/>
              </a:ext>
            </a:extLst>
          </p:cNvPr>
          <p:cNvSpPr txBox="1"/>
          <p:nvPr/>
        </p:nvSpPr>
        <p:spPr>
          <a:xfrm>
            <a:off x="659322" y="2388289"/>
            <a:ext cx="130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5410F-C8CF-4B0C-98BE-BB8584C42AE5}"/>
              </a:ext>
            </a:extLst>
          </p:cNvPr>
          <p:cNvSpPr txBox="1"/>
          <p:nvPr/>
        </p:nvSpPr>
        <p:spPr>
          <a:xfrm>
            <a:off x="3327546" y="2388289"/>
            <a:ext cx="130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46CBE-0CDA-4878-A5C0-EDB091F71A57}"/>
              </a:ext>
            </a:extLst>
          </p:cNvPr>
          <p:cNvSpPr txBox="1"/>
          <p:nvPr/>
        </p:nvSpPr>
        <p:spPr>
          <a:xfrm>
            <a:off x="5363942" y="2388289"/>
            <a:ext cx="179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E8849-592F-406D-AB3B-B54096FB3F9A}"/>
              </a:ext>
            </a:extLst>
          </p:cNvPr>
          <p:cNvSpPr txBox="1"/>
          <p:nvPr/>
        </p:nvSpPr>
        <p:spPr>
          <a:xfrm>
            <a:off x="7539225" y="2388289"/>
            <a:ext cx="179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D3166-662B-45BD-AB21-0E0A31BE2AF5}"/>
              </a:ext>
            </a:extLst>
          </p:cNvPr>
          <p:cNvSpPr txBox="1"/>
          <p:nvPr/>
        </p:nvSpPr>
        <p:spPr>
          <a:xfrm>
            <a:off x="9498394" y="2388289"/>
            <a:ext cx="225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2F248-EC41-4546-877B-7910B26ED775}"/>
              </a:ext>
            </a:extLst>
          </p:cNvPr>
          <p:cNvSpPr txBox="1"/>
          <p:nvPr/>
        </p:nvSpPr>
        <p:spPr>
          <a:xfrm>
            <a:off x="652323" y="3293139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(tỉ USD)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9E46A-F7B6-4934-B092-915A15FA3311}"/>
              </a:ext>
            </a:extLst>
          </p:cNvPr>
          <p:cNvSpPr txBox="1"/>
          <p:nvPr/>
        </p:nvSpPr>
        <p:spPr>
          <a:xfrm>
            <a:off x="369558" y="3932319"/>
            <a:ext cx="245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GDP/ng</a:t>
            </a: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(USD/năm)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A87942-BCE0-4182-B866-6D8F8D61A895}"/>
              </a:ext>
            </a:extLst>
          </p:cNvPr>
          <p:cNvSpPr txBox="1"/>
          <p:nvPr/>
        </p:nvSpPr>
        <p:spPr>
          <a:xfrm>
            <a:off x="1253497" y="1262000"/>
            <a:ext cx="10119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VÀ GDP/ NG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CỦA CÁC TRUNG TÂM KINH TẾ LỚN TRÊN THẾ GIỚI NĂM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4C6E3-A787-403B-B1FE-A217058CBBDE}"/>
              </a:ext>
            </a:extLst>
          </p:cNvPr>
          <p:cNvSpPr txBox="1"/>
          <p:nvPr/>
        </p:nvSpPr>
        <p:spPr>
          <a:xfrm>
            <a:off x="3155265" y="3305932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15 276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0EB27E-15E1-4FC2-BE3C-A5A1FD77A1FA}"/>
              </a:ext>
            </a:extLst>
          </p:cNvPr>
          <p:cNvSpPr txBox="1"/>
          <p:nvPr/>
        </p:nvSpPr>
        <p:spPr>
          <a:xfrm>
            <a:off x="5658207" y="3318725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20 937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96E848-501C-4AD9-8339-2B4DB017BAA4}"/>
              </a:ext>
            </a:extLst>
          </p:cNvPr>
          <p:cNvSpPr txBox="1"/>
          <p:nvPr/>
        </p:nvSpPr>
        <p:spPr>
          <a:xfrm>
            <a:off x="7761442" y="3333871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46189-2FD6-4E04-9CB7-2AD24E9112EB}"/>
              </a:ext>
            </a:extLst>
          </p:cNvPr>
          <p:cNvSpPr txBox="1"/>
          <p:nvPr/>
        </p:nvSpPr>
        <p:spPr>
          <a:xfrm>
            <a:off x="9864677" y="3318724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90F99-CC05-476B-AFF0-22F93D997824}"/>
              </a:ext>
            </a:extLst>
          </p:cNvPr>
          <p:cNvSpPr txBox="1"/>
          <p:nvPr/>
        </p:nvSpPr>
        <p:spPr>
          <a:xfrm>
            <a:off x="3161093" y="4118845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34 115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D483BC-3F98-49DA-9DE7-EE66473E697D}"/>
              </a:ext>
            </a:extLst>
          </p:cNvPr>
          <p:cNvSpPr txBox="1"/>
          <p:nvPr/>
        </p:nvSpPr>
        <p:spPr>
          <a:xfrm>
            <a:off x="5512556" y="4178456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63 544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128235-0122-4BEA-9CFF-B2163BFCB659}"/>
              </a:ext>
            </a:extLst>
          </p:cNvPr>
          <p:cNvSpPr txBox="1"/>
          <p:nvPr/>
        </p:nvSpPr>
        <p:spPr>
          <a:xfrm>
            <a:off x="7723210" y="4198209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39 539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907905-F638-4DA6-9598-E724CE56515B}"/>
              </a:ext>
            </a:extLst>
          </p:cNvPr>
          <p:cNvSpPr txBox="1"/>
          <p:nvPr/>
        </p:nvSpPr>
        <p:spPr>
          <a:xfrm>
            <a:off x="9933864" y="4217962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10 500</a:t>
            </a:r>
          </a:p>
        </p:txBody>
      </p:sp>
    </p:spTree>
    <p:extLst>
      <p:ext uri="{BB962C8B-B14F-4D97-AF65-F5344CB8AC3E}">
        <p14:creationId xmlns:p14="http://schemas.microsoft.com/office/powerpoint/2010/main" val="297079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E2D8A0-377D-45AE-AA11-2DBFC1305B0B}"/>
              </a:ext>
            </a:extLst>
          </p:cNvPr>
          <p:cNvSpPr txBox="1"/>
          <p:nvPr/>
        </p:nvSpPr>
        <p:spPr>
          <a:xfrm>
            <a:off x="155521" y="2701273"/>
            <a:ext cx="11897538" cy="1077218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Dựa vào thông tin và bảng số liệu, nêu dẫn chứng để thấy     EU là một trong bốn trung tâm kinh tế lớn trên thế giới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7BF0BF-3A2A-482F-8355-19A4985002AC}"/>
              </a:ext>
            </a:extLst>
          </p:cNvPr>
          <p:cNvGrpSpPr/>
          <p:nvPr/>
        </p:nvGrpSpPr>
        <p:grpSpPr>
          <a:xfrm>
            <a:off x="2415167" y="1335772"/>
            <a:ext cx="6963041" cy="1077218"/>
            <a:chOff x="2557670" y="1540041"/>
            <a:chExt cx="6963041" cy="107721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765C726-1013-460A-B5E2-7F4CAAE5EF68}"/>
                </a:ext>
              </a:extLst>
            </p:cNvPr>
            <p:cNvSpPr/>
            <p:nvPr/>
          </p:nvSpPr>
          <p:spPr>
            <a:xfrm>
              <a:off x="3586347" y="1540041"/>
              <a:ext cx="5118265" cy="107721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_Văn_Bản 52">
              <a:extLst>
                <a:ext uri="{FF2B5EF4-FFF2-40B4-BE49-F238E27FC236}">
                  <a16:creationId xmlns:a16="http://schemas.microsoft.com/office/drawing/2014/main" id="{6B016B38-F4EB-4AFD-B4B3-3FACFC62BA47}"/>
                </a:ext>
              </a:extLst>
            </p:cNvPr>
            <p:cNvSpPr txBox="1"/>
            <p:nvPr/>
          </p:nvSpPr>
          <p:spPr>
            <a:xfrm>
              <a:off x="2557670" y="1700666"/>
              <a:ext cx="6963041" cy="83099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8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AI NHANH H</a:t>
              </a:r>
              <a:r>
                <a:rPr lang="vi-VN" sz="48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Ơ</a:t>
              </a:r>
              <a:r>
                <a:rPr lang="en-US" sz="4800" b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lang="en-US" sz="4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32" name="Table 10">
            <a:extLst>
              <a:ext uri="{FF2B5EF4-FFF2-40B4-BE49-F238E27FC236}">
                <a16:creationId xmlns:a16="http://schemas.microsoft.com/office/drawing/2014/main" id="{D3FD0D04-1FAC-4E4B-A88A-CB80F6F26FA8}"/>
              </a:ext>
            </a:extLst>
          </p:cNvPr>
          <p:cNvGraphicFramePr>
            <a:graphicFrameLocks noGrp="1"/>
          </p:cNvGraphicFramePr>
          <p:nvPr/>
        </p:nvGraphicFramePr>
        <p:xfrm>
          <a:off x="324418" y="4490597"/>
          <a:ext cx="11357115" cy="2101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904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1895009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2454356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</a:tblGrid>
              <a:tr h="6881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7510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  <a:tr h="6621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509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7AFFC49-97E5-4A15-8012-76BAE0808506}"/>
              </a:ext>
            </a:extLst>
          </p:cNvPr>
          <p:cNvSpPr txBox="1"/>
          <p:nvPr/>
        </p:nvSpPr>
        <p:spPr>
          <a:xfrm>
            <a:off x="939828" y="4641674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số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7DB660-3A0C-4E75-A141-DB05EA841740}"/>
              </a:ext>
            </a:extLst>
          </p:cNvPr>
          <p:cNvSpPr txBox="1"/>
          <p:nvPr/>
        </p:nvSpPr>
        <p:spPr>
          <a:xfrm>
            <a:off x="3410330" y="4594762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C49C6B-E042-4D06-8AF0-67D8F6DE6018}"/>
              </a:ext>
            </a:extLst>
          </p:cNvPr>
          <p:cNvSpPr txBox="1"/>
          <p:nvPr/>
        </p:nvSpPr>
        <p:spPr>
          <a:xfrm>
            <a:off x="5212214" y="4579359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214BAE-66F7-4169-9C6A-687EAF8207A8}"/>
              </a:ext>
            </a:extLst>
          </p:cNvPr>
          <p:cNvSpPr txBox="1"/>
          <p:nvPr/>
        </p:nvSpPr>
        <p:spPr>
          <a:xfrm>
            <a:off x="7504377" y="4577550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73DB99-D2B4-4451-8620-C836BA6225C0}"/>
              </a:ext>
            </a:extLst>
          </p:cNvPr>
          <p:cNvSpPr txBox="1"/>
          <p:nvPr/>
        </p:nvSpPr>
        <p:spPr>
          <a:xfrm>
            <a:off x="9614345" y="4606487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7A0DD9-26DF-4BC3-AA36-0422015592B2}"/>
              </a:ext>
            </a:extLst>
          </p:cNvPr>
          <p:cNvSpPr txBox="1"/>
          <p:nvPr/>
        </p:nvSpPr>
        <p:spPr>
          <a:xfrm>
            <a:off x="272272" y="5289464"/>
            <a:ext cx="24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(tỉ USD)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A14ADA-E2FD-42E6-A4A5-B993B135D861}"/>
              </a:ext>
            </a:extLst>
          </p:cNvPr>
          <p:cNvSpPr txBox="1"/>
          <p:nvPr/>
        </p:nvSpPr>
        <p:spPr>
          <a:xfrm>
            <a:off x="272272" y="5876527"/>
            <a:ext cx="2454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GDP/ng</a:t>
            </a:r>
            <a:r>
              <a:rPr lang="vi-VN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(USD/năm)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819195-E250-44E3-A7E7-EC4E69122E09}"/>
              </a:ext>
            </a:extLst>
          </p:cNvPr>
          <p:cNvSpPr txBox="1"/>
          <p:nvPr/>
        </p:nvSpPr>
        <p:spPr>
          <a:xfrm>
            <a:off x="699007" y="3956575"/>
            <a:ext cx="10793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VÀ GDP/ NG</a:t>
            </a:r>
            <a:r>
              <a:rPr lang="vi-VN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CỦA CÁC TRUNG TÂM KINH TẾ LỚN TRÊN THẾ GIỚI NĂM 2020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4E09DC-A143-4899-91E6-3BDCF02F4F9D}"/>
              </a:ext>
            </a:extLst>
          </p:cNvPr>
          <p:cNvSpPr txBox="1"/>
          <p:nvPr/>
        </p:nvSpPr>
        <p:spPr>
          <a:xfrm>
            <a:off x="2458589" y="535819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15 276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DD3FBD-DB4C-40E3-8174-13906697E083}"/>
              </a:ext>
            </a:extLst>
          </p:cNvPr>
          <p:cNvSpPr txBox="1"/>
          <p:nvPr/>
        </p:nvSpPr>
        <p:spPr>
          <a:xfrm>
            <a:off x="4700852" y="5341866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20 937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24404D-302F-4FC4-A9F6-0D90DDFC106D}"/>
              </a:ext>
            </a:extLst>
          </p:cNvPr>
          <p:cNvSpPr txBox="1"/>
          <p:nvPr/>
        </p:nvSpPr>
        <p:spPr>
          <a:xfrm>
            <a:off x="6996639" y="5289464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4 975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9C5484-0B30-47E1-B93A-CF9F3C3D8738}"/>
              </a:ext>
            </a:extLst>
          </p:cNvPr>
          <p:cNvSpPr txBox="1"/>
          <p:nvPr/>
        </p:nvSpPr>
        <p:spPr>
          <a:xfrm>
            <a:off x="9182956" y="531259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1738E3-5764-4FAB-8DB3-69F823762E5B}"/>
              </a:ext>
            </a:extLst>
          </p:cNvPr>
          <p:cNvSpPr txBox="1"/>
          <p:nvPr/>
        </p:nvSpPr>
        <p:spPr>
          <a:xfrm>
            <a:off x="2458589" y="6083059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34 115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EB0E98-EDA0-4F42-8AA1-27FCDA6C717B}"/>
              </a:ext>
            </a:extLst>
          </p:cNvPr>
          <p:cNvSpPr txBox="1"/>
          <p:nvPr/>
        </p:nvSpPr>
        <p:spPr>
          <a:xfrm>
            <a:off x="4700852" y="6083059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63 544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12E6D8-15E5-40F7-B20F-0343CD7FD265}"/>
              </a:ext>
            </a:extLst>
          </p:cNvPr>
          <p:cNvSpPr txBox="1"/>
          <p:nvPr/>
        </p:nvSpPr>
        <p:spPr>
          <a:xfrm>
            <a:off x="6996639" y="6124354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39 539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8BA834-D3EE-4DBD-BA8E-3950DB5D6DEA}"/>
              </a:ext>
            </a:extLst>
          </p:cNvPr>
          <p:cNvSpPr txBox="1"/>
          <p:nvPr/>
        </p:nvSpPr>
        <p:spPr>
          <a:xfrm>
            <a:off x="9219736" y="6124354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10 500</a:t>
            </a:r>
          </a:p>
        </p:txBody>
      </p:sp>
      <p:pic>
        <p:nvPicPr>
          <p:cNvPr id="49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FFC5A336-94FB-4FD4-BC32-2C91B40CE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9419" y="1377108"/>
            <a:ext cx="1741544" cy="9866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C21BEB3-9597-461F-BDAF-228D4A7D57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t="28444" r="83037" b="58827"/>
          <a:stretch/>
        </p:blipFill>
        <p:spPr>
          <a:xfrm>
            <a:off x="164613" y="2809975"/>
            <a:ext cx="830184" cy="853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B110F-9CC3-49D3-B721-637528373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794" y="1397668"/>
            <a:ext cx="1902440" cy="1083669"/>
          </a:xfrm>
          <a:prstGeom prst="rect">
            <a:avLst/>
          </a:prstGeom>
          <a:ln w="6350">
            <a:solidFill>
              <a:srgbClr val="0070C0"/>
            </a:solidFill>
            <a:prstDash val="sysDot"/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036D5AC-E487-48A3-BEFE-7902E5B4C2AB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E1976616-64C6-465F-B86D-61647E11E796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A9CD850-0869-4A9D-B8A2-63410BA86219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D1EA4D3-4FD3-442B-8CA4-062547C3718B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A4EF9D03-241D-43FE-82D4-CE1192AC0218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4771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25E4F13-C01A-4B9A-919B-6949F93ECF82}"/>
              </a:ext>
            </a:extLst>
          </p:cNvPr>
          <p:cNvGraphicFramePr>
            <a:graphicFrameLocks noGrp="1"/>
          </p:cNvGraphicFramePr>
          <p:nvPr/>
        </p:nvGraphicFramePr>
        <p:xfrm>
          <a:off x="394516" y="2261445"/>
          <a:ext cx="11357115" cy="257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4904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1895009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2454356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271423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</a:tblGrid>
              <a:tr h="904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8118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  <a:tr h="8594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50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A7FB61B-9EF0-4FA6-A187-22AFC7F0BF68}"/>
              </a:ext>
            </a:extLst>
          </p:cNvPr>
          <p:cNvSpPr txBox="1"/>
          <p:nvPr/>
        </p:nvSpPr>
        <p:spPr>
          <a:xfrm>
            <a:off x="659322" y="2388289"/>
            <a:ext cx="130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D5410F-C8CF-4B0C-98BE-BB8584C42AE5}"/>
              </a:ext>
            </a:extLst>
          </p:cNvPr>
          <p:cNvSpPr txBox="1"/>
          <p:nvPr/>
        </p:nvSpPr>
        <p:spPr>
          <a:xfrm>
            <a:off x="3327546" y="2388289"/>
            <a:ext cx="130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546CBE-0CDA-4878-A5C0-EDB091F71A57}"/>
              </a:ext>
            </a:extLst>
          </p:cNvPr>
          <p:cNvSpPr txBox="1"/>
          <p:nvPr/>
        </p:nvSpPr>
        <p:spPr>
          <a:xfrm>
            <a:off x="5363942" y="2388289"/>
            <a:ext cx="179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E8849-592F-406D-AB3B-B54096FB3F9A}"/>
              </a:ext>
            </a:extLst>
          </p:cNvPr>
          <p:cNvSpPr txBox="1"/>
          <p:nvPr/>
        </p:nvSpPr>
        <p:spPr>
          <a:xfrm>
            <a:off x="7539225" y="2388289"/>
            <a:ext cx="179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D3166-662B-45BD-AB21-0E0A31BE2AF5}"/>
              </a:ext>
            </a:extLst>
          </p:cNvPr>
          <p:cNvSpPr txBox="1"/>
          <p:nvPr/>
        </p:nvSpPr>
        <p:spPr>
          <a:xfrm>
            <a:off x="9498394" y="2388289"/>
            <a:ext cx="225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2F248-EC41-4546-877B-7910B26ED775}"/>
              </a:ext>
            </a:extLst>
          </p:cNvPr>
          <p:cNvSpPr txBox="1"/>
          <p:nvPr/>
        </p:nvSpPr>
        <p:spPr>
          <a:xfrm>
            <a:off x="685374" y="3293139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(tỉ USD)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B9E46A-F7B6-4934-B092-915A15FA3311}"/>
              </a:ext>
            </a:extLst>
          </p:cNvPr>
          <p:cNvSpPr txBox="1"/>
          <p:nvPr/>
        </p:nvSpPr>
        <p:spPr>
          <a:xfrm>
            <a:off x="402609" y="3932319"/>
            <a:ext cx="245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GDP/ng</a:t>
            </a: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(USD/năm)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A87942-BCE0-4182-B866-6D8F8D61A895}"/>
              </a:ext>
            </a:extLst>
          </p:cNvPr>
          <p:cNvSpPr txBox="1"/>
          <p:nvPr/>
        </p:nvSpPr>
        <p:spPr>
          <a:xfrm>
            <a:off x="1253497" y="1262000"/>
            <a:ext cx="10119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VÀ GDP/ NG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CỦA CÁC TRUNG TÂM KINH TẾ LỚN TRÊN THẾ GIỚI NĂM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4C6E3-A787-403B-B1FE-A217058CBBDE}"/>
              </a:ext>
            </a:extLst>
          </p:cNvPr>
          <p:cNvSpPr txBox="1"/>
          <p:nvPr/>
        </p:nvSpPr>
        <p:spPr>
          <a:xfrm>
            <a:off x="3171263" y="3328837"/>
            <a:ext cx="13019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15 276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0EB27E-15E1-4FC2-BE3C-A5A1FD77A1FA}"/>
              </a:ext>
            </a:extLst>
          </p:cNvPr>
          <p:cNvSpPr txBox="1"/>
          <p:nvPr/>
        </p:nvSpPr>
        <p:spPr>
          <a:xfrm>
            <a:off x="5446386" y="3305293"/>
            <a:ext cx="130195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20 937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96E848-501C-4AD9-8339-2B4DB017BAA4}"/>
              </a:ext>
            </a:extLst>
          </p:cNvPr>
          <p:cNvSpPr txBox="1"/>
          <p:nvPr/>
        </p:nvSpPr>
        <p:spPr>
          <a:xfrm>
            <a:off x="7794493" y="3333871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4 975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46189-2FD6-4E04-9CB7-2AD24E9112EB}"/>
              </a:ext>
            </a:extLst>
          </p:cNvPr>
          <p:cNvSpPr txBox="1"/>
          <p:nvPr/>
        </p:nvSpPr>
        <p:spPr>
          <a:xfrm>
            <a:off x="9897728" y="3349017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90F99-CC05-476B-AFF0-22F93D997824}"/>
              </a:ext>
            </a:extLst>
          </p:cNvPr>
          <p:cNvSpPr txBox="1"/>
          <p:nvPr/>
        </p:nvSpPr>
        <p:spPr>
          <a:xfrm>
            <a:off x="3194144" y="4118845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34 115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D483BC-3F98-49DA-9DE7-EE66473E697D}"/>
              </a:ext>
            </a:extLst>
          </p:cNvPr>
          <p:cNvSpPr txBox="1"/>
          <p:nvPr/>
        </p:nvSpPr>
        <p:spPr>
          <a:xfrm>
            <a:off x="5545607" y="4178456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63 544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128235-0122-4BEA-9CFF-B2163BFCB659}"/>
              </a:ext>
            </a:extLst>
          </p:cNvPr>
          <p:cNvSpPr txBox="1"/>
          <p:nvPr/>
        </p:nvSpPr>
        <p:spPr>
          <a:xfrm>
            <a:off x="7756261" y="4198209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39 539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907905-F638-4DA6-9598-E724CE56515B}"/>
              </a:ext>
            </a:extLst>
          </p:cNvPr>
          <p:cNvSpPr txBox="1"/>
          <p:nvPr/>
        </p:nvSpPr>
        <p:spPr>
          <a:xfrm>
            <a:off x="9875120" y="4149877"/>
            <a:ext cx="245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76BC18-83AC-45D0-B3E9-8FF4AC47B8AE}"/>
              </a:ext>
            </a:extLst>
          </p:cNvPr>
          <p:cNvSpPr txBox="1"/>
          <p:nvPr/>
        </p:nvSpPr>
        <p:spPr>
          <a:xfrm>
            <a:off x="42560" y="5225078"/>
            <a:ext cx="11709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Tx/>
              <a:buChar char="-"/>
            </a:pPr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sản phẩm trong n</a:t>
            </a:r>
            <a:r>
              <a:rPr lang="vi-VN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 (GDP)  đạt h</a:t>
            </a:r>
            <a:r>
              <a:rPr lang="vi-VN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</a:p>
          <a:p>
            <a:pPr algn="ctr"/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nghìn tỉ USD - đứng thứ 2 thế giới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38E7F-C6BD-4826-ABCF-45BE0B0E3D35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1" name="Arrow: Pentagon 30">
              <a:extLst>
                <a:ext uri="{FF2B5EF4-FFF2-40B4-BE49-F238E27FC236}">
                  <a16:creationId xmlns:a16="http://schemas.microsoft.com/office/drawing/2014/main" id="{3070973C-1896-4278-98EF-BE677E9F5A4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428233-E7CB-41C6-BE9F-303B1EB04EFF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918824F-4B57-469B-9833-A36CBBCD9BB9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69BAB81C-6CDD-4AB4-B0C1-FEB5611589A9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9E2A-9272-C75F-2610-1FC361F339C1}"/>
              </a:ext>
            </a:extLst>
          </p:cNvPr>
          <p:cNvSpPr txBox="1"/>
          <p:nvPr/>
        </p:nvSpPr>
        <p:spPr>
          <a:xfrm>
            <a:off x="394516" y="5101967"/>
            <a:ext cx="114895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i="1" dirty="0">
                <a:solidFill>
                  <a:srgbClr val="FF0000"/>
                </a:solidFill>
              </a:rPr>
              <a:t>EU là một trong bốn trung tâm kinh tế lớn nhất thế giới</a:t>
            </a:r>
            <a:r>
              <a:rPr lang="en-US" sz="4800" b="1" i="1" dirty="0">
                <a:solidFill>
                  <a:srgbClr val="FF0000"/>
                </a:solidFill>
              </a:rPr>
              <a:t>.</a:t>
            </a:r>
            <a:endParaRPr lang="vi-VN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8243F-453E-49AD-9D9B-FB9B168AF60A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BD415C5-0BF9-48F4-BDC3-292E8A6A2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606C1F-FE99-4901-9891-F14BADB226F3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F54622-0747-4115-9077-DE0C881443F1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BB68FA4-6F73-49B3-B0BA-3F5569DC9338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6BF61-0EC6-456E-9565-159AD71A5FFA}"/>
              </a:ext>
            </a:extLst>
          </p:cNvPr>
          <p:cNvSpPr/>
          <p:nvPr/>
        </p:nvSpPr>
        <p:spPr>
          <a:xfrm>
            <a:off x="223041" y="1389860"/>
            <a:ext cx="116087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CC"/>
                </a:solidFill>
              </a:rPr>
              <a:t>- EU có 3/7 nước công nghiệp</a:t>
            </a:r>
            <a:r>
              <a:rPr lang="en-US" sz="3200" dirty="0">
                <a:solidFill>
                  <a:srgbClr val="0000CC"/>
                </a:solidFill>
              </a:rPr>
              <a:t> (Đ</a:t>
            </a:r>
            <a:r>
              <a:rPr lang="vi-VN" sz="3200" dirty="0">
                <a:solidFill>
                  <a:srgbClr val="0000CC"/>
                </a:solidFill>
              </a:rPr>
              <a:t>ức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Ý</a:t>
            </a:r>
            <a:r>
              <a:rPr lang="en-US" sz="3200" dirty="0">
                <a:solidFill>
                  <a:srgbClr val="0000CC"/>
                </a:solidFill>
              </a:rPr>
              <a:t>)</a:t>
            </a:r>
            <a:r>
              <a:rPr lang="vi-VN" sz="3200" dirty="0">
                <a:solidFill>
                  <a:srgbClr val="0000CC"/>
                </a:solidFill>
              </a:rPr>
              <a:t> hàng đầu thế giới (nhóm G7).</a:t>
            </a:r>
          </a:p>
        </p:txBody>
      </p:sp>
      <p:pic>
        <p:nvPicPr>
          <p:cNvPr id="1026" name="Picture 2" descr="Nhóm G7 (Group of Seven) gồm những nước nào? Vai trò của nhóm G7">
            <a:extLst>
              <a:ext uri="{FF2B5EF4-FFF2-40B4-BE49-F238E27FC236}">
                <a16:creationId xmlns:a16="http://schemas.microsoft.com/office/drawing/2014/main" id="{B992558A-D432-66DB-7CA9-04BD5E579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46" y="2821153"/>
            <a:ext cx="4830988" cy="354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Nhóm G7 bao gồm những nước nào ? [Cập nhật 2024]">
            <a:extLst>
              <a:ext uri="{FF2B5EF4-FFF2-40B4-BE49-F238E27FC236}">
                <a16:creationId xmlns:a16="http://schemas.microsoft.com/office/drawing/2014/main" id="{49DB3D1B-EB61-374D-15BA-F012C80A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4" y="2821153"/>
            <a:ext cx="5660223" cy="354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149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42.jpg" descr="Káº¿t quáº£ hÃ¬nh áº£nh cho hÃ¬nh váº½ chá»¯ e">
            <a:extLst>
              <a:ext uri="{FF2B5EF4-FFF2-40B4-BE49-F238E27FC236}">
                <a16:creationId xmlns:a16="http://schemas.microsoft.com/office/drawing/2014/main" id="{E8934318-3D94-44CC-9838-933F7C98DF2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85902" y="1465615"/>
            <a:ext cx="2252777" cy="2360364"/>
          </a:xfrm>
          <a:prstGeom prst="rect">
            <a:avLst/>
          </a:prstGeom>
          <a:ln/>
        </p:spPr>
      </p:pic>
      <p:sp>
        <p:nvSpPr>
          <p:cNvPr id="5" name="Plus Sign 4">
            <a:extLst>
              <a:ext uri="{FF2B5EF4-FFF2-40B4-BE49-F238E27FC236}">
                <a16:creationId xmlns:a16="http://schemas.microsoft.com/office/drawing/2014/main" id="{CF6025FD-0188-4975-9B21-EF360092AC0E}"/>
              </a:ext>
            </a:extLst>
          </p:cNvPr>
          <p:cNvSpPr/>
          <p:nvPr/>
        </p:nvSpPr>
        <p:spPr>
          <a:xfrm>
            <a:off x="3316938" y="2230221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80576A-7D8D-4413-8946-41167BC23009}"/>
              </a:ext>
            </a:extLst>
          </p:cNvPr>
          <p:cNvSpPr/>
          <p:nvPr/>
        </p:nvSpPr>
        <p:spPr>
          <a:xfrm>
            <a:off x="4431641" y="2125082"/>
            <a:ext cx="4436756" cy="4376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179705" algn="ctr">
              <a:lnSpc>
                <a:spcPct val="107000"/>
              </a:lnSpc>
              <a:spcAft>
                <a:spcPts val="0"/>
              </a:spcAft>
            </a:pPr>
            <a:r>
              <a:rPr lang="vi-VN" sz="9600" b="1">
                <a:solidFill>
                  <a:srgbClr val="4BACC6"/>
                </a:solidFill>
                <a:effectLst/>
                <a:ea typeface="Cambria" panose="02040503050406030204" pitchFamily="18" charset="0"/>
                <a:cs typeface="Cambria" panose="02040503050406030204" pitchFamily="18" charset="0"/>
              </a:rPr>
              <a:t>THU</a:t>
            </a:r>
            <a:endParaRPr lang="en-US" sz="960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Down Arrow 37945">
            <a:extLst>
              <a:ext uri="{FF2B5EF4-FFF2-40B4-BE49-F238E27FC236}">
                <a16:creationId xmlns:a16="http://schemas.microsoft.com/office/drawing/2014/main" id="{28261982-B2F8-40DB-A407-B9C9C742ED6C}"/>
              </a:ext>
            </a:extLst>
          </p:cNvPr>
          <p:cNvSpPr/>
          <p:nvPr/>
        </p:nvSpPr>
        <p:spPr>
          <a:xfrm>
            <a:off x="7364910" y="1079653"/>
            <a:ext cx="667767" cy="1045429"/>
          </a:xfrm>
          <a:prstGeom prst="downArrow">
            <a:avLst>
              <a:gd name="adj1" fmla="val 50000"/>
              <a:gd name="adj2" fmla="val 48438"/>
            </a:avLst>
          </a:prstGeom>
          <a:solidFill>
            <a:srgbClr val="FFC000"/>
          </a:solidFill>
          <a:ln w="1270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180340" algn="l">
              <a:lnSpc>
                <a:spcPct val="107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5E89A113-29F0-4A27-8E18-3225136949A2}"/>
              </a:ext>
            </a:extLst>
          </p:cNvPr>
          <p:cNvSpPr/>
          <p:nvPr/>
        </p:nvSpPr>
        <p:spPr>
          <a:xfrm>
            <a:off x="8432259" y="2415041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163669A9-9FE8-466B-B9E4-6A9334C7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301" y="0"/>
            <a:ext cx="2712700" cy="14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90593E4E-3FA5-4A20-8FC4-5F93E7E7E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66" y="1038712"/>
            <a:ext cx="4192589" cy="4527996"/>
          </a:xfrm>
          <a:prstGeom prst="rect">
            <a:avLst/>
          </a:prstGeom>
        </p:spPr>
      </p:pic>
      <p:pic>
        <p:nvPicPr>
          <p:cNvPr id="11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F79C799B-C8DD-4ED0-B0A6-3B6FB70D8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400" r="91500">
                        <a14:foregroundMark x1="91500" y1="39074" x2="91500" y2="39074"/>
                        <a14:foregroundMark x1="9400" y1="39722" x2="9400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3" y="3000898"/>
            <a:ext cx="2927343" cy="3161530"/>
          </a:xfrm>
          <a:prstGeom prst="rect">
            <a:avLst/>
          </a:prstGeom>
        </p:spPr>
      </p:pic>
      <p:sp>
        <p:nvSpPr>
          <p:cNvPr id="12" name="!!Rectangle 11">
            <a:extLst>
              <a:ext uri="{FF2B5EF4-FFF2-40B4-BE49-F238E27FC236}">
                <a16:creationId xmlns:a16="http://schemas.microsoft.com/office/drawing/2014/main" id="{F039F837-D2B1-4E13-9BD3-5FAB8B333D51}"/>
              </a:ext>
            </a:extLst>
          </p:cNvPr>
          <p:cNvSpPr/>
          <p:nvPr/>
        </p:nvSpPr>
        <p:spPr>
          <a:xfrm>
            <a:off x="5415291" y="5285532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57E9185F-FB32-4821-BEF1-A8EF8FF3E968}"/>
              </a:ext>
            </a:extLst>
          </p:cNvPr>
          <p:cNvSpPr/>
          <p:nvPr/>
        </p:nvSpPr>
        <p:spPr>
          <a:xfrm>
            <a:off x="6406810" y="5285532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1" name="!!Rectangle 11">
            <a:extLst>
              <a:ext uri="{FF2B5EF4-FFF2-40B4-BE49-F238E27FC236}">
                <a16:creationId xmlns:a16="http://schemas.microsoft.com/office/drawing/2014/main" id="{259F4A99-FD84-4380-B95D-9071C03F94F8}"/>
              </a:ext>
            </a:extLst>
          </p:cNvPr>
          <p:cNvSpPr/>
          <p:nvPr/>
        </p:nvSpPr>
        <p:spPr>
          <a:xfrm>
            <a:off x="6401772" y="5285532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</a:p>
        </p:txBody>
      </p:sp>
      <p:sp>
        <p:nvSpPr>
          <p:cNvPr id="29" name="!!Rectangle 11">
            <a:extLst>
              <a:ext uri="{FF2B5EF4-FFF2-40B4-BE49-F238E27FC236}">
                <a16:creationId xmlns:a16="http://schemas.microsoft.com/office/drawing/2014/main" id="{A2446B6B-9D02-4BC0-9CBF-FC9370C0F04C}"/>
              </a:ext>
            </a:extLst>
          </p:cNvPr>
          <p:cNvSpPr/>
          <p:nvPr/>
        </p:nvSpPr>
        <p:spPr>
          <a:xfrm>
            <a:off x="5394054" y="5285532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854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9AC104-BD34-4CEE-8EE3-728F45DEE2CC}"/>
              </a:ext>
            </a:extLst>
          </p:cNvPr>
          <p:cNvSpPr txBox="1"/>
          <p:nvPr/>
        </p:nvSpPr>
        <p:spPr>
          <a:xfrm>
            <a:off x="0" y="1268523"/>
            <a:ext cx="1225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thương mại hàng đầu thế giới:</a:t>
            </a:r>
          </a:p>
        </p:txBody>
      </p: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5C52D8D2-D081-46A8-8451-11B4E37AA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38068"/>
              </p:ext>
            </p:extLst>
          </p:nvPr>
        </p:nvGraphicFramePr>
        <p:xfrm>
          <a:off x="296170" y="4513851"/>
          <a:ext cx="11595309" cy="2101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6358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1700279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1586429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1961003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005069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  <a:gridCol w="1646171">
                  <a:extLst>
                    <a:ext uri="{9D8B030D-6E8A-4147-A177-3AD203B41FA5}">
                      <a16:colId xmlns:a16="http://schemas.microsoft.com/office/drawing/2014/main" val="401003235"/>
                    </a:ext>
                  </a:extLst>
                </a:gridCol>
              </a:tblGrid>
              <a:tr h="6881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7510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  <a:tr h="6621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22509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40A6FE7-281E-469F-87C8-36F913662BFE}"/>
              </a:ext>
            </a:extLst>
          </p:cNvPr>
          <p:cNvSpPr txBox="1"/>
          <p:nvPr/>
        </p:nvSpPr>
        <p:spPr>
          <a:xfrm>
            <a:off x="802589" y="4512764"/>
            <a:ext cx="1908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tâm kinh tế lớn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2725C-208B-4748-9F06-C3CE2098934F}"/>
              </a:ext>
            </a:extLst>
          </p:cNvPr>
          <p:cNvSpPr txBox="1"/>
          <p:nvPr/>
        </p:nvSpPr>
        <p:spPr>
          <a:xfrm>
            <a:off x="3349487" y="4627683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F9183-C26B-4A52-BA03-174D07CE358D}"/>
              </a:ext>
            </a:extLst>
          </p:cNvPr>
          <p:cNvSpPr txBox="1"/>
          <p:nvPr/>
        </p:nvSpPr>
        <p:spPr>
          <a:xfrm>
            <a:off x="4954570" y="4659604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9D02D-F024-43EA-8F64-C3C0972BE6A9}"/>
              </a:ext>
            </a:extLst>
          </p:cNvPr>
          <p:cNvSpPr txBox="1"/>
          <p:nvPr/>
        </p:nvSpPr>
        <p:spPr>
          <a:xfrm>
            <a:off x="8439197" y="4601779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39FB57-1E1C-41A2-91E8-2C1FF7661690}"/>
              </a:ext>
            </a:extLst>
          </p:cNvPr>
          <p:cNvSpPr txBox="1"/>
          <p:nvPr/>
        </p:nvSpPr>
        <p:spPr>
          <a:xfrm>
            <a:off x="6478017" y="4610770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D9B04C-D9C9-476D-B61D-66492E118C59}"/>
              </a:ext>
            </a:extLst>
          </p:cNvPr>
          <p:cNvSpPr txBox="1"/>
          <p:nvPr/>
        </p:nvSpPr>
        <p:spPr>
          <a:xfrm>
            <a:off x="406975" y="5407592"/>
            <a:ext cx="24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xuất khẩu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3DD95-8F17-45B8-A7BE-89DB6B310BB3}"/>
              </a:ext>
            </a:extLst>
          </p:cNvPr>
          <p:cNvSpPr txBox="1"/>
          <p:nvPr/>
        </p:nvSpPr>
        <p:spPr>
          <a:xfrm>
            <a:off x="416568" y="6093491"/>
            <a:ext cx="24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nhập khẩu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FFF1E5-7A61-4758-9E48-177A6C261708}"/>
              </a:ext>
            </a:extLst>
          </p:cNvPr>
          <p:cNvSpPr txBox="1"/>
          <p:nvPr/>
        </p:nvSpPr>
        <p:spPr>
          <a:xfrm>
            <a:off x="724614" y="3628308"/>
            <a:ext cx="1107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xuất,nhập khẩu của bốn trung tâm kinh tế lớn nhất và thế giới năm 2019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					(Đ</a:t>
            </a:r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vị: tỉ USD)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8A431-A1B6-4193-99A5-F35324121FE3}"/>
              </a:ext>
            </a:extLst>
          </p:cNvPr>
          <p:cNvSpPr txBox="1"/>
          <p:nvPr/>
        </p:nvSpPr>
        <p:spPr>
          <a:xfrm>
            <a:off x="2624100" y="5327329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5813,2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3C7F6E-C486-4BC5-8BE1-22F538E747DD}"/>
              </a:ext>
            </a:extLst>
          </p:cNvPr>
          <p:cNvSpPr txBox="1"/>
          <p:nvPr/>
        </p:nvSpPr>
        <p:spPr>
          <a:xfrm>
            <a:off x="4139359" y="534466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1 645,6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5093EE-328C-4EE0-90E8-CDE392AF94A6}"/>
              </a:ext>
            </a:extLst>
          </p:cNvPr>
          <p:cNvSpPr txBox="1"/>
          <p:nvPr/>
        </p:nvSpPr>
        <p:spPr>
          <a:xfrm>
            <a:off x="5942234" y="5327329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2 499,0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535E47-381E-49FC-B4D7-8AA76E9D5016}"/>
              </a:ext>
            </a:extLst>
          </p:cNvPr>
          <p:cNvSpPr txBox="1"/>
          <p:nvPr/>
        </p:nvSpPr>
        <p:spPr>
          <a:xfrm>
            <a:off x="9700295" y="5294996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18 371,8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5951FF-3C8B-4A99-A565-2A159AB71362}"/>
              </a:ext>
            </a:extLst>
          </p:cNvPr>
          <p:cNvSpPr txBox="1"/>
          <p:nvPr/>
        </p:nvSpPr>
        <p:spPr>
          <a:xfrm>
            <a:off x="2624100" y="6052196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5 526,7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02AC69-55B6-4C86-B318-32EBF2F4A1AD}"/>
              </a:ext>
            </a:extLst>
          </p:cNvPr>
          <p:cNvSpPr txBox="1"/>
          <p:nvPr/>
        </p:nvSpPr>
        <p:spPr>
          <a:xfrm>
            <a:off x="4238401" y="6044171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2 568,4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E45490-A418-4455-A9E3-1662910845D5}"/>
              </a:ext>
            </a:extLst>
          </p:cNvPr>
          <p:cNvSpPr txBox="1"/>
          <p:nvPr/>
        </p:nvSpPr>
        <p:spPr>
          <a:xfrm>
            <a:off x="6004673" y="6026838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2 077,1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22A5D2-DD51-4DC3-BC2C-559CD43167BD}"/>
              </a:ext>
            </a:extLst>
          </p:cNvPr>
          <p:cNvSpPr txBox="1"/>
          <p:nvPr/>
        </p:nvSpPr>
        <p:spPr>
          <a:xfrm>
            <a:off x="9737075" y="6106758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18 798,2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8D37DC-0F79-4A11-A849-6F60E9EC55E5}"/>
              </a:ext>
            </a:extLst>
          </p:cNvPr>
          <p:cNvSpPr txBox="1"/>
          <p:nvPr/>
        </p:nvSpPr>
        <p:spPr>
          <a:xfrm>
            <a:off x="10323815" y="4634152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B83617-CE1A-4D0A-A010-8673006A830F}"/>
              </a:ext>
            </a:extLst>
          </p:cNvPr>
          <p:cNvSpPr txBox="1"/>
          <p:nvPr/>
        </p:nvSpPr>
        <p:spPr>
          <a:xfrm>
            <a:off x="7868890" y="6092397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720,7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0E372-0CBC-4C4E-811C-1136DF3B6312}"/>
              </a:ext>
            </a:extLst>
          </p:cNvPr>
          <p:cNvSpPr txBox="1"/>
          <p:nvPr/>
        </p:nvSpPr>
        <p:spPr>
          <a:xfrm>
            <a:off x="7896437" y="5294996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705,5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412338-AFFA-4F69-8091-6977F2B8D619}"/>
              </a:ext>
            </a:extLst>
          </p:cNvPr>
          <p:cNvSpPr txBox="1"/>
          <p:nvPr/>
        </p:nvSpPr>
        <p:spPr>
          <a:xfrm>
            <a:off x="0" y="2164566"/>
            <a:ext cx="12251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nhà trao đổi hàng hóa, dịch vụ lớn nhất thế giới (chiếm 31% giá trị xuất khẩu)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4B37B4-7E99-44F0-9762-3DDD6A3E7A79}"/>
              </a:ext>
            </a:extLst>
          </p:cNvPr>
          <p:cNvSpPr txBox="1"/>
          <p:nvPr/>
        </p:nvSpPr>
        <p:spPr>
          <a:xfrm>
            <a:off x="-82636" y="3472248"/>
            <a:ext cx="12044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4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1534B01-1ED5-4D35-843A-F8B754E6C37D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Arrow: Pentagon 37">
              <a:extLst>
                <a:ext uri="{FF2B5EF4-FFF2-40B4-BE49-F238E27FC236}">
                  <a16:creationId xmlns:a16="http://schemas.microsoft.com/office/drawing/2014/main" id="{D3CF6897-D1C6-426A-96D2-F09B9F940EA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CF5C7A-2150-4D50-B184-A64857F5316B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AC56A34C-E2DF-4614-9673-3F017BDBE396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D17682A5-1DAF-41EA-A3FD-1C5FE3F9C1F1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16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6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DA9EE94-F679-435F-8D38-4A1C18827644}"/>
              </a:ext>
            </a:extLst>
          </p:cNvPr>
          <p:cNvSpPr txBox="1"/>
          <p:nvPr/>
        </p:nvSpPr>
        <p:spPr>
          <a:xfrm>
            <a:off x="0" y="1366409"/>
            <a:ext cx="1284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nghiệp,tài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222.jpg">
            <a:extLst>
              <a:ext uri="{FF2B5EF4-FFF2-40B4-BE49-F238E27FC236}">
                <a16:creationId xmlns:a16="http://schemas.microsoft.com/office/drawing/2014/main" id="{EDB7F9A4-D974-49AE-8A1A-BA23E646C2A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601222" y="2254968"/>
            <a:ext cx="6508355" cy="4535896"/>
          </a:xfrm>
          <a:prstGeom prst="rect">
            <a:avLst/>
          </a:prstGeom>
          <a:ln/>
        </p:spPr>
      </p:pic>
      <p:pic>
        <p:nvPicPr>
          <p:cNvPr id="40" name="image209.png" descr="Image result for airbus made country">
            <a:extLst>
              <a:ext uri="{FF2B5EF4-FFF2-40B4-BE49-F238E27FC236}">
                <a16:creationId xmlns:a16="http://schemas.microsoft.com/office/drawing/2014/main" id="{5EDAD1D4-A444-456B-9F74-59DA34C7FC1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429154" y="2183043"/>
            <a:ext cx="7689775" cy="4674957"/>
          </a:xfrm>
          <a:prstGeom prst="rect">
            <a:avLst/>
          </a:prstGeom>
          <a:ln/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67EC84D-2B8C-43B8-87E0-8BBF0A2FA880}"/>
              </a:ext>
            </a:extLst>
          </p:cNvPr>
          <p:cNvSpPr/>
          <p:nvPr/>
        </p:nvSpPr>
        <p:spPr>
          <a:xfrm>
            <a:off x="93433" y="3952709"/>
            <a:ext cx="3073277" cy="83099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 xuất 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nửa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máy bay trên thế giới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046ED20-ADA9-4F1E-871D-BBF03D2D84DC}"/>
              </a:ext>
            </a:extLst>
          </p:cNvPr>
          <p:cNvSpPr/>
          <p:nvPr/>
        </p:nvSpPr>
        <p:spPr>
          <a:xfrm>
            <a:off x="74998" y="5076092"/>
            <a:ext cx="3110146" cy="830997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none">
            <a:spAutoFit/>
          </a:bodyPr>
          <a:lstStyle/>
          <a:p>
            <a:pPr algn="ctr"/>
            <a:r>
              <a:rPr lang="vi-VN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 xuất 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 triệu ô tô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2018 (20% TG)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362A7-0D15-4112-A17C-5E08E4CBC655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66AAFBF6-CC19-4734-8CD9-E3FE94F91866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785D34-C284-4EC7-A325-06F95DFC616F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3D9506-797F-4AF5-A8A8-0C66908C08A4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4523D26-7696-41D3-909C-1EEFB3DCECE1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73B4D8-15D8-4F1D-881E-5DB630814030}"/>
              </a:ext>
            </a:extLst>
          </p:cNvPr>
          <p:cNvGrpSpPr/>
          <p:nvPr/>
        </p:nvGrpSpPr>
        <p:grpSpPr>
          <a:xfrm>
            <a:off x="3691599" y="2031613"/>
            <a:ext cx="7689774" cy="4640874"/>
            <a:chOff x="538514" y="1388125"/>
            <a:chExt cx="4994576" cy="32114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05F43A3-4D10-42FB-9E45-41C4E8EB4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514" y="1388125"/>
              <a:ext cx="4994576" cy="321141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5ED056-4043-4CC9-BFB1-0236D05D8B38}"/>
                </a:ext>
              </a:extLst>
            </p:cNvPr>
            <p:cNvSpPr/>
            <p:nvPr/>
          </p:nvSpPr>
          <p:spPr>
            <a:xfrm>
              <a:off x="550487" y="1422519"/>
              <a:ext cx="1878469" cy="276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Tài chính – ngân hàng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4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animBg="1"/>
      <p:bldP spid="41" grpId="1" animBg="1"/>
      <p:bldP spid="42" grpId="0" animBg="1"/>
      <p:bldP spid="4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8243F-453E-49AD-9D9B-FB9B168AF60A}"/>
              </a:ext>
            </a:extLst>
          </p:cNvPr>
          <p:cNvGrpSpPr/>
          <p:nvPr/>
        </p:nvGrpSpPr>
        <p:grpSpPr>
          <a:xfrm>
            <a:off x="124909" y="43541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BD415C5-0BF9-48F4-BDC3-292E8A6A2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606C1F-FE99-4901-9891-F14BADB226F3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AF54622-0747-4115-9077-DE0C881443F1}"/>
              </a:ext>
            </a:extLst>
          </p:cNvPr>
          <p:cNvSpPr txBox="1"/>
          <p:nvPr/>
        </p:nvSpPr>
        <p:spPr>
          <a:xfrm>
            <a:off x="1155018" y="185513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Âu-một trung tâm kinh tế lớn trên thế giới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BB68FA4-6F73-49B3-B0BA-3F5569DC9338}"/>
              </a:ext>
            </a:extLst>
          </p:cNvPr>
          <p:cNvSpPr/>
          <p:nvPr/>
        </p:nvSpPr>
        <p:spPr>
          <a:xfrm>
            <a:off x="62590" y="40617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6BF61-0EC6-456E-9565-159AD71A5FFA}"/>
              </a:ext>
            </a:extLst>
          </p:cNvPr>
          <p:cNvSpPr/>
          <p:nvPr/>
        </p:nvSpPr>
        <p:spPr>
          <a:xfrm>
            <a:off x="444347" y="1500503"/>
            <a:ext cx="113033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CC"/>
                </a:solidFill>
              </a:rPr>
              <a:t>- </a:t>
            </a:r>
            <a:r>
              <a:rPr lang="vi-VN" sz="3200" dirty="0">
                <a:solidFill>
                  <a:srgbClr val="0000CC"/>
                </a:solidFill>
              </a:rPr>
              <a:t>EU là một trong bốn trung tâm kinh tế lớn nhất thế giới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  <a:p>
            <a:r>
              <a:rPr lang="vi-VN" sz="3200" dirty="0">
                <a:solidFill>
                  <a:srgbClr val="0000CC"/>
                </a:solidFill>
              </a:rPr>
              <a:t>- EU có 3/7 nước công nghiệp</a:t>
            </a:r>
            <a:r>
              <a:rPr lang="en-US" sz="3200" dirty="0">
                <a:solidFill>
                  <a:srgbClr val="0000CC"/>
                </a:solidFill>
              </a:rPr>
              <a:t> (Đ</a:t>
            </a:r>
            <a:r>
              <a:rPr lang="vi-VN" sz="3200" dirty="0">
                <a:solidFill>
                  <a:srgbClr val="0000CC"/>
                </a:solidFill>
              </a:rPr>
              <a:t>ức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Ý</a:t>
            </a:r>
            <a:r>
              <a:rPr lang="en-US" sz="3200" dirty="0">
                <a:solidFill>
                  <a:srgbClr val="0000CC"/>
                </a:solidFill>
              </a:rPr>
              <a:t>)</a:t>
            </a:r>
            <a:r>
              <a:rPr lang="vi-VN" sz="3200" dirty="0">
                <a:solidFill>
                  <a:srgbClr val="0000CC"/>
                </a:solidFill>
              </a:rPr>
              <a:t> hàng đầu thế giới (nhóm G7).</a:t>
            </a:r>
          </a:p>
          <a:p>
            <a:pPr algn="just"/>
            <a:r>
              <a:rPr lang="vi-VN" sz="3200" dirty="0">
                <a:solidFill>
                  <a:srgbClr val="0000CC"/>
                </a:solidFill>
              </a:rPr>
              <a:t>- Là nhà trao đổi hàng hóa dịch vụ lớn nhất thế giới, chiếm hơn 31% trị giá xuất khẩu hàng hóa dịch vụ thế giới (2020).</a:t>
            </a:r>
          </a:p>
          <a:p>
            <a:pPr algn="just"/>
            <a:r>
              <a:rPr lang="vi-VN" sz="3200" dirty="0">
                <a:solidFill>
                  <a:srgbClr val="0000CC"/>
                </a:solidFill>
              </a:rPr>
              <a:t>- Là đối tác thương mại hàng đầu của 80 quốc gia.</a:t>
            </a:r>
          </a:p>
          <a:p>
            <a:pPr algn="just"/>
            <a:r>
              <a:rPr lang="vi-VN" sz="3200" dirty="0">
                <a:solidFill>
                  <a:srgbClr val="0000CC"/>
                </a:solidFill>
              </a:rPr>
              <a:t>- Là trung tâm tài chính lớn của thế giới. Các ngân hàng lớn, nổi tiếng tác động lớn đến hệ thống tài chính tiền tệ của thế giới.</a:t>
            </a:r>
            <a:endParaRPr lang="en-US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95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54FDEF-FD80-40B5-AEE9-0BAB5585FAB2}"/>
              </a:ext>
            </a:extLst>
          </p:cNvPr>
          <p:cNvSpPr txBox="1"/>
          <p:nvPr/>
        </p:nvSpPr>
        <p:spPr>
          <a:xfrm>
            <a:off x="318052" y="1340316"/>
            <a:ext cx="1110663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sau, vẽ biểu đồ tròn thể hiện tỉ lệ GDP của EU trong tổng GDP của thế giới.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32BD2C-FCE8-4CBD-B7C0-DA521EE6D4A3}"/>
              </a:ext>
            </a:extLst>
          </p:cNvPr>
          <p:cNvSpPr/>
          <p:nvPr/>
        </p:nvSpPr>
        <p:spPr>
          <a:xfrm>
            <a:off x="2823833" y="251411"/>
            <a:ext cx="5933423" cy="819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C2E038BE-D2CC-46E0-ACDC-2C8CE759FB89}"/>
              </a:ext>
            </a:extLst>
          </p:cNvPr>
          <p:cNvSpPr txBox="1"/>
          <p:nvPr/>
        </p:nvSpPr>
        <p:spPr>
          <a:xfrm>
            <a:off x="2823833" y="322465"/>
            <a:ext cx="5933422" cy="70788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CHUYÊN GIA BIỂU ĐỒ</a:t>
            </a:r>
            <a:endParaRPr lang="en-US" sz="4000" b="1" dirty="0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D4C92-8DEF-419F-B028-4F5C8A0D2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aphicFrame>
        <p:nvGraphicFramePr>
          <p:cNvPr id="26" name="Table 10">
            <a:extLst>
              <a:ext uri="{FF2B5EF4-FFF2-40B4-BE49-F238E27FC236}">
                <a16:creationId xmlns:a16="http://schemas.microsoft.com/office/drawing/2014/main" id="{73322CD9-D10C-41A1-B244-BEE55D560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334752"/>
              </p:ext>
            </p:extLst>
          </p:nvPr>
        </p:nvGraphicFramePr>
        <p:xfrm>
          <a:off x="272524" y="4078533"/>
          <a:ext cx="11912171" cy="1439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1167">
                  <a:extLst>
                    <a:ext uri="{9D8B030D-6E8A-4147-A177-3AD203B41FA5}">
                      <a16:colId xmlns:a16="http://schemas.microsoft.com/office/drawing/2014/main" val="1191416298"/>
                    </a:ext>
                  </a:extLst>
                </a:gridCol>
                <a:gridCol w="2028956">
                  <a:extLst>
                    <a:ext uri="{9D8B030D-6E8A-4147-A177-3AD203B41FA5}">
                      <a16:colId xmlns:a16="http://schemas.microsoft.com/office/drawing/2014/main" val="2378974147"/>
                    </a:ext>
                  </a:extLst>
                </a:gridCol>
                <a:gridCol w="2107649">
                  <a:extLst>
                    <a:ext uri="{9D8B030D-6E8A-4147-A177-3AD203B41FA5}">
                      <a16:colId xmlns:a16="http://schemas.microsoft.com/office/drawing/2014/main" val="765628852"/>
                    </a:ext>
                  </a:extLst>
                </a:gridCol>
                <a:gridCol w="2045617">
                  <a:extLst>
                    <a:ext uri="{9D8B030D-6E8A-4147-A177-3AD203B41FA5}">
                      <a16:colId xmlns:a16="http://schemas.microsoft.com/office/drawing/2014/main" val="2307575038"/>
                    </a:ext>
                  </a:extLst>
                </a:gridCol>
                <a:gridCol w="2068783">
                  <a:extLst>
                    <a:ext uri="{9D8B030D-6E8A-4147-A177-3AD203B41FA5}">
                      <a16:colId xmlns:a16="http://schemas.microsoft.com/office/drawing/2014/main" val="2622517042"/>
                    </a:ext>
                  </a:extLst>
                </a:gridCol>
                <a:gridCol w="1639999">
                  <a:extLst>
                    <a:ext uri="{9D8B030D-6E8A-4147-A177-3AD203B41FA5}">
                      <a16:colId xmlns:a16="http://schemas.microsoft.com/office/drawing/2014/main" val="3062583905"/>
                    </a:ext>
                  </a:extLst>
                </a:gridCol>
              </a:tblGrid>
              <a:tr h="6881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94671"/>
                  </a:ext>
                </a:extLst>
              </a:tr>
              <a:tr h="7510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5788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0F1B6F24-2B85-4128-8932-51E4152E01D2}"/>
              </a:ext>
            </a:extLst>
          </p:cNvPr>
          <p:cNvSpPr txBox="1"/>
          <p:nvPr/>
        </p:nvSpPr>
        <p:spPr>
          <a:xfrm>
            <a:off x="606569" y="4168760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96350F-49C6-483E-B630-3471B87A7287}"/>
              </a:ext>
            </a:extLst>
          </p:cNvPr>
          <p:cNvSpPr txBox="1"/>
          <p:nvPr/>
        </p:nvSpPr>
        <p:spPr>
          <a:xfrm>
            <a:off x="2846677" y="4116640"/>
            <a:ext cx="13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EEADD4-E136-4D60-B72D-A722DBF51F08}"/>
              </a:ext>
            </a:extLst>
          </p:cNvPr>
          <p:cNvSpPr txBox="1"/>
          <p:nvPr/>
        </p:nvSpPr>
        <p:spPr>
          <a:xfrm>
            <a:off x="4817617" y="4132394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Kỳ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1040E3-F1B7-4B0D-8205-6C74D62668BB}"/>
              </a:ext>
            </a:extLst>
          </p:cNvPr>
          <p:cNvSpPr txBox="1"/>
          <p:nvPr/>
        </p:nvSpPr>
        <p:spPr>
          <a:xfrm>
            <a:off x="6645872" y="4132394"/>
            <a:ext cx="1792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A41582-4E39-419D-AA2C-62604198D9D6}"/>
              </a:ext>
            </a:extLst>
          </p:cNvPr>
          <p:cNvSpPr txBox="1"/>
          <p:nvPr/>
        </p:nvSpPr>
        <p:spPr>
          <a:xfrm>
            <a:off x="8683535" y="4140216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7F078D-1F50-4E7F-986E-DACD2E778679}"/>
              </a:ext>
            </a:extLst>
          </p:cNvPr>
          <p:cNvSpPr txBox="1"/>
          <p:nvPr/>
        </p:nvSpPr>
        <p:spPr>
          <a:xfrm>
            <a:off x="0" y="4798109"/>
            <a:ext cx="2454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(tỉ USD)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D7101C-EF49-47B9-8671-AC95DEAD9405}"/>
              </a:ext>
            </a:extLst>
          </p:cNvPr>
          <p:cNvSpPr txBox="1"/>
          <p:nvPr/>
        </p:nvSpPr>
        <p:spPr>
          <a:xfrm>
            <a:off x="499700" y="3014267"/>
            <a:ext cx="11049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VÀ GDP/ NG</a:t>
            </a:r>
            <a:r>
              <a:rPr lang="vi-VN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CỦA CÁC TRUNG TÂM KINH TẾ LỚN TRÊN THẾ GIỚI NĂM 2020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73AEBF-366D-4D3D-B7F1-4BAD19817AFA}"/>
              </a:ext>
            </a:extLst>
          </p:cNvPr>
          <p:cNvSpPr txBox="1"/>
          <p:nvPr/>
        </p:nvSpPr>
        <p:spPr>
          <a:xfrm>
            <a:off x="1937094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15 276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4AB408-2818-4F76-B4A3-79842B5C3890}"/>
              </a:ext>
            </a:extLst>
          </p:cNvPr>
          <p:cNvSpPr txBox="1"/>
          <p:nvPr/>
        </p:nvSpPr>
        <p:spPr>
          <a:xfrm>
            <a:off x="4205252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20 937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4716CA-B8E9-428A-9FBD-646DB70C557F}"/>
              </a:ext>
            </a:extLst>
          </p:cNvPr>
          <p:cNvSpPr txBox="1"/>
          <p:nvPr/>
        </p:nvSpPr>
        <p:spPr>
          <a:xfrm>
            <a:off x="6228610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4 975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12C72A-574B-4F6C-82ED-FEBC502CA3A0}"/>
              </a:ext>
            </a:extLst>
          </p:cNvPr>
          <p:cNvSpPr txBox="1"/>
          <p:nvPr/>
        </p:nvSpPr>
        <p:spPr>
          <a:xfrm>
            <a:off x="8334443" y="4909522"/>
            <a:ext cx="245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14 723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0C33AF-B977-49D4-B274-C5C53A73A4E8}"/>
              </a:ext>
            </a:extLst>
          </p:cNvPr>
          <p:cNvSpPr txBox="1"/>
          <p:nvPr/>
        </p:nvSpPr>
        <p:spPr>
          <a:xfrm>
            <a:off x="10511790" y="4176426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798396-97F6-4C32-9901-4AE3793D5A21}"/>
              </a:ext>
            </a:extLst>
          </p:cNvPr>
          <p:cNvSpPr txBox="1"/>
          <p:nvPr/>
        </p:nvSpPr>
        <p:spPr>
          <a:xfrm>
            <a:off x="10629121" y="4909522"/>
            <a:ext cx="2253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84 705,4</a:t>
            </a:r>
          </a:p>
        </p:txBody>
      </p:sp>
    </p:spTree>
    <p:extLst>
      <p:ext uri="{BB962C8B-B14F-4D97-AF65-F5344CB8AC3E}">
        <p14:creationId xmlns:p14="http://schemas.microsoft.com/office/powerpoint/2010/main" val="953012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6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1D08DD-13BB-4FD6-BF9E-5E9C119E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66089"/>
            <a:ext cx="10905066" cy="39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6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27642" y="1928062"/>
            <a:ext cx="1149029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nhập thông tin về mối quan hệ th</a:t>
            </a:r>
            <a:r>
              <a:rPr lang="vi-VN" sz="3600" b="1">
                <a:solidFill>
                  <a:srgbClr val="0000CC"/>
                </a:solidFill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mại giữa Việt Nam và EU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Đầu tư của EU vào Việt Nam như thế nào?">
            <a:extLst>
              <a:ext uri="{FF2B5EF4-FFF2-40B4-BE49-F238E27FC236}">
                <a16:creationId xmlns:a16="http://schemas.microsoft.com/office/drawing/2014/main" id="{391AA486-7E57-4AB3-8A83-7468A2651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63" y="3248201"/>
            <a:ext cx="4706422" cy="32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 phê chuẩn các hiệp định thương mại, đầu tư với Việt Nam - VietNamNet">
            <a:extLst>
              <a:ext uri="{FF2B5EF4-FFF2-40B4-BE49-F238E27FC236}">
                <a16:creationId xmlns:a16="http://schemas.microsoft.com/office/drawing/2014/main" id="{212B05A1-44CC-4C40-B95C-C9968529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674" y="3248201"/>
            <a:ext cx="4956462" cy="32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A5AB59B-8E1F-4742-90DF-4573F503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01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us Sign 4">
            <a:extLst>
              <a:ext uri="{FF2B5EF4-FFF2-40B4-BE49-F238E27FC236}">
                <a16:creationId xmlns:a16="http://schemas.microsoft.com/office/drawing/2014/main" id="{CF6025FD-0188-4975-9B21-EF360092AC0E}"/>
              </a:ext>
            </a:extLst>
          </p:cNvPr>
          <p:cNvSpPr/>
          <p:nvPr/>
        </p:nvSpPr>
        <p:spPr>
          <a:xfrm>
            <a:off x="3359778" y="1712428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5E89A113-29F0-4A27-8E18-3225136949A2}"/>
              </a:ext>
            </a:extLst>
          </p:cNvPr>
          <p:cNvSpPr/>
          <p:nvPr/>
        </p:nvSpPr>
        <p:spPr>
          <a:xfrm>
            <a:off x="8475099" y="1897248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163669A9-9FE8-466B-B9E4-6A9334C7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301" y="0"/>
            <a:ext cx="2712700" cy="14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90593E4E-3FA5-4A20-8FC4-5F93E7E7E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350" y="1146220"/>
            <a:ext cx="2712700" cy="2929716"/>
          </a:xfrm>
          <a:prstGeom prst="rect">
            <a:avLst/>
          </a:prstGeom>
        </p:spPr>
      </p:pic>
      <p:pic>
        <p:nvPicPr>
          <p:cNvPr id="11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F79C799B-C8DD-4ED0-B0A6-3B6FB70D8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400" r="91500">
                        <a14:foregroundMark x1="91500" y1="39074" x2="91500" y2="39074"/>
                        <a14:foregroundMark x1="9400" y1="39722" x2="9400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76" y="2611078"/>
            <a:ext cx="2346753" cy="2534493"/>
          </a:xfrm>
          <a:prstGeom prst="rect">
            <a:avLst/>
          </a:prstGeom>
        </p:spPr>
      </p:pic>
      <p:pic>
        <p:nvPicPr>
          <p:cNvPr id="14" name="image283.jpg" descr="Káº¿t quáº£ hÃ¬nh áº£nh cho GAME LIÃN MINH">
            <a:extLst>
              <a:ext uri="{FF2B5EF4-FFF2-40B4-BE49-F238E27FC236}">
                <a16:creationId xmlns:a16="http://schemas.microsoft.com/office/drawing/2014/main" id="{A3E371C3-C859-460A-AD8F-1C800322396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03293" y="551987"/>
            <a:ext cx="3257611" cy="2856949"/>
          </a:xfrm>
          <a:prstGeom prst="rect">
            <a:avLst/>
          </a:prstGeom>
          <a:ln/>
        </p:spPr>
      </p:pic>
      <p:pic>
        <p:nvPicPr>
          <p:cNvPr id="15" name="image248.jpg" descr="Káº¿t quáº£ hÃ¬nh áº£nh cho CHÃU ÃU">
            <a:extLst>
              <a:ext uri="{FF2B5EF4-FFF2-40B4-BE49-F238E27FC236}">
                <a16:creationId xmlns:a16="http://schemas.microsoft.com/office/drawing/2014/main" id="{F0AE192F-A36E-4CD3-A719-486E5B2EAD64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5141976" y="551987"/>
            <a:ext cx="3257611" cy="2945084"/>
          </a:xfrm>
          <a:prstGeom prst="rect">
            <a:avLst/>
          </a:prstGeom>
          <a:ln/>
        </p:spPr>
      </p:pic>
      <p:sp>
        <p:nvSpPr>
          <p:cNvPr id="16" name="!!Rectangle 11">
            <a:extLst>
              <a:ext uri="{FF2B5EF4-FFF2-40B4-BE49-F238E27FC236}">
                <a16:creationId xmlns:a16="http://schemas.microsoft.com/office/drawing/2014/main" id="{06D33396-20EC-4FA2-B244-6A1E3D868EE1}"/>
              </a:ext>
            </a:extLst>
          </p:cNvPr>
          <p:cNvSpPr/>
          <p:nvPr/>
        </p:nvSpPr>
        <p:spPr>
          <a:xfrm>
            <a:off x="2673833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BC4DA283-AC5F-4B11-A4B9-11E1DE87914D}"/>
              </a:ext>
            </a:extLst>
          </p:cNvPr>
          <p:cNvSpPr/>
          <p:nvPr/>
        </p:nvSpPr>
        <p:spPr>
          <a:xfrm>
            <a:off x="3665352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30D95C0B-189F-44CB-9D85-4975E3ED5972}"/>
              </a:ext>
            </a:extLst>
          </p:cNvPr>
          <p:cNvSpPr/>
          <p:nvPr/>
        </p:nvSpPr>
        <p:spPr>
          <a:xfrm>
            <a:off x="4666255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4342E7C3-DC36-4E64-8779-1A62D9B9EAAD}"/>
              </a:ext>
            </a:extLst>
          </p:cNvPr>
          <p:cNvSpPr/>
          <p:nvPr/>
        </p:nvSpPr>
        <p:spPr>
          <a:xfrm>
            <a:off x="5667158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F003EC78-322F-4D44-A5EA-E02017526B4E}"/>
              </a:ext>
            </a:extLst>
          </p:cNvPr>
          <p:cNvSpPr/>
          <p:nvPr/>
        </p:nvSpPr>
        <p:spPr>
          <a:xfrm>
            <a:off x="6668061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2" name="!!Rectangle 11">
            <a:extLst>
              <a:ext uri="{FF2B5EF4-FFF2-40B4-BE49-F238E27FC236}">
                <a16:creationId xmlns:a16="http://schemas.microsoft.com/office/drawing/2014/main" id="{E7837BCD-E8EC-478B-9798-1E8D49E76179}"/>
              </a:ext>
            </a:extLst>
          </p:cNvPr>
          <p:cNvSpPr/>
          <p:nvPr/>
        </p:nvSpPr>
        <p:spPr>
          <a:xfrm>
            <a:off x="7668964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3" name="!!Rectangle 11">
            <a:extLst>
              <a:ext uri="{FF2B5EF4-FFF2-40B4-BE49-F238E27FC236}">
                <a16:creationId xmlns:a16="http://schemas.microsoft.com/office/drawing/2014/main" id="{ED744C77-B9E4-4444-AC67-DAAB99A990CD}"/>
              </a:ext>
            </a:extLst>
          </p:cNvPr>
          <p:cNvSpPr/>
          <p:nvPr/>
        </p:nvSpPr>
        <p:spPr>
          <a:xfrm>
            <a:off x="8669867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4" name="!!Rectangle 11">
            <a:extLst>
              <a:ext uri="{FF2B5EF4-FFF2-40B4-BE49-F238E27FC236}">
                <a16:creationId xmlns:a16="http://schemas.microsoft.com/office/drawing/2014/main" id="{E31CA42A-A590-4BCE-A68D-4FA592DE24F9}"/>
              </a:ext>
            </a:extLst>
          </p:cNvPr>
          <p:cNvSpPr/>
          <p:nvPr/>
        </p:nvSpPr>
        <p:spPr>
          <a:xfrm>
            <a:off x="9670770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26" name="!!Rectangle 11">
            <a:extLst>
              <a:ext uri="{FF2B5EF4-FFF2-40B4-BE49-F238E27FC236}">
                <a16:creationId xmlns:a16="http://schemas.microsoft.com/office/drawing/2014/main" id="{04296EF8-FBCF-4DB5-AB8F-0B8750D8CDC3}"/>
              </a:ext>
            </a:extLst>
          </p:cNvPr>
          <p:cNvSpPr/>
          <p:nvPr/>
        </p:nvSpPr>
        <p:spPr>
          <a:xfrm>
            <a:off x="3660314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</a:p>
        </p:txBody>
      </p:sp>
      <p:sp>
        <p:nvSpPr>
          <p:cNvPr id="27" name="!!Rectangle 11">
            <a:extLst>
              <a:ext uri="{FF2B5EF4-FFF2-40B4-BE49-F238E27FC236}">
                <a16:creationId xmlns:a16="http://schemas.microsoft.com/office/drawing/2014/main" id="{BF63914E-287F-47EE-B186-01218FCB9DBC}"/>
              </a:ext>
            </a:extLst>
          </p:cNvPr>
          <p:cNvSpPr/>
          <p:nvPr/>
        </p:nvSpPr>
        <p:spPr>
          <a:xfrm>
            <a:off x="4695021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Ê</a:t>
            </a:r>
          </a:p>
        </p:txBody>
      </p:sp>
      <p:sp>
        <p:nvSpPr>
          <p:cNvPr id="28" name="!!Rectangle 11">
            <a:extLst>
              <a:ext uri="{FF2B5EF4-FFF2-40B4-BE49-F238E27FC236}">
                <a16:creationId xmlns:a16="http://schemas.microsoft.com/office/drawing/2014/main" id="{2C15F610-6B59-46FD-B8B2-E677CCC6618F}"/>
              </a:ext>
            </a:extLst>
          </p:cNvPr>
          <p:cNvSpPr/>
          <p:nvPr/>
        </p:nvSpPr>
        <p:spPr>
          <a:xfrm>
            <a:off x="5734779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:a16="http://schemas.microsoft.com/office/drawing/2014/main" id="{41D1373C-4E5C-4CEA-8BC1-E2F1C54079D1}"/>
              </a:ext>
            </a:extLst>
          </p:cNvPr>
          <p:cNvSpPr/>
          <p:nvPr/>
        </p:nvSpPr>
        <p:spPr>
          <a:xfrm>
            <a:off x="6745385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M</a:t>
            </a:r>
          </a:p>
        </p:txBody>
      </p:sp>
      <p:sp>
        <p:nvSpPr>
          <p:cNvPr id="31" name="!!Rectangle 11">
            <a:extLst>
              <a:ext uri="{FF2B5EF4-FFF2-40B4-BE49-F238E27FC236}">
                <a16:creationId xmlns:a16="http://schemas.microsoft.com/office/drawing/2014/main" id="{159E8A43-35A6-4784-BC48-61C5A66BAA4A}"/>
              </a:ext>
            </a:extLst>
          </p:cNvPr>
          <p:cNvSpPr/>
          <p:nvPr/>
        </p:nvSpPr>
        <p:spPr>
          <a:xfrm>
            <a:off x="7761918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</a:p>
        </p:txBody>
      </p:sp>
      <p:sp>
        <p:nvSpPr>
          <p:cNvPr id="32" name="!!Rectangle 11">
            <a:extLst>
              <a:ext uri="{FF2B5EF4-FFF2-40B4-BE49-F238E27FC236}">
                <a16:creationId xmlns:a16="http://schemas.microsoft.com/office/drawing/2014/main" id="{6B402D36-1C94-45E3-BA4B-9151EA578B9A}"/>
              </a:ext>
            </a:extLst>
          </p:cNvPr>
          <p:cNvSpPr/>
          <p:nvPr/>
        </p:nvSpPr>
        <p:spPr>
          <a:xfrm>
            <a:off x="8784074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33" name="!!Rectangle 11">
            <a:extLst>
              <a:ext uri="{FF2B5EF4-FFF2-40B4-BE49-F238E27FC236}">
                <a16:creationId xmlns:a16="http://schemas.microsoft.com/office/drawing/2014/main" id="{245DE1B9-3989-42F4-BC93-DCB86CA2CCC1}"/>
              </a:ext>
            </a:extLst>
          </p:cNvPr>
          <p:cNvSpPr/>
          <p:nvPr/>
        </p:nvSpPr>
        <p:spPr>
          <a:xfrm>
            <a:off x="9827450" y="4549724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35" name="!!Rectangle 11">
            <a:extLst>
              <a:ext uri="{FF2B5EF4-FFF2-40B4-BE49-F238E27FC236}">
                <a16:creationId xmlns:a16="http://schemas.microsoft.com/office/drawing/2014/main" id="{EAF52554-9D5E-460F-B745-01B14A27C3D8}"/>
              </a:ext>
            </a:extLst>
          </p:cNvPr>
          <p:cNvSpPr/>
          <p:nvPr/>
        </p:nvSpPr>
        <p:spPr>
          <a:xfrm>
            <a:off x="2652596" y="4549724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L</a:t>
            </a:r>
          </a:p>
        </p:txBody>
      </p:sp>
      <p:sp>
        <p:nvSpPr>
          <p:cNvPr id="36" name="!!Rectangle 11">
            <a:extLst>
              <a:ext uri="{FF2B5EF4-FFF2-40B4-BE49-F238E27FC236}">
                <a16:creationId xmlns:a16="http://schemas.microsoft.com/office/drawing/2014/main" id="{49D007A9-1232-4042-864C-DC7D986B5545}"/>
              </a:ext>
            </a:extLst>
          </p:cNvPr>
          <p:cNvSpPr/>
          <p:nvPr/>
        </p:nvSpPr>
        <p:spPr>
          <a:xfrm>
            <a:off x="3500099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7" name="!!Rectangle 11">
            <a:extLst>
              <a:ext uri="{FF2B5EF4-FFF2-40B4-BE49-F238E27FC236}">
                <a16:creationId xmlns:a16="http://schemas.microsoft.com/office/drawing/2014/main" id="{C9C7543C-E7F9-4648-9E76-0F7D04B4C0D8}"/>
              </a:ext>
            </a:extLst>
          </p:cNvPr>
          <p:cNvSpPr/>
          <p:nvPr/>
        </p:nvSpPr>
        <p:spPr>
          <a:xfrm>
            <a:off x="4501002" y="5819419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8" name="!!Rectangle 11">
            <a:extLst>
              <a:ext uri="{FF2B5EF4-FFF2-40B4-BE49-F238E27FC236}">
                <a16:creationId xmlns:a16="http://schemas.microsoft.com/office/drawing/2014/main" id="{7F4BDE43-8229-424D-BC3C-EBBE0AECACD1}"/>
              </a:ext>
            </a:extLst>
          </p:cNvPr>
          <p:cNvSpPr/>
          <p:nvPr/>
        </p:nvSpPr>
        <p:spPr>
          <a:xfrm>
            <a:off x="5501905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39" name="!!Rectangle 11">
            <a:extLst>
              <a:ext uri="{FF2B5EF4-FFF2-40B4-BE49-F238E27FC236}">
                <a16:creationId xmlns:a16="http://schemas.microsoft.com/office/drawing/2014/main" id="{B595D65A-E5EC-44B9-A69E-3E13D3056CAB}"/>
              </a:ext>
            </a:extLst>
          </p:cNvPr>
          <p:cNvSpPr/>
          <p:nvPr/>
        </p:nvSpPr>
        <p:spPr>
          <a:xfrm>
            <a:off x="6502808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0" name="!!Rectangle 11">
            <a:extLst>
              <a:ext uri="{FF2B5EF4-FFF2-40B4-BE49-F238E27FC236}">
                <a16:creationId xmlns:a16="http://schemas.microsoft.com/office/drawing/2014/main" id="{F041DCB3-4BCD-46F4-8AD8-2BCB8D7BDF82}"/>
              </a:ext>
            </a:extLst>
          </p:cNvPr>
          <p:cNvSpPr/>
          <p:nvPr/>
        </p:nvSpPr>
        <p:spPr>
          <a:xfrm>
            <a:off x="750371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1" name="!!Rectangle 11">
            <a:extLst>
              <a:ext uri="{FF2B5EF4-FFF2-40B4-BE49-F238E27FC236}">
                <a16:creationId xmlns:a16="http://schemas.microsoft.com/office/drawing/2014/main" id="{C4572153-3B5B-43C6-B190-2C25DDD3954E}"/>
              </a:ext>
            </a:extLst>
          </p:cNvPr>
          <p:cNvSpPr/>
          <p:nvPr/>
        </p:nvSpPr>
        <p:spPr>
          <a:xfrm>
            <a:off x="8504614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4" name="!!Rectangle 11">
            <a:extLst>
              <a:ext uri="{FF2B5EF4-FFF2-40B4-BE49-F238E27FC236}">
                <a16:creationId xmlns:a16="http://schemas.microsoft.com/office/drawing/2014/main" id="{CB723FB9-76BD-4CD5-86FA-BF03AC7B5ABA}"/>
              </a:ext>
            </a:extLst>
          </p:cNvPr>
          <p:cNvSpPr/>
          <p:nvPr/>
        </p:nvSpPr>
        <p:spPr>
          <a:xfrm>
            <a:off x="349506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C</a:t>
            </a:r>
          </a:p>
        </p:txBody>
      </p:sp>
      <p:sp>
        <p:nvSpPr>
          <p:cNvPr id="45" name="!!Rectangle 11">
            <a:extLst>
              <a:ext uri="{FF2B5EF4-FFF2-40B4-BE49-F238E27FC236}">
                <a16:creationId xmlns:a16="http://schemas.microsoft.com/office/drawing/2014/main" id="{E895F578-EEF0-4EB4-9843-0B2A5300D37A}"/>
              </a:ext>
            </a:extLst>
          </p:cNvPr>
          <p:cNvSpPr/>
          <p:nvPr/>
        </p:nvSpPr>
        <p:spPr>
          <a:xfrm>
            <a:off x="4529768" y="5819419"/>
            <a:ext cx="991519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46" name="!!Rectangle 11">
            <a:extLst>
              <a:ext uri="{FF2B5EF4-FFF2-40B4-BE49-F238E27FC236}">
                <a16:creationId xmlns:a16="http://schemas.microsoft.com/office/drawing/2014/main" id="{CFB9428A-212C-4017-94A9-C76EB59AD7F0}"/>
              </a:ext>
            </a:extLst>
          </p:cNvPr>
          <p:cNvSpPr/>
          <p:nvPr/>
        </p:nvSpPr>
        <p:spPr>
          <a:xfrm>
            <a:off x="5569526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Â</a:t>
            </a:r>
          </a:p>
        </p:txBody>
      </p:sp>
      <p:sp>
        <p:nvSpPr>
          <p:cNvPr id="47" name="!!Rectangle 11">
            <a:extLst>
              <a:ext uri="{FF2B5EF4-FFF2-40B4-BE49-F238E27FC236}">
                <a16:creationId xmlns:a16="http://schemas.microsoft.com/office/drawing/2014/main" id="{4ACB94F8-6E41-4F73-8A9E-565B5E9FCB49}"/>
              </a:ext>
            </a:extLst>
          </p:cNvPr>
          <p:cNvSpPr/>
          <p:nvPr/>
        </p:nvSpPr>
        <p:spPr>
          <a:xfrm>
            <a:off x="6580132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</a:p>
        </p:txBody>
      </p:sp>
      <p:sp>
        <p:nvSpPr>
          <p:cNvPr id="48" name="!!Rectangle 11">
            <a:extLst>
              <a:ext uri="{FF2B5EF4-FFF2-40B4-BE49-F238E27FC236}">
                <a16:creationId xmlns:a16="http://schemas.microsoft.com/office/drawing/2014/main" id="{3A7E0621-81A0-4996-A750-676F4E95AF2C}"/>
              </a:ext>
            </a:extLst>
          </p:cNvPr>
          <p:cNvSpPr/>
          <p:nvPr/>
        </p:nvSpPr>
        <p:spPr>
          <a:xfrm>
            <a:off x="7596665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Â</a:t>
            </a:r>
          </a:p>
        </p:txBody>
      </p:sp>
      <p:sp>
        <p:nvSpPr>
          <p:cNvPr id="49" name="!!Rectangle 11">
            <a:extLst>
              <a:ext uri="{FF2B5EF4-FFF2-40B4-BE49-F238E27FC236}">
                <a16:creationId xmlns:a16="http://schemas.microsoft.com/office/drawing/2014/main" id="{F6F8A59D-A60D-4D7D-80EB-5592F20C7E3D}"/>
              </a:ext>
            </a:extLst>
          </p:cNvPr>
          <p:cNvSpPr/>
          <p:nvPr/>
        </p:nvSpPr>
        <p:spPr>
          <a:xfrm>
            <a:off x="8618821" y="5819419"/>
            <a:ext cx="1000903" cy="985629"/>
          </a:xfrm>
          <a:prstGeom prst="rect">
            <a:avLst/>
          </a:prstGeom>
          <a:solidFill>
            <a:srgbClr val="172D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8415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  <p:bldP spid="27" grpId="0" build="p" animBg="1"/>
      <p:bldP spid="28" grpId="0" build="p" animBg="1"/>
      <p:bldP spid="30" grpId="0" build="p" animBg="1"/>
      <p:bldP spid="31" grpId="0" build="p" animBg="1"/>
      <p:bldP spid="32" grpId="0" build="p" animBg="1"/>
      <p:bldP spid="33" grpId="0" build="p" animBg="1"/>
      <p:bldP spid="35" grpId="0" animBg="1"/>
      <p:bldP spid="44" grpId="0" build="p" animBg="1"/>
      <p:bldP spid="45" grpId="0" build="p" animBg="1"/>
      <p:bldP spid="46" grpId="0" build="p" animBg="1"/>
      <p:bldP spid="47" grpId="0" build="p" animBg="1"/>
      <p:bldP spid="48" grpId="0" build="p" animBg="1"/>
      <p:bldP spid="4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B364B-4B6E-43F5-B7B4-E362B955C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" b="23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18EC3-EAD2-47AD-A109-C2C8158A371D}"/>
              </a:ext>
            </a:extLst>
          </p:cNvPr>
          <p:cNvSpPr/>
          <p:nvPr/>
        </p:nvSpPr>
        <p:spPr>
          <a:xfrm>
            <a:off x="2926816" y="98475"/>
            <a:ext cx="6096000" cy="1166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8 - BÀI 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MINH CHÂU ÂU</a:t>
            </a:r>
          </a:p>
        </p:txBody>
      </p:sp>
    </p:spTree>
    <p:extLst>
      <p:ext uri="{BB962C8B-B14F-4D97-AF65-F5344CB8AC3E}">
        <p14:creationId xmlns:p14="http://schemas.microsoft.com/office/powerpoint/2010/main" val="482122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195536" y="172016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028510" y="1956385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2781978" y="2095446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266283" y="1956385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3511" y="3293452"/>
            <a:ext cx="11804977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223620" y="3435424"/>
            <a:ext cx="1089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Âu-một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31192" y="3290528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074424" y="3597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47" y="-126303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4" y="10383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630072" y="24289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B255A-D02D-4426-A201-497559B29F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0" t="35851" r="71917" b="32445"/>
          <a:stretch/>
        </p:blipFill>
        <p:spPr>
          <a:xfrm>
            <a:off x="651919" y="4579926"/>
            <a:ext cx="2326640" cy="21742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0DE419-1E7A-4F60-9D53-7C0FE199372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76" y="1921686"/>
            <a:ext cx="5912385" cy="3745360"/>
          </a:xfrm>
          <a:prstGeom prst="rect">
            <a:avLst/>
          </a:prstGeom>
          <a:noFill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2922C-2491-4901-9783-59197A2CC82F}"/>
              </a:ext>
            </a:extLst>
          </p:cNvPr>
          <p:cNvGrpSpPr/>
          <p:nvPr/>
        </p:nvGrpSpPr>
        <p:grpSpPr>
          <a:xfrm>
            <a:off x="426726" y="2189800"/>
            <a:ext cx="4563911" cy="1983179"/>
            <a:chOff x="403977" y="2172202"/>
            <a:chExt cx="4563911" cy="1983179"/>
          </a:xfrm>
        </p:grpSpPr>
        <p:sp>
          <p:nvSpPr>
            <p:cNvPr id="28" name="Speech Bubble: Rectangle with Corners Rounded 27">
              <a:extLst>
                <a:ext uri="{FF2B5EF4-FFF2-40B4-BE49-F238E27FC236}">
                  <a16:creationId xmlns:a16="http://schemas.microsoft.com/office/drawing/2014/main" id="{F25C75D4-9161-42AB-AE36-B3DB1B2A8E33}"/>
                </a:ext>
              </a:extLst>
            </p:cNvPr>
            <p:cNvSpPr/>
            <p:nvPr/>
          </p:nvSpPr>
          <p:spPr>
            <a:xfrm>
              <a:off x="473011" y="2172202"/>
              <a:ext cx="4494877" cy="1983179"/>
            </a:xfrm>
            <a:prstGeom prst="wedgeRoundRectCallout">
              <a:avLst>
                <a:gd name="adj1" fmla="val 71137"/>
                <a:gd name="adj2" fmla="val 18778"/>
                <a:gd name="adj3" fmla="val 16667"/>
              </a:avLst>
            </a:prstGeom>
            <a:solidFill>
              <a:srgbClr val="FFFF00">
                <a:alpha val="3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C900D8-E548-4214-B192-897382B154AB}"/>
                </a:ext>
              </a:extLst>
            </p:cNvPr>
            <p:cNvSpPr txBox="1"/>
            <p:nvPr/>
          </p:nvSpPr>
          <p:spPr>
            <a:xfrm>
              <a:off x="403977" y="2378961"/>
              <a:ext cx="44948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>
                  <a:solidFill>
                    <a:srgbClr val="FF0000"/>
                  </a:solidFill>
                </a:rPr>
                <a:t>Quan sát hình bên và cho biết tên gọi của đồng tiền này?</a:t>
              </a:r>
              <a:endParaRPr lang="en-US" sz="3200">
                <a:solidFill>
                  <a:srgbClr val="FF0000"/>
                </a:solidFill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FE71A3D-D274-4865-B2D2-F0D7C69AF3D1}"/>
              </a:ext>
            </a:extLst>
          </p:cNvPr>
          <p:cNvSpPr/>
          <p:nvPr/>
        </p:nvSpPr>
        <p:spPr>
          <a:xfrm>
            <a:off x="6745300" y="5774613"/>
            <a:ext cx="4584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Đồng tiền chung châu Âu (Euro)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92546-1A28-42C2-8181-816F2080AAC9}"/>
              </a:ext>
            </a:extLst>
          </p:cNvPr>
          <p:cNvSpPr/>
          <p:nvPr/>
        </p:nvSpPr>
        <p:spPr>
          <a:xfrm>
            <a:off x="426726" y="2627391"/>
            <a:ext cx="5376231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vi-VN" sz="2800" b="1">
                <a:solidFill>
                  <a:srgbClr val="0033CC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Euro</a:t>
            </a:r>
            <a:r>
              <a:rPr lang="vi-VN" sz="2800">
                <a:solidFill>
                  <a:srgbClr val="0033CC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là </a:t>
            </a:r>
            <a:r>
              <a:rPr lang="vi-VN" sz="2800">
                <a:solidFill>
                  <a:srgbClr val="FF0000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đơn vị tiền tệ </a:t>
            </a:r>
            <a:r>
              <a:rPr lang="vi-VN" sz="2800">
                <a:solidFill>
                  <a:srgbClr val="0033CC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 Liên minh Tiền tệ châu Âu, là tiền tệ chính thức trong 19 quốc gia thành viên của Liên minh châu Âu và trong 6 nước và lãnh thổ không thuộc Liên minh châu Âu </a:t>
            </a:r>
            <a:endParaRPr lang="en-US" sz="28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4" y="103834"/>
            <a:ext cx="6967943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630072" y="242895"/>
            <a:ext cx="616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B0B59A10-8E1B-4F76-973F-BAF872E6E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65" y="2386225"/>
            <a:ext cx="8986511" cy="2690417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" indent="114300">
              <a:spcBef>
                <a:spcPct val="20000"/>
              </a:spcBef>
              <a:buChar char="•"/>
              <a:tabLst>
                <a:tab pos="8572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72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72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72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HS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có thời gian </a:t>
            </a:r>
            <a:r>
              <a:rPr lang="en-US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vi-VN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phút 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đọc tài liệu SGK,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gạch chân các từ khóa quan trọng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ết thời gian gấp hết SGK lại và 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tham gia trò ch</a:t>
            </a:r>
            <a:r>
              <a:rPr lang="vi-VN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ơ</a:t>
            </a:r>
            <a:r>
              <a:rPr lang="en-US" altLang="en-US" sz="3600">
                <a:solidFill>
                  <a:srgbClr val="0000CC"/>
                </a:solidFill>
                <a:ea typeface="Cambria" panose="02040503050406030204" pitchFamily="18" charset="0"/>
                <a:cs typeface="Arial" panose="020B0604020202020204" pitchFamily="34" charset="0"/>
              </a:rPr>
              <a:t>i “hỏi nhanh-đáp gọn”</a:t>
            </a:r>
            <a:endParaRPr lang="en-US" altLang="en-US" sz="360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683364-BC22-4FFB-A685-51A8C7075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73" y="2386225"/>
            <a:ext cx="2086266" cy="1295581"/>
          </a:xfrm>
          <a:prstGeom prst="rect">
            <a:avLst/>
          </a:prstGeom>
        </p:spPr>
      </p:pic>
      <p:pic>
        <p:nvPicPr>
          <p:cNvPr id="13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7EEE7519-FCA8-4238-9517-1B9C9FB25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575" y="3793070"/>
            <a:ext cx="2059864" cy="11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4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26BAD4-EA55-4E55-AE86-727F096B24C9}"/>
              </a:ext>
            </a:extLst>
          </p:cNvPr>
          <p:cNvGrpSpPr/>
          <p:nvPr/>
        </p:nvGrpSpPr>
        <p:grpSpPr>
          <a:xfrm>
            <a:off x="876605" y="103834"/>
            <a:ext cx="609388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57C28913-AFFE-45A0-8708-10C1D995933D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32FD26-8388-46F9-A434-64132663BC7D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DA52B1-940A-4300-8539-878E08EB173B}"/>
              </a:ext>
            </a:extLst>
          </p:cNvPr>
          <p:cNvSpPr txBox="1"/>
          <p:nvPr/>
        </p:nvSpPr>
        <p:spPr>
          <a:xfrm>
            <a:off x="1451188" y="276039"/>
            <a:ext cx="616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quát về liên minh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5B4F3-7550-4527-89DD-12CE56E244F8}"/>
              </a:ext>
            </a:extLst>
          </p:cNvPr>
          <p:cNvGrpSpPr/>
          <p:nvPr/>
        </p:nvGrpSpPr>
        <p:grpSpPr>
          <a:xfrm>
            <a:off x="114377" y="103834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85E6DB10-8188-4B94-8C89-51C1CE0CAC1F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8286E8C-2739-4D1E-96CA-077D7B14532B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B110BA-F6F5-4A88-85F8-15418E2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D21F54-6008-42D4-880D-6D83A27802F5}"/>
              </a:ext>
            </a:extLst>
          </p:cNvPr>
          <p:cNvSpPr txBox="1"/>
          <p:nvPr/>
        </p:nvSpPr>
        <p:spPr>
          <a:xfrm>
            <a:off x="154896" y="1365128"/>
            <a:ext cx="6638308" cy="1846659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>
              <a:solidFill>
                <a:srgbClr val="1C11A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lập: 1/11/1993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dân: 447,7 triệu dân (2020)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quốc gia thành viên: 27 (2020)</a:t>
            </a:r>
            <a:endParaRPr lang="en-US">
              <a:solidFill>
                <a:srgbClr val="FF3399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070753-A472-4587-BEB7-C6D1DEB61819}"/>
              </a:ext>
            </a:extLst>
          </p:cNvPr>
          <p:cNvGrpSpPr/>
          <p:nvPr/>
        </p:nvGrpSpPr>
        <p:grpSpPr>
          <a:xfrm>
            <a:off x="542529" y="3516644"/>
            <a:ext cx="5555012" cy="3341356"/>
            <a:chOff x="3430614" y="1157505"/>
            <a:chExt cx="5866871" cy="4337546"/>
          </a:xfrm>
        </p:grpSpPr>
        <p:pic>
          <p:nvPicPr>
            <p:cNvPr id="32" name="Picture 31" descr="A picture containing sky, outdoor, sign, tower&#10;&#10;Description automatically generated">
              <a:extLst>
                <a:ext uri="{FF2B5EF4-FFF2-40B4-BE49-F238E27FC236}">
                  <a16:creationId xmlns:a16="http://schemas.microsoft.com/office/drawing/2014/main" id="{79E3EF44-2969-4691-B7D9-2666F742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614" y="1157505"/>
              <a:ext cx="5866871" cy="375479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8957DF1-DAC4-4DCE-989C-1EC00E6669B9}"/>
                </a:ext>
              </a:extLst>
            </p:cNvPr>
            <p:cNvSpPr/>
            <p:nvPr/>
          </p:nvSpPr>
          <p:spPr>
            <a:xfrm>
              <a:off x="4175076" y="4975652"/>
              <a:ext cx="3411861" cy="5193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B05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Trụ sở EU ở B rúc-xen (Bỉ)</a:t>
              </a:r>
              <a:endPara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A32F4C-599E-450A-832C-AFEBD15D5245}"/>
              </a:ext>
            </a:extLst>
          </p:cNvPr>
          <p:cNvGrpSpPr/>
          <p:nvPr/>
        </p:nvGrpSpPr>
        <p:grpSpPr>
          <a:xfrm>
            <a:off x="6970487" y="689999"/>
            <a:ext cx="4898155" cy="3036192"/>
            <a:chOff x="7419680" y="1085691"/>
            <a:chExt cx="4314511" cy="4199381"/>
          </a:xfrm>
        </p:grpSpPr>
        <p:pic>
          <p:nvPicPr>
            <p:cNvPr id="37" name="image180.png" descr="Káº¿t quáº£ hÃ¬nh áº£nh cho cá» EU">
              <a:extLst>
                <a:ext uri="{FF2B5EF4-FFF2-40B4-BE49-F238E27FC236}">
                  <a16:creationId xmlns:a16="http://schemas.microsoft.com/office/drawing/2014/main" id="{5EBC8935-5A1A-4A34-9C2B-9EE553B123BA}"/>
                </a:ext>
              </a:extLst>
            </p:cNvPr>
            <p:cNvPicPr/>
            <p:nvPr/>
          </p:nvPicPr>
          <p:blipFill rotWithShape="1">
            <a:blip r:embed="rId5"/>
            <a:srcRect l="14861" r="10378" b="1"/>
            <a:stretch/>
          </p:blipFill>
          <p:spPr>
            <a:xfrm>
              <a:off x="7419680" y="1085691"/>
              <a:ext cx="4314511" cy="364792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9F303E-4B17-45F1-B965-FA348E0FBBC5}"/>
                </a:ext>
              </a:extLst>
            </p:cNvPr>
            <p:cNvSpPr/>
            <p:nvPr/>
          </p:nvSpPr>
          <p:spPr>
            <a:xfrm>
              <a:off x="8189104" y="4774246"/>
              <a:ext cx="2881044" cy="5108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Cambria" panose="02040503050406030204" pitchFamily="18" charset="0"/>
                </a:rPr>
                <a:t>Lá cờ của liên minh châu Âu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FC1EF0-47A9-4766-8A5C-9B4557366D7A}"/>
              </a:ext>
            </a:extLst>
          </p:cNvPr>
          <p:cNvGrpSpPr/>
          <p:nvPr/>
        </p:nvGrpSpPr>
        <p:grpSpPr>
          <a:xfrm>
            <a:off x="6970487" y="3755570"/>
            <a:ext cx="4898155" cy="3102430"/>
            <a:chOff x="2704390" y="3120890"/>
            <a:chExt cx="4387326" cy="3718066"/>
          </a:xfrm>
        </p:grpSpPr>
        <p:pic>
          <p:nvPicPr>
            <p:cNvPr id="40" name="image168.jpg" descr="ong-euro-la-tien-cua-nuoc-nao">
              <a:extLst>
                <a:ext uri="{FF2B5EF4-FFF2-40B4-BE49-F238E27FC236}">
                  <a16:creationId xmlns:a16="http://schemas.microsoft.com/office/drawing/2014/main" id="{1BAA148F-7AEC-492E-A5C6-7BDB1C1C687F}"/>
                </a:ext>
              </a:extLst>
            </p:cNvPr>
            <p:cNvPicPr/>
            <p:nvPr/>
          </p:nvPicPr>
          <p:blipFill rotWithShape="1">
            <a:blip r:embed="rId6"/>
            <a:srcRect l="18573" r="16710" b="-1"/>
            <a:stretch/>
          </p:blipFill>
          <p:spPr>
            <a:xfrm>
              <a:off x="2704390" y="3120890"/>
              <a:ext cx="4387326" cy="3289469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148F075-943A-422D-8B98-3F59FC2CD034}"/>
                </a:ext>
              </a:extLst>
            </p:cNvPr>
            <p:cNvSpPr/>
            <p:nvPr/>
          </p:nvSpPr>
          <p:spPr>
            <a:xfrm>
              <a:off x="3392901" y="6396335"/>
              <a:ext cx="3117465" cy="4426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>
                  <a:solidFill>
                    <a:srgbClr val="00B050"/>
                  </a:solidFill>
                  <a:ea typeface="Cambria" panose="02040503050406030204" pitchFamily="18" charset="0"/>
                  <a:cs typeface="Cambria" panose="02040503050406030204" pitchFamily="18" charset="0"/>
                </a:rPr>
                <a:t>Đồng tiền chung châu Âu (Euro)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08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0FC792-D404-4105-8265-6451AC058B8B}"/>
              </a:ext>
            </a:extLst>
          </p:cNvPr>
          <p:cNvSpPr/>
          <p:nvPr/>
        </p:nvSpPr>
        <p:spPr>
          <a:xfrm>
            <a:off x="221227" y="1489796"/>
            <a:ext cx="11749545" cy="337906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Quan </a:t>
            </a:r>
            <a:r>
              <a:rPr lang="vi-VN" sz="3200" b="1" dirty="0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sát hình 60.1 Quá trình mở rộng liên minh châu Âu đến năm 2013:</a:t>
            </a:r>
            <a:endParaRPr lang="en-US" sz="32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vi-VN" sz="2800" b="1" dirty="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Nhóm 1: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 nước gia nhập EU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1957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Nhóm 2: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 nước gia nhập EU từ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1973 đến 1981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Nhóm 3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 nước gia nhập EU từ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năm 1986 đến 1995 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vi-VN" sz="2800" b="1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Nhóm 4: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 nước </a:t>
            </a:r>
            <a:r>
              <a:rPr lang="vi-VN" sz="2800" dirty="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gia nhập EU </a:t>
            </a:r>
            <a:r>
              <a:rPr lang="vi-VN" sz="2800" b="1" dirty="0">
                <a:solidFill>
                  <a:srgbClr val="0000CC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năm 2004 đến 2013 </a:t>
            </a:r>
            <a:endParaRPr lang="en-US" sz="2800" b="1" dirty="0">
              <a:solidFill>
                <a:srgbClr val="0000CC"/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8FB8F8-CB07-4171-89E0-2915B932E115}"/>
              </a:ext>
            </a:extLst>
          </p:cNvPr>
          <p:cNvGrpSpPr/>
          <p:nvPr/>
        </p:nvGrpSpPr>
        <p:grpSpPr>
          <a:xfrm>
            <a:off x="4087925" y="471576"/>
            <a:ext cx="3810866" cy="827835"/>
            <a:chOff x="3199789" y="1093088"/>
            <a:chExt cx="3514971" cy="68223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B4BD185-441E-4A11-906F-26A1C87E3A9E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B80F40-F682-4C90-83AD-A788E707B593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7" name="Hình ảnh 4">
            <a:extLst>
              <a:ext uri="{FF2B5EF4-FFF2-40B4-BE49-F238E27FC236}">
                <a16:creationId xmlns:a16="http://schemas.microsoft.com/office/drawing/2014/main" id="{C20C1716-2006-4772-B30D-160625F58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54" y1="77297" x2="42154" y2="77297"/>
                        <a14:foregroundMark x1="50308" y1="87568" x2="50308" y2="87568"/>
                        <a14:foregroundMark x1="58462" y1="80090" x2="58462" y2="80090"/>
                        <a14:foregroundMark x1="52615" y1="41171" x2="52615" y2="41171"/>
                        <a14:foregroundMark x1="49077" y1="39099" x2="49077" y2="39099"/>
                        <a14:foregroundMark x1="51385" y1="37117" x2="51385" y2="37117"/>
                        <a14:foregroundMark x1="51385" y1="37117" x2="51385" y2="37117"/>
                        <a14:foregroundMark x1="51385" y1="37117" x2="51385" y2="37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7206" y="181649"/>
            <a:ext cx="819062" cy="13081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4760E2-3727-445D-9411-904120383740}"/>
              </a:ext>
            </a:extLst>
          </p:cNvPr>
          <p:cNvSpPr/>
          <p:nvPr/>
        </p:nvSpPr>
        <p:spPr>
          <a:xfrm>
            <a:off x="2412929" y="6003284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F1DF6-084E-4DBF-A6E5-E7976D55E2C6}"/>
              </a:ext>
            </a:extLst>
          </p:cNvPr>
          <p:cNvSpPr/>
          <p:nvPr/>
        </p:nvSpPr>
        <p:spPr>
          <a:xfrm>
            <a:off x="7157277" y="6003284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56B969-4879-409D-A133-4D44250DEF9D}"/>
              </a:ext>
            </a:extLst>
          </p:cNvPr>
          <p:cNvGrpSpPr/>
          <p:nvPr/>
        </p:nvGrpSpPr>
        <p:grpSpPr>
          <a:xfrm>
            <a:off x="801667" y="5124057"/>
            <a:ext cx="1415242" cy="1026222"/>
            <a:chOff x="3634055" y="3302115"/>
            <a:chExt cx="848449" cy="7964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C957A9-517F-4F8A-9BB1-3299F3043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6C5829-4006-4ED8-82A0-6B521630C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13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10F9C337-C853-438F-9904-31BAA4EC5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5472" y="5134728"/>
            <a:ext cx="1918034" cy="121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942811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1966</Words>
  <Application>Microsoft Office PowerPoint</Application>
  <PresentationFormat>Widescreen</PresentationFormat>
  <Paragraphs>238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Arima Madurai Bold</vt:lpstr>
      <vt:lpstr>#9Slide03 SFU Futura_12</vt:lpstr>
      <vt:lpstr>#9Slide07 SFU Rhythm</vt:lpstr>
      <vt:lpstr>Arial</vt:lpstr>
      <vt:lpstr>Calibri</vt:lpstr>
      <vt:lpstr>Calibri Light</vt:lpstr>
      <vt:lpstr>Cambria</vt:lpstr>
      <vt:lpstr>Google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Đinh Văn Thái</cp:lastModifiedBy>
  <cp:revision>22</cp:revision>
  <dcterms:created xsi:type="dcterms:W3CDTF">2022-07-05T10:43:22Z</dcterms:created>
  <dcterms:modified xsi:type="dcterms:W3CDTF">2025-01-08T08:00:42Z</dcterms:modified>
</cp:coreProperties>
</file>