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550" r:id="rId2"/>
    <p:sldId id="503" r:id="rId3"/>
    <p:sldId id="525" r:id="rId4"/>
    <p:sldId id="497" r:id="rId5"/>
    <p:sldId id="548" r:id="rId6"/>
    <p:sldId id="547" r:id="rId7"/>
    <p:sldId id="528" r:id="rId8"/>
    <p:sldId id="530" r:id="rId9"/>
    <p:sldId id="549" r:id="rId10"/>
    <p:sldId id="532" r:id="rId11"/>
    <p:sldId id="515" r:id="rId12"/>
    <p:sldId id="551" r:id="rId13"/>
    <p:sldId id="521" r:id="rId14"/>
    <p:sldId id="534" r:id="rId15"/>
    <p:sldId id="535" r:id="rId16"/>
    <p:sldId id="536" r:id="rId17"/>
    <p:sldId id="538" r:id="rId18"/>
    <p:sldId id="540" r:id="rId19"/>
    <p:sldId id="553" r:id="rId20"/>
    <p:sldId id="541" r:id="rId21"/>
    <p:sldId id="544" r:id="rId22"/>
    <p:sldId id="542" r:id="rId23"/>
    <p:sldId id="545" r:id="rId24"/>
    <p:sldId id="543" r:id="rId25"/>
    <p:sldId id="546" r:id="rId26"/>
    <p:sldId id="527" r:id="rId27"/>
    <p:sldId id="519" r:id="rId28"/>
    <p:sldId id="523" r:id="rId29"/>
    <p:sldId id="53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89918" autoAdjust="0"/>
  </p:normalViewPr>
  <p:slideViewPr>
    <p:cSldViewPr>
      <p:cViewPr>
        <p:scale>
          <a:sx n="84" d="100"/>
          <a:sy n="84" d="100"/>
        </p:scale>
        <p:origin x="1548" y="-20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1" Type="http://schemas.openxmlformats.org/officeDocument/2006/relationships/image" Target="../media/image38.png"/></Relationships>
</file>

<file path=ppt/diagrams/_rels/data5.xml.rels><?xml version="1.0" encoding="UTF-8" standalone="yes"?>
<Relationships xmlns="http://schemas.openxmlformats.org/package/2006/relationships"><Relationship Id="rId1" Type="http://schemas.openxmlformats.org/officeDocument/2006/relationships/image" Target="../media/image39.png"/></Relationships>
</file>

<file path=ppt/diagrams/_rels/data6.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Thời</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gian</a:t>
          </a:r>
          <a:r>
            <a:rPr lang="en-US" sz="1600" b="1"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từ</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tháng</a:t>
          </a:r>
          <a:r>
            <a:rPr lang="en-US" sz="1600" dirty="0">
              <a:solidFill>
                <a:schemeClr val="tx1"/>
              </a:solidFill>
              <a:effectLst/>
              <a:latin typeface="Cambria" pitchFamily="18" charset="0"/>
              <a:ea typeface="Cambria" pitchFamily="18" charset="0"/>
              <a:cs typeface="Times New Roman"/>
            </a:rPr>
            <a:t> 11 – 4 </a:t>
          </a:r>
          <a:r>
            <a:rPr lang="en-US" sz="1600" dirty="0" err="1">
              <a:solidFill>
                <a:schemeClr val="tx1"/>
              </a:solidFill>
              <a:effectLst/>
              <a:latin typeface="Cambria" pitchFamily="18" charset="0"/>
              <a:ea typeface="Cambria" pitchFamily="18" charset="0"/>
              <a:cs typeface="Times New Roman"/>
            </a:rPr>
            <a:t>năm</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sau</a:t>
          </a:r>
          <a:r>
            <a:rPr lang="en-US" sz="1600" dirty="0">
              <a:solidFill>
                <a:schemeClr val="tx1"/>
              </a:solidFill>
              <a:effectLst/>
              <a:latin typeface="Cambria" pitchFamily="18" charset="0"/>
              <a:ea typeface="Cambria" pitchFamily="18" charset="0"/>
              <a:cs typeface="Times New Roman"/>
            </a:rPr>
            <a:t>.</a:t>
          </a:r>
        </a:p>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Nguồn</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gốc</a:t>
          </a:r>
          <a:r>
            <a:rPr lang="en-US" sz="1600" b="1"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áp</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cao</a:t>
          </a:r>
          <a:r>
            <a:rPr lang="en-US" sz="1600" dirty="0">
              <a:solidFill>
                <a:schemeClr val="tx1"/>
              </a:solidFill>
              <a:effectLst/>
              <a:latin typeface="Cambria" pitchFamily="18" charset="0"/>
              <a:ea typeface="Cambria" pitchFamily="18" charset="0"/>
              <a:cs typeface="Times New Roman"/>
            </a:rPr>
            <a:t> Xi-</a:t>
          </a:r>
          <a:r>
            <a:rPr lang="en-US" sz="1600" dirty="0" err="1">
              <a:solidFill>
                <a:schemeClr val="tx1"/>
              </a:solidFill>
              <a:effectLst/>
              <a:latin typeface="Cambria" pitchFamily="18" charset="0"/>
              <a:ea typeface="Cambria" pitchFamily="18" charset="0"/>
              <a:cs typeface="Times New Roman"/>
            </a:rPr>
            <a:t>bia</a:t>
          </a:r>
          <a:r>
            <a:rPr lang="en-US" sz="1600" dirty="0">
              <a:solidFill>
                <a:schemeClr val="tx1"/>
              </a:solidFill>
              <a:effectLst/>
              <a:latin typeface="Cambria" pitchFamily="18" charset="0"/>
              <a:ea typeface="Cambria" pitchFamily="18" charset="0"/>
              <a:cs typeface="Times New Roman"/>
            </a:rPr>
            <a:t>.</a:t>
          </a:r>
        </a:p>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Hướng</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gió</a:t>
          </a:r>
          <a:r>
            <a:rPr lang="en-US" sz="1600" b="1"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đông</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bắc</a:t>
          </a:r>
          <a:endParaRPr lang="en-US" sz="16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Đặc</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điểm</a:t>
          </a:r>
          <a:r>
            <a:rPr lang="en-US" sz="1600" b="1" dirty="0">
              <a:solidFill>
                <a:schemeClr val="tx1"/>
              </a:solidFill>
              <a:effectLst/>
              <a:latin typeface="Cambria" pitchFamily="18" charset="0"/>
              <a:ea typeface="Cambria" pitchFamily="18" charset="0"/>
              <a:cs typeface="Times New Roman"/>
            </a:rPr>
            <a:t>: </a:t>
          </a:r>
        </a:p>
        <a:p>
          <a:pPr algn="just"/>
          <a:r>
            <a:rPr lang="en-US" sz="1600" dirty="0">
              <a:solidFill>
                <a:schemeClr val="tx1"/>
              </a:solidFill>
              <a:effectLst/>
              <a:latin typeface="Cambria" pitchFamily="18" charset="0"/>
              <a:ea typeface="Cambria" pitchFamily="18" charset="0"/>
              <a:cs typeface="Times New Roman"/>
            </a:rPr>
            <a:t>+ Ở </a:t>
          </a:r>
          <a:r>
            <a:rPr lang="en-US" sz="1600" dirty="0" err="1">
              <a:solidFill>
                <a:schemeClr val="tx1"/>
              </a:solidFill>
              <a:effectLst/>
              <a:latin typeface="Cambria" pitchFamily="18" charset="0"/>
              <a:ea typeface="Cambria" pitchFamily="18" charset="0"/>
              <a:cs typeface="Times New Roman"/>
            </a:rPr>
            <a:t>miền</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Bắc</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nửa</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đầu</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mùa</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đông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thời</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tiết</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lạnh</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khô</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nửa</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cuối</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mùa</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đông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thời</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tiết</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lạnh</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ẩm</a:t>
          </a:r>
          <a:r>
            <a:rPr lang="en-US" sz="1600" dirty="0">
              <a:solidFill>
                <a:schemeClr val="tx1"/>
              </a:solidFill>
              <a:effectLst/>
              <a:latin typeface="Cambria" pitchFamily="18" charset="0"/>
              <a:ea typeface="Cambria" pitchFamily="18" charset="0"/>
              <a:cs typeface="Times New Roman"/>
            </a:rPr>
            <a:t>.</a:t>
          </a:r>
        </a:p>
        <a:p>
          <a:r>
            <a:rPr lang="en-US" sz="1600" dirty="0">
              <a:solidFill>
                <a:schemeClr val="tx1"/>
              </a:solidFill>
              <a:effectLst/>
              <a:latin typeface="Cambria" pitchFamily="18" charset="0"/>
              <a:ea typeface="Cambria" pitchFamily="18" charset="0"/>
              <a:cs typeface="Times New Roman"/>
            </a:rPr>
            <a:t>+ Ở </a:t>
          </a:r>
          <a:r>
            <a:rPr lang="en-US" sz="1600" dirty="0" err="1">
              <a:solidFill>
                <a:schemeClr val="tx1"/>
              </a:solidFill>
              <a:effectLst/>
              <a:latin typeface="Cambria" pitchFamily="18" charset="0"/>
              <a:ea typeface="Cambria" pitchFamily="18" charset="0"/>
              <a:cs typeface="Times New Roman"/>
            </a:rPr>
            <a:t>miền</a:t>
          </a:r>
          <a:r>
            <a:rPr lang="en-US" sz="1600" dirty="0">
              <a:solidFill>
                <a:schemeClr val="tx1"/>
              </a:solidFill>
              <a:effectLst/>
              <a:latin typeface="Cambria" pitchFamily="18" charset="0"/>
              <a:ea typeface="Cambria" pitchFamily="18" charset="0"/>
              <a:cs typeface="Times New Roman"/>
            </a:rPr>
            <a:t> Nam, </a:t>
          </a:r>
          <a:r>
            <a:rPr lang="en-US" sz="1600" dirty="0" err="1">
              <a:solidFill>
                <a:schemeClr val="tx1"/>
              </a:solidFill>
              <a:effectLst/>
              <a:latin typeface="Cambria" pitchFamily="18" charset="0"/>
              <a:ea typeface="Cambria" pitchFamily="18" charset="0"/>
              <a:cs typeface="Times New Roman"/>
            </a:rPr>
            <a:t>Tín</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phong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gây</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mưa</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cho</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vùng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biển</a:t>
          </a:r>
          <a:r>
            <a:rPr lang="en-US" sz="1600" dirty="0">
              <a:solidFill>
                <a:schemeClr val="tx1"/>
              </a:solidFill>
              <a:effectLst/>
              <a:latin typeface="Cambria" pitchFamily="18" charset="0"/>
              <a:ea typeface="Cambria" pitchFamily="18" charset="0"/>
              <a:cs typeface="Times New Roman"/>
            </a:rPr>
            <a:t> Nam </a:t>
          </a:r>
          <a:r>
            <a:rPr lang="en-US" sz="1600" dirty="0" err="1">
              <a:solidFill>
                <a:schemeClr val="tx1"/>
              </a:solidFill>
              <a:effectLst/>
              <a:latin typeface="Cambria" pitchFamily="18" charset="0"/>
              <a:ea typeface="Cambria" pitchFamily="18" charset="0"/>
              <a:cs typeface="Times New Roman"/>
            </a:rPr>
            <a:t>Trung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Bộ</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gây</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thời</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tiết</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nóng</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khô</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cho</a:t>
          </a:r>
          <a:r>
            <a:rPr lang="en-US" sz="1600" dirty="0">
              <a:solidFill>
                <a:schemeClr val="tx1"/>
              </a:solidFill>
              <a:effectLst/>
              <a:latin typeface="Cambria" pitchFamily="18" charset="0"/>
              <a:ea typeface="Cambria" pitchFamily="18" charset="0"/>
              <a:cs typeface="Times New Roman"/>
            </a:rPr>
            <a:t> Nan </a:t>
          </a:r>
          <a:r>
            <a:rPr lang="en-US" sz="1600" dirty="0" err="1">
              <a:solidFill>
                <a:schemeClr val="tx1"/>
              </a:solidFill>
              <a:effectLst/>
              <a:latin typeface="Cambria" pitchFamily="18" charset="0"/>
              <a:ea typeface="Cambria" pitchFamily="18" charset="0"/>
              <a:cs typeface="Times New Roman"/>
            </a:rPr>
            <a:t>Bộ</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và</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Tây</a:t>
          </a:r>
          <a:r>
            <a:rPr lang="en-US" sz="1600" dirty="0">
              <a:solidFill>
                <a:schemeClr val="tx1"/>
              </a:solidFill>
              <a:effectLst/>
              <a:latin typeface="Cambria" pitchFamily="18" charset="0"/>
              <a:ea typeface="Cambria" pitchFamily="18" charset="0"/>
              <a:cs typeface="Times New Roman"/>
            </a:rPr>
            <a:t> </a:t>
          </a:r>
          <a:r>
            <a:rPr lang="en-US" sz="1600" dirty="0" err="1">
              <a:solidFill>
                <a:schemeClr val="tx1"/>
              </a:solidFill>
              <a:effectLst/>
              <a:latin typeface="Cambria" pitchFamily="18" charset="0"/>
              <a:ea typeface="Cambria" pitchFamily="18" charset="0"/>
              <a:cs typeface="Times New Roman"/>
            </a:rPr>
            <a:t>Nguyên</a:t>
          </a:r>
          <a:r>
            <a:rPr lang="en-US" sz="1600" dirty="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600"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Nguyên</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nhân</a:t>
          </a:r>
          <a:r>
            <a:rPr lang="en-US" sz="1600" dirty="0">
              <a:solidFill>
                <a:schemeClr val="tx1"/>
              </a:solidFill>
              <a:latin typeface="Cambria" pitchFamily="18" charset="0"/>
              <a:ea typeface="Cambria" pitchFamily="18" charset="0"/>
            </a:rPr>
            <a:t>:</a:t>
          </a:r>
        </a:p>
        <a:p>
          <a:pPr algn="just"/>
          <a:r>
            <a:rPr lang="en-US" sz="1600" dirty="0">
              <a:solidFill>
                <a:schemeClr val="tx1"/>
              </a:solidFill>
              <a:latin typeface="Cambria" pitchFamily="18" charset="0"/>
              <a:ea typeface="Cambria" pitchFamily="18" charset="0"/>
            </a:rPr>
            <a:t>+</a:t>
          </a:r>
          <a:r>
            <a:rPr lang="vi-VN" sz="1600" dirty="0">
              <a:solidFill>
                <a:schemeClr val="tx1"/>
              </a:solidFill>
              <a:latin typeface="Cambria" pitchFamily="18" charset="0"/>
              <a:ea typeface="Cambria" pitchFamily="18" charset="0"/>
            </a:rPr>
            <a:t> </a:t>
          </a:r>
          <a:r>
            <a:rPr lang="en-US" sz="1600" dirty="0">
              <a:solidFill>
                <a:schemeClr val="tx1"/>
              </a:solidFill>
              <a:latin typeface="Cambria" pitchFamily="18" charset="0"/>
              <a:ea typeface="Cambria" pitchFamily="18" charset="0"/>
            </a:rPr>
            <a:t>V</a:t>
          </a:r>
          <a:r>
            <a:rPr lang="vi-VN" sz="1600" dirty="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dirty="0">
            <a:solidFill>
              <a:schemeClr val="tx1"/>
            </a:solidFill>
            <a:latin typeface="Cambria" pitchFamily="18" charset="0"/>
            <a:ea typeface="Cambria" pitchFamily="18" charset="0"/>
          </a:endParaRPr>
        </a:p>
        <a:p>
          <a:pPr algn="just"/>
          <a:r>
            <a:rPr lang="en-US" sz="1600" dirty="0">
              <a:solidFill>
                <a:schemeClr val="tx1"/>
              </a:solidFill>
              <a:latin typeface="Cambria" pitchFamily="18" charset="0"/>
              <a:ea typeface="Cambria" pitchFamily="18" charset="0"/>
            </a:rPr>
            <a:t>+</a:t>
          </a:r>
          <a:r>
            <a:rPr lang="vi-VN" sz="1600" dirty="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37464"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25123">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a:solidFill>
                <a:schemeClr val="tx1"/>
              </a:solidFill>
              <a:effectLst/>
              <a:latin typeface="Cambria" pitchFamily="18" charset="0"/>
              <a:ea typeface="Cambria" pitchFamily="18" charset="0"/>
              <a:cs typeface="Times New Roman"/>
            </a:rPr>
            <a:t>- </a:t>
          </a:r>
          <a:r>
            <a:rPr lang="en-US" sz="1500" b="1" dirty="0" err="1">
              <a:solidFill>
                <a:schemeClr val="tx1"/>
              </a:solidFill>
              <a:effectLst/>
              <a:latin typeface="Cambria" pitchFamily="18" charset="0"/>
              <a:ea typeface="Cambria" pitchFamily="18" charset="0"/>
              <a:cs typeface="Times New Roman"/>
            </a:rPr>
            <a:t>Thời</a:t>
          </a:r>
          <a:r>
            <a:rPr lang="en-US" sz="1500" b="1" dirty="0">
              <a:solidFill>
                <a:schemeClr val="tx1"/>
              </a:solidFill>
              <a:effectLst/>
              <a:latin typeface="Cambria" pitchFamily="18" charset="0"/>
              <a:ea typeface="Cambria" pitchFamily="18" charset="0"/>
              <a:cs typeface="Times New Roman"/>
            </a:rPr>
            <a:t> </a:t>
          </a:r>
          <a:r>
            <a:rPr lang="en-US" sz="1500" b="1" dirty="0" err="1">
              <a:solidFill>
                <a:schemeClr val="tx1"/>
              </a:solidFill>
              <a:effectLst/>
              <a:latin typeface="Cambria" pitchFamily="18" charset="0"/>
              <a:ea typeface="Cambria" pitchFamily="18" charset="0"/>
              <a:cs typeface="Times New Roman"/>
            </a:rPr>
            <a:t>gian</a:t>
          </a:r>
          <a:r>
            <a:rPr lang="en-US" sz="1500" b="1"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từ</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tháng</a:t>
          </a:r>
          <a:r>
            <a:rPr lang="en-US" sz="1500" b="0" dirty="0">
              <a:solidFill>
                <a:schemeClr val="tx1"/>
              </a:solidFill>
              <a:effectLst/>
              <a:latin typeface="Cambria" pitchFamily="18" charset="0"/>
              <a:ea typeface="Cambria" pitchFamily="18" charset="0"/>
              <a:cs typeface="Times New Roman"/>
            </a:rPr>
            <a:t> 5 – 10. </a:t>
          </a:r>
        </a:p>
        <a:p>
          <a:pPr algn="just"/>
          <a:r>
            <a:rPr lang="vi-VN" sz="1500" b="1" dirty="0">
              <a:solidFill>
                <a:schemeClr val="tx1"/>
              </a:solidFill>
              <a:effectLst/>
              <a:latin typeface="Cambria" pitchFamily="18" charset="0"/>
              <a:ea typeface="Cambria" pitchFamily="18" charset="0"/>
              <a:cs typeface="Times New Roman"/>
            </a:rPr>
            <a:t>- Nguồn gốc: </a:t>
          </a:r>
          <a:r>
            <a:rPr lang="vi-VN" sz="1500" b="0" dirty="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a:solidFill>
              <a:schemeClr val="tx1"/>
            </a:solidFill>
            <a:effectLst/>
            <a:latin typeface="Cambria" pitchFamily="18" charset="0"/>
            <a:ea typeface="Cambria" pitchFamily="18" charset="0"/>
            <a:cs typeface="Times New Roman"/>
          </a:endParaRPr>
        </a:p>
        <a:p>
          <a:pPr algn="just"/>
          <a:r>
            <a:rPr lang="vi-VN" sz="1500" b="1" dirty="0">
              <a:solidFill>
                <a:schemeClr val="tx1"/>
              </a:solidFill>
              <a:effectLst/>
              <a:latin typeface="Cambria" pitchFamily="18" charset="0"/>
              <a:ea typeface="Cambria" pitchFamily="18" charset="0"/>
              <a:cs typeface="Times New Roman"/>
            </a:rPr>
            <a:t>- Hướng gió: </a:t>
          </a:r>
          <a:r>
            <a:rPr lang="en-US" sz="1500" b="0" dirty="0" err="1">
              <a:solidFill>
                <a:schemeClr val="tx1"/>
              </a:solidFill>
              <a:effectLst/>
              <a:latin typeface="Cambria" pitchFamily="18" charset="0"/>
              <a:ea typeface="Cambria" pitchFamily="18" charset="0"/>
              <a:cs typeface="Times New Roman"/>
            </a:rPr>
            <a:t>tây</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nam</a:t>
          </a:r>
          <a:r>
            <a:rPr lang="vi-VN" sz="1500" b="0" dirty="0">
              <a:solidFill>
                <a:schemeClr val="tx1"/>
              </a:solidFill>
              <a:effectLst/>
              <a:latin typeface="Cambria" pitchFamily="18" charset="0"/>
              <a:ea typeface="Cambria" pitchFamily="18" charset="0"/>
              <a:cs typeface="Times New Roman"/>
            </a:rPr>
            <a:t>, đối với miền Bắc là </a:t>
          </a:r>
          <a:r>
            <a:rPr lang="en-US" sz="1500" b="0" dirty="0" err="1">
              <a:solidFill>
                <a:schemeClr val="tx1"/>
              </a:solidFill>
              <a:effectLst/>
              <a:latin typeface="Cambria" pitchFamily="18" charset="0"/>
              <a:ea typeface="Cambria" pitchFamily="18" charset="0"/>
              <a:cs typeface="Times New Roman"/>
            </a:rPr>
            <a:t>đông</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nam</a:t>
          </a:r>
          <a:r>
            <a:rPr lang="en-US" sz="1500" b="0" dirty="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a:solidFill>
                <a:schemeClr val="tx1"/>
              </a:solidFill>
              <a:effectLst/>
              <a:latin typeface="Cambria" pitchFamily="18" charset="0"/>
              <a:ea typeface="Cambria" pitchFamily="18" charset="0"/>
              <a:cs typeface="Times New Roman"/>
            </a:rPr>
            <a:t>- </a:t>
          </a:r>
          <a:r>
            <a:rPr lang="en-US" sz="1500" b="1" dirty="0" err="1">
              <a:solidFill>
                <a:schemeClr val="tx1"/>
              </a:solidFill>
              <a:effectLst/>
              <a:latin typeface="Cambria" pitchFamily="18" charset="0"/>
              <a:ea typeface="Cambria" pitchFamily="18" charset="0"/>
              <a:cs typeface="Times New Roman"/>
            </a:rPr>
            <a:t>Đặc</a:t>
          </a:r>
          <a:r>
            <a:rPr lang="en-US" sz="1500" b="1" dirty="0">
              <a:solidFill>
                <a:schemeClr val="tx1"/>
              </a:solidFill>
              <a:effectLst/>
              <a:latin typeface="Cambria" pitchFamily="18" charset="0"/>
              <a:ea typeface="Cambria" pitchFamily="18" charset="0"/>
              <a:cs typeface="Times New Roman"/>
            </a:rPr>
            <a:t> </a:t>
          </a:r>
          <a:r>
            <a:rPr lang="en-US" sz="1500" b="1" dirty="0" err="1">
              <a:solidFill>
                <a:schemeClr val="tx1"/>
              </a:solidFill>
              <a:effectLst/>
              <a:latin typeface="Cambria" pitchFamily="18" charset="0"/>
              <a:ea typeface="Cambria" pitchFamily="18" charset="0"/>
              <a:cs typeface="Times New Roman"/>
            </a:rPr>
            <a:t>điểm</a:t>
          </a:r>
          <a:r>
            <a:rPr lang="en-US" sz="1500" b="1" dirty="0">
              <a:solidFill>
                <a:schemeClr val="tx1"/>
              </a:solidFill>
              <a:effectLst/>
              <a:latin typeface="Cambria" pitchFamily="18" charset="0"/>
              <a:ea typeface="Cambria" pitchFamily="18" charset="0"/>
              <a:cs typeface="Times New Roman"/>
            </a:rPr>
            <a:t>: </a:t>
          </a:r>
        </a:p>
        <a:p>
          <a:pPr algn="just"/>
          <a:r>
            <a:rPr lang="vi-VN" sz="1500" b="0" dirty="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a:solidFill>
                <a:schemeClr val="tx1"/>
              </a:solidFill>
              <a:effectLst/>
              <a:latin typeface="Cambria" pitchFamily="18" charset="0"/>
              <a:ea typeface="Cambria" pitchFamily="18" charset="0"/>
              <a:cs typeface="Times New Roman"/>
            </a:rPr>
            <a:t>phía</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đông</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Trường</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Sơn</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và</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nam</a:t>
          </a:r>
          <a:r>
            <a:rPr lang="en-US" sz="1500" b="0" dirty="0">
              <a:solidFill>
                <a:schemeClr val="tx1"/>
              </a:solidFill>
              <a:effectLst/>
              <a:latin typeface="Cambria" pitchFamily="18" charset="0"/>
              <a:ea typeface="Cambria" pitchFamily="18" charset="0"/>
              <a:cs typeface="Times New Roman"/>
            </a:rPr>
            <a:t> </a:t>
          </a:r>
          <a:r>
            <a:rPr lang="vi-VN" sz="1500" b="0" dirty="0">
              <a:solidFill>
                <a:schemeClr val="tx1"/>
              </a:solidFill>
              <a:effectLst/>
              <a:latin typeface="Cambria" pitchFamily="18" charset="0"/>
              <a:ea typeface="Cambria" pitchFamily="18" charset="0"/>
              <a:cs typeface="Times New Roman"/>
            </a:rPr>
            <a:t>Tây Bắc.</a:t>
          </a:r>
          <a:endParaRPr lang="en-US" sz="1500" b="0" dirty="0">
            <a:solidFill>
              <a:schemeClr val="tx1"/>
            </a:solidFill>
            <a:effectLst/>
            <a:latin typeface="Cambria" pitchFamily="18" charset="0"/>
            <a:ea typeface="Cambria" pitchFamily="18" charset="0"/>
            <a:cs typeface="Times New Roman"/>
          </a:endParaRPr>
        </a:p>
        <a:p>
          <a:pPr algn="just"/>
          <a:r>
            <a:rPr lang="vi-VN" sz="1500" b="0" dirty="0">
              <a:solidFill>
                <a:schemeClr val="tx1"/>
              </a:solidFill>
              <a:effectLst/>
              <a:latin typeface="Cambria" pitchFamily="18" charset="0"/>
              <a:ea typeface="Cambria" pitchFamily="18" charset="0"/>
              <a:cs typeface="Times New Roman"/>
            </a:rPr>
            <a:t>+ Giữa và cuối mùa hạ: </a:t>
          </a:r>
          <a:r>
            <a:rPr lang="en-US" sz="1500" b="0" dirty="0" err="1">
              <a:solidFill>
                <a:schemeClr val="tx1"/>
              </a:solidFill>
              <a:effectLst/>
              <a:latin typeface="Cambria" pitchFamily="18" charset="0"/>
              <a:ea typeface="Cambria" pitchFamily="18" charset="0"/>
              <a:cs typeface="Times New Roman"/>
            </a:rPr>
            <a:t>nóng</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ẩm</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mưa</a:t>
          </a:r>
          <a:r>
            <a:rPr lang="en-US" sz="1500" b="0" dirty="0">
              <a:solidFill>
                <a:schemeClr val="tx1"/>
              </a:solidFill>
              <a:effectLst/>
              <a:latin typeface="Cambria" pitchFamily="18" charset="0"/>
              <a:ea typeface="Cambria" pitchFamily="18" charset="0"/>
              <a:cs typeface="Times New Roman"/>
            </a:rPr>
            <a:t> </a:t>
          </a:r>
          <a:r>
            <a:rPr lang="en-US" sz="1500" b="0" dirty="0" err="1">
              <a:solidFill>
                <a:schemeClr val="tx1"/>
              </a:solidFill>
              <a:effectLst/>
              <a:latin typeface="Cambria" pitchFamily="18" charset="0"/>
              <a:ea typeface="Cambria" pitchFamily="18" charset="0"/>
              <a:cs typeface="Times New Roman"/>
            </a:rPr>
            <a:t>nhiều</a:t>
          </a:r>
          <a:r>
            <a:rPr lang="en-US" sz="1500" b="0" dirty="0">
              <a:solidFill>
                <a:schemeClr val="tx1"/>
              </a:solidFill>
              <a:effectLst/>
              <a:latin typeface="Cambria" pitchFamily="18" charset="0"/>
              <a:ea typeface="Cambria" pitchFamily="18" charset="0"/>
              <a:cs typeface="Times New Roman"/>
            </a:rPr>
            <a:t> </a:t>
          </a:r>
          <a:r>
            <a:rPr lang="vi-VN" sz="1500" b="0" dirty="0">
              <a:solidFill>
                <a:schemeClr val="tx1"/>
              </a:solidFill>
              <a:effectLst/>
              <a:latin typeface="Cambria" pitchFamily="18" charset="0"/>
              <a:ea typeface="Cambria" pitchFamily="18" charset="0"/>
              <a:cs typeface="Times New Roman"/>
            </a:rPr>
            <a:t>trên phạm vi cả nước.</a:t>
          </a:r>
          <a:endParaRPr lang="en-US" sz="15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a:solidFill>
                <a:schemeClr val="tx1"/>
              </a:solidFill>
              <a:latin typeface="Cambria" pitchFamily="18" charset="0"/>
              <a:ea typeface="Cambria" pitchFamily="18" charset="0"/>
            </a:rPr>
            <a:t>- </a:t>
          </a:r>
          <a:r>
            <a:rPr lang="en-US" sz="1500" b="1" dirty="0" err="1">
              <a:solidFill>
                <a:schemeClr val="tx1"/>
              </a:solidFill>
              <a:latin typeface="Cambria" pitchFamily="18" charset="0"/>
              <a:ea typeface="Cambria" pitchFamily="18" charset="0"/>
            </a:rPr>
            <a:t>Nguyên</a:t>
          </a:r>
          <a:r>
            <a:rPr lang="en-US" sz="1500" b="1" dirty="0">
              <a:solidFill>
                <a:schemeClr val="tx1"/>
              </a:solidFill>
              <a:latin typeface="Cambria" pitchFamily="18" charset="0"/>
              <a:ea typeface="Cambria" pitchFamily="18" charset="0"/>
            </a:rPr>
            <a:t> </a:t>
          </a:r>
          <a:r>
            <a:rPr lang="en-US" sz="1500" b="1" dirty="0" err="1">
              <a:solidFill>
                <a:schemeClr val="tx1"/>
              </a:solidFill>
              <a:latin typeface="Cambria" pitchFamily="18" charset="0"/>
              <a:ea typeface="Cambria" pitchFamily="18" charset="0"/>
            </a:rPr>
            <a:t>nhân</a:t>
          </a:r>
          <a:r>
            <a:rPr lang="en-US" sz="1500" dirty="0">
              <a:solidFill>
                <a:schemeClr val="tx1"/>
              </a:solidFill>
              <a:latin typeface="Cambria" pitchFamily="18" charset="0"/>
              <a:ea typeface="Cambria" pitchFamily="18" charset="0"/>
            </a:rPr>
            <a:t>:</a:t>
          </a:r>
        </a:p>
        <a:p>
          <a:pPr algn="just"/>
          <a:r>
            <a:rPr lang="en-US" sz="1500" dirty="0">
              <a:solidFill>
                <a:schemeClr val="tx1"/>
              </a:solidFill>
              <a:latin typeface="Cambria" pitchFamily="18" charset="0"/>
              <a:ea typeface="Cambria" pitchFamily="18" charset="0"/>
            </a:rPr>
            <a:t>+ </a:t>
          </a:r>
          <a:r>
            <a:rPr lang="vi-VN" sz="1500" dirty="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a:solidFill>
                <a:schemeClr val="tx1"/>
              </a:solidFill>
              <a:latin typeface="Cambria" pitchFamily="18" charset="0"/>
              <a:ea typeface="Cambria" pitchFamily="18" charset="0"/>
            </a:rPr>
            <a:t>đông</a:t>
          </a:r>
          <a:r>
            <a:rPr lang="en-US" sz="1500" dirty="0">
              <a:solidFill>
                <a:schemeClr val="tx1"/>
              </a:solidFill>
              <a:latin typeface="Cambria" pitchFamily="18" charset="0"/>
              <a:ea typeface="Cambria" pitchFamily="18" charset="0"/>
            </a:rPr>
            <a:t> </a:t>
          </a:r>
          <a:r>
            <a:rPr lang="en-US" sz="1500" dirty="0" err="1">
              <a:solidFill>
                <a:schemeClr val="tx1"/>
              </a:solidFill>
              <a:latin typeface="Cambria" pitchFamily="18" charset="0"/>
              <a:ea typeface="Cambria" pitchFamily="18" charset="0"/>
            </a:rPr>
            <a:t>nam</a:t>
          </a:r>
          <a:r>
            <a:rPr lang="vi-VN" sz="1500" dirty="0">
              <a:solidFill>
                <a:schemeClr val="tx1"/>
              </a:solidFill>
              <a:latin typeface="Cambria" pitchFamily="18" charset="0"/>
              <a:ea typeface="Cambria" pitchFamily="18" charset="0"/>
            </a:rPr>
            <a:t>.</a:t>
          </a:r>
          <a:endParaRPr lang="en-US" sz="1500" dirty="0">
            <a:solidFill>
              <a:schemeClr val="tx1"/>
            </a:solidFill>
            <a:latin typeface="Cambria" pitchFamily="18" charset="0"/>
            <a:ea typeface="Cambria" pitchFamily="18" charset="0"/>
          </a:endParaRPr>
        </a:p>
        <a:p>
          <a:pPr algn="just"/>
          <a:r>
            <a:rPr lang="vi-VN" sz="1500" dirty="0">
              <a:solidFill>
                <a:schemeClr val="tx1"/>
              </a:solidFill>
              <a:latin typeface="Cambria" pitchFamily="18" charset="0"/>
              <a:ea typeface="Cambria" pitchFamily="18" charset="0"/>
            </a:rPr>
            <a:t>- Nửa đầu mùa hạ, gió </a:t>
          </a:r>
          <a:r>
            <a:rPr lang="en-US" sz="1500" dirty="0" err="1">
              <a:solidFill>
                <a:schemeClr val="tx1"/>
              </a:solidFill>
              <a:latin typeface="Cambria" pitchFamily="18" charset="0"/>
              <a:ea typeface="Cambria" pitchFamily="18" charset="0"/>
            </a:rPr>
            <a:t>mùa</a:t>
          </a:r>
          <a:r>
            <a:rPr lang="en-US" sz="1500" dirty="0">
              <a:solidFill>
                <a:schemeClr val="tx1"/>
              </a:solidFill>
              <a:latin typeface="Cambria" pitchFamily="18" charset="0"/>
              <a:ea typeface="Cambria" pitchFamily="18" charset="0"/>
            </a:rPr>
            <a:t> </a:t>
          </a:r>
          <a:r>
            <a:rPr lang="en-US" sz="1500" dirty="0" err="1">
              <a:solidFill>
                <a:schemeClr val="tx1"/>
              </a:solidFill>
              <a:latin typeface="Cambria" pitchFamily="18" charset="0"/>
              <a:ea typeface="Cambria" pitchFamily="18" charset="0"/>
            </a:rPr>
            <a:t>tây</a:t>
          </a:r>
          <a:r>
            <a:rPr lang="en-US" sz="1500" dirty="0">
              <a:solidFill>
                <a:schemeClr val="tx1"/>
              </a:solidFill>
              <a:latin typeface="Cambria" pitchFamily="18" charset="0"/>
              <a:ea typeface="Cambria" pitchFamily="18" charset="0"/>
            </a:rPr>
            <a:t> </a:t>
          </a:r>
          <a:r>
            <a:rPr lang="en-US" sz="1500" dirty="0" err="1">
              <a:solidFill>
                <a:schemeClr val="tx1"/>
              </a:solidFill>
              <a:latin typeface="Cambria" pitchFamily="18" charset="0"/>
              <a:ea typeface="Cambria" pitchFamily="18" charset="0"/>
            </a:rPr>
            <a:t>nam</a:t>
          </a:r>
          <a:r>
            <a:rPr lang="en-US" sz="1500" dirty="0">
              <a:solidFill>
                <a:schemeClr val="tx1"/>
              </a:solidFill>
              <a:latin typeface="Cambria" pitchFamily="18" charset="0"/>
              <a:ea typeface="Cambria" pitchFamily="18" charset="0"/>
            </a:rPr>
            <a:t> </a:t>
          </a:r>
          <a:r>
            <a:rPr lang="vi-VN" sz="1500" dirty="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a:solidFill>
                <a:schemeClr val="tx1"/>
              </a:solidFill>
              <a:latin typeface="Cambria" pitchFamily="18" charset="0"/>
              <a:ea typeface="Cambria" pitchFamily="18" charset="0"/>
            </a:rPr>
            <a:t>, </a:t>
          </a:r>
          <a:r>
            <a:rPr lang="en-US" sz="1500" dirty="0" err="1">
              <a:solidFill>
                <a:schemeClr val="tx1"/>
              </a:solidFill>
              <a:latin typeface="Cambria" pitchFamily="18" charset="0"/>
              <a:ea typeface="Cambria" pitchFamily="18" charset="0"/>
            </a:rPr>
            <a:t>nên</a:t>
          </a:r>
          <a:r>
            <a:rPr lang="en-US" sz="1500" dirty="0">
              <a:solidFill>
                <a:schemeClr val="tx1"/>
              </a:solidFill>
              <a:latin typeface="Cambria" pitchFamily="18" charset="0"/>
              <a:ea typeface="Cambria" pitchFamily="18" charset="0"/>
            </a:rPr>
            <a:t> </a:t>
          </a:r>
          <a:r>
            <a:rPr lang="vi-VN" sz="1500" dirty="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E924C404-B05C-465B-8D1C-00EC910A951E}"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266245F-5263-4E70-88F5-4D1674DB3B84}" type="presOf" srcId="{9B38993F-91D9-4E45-89FE-E7C2053BB052}" destId="{A0E9B536-5134-4AC7-990D-17E1F41843BA}" srcOrd="0" destOrd="0" presId="urn:microsoft.com/office/officeart/2008/layout/VerticalCurvedList"/>
    <dgm:cxn modelId="{8761B4AA-516C-43AC-9284-45EC045711C4}" type="presOf" srcId="{A55E36B4-5DBD-4D69-9E07-2ACE1B02C75C}" destId="{287E208B-7CBA-48D9-A845-7C3BA9246006}"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a:solidFill>
                <a:srgbClr val="FF0000"/>
              </a:solidFill>
              <a:latin typeface="Cambria" pitchFamily="18" charset="0"/>
              <a:ea typeface="Cambria" pitchFamily="18" charset="0"/>
            </a:rPr>
            <a:t>NHÓM 2</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a:solidFill>
                <a:schemeClr val="tx1"/>
              </a:solidFill>
              <a:latin typeface="Cambria" pitchFamily="18" charset="0"/>
              <a:ea typeface="Cambria" pitchFamily="18" charset="0"/>
            </a:rPr>
            <a:t>Lào</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Cai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b="1" dirty="0">
              <a:solidFill>
                <a:schemeClr val="tx1"/>
              </a:solidFill>
              <a:latin typeface="Cambria" pitchFamily="18" charset="0"/>
              <a:ea typeface="Cambria" pitchFamily="18" charset="0"/>
            </a:rPr>
            <a:t>- Về nhiệt độ:</a:t>
          </a:r>
          <a:endParaRPr lang="en-US" sz="1600" b="1"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Nhiệt độ trung bình năm: 22,4</a:t>
          </a:r>
          <a:r>
            <a:rPr lang="vi-VN" sz="1600" baseline="30000" dirty="0">
              <a:solidFill>
                <a:schemeClr val="tx1"/>
              </a:solidFill>
              <a:latin typeface="Cambria" pitchFamily="18" charset="0"/>
              <a:ea typeface="Cambria" pitchFamily="18" charset="0"/>
            </a:rPr>
            <a:t>0</a:t>
          </a:r>
          <a:r>
            <a:rPr lang="vi-VN" sz="1600" dirty="0">
              <a:solidFill>
                <a:schemeClr val="tx1"/>
              </a:solidFill>
              <a:latin typeface="Cambria" pitchFamily="18" charset="0"/>
              <a:ea typeface="Cambria" pitchFamily="18" charset="0"/>
            </a:rPr>
            <a:t>C.</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Nhiệt độ cao nhất khoảng 28</a:t>
          </a:r>
          <a:r>
            <a:rPr lang="vi-VN" sz="1600" baseline="30000" dirty="0">
              <a:solidFill>
                <a:schemeClr val="tx1"/>
              </a:solidFill>
              <a:latin typeface="Cambria" pitchFamily="18" charset="0"/>
              <a:ea typeface="Cambria" pitchFamily="18" charset="0"/>
            </a:rPr>
            <a:t>0</a:t>
          </a:r>
          <a:r>
            <a:rPr lang="vi-VN" sz="1600" dirty="0">
              <a:solidFill>
                <a:schemeClr val="tx1"/>
              </a:solidFill>
              <a:latin typeface="Cambria" pitchFamily="18" charset="0"/>
              <a:ea typeface="Cambria" pitchFamily="18" charset="0"/>
            </a:rPr>
            <a:t>C, thấp nhất khoảng 15</a:t>
          </a:r>
          <a:r>
            <a:rPr lang="vi-VN" sz="1600" baseline="30000" dirty="0">
              <a:solidFill>
                <a:schemeClr val="tx1"/>
              </a:solidFill>
              <a:latin typeface="Cambria" pitchFamily="18" charset="0"/>
              <a:ea typeface="Cambria" pitchFamily="18" charset="0"/>
            </a:rPr>
            <a:t>0</a:t>
          </a:r>
          <a:r>
            <a:rPr lang="vi-VN" sz="1600" dirty="0">
              <a:solidFill>
                <a:schemeClr val="tx1"/>
              </a:solidFill>
              <a:latin typeface="Cambria" pitchFamily="18" charset="0"/>
              <a:ea typeface="Cambria" pitchFamily="18" charset="0"/>
            </a:rPr>
            <a:t>C.</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b="1" dirty="0">
              <a:solidFill>
                <a:schemeClr val="tx1"/>
              </a:solidFill>
              <a:latin typeface="Cambria" pitchFamily="18" charset="0"/>
              <a:ea typeface="Cambria" pitchFamily="18" charset="0"/>
            </a:rPr>
            <a:t>- Về lượng mưa:</a:t>
          </a:r>
          <a:endParaRPr lang="en-US" sz="1600" b="1"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Tổng lượng mưa trong năm : 1765mm.</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Lượng mưa cao nhất khoảng 350mm, lượng mưa thấp nhất khoảng 35mm.</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a:solidFill>
                <a:schemeClr val="tx1"/>
              </a:solidFill>
              <a:latin typeface="Cambria" pitchFamily="18" charset="0"/>
              <a:ea typeface="Cambria" pitchFamily="18" charset="0"/>
            </a:rPr>
            <a:t>Sa </a:t>
          </a:r>
        </a:p>
        <a:p>
          <a:r>
            <a:rPr lang="en-US" sz="1800" b="1" dirty="0">
              <a:solidFill>
                <a:schemeClr val="tx1"/>
              </a:solidFill>
              <a:latin typeface="Cambria" pitchFamily="18" charset="0"/>
              <a:ea typeface="Cambria" pitchFamily="18" charset="0"/>
            </a:rPr>
            <a:t>Pa</a:t>
          </a: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b="1" dirty="0">
              <a:solidFill>
                <a:schemeClr val="tx1"/>
              </a:solidFill>
              <a:latin typeface="Cambria" pitchFamily="18" charset="0"/>
              <a:ea typeface="Cambria" pitchFamily="18" charset="0"/>
            </a:rPr>
            <a:t>- Về nhiệt độ:</a:t>
          </a:r>
          <a:endParaRPr lang="en-US" sz="1600" b="1"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Nhiệt độ trung bình năm: 15,5</a:t>
          </a:r>
          <a:r>
            <a:rPr lang="vi-VN" sz="1600" baseline="30000" dirty="0">
              <a:solidFill>
                <a:schemeClr val="tx1"/>
              </a:solidFill>
              <a:latin typeface="Cambria" pitchFamily="18" charset="0"/>
              <a:ea typeface="Cambria" pitchFamily="18" charset="0"/>
            </a:rPr>
            <a:t>0</a:t>
          </a:r>
          <a:r>
            <a:rPr lang="vi-VN" sz="1600" dirty="0">
              <a:solidFill>
                <a:schemeClr val="tx1"/>
              </a:solidFill>
              <a:latin typeface="Cambria" pitchFamily="18" charset="0"/>
              <a:ea typeface="Cambria" pitchFamily="18" charset="0"/>
            </a:rPr>
            <a:t>C.</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Nhiệt độ cao nhất khoảng 20</a:t>
          </a:r>
          <a:r>
            <a:rPr lang="vi-VN" sz="1600" baseline="30000" dirty="0">
              <a:solidFill>
                <a:schemeClr val="tx1"/>
              </a:solidFill>
              <a:latin typeface="Cambria" pitchFamily="18" charset="0"/>
              <a:ea typeface="Cambria" pitchFamily="18" charset="0"/>
            </a:rPr>
            <a:t>0</a:t>
          </a:r>
          <a:r>
            <a:rPr lang="vi-VN" sz="1600" dirty="0">
              <a:solidFill>
                <a:schemeClr val="tx1"/>
              </a:solidFill>
              <a:latin typeface="Cambria" pitchFamily="18" charset="0"/>
              <a:ea typeface="Cambria" pitchFamily="18" charset="0"/>
            </a:rPr>
            <a:t>C, thấp nhất khoảng 8</a:t>
          </a:r>
          <a:r>
            <a:rPr lang="vi-VN" sz="1600" baseline="30000" dirty="0">
              <a:solidFill>
                <a:schemeClr val="tx1"/>
              </a:solidFill>
              <a:latin typeface="Cambria" pitchFamily="18" charset="0"/>
              <a:ea typeface="Cambria" pitchFamily="18" charset="0"/>
            </a:rPr>
            <a:t>0</a:t>
          </a:r>
          <a:r>
            <a:rPr lang="vi-VN" sz="1600" dirty="0">
              <a:solidFill>
                <a:schemeClr val="tx1"/>
              </a:solidFill>
              <a:latin typeface="Cambria" pitchFamily="18" charset="0"/>
              <a:ea typeface="Cambria" pitchFamily="18" charset="0"/>
            </a:rPr>
            <a:t>C.</a:t>
          </a:r>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b="1" dirty="0">
              <a:solidFill>
                <a:schemeClr val="tx1"/>
              </a:solidFill>
              <a:latin typeface="Cambria" pitchFamily="18" charset="0"/>
              <a:ea typeface="Cambria" pitchFamily="18" charset="0"/>
            </a:rPr>
            <a:t>- Về lượng mưa:</a:t>
          </a:r>
          <a:endParaRPr lang="en-US" sz="1600" b="1"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Tổng lượng mưa trong năm : 2674mm.</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Lượng mưa cao nhất khoảng 500mm, lượng mưa thấp nhất khoảng 80mm.</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pt>
    <dgm:pt modelId="{00A668B9-5C07-47FF-AB23-6245ED1EB727}" type="pres">
      <dgm:prSet presAssocID="{0B9124BE-4ED4-4FF6-B81E-71DF7CE4C04C}" presName="connTx" presStyleLbl="parChTrans1D2" presStyleIdx="0" presStyleCnt="2"/>
      <dgm:spPr/>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pt>
    <dgm:pt modelId="{5518DF69-BB7B-49B4-B920-0E581597F8FE}" type="pres">
      <dgm:prSet presAssocID="{628BFE78-A541-4A4D-AE8E-691C1888CC46}" presName="connTx" presStyleLbl="parChTrans1D3" presStyleIdx="0" presStyleCnt="4"/>
      <dgm:spPr/>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pt>
    <dgm:pt modelId="{B41E6B5A-A328-4DE1-8785-B9517E0A6BB1}" type="pres">
      <dgm:prSet presAssocID="{4C34C2E4-DF8D-4994-B558-0EF1B663C4F4}" presName="connTx" presStyleLbl="parChTrans1D3" presStyleIdx="1" presStyleCnt="4"/>
      <dgm:spPr/>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pt>
    <dgm:pt modelId="{37AA8596-C342-4C9F-A426-C1E1A14A36E8}" type="pres">
      <dgm:prSet presAssocID="{552909E3-A49D-419A-A306-3A8A76B0346F}" presName="connTx" presStyleLbl="parChTrans1D2" presStyleIdx="1" presStyleCnt="2"/>
      <dgm:spPr/>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pt>
    <dgm:pt modelId="{A1FEFD21-6778-4284-B86B-C974983303A3}" type="pres">
      <dgm:prSet presAssocID="{665372D5-BE4E-4DCA-B1F6-E02FDFAAF9A2}" presName="connTx" presStyleLbl="parChTrans1D3" presStyleIdx="2" presStyleCnt="4"/>
      <dgm:spPr/>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pt>
    <dgm:pt modelId="{80640835-4190-482C-AF6B-5C3B01C3B856}" type="pres">
      <dgm:prSet presAssocID="{99908FFD-A0F5-4A87-B547-D4BBAEEB43AA}" presName="connTx" presStyleLbl="parChTrans1D3" presStyleIdx="3" presStyleCnt="4"/>
      <dgm:spPr/>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pt>
    <dgm:pt modelId="{AA72D46F-F664-4809-9A80-AB681CBC2A82}" type="pres">
      <dgm:prSet presAssocID="{8223C472-8209-42F3-B27B-AD74AB189A29}" presName="level3hierChild" presStyleCnt="0"/>
      <dgm:spPr/>
    </dgm:pt>
  </dgm:ptLst>
  <dgm:cxnLst>
    <dgm:cxn modelId="{E0F8610F-57F2-4310-A718-C21CE0A0313E}" type="presOf" srcId="{665372D5-BE4E-4DCA-B1F6-E02FDFAAF9A2}" destId="{E015C146-2506-4481-A4D5-7B3CD11B341C}"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D336C923-F5B6-4B42-BAC3-A1769EF43F00}" srcId="{2354FD9F-CD2E-44A5-B060-5A930A4E99F0}" destId="{8223C472-8209-42F3-B27B-AD74AB189A29}" srcOrd="1" destOrd="0" parTransId="{99908FFD-A0F5-4A87-B547-D4BBAEEB43AA}" sibTransId="{CC5F4844-3B24-47F4-9ADF-C6338428CC3E}"/>
    <dgm:cxn modelId="{9E33052E-A6C1-483A-8227-F5B8E5F85C12}" type="presOf" srcId="{552909E3-A49D-419A-A306-3A8A76B0346F}" destId="{37AA8596-C342-4C9F-A426-C1E1A14A36E8}" srcOrd="1" destOrd="0" presId="urn:microsoft.com/office/officeart/2005/8/layout/hierarchy2"/>
    <dgm:cxn modelId="{7D68E32F-AFFC-4639-8D3F-07A06EE6F45F}" type="presOf" srcId="{3D8889BC-0038-4C00-8994-17023F300B58}" destId="{83021AC3-EBE3-4F91-90D4-B475F247BF98}"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295CE534-36BC-4701-A82E-E7033E92B509}" srcId="{205F0AF9-0767-4948-8972-1518CD1A8D70}" destId="{F3A90923-DA21-429E-BA8C-0BC22FE0EE25}" srcOrd="0" destOrd="0" parTransId="{E35E5AE2-18D9-4DD9-A723-8B97B6CC21EC}" sibTransId="{4B61347F-0666-41D0-A061-0E54F0237867}"/>
    <dgm:cxn modelId="{5BF19A60-9E62-4E9A-B02F-D052EA242DA1}" type="presOf" srcId="{2354FD9F-CD2E-44A5-B060-5A930A4E99F0}" destId="{E06B0587-1B83-4659-BE19-EEC915595376}"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65AB6066-F71D-4E8E-AF1F-6C1BBD7E119B}" type="presOf" srcId="{AE81F2B6-4AEB-45C9-99C1-9516D9169289}" destId="{74752D16-F284-4733-BD06-D81B903FC595}" srcOrd="0"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FB54B072-809B-4EA2-B854-814D6E064F1A}" type="presOf" srcId="{628BFE78-A541-4A4D-AE8E-691C1888CC46}" destId="{BEE14AB2-5155-4062-BDC9-81FC40CC96C5}"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91EB7779-2FB9-42C4-BB18-3FAFD4902027}" type="presOf" srcId="{4C34C2E4-DF8D-4994-B558-0EF1B663C4F4}" destId="{085DDCEE-9B2A-4FE1-8803-7719DDB3D6CB}" srcOrd="0" destOrd="0" presId="urn:microsoft.com/office/officeart/2005/8/layout/hierarchy2"/>
    <dgm:cxn modelId="{C962CF80-F118-4161-A1ED-CFA7DF3229D4}" type="presOf" srcId="{628BFE78-A541-4A4D-AE8E-691C1888CC46}" destId="{5518DF69-BB7B-49B4-B920-0E581597F8FE}" srcOrd="1"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C8E306A1-CA0B-456F-9C1B-8DC1D057504D}" type="presOf" srcId="{99908FFD-A0F5-4A87-B547-D4BBAEEB43AA}" destId="{80640835-4190-482C-AF6B-5C3B01C3B856}" srcOrd="1"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370FA3DB-70BA-4C44-8D8C-A31BFE12AEEC}" type="presOf" srcId="{F3A90923-DA21-429E-BA8C-0BC22FE0EE25}" destId="{00160372-EE32-43F3-AEC8-EDBE1EE30523}"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a:latin typeface="Cambria" pitchFamily="18" charset="0"/>
            <a:ea typeface="Cambria" pitchFamily="18" charset="0"/>
          </a:endParaRPr>
        </a:p>
        <a:p>
          <a:pPr algn="just"/>
          <a:r>
            <a:rPr lang="en-US" sz="1800" b="1" dirty="0">
              <a:latin typeface="Cambria" pitchFamily="18" charset="0"/>
              <a:ea typeface="Cambria" pitchFamily="18" charset="0"/>
            </a:rPr>
            <a:t>- </a:t>
          </a:r>
          <a:r>
            <a:rPr lang="en-US" sz="1800" b="1" dirty="0" err="1">
              <a:latin typeface="Cambria" pitchFamily="18" charset="0"/>
              <a:ea typeface="Cambria" pitchFamily="18" charset="0"/>
            </a:rPr>
            <a:t>Phân</a:t>
          </a:r>
          <a:r>
            <a:rPr lang="en-US" sz="1800" b="1" dirty="0">
              <a:latin typeface="Cambria" pitchFamily="18" charset="0"/>
              <a:ea typeface="Cambria" pitchFamily="18" charset="0"/>
            </a:rPr>
            <a:t> </a:t>
          </a:r>
          <a:r>
            <a:rPr lang="en-US" sz="1800" b="1" dirty="0" err="1">
              <a:latin typeface="Cambria" pitchFamily="18" charset="0"/>
              <a:ea typeface="Cambria" pitchFamily="18" charset="0"/>
            </a:rPr>
            <a:t>hoá</a:t>
          </a:r>
          <a:r>
            <a:rPr lang="en-US" sz="1800" b="1" dirty="0">
              <a:latin typeface="Cambria" pitchFamily="18" charset="0"/>
              <a:ea typeface="Cambria" pitchFamily="18" charset="0"/>
            </a:rPr>
            <a:t> </a:t>
          </a:r>
          <a:r>
            <a:rPr lang="en-US" sz="1800" b="1" dirty="0" err="1">
              <a:latin typeface="Cambria" pitchFamily="18" charset="0"/>
              <a:ea typeface="Cambria" pitchFamily="18" charset="0"/>
            </a:rPr>
            <a:t>bắc</a:t>
          </a:r>
          <a:r>
            <a:rPr lang="en-US" sz="1800" b="1" dirty="0">
              <a:latin typeface="Cambria" pitchFamily="18" charset="0"/>
              <a:ea typeface="Cambria" pitchFamily="18" charset="0"/>
            </a:rPr>
            <a:t> – </a:t>
          </a:r>
          <a:r>
            <a:rPr lang="en-US" sz="1800" b="1" dirty="0" err="1">
              <a:latin typeface="Cambria" pitchFamily="18" charset="0"/>
              <a:ea typeface="Cambria" pitchFamily="18" charset="0"/>
            </a:rPr>
            <a:t>nam</a:t>
          </a:r>
          <a:r>
            <a:rPr lang="en-US" sz="1800" b="1" dirty="0">
              <a:latin typeface="Cambria" pitchFamily="18" charset="0"/>
              <a:ea typeface="Cambria" pitchFamily="18" charset="0"/>
            </a:rPr>
            <a:t>:</a:t>
          </a:r>
        </a:p>
        <a:p>
          <a:pPr algn="just"/>
          <a:r>
            <a:rPr lang="en-US" sz="1800" b="0" dirty="0">
              <a:latin typeface="Cambria" pitchFamily="18" charset="0"/>
              <a:ea typeface="Cambria" pitchFamily="18" charset="0"/>
            </a:rPr>
            <a:t>+</a:t>
          </a:r>
          <a:r>
            <a:rPr lang="vi-VN" sz="1800" b="0" dirty="0">
              <a:latin typeface="Cambria" pitchFamily="18" charset="0"/>
              <a:ea typeface="Cambria" pitchFamily="18" charset="0"/>
            </a:rPr>
            <a:t> Miền khí hậu phía Bắc: nhiệt độ trung bình năm trên 20</a:t>
          </a:r>
          <a:r>
            <a:rPr lang="vi-VN" sz="1800" b="0" baseline="30000" dirty="0">
              <a:latin typeface="Cambria" pitchFamily="18" charset="0"/>
              <a:ea typeface="Cambria" pitchFamily="18" charset="0"/>
            </a:rPr>
            <a:t>0</a:t>
          </a:r>
          <a:r>
            <a:rPr lang="vi-VN" sz="1800" b="0" dirty="0">
              <a:latin typeface="Cambria" pitchFamily="18" charset="0"/>
              <a:ea typeface="Cambria" pitchFamily="18" charset="0"/>
            </a:rPr>
            <a:t>C, có mùa đông lạnh, ít mưa; mùa hạ nóng, ẩm và mưa nhiều.</a:t>
          </a:r>
          <a:endParaRPr lang="en-US" sz="1800" b="0" dirty="0">
            <a:latin typeface="Cambria" pitchFamily="18" charset="0"/>
            <a:ea typeface="Cambria" pitchFamily="18" charset="0"/>
          </a:endParaRPr>
        </a:p>
        <a:p>
          <a:pPr algn="just"/>
          <a:r>
            <a:rPr lang="en-US" sz="1800" b="0" dirty="0">
              <a:latin typeface="Cambria" pitchFamily="18" charset="0"/>
              <a:ea typeface="Cambria" pitchFamily="18" charset="0"/>
            </a:rPr>
            <a:t>+</a:t>
          </a:r>
          <a:r>
            <a:rPr lang="vi-VN" sz="1800" b="0" dirty="0">
              <a:latin typeface="Cambria" pitchFamily="18" charset="0"/>
              <a:ea typeface="Cambria" pitchFamily="18" charset="0"/>
            </a:rPr>
            <a:t> Miền khí hậu phía Nam: nhiệt độ trung bình năm trên 25</a:t>
          </a:r>
          <a:r>
            <a:rPr lang="vi-VN" sz="1800" b="0" baseline="30000" dirty="0">
              <a:latin typeface="Cambria" pitchFamily="18" charset="0"/>
              <a:ea typeface="Cambria" pitchFamily="18" charset="0"/>
            </a:rPr>
            <a:t>0</a:t>
          </a:r>
          <a:r>
            <a:rPr lang="vi-VN" sz="1800" b="0" dirty="0">
              <a:latin typeface="Cambria" pitchFamily="18" charset="0"/>
              <a:ea typeface="Cambria" pitchFamily="18" charset="0"/>
            </a:rPr>
            <a:t>C, có 2 mùa mưa, khô phân hóa rõ rệt.</a:t>
          </a:r>
          <a:endParaRPr lang="en-US" sz="1800" b="0" dirty="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a:latin typeface="Cambria" pitchFamily="18" charset="0"/>
              <a:ea typeface="Cambria" pitchFamily="18" charset="0"/>
            </a:rPr>
            <a:t>Nguyên</a:t>
          </a:r>
          <a:r>
            <a:rPr lang="en-US" sz="1800" b="1" dirty="0">
              <a:latin typeface="Cambria" pitchFamily="18" charset="0"/>
              <a:ea typeface="Cambria" pitchFamily="18" charset="0"/>
            </a:rPr>
            <a:t> </a:t>
          </a:r>
          <a:r>
            <a:rPr lang="en-US" sz="1800" b="1" dirty="0" err="1">
              <a:latin typeface="Cambria" pitchFamily="18" charset="0"/>
              <a:ea typeface="Cambria" pitchFamily="18" charset="0"/>
            </a:rPr>
            <a:t>nhân</a:t>
          </a:r>
          <a:r>
            <a:rPr lang="en-US" sz="1800" b="1" dirty="0">
              <a:latin typeface="Cambria" pitchFamily="18" charset="0"/>
              <a:ea typeface="Cambria" pitchFamily="18" charset="0"/>
            </a:rPr>
            <a:t>: </a:t>
          </a:r>
          <a:r>
            <a:rPr lang="vi-VN" sz="1800" dirty="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50475">
        <dgm:presLayoutVars>
          <dgm:bulletEnabled val="1"/>
        </dgm:presLayoutVars>
      </dgm:prSet>
      <dgm:spPr/>
    </dgm:pt>
    <dgm:pt modelId="{141BEE08-5722-469A-B9F3-8E07BBF8920A}" type="pres">
      <dgm:prSet presAssocID="{CB807F31-ECF1-445C-8A50-F2142A95B81B}" presName="aSpace" presStyleCnt="0"/>
      <dgm:spPr/>
    </dgm:pt>
  </dgm:ptLst>
  <dgm:cxnLst>
    <dgm:cxn modelId="{C0A1B037-0849-4E8E-B5C5-D76CB18E52D2}" type="presOf" srcId="{F8FB1BAA-46E4-4577-AFAC-5F828FD8BB19}" destId="{E7D6C0B8-61E8-4D3F-AF82-9E2EFD3F38A0}"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0F2CC868-D69A-4371-822D-582B5DFA4A55}" srcId="{F8FB1BAA-46E4-4577-AFAC-5F828FD8BB19}" destId="{CB807F31-ECF1-445C-8A50-F2142A95B81B}" srcOrd="1" destOrd="0" parTransId="{6D34D407-7251-4C00-94F0-9077D9B9C853}" sibTransId="{9827D528-7D22-4F11-B45B-B8DA8142084D}"/>
    <dgm:cxn modelId="{D0F40AB4-76A9-453E-BA6A-BB677768215B}" type="presOf" srcId="{CB807F31-ECF1-445C-8A50-F2142A95B81B}" destId="{44950B27-9C88-48FB-93D2-768D8C5CDC89}" srcOrd="0" destOrd="0" presId="urn:microsoft.com/office/officeart/2005/8/layout/pyramid2"/>
    <dgm:cxn modelId="{0A5B03DE-DEF7-472F-91C3-E485D245037B}" type="presOf" srcId="{8C568308-3967-4C6B-A074-39BA95099F84}" destId="{1E32AF36-1422-4DC3-9BCD-6321EEB14E5D}"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a:latin typeface="Cambria" pitchFamily="18" charset="0"/>
              <a:ea typeface="Cambria" pitchFamily="18" charset="0"/>
            </a:rPr>
            <a:t>- </a:t>
          </a:r>
          <a:r>
            <a:rPr lang="en-US" sz="1800" b="1" dirty="0" err="1">
              <a:latin typeface="Cambria" pitchFamily="18" charset="0"/>
              <a:ea typeface="Cambria" pitchFamily="18" charset="0"/>
            </a:rPr>
            <a:t>Phân</a:t>
          </a:r>
          <a:r>
            <a:rPr lang="en-US" sz="1800" b="1" dirty="0">
              <a:latin typeface="Cambria" pitchFamily="18" charset="0"/>
              <a:ea typeface="Cambria" pitchFamily="18" charset="0"/>
            </a:rPr>
            <a:t> </a:t>
          </a:r>
          <a:r>
            <a:rPr lang="en-US" sz="1800" b="1" dirty="0" err="1">
              <a:latin typeface="Cambria" pitchFamily="18" charset="0"/>
              <a:ea typeface="Cambria" pitchFamily="18" charset="0"/>
            </a:rPr>
            <a:t>hoá</a:t>
          </a:r>
          <a:r>
            <a:rPr lang="en-US" sz="1800" b="1" dirty="0">
              <a:latin typeface="Cambria" pitchFamily="18" charset="0"/>
              <a:ea typeface="Cambria" pitchFamily="18" charset="0"/>
            </a:rPr>
            <a:t> </a:t>
          </a:r>
          <a:r>
            <a:rPr lang="en-US" sz="1800" b="1" dirty="0" err="1">
              <a:latin typeface="Cambria" pitchFamily="18" charset="0"/>
              <a:ea typeface="Cambria" pitchFamily="18" charset="0"/>
            </a:rPr>
            <a:t>đông</a:t>
          </a:r>
          <a:r>
            <a:rPr lang="en-US" sz="1800" b="1" dirty="0">
              <a:latin typeface="Cambria" pitchFamily="18" charset="0"/>
              <a:ea typeface="Cambria" pitchFamily="18" charset="0"/>
            </a:rPr>
            <a:t> - </a:t>
          </a:r>
          <a:r>
            <a:rPr lang="en-US" sz="1800" b="1" dirty="0" err="1">
              <a:latin typeface="Cambria" pitchFamily="18" charset="0"/>
              <a:ea typeface="Cambria" pitchFamily="18" charset="0"/>
            </a:rPr>
            <a:t>tây</a:t>
          </a:r>
          <a:r>
            <a:rPr lang="en-US" sz="1800" b="1" dirty="0">
              <a:latin typeface="Cambria" pitchFamily="18" charset="0"/>
              <a:ea typeface="Cambria" pitchFamily="18" charset="0"/>
            </a:rPr>
            <a:t>:</a:t>
          </a:r>
        </a:p>
        <a:p>
          <a:pPr algn="just"/>
          <a:r>
            <a:rPr lang="nl-NL" sz="1800" dirty="0">
              <a:effectLst/>
              <a:latin typeface="Cambria" pitchFamily="18" charset="0"/>
              <a:ea typeface="Cambria" pitchFamily="18" charset="0"/>
              <a:cs typeface="Times New Roman"/>
            </a:rPr>
            <a:t>+ Vùng biển và thềm lục địa có khí hậu ôn hoà hơn trong đất liền.</a:t>
          </a:r>
          <a:endParaRPr lang="en-US" sz="1800" dirty="0">
            <a:effectLst/>
            <a:latin typeface="Cambria" pitchFamily="18" charset="0"/>
            <a:ea typeface="Cambria" pitchFamily="18" charset="0"/>
            <a:cs typeface="Times New Roman"/>
          </a:endParaRPr>
        </a:p>
        <a:p>
          <a:pPr algn="just"/>
          <a:r>
            <a:rPr lang="nl-NL" sz="1800" dirty="0">
              <a:effectLst/>
              <a:latin typeface="Cambria" pitchFamily="18" charset="0"/>
              <a:ea typeface="Cambria" pitchFamily="18" charset="0"/>
              <a:cs typeface="Times New Roman"/>
            </a:rPr>
            <a:t>+ Vùng đồng bằng ven biển có khí hậu nhiệt đới ẩm gió mùa.</a:t>
          </a:r>
          <a:endParaRPr lang="en-US" sz="1800" dirty="0">
            <a:effectLst/>
            <a:latin typeface="Cambria" pitchFamily="18" charset="0"/>
            <a:ea typeface="Cambria" pitchFamily="18" charset="0"/>
            <a:cs typeface="Times New Roman"/>
          </a:endParaRPr>
        </a:p>
        <a:p>
          <a:pPr algn="just"/>
          <a:r>
            <a:rPr lang="nl-NL" sz="1800" dirty="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a:latin typeface="Cambria" pitchFamily="18" charset="0"/>
              <a:ea typeface="Cambria" pitchFamily="18" charset="0"/>
            </a:rPr>
            <a:t>Nguyên</a:t>
          </a:r>
          <a:r>
            <a:rPr lang="en-US" sz="1800" b="1" dirty="0">
              <a:latin typeface="Cambria" pitchFamily="18" charset="0"/>
              <a:ea typeface="Cambria" pitchFamily="18" charset="0"/>
            </a:rPr>
            <a:t> </a:t>
          </a:r>
          <a:r>
            <a:rPr lang="en-US" sz="1800" b="1" dirty="0" err="1">
              <a:latin typeface="Cambria" pitchFamily="18" charset="0"/>
              <a:ea typeface="Cambria" pitchFamily="18" charset="0"/>
            </a:rPr>
            <a:t>nhân</a:t>
          </a:r>
          <a:r>
            <a:rPr lang="en-US" sz="1800" b="1" dirty="0">
              <a:latin typeface="Cambria" pitchFamily="18" charset="0"/>
              <a:ea typeface="Cambria" pitchFamily="18" charset="0"/>
            </a:rPr>
            <a:t>: </a:t>
          </a:r>
          <a:r>
            <a:rPr lang="vi-VN" sz="1800" b="0" dirty="0">
              <a:latin typeface="Cambria" pitchFamily="18" charset="0"/>
              <a:ea typeface="Cambria" pitchFamily="18" charset="0"/>
            </a:rPr>
            <a:t>Địa hình kết hợp với hướng gió làm cho khí hậu nước ta phân hóa Đông – Tây</a:t>
          </a:r>
          <a:r>
            <a:rPr lang="en-US" sz="1800" b="0" dirty="0">
              <a:latin typeface="Cambria" pitchFamily="18" charset="0"/>
              <a:ea typeface="Cambria" pitchFamily="18" charset="0"/>
            </a:rPr>
            <a:t>.</a:t>
          </a: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42012">
        <dgm:presLayoutVars>
          <dgm:bulletEnabled val="1"/>
        </dgm:presLayoutVars>
      </dgm:prSet>
      <dgm:spPr/>
    </dgm:pt>
    <dgm:pt modelId="{141BEE08-5722-469A-B9F3-8E07BBF8920A}" type="pres">
      <dgm:prSet presAssocID="{CB807F31-ECF1-445C-8A50-F2142A95B81B}" presName="aSpace" presStyleCnt="0"/>
      <dgm:spPr/>
    </dgm:pt>
  </dgm:ptLst>
  <dgm:cxnLst>
    <dgm:cxn modelId="{8B795016-9943-4BBC-8DD4-19A71849765F}" type="presOf" srcId="{CB807F31-ECF1-445C-8A50-F2142A95B81B}" destId="{44950B27-9C88-48FB-93D2-768D8C5CDC89}"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E3CD0BC9-68E4-4D2A-8690-4438CE1EAF10}" type="presOf" srcId="{F8FB1BAA-46E4-4577-AFAC-5F828FD8BB19}" destId="{E7D6C0B8-61E8-4D3F-AF82-9E2EFD3F38A0}" srcOrd="0" destOrd="0" presId="urn:microsoft.com/office/officeart/2005/8/layout/pyramid2"/>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a:latin typeface="Cambria" pitchFamily="18" charset="0"/>
              <a:ea typeface="Cambria" pitchFamily="18" charset="0"/>
            </a:rPr>
            <a:t>- </a:t>
          </a:r>
          <a:r>
            <a:rPr lang="en-US" sz="1800" b="1" dirty="0" err="1">
              <a:latin typeface="Cambria" pitchFamily="18" charset="0"/>
              <a:ea typeface="Cambria" pitchFamily="18" charset="0"/>
            </a:rPr>
            <a:t>Phân</a:t>
          </a:r>
          <a:r>
            <a:rPr lang="en-US" sz="1800" b="1" dirty="0">
              <a:latin typeface="Cambria" pitchFamily="18" charset="0"/>
              <a:ea typeface="Cambria" pitchFamily="18" charset="0"/>
            </a:rPr>
            <a:t> </a:t>
          </a:r>
          <a:r>
            <a:rPr lang="en-US" sz="1800" b="1" dirty="0" err="1">
              <a:latin typeface="Cambria" pitchFamily="18" charset="0"/>
              <a:ea typeface="Cambria" pitchFamily="18" charset="0"/>
            </a:rPr>
            <a:t>hoá</a:t>
          </a:r>
          <a:r>
            <a:rPr lang="en-US" sz="1800" b="1" dirty="0">
              <a:latin typeface="Cambria" pitchFamily="18" charset="0"/>
              <a:ea typeface="Cambria" pitchFamily="18" charset="0"/>
            </a:rPr>
            <a:t> </a:t>
          </a:r>
          <a:r>
            <a:rPr lang="en-US" sz="1800" b="1" dirty="0" err="1">
              <a:latin typeface="Cambria" pitchFamily="18" charset="0"/>
              <a:ea typeface="Cambria" pitchFamily="18" charset="0"/>
            </a:rPr>
            <a:t>theo</a:t>
          </a:r>
          <a:r>
            <a:rPr lang="en-US" sz="1800" b="1" dirty="0">
              <a:latin typeface="Cambria" pitchFamily="18" charset="0"/>
              <a:ea typeface="Cambria" pitchFamily="18" charset="0"/>
            </a:rPr>
            <a:t> </a:t>
          </a:r>
          <a:r>
            <a:rPr lang="en-US" sz="1800" b="1" dirty="0" err="1">
              <a:latin typeface="Cambria" pitchFamily="18" charset="0"/>
              <a:ea typeface="Cambria" pitchFamily="18" charset="0"/>
            </a:rPr>
            <a:t>độ</a:t>
          </a:r>
          <a:r>
            <a:rPr lang="en-US" sz="1800" b="1" dirty="0">
              <a:latin typeface="Cambria" pitchFamily="18" charset="0"/>
              <a:ea typeface="Cambria" pitchFamily="18" charset="0"/>
            </a:rPr>
            <a:t> </a:t>
          </a:r>
          <a:r>
            <a:rPr lang="en-US" sz="1800" b="1" dirty="0" err="1">
              <a:latin typeface="Cambria" pitchFamily="18" charset="0"/>
              <a:ea typeface="Cambria" pitchFamily="18" charset="0"/>
            </a:rPr>
            <a:t>cao</a:t>
          </a:r>
          <a:r>
            <a:rPr lang="en-US" sz="1800" b="1" dirty="0">
              <a:latin typeface="Cambria" pitchFamily="18" charset="0"/>
              <a:ea typeface="Cambria" pitchFamily="18" charset="0"/>
            </a:rPr>
            <a:t>:</a:t>
          </a:r>
        </a:p>
        <a:p>
          <a:pPr algn="just"/>
          <a:endParaRPr lang="en-US" sz="1800" b="1" dirty="0">
            <a:latin typeface="Cambria" pitchFamily="18" charset="0"/>
            <a:ea typeface="Cambria" pitchFamily="18" charset="0"/>
          </a:endParaRPr>
        </a:p>
        <a:p>
          <a:pPr algn="just"/>
          <a:endParaRPr lang="en-US" sz="1800" b="1" dirty="0">
            <a:latin typeface="Cambria" pitchFamily="18" charset="0"/>
            <a:ea typeface="Cambria" pitchFamily="18" charset="0"/>
          </a:endParaRPr>
        </a:p>
        <a:p>
          <a:pPr algn="just"/>
          <a:endParaRPr lang="en-US" sz="1800" b="1" dirty="0">
            <a:latin typeface="Cambria" pitchFamily="18" charset="0"/>
            <a:ea typeface="Cambria" pitchFamily="18" charset="0"/>
          </a:endParaRPr>
        </a:p>
        <a:p>
          <a:pPr algn="just"/>
          <a:endParaRPr lang="en-US" sz="1800" b="1" dirty="0">
            <a:latin typeface="Cambria" pitchFamily="18" charset="0"/>
            <a:ea typeface="Cambria" pitchFamily="18" charset="0"/>
          </a:endParaRPr>
        </a:p>
        <a:p>
          <a:pPr algn="just"/>
          <a:endParaRPr lang="en-US" sz="1800" b="1" dirty="0">
            <a:latin typeface="Cambria" pitchFamily="18" charset="0"/>
            <a:ea typeface="Cambria" pitchFamily="18" charset="0"/>
          </a:endParaRPr>
        </a:p>
        <a:p>
          <a:pPr algn="just"/>
          <a:endParaRPr lang="en-US" sz="1800" b="1"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a:latin typeface="Cambria" pitchFamily="18" charset="0"/>
            <a:ea typeface="Cambria" pitchFamily="18" charset="0"/>
          </a:endParaRPr>
        </a:p>
        <a:p>
          <a:pPr algn="just"/>
          <a:r>
            <a:rPr lang="en-US" sz="1800" b="1" dirty="0" err="1">
              <a:latin typeface="Cambria" pitchFamily="18" charset="0"/>
              <a:ea typeface="Cambria" pitchFamily="18" charset="0"/>
            </a:rPr>
            <a:t>Nguyên</a:t>
          </a:r>
          <a:r>
            <a:rPr lang="en-US" sz="1800" b="1" dirty="0">
              <a:latin typeface="Cambria" pitchFamily="18" charset="0"/>
              <a:ea typeface="Cambria" pitchFamily="18" charset="0"/>
            </a:rPr>
            <a:t> </a:t>
          </a:r>
          <a:r>
            <a:rPr lang="en-US" sz="1800" b="1" dirty="0" err="1">
              <a:latin typeface="Cambria" pitchFamily="18" charset="0"/>
              <a:ea typeface="Cambria" pitchFamily="18" charset="0"/>
            </a:rPr>
            <a:t>nhân</a:t>
          </a:r>
          <a:r>
            <a:rPr lang="en-US" sz="1800" b="1" dirty="0">
              <a:latin typeface="Cambria" pitchFamily="18" charset="0"/>
              <a:ea typeface="Cambria" pitchFamily="18" charset="0"/>
            </a:rPr>
            <a:t>: </a:t>
          </a:r>
          <a:r>
            <a:rPr lang="en-US" sz="1800" b="0" dirty="0">
              <a:latin typeface="Cambria" pitchFamily="18" charset="0"/>
              <a:ea typeface="Cambria" pitchFamily="18" charset="0"/>
            </a:rPr>
            <a:t>c</a:t>
          </a:r>
          <a:r>
            <a:rPr lang="vi-VN" sz="1800" b="0" dirty="0">
              <a:latin typeface="Cambria" pitchFamily="18" charset="0"/>
              <a:ea typeface="Cambria" pitchFamily="18" charset="0"/>
            </a:rPr>
            <a:t>àng lên cao nhiệt độ càng giảm (cứ lên cao 100m nhiệt độ giảm 0,6</a:t>
          </a:r>
          <a:r>
            <a:rPr lang="vi-VN" sz="1800" b="0" baseline="30000" dirty="0">
              <a:latin typeface="Cambria" pitchFamily="18" charset="0"/>
              <a:ea typeface="Cambria" pitchFamily="18" charset="0"/>
            </a:rPr>
            <a:t>0</a:t>
          </a:r>
          <a:r>
            <a:rPr lang="vi-VN" sz="1800" b="0" dirty="0">
              <a:latin typeface="Cambria" pitchFamily="18" charset="0"/>
              <a:ea typeface="Cambria" pitchFamily="18" charset="0"/>
            </a:rPr>
            <a:t>C)</a:t>
          </a:r>
          <a:r>
            <a:rPr lang="en-US" sz="1800" b="0" dirty="0">
              <a:latin typeface="Cambria" pitchFamily="18" charset="0"/>
              <a:ea typeface="Cambria" pitchFamily="18" charset="0"/>
            </a:rPr>
            <a:t>, </a:t>
          </a:r>
          <a:r>
            <a:rPr lang="vi-VN" sz="1800" b="0" dirty="0">
              <a:latin typeface="Cambria" pitchFamily="18" charset="0"/>
              <a:ea typeface="Cambria" pitchFamily="18" charset="0"/>
            </a:rPr>
            <a:t>độ ẩm và lượng mưa càng tăn</a:t>
          </a:r>
          <a:r>
            <a:rPr lang="en-US" sz="1800" b="0" dirty="0">
              <a:latin typeface="Cambria" pitchFamily="18" charset="0"/>
              <a:ea typeface="Cambria"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36502">
        <dgm:presLayoutVars>
          <dgm:bulletEnabled val="1"/>
        </dgm:presLayoutVars>
      </dgm:prSet>
      <dgm:spPr/>
    </dgm:pt>
    <dgm:pt modelId="{141BEE08-5722-469A-B9F3-8E07BBF8920A}" type="pres">
      <dgm:prSet presAssocID="{CB807F31-ECF1-445C-8A50-F2142A95B81B}" presName="aSpace" presStyleCnt="0"/>
      <dgm:spPr/>
    </dgm:pt>
  </dgm:ptLst>
  <dgm:cxnLst>
    <dgm:cxn modelId="{F60CEB09-06F0-4866-8138-4AD82AC65DED}" type="presOf" srcId="{8C568308-3967-4C6B-A074-39BA95099F84}" destId="{1E32AF36-1422-4DC3-9BCD-6321EEB14E5D}" srcOrd="0" destOrd="0" presId="urn:microsoft.com/office/officeart/2005/8/layout/pyramid2"/>
    <dgm:cxn modelId="{F2E87015-7269-43A6-9618-ACF81980643F}" type="presOf" srcId="{F8FB1BAA-46E4-4577-AFAC-5F828FD8BB19}" destId="{E7D6C0B8-61E8-4D3F-AF82-9E2EFD3F38A0}" srcOrd="0" destOrd="0" presId="urn:microsoft.com/office/officeart/2005/8/layout/pyramid2"/>
    <dgm:cxn modelId="{2081213D-6B6E-465B-8626-B7E90A243E7E}" type="presOf" srcId="{CB807F31-ECF1-445C-8A50-F2142A95B81B}" destId="{44950B27-9C88-48FB-93D2-768D8C5CDC89}"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0F2CC868-D69A-4371-822D-582B5DFA4A55}" srcId="{F8FB1BAA-46E4-4577-AFAC-5F828FD8BB19}" destId="{CB807F31-ECF1-445C-8A50-F2142A95B81B}" srcOrd="1" destOrd="0" parTransId="{6D34D407-7251-4C00-94F0-9077D9B9C853}" sibTransId="{9827D528-7D22-4F11-B45B-B8DA8142084D}"/>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Thời</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gian</a:t>
          </a:r>
          <a:r>
            <a:rPr lang="en-US" sz="1600" b="1"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từ</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tháng</a:t>
          </a:r>
          <a:r>
            <a:rPr lang="en-US" sz="1600" kern="1200" dirty="0">
              <a:solidFill>
                <a:schemeClr val="tx1"/>
              </a:solidFill>
              <a:effectLst/>
              <a:latin typeface="Cambria" pitchFamily="18" charset="0"/>
              <a:ea typeface="Cambria" pitchFamily="18" charset="0"/>
              <a:cs typeface="Times New Roman"/>
            </a:rPr>
            <a:t> 11 – 4 </a:t>
          </a:r>
          <a:r>
            <a:rPr lang="en-US" sz="1600" kern="1200" dirty="0" err="1">
              <a:solidFill>
                <a:schemeClr val="tx1"/>
              </a:solidFill>
              <a:effectLst/>
              <a:latin typeface="Cambria" pitchFamily="18" charset="0"/>
              <a:ea typeface="Cambria" pitchFamily="18" charset="0"/>
              <a:cs typeface="Times New Roman"/>
            </a:rPr>
            <a:t>năm</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sau</a:t>
          </a:r>
          <a:r>
            <a:rPr lang="en-US" sz="1600" kern="1200" dirty="0">
              <a:solidFill>
                <a:schemeClr val="tx1"/>
              </a:solidFill>
              <a:effectLst/>
              <a:latin typeface="Cambria" pitchFamily="18" charset="0"/>
              <a:ea typeface="Cambria" pitchFamily="18" charset="0"/>
              <a:cs typeface="Times New Roman"/>
            </a:rPr>
            <a:t>.</a:t>
          </a:r>
        </a:p>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Nguồn</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gốc</a:t>
          </a:r>
          <a:r>
            <a:rPr lang="en-US" sz="1600" b="1"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áp</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cao</a:t>
          </a:r>
          <a:r>
            <a:rPr lang="en-US" sz="1600" kern="1200" dirty="0">
              <a:solidFill>
                <a:schemeClr val="tx1"/>
              </a:solidFill>
              <a:effectLst/>
              <a:latin typeface="Cambria" pitchFamily="18" charset="0"/>
              <a:ea typeface="Cambria" pitchFamily="18" charset="0"/>
              <a:cs typeface="Times New Roman"/>
            </a:rPr>
            <a:t> Xi-</a:t>
          </a:r>
          <a:r>
            <a:rPr lang="en-US" sz="1600" kern="1200" dirty="0" err="1">
              <a:solidFill>
                <a:schemeClr val="tx1"/>
              </a:solidFill>
              <a:effectLst/>
              <a:latin typeface="Cambria" pitchFamily="18" charset="0"/>
              <a:ea typeface="Cambria" pitchFamily="18" charset="0"/>
              <a:cs typeface="Times New Roman"/>
            </a:rPr>
            <a:t>bia</a:t>
          </a:r>
          <a:r>
            <a:rPr lang="en-US" sz="1600" kern="1200" dirty="0">
              <a:solidFill>
                <a:schemeClr val="tx1"/>
              </a:solidFill>
              <a:effectLst/>
              <a:latin typeface="Cambria" pitchFamily="18" charset="0"/>
              <a:ea typeface="Cambria" pitchFamily="18" charset="0"/>
              <a:cs typeface="Times New Roman"/>
            </a:rPr>
            <a:t>.</a:t>
          </a:r>
        </a:p>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Hướng</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gió</a:t>
          </a:r>
          <a:r>
            <a:rPr lang="en-US" sz="1600" b="1"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đông</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bắc</a:t>
          </a:r>
          <a:endParaRPr lang="en-US" sz="16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03401"/>
          <a:ext cx="6153508" cy="141758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Đặc</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điểm</a:t>
          </a:r>
          <a:r>
            <a:rPr lang="en-US" sz="1600" b="1" kern="1200" dirty="0">
              <a:solidFill>
                <a:schemeClr val="tx1"/>
              </a:solidFill>
              <a:effectLst/>
              <a:latin typeface="Cambria" pitchFamily="18" charset="0"/>
              <a:ea typeface="Cambria" pitchFamily="18" charset="0"/>
              <a:cs typeface="Times New Roman"/>
            </a:rPr>
            <a:t>: </a:t>
          </a:r>
        </a:p>
        <a:p>
          <a:pPr marL="0" lvl="0" indent="0" algn="just" defTabSz="711200">
            <a:lnSpc>
              <a:spcPct val="90000"/>
            </a:lnSpc>
            <a:spcBef>
              <a:spcPct val="0"/>
            </a:spcBef>
            <a:spcAft>
              <a:spcPct val="35000"/>
            </a:spcAft>
            <a:buNone/>
          </a:pPr>
          <a:r>
            <a:rPr lang="en-US" sz="1600" kern="1200" dirty="0">
              <a:solidFill>
                <a:schemeClr val="tx1"/>
              </a:solidFill>
              <a:effectLst/>
              <a:latin typeface="Cambria" pitchFamily="18" charset="0"/>
              <a:ea typeface="Cambria" pitchFamily="18" charset="0"/>
              <a:cs typeface="Times New Roman"/>
            </a:rPr>
            <a:t>+ Ở </a:t>
          </a:r>
          <a:r>
            <a:rPr lang="en-US" sz="1600" kern="1200" dirty="0" err="1">
              <a:solidFill>
                <a:schemeClr val="tx1"/>
              </a:solidFill>
              <a:effectLst/>
              <a:latin typeface="Cambria" pitchFamily="18" charset="0"/>
              <a:ea typeface="Cambria" pitchFamily="18" charset="0"/>
              <a:cs typeface="Times New Roman"/>
            </a:rPr>
            <a:t>miền</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Bắc</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nửa</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đầu</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mùa</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đông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thời</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tiết</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lạnh</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khô</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nửa</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cuối</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mùa</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đông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thời</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tiết</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lạnh</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ẩm</a:t>
          </a:r>
          <a:r>
            <a:rPr lang="en-US" sz="1600" kern="1200" dirty="0">
              <a:solidFill>
                <a:schemeClr val="tx1"/>
              </a:solidFill>
              <a:effectLst/>
              <a:latin typeface="Cambria" pitchFamily="18" charset="0"/>
              <a:ea typeface="Cambria" pitchFamily="18" charset="0"/>
              <a:cs typeface="Times New Roman"/>
            </a:rPr>
            <a:t>.</a:t>
          </a:r>
        </a:p>
        <a:p>
          <a:pPr marL="0" lvl="0" indent="0" defTabSz="711200">
            <a:lnSpc>
              <a:spcPct val="90000"/>
            </a:lnSpc>
            <a:spcBef>
              <a:spcPct val="0"/>
            </a:spcBef>
            <a:spcAft>
              <a:spcPct val="35000"/>
            </a:spcAft>
            <a:buNone/>
          </a:pPr>
          <a:r>
            <a:rPr lang="en-US" sz="1600" kern="1200" dirty="0">
              <a:solidFill>
                <a:schemeClr val="tx1"/>
              </a:solidFill>
              <a:effectLst/>
              <a:latin typeface="Cambria" pitchFamily="18" charset="0"/>
              <a:ea typeface="Cambria" pitchFamily="18" charset="0"/>
              <a:cs typeface="Times New Roman"/>
            </a:rPr>
            <a:t>+ Ở </a:t>
          </a:r>
          <a:r>
            <a:rPr lang="en-US" sz="1600" kern="1200" dirty="0" err="1">
              <a:solidFill>
                <a:schemeClr val="tx1"/>
              </a:solidFill>
              <a:effectLst/>
              <a:latin typeface="Cambria" pitchFamily="18" charset="0"/>
              <a:ea typeface="Cambria" pitchFamily="18" charset="0"/>
              <a:cs typeface="Times New Roman"/>
            </a:rPr>
            <a:t>miền</a:t>
          </a:r>
          <a:r>
            <a:rPr lang="en-US" sz="1600" kern="1200" dirty="0">
              <a:solidFill>
                <a:schemeClr val="tx1"/>
              </a:solidFill>
              <a:effectLst/>
              <a:latin typeface="Cambria" pitchFamily="18" charset="0"/>
              <a:ea typeface="Cambria" pitchFamily="18" charset="0"/>
              <a:cs typeface="Times New Roman"/>
            </a:rPr>
            <a:t> Nam, </a:t>
          </a:r>
          <a:r>
            <a:rPr lang="en-US" sz="1600" kern="1200" dirty="0" err="1">
              <a:solidFill>
                <a:schemeClr val="tx1"/>
              </a:solidFill>
              <a:effectLst/>
              <a:latin typeface="Cambria" pitchFamily="18" charset="0"/>
              <a:ea typeface="Cambria" pitchFamily="18" charset="0"/>
              <a:cs typeface="Times New Roman"/>
            </a:rPr>
            <a:t>Tín</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phong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gây</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mưa</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cho</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vùng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biển</a:t>
          </a:r>
          <a:r>
            <a:rPr lang="en-US" sz="1600" kern="1200" dirty="0">
              <a:solidFill>
                <a:schemeClr val="tx1"/>
              </a:solidFill>
              <a:effectLst/>
              <a:latin typeface="Cambria" pitchFamily="18" charset="0"/>
              <a:ea typeface="Cambria" pitchFamily="18" charset="0"/>
              <a:cs typeface="Times New Roman"/>
            </a:rPr>
            <a:t> Nam </a:t>
          </a:r>
          <a:r>
            <a:rPr lang="en-US" sz="1600" kern="1200" dirty="0" err="1">
              <a:solidFill>
                <a:schemeClr val="tx1"/>
              </a:solidFill>
              <a:effectLst/>
              <a:latin typeface="Cambria" pitchFamily="18" charset="0"/>
              <a:ea typeface="Cambria" pitchFamily="18" charset="0"/>
              <a:cs typeface="Times New Roman"/>
            </a:rPr>
            <a:t>Trung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Bộ</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gây</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thời</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tiết</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nóng</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khô</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cho</a:t>
          </a:r>
          <a:r>
            <a:rPr lang="en-US" sz="1600" kern="1200" dirty="0">
              <a:solidFill>
                <a:schemeClr val="tx1"/>
              </a:solidFill>
              <a:effectLst/>
              <a:latin typeface="Cambria" pitchFamily="18" charset="0"/>
              <a:ea typeface="Cambria" pitchFamily="18" charset="0"/>
              <a:cs typeface="Times New Roman"/>
            </a:rPr>
            <a:t> Nan </a:t>
          </a:r>
          <a:r>
            <a:rPr lang="en-US" sz="1600" kern="1200" dirty="0" err="1">
              <a:solidFill>
                <a:schemeClr val="tx1"/>
              </a:solidFill>
              <a:effectLst/>
              <a:latin typeface="Cambria" pitchFamily="18" charset="0"/>
              <a:ea typeface="Cambria" pitchFamily="18" charset="0"/>
              <a:cs typeface="Times New Roman"/>
            </a:rPr>
            <a:t>Bộ</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và</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Tây</a:t>
          </a:r>
          <a:r>
            <a:rPr lang="en-US" sz="1600" kern="1200" dirty="0">
              <a:solidFill>
                <a:schemeClr val="tx1"/>
              </a:solidFill>
              <a:effectLst/>
              <a:latin typeface="Cambria" pitchFamily="18" charset="0"/>
              <a:ea typeface="Cambria" pitchFamily="18" charset="0"/>
              <a:cs typeface="Times New Roman"/>
            </a:rPr>
            <a:t> </a:t>
          </a:r>
          <a:r>
            <a:rPr lang="en-US" sz="1600" kern="1200" dirty="0" err="1">
              <a:solidFill>
                <a:schemeClr val="tx1"/>
              </a:solidFill>
              <a:effectLst/>
              <a:latin typeface="Cambria" pitchFamily="18" charset="0"/>
              <a:ea typeface="Cambria" pitchFamily="18" charset="0"/>
              <a:cs typeface="Times New Roman"/>
            </a:rPr>
            <a:t>Nguyên</a:t>
          </a:r>
          <a:r>
            <a:rPr lang="en-US" sz="1600" kern="1200" dirty="0">
              <a:solidFill>
                <a:schemeClr val="tx1"/>
              </a:solidFill>
              <a:effectLst/>
              <a:latin typeface="Cambria" pitchFamily="18" charset="0"/>
              <a:ea typeface="Cambria" pitchFamily="18" charset="0"/>
              <a:cs typeface="Times New Roman"/>
            </a:rPr>
            <a:t>.</a:t>
          </a:r>
        </a:p>
      </dsp:txBody>
      <dsp:txXfrm>
        <a:off x="1066783" y="1803401"/>
        <a:ext cx="6153508" cy="141758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Nguyên</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nhân</a:t>
          </a:r>
          <a:r>
            <a:rPr lang="en-US" sz="1600" kern="1200" dirty="0">
              <a:solidFill>
                <a:schemeClr val="tx1"/>
              </a:solidFill>
              <a:latin typeface="Cambria" pitchFamily="18" charset="0"/>
              <a:ea typeface="Cambria" pitchFamily="18" charset="0"/>
            </a:rPr>
            <a:t>:</a:t>
          </a: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a:t>
          </a:r>
          <a:r>
            <a:rPr lang="vi-VN" sz="1600" kern="1200" dirty="0">
              <a:solidFill>
                <a:schemeClr val="tx1"/>
              </a:solidFill>
              <a:latin typeface="Cambria" pitchFamily="18" charset="0"/>
              <a:ea typeface="Cambria" pitchFamily="18" charset="0"/>
            </a:rPr>
            <a:t> </a:t>
          </a:r>
          <a:r>
            <a:rPr lang="en-US" sz="1600" kern="1200" dirty="0">
              <a:solidFill>
                <a:schemeClr val="tx1"/>
              </a:solidFill>
              <a:latin typeface="Cambria" pitchFamily="18" charset="0"/>
              <a:ea typeface="Cambria" pitchFamily="18" charset="0"/>
            </a:rPr>
            <a:t>V</a:t>
          </a:r>
          <a:r>
            <a:rPr lang="vi-VN" sz="1600" kern="1200" dirty="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en-US" sz="1600" kern="1200" dirty="0">
              <a:solidFill>
                <a:schemeClr val="tx1"/>
              </a:solidFill>
              <a:latin typeface="Cambria" pitchFamily="18" charset="0"/>
              <a:ea typeface="Cambria" pitchFamily="18" charset="0"/>
            </a:rPr>
            <a:t>+</a:t>
          </a:r>
          <a:r>
            <a:rPr lang="vi-VN" sz="1600" kern="1200" dirty="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kern="1200" dirty="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marL="0" lvl="0" indent="0" algn="just" defTabSz="666750">
            <a:lnSpc>
              <a:spcPct val="90000"/>
            </a:lnSpc>
            <a:spcBef>
              <a:spcPct val="0"/>
            </a:spcBef>
            <a:spcAft>
              <a:spcPct val="35000"/>
            </a:spcAft>
            <a:buNone/>
          </a:pPr>
          <a:r>
            <a:rPr lang="en-US" sz="1500" b="1" kern="1200" dirty="0">
              <a:solidFill>
                <a:schemeClr val="tx1"/>
              </a:solidFill>
              <a:effectLst/>
              <a:latin typeface="Cambria" pitchFamily="18" charset="0"/>
              <a:ea typeface="Cambria" pitchFamily="18" charset="0"/>
              <a:cs typeface="Times New Roman"/>
            </a:rPr>
            <a:t>- </a:t>
          </a:r>
          <a:r>
            <a:rPr lang="en-US" sz="1500" b="1" kern="1200" dirty="0" err="1">
              <a:solidFill>
                <a:schemeClr val="tx1"/>
              </a:solidFill>
              <a:effectLst/>
              <a:latin typeface="Cambria" pitchFamily="18" charset="0"/>
              <a:ea typeface="Cambria" pitchFamily="18" charset="0"/>
              <a:cs typeface="Times New Roman"/>
            </a:rPr>
            <a:t>Thời</a:t>
          </a:r>
          <a:r>
            <a:rPr lang="en-US" sz="1500" b="1" kern="1200" dirty="0">
              <a:solidFill>
                <a:schemeClr val="tx1"/>
              </a:solidFill>
              <a:effectLst/>
              <a:latin typeface="Cambria" pitchFamily="18" charset="0"/>
              <a:ea typeface="Cambria" pitchFamily="18" charset="0"/>
              <a:cs typeface="Times New Roman"/>
            </a:rPr>
            <a:t> </a:t>
          </a:r>
          <a:r>
            <a:rPr lang="en-US" sz="1500" b="1" kern="1200" dirty="0" err="1">
              <a:solidFill>
                <a:schemeClr val="tx1"/>
              </a:solidFill>
              <a:effectLst/>
              <a:latin typeface="Cambria" pitchFamily="18" charset="0"/>
              <a:ea typeface="Cambria" pitchFamily="18" charset="0"/>
              <a:cs typeface="Times New Roman"/>
            </a:rPr>
            <a:t>gian</a:t>
          </a:r>
          <a:r>
            <a:rPr lang="en-US" sz="1500" b="1"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từ</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tháng</a:t>
          </a:r>
          <a:r>
            <a:rPr lang="en-US" sz="1500" b="0" kern="1200" dirty="0">
              <a:solidFill>
                <a:schemeClr val="tx1"/>
              </a:solidFill>
              <a:effectLst/>
              <a:latin typeface="Cambria" pitchFamily="18" charset="0"/>
              <a:ea typeface="Cambria" pitchFamily="18" charset="0"/>
              <a:cs typeface="Times New Roman"/>
            </a:rPr>
            <a:t> 5 – 10. </a:t>
          </a:r>
        </a:p>
        <a:p>
          <a:pPr marL="0" lvl="0" indent="0" algn="just" defTabSz="666750">
            <a:lnSpc>
              <a:spcPct val="90000"/>
            </a:lnSpc>
            <a:spcBef>
              <a:spcPct val="0"/>
            </a:spcBef>
            <a:spcAft>
              <a:spcPct val="35000"/>
            </a:spcAft>
            <a:buNone/>
          </a:pPr>
          <a:r>
            <a:rPr lang="vi-VN" sz="1500" b="1" kern="1200" dirty="0">
              <a:solidFill>
                <a:schemeClr val="tx1"/>
              </a:solidFill>
              <a:effectLst/>
              <a:latin typeface="Cambria" pitchFamily="18" charset="0"/>
              <a:ea typeface="Cambria" pitchFamily="18" charset="0"/>
              <a:cs typeface="Times New Roman"/>
            </a:rPr>
            <a:t>- Nguồn gốc: </a:t>
          </a:r>
          <a:r>
            <a:rPr lang="vi-VN" sz="1500" b="0" kern="1200" dirty="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kern="1200" dirty="0">
            <a:solidFill>
              <a:schemeClr val="tx1"/>
            </a:solidFill>
            <a:effectLst/>
            <a:latin typeface="Cambria" pitchFamily="18" charset="0"/>
            <a:ea typeface="Cambria" pitchFamily="18" charset="0"/>
            <a:cs typeface="Times New Roman"/>
          </a:endParaRPr>
        </a:p>
        <a:p>
          <a:pPr marL="0" lvl="0" indent="0" algn="just" defTabSz="666750">
            <a:lnSpc>
              <a:spcPct val="90000"/>
            </a:lnSpc>
            <a:spcBef>
              <a:spcPct val="0"/>
            </a:spcBef>
            <a:spcAft>
              <a:spcPct val="35000"/>
            </a:spcAft>
            <a:buNone/>
          </a:pPr>
          <a:r>
            <a:rPr lang="vi-VN" sz="1500" b="1" kern="1200" dirty="0">
              <a:solidFill>
                <a:schemeClr val="tx1"/>
              </a:solidFill>
              <a:effectLst/>
              <a:latin typeface="Cambria" pitchFamily="18" charset="0"/>
              <a:ea typeface="Cambria" pitchFamily="18" charset="0"/>
              <a:cs typeface="Times New Roman"/>
            </a:rPr>
            <a:t>- Hướng gió: </a:t>
          </a:r>
          <a:r>
            <a:rPr lang="en-US" sz="1500" b="0" kern="1200" dirty="0" err="1">
              <a:solidFill>
                <a:schemeClr val="tx1"/>
              </a:solidFill>
              <a:effectLst/>
              <a:latin typeface="Cambria" pitchFamily="18" charset="0"/>
              <a:ea typeface="Cambria" pitchFamily="18" charset="0"/>
              <a:cs typeface="Times New Roman"/>
            </a:rPr>
            <a:t>tây</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nam</a:t>
          </a:r>
          <a:r>
            <a:rPr lang="vi-VN" sz="1500" b="0" kern="1200" dirty="0">
              <a:solidFill>
                <a:schemeClr val="tx1"/>
              </a:solidFill>
              <a:effectLst/>
              <a:latin typeface="Cambria" pitchFamily="18" charset="0"/>
              <a:ea typeface="Cambria" pitchFamily="18" charset="0"/>
              <a:cs typeface="Times New Roman"/>
            </a:rPr>
            <a:t>, đối với miền Bắc là </a:t>
          </a:r>
          <a:r>
            <a:rPr lang="en-US" sz="1500" b="0" kern="1200" dirty="0" err="1">
              <a:solidFill>
                <a:schemeClr val="tx1"/>
              </a:solidFill>
              <a:effectLst/>
              <a:latin typeface="Cambria" pitchFamily="18" charset="0"/>
              <a:ea typeface="Cambria" pitchFamily="18" charset="0"/>
              <a:cs typeface="Times New Roman"/>
            </a:rPr>
            <a:t>đông</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nam</a:t>
          </a:r>
          <a:r>
            <a:rPr lang="en-US" sz="1500" b="0" kern="1200" dirty="0">
              <a:solidFill>
                <a:schemeClr val="tx1"/>
              </a:solidFill>
              <a:effectLst/>
              <a:latin typeface="Cambria" pitchFamily="18" charset="0"/>
              <a:ea typeface="Cambria" pitchFamily="18" charset="0"/>
              <a:cs typeface="Times New Roman"/>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79599"/>
          <a:ext cx="6153508" cy="126518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tx1"/>
              </a:solidFill>
              <a:effectLst/>
              <a:latin typeface="Cambria" pitchFamily="18" charset="0"/>
              <a:ea typeface="Cambria" pitchFamily="18" charset="0"/>
              <a:cs typeface="Times New Roman"/>
            </a:rPr>
            <a:t>- </a:t>
          </a:r>
          <a:r>
            <a:rPr lang="en-US" sz="1500" b="1" kern="1200" dirty="0" err="1">
              <a:solidFill>
                <a:schemeClr val="tx1"/>
              </a:solidFill>
              <a:effectLst/>
              <a:latin typeface="Cambria" pitchFamily="18" charset="0"/>
              <a:ea typeface="Cambria" pitchFamily="18" charset="0"/>
              <a:cs typeface="Times New Roman"/>
            </a:rPr>
            <a:t>Đặc</a:t>
          </a:r>
          <a:r>
            <a:rPr lang="en-US" sz="1500" b="1" kern="1200" dirty="0">
              <a:solidFill>
                <a:schemeClr val="tx1"/>
              </a:solidFill>
              <a:effectLst/>
              <a:latin typeface="Cambria" pitchFamily="18" charset="0"/>
              <a:ea typeface="Cambria" pitchFamily="18" charset="0"/>
              <a:cs typeface="Times New Roman"/>
            </a:rPr>
            <a:t> </a:t>
          </a:r>
          <a:r>
            <a:rPr lang="en-US" sz="1500" b="1" kern="1200" dirty="0" err="1">
              <a:solidFill>
                <a:schemeClr val="tx1"/>
              </a:solidFill>
              <a:effectLst/>
              <a:latin typeface="Cambria" pitchFamily="18" charset="0"/>
              <a:ea typeface="Cambria" pitchFamily="18" charset="0"/>
              <a:cs typeface="Times New Roman"/>
            </a:rPr>
            <a:t>điểm</a:t>
          </a:r>
          <a:r>
            <a:rPr lang="en-US" sz="1500" b="1" kern="1200" dirty="0">
              <a:solidFill>
                <a:schemeClr val="tx1"/>
              </a:solidFill>
              <a:effectLst/>
              <a:latin typeface="Cambria" pitchFamily="18" charset="0"/>
              <a:ea typeface="Cambria" pitchFamily="18" charset="0"/>
              <a:cs typeface="Times New Roman"/>
            </a:rPr>
            <a:t>: </a:t>
          </a:r>
        </a:p>
        <a:p>
          <a:pPr marL="0" lvl="0" indent="0" algn="just" defTabSz="666750">
            <a:lnSpc>
              <a:spcPct val="90000"/>
            </a:lnSpc>
            <a:spcBef>
              <a:spcPct val="0"/>
            </a:spcBef>
            <a:spcAft>
              <a:spcPct val="35000"/>
            </a:spcAft>
            <a:buNone/>
          </a:pPr>
          <a:r>
            <a:rPr lang="vi-VN" sz="1500" b="0" kern="1200" dirty="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kern="1200" dirty="0" err="1">
              <a:solidFill>
                <a:schemeClr val="tx1"/>
              </a:solidFill>
              <a:effectLst/>
              <a:latin typeface="Cambria" pitchFamily="18" charset="0"/>
              <a:ea typeface="Cambria" pitchFamily="18" charset="0"/>
              <a:cs typeface="Times New Roman"/>
            </a:rPr>
            <a:t>phía</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đông</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Trường</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Sơn</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và</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nam</a:t>
          </a:r>
          <a:r>
            <a:rPr lang="en-US" sz="1500" b="0" kern="1200" dirty="0">
              <a:solidFill>
                <a:schemeClr val="tx1"/>
              </a:solidFill>
              <a:effectLst/>
              <a:latin typeface="Cambria" pitchFamily="18" charset="0"/>
              <a:ea typeface="Cambria" pitchFamily="18" charset="0"/>
              <a:cs typeface="Times New Roman"/>
            </a:rPr>
            <a:t> </a:t>
          </a:r>
          <a:r>
            <a:rPr lang="vi-VN" sz="1500" b="0" kern="1200" dirty="0">
              <a:solidFill>
                <a:schemeClr val="tx1"/>
              </a:solidFill>
              <a:effectLst/>
              <a:latin typeface="Cambria" pitchFamily="18" charset="0"/>
              <a:ea typeface="Cambria" pitchFamily="18" charset="0"/>
              <a:cs typeface="Times New Roman"/>
            </a:rPr>
            <a:t>Tây Bắc.</a:t>
          </a:r>
          <a:endParaRPr lang="en-US" sz="1500" b="0" kern="1200" dirty="0">
            <a:solidFill>
              <a:schemeClr val="tx1"/>
            </a:solidFill>
            <a:effectLst/>
            <a:latin typeface="Cambria" pitchFamily="18" charset="0"/>
            <a:ea typeface="Cambria" pitchFamily="18" charset="0"/>
            <a:cs typeface="Times New Roman"/>
          </a:endParaRPr>
        </a:p>
        <a:p>
          <a:pPr marL="0" lvl="0" indent="0" algn="just" defTabSz="666750">
            <a:lnSpc>
              <a:spcPct val="90000"/>
            </a:lnSpc>
            <a:spcBef>
              <a:spcPct val="0"/>
            </a:spcBef>
            <a:spcAft>
              <a:spcPct val="35000"/>
            </a:spcAft>
            <a:buNone/>
          </a:pPr>
          <a:r>
            <a:rPr lang="vi-VN" sz="1500" b="0" kern="1200" dirty="0">
              <a:solidFill>
                <a:schemeClr val="tx1"/>
              </a:solidFill>
              <a:effectLst/>
              <a:latin typeface="Cambria" pitchFamily="18" charset="0"/>
              <a:ea typeface="Cambria" pitchFamily="18" charset="0"/>
              <a:cs typeface="Times New Roman"/>
            </a:rPr>
            <a:t>+ Giữa và cuối mùa hạ: </a:t>
          </a:r>
          <a:r>
            <a:rPr lang="en-US" sz="1500" b="0" kern="1200" dirty="0" err="1">
              <a:solidFill>
                <a:schemeClr val="tx1"/>
              </a:solidFill>
              <a:effectLst/>
              <a:latin typeface="Cambria" pitchFamily="18" charset="0"/>
              <a:ea typeface="Cambria" pitchFamily="18" charset="0"/>
              <a:cs typeface="Times New Roman"/>
            </a:rPr>
            <a:t>nóng</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ẩm</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mưa</a:t>
          </a:r>
          <a:r>
            <a:rPr lang="en-US" sz="1500" b="0" kern="1200" dirty="0">
              <a:solidFill>
                <a:schemeClr val="tx1"/>
              </a:solidFill>
              <a:effectLst/>
              <a:latin typeface="Cambria" pitchFamily="18" charset="0"/>
              <a:ea typeface="Cambria" pitchFamily="18" charset="0"/>
              <a:cs typeface="Times New Roman"/>
            </a:rPr>
            <a:t> </a:t>
          </a:r>
          <a:r>
            <a:rPr lang="en-US" sz="1500" b="0" kern="1200" dirty="0" err="1">
              <a:solidFill>
                <a:schemeClr val="tx1"/>
              </a:solidFill>
              <a:effectLst/>
              <a:latin typeface="Cambria" pitchFamily="18" charset="0"/>
              <a:ea typeface="Cambria" pitchFamily="18" charset="0"/>
              <a:cs typeface="Times New Roman"/>
            </a:rPr>
            <a:t>nhiều</a:t>
          </a:r>
          <a:r>
            <a:rPr lang="en-US" sz="1500" b="0" kern="1200" dirty="0">
              <a:solidFill>
                <a:schemeClr val="tx1"/>
              </a:solidFill>
              <a:effectLst/>
              <a:latin typeface="Cambria" pitchFamily="18" charset="0"/>
              <a:ea typeface="Cambria" pitchFamily="18" charset="0"/>
              <a:cs typeface="Times New Roman"/>
            </a:rPr>
            <a:t> </a:t>
          </a:r>
          <a:r>
            <a:rPr lang="vi-VN" sz="1500" b="0" kern="1200" dirty="0">
              <a:solidFill>
                <a:schemeClr val="tx1"/>
              </a:solidFill>
              <a:effectLst/>
              <a:latin typeface="Cambria" pitchFamily="18" charset="0"/>
              <a:ea typeface="Cambria" pitchFamily="18" charset="0"/>
              <a:cs typeface="Times New Roman"/>
            </a:rPr>
            <a:t>trên phạm vi cả nước.</a:t>
          </a:r>
          <a:endParaRPr lang="en-US" sz="1500" b="0" kern="1200" dirty="0">
            <a:solidFill>
              <a:schemeClr val="tx1"/>
            </a:solidFill>
            <a:effectLst/>
            <a:latin typeface="Cambria" pitchFamily="18" charset="0"/>
            <a:ea typeface="Cambria" pitchFamily="18" charset="0"/>
            <a:cs typeface="Times New Roman"/>
          </a:endParaRPr>
        </a:p>
      </dsp:txBody>
      <dsp:txXfrm>
        <a:off x="1066783" y="1879599"/>
        <a:ext cx="6153508" cy="1265187"/>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07128" y="3327398"/>
          <a:ext cx="6528363" cy="17475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marL="0" lvl="0" indent="0" algn="just" defTabSz="666750">
            <a:lnSpc>
              <a:spcPct val="90000"/>
            </a:lnSpc>
            <a:spcBef>
              <a:spcPct val="0"/>
            </a:spcBef>
            <a:spcAft>
              <a:spcPct val="35000"/>
            </a:spcAft>
            <a:buNone/>
          </a:pPr>
          <a:r>
            <a:rPr lang="en-US" sz="1500" kern="1200" dirty="0">
              <a:solidFill>
                <a:schemeClr val="tx1"/>
              </a:solidFill>
              <a:latin typeface="Cambria" pitchFamily="18" charset="0"/>
              <a:ea typeface="Cambria" pitchFamily="18" charset="0"/>
            </a:rPr>
            <a:t>- </a:t>
          </a:r>
          <a:r>
            <a:rPr lang="en-US" sz="1500" b="1" kern="1200" dirty="0" err="1">
              <a:solidFill>
                <a:schemeClr val="tx1"/>
              </a:solidFill>
              <a:latin typeface="Cambria" pitchFamily="18" charset="0"/>
              <a:ea typeface="Cambria" pitchFamily="18" charset="0"/>
            </a:rPr>
            <a:t>Nguyên</a:t>
          </a:r>
          <a:r>
            <a:rPr lang="en-US" sz="1500" b="1" kern="1200" dirty="0">
              <a:solidFill>
                <a:schemeClr val="tx1"/>
              </a:solidFill>
              <a:latin typeface="Cambria" pitchFamily="18" charset="0"/>
              <a:ea typeface="Cambria" pitchFamily="18" charset="0"/>
            </a:rPr>
            <a:t> </a:t>
          </a:r>
          <a:r>
            <a:rPr lang="en-US" sz="1500" b="1" kern="1200" dirty="0" err="1">
              <a:solidFill>
                <a:schemeClr val="tx1"/>
              </a:solidFill>
              <a:latin typeface="Cambria" pitchFamily="18" charset="0"/>
              <a:ea typeface="Cambria" pitchFamily="18" charset="0"/>
            </a:rPr>
            <a:t>nhân</a:t>
          </a:r>
          <a:r>
            <a:rPr lang="en-US" sz="1500" kern="1200" dirty="0">
              <a:solidFill>
                <a:schemeClr val="tx1"/>
              </a:solidFill>
              <a:latin typeface="Cambria" pitchFamily="18" charset="0"/>
              <a:ea typeface="Cambria" pitchFamily="18" charset="0"/>
            </a:rPr>
            <a:t>:</a:t>
          </a:r>
        </a:p>
        <a:p>
          <a:pPr marL="0" lvl="0" indent="0" algn="just" defTabSz="666750">
            <a:lnSpc>
              <a:spcPct val="90000"/>
            </a:lnSpc>
            <a:spcBef>
              <a:spcPct val="0"/>
            </a:spcBef>
            <a:spcAft>
              <a:spcPct val="35000"/>
            </a:spcAft>
            <a:buNone/>
          </a:pPr>
          <a:r>
            <a:rPr lang="en-US" sz="1500" kern="1200" dirty="0">
              <a:solidFill>
                <a:schemeClr val="tx1"/>
              </a:solidFill>
              <a:latin typeface="Cambria" pitchFamily="18" charset="0"/>
              <a:ea typeface="Cambria" pitchFamily="18" charset="0"/>
            </a:rPr>
            <a:t>+ </a:t>
          </a:r>
          <a:r>
            <a:rPr lang="vi-VN" sz="1500" kern="1200" dirty="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kern="1200" dirty="0" err="1">
              <a:solidFill>
                <a:schemeClr val="tx1"/>
              </a:solidFill>
              <a:latin typeface="Cambria" pitchFamily="18" charset="0"/>
              <a:ea typeface="Cambria" pitchFamily="18" charset="0"/>
            </a:rPr>
            <a:t>đông</a:t>
          </a:r>
          <a:r>
            <a:rPr lang="en-US" sz="1500" kern="1200" dirty="0">
              <a:solidFill>
                <a:schemeClr val="tx1"/>
              </a:solidFill>
              <a:latin typeface="Cambria" pitchFamily="18" charset="0"/>
              <a:ea typeface="Cambria" pitchFamily="18" charset="0"/>
            </a:rPr>
            <a:t> </a:t>
          </a:r>
          <a:r>
            <a:rPr lang="en-US" sz="1500" kern="1200" dirty="0" err="1">
              <a:solidFill>
                <a:schemeClr val="tx1"/>
              </a:solidFill>
              <a:latin typeface="Cambria" pitchFamily="18" charset="0"/>
              <a:ea typeface="Cambria" pitchFamily="18" charset="0"/>
            </a:rPr>
            <a:t>nam</a:t>
          </a:r>
          <a:r>
            <a:rPr lang="vi-VN" sz="1500" kern="1200" dirty="0">
              <a:solidFill>
                <a:schemeClr val="tx1"/>
              </a:solidFill>
              <a:latin typeface="Cambria" pitchFamily="18" charset="0"/>
              <a:ea typeface="Cambria" pitchFamily="18" charset="0"/>
            </a:rPr>
            <a:t>.</a:t>
          </a:r>
          <a:endParaRPr lang="en-US" sz="1500" kern="1200" dirty="0">
            <a:solidFill>
              <a:schemeClr val="tx1"/>
            </a:solidFill>
            <a:latin typeface="Cambria" pitchFamily="18" charset="0"/>
            <a:ea typeface="Cambria" pitchFamily="18" charset="0"/>
          </a:endParaRPr>
        </a:p>
        <a:p>
          <a:pPr marL="0" lvl="0" indent="0" algn="just" defTabSz="666750">
            <a:lnSpc>
              <a:spcPct val="90000"/>
            </a:lnSpc>
            <a:spcBef>
              <a:spcPct val="0"/>
            </a:spcBef>
            <a:spcAft>
              <a:spcPct val="35000"/>
            </a:spcAft>
            <a:buNone/>
          </a:pPr>
          <a:r>
            <a:rPr lang="vi-VN" sz="1500" kern="1200" dirty="0">
              <a:solidFill>
                <a:schemeClr val="tx1"/>
              </a:solidFill>
              <a:latin typeface="Cambria" pitchFamily="18" charset="0"/>
              <a:ea typeface="Cambria" pitchFamily="18" charset="0"/>
            </a:rPr>
            <a:t>- Nửa đầu mùa hạ, gió </a:t>
          </a:r>
          <a:r>
            <a:rPr lang="en-US" sz="1500" kern="1200" dirty="0" err="1">
              <a:solidFill>
                <a:schemeClr val="tx1"/>
              </a:solidFill>
              <a:latin typeface="Cambria" pitchFamily="18" charset="0"/>
              <a:ea typeface="Cambria" pitchFamily="18" charset="0"/>
            </a:rPr>
            <a:t>mùa</a:t>
          </a:r>
          <a:r>
            <a:rPr lang="en-US" sz="1500" kern="1200" dirty="0">
              <a:solidFill>
                <a:schemeClr val="tx1"/>
              </a:solidFill>
              <a:latin typeface="Cambria" pitchFamily="18" charset="0"/>
              <a:ea typeface="Cambria" pitchFamily="18" charset="0"/>
            </a:rPr>
            <a:t> </a:t>
          </a:r>
          <a:r>
            <a:rPr lang="en-US" sz="1500" kern="1200" dirty="0" err="1">
              <a:solidFill>
                <a:schemeClr val="tx1"/>
              </a:solidFill>
              <a:latin typeface="Cambria" pitchFamily="18" charset="0"/>
              <a:ea typeface="Cambria" pitchFamily="18" charset="0"/>
            </a:rPr>
            <a:t>tây</a:t>
          </a:r>
          <a:r>
            <a:rPr lang="en-US" sz="1500" kern="1200" dirty="0">
              <a:solidFill>
                <a:schemeClr val="tx1"/>
              </a:solidFill>
              <a:latin typeface="Cambria" pitchFamily="18" charset="0"/>
              <a:ea typeface="Cambria" pitchFamily="18" charset="0"/>
            </a:rPr>
            <a:t> </a:t>
          </a:r>
          <a:r>
            <a:rPr lang="en-US" sz="1500" kern="1200" dirty="0" err="1">
              <a:solidFill>
                <a:schemeClr val="tx1"/>
              </a:solidFill>
              <a:latin typeface="Cambria" pitchFamily="18" charset="0"/>
              <a:ea typeface="Cambria" pitchFamily="18" charset="0"/>
            </a:rPr>
            <a:t>nam</a:t>
          </a:r>
          <a:r>
            <a:rPr lang="en-US" sz="1500" kern="1200" dirty="0">
              <a:solidFill>
                <a:schemeClr val="tx1"/>
              </a:solidFill>
              <a:latin typeface="Cambria" pitchFamily="18" charset="0"/>
              <a:ea typeface="Cambria" pitchFamily="18" charset="0"/>
            </a:rPr>
            <a:t> </a:t>
          </a:r>
          <a:r>
            <a:rPr lang="vi-VN" sz="1500" kern="1200" dirty="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kern="1200" dirty="0">
              <a:solidFill>
                <a:schemeClr val="tx1"/>
              </a:solidFill>
              <a:latin typeface="Cambria" pitchFamily="18" charset="0"/>
              <a:ea typeface="Cambria" pitchFamily="18" charset="0"/>
            </a:rPr>
            <a:t>, </a:t>
          </a:r>
          <a:r>
            <a:rPr lang="en-US" sz="1500" kern="1200" dirty="0" err="1">
              <a:solidFill>
                <a:schemeClr val="tx1"/>
              </a:solidFill>
              <a:latin typeface="Cambria" pitchFamily="18" charset="0"/>
              <a:ea typeface="Cambria" pitchFamily="18" charset="0"/>
            </a:rPr>
            <a:t>nên</a:t>
          </a:r>
          <a:r>
            <a:rPr lang="en-US" sz="1500" kern="1200" dirty="0">
              <a:solidFill>
                <a:schemeClr val="tx1"/>
              </a:solidFill>
              <a:latin typeface="Cambria" pitchFamily="18" charset="0"/>
              <a:ea typeface="Cambria" pitchFamily="18" charset="0"/>
            </a:rPr>
            <a:t> </a:t>
          </a:r>
          <a:r>
            <a:rPr lang="vi-VN" sz="1500" kern="1200" dirty="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kern="1200" dirty="0">
            <a:solidFill>
              <a:schemeClr val="tx1"/>
            </a:solidFill>
            <a:latin typeface="Cambria" pitchFamily="18" charset="0"/>
            <a:ea typeface="Cambria" pitchFamily="18" charset="0"/>
          </a:endParaRPr>
        </a:p>
      </dsp:txBody>
      <dsp:txXfrm>
        <a:off x="707128" y="3327398"/>
        <a:ext cx="6528363" cy="17475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6206" y="2190531"/>
          <a:ext cx="710710" cy="877831"/>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0000"/>
              </a:solidFill>
              <a:latin typeface="Cambria" pitchFamily="18" charset="0"/>
              <a:ea typeface="Cambria" pitchFamily="18" charset="0"/>
            </a:rPr>
            <a:t>NHÓM 2</a:t>
          </a:r>
        </a:p>
      </dsp:txBody>
      <dsp:txXfrm>
        <a:off x="97022" y="2211347"/>
        <a:ext cx="669078" cy="836199"/>
      </dsp:txXfrm>
    </dsp:sp>
    <dsp:sp modelId="{977D9258-F91B-4ECD-93BD-F70F8E8628FA}">
      <dsp:nvSpPr>
        <dsp:cNvPr id="0" name=""/>
        <dsp:cNvSpPr/>
      </dsp:nvSpPr>
      <dsp:spPr>
        <a:xfrm rot="17854377">
          <a:off x="379462" y="1941982"/>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00119" y="1919090"/>
        <a:ext cx="75858" cy="75858"/>
      </dsp:txXfrm>
    </dsp:sp>
    <dsp:sp modelId="{983CCE9D-A68F-45B6-B5E3-8C935362A290}">
      <dsp:nvSpPr>
        <dsp:cNvPr id="0" name=""/>
        <dsp:cNvSpPr/>
      </dsp:nvSpPr>
      <dsp:spPr>
        <a:xfrm>
          <a:off x="1489181" y="845675"/>
          <a:ext cx="753495"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Lào</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Cai</a:t>
          </a:r>
          <a:endParaRPr lang="en-US" sz="1800" b="1" kern="1200" dirty="0">
            <a:solidFill>
              <a:schemeClr val="tx1"/>
            </a:solidFill>
            <a:latin typeface="Cambria" pitchFamily="18" charset="0"/>
            <a:ea typeface="Cambria" pitchFamily="18" charset="0"/>
          </a:endParaRPr>
        </a:p>
      </dsp:txBody>
      <dsp:txXfrm>
        <a:off x="1511250" y="867744"/>
        <a:ext cx="709357" cy="833693"/>
      </dsp:txXfrm>
    </dsp:sp>
    <dsp:sp modelId="{BEE14AB2-5155-4062-BDC9-81FC40CC96C5}">
      <dsp:nvSpPr>
        <dsp:cNvPr id="0" name=""/>
        <dsp:cNvSpPr/>
      </dsp:nvSpPr>
      <dsp:spPr>
        <a:xfrm rot="18880686">
          <a:off x="2094420" y="914454"/>
          <a:ext cx="998780" cy="30073"/>
        </a:xfrm>
        <a:custGeom>
          <a:avLst/>
          <a:gdLst/>
          <a:ahLst/>
          <a:cxnLst/>
          <a:rect l="0" t="0" r="0" b="0"/>
          <a:pathLst>
            <a:path>
              <a:moveTo>
                <a:pt x="0" y="15036"/>
              </a:moveTo>
              <a:lnTo>
                <a:pt x="998780"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8840" y="904521"/>
        <a:ext cx="49939" cy="49939"/>
      </dsp:txXfrm>
    </dsp:sp>
    <dsp:sp modelId="{74752D16-F284-4733-BD06-D81B903FC595}">
      <dsp:nvSpPr>
        <dsp:cNvPr id="0" name=""/>
        <dsp:cNvSpPr/>
      </dsp:nvSpPr>
      <dsp:spPr>
        <a:xfrm>
          <a:off x="2944943" y="3216"/>
          <a:ext cx="5501003" cy="114234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b="1" kern="1200" dirty="0">
              <a:solidFill>
                <a:schemeClr val="tx1"/>
              </a:solidFill>
              <a:latin typeface="Cambria" pitchFamily="18" charset="0"/>
              <a:ea typeface="Cambria" pitchFamily="18" charset="0"/>
            </a:rPr>
            <a:t>- Về nhiệt độ:</a:t>
          </a:r>
          <a:endParaRPr lang="en-US" sz="1600" b="1"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Nhiệt độ trung bình năm: 22,4</a:t>
          </a:r>
          <a:r>
            <a:rPr lang="vi-VN" sz="1600" kern="1200" baseline="30000" dirty="0">
              <a:solidFill>
                <a:schemeClr val="tx1"/>
              </a:solidFill>
              <a:latin typeface="Cambria" pitchFamily="18" charset="0"/>
              <a:ea typeface="Cambria" pitchFamily="18" charset="0"/>
            </a:rPr>
            <a:t>0</a:t>
          </a:r>
          <a:r>
            <a:rPr lang="vi-VN" sz="1600" kern="1200" dirty="0">
              <a:solidFill>
                <a:schemeClr val="tx1"/>
              </a:solidFill>
              <a:latin typeface="Cambria" pitchFamily="18" charset="0"/>
              <a:ea typeface="Cambria" pitchFamily="18" charset="0"/>
            </a:rPr>
            <a:t>C.</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Nhiệt độ cao nhất khoảng 28</a:t>
          </a:r>
          <a:r>
            <a:rPr lang="vi-VN" sz="1600" kern="1200" baseline="30000" dirty="0">
              <a:solidFill>
                <a:schemeClr val="tx1"/>
              </a:solidFill>
              <a:latin typeface="Cambria" pitchFamily="18" charset="0"/>
              <a:ea typeface="Cambria" pitchFamily="18" charset="0"/>
            </a:rPr>
            <a:t>0</a:t>
          </a:r>
          <a:r>
            <a:rPr lang="vi-VN" sz="1600" kern="1200" dirty="0">
              <a:solidFill>
                <a:schemeClr val="tx1"/>
              </a:solidFill>
              <a:latin typeface="Cambria" pitchFamily="18" charset="0"/>
              <a:ea typeface="Cambria" pitchFamily="18" charset="0"/>
            </a:rPr>
            <a:t>C, thấp nhất khoảng 15</a:t>
          </a:r>
          <a:r>
            <a:rPr lang="vi-VN" sz="1600" kern="1200" baseline="30000" dirty="0">
              <a:solidFill>
                <a:schemeClr val="tx1"/>
              </a:solidFill>
              <a:latin typeface="Cambria" pitchFamily="18" charset="0"/>
              <a:ea typeface="Cambria" pitchFamily="18" charset="0"/>
            </a:rPr>
            <a:t>0</a:t>
          </a:r>
          <a:r>
            <a:rPr lang="vi-VN" sz="1600" kern="1200" dirty="0">
              <a:solidFill>
                <a:schemeClr val="tx1"/>
              </a:solidFill>
              <a:latin typeface="Cambria" pitchFamily="18" charset="0"/>
              <a:ea typeface="Cambria" pitchFamily="18" charset="0"/>
            </a:rPr>
            <a:t>C.</a:t>
          </a:r>
          <a:endParaRPr lang="en-US" sz="1600" kern="1200" dirty="0">
            <a:solidFill>
              <a:schemeClr val="tx1"/>
            </a:solidFill>
            <a:latin typeface="Cambria" pitchFamily="18" charset="0"/>
            <a:ea typeface="Cambria" pitchFamily="18" charset="0"/>
          </a:endParaRPr>
        </a:p>
      </dsp:txBody>
      <dsp:txXfrm>
        <a:off x="2978401" y="36674"/>
        <a:ext cx="5434087" cy="1075432"/>
      </dsp:txXfrm>
    </dsp:sp>
    <dsp:sp modelId="{085DDCEE-9B2A-4FE1-8803-7719DDB3D6CB}">
      <dsp:nvSpPr>
        <dsp:cNvPr id="0" name=""/>
        <dsp:cNvSpPr/>
      </dsp:nvSpPr>
      <dsp:spPr>
        <a:xfrm rot="2532635">
          <a:off x="2119742" y="1588060"/>
          <a:ext cx="948135" cy="30073"/>
        </a:xfrm>
        <a:custGeom>
          <a:avLst/>
          <a:gdLst/>
          <a:ahLst/>
          <a:cxnLst/>
          <a:rect l="0" t="0" r="0" b="0"/>
          <a:pathLst>
            <a:path>
              <a:moveTo>
                <a:pt x="0" y="15036"/>
              </a:moveTo>
              <a:lnTo>
                <a:pt x="948135"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0107" y="1579394"/>
        <a:ext cx="47406" cy="47406"/>
      </dsp:txXfrm>
    </dsp:sp>
    <dsp:sp modelId="{83021AC3-EBE3-4F91-90D4-B475F247BF98}">
      <dsp:nvSpPr>
        <dsp:cNvPr id="0" name=""/>
        <dsp:cNvSpPr/>
      </dsp:nvSpPr>
      <dsp:spPr>
        <a:xfrm>
          <a:off x="2944943" y="1277239"/>
          <a:ext cx="5509237" cy="128872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b="1" kern="1200" dirty="0">
              <a:solidFill>
                <a:schemeClr val="tx1"/>
              </a:solidFill>
              <a:latin typeface="Cambria" pitchFamily="18" charset="0"/>
              <a:ea typeface="Cambria" pitchFamily="18" charset="0"/>
            </a:rPr>
            <a:t>- Về lượng mưa:</a:t>
          </a:r>
          <a:endParaRPr lang="en-US" sz="1600" b="1"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Tổng lượng mưa trong năm : 1765mm.</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Lượng mưa cao nhất khoảng 350mm, lượng mưa thấp nhất khoảng 35mm.</a:t>
          </a:r>
          <a:endParaRPr lang="en-US" sz="1600" kern="1200" dirty="0">
            <a:solidFill>
              <a:schemeClr val="tx1"/>
            </a:solidFill>
            <a:latin typeface="Cambria" pitchFamily="18" charset="0"/>
            <a:ea typeface="Cambria" pitchFamily="18" charset="0"/>
          </a:endParaRPr>
        </a:p>
      </dsp:txBody>
      <dsp:txXfrm>
        <a:off x="2982689" y="1314985"/>
        <a:ext cx="5433745" cy="1213235"/>
      </dsp:txXfrm>
    </dsp:sp>
    <dsp:sp modelId="{2C7633BD-46F7-4934-84F1-2C7EF7441B97}">
      <dsp:nvSpPr>
        <dsp:cNvPr id="0" name=""/>
        <dsp:cNvSpPr/>
      </dsp:nvSpPr>
      <dsp:spPr>
        <a:xfrm rot="3745623">
          <a:off x="379462" y="3286838"/>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00119" y="3263946"/>
        <a:ext cx="75858" cy="75858"/>
      </dsp:txXfrm>
    </dsp:sp>
    <dsp:sp modelId="{E06B0587-1B83-4659-BE19-EEC915595376}">
      <dsp:nvSpPr>
        <dsp:cNvPr id="0" name=""/>
        <dsp:cNvSpPr/>
      </dsp:nvSpPr>
      <dsp:spPr>
        <a:xfrm>
          <a:off x="1489181" y="3535387"/>
          <a:ext cx="754900"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Sa </a:t>
          </a:r>
        </a:p>
        <a:p>
          <a:pPr marL="0" lvl="0" indent="0" algn="ctr"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Pa</a:t>
          </a:r>
        </a:p>
      </dsp:txBody>
      <dsp:txXfrm>
        <a:off x="1511291" y="3557497"/>
        <a:ext cx="710680" cy="833611"/>
      </dsp:txXfrm>
    </dsp:sp>
    <dsp:sp modelId="{E015C146-2506-4481-A4D5-7B3CD11B341C}">
      <dsp:nvSpPr>
        <dsp:cNvPr id="0" name=""/>
        <dsp:cNvSpPr/>
      </dsp:nvSpPr>
      <dsp:spPr>
        <a:xfrm rot="18922872">
          <a:off x="2101909" y="3612775"/>
          <a:ext cx="986611" cy="30073"/>
        </a:xfrm>
        <a:custGeom>
          <a:avLst/>
          <a:gdLst/>
          <a:ahLst/>
          <a:cxnLst/>
          <a:rect l="0" t="0" r="0" b="0"/>
          <a:pathLst>
            <a:path>
              <a:moveTo>
                <a:pt x="0" y="15036"/>
              </a:moveTo>
              <a:lnTo>
                <a:pt x="98661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0549" y="3603146"/>
        <a:ext cx="49330" cy="49330"/>
      </dsp:txXfrm>
    </dsp:sp>
    <dsp:sp modelId="{E830DF01-FA7C-4A8E-95CC-AC276B40E34D}">
      <dsp:nvSpPr>
        <dsp:cNvPr id="0" name=""/>
        <dsp:cNvSpPr/>
      </dsp:nvSpPr>
      <dsp:spPr>
        <a:xfrm>
          <a:off x="2946347" y="2697641"/>
          <a:ext cx="5504883" cy="116735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b="1" kern="1200" dirty="0">
              <a:solidFill>
                <a:schemeClr val="tx1"/>
              </a:solidFill>
              <a:latin typeface="Cambria" pitchFamily="18" charset="0"/>
              <a:ea typeface="Cambria" pitchFamily="18" charset="0"/>
            </a:rPr>
            <a:t>- Về nhiệt độ:</a:t>
          </a:r>
          <a:endParaRPr lang="en-US" sz="1600" b="1"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Nhiệt độ trung bình năm: 15,5</a:t>
          </a:r>
          <a:r>
            <a:rPr lang="vi-VN" sz="1600" kern="1200" baseline="30000" dirty="0">
              <a:solidFill>
                <a:schemeClr val="tx1"/>
              </a:solidFill>
              <a:latin typeface="Cambria" pitchFamily="18" charset="0"/>
              <a:ea typeface="Cambria" pitchFamily="18" charset="0"/>
            </a:rPr>
            <a:t>0</a:t>
          </a:r>
          <a:r>
            <a:rPr lang="vi-VN" sz="1600" kern="1200" dirty="0">
              <a:solidFill>
                <a:schemeClr val="tx1"/>
              </a:solidFill>
              <a:latin typeface="Cambria" pitchFamily="18" charset="0"/>
              <a:ea typeface="Cambria" pitchFamily="18" charset="0"/>
            </a:rPr>
            <a:t>C.</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Nhiệt độ cao nhất khoảng 20</a:t>
          </a:r>
          <a:r>
            <a:rPr lang="vi-VN" sz="1600" kern="1200" baseline="30000" dirty="0">
              <a:solidFill>
                <a:schemeClr val="tx1"/>
              </a:solidFill>
              <a:latin typeface="Cambria" pitchFamily="18" charset="0"/>
              <a:ea typeface="Cambria" pitchFamily="18" charset="0"/>
            </a:rPr>
            <a:t>0</a:t>
          </a:r>
          <a:r>
            <a:rPr lang="vi-VN" sz="1600" kern="1200" dirty="0">
              <a:solidFill>
                <a:schemeClr val="tx1"/>
              </a:solidFill>
              <a:latin typeface="Cambria" pitchFamily="18" charset="0"/>
              <a:ea typeface="Cambria" pitchFamily="18" charset="0"/>
            </a:rPr>
            <a:t>C, thấp nhất khoảng 8</a:t>
          </a:r>
          <a:r>
            <a:rPr lang="vi-VN" sz="1600" kern="1200" baseline="30000" dirty="0">
              <a:solidFill>
                <a:schemeClr val="tx1"/>
              </a:solidFill>
              <a:latin typeface="Cambria" pitchFamily="18" charset="0"/>
              <a:ea typeface="Cambria" pitchFamily="18" charset="0"/>
            </a:rPr>
            <a:t>0</a:t>
          </a:r>
          <a:r>
            <a:rPr lang="vi-VN" sz="1600" kern="1200" dirty="0">
              <a:solidFill>
                <a:schemeClr val="tx1"/>
              </a:solidFill>
              <a:latin typeface="Cambria" pitchFamily="18" charset="0"/>
              <a:ea typeface="Cambria" pitchFamily="18" charset="0"/>
            </a:rPr>
            <a:t>C.</a:t>
          </a:r>
          <a:endParaRPr lang="en-US" sz="1600" kern="1200" dirty="0">
            <a:solidFill>
              <a:schemeClr val="tx1"/>
            </a:solidFill>
            <a:latin typeface="Cambria" pitchFamily="18" charset="0"/>
            <a:ea typeface="Cambria" pitchFamily="18" charset="0"/>
          </a:endParaRPr>
        </a:p>
      </dsp:txBody>
      <dsp:txXfrm>
        <a:off x="2980538" y="2731832"/>
        <a:ext cx="5436501" cy="1098976"/>
      </dsp:txXfrm>
    </dsp:sp>
    <dsp:sp modelId="{516AF49E-EFD9-4C3D-9038-3141FA588384}">
      <dsp:nvSpPr>
        <dsp:cNvPr id="0" name=""/>
        <dsp:cNvSpPr/>
      </dsp:nvSpPr>
      <dsp:spPr>
        <a:xfrm rot="2565921">
          <a:off x="2116924" y="4284025"/>
          <a:ext cx="956581" cy="30073"/>
        </a:xfrm>
        <a:custGeom>
          <a:avLst/>
          <a:gdLst/>
          <a:ahLst/>
          <a:cxnLst/>
          <a:rect l="0" t="0" r="0" b="0"/>
          <a:pathLst>
            <a:path>
              <a:moveTo>
                <a:pt x="0" y="15036"/>
              </a:moveTo>
              <a:lnTo>
                <a:pt x="95658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1300" y="4275147"/>
        <a:ext cx="47829" cy="47829"/>
      </dsp:txXfrm>
    </dsp:sp>
    <dsp:sp modelId="{8ABD9155-0C2D-4925-B73A-7F453F57773A}">
      <dsp:nvSpPr>
        <dsp:cNvPr id="0" name=""/>
        <dsp:cNvSpPr/>
      </dsp:nvSpPr>
      <dsp:spPr>
        <a:xfrm>
          <a:off x="2946347" y="3996674"/>
          <a:ext cx="5474054" cy="125429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just" defTabSz="711200">
            <a:lnSpc>
              <a:spcPct val="90000"/>
            </a:lnSpc>
            <a:spcBef>
              <a:spcPct val="0"/>
            </a:spcBef>
            <a:spcAft>
              <a:spcPct val="35000"/>
            </a:spcAft>
            <a:buNone/>
          </a:pPr>
          <a:r>
            <a:rPr lang="vi-VN" sz="1600" b="1" kern="1200" dirty="0">
              <a:solidFill>
                <a:schemeClr val="tx1"/>
              </a:solidFill>
              <a:latin typeface="Cambria" pitchFamily="18" charset="0"/>
              <a:ea typeface="Cambria" pitchFamily="18" charset="0"/>
            </a:rPr>
            <a:t>- Về lượng mưa:</a:t>
          </a:r>
          <a:endParaRPr lang="en-US" sz="1600" b="1"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Tổng lượng mưa trong năm : 2674mm.</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Lượng mưa cao nhất khoảng 500mm, lượng mưa thấp nhất khoảng 80mm.</a:t>
          </a:r>
          <a:endParaRPr lang="en-US" sz="1600" kern="1200" dirty="0">
            <a:solidFill>
              <a:schemeClr val="tx1"/>
            </a:solidFill>
            <a:latin typeface="Cambria" pitchFamily="18" charset="0"/>
            <a:ea typeface="Cambria" pitchFamily="18" charset="0"/>
          </a:endParaRPr>
        </a:p>
      </dsp:txBody>
      <dsp:txXfrm>
        <a:off x="2983084" y="4033411"/>
        <a:ext cx="5400580" cy="1180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996"/>
          <a:ext cx="4260938" cy="23879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Phân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hoá</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bắc</a:t>
          </a:r>
          <a:r>
            <a:rPr lang="en-US" sz="1800" b="1" kern="1200" dirty="0">
              <a:latin typeface="Cambria" pitchFamily="18" charset="0"/>
              <a:ea typeface="Cambria" pitchFamily="18" charset="0"/>
            </a:rPr>
            <a:t> – </a:t>
          </a:r>
          <a:r>
            <a:rPr lang="en-US" sz="1800" b="1" kern="1200" dirty="0" err="1">
              <a:latin typeface="Cambria" pitchFamily="18" charset="0"/>
              <a:ea typeface="Cambria" pitchFamily="18" charset="0"/>
            </a:rPr>
            <a:t>nam</a:t>
          </a:r>
          <a:r>
            <a:rPr lang="en-US" sz="1800" b="1" kern="1200" dirty="0">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latin typeface="Cambria" pitchFamily="18" charset="0"/>
              <a:ea typeface="Cambria" pitchFamily="18" charset="0"/>
            </a:rPr>
            <a:t>+</a:t>
          </a:r>
          <a:r>
            <a:rPr lang="vi-VN" sz="1800" b="0" kern="1200" dirty="0">
              <a:latin typeface="Cambria" pitchFamily="18" charset="0"/>
              <a:ea typeface="Cambria" pitchFamily="18" charset="0"/>
            </a:rPr>
            <a:t> Miền khí hậu phía Bắc: nhiệt độ trung bình năm trên 20</a:t>
          </a:r>
          <a:r>
            <a:rPr lang="vi-VN" sz="1800" b="0" kern="1200" baseline="30000" dirty="0">
              <a:latin typeface="Cambria" pitchFamily="18" charset="0"/>
              <a:ea typeface="Cambria" pitchFamily="18" charset="0"/>
            </a:rPr>
            <a:t>0</a:t>
          </a:r>
          <a:r>
            <a:rPr lang="vi-VN" sz="1800" b="0" kern="1200" dirty="0">
              <a:latin typeface="Cambria" pitchFamily="18" charset="0"/>
              <a:ea typeface="Cambria" pitchFamily="18" charset="0"/>
            </a:rPr>
            <a:t>C, có mùa đông lạnh, ít mưa; mùa hạ nóng, ẩm và mưa nhiều.</a:t>
          </a:r>
          <a:endParaRPr lang="en-US" sz="1800" b="0" kern="1200" dirty="0">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latin typeface="Cambria" pitchFamily="18" charset="0"/>
              <a:ea typeface="Cambria" pitchFamily="18" charset="0"/>
            </a:rPr>
            <a:t>+</a:t>
          </a:r>
          <a:r>
            <a:rPr lang="vi-VN" sz="1800" b="0" kern="1200" dirty="0">
              <a:latin typeface="Cambria" pitchFamily="18" charset="0"/>
              <a:ea typeface="Cambria" pitchFamily="18" charset="0"/>
            </a:rPr>
            <a:t> Miền khí hậu phía Nam: nhiệt độ trung bình năm trên 25</a:t>
          </a:r>
          <a:r>
            <a:rPr lang="vi-VN" sz="1800" b="0" kern="1200" baseline="30000" dirty="0">
              <a:latin typeface="Cambria" pitchFamily="18" charset="0"/>
              <a:ea typeface="Cambria" pitchFamily="18" charset="0"/>
            </a:rPr>
            <a:t>0</a:t>
          </a:r>
          <a:r>
            <a:rPr lang="vi-VN" sz="1800" b="0" kern="1200" dirty="0">
              <a:latin typeface="Cambria" pitchFamily="18" charset="0"/>
              <a:ea typeface="Cambria" pitchFamily="18" charset="0"/>
            </a:rPr>
            <a:t>C, có 2 mùa mưa, khô phân hóa rõ rệt.</a:t>
          </a:r>
          <a:endParaRPr lang="en-US" sz="1800" b="0"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kern="1200" dirty="0">
            <a:latin typeface="Cambria" pitchFamily="18" charset="0"/>
            <a:ea typeface="Cambria" pitchFamily="18" charset="0"/>
          </a:endParaRPr>
        </a:p>
      </dsp:txBody>
      <dsp:txXfrm>
        <a:off x="2773499" y="656565"/>
        <a:ext cx="4027800" cy="2154792"/>
      </dsp:txXfrm>
    </dsp:sp>
    <dsp:sp modelId="{44950B27-9C88-48FB-93D2-768D8C5CDC89}">
      <dsp:nvSpPr>
        <dsp:cNvPr id="0" name=""/>
        <dsp:cNvSpPr/>
      </dsp:nvSpPr>
      <dsp:spPr>
        <a:xfrm>
          <a:off x="2611500" y="3243998"/>
          <a:ext cx="4351798" cy="127629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err="1">
              <a:latin typeface="Cambria" pitchFamily="18" charset="0"/>
              <a:ea typeface="Cambria" pitchFamily="18" charset="0"/>
            </a:rPr>
            <a:t>Nguyên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nhân</a:t>
          </a:r>
          <a:r>
            <a:rPr lang="en-US" sz="1800" b="1" kern="1200" dirty="0">
              <a:latin typeface="Cambria" pitchFamily="18" charset="0"/>
              <a:ea typeface="Cambria" pitchFamily="18" charset="0"/>
            </a:rPr>
            <a:t>: </a:t>
          </a:r>
          <a:r>
            <a:rPr lang="vi-VN" sz="1800" kern="1200" dirty="0">
              <a:latin typeface="Cambria" pitchFamily="18" charset="0"/>
              <a:ea typeface="Cambria" pitchFamily="18" charset="0"/>
            </a:rPr>
            <a:t>Lãnh thổ Việt Nam trải dài trên 15 vĩ độ, nên từ Bắc vào Nam các yếu tố khí hậu sẽ có sự thay đổi.</a:t>
          </a:r>
          <a:endParaRPr lang="en-US" sz="1800" kern="1200" dirty="0">
            <a:latin typeface="Cambria" pitchFamily="18" charset="0"/>
            <a:ea typeface="Cambria" pitchFamily="18" charset="0"/>
          </a:endParaRPr>
        </a:p>
      </dsp:txBody>
      <dsp:txXfrm>
        <a:off x="2673804" y="3306302"/>
        <a:ext cx="4227190" cy="1151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8490"/>
          <a:ext cx="4260938" cy="251486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Phân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hoá</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đông</a:t>
          </a:r>
          <a:r>
            <a:rPr lang="en-US" sz="1800" b="1" kern="1200" dirty="0">
              <a:latin typeface="Cambria" pitchFamily="18" charset="0"/>
              <a:ea typeface="Cambria" pitchFamily="18" charset="0"/>
            </a:rPr>
            <a:t> - </a:t>
          </a:r>
          <a:r>
            <a:rPr lang="en-US" sz="1800" b="1" kern="1200" dirty="0" err="1">
              <a:latin typeface="Cambria" pitchFamily="18" charset="0"/>
              <a:ea typeface="Cambria" pitchFamily="18" charset="0"/>
            </a:rPr>
            <a:t>tây</a:t>
          </a:r>
          <a:r>
            <a:rPr lang="en-US" sz="1800" b="1" kern="1200" dirty="0">
              <a:latin typeface="Cambria" pitchFamily="18" charset="0"/>
              <a:ea typeface="Cambria" pitchFamily="18" charset="0"/>
            </a:rPr>
            <a:t>:</a:t>
          </a:r>
        </a:p>
        <a:p>
          <a:pPr marL="0" lvl="0" indent="0" algn="just" defTabSz="800100">
            <a:lnSpc>
              <a:spcPct val="90000"/>
            </a:lnSpc>
            <a:spcBef>
              <a:spcPct val="0"/>
            </a:spcBef>
            <a:spcAft>
              <a:spcPct val="35000"/>
            </a:spcAft>
            <a:buNone/>
          </a:pPr>
          <a:r>
            <a:rPr lang="nl-NL" sz="1800" kern="1200" dirty="0">
              <a:effectLst/>
              <a:latin typeface="Cambria" pitchFamily="18" charset="0"/>
              <a:ea typeface="Cambria" pitchFamily="18" charset="0"/>
              <a:cs typeface="Times New Roman"/>
            </a:rPr>
            <a:t>+ Vùng biển và thềm lục địa có khí hậu ôn hoà hơn trong đất liền.</a:t>
          </a:r>
          <a:endParaRPr lang="en-US" sz="1800" kern="1200" dirty="0">
            <a:effectLst/>
            <a:latin typeface="Cambria" pitchFamily="18" charset="0"/>
            <a:ea typeface="Cambria" pitchFamily="18" charset="0"/>
            <a:cs typeface="Times New Roman"/>
          </a:endParaRPr>
        </a:p>
        <a:p>
          <a:pPr marL="0" lvl="0" indent="0" algn="just" defTabSz="800100">
            <a:lnSpc>
              <a:spcPct val="90000"/>
            </a:lnSpc>
            <a:spcBef>
              <a:spcPct val="0"/>
            </a:spcBef>
            <a:spcAft>
              <a:spcPct val="35000"/>
            </a:spcAft>
            <a:buNone/>
          </a:pPr>
          <a:r>
            <a:rPr lang="nl-NL" sz="1800" kern="1200" dirty="0">
              <a:effectLst/>
              <a:latin typeface="Cambria" pitchFamily="18" charset="0"/>
              <a:ea typeface="Cambria" pitchFamily="18" charset="0"/>
              <a:cs typeface="Times New Roman"/>
            </a:rPr>
            <a:t>+ Vùng đồng bằng ven biển có khí hậu nhiệt đới ẩm gió mùa.</a:t>
          </a:r>
          <a:endParaRPr lang="en-US" sz="1800" kern="1200" dirty="0">
            <a:effectLst/>
            <a:latin typeface="Cambria" pitchFamily="18" charset="0"/>
            <a:ea typeface="Cambria" pitchFamily="18" charset="0"/>
            <a:cs typeface="Times New Roman"/>
          </a:endParaRPr>
        </a:p>
        <a:p>
          <a:pPr marL="0" lvl="0" indent="0" algn="just" defTabSz="800100">
            <a:lnSpc>
              <a:spcPct val="90000"/>
            </a:lnSpc>
            <a:spcBef>
              <a:spcPct val="0"/>
            </a:spcBef>
            <a:spcAft>
              <a:spcPct val="35000"/>
            </a:spcAft>
            <a:buNone/>
          </a:pPr>
          <a:r>
            <a:rPr lang="nl-NL" sz="1800" kern="1200" dirty="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kern="1200" dirty="0">
            <a:latin typeface="Cambria" pitchFamily="18" charset="0"/>
            <a:ea typeface="Cambria" pitchFamily="18" charset="0"/>
          </a:endParaRPr>
        </a:p>
      </dsp:txBody>
      <dsp:txXfrm>
        <a:off x="2779695" y="661255"/>
        <a:ext cx="4015408" cy="2269333"/>
      </dsp:txXfrm>
    </dsp:sp>
    <dsp:sp modelId="{44950B27-9C88-48FB-93D2-768D8C5CDC89}">
      <dsp:nvSpPr>
        <dsp:cNvPr id="0" name=""/>
        <dsp:cNvSpPr/>
      </dsp:nvSpPr>
      <dsp:spPr>
        <a:xfrm>
          <a:off x="2611500" y="3386227"/>
          <a:ext cx="4351798" cy="1118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err="1">
              <a:latin typeface="Cambria" pitchFamily="18" charset="0"/>
              <a:ea typeface="Cambria" pitchFamily="18" charset="0"/>
            </a:rPr>
            <a:t>Nguyên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nhân</a:t>
          </a:r>
          <a:r>
            <a:rPr lang="en-US" sz="1800" b="1" kern="1200" dirty="0">
              <a:latin typeface="Cambria" pitchFamily="18" charset="0"/>
              <a:ea typeface="Cambria" pitchFamily="18" charset="0"/>
            </a:rPr>
            <a:t>: </a:t>
          </a:r>
          <a:r>
            <a:rPr lang="vi-VN" sz="1800" b="0" kern="1200" dirty="0">
              <a:latin typeface="Cambria" pitchFamily="18" charset="0"/>
              <a:ea typeface="Cambria" pitchFamily="18" charset="0"/>
            </a:rPr>
            <a:t>Địa hình kết hợp với hướng gió làm cho khí hậu nước ta phân hóa Đông – Tây</a:t>
          </a:r>
          <a:r>
            <a:rPr lang="en-US" sz="1800" b="0" kern="1200" dirty="0">
              <a:latin typeface="Cambria" pitchFamily="18" charset="0"/>
              <a:ea typeface="Cambria" pitchFamily="18" charset="0"/>
            </a:rPr>
            <a:t>.</a:t>
          </a:r>
        </a:p>
      </dsp:txBody>
      <dsp:txXfrm>
        <a:off x="2666114" y="3440841"/>
        <a:ext cx="4242570" cy="1009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806"/>
          <a:ext cx="4260938" cy="26021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Phân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hoá</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theo</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độ</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cao</a:t>
          </a:r>
          <a:r>
            <a:rPr lang="en-US" sz="1800" b="1" kern="1200" dirty="0">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dsp:txBody>
      <dsp:txXfrm>
        <a:off x="2783956" y="666832"/>
        <a:ext cx="4006886" cy="2348078"/>
      </dsp:txXfrm>
    </dsp:sp>
    <dsp:sp modelId="{44950B27-9C88-48FB-93D2-768D8C5CDC89}">
      <dsp:nvSpPr>
        <dsp:cNvPr id="0" name=""/>
        <dsp:cNvSpPr/>
      </dsp:nvSpPr>
      <dsp:spPr>
        <a:xfrm>
          <a:off x="2611500" y="3486360"/>
          <a:ext cx="4351798" cy="1005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endParaRPr lang="en-US" sz="1800" b="1" kern="1200" dirty="0">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1" kern="1200" dirty="0" err="1">
              <a:latin typeface="Cambria" pitchFamily="18" charset="0"/>
              <a:ea typeface="Cambria" pitchFamily="18" charset="0"/>
            </a:rPr>
            <a:t>Nguyên</a:t>
          </a:r>
          <a:r>
            <a:rPr lang="en-US" sz="1800" b="1" kern="1200" dirty="0">
              <a:latin typeface="Cambria" pitchFamily="18" charset="0"/>
              <a:ea typeface="Cambria" pitchFamily="18" charset="0"/>
            </a:rPr>
            <a:t> </a:t>
          </a:r>
          <a:r>
            <a:rPr lang="en-US" sz="1800" b="1" kern="1200" dirty="0" err="1">
              <a:latin typeface="Cambria" pitchFamily="18" charset="0"/>
              <a:ea typeface="Cambria" pitchFamily="18" charset="0"/>
            </a:rPr>
            <a:t>nhân</a:t>
          </a:r>
          <a:r>
            <a:rPr lang="en-US" sz="1800" b="1" kern="1200" dirty="0">
              <a:latin typeface="Cambria" pitchFamily="18" charset="0"/>
              <a:ea typeface="Cambria" pitchFamily="18" charset="0"/>
            </a:rPr>
            <a:t>: </a:t>
          </a:r>
          <a:r>
            <a:rPr lang="en-US" sz="1800" b="0" kern="1200" dirty="0">
              <a:latin typeface="Cambria" pitchFamily="18" charset="0"/>
              <a:ea typeface="Cambria" pitchFamily="18" charset="0"/>
            </a:rPr>
            <a:t>c</a:t>
          </a:r>
          <a:r>
            <a:rPr lang="vi-VN" sz="1800" b="0" kern="1200" dirty="0">
              <a:latin typeface="Cambria" pitchFamily="18" charset="0"/>
              <a:ea typeface="Cambria" pitchFamily="18" charset="0"/>
            </a:rPr>
            <a:t>àng lên cao nhiệt độ càng giảm (cứ lên cao 100m nhiệt độ giảm 0,6</a:t>
          </a:r>
          <a:r>
            <a:rPr lang="vi-VN" sz="1800" b="0" kern="1200" baseline="30000" dirty="0">
              <a:latin typeface="Cambria" pitchFamily="18" charset="0"/>
              <a:ea typeface="Cambria" pitchFamily="18" charset="0"/>
            </a:rPr>
            <a:t>0</a:t>
          </a:r>
          <a:r>
            <a:rPr lang="vi-VN" sz="1800" b="0" kern="1200" dirty="0">
              <a:latin typeface="Cambria" pitchFamily="18" charset="0"/>
              <a:ea typeface="Cambria" pitchFamily="18" charset="0"/>
            </a:rPr>
            <a:t>C)</a:t>
          </a:r>
          <a:r>
            <a:rPr lang="en-US" sz="1800" b="0" kern="1200" dirty="0">
              <a:latin typeface="Cambria" pitchFamily="18" charset="0"/>
              <a:ea typeface="Cambria" pitchFamily="18" charset="0"/>
            </a:rPr>
            <a:t>, </a:t>
          </a:r>
          <a:r>
            <a:rPr lang="vi-VN" sz="1800" b="0" kern="1200" dirty="0">
              <a:latin typeface="Cambria" pitchFamily="18" charset="0"/>
              <a:ea typeface="Cambria" pitchFamily="18" charset="0"/>
            </a:rPr>
            <a:t>độ ẩm và lượng mưa càng tăn</a:t>
          </a:r>
          <a:r>
            <a:rPr lang="en-US" sz="1800" b="0" kern="1200" dirty="0">
              <a:latin typeface="Cambria" pitchFamily="18" charset="0"/>
              <a:ea typeface="Cambria" pitchFamily="18" charset="0"/>
            </a:rPr>
            <a:t>g.</a:t>
          </a:r>
        </a:p>
        <a:p>
          <a:pPr marL="0" lvl="0" indent="0" algn="just" defTabSz="800100">
            <a:lnSpc>
              <a:spcPct val="90000"/>
            </a:lnSpc>
            <a:spcBef>
              <a:spcPct val="0"/>
            </a:spcBef>
            <a:spcAft>
              <a:spcPct val="35000"/>
            </a:spcAft>
            <a:buNone/>
          </a:pPr>
          <a:endParaRPr lang="en-US" sz="1800" b="0" kern="1200" dirty="0">
            <a:latin typeface="Cambria" pitchFamily="18" charset="0"/>
            <a:ea typeface="Cambria" pitchFamily="18" charset="0"/>
          </a:endParaRPr>
        </a:p>
      </dsp:txBody>
      <dsp:txXfrm>
        <a:off x="2660598" y="3535458"/>
        <a:ext cx="4253602" cy="90757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0" dirty="0">
                <a:solidFill>
                  <a:srgbClr val="4E4C50"/>
                </a:solidFill>
                <a:effectLst/>
                <a:latin typeface="Montserrat" panose="00000500000000000000" pitchFamily="2" charset="0"/>
              </a:rPr>
              <a:t>Cán cân bức xạ là gì?</a:t>
            </a:r>
            <a:r>
              <a:rPr lang="vi-VN" b="0" i="0" dirty="0">
                <a:solidFill>
                  <a:srgbClr val="4E4C50"/>
                </a:solidFill>
                <a:effectLst/>
                <a:latin typeface="Montserrat" panose="00000500000000000000" pitchFamily="2" charset="0"/>
              </a:rPr>
              <a:t> Cán cân bức xạ (sự cân bằng bức xạ) là trạng thái mà năng lượng bức xạ tới và năng lượng bức xạ rời khỏi một bề mặt là bằng nhau. Trong trường hợp của Trái đất, cán cân bức xạ được xác định bởi sự cân bằng giữa bức xạ mặt trời tới, bức xạ mặt đất phát ra, và bức xạ n</a:t>
            </a:r>
          </a:p>
          <a:p>
            <a:r>
              <a:rPr lang="vi-VN" b="0" i="0" dirty="0">
                <a:solidFill>
                  <a:srgbClr val="4E4C50"/>
                </a:solidFill>
                <a:effectLst/>
                <a:latin typeface="Montserrat" panose="00000500000000000000" pitchFamily="2" charset="0"/>
              </a:rPr>
              <a:t>nghịch của khí quyển.</a:t>
            </a:r>
          </a:p>
          <a:p>
            <a:endParaRPr lang="vi-VN" b="0" i="0" dirty="0">
              <a:solidFill>
                <a:srgbClr val="333333"/>
              </a:solidFill>
              <a:effectLst/>
              <a:latin typeface="Times New Roman" panose="02020603050405020304" pitchFamily="18" charset="0"/>
            </a:endParaRPr>
          </a:p>
          <a:p>
            <a:r>
              <a:rPr lang="vi-VN" b="0" i="0" dirty="0">
                <a:solidFill>
                  <a:srgbClr val="333333"/>
                </a:solidFill>
                <a:effectLst/>
                <a:latin typeface="Times New Roman" panose="02020603050405020304" pitchFamily="18" charset="0"/>
              </a:rPr>
              <a:t>Vị trí nằm trong vùng nội chí tuyến đã quy định tính chất nhiệt đới ở nước ta. Do nằm trong vùng nội chí tuyến nên nước ta có góc chiếu sáng lớn, mỗi năm có hai lần Mặt Trời lên thiên đỉnh, tổng bức xạ lớn, cân bằng bức xạ dương quanh năm =&gt; Nước ta có nhiệt độ trung bình năm cao, chan hòa ánh nắng.</a:t>
            </a:r>
          </a:p>
          <a:p>
            <a:endParaRPr lang="vi-VN" b="0" i="0" dirty="0">
              <a:solidFill>
                <a:srgbClr val="333333"/>
              </a:solidFill>
              <a:effectLst/>
              <a:latin typeface="Times New Roman" panose="02020603050405020304" pitchFamily="18" charset="0"/>
            </a:endParaRPr>
          </a:p>
          <a:p>
            <a:r>
              <a:rPr lang="vi-VN" b="0" i="0" dirty="0">
                <a:solidFill>
                  <a:srgbClr val="000000"/>
                </a:solidFill>
                <a:effectLst/>
                <a:latin typeface="times new roman" panose="02020603050405020304" pitchFamily="18" charset="0"/>
              </a:rPr>
              <a:t>Vùng nội chí tuyến là vùng nằm giữa hai đường chí tuyến: 23o27’Nam - 23o27’ Bắc.</a:t>
            </a:r>
            <a:endParaRPr lang="en-US" dirty="0"/>
          </a:p>
        </p:txBody>
      </p:sp>
      <p:sp>
        <p:nvSpPr>
          <p:cNvPr id="4" name="Slide Number Placeholder 3"/>
          <p:cNvSpPr>
            <a:spLocks noGrp="1"/>
          </p:cNvSpPr>
          <p:nvPr>
            <p:ph type="sldNum" sz="quarter" idx="5"/>
          </p:nvPr>
        </p:nvSpPr>
        <p:spPr/>
        <p:txBody>
          <a:bodyPr/>
          <a:lstStyle/>
          <a:p>
            <a:fld id="{93328319-1D47-4DB5-A083-897E335DAC7C}" type="slidenum">
              <a:rPr lang="en-US" smtClean="0"/>
              <a:t>4</a:t>
            </a:fld>
            <a:endParaRPr lang="en-US"/>
          </a:p>
        </p:txBody>
      </p:sp>
    </p:spTree>
    <p:extLst>
      <p:ext uri="{BB962C8B-B14F-4D97-AF65-F5344CB8AC3E}">
        <p14:creationId xmlns:p14="http://schemas.microsoft.com/office/powerpoint/2010/main" val="1703369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1F1F1F"/>
                </a:solidFill>
                <a:effectLst/>
                <a:latin typeface="Google Sans"/>
              </a:rPr>
              <a:t>Nước ta có lượng mưa và độ ẩm lớn, nguyên nhân chủ yếu </a:t>
            </a:r>
            <a:r>
              <a:rPr lang="vi-VN" b="0" i="0" dirty="0">
                <a:solidFill>
                  <a:srgbClr val="040C28"/>
                </a:solidFill>
                <a:effectLst/>
                <a:latin typeface="Google Sans"/>
              </a:rPr>
              <a:t>do nước ta tiếp giáp biển Đông rộng lớn với nguồn dự trữ nhiệt ẩm dồi dào, các khối khí di chuyển từ biển vào mang theo hơi ẩm lớn đem lại lương mưa và độ ẩm lớn cho lãnh thổ nước ta</a:t>
            </a:r>
            <a:r>
              <a:rPr lang="vi-VN" b="0" i="0" dirty="0">
                <a:solidFill>
                  <a:srgbClr val="1F1F1F"/>
                </a:solidFill>
                <a:effectLst/>
                <a:latin typeface="Google Sans"/>
              </a:rPr>
              <a:t>.</a:t>
            </a:r>
            <a:endParaRPr lang="en-US" dirty="0"/>
          </a:p>
        </p:txBody>
      </p:sp>
      <p:sp>
        <p:nvSpPr>
          <p:cNvPr id="4" name="Slide Number Placeholder 3"/>
          <p:cNvSpPr>
            <a:spLocks noGrp="1"/>
          </p:cNvSpPr>
          <p:nvPr>
            <p:ph type="sldNum" sz="quarter" idx="5"/>
          </p:nvPr>
        </p:nvSpPr>
        <p:spPr/>
        <p:txBody>
          <a:bodyPr/>
          <a:lstStyle/>
          <a:p>
            <a:fld id="{93328319-1D47-4DB5-A083-897E335DAC7C}" type="slidenum">
              <a:rPr lang="en-US" smtClean="0"/>
              <a:t>8</a:t>
            </a:fld>
            <a:endParaRPr lang="en-US"/>
          </a:p>
        </p:txBody>
      </p:sp>
    </p:spTree>
    <p:extLst>
      <p:ext uri="{BB962C8B-B14F-4D97-AF65-F5344CB8AC3E}">
        <p14:creationId xmlns:p14="http://schemas.microsoft.com/office/powerpoint/2010/main" val="4270727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dirty="0"/>
              <a:t>Gió mùa:</a:t>
            </a:r>
          </a:p>
          <a:p>
            <a:pPr marL="0" indent="0">
              <a:buFontTx/>
              <a:buNone/>
            </a:pPr>
            <a:r>
              <a:rPr lang="vi-VN" dirty="0"/>
              <a:t>+ Nước ta nằm trong vùng nội chí tuyến Bắc bán cầu nên gió Tín Phong bán cầu Bắc thổi quanh năm.</a:t>
            </a:r>
          </a:p>
          <a:p>
            <a:pPr marL="0" indent="0">
              <a:buFontTx/>
              <a:buNone/>
            </a:pPr>
            <a:r>
              <a:rPr lang="vi-VN" dirty="0"/>
              <a:t>+ Mặt khác Việt Nam nằm trong khu vực châu Á gió mùa điển hình, chịu tác động của các khối khí hoạt động theo mùa với hai mùa gió chính: gió mùa </a:t>
            </a:r>
            <a:r>
              <a:rPr lang="vi-VN" dirty="0" err="1"/>
              <a:t>mùa</a:t>
            </a:r>
            <a:r>
              <a:rPr lang="vi-VN" dirty="0"/>
              <a:t> đông và gió mùa </a:t>
            </a:r>
            <a:r>
              <a:rPr lang="vi-VN" dirty="0" err="1"/>
              <a:t>mùa</a:t>
            </a:r>
            <a:r>
              <a:rPr lang="vi-VN" dirty="0"/>
              <a:t> hạ.</a:t>
            </a:r>
            <a:endParaRPr lang="en-US" dirty="0"/>
          </a:p>
        </p:txBody>
      </p:sp>
      <p:sp>
        <p:nvSpPr>
          <p:cNvPr id="4" name="Slide Number Placeholder 3"/>
          <p:cNvSpPr>
            <a:spLocks noGrp="1"/>
          </p:cNvSpPr>
          <p:nvPr>
            <p:ph type="sldNum" sz="quarter" idx="5"/>
          </p:nvPr>
        </p:nvSpPr>
        <p:spPr/>
        <p:txBody>
          <a:bodyPr/>
          <a:lstStyle/>
          <a:p>
            <a:fld id="{93328319-1D47-4DB5-A083-897E335DAC7C}" type="slidenum">
              <a:rPr lang="en-US" smtClean="0"/>
              <a:t>10</a:t>
            </a:fld>
            <a:endParaRPr lang="en-US"/>
          </a:p>
        </p:txBody>
      </p:sp>
    </p:spTree>
    <p:extLst>
      <p:ext uri="{BB962C8B-B14F-4D97-AF65-F5344CB8AC3E}">
        <p14:creationId xmlns:p14="http://schemas.microsoft.com/office/powerpoint/2010/main" val="2198385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FF0000"/>
                </a:solidFill>
                <a:latin typeface="Cambria" panose="02040503050406030204" pitchFamily="18" charset="0"/>
                <a:ea typeface="Cambria" panose="02040503050406030204" pitchFamily="18" charset="0"/>
              </a:rPr>
              <a:t>v</a:t>
            </a:r>
            <a:r>
              <a:rPr lang="vi-VN" sz="1200" i="1" dirty="0">
                <a:solidFill>
                  <a:srgbClr val="FF0000"/>
                </a:solidFill>
                <a:latin typeface="Cambria" panose="02040503050406030204" pitchFamily="18" charset="0"/>
                <a:ea typeface="Cambria" panose="02040503050406030204" pitchFamily="18" charset="0"/>
              </a:rPr>
              <a:t>ì sao Ở miền Bắc: nửa đầu mùa đông thời tiết lạnh khô, nửa sau mùa đông thời tiết lạnh ẩm, có mưa phùn?</a:t>
            </a:r>
            <a:endParaRPr lang="en-US" sz="1200" i="1" dirty="0">
              <a:solidFill>
                <a:srgbClr val="FF0000"/>
              </a:solidFill>
              <a:latin typeface="Cambria" panose="02040503050406030204" pitchFamily="18" charset="0"/>
              <a:ea typeface="Cambria" panose="02040503050406030204" pitchFamily="18" charset="0"/>
            </a:endParaRPr>
          </a:p>
          <a:p>
            <a:endParaRPr lang="vi-VN" b="0" i="0" dirty="0">
              <a:solidFill>
                <a:srgbClr val="262626"/>
              </a:solidFill>
              <a:effectLst/>
              <a:latin typeface="Open Sans" panose="020B0606030504020204" pitchFamily="34" charset="0"/>
            </a:endParaRPr>
          </a:p>
          <a:p>
            <a:r>
              <a:rPr lang="vi-VN" b="0" i="0" dirty="0">
                <a:solidFill>
                  <a:srgbClr val="262626"/>
                </a:solidFill>
                <a:effectLst/>
                <a:latin typeface="Open Sans" panose="020B0606030504020204" pitchFamily="34" charset="0"/>
              </a:rPr>
              <a:t>Do </a:t>
            </a:r>
            <a:r>
              <a:rPr lang="vi-VN" b="1" i="0" dirty="0">
                <a:solidFill>
                  <a:srgbClr val="262626"/>
                </a:solidFill>
                <a:effectLst/>
                <a:latin typeface="Open Sans" panose="020B0606030504020204" pitchFamily="34" charset="0"/>
              </a:rPr>
              <a:t>vào đầu mùa đông</a:t>
            </a:r>
            <a:r>
              <a:rPr lang="vi-VN" b="0" i="0" dirty="0">
                <a:solidFill>
                  <a:srgbClr val="262626"/>
                </a:solidFill>
                <a:effectLst/>
                <a:latin typeface="Open Sans" panose="020B0606030504020204" pitchFamily="34" charset="0"/>
              </a:rPr>
              <a:t>, gió </a:t>
            </a:r>
            <a:r>
              <a:rPr lang="vi-VN" b="1" i="0" dirty="0">
                <a:solidFill>
                  <a:srgbClr val="262626"/>
                </a:solidFill>
                <a:effectLst/>
                <a:latin typeface="Open Sans" panose="020B0606030504020204" pitchFamily="34" charset="0"/>
              </a:rPr>
              <a:t>mùa Đông Bắc</a:t>
            </a:r>
            <a:r>
              <a:rPr lang="vi-VN" b="0" i="0" dirty="0">
                <a:solidFill>
                  <a:srgbClr val="262626"/>
                </a:solidFill>
                <a:effectLst/>
                <a:latin typeface="Open Sans" panose="020B0606030504020204" pitchFamily="34" charset="0"/>
              </a:rPr>
              <a:t> xuất phát từ áp cao </a:t>
            </a:r>
            <a:r>
              <a:rPr lang="vi-VN" b="0" i="0" dirty="0" err="1">
                <a:solidFill>
                  <a:srgbClr val="262626"/>
                </a:solidFill>
                <a:effectLst/>
                <a:latin typeface="Open Sans" panose="020B0606030504020204" pitchFamily="34" charset="0"/>
              </a:rPr>
              <a:t>Xibia</a:t>
            </a:r>
            <a:r>
              <a:rPr lang="vi-VN" b="0" i="0" dirty="0">
                <a:solidFill>
                  <a:srgbClr val="262626"/>
                </a:solidFill>
                <a:effectLst/>
                <a:latin typeface="Open Sans" panose="020B0606030504020204" pitchFamily="34" charset="0"/>
              </a:rPr>
              <a:t> đi qua phần lãnh thổ rộng lớn của Trung Quốc sau đó đổ bộ trực tiếp </a:t>
            </a:r>
            <a:r>
              <a:rPr lang="vi-VN" b="1" i="0" dirty="0">
                <a:solidFill>
                  <a:srgbClr val="262626"/>
                </a:solidFill>
                <a:effectLst/>
                <a:latin typeface="Open Sans" panose="020B0606030504020204" pitchFamily="34" charset="0"/>
              </a:rPr>
              <a:t>vào nước ta</a:t>
            </a:r>
            <a:r>
              <a:rPr lang="vi-VN" b="0" i="0" dirty="0">
                <a:solidFill>
                  <a:srgbClr val="262626"/>
                </a:solidFill>
                <a:effectLst/>
                <a:latin typeface="Open Sans" panose="020B0606030504020204" pitchFamily="34" charset="0"/>
              </a:rPr>
              <a:t>, trên quãng đường dài như vậy, khối khí lại càng </a:t>
            </a:r>
            <a:r>
              <a:rPr lang="vi-VN" b="1" i="0" dirty="0">
                <a:solidFill>
                  <a:srgbClr val="262626"/>
                </a:solidFill>
                <a:effectLst/>
                <a:latin typeface="Open Sans" panose="020B0606030504020204" pitchFamily="34" charset="0"/>
              </a:rPr>
              <a:t>lạnh</a:t>
            </a:r>
            <a:r>
              <a:rPr lang="vi-VN" b="0" i="0" dirty="0">
                <a:solidFill>
                  <a:srgbClr val="262626"/>
                </a:solidFill>
                <a:effectLst/>
                <a:latin typeface="Open Sans" panose="020B0606030504020204" pitchFamily="34" charset="0"/>
              </a:rPr>
              <a:t> và mất </a:t>
            </a:r>
            <a:r>
              <a:rPr lang="vi-VN" b="1" i="0" dirty="0">
                <a:solidFill>
                  <a:srgbClr val="262626"/>
                </a:solidFill>
                <a:effectLst/>
                <a:latin typeface="Open Sans" panose="020B0606030504020204" pitchFamily="34" charset="0"/>
              </a:rPr>
              <a:t>ẩm</a:t>
            </a:r>
            <a:r>
              <a:rPr lang="vi-VN" b="0" i="0" dirty="0">
                <a:solidFill>
                  <a:srgbClr val="262626"/>
                </a:solidFill>
                <a:effectLst/>
                <a:latin typeface="Open Sans" panose="020B0606030504020204" pitchFamily="34" charset="0"/>
              </a:rPr>
              <a:t> nên khi </a:t>
            </a:r>
            <a:r>
              <a:rPr lang="vi-VN" b="1" i="0" dirty="0">
                <a:solidFill>
                  <a:srgbClr val="262626"/>
                </a:solidFill>
                <a:effectLst/>
                <a:latin typeface="Open Sans" panose="020B0606030504020204" pitchFamily="34" charset="0"/>
              </a:rPr>
              <a:t>vào nước ta</a:t>
            </a:r>
            <a:r>
              <a:rPr lang="vi-VN" b="0" i="0" dirty="0">
                <a:solidFill>
                  <a:srgbClr val="262626"/>
                </a:solidFill>
                <a:effectLst/>
                <a:latin typeface="Open Sans" panose="020B0606030504020204" pitchFamily="34" charset="0"/>
              </a:rPr>
              <a:t> gây nên </a:t>
            </a:r>
            <a:r>
              <a:rPr lang="vi-VN" b="1" i="0" dirty="0">
                <a:solidFill>
                  <a:srgbClr val="262626"/>
                </a:solidFill>
                <a:effectLst/>
                <a:latin typeface="Open Sans" panose="020B0606030504020204" pitchFamily="34" charset="0"/>
              </a:rPr>
              <a:t>kiểu thời tiết</a:t>
            </a:r>
            <a:r>
              <a:rPr lang="vi-VN" b="0" i="0" dirty="0">
                <a:solidFill>
                  <a:srgbClr val="262626"/>
                </a:solidFill>
                <a:effectLst/>
                <a:latin typeface="Open Sans" panose="020B0606030504020204" pitchFamily="34" charset="0"/>
              </a:rPr>
              <a:t> đặc thù là </a:t>
            </a:r>
            <a:r>
              <a:rPr lang="vi-VN" b="1" i="0" dirty="0">
                <a:solidFill>
                  <a:srgbClr val="262626"/>
                </a:solidFill>
                <a:effectLst/>
                <a:latin typeface="Open Sans" panose="020B0606030504020204" pitchFamily="34" charset="0"/>
              </a:rPr>
              <a:t>lạnh khô</a:t>
            </a:r>
            <a:r>
              <a:rPr lang="vi-VN" b="0" i="0" dirty="0">
                <a:solidFill>
                  <a:srgbClr val="262626"/>
                </a:solidFill>
                <a:effectLst/>
                <a:latin typeface="Open Sans" panose="020B0606030504020204" pitchFamily="34" charset="0"/>
              </a:rPr>
              <a:t>.</a:t>
            </a:r>
            <a:endParaRPr lang="en-US" dirty="0"/>
          </a:p>
        </p:txBody>
      </p:sp>
      <p:sp>
        <p:nvSpPr>
          <p:cNvPr id="4" name="Slide Number Placeholder 3"/>
          <p:cNvSpPr>
            <a:spLocks noGrp="1"/>
          </p:cNvSpPr>
          <p:nvPr>
            <p:ph type="sldNum" sz="quarter" idx="5"/>
          </p:nvPr>
        </p:nvSpPr>
        <p:spPr/>
        <p:txBody>
          <a:bodyPr/>
          <a:lstStyle/>
          <a:p>
            <a:fld id="{93328319-1D47-4DB5-A083-897E335DAC7C}" type="slidenum">
              <a:rPr lang="en-US" smtClean="0"/>
              <a:t>11</a:t>
            </a:fld>
            <a:endParaRPr lang="en-US"/>
          </a:p>
        </p:txBody>
      </p:sp>
    </p:spTree>
    <p:extLst>
      <p:ext uri="{BB962C8B-B14F-4D97-AF65-F5344CB8AC3E}">
        <p14:creationId xmlns:p14="http://schemas.microsoft.com/office/powerpoint/2010/main" val="194084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1.wdp"/><Relationship Id="rId12"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jpeg"/><Relationship Id="rId10" Type="http://schemas.openxmlformats.org/officeDocument/2006/relationships/image" Target="../media/image13.jpeg"/><Relationship Id="rId4" Type="http://schemas.openxmlformats.org/officeDocument/2006/relationships/image" Target="../media/image4.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5.png"/><Relationship Id="rId4" Type="http://schemas.openxmlformats.org/officeDocument/2006/relationships/image" Target="../media/image10.jpe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5.png"/><Relationship Id="rId4" Type="http://schemas.openxmlformats.org/officeDocument/2006/relationships/image" Target="../media/image10.jpe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5.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0.jpeg"/><Relationship Id="rId9"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4.png"/><Relationship Id="rId7" Type="http://schemas.openxmlformats.org/officeDocument/2006/relationships/diagramLayout" Target="../diagrams/layout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25.png"/><Relationship Id="rId10" Type="http://schemas.microsoft.com/office/2007/relationships/diagramDrawing" Target="../diagrams/drawing4.xml"/><Relationship Id="rId4" Type="http://schemas.openxmlformats.org/officeDocument/2006/relationships/image" Target="../media/image10.jpeg"/><Relationship Id="rId9"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4.png"/><Relationship Id="rId7" Type="http://schemas.openxmlformats.org/officeDocument/2006/relationships/diagramLayout" Target="../diagrams/layout5.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25.png"/><Relationship Id="rId10" Type="http://schemas.microsoft.com/office/2007/relationships/diagramDrawing" Target="../diagrams/drawing5.xml"/><Relationship Id="rId4" Type="http://schemas.openxmlformats.org/officeDocument/2006/relationships/image" Target="../media/image10.jpeg"/><Relationship Id="rId9" Type="http://schemas.openxmlformats.org/officeDocument/2006/relationships/diagramColors" Target="../diagrams/colors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4.png"/><Relationship Id="rId7" Type="http://schemas.openxmlformats.org/officeDocument/2006/relationships/diagramLayout" Target="../diagrams/layout6.xml"/><Relationship Id="rId12" Type="http://schemas.microsoft.com/office/2007/relationships/hdphoto" Target="../media/hdphoto10.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6.xml"/><Relationship Id="rId11" Type="http://schemas.openxmlformats.org/officeDocument/2006/relationships/image" Target="../media/image41.png"/><Relationship Id="rId5" Type="http://schemas.openxmlformats.org/officeDocument/2006/relationships/image" Target="../media/image25.png"/><Relationship Id="rId10" Type="http://schemas.microsoft.com/office/2007/relationships/diagramDrawing" Target="../diagrams/drawing6.xml"/><Relationship Id="rId4" Type="http://schemas.openxmlformats.org/officeDocument/2006/relationships/image" Target="../media/image10.jpeg"/><Relationship Id="rId9" Type="http://schemas.openxmlformats.org/officeDocument/2006/relationships/diagramColors" Target="../diagrams/colors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9.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jpeg"/><Relationship Id="rId10" Type="http://schemas.openxmlformats.org/officeDocument/2006/relationships/image" Target="../media/image13.jpeg"/><Relationship Id="rId4" Type="http://schemas.openxmlformats.org/officeDocument/2006/relationships/image" Target="../media/image4.png"/><Relationship Id="rId9" Type="http://schemas.microsoft.com/office/2007/relationships/hdphoto" Target="../media/hdphoto2.wdp"/><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6.wdp"/><Relationship Id="rId3" Type="http://schemas.openxmlformats.org/officeDocument/2006/relationships/image" Target="../media/image9.pn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10.jpeg"/><Relationship Id="rId10" Type="http://schemas.openxmlformats.org/officeDocument/2006/relationships/image" Target="../media/image13.jpeg"/><Relationship Id="rId4" Type="http://schemas.openxmlformats.org/officeDocument/2006/relationships/image" Target="../media/image4.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gợi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em</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bài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SỢI NHỚ SỢI THƯƠNG</a:t>
            </a:r>
          </a:p>
        </p:txBody>
      </p:sp>
      <p:pic>
        <p:nvPicPr>
          <p:cNvPr id="7" name="Bai 6-1">
            <a:hlinkClick r:id="" action="ppaction://media"/>
            <a:extLst>
              <a:ext uri="{FF2B5EF4-FFF2-40B4-BE49-F238E27FC236}">
                <a16:creationId xmlns:a16="http://schemas.microsoft.com/office/drawing/2014/main" id="{79902C5C-9E09-2843-60A8-9FFCF2BE1FA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828800"/>
            <a:ext cx="8229600" cy="4343400"/>
          </a:xfrm>
          <a:prstGeom prst="rect">
            <a:avLst/>
          </a:prstGeom>
        </p:spPr>
      </p:pic>
    </p:spTree>
    <p:extLst>
      <p:ext uri="{BB962C8B-B14F-4D97-AF65-F5344CB8AC3E}">
        <p14:creationId xmlns:p14="http://schemas.microsoft.com/office/powerpoint/2010/main" val="29406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4.1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ta có mấy mùa gió chính? Vì sao nước ta lại có tính chất</a:t>
            </a:r>
            <a:r>
              <a:rPr lang="en-US" sz="2300" i="1" dirty="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 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a:latin typeface="Cambria" pitchFamily="18" charset="0"/>
                <a:ea typeface="Cambria" pitchFamily="18" charset="0"/>
              </a:rPr>
              <a:t>- Nước ta có 2 mùa gió chính là gió mùa mùa đông và gió mùa mùa hạ. </a:t>
            </a:r>
          </a:p>
          <a:p>
            <a:pPr algn="just">
              <a:spcBef>
                <a:spcPts val="600"/>
              </a:spcBef>
              <a:spcAft>
                <a:spcPts val="0"/>
              </a:spcAft>
            </a:pPr>
            <a:r>
              <a:rPr lang="nl-NL" sz="2300" dirty="0">
                <a:latin typeface="Cambria" pitchFamily="18" charset="0"/>
                <a:ea typeface="Cambria" pitchFamily="18" charset="0"/>
              </a:rPr>
              <a:t>- Do 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gió</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5216813"/>
          </a:xfrm>
          <a:prstGeom prst="rect">
            <a:avLst/>
          </a:prstGeom>
          <a:solidFill>
            <a:srgbClr val="BCFCD4"/>
          </a:solidFill>
          <a:ln>
            <a:solidFill>
              <a:srgbClr val="00B050"/>
            </a:solidFill>
          </a:ln>
        </p:spPr>
        <p:txBody>
          <a:bodyPr wrap="square">
            <a:spAutoFit/>
          </a:bodyPr>
          <a:lstStyle/>
          <a:p>
            <a:pPr algn="ctr"/>
            <a:r>
              <a:rPr lang="en-US" sz="1850" b="1" dirty="0">
                <a:solidFill>
                  <a:srgbClr val="00B050"/>
                </a:solidFill>
                <a:latin typeface="Cambria" panose="02040503050406030204" pitchFamily="18" charset="0"/>
                <a:ea typeface="Cambria" panose="02040503050406030204" pitchFamily="18" charset="0"/>
              </a:rPr>
              <a:t>HOẠT ĐỘNG NHÓM</a:t>
            </a:r>
          </a:p>
          <a:p>
            <a:pPr algn="ctr"/>
            <a:r>
              <a:rPr lang="en-US" sz="1850" b="1" dirty="0" err="1">
                <a:solidFill>
                  <a:srgbClr val="00B050"/>
                </a:solidFill>
                <a:latin typeface="Cambria" panose="02040503050406030204" pitchFamily="18" charset="0"/>
                <a:ea typeface="Cambria" panose="02040503050406030204" pitchFamily="18" charset="0"/>
              </a:rPr>
              <a:t>Thời</a:t>
            </a:r>
            <a:r>
              <a:rPr lang="en-US" sz="1850" b="1" dirty="0">
                <a:solidFill>
                  <a:srgbClr val="00B050"/>
                </a:solidFill>
                <a:latin typeface="Cambria" panose="02040503050406030204" pitchFamily="18" charset="0"/>
                <a:ea typeface="Cambria" panose="02040503050406030204" pitchFamily="18" charset="0"/>
              </a:rPr>
              <a:t> </a:t>
            </a:r>
            <a:r>
              <a:rPr lang="en-US" sz="1850" b="1" dirty="0" err="1">
                <a:solidFill>
                  <a:srgbClr val="00B050"/>
                </a:solidFill>
                <a:latin typeface="Cambria" panose="02040503050406030204" pitchFamily="18" charset="0"/>
                <a:ea typeface="Cambria" panose="02040503050406030204" pitchFamily="18" charset="0"/>
              </a:rPr>
              <a:t>gian</a:t>
            </a:r>
            <a:r>
              <a:rPr lang="en-US" sz="1850" b="1" dirty="0">
                <a:solidFill>
                  <a:srgbClr val="00B050"/>
                </a:solidFill>
                <a:latin typeface="Cambria" panose="02040503050406030204" pitchFamily="18" charset="0"/>
                <a:ea typeface="Cambria" panose="02040503050406030204" pitchFamily="18" charset="0"/>
              </a:rPr>
              <a:t>: 10 </a:t>
            </a:r>
            <a:r>
              <a:rPr lang="en-US" sz="1850" b="1" dirty="0" err="1">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a:solidFill>
                  <a:srgbClr val="FF0000"/>
                </a:solidFill>
                <a:latin typeface="Cambria" panose="02040503050406030204" pitchFamily="18" charset="0"/>
                <a:ea typeface="Cambria" panose="02040503050406030204" pitchFamily="18" charset="0"/>
              </a:rPr>
              <a:t>NHIỆM VỤ</a:t>
            </a:r>
          </a:p>
          <a:p>
            <a:pPr algn="just"/>
            <a:r>
              <a:rPr lang="en-US" sz="1850" b="1" dirty="0">
                <a:solidFill>
                  <a:srgbClr val="00B050"/>
                </a:solidFill>
                <a:latin typeface="Cambria" panose="02040503050406030204" pitchFamily="18" charset="0"/>
                <a:ea typeface="Cambria" panose="02040503050406030204" pitchFamily="18" charset="0"/>
              </a:rPr>
              <a:t>* NHÓM 1, 2, 3 VÀ 4: </a:t>
            </a:r>
            <a:r>
              <a:rPr lang="en-US" sz="1850" i="1" dirty="0" err="1">
                <a:solidFill>
                  <a:srgbClr val="FF0000"/>
                </a:solidFill>
                <a:latin typeface="Cambria" panose="02040503050406030204" pitchFamily="18" charset="0"/>
                <a:ea typeface="Cambria" panose="02040503050406030204" pitchFamily="18" charset="0"/>
              </a:rPr>
              <a:t>Quan</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sát</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4.1, video clip </a:t>
            </a:r>
            <a:r>
              <a:rPr lang="en-US" sz="1850" i="1" dirty="0" err="1">
                <a:solidFill>
                  <a:srgbClr val="FF0000"/>
                </a:solidFill>
                <a:latin typeface="Cambria" panose="02040503050406030204" pitchFamily="18" charset="0"/>
                <a:ea typeface="Cambria" panose="02040503050406030204" pitchFamily="18" charset="0"/>
              </a:rPr>
              <a:t>và</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kênh</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chữ</a:t>
            </a:r>
            <a:r>
              <a:rPr lang="en-US" sz="1850" i="1" dirty="0">
                <a:solidFill>
                  <a:srgbClr val="FF0000"/>
                </a:solidFill>
                <a:latin typeface="Cambria" panose="02040503050406030204" pitchFamily="18" charset="0"/>
                <a:ea typeface="Cambria" panose="02040503050406030204" pitchFamily="18" charset="0"/>
              </a:rPr>
              <a:t> SGK, </a:t>
            </a:r>
            <a:r>
              <a:rPr lang="en-US" sz="1850" i="1" dirty="0" err="1">
                <a:solidFill>
                  <a:srgbClr val="FF0000"/>
                </a:solidFill>
                <a:latin typeface="Cambria" panose="02040503050406030204" pitchFamily="18" charset="0"/>
                <a:ea typeface="Cambria" panose="02040503050406030204" pitchFamily="18" charset="0"/>
              </a:rPr>
              <a:t>hãy</a:t>
            </a:r>
            <a:r>
              <a:rPr lang="en-US" sz="1850" i="1" dirty="0">
                <a:solidFill>
                  <a:srgbClr val="FF0000"/>
                </a:solidFill>
                <a:latin typeface="Cambria" panose="02040503050406030204" pitchFamily="18" charset="0"/>
                <a:ea typeface="Cambria" panose="02040503050406030204" pitchFamily="18" charset="0"/>
              </a:rPr>
              <a:t>: </a:t>
            </a:r>
          </a:p>
          <a:p>
            <a:pPr algn="just"/>
            <a:r>
              <a:rPr lang="en-US" sz="1850" i="1" dirty="0">
                <a:solidFill>
                  <a:srgbClr val="FF0000"/>
                </a:solidFill>
                <a:latin typeface="Cambria" panose="02040503050406030204" pitchFamily="18" charset="0"/>
                <a:ea typeface="Cambria" panose="02040503050406030204" pitchFamily="18" charset="0"/>
              </a:rPr>
              <a:t>- Cho </a:t>
            </a:r>
            <a:r>
              <a:rPr lang="en-US" sz="1850" i="1" dirty="0" err="1">
                <a:solidFill>
                  <a:srgbClr val="FF0000"/>
                </a:solidFill>
                <a:latin typeface="Cambria" panose="02040503050406030204" pitchFamily="18" charset="0"/>
                <a:ea typeface="Cambria" panose="02040503050406030204" pitchFamily="18" charset="0"/>
              </a:rPr>
              <a:t>biết</a:t>
            </a:r>
            <a:r>
              <a:rPr lang="en-US" sz="1850" i="1" dirty="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thời gian hoạt động, nguồn gốc, hướng gió và đặc điểm của gió mùa mùa đông ở nước ta. </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Giải</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thích</a:t>
            </a:r>
            <a:r>
              <a:rPr lang="en-US" sz="1850" i="1" dirty="0">
                <a:solidFill>
                  <a:srgbClr val="FF0000"/>
                </a:solidFill>
                <a:latin typeface="Cambria" panose="02040503050406030204" pitchFamily="18" charset="0"/>
                <a:ea typeface="Cambria" panose="02040503050406030204" pitchFamily="18" charset="0"/>
              </a:rPr>
              <a:t> v</a:t>
            </a:r>
            <a:r>
              <a:rPr lang="vi-VN" sz="1850" i="1" dirty="0">
                <a:solidFill>
                  <a:srgbClr val="FF0000"/>
                </a:solidFill>
                <a:latin typeface="Cambria" panose="02040503050406030204" pitchFamily="18" charset="0"/>
                <a:ea typeface="Cambria" panose="02040503050406030204" pitchFamily="18" charset="0"/>
              </a:rPr>
              <a:t>ì sao Ở miền Bắc: nửa đầu mùa đông thời tiết lạnh khô, nửa sau mùa đông thời tiết lạnh ẩm, có mưa phùn?</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b="1" dirty="0">
                <a:solidFill>
                  <a:srgbClr val="00B050"/>
                </a:solidFill>
                <a:latin typeface="Cambria" panose="02040503050406030204" pitchFamily="18" charset="0"/>
                <a:ea typeface="Cambria" panose="02040503050406030204" pitchFamily="18" charset="0"/>
              </a:rPr>
              <a:t>* NHÓM 5, 6, 7 VÀ 8: </a:t>
            </a:r>
            <a:r>
              <a:rPr lang="vi-VN" sz="1850" i="1" dirty="0">
                <a:solidFill>
                  <a:srgbClr val="FF0000"/>
                </a:solidFill>
                <a:latin typeface="Cambria" panose="02040503050406030204" pitchFamily="18" charset="0"/>
                <a:ea typeface="Cambria" panose="02040503050406030204" pitchFamily="18" charset="0"/>
              </a:rPr>
              <a:t>Quan sát </a:t>
            </a:r>
            <a:r>
              <a:rPr lang="en-US" sz="1850" i="1" dirty="0" err="1">
                <a:solidFill>
                  <a:srgbClr val="FF0000"/>
                </a:solidFill>
                <a:latin typeface="Cambria" panose="02040503050406030204" pitchFamily="18" charset="0"/>
                <a:ea typeface="Cambria" panose="02040503050406030204" pitchFamily="18" charset="0"/>
              </a:rPr>
              <a:t>hình</a:t>
            </a:r>
            <a:r>
              <a:rPr lang="en-US" sz="1850" i="1" dirty="0">
                <a:solidFill>
                  <a:srgbClr val="FF0000"/>
                </a:solidFill>
                <a:latin typeface="Cambria" panose="02040503050406030204" pitchFamily="18" charset="0"/>
                <a:ea typeface="Cambria" panose="02040503050406030204" pitchFamily="18" charset="0"/>
              </a:rPr>
              <a:t> 4.1, video clip </a:t>
            </a:r>
            <a:r>
              <a:rPr lang="vi-VN" sz="1850" i="1" dirty="0">
                <a:solidFill>
                  <a:srgbClr val="FF0000"/>
                </a:solidFill>
                <a:latin typeface="Cambria" panose="02040503050406030204" pitchFamily="18" charset="0"/>
                <a:ea typeface="Cambria" panose="02040503050406030204" pitchFamily="18" charset="0"/>
              </a:rPr>
              <a:t>và kênh chữ SGK, </a:t>
            </a:r>
            <a:r>
              <a:rPr lang="en-US" sz="1850" i="1" dirty="0" err="1">
                <a:solidFill>
                  <a:srgbClr val="FF0000"/>
                </a:solidFill>
                <a:latin typeface="Cambria" panose="02040503050406030204" pitchFamily="18" charset="0"/>
                <a:ea typeface="Cambria" panose="02040503050406030204" pitchFamily="18" charset="0"/>
              </a:rPr>
              <a:t>hãy</a:t>
            </a:r>
            <a:r>
              <a:rPr lang="en-US" sz="1850" i="1" dirty="0">
                <a:solidFill>
                  <a:srgbClr val="FF0000"/>
                </a:solidFill>
                <a:latin typeface="Cambria" panose="02040503050406030204" pitchFamily="18" charset="0"/>
                <a:ea typeface="Cambria" panose="02040503050406030204" pitchFamily="18" charset="0"/>
              </a:rPr>
              <a:t>:</a:t>
            </a:r>
          </a:p>
          <a:p>
            <a:pPr algn="just"/>
            <a:r>
              <a:rPr lang="en-US" sz="1850" i="1" dirty="0">
                <a:solidFill>
                  <a:srgbClr val="FF0000"/>
                </a:solidFill>
                <a:latin typeface="Cambria" panose="02040503050406030204" pitchFamily="18" charset="0"/>
                <a:ea typeface="Cambria" panose="02040503050406030204" pitchFamily="18" charset="0"/>
              </a:rPr>
              <a:t>- C</a:t>
            </a:r>
            <a:r>
              <a:rPr lang="vi-VN" sz="1850" i="1" dirty="0">
                <a:solidFill>
                  <a:srgbClr val="FF0000"/>
                </a:solidFill>
                <a:latin typeface="Cambria" panose="02040503050406030204" pitchFamily="18" charset="0"/>
                <a:ea typeface="Cambria" panose="02040503050406030204" pitchFamily="18" charset="0"/>
              </a:rPr>
              <a:t>ho biết thời gian hoạt động, nguồn gốc, hướng gió và đặc điểm của gió mùa mùa hạ ở nước ta. </a:t>
            </a:r>
            <a:endParaRPr lang="en-US" sz="1850" i="1" dirty="0">
              <a:solidFill>
                <a:srgbClr val="FF0000"/>
              </a:solidFill>
              <a:latin typeface="Cambria" panose="02040503050406030204" pitchFamily="18" charset="0"/>
              <a:ea typeface="Cambria" panose="02040503050406030204" pitchFamily="18" charset="0"/>
            </a:endParaRPr>
          </a:p>
          <a:p>
            <a:pPr algn="just"/>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Giải</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thích</a:t>
            </a:r>
            <a:r>
              <a:rPr lang="en-US" sz="1850" i="1" dirty="0">
                <a:solidFill>
                  <a:srgbClr val="FF0000"/>
                </a:solidFill>
                <a:latin typeface="Cambria" panose="02040503050406030204" pitchFamily="18" charset="0"/>
                <a:ea typeface="Cambria" panose="02040503050406030204" pitchFamily="18" charset="0"/>
              </a:rPr>
              <a:t> v</a:t>
            </a:r>
            <a:r>
              <a:rPr lang="vi-VN" sz="1850" i="1" dirty="0">
                <a:solidFill>
                  <a:srgbClr val="FF0000"/>
                </a:solidFill>
                <a:latin typeface="Cambria" panose="02040503050406030204" pitchFamily="18" charset="0"/>
                <a:ea typeface="Cambria" panose="02040503050406030204" pitchFamily="18" charset="0"/>
              </a:rPr>
              <a:t>ì sao loại gió này lại có hướng </a:t>
            </a:r>
            <a:r>
              <a:rPr lang="en-US" sz="1850" i="1" dirty="0" err="1">
                <a:solidFill>
                  <a:srgbClr val="FF0000"/>
                </a:solidFill>
                <a:latin typeface="Cambria" panose="02040503050406030204" pitchFamily="18" charset="0"/>
                <a:ea typeface="Cambria" panose="02040503050406030204" pitchFamily="18" charset="0"/>
              </a:rPr>
              <a:t>đông</a:t>
            </a:r>
            <a:r>
              <a:rPr lang="en-US" sz="1850" i="1" dirty="0">
                <a:solidFill>
                  <a:srgbClr val="FF0000"/>
                </a:solidFill>
                <a:latin typeface="Cambria" panose="02040503050406030204" pitchFamily="18" charset="0"/>
                <a:ea typeface="Cambria" panose="02040503050406030204" pitchFamily="18" charset="0"/>
              </a:rPr>
              <a:t> </a:t>
            </a:r>
            <a:r>
              <a:rPr lang="en-US" sz="1850" i="1" dirty="0" err="1">
                <a:solidFill>
                  <a:srgbClr val="FF0000"/>
                </a:solidFill>
                <a:latin typeface="Cambria" panose="02040503050406030204" pitchFamily="18" charset="0"/>
                <a:ea typeface="Cambria" panose="02040503050406030204" pitchFamily="18" charset="0"/>
              </a:rPr>
              <a:t>nam</a:t>
            </a:r>
            <a:r>
              <a:rPr lang="vi-VN" sz="1850" i="1" dirty="0">
                <a:solidFill>
                  <a:srgbClr val="FF0000"/>
                </a:solidFill>
                <a:latin typeface="Cambria" panose="02040503050406030204" pitchFamily="18" charset="0"/>
                <a:ea typeface="Cambria" panose="02040503050406030204" pitchFamily="18" charset="0"/>
              </a:rPr>
              <a:t> ở Bắc Bộ  và gây khô nóng vào đầu mùa cho Trung Bộ và Tây Bắc?</a:t>
            </a:r>
          </a:p>
        </p:txBody>
      </p:sp>
      <p:pic>
        <p:nvPicPr>
          <p:cNvPr id="2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Bai 6-2">
            <a:hlinkClick r:id="" action="ppaction://media"/>
            <a:extLst>
              <a:ext uri="{FF2B5EF4-FFF2-40B4-BE49-F238E27FC236}">
                <a16:creationId xmlns:a16="http://schemas.microsoft.com/office/drawing/2014/main" id="{DED1931C-4D2A-1104-8525-FD107861A3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76200"/>
            <a:ext cx="8991600" cy="6705600"/>
          </a:xfrm>
          <a:prstGeom prst="rect">
            <a:avLst/>
          </a:prstGeom>
        </p:spPr>
      </p:pic>
    </p:spTree>
    <p:extLst>
      <p:ext uri="{BB962C8B-B14F-4D97-AF65-F5344CB8AC3E}">
        <p14:creationId xmlns:p14="http://schemas.microsoft.com/office/powerpoint/2010/main" val="32552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107395423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Tính chất </a:t>
            </a:r>
            <a:r>
              <a:rPr lang="en-US" sz="2400" b="1" dirty="0" err="1">
                <a:solidFill>
                  <a:srgbClr val="CC0000"/>
                </a:solidFill>
                <a:latin typeface="Times New Roman" pitchFamily="18" charset="0"/>
                <a:cs typeface="Times New Roman" pitchFamily="18" charset="0"/>
              </a:rPr>
              <a:t>gió</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254737"/>
          </a:xfrm>
          <a:prstGeom prst="rect">
            <a:avLst/>
          </a:prstGeom>
        </p:spPr>
        <p:txBody>
          <a:bodyPr wrap="square">
            <a:spAutoFit/>
          </a:bodyPr>
          <a:lstStyle/>
          <a:p>
            <a:pPr algn="just">
              <a:spcBef>
                <a:spcPts val="600"/>
              </a:spcBef>
              <a:spcAft>
                <a:spcPts val="0"/>
              </a:spcAft>
            </a:pPr>
            <a:r>
              <a:rPr lang="nl-NL" sz="1950" b="1" dirty="0">
                <a:latin typeface="Cambria" pitchFamily="18" charset="0"/>
                <a:ea typeface="Cambria" pitchFamily="18" charset="0"/>
              </a:rPr>
              <a:t>* Gió mùa mùa đông: </a:t>
            </a:r>
            <a:endParaRPr lang="en-US" sz="1950" b="1"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Thời gian: từ tháng 11 – 4 năm sau</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Nguồn gốc: áp cao Xi-bia.</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Hướng gió: đ</a:t>
            </a:r>
            <a:r>
              <a:rPr lang="en-US" sz="1950" dirty="0" err="1">
                <a:latin typeface="Cambria" pitchFamily="18" charset="0"/>
                <a:ea typeface="Cambria" pitchFamily="18" charset="0"/>
              </a:rPr>
              <a:t>ông</a:t>
            </a:r>
            <a:r>
              <a:rPr lang="en-US" sz="1950" dirty="0">
                <a:latin typeface="Cambria" pitchFamily="18" charset="0"/>
                <a:ea typeface="Cambria" pitchFamily="18" charset="0"/>
              </a:rPr>
              <a:t> </a:t>
            </a:r>
            <a:r>
              <a:rPr lang="en-US" sz="1950" dirty="0" err="1">
                <a:latin typeface="Cambria" pitchFamily="18" charset="0"/>
                <a:ea typeface="Cambria" pitchFamily="18" charset="0"/>
              </a:rPr>
              <a:t>bắc</a:t>
            </a:r>
            <a:r>
              <a:rPr lang="en-US" sz="1950" dirty="0">
                <a:latin typeface="Cambria" pitchFamily="18" charset="0"/>
                <a:ea typeface="Cambria" pitchFamily="18" charset="0"/>
              </a:rPr>
              <a:t>.</a:t>
            </a:r>
          </a:p>
          <a:p>
            <a:pPr algn="just">
              <a:spcBef>
                <a:spcPts val="600"/>
              </a:spcBef>
              <a:spcAft>
                <a:spcPts val="0"/>
              </a:spcAft>
            </a:pPr>
            <a:r>
              <a:rPr lang="nl-NL" sz="1950" dirty="0">
                <a:latin typeface="Cambria" pitchFamily="18" charset="0"/>
                <a:ea typeface="Cambria" pitchFamily="18" charset="0"/>
              </a:rPr>
              <a:t>- Đặc điểm: </a:t>
            </a:r>
            <a:endParaRPr lang="en-US" sz="1950" dirty="0">
              <a:latin typeface="Cambria" pitchFamily="18" charset="0"/>
              <a:ea typeface="Cambria" pitchFamily="18" charset="0"/>
            </a:endParaRPr>
          </a:p>
          <a:p>
            <a:pPr algn="just">
              <a:spcBef>
                <a:spcPts val="600"/>
              </a:spcBef>
              <a:spcAft>
                <a:spcPts val="0"/>
              </a:spcAft>
            </a:pPr>
            <a:r>
              <a:rPr lang="vi-VN" sz="1950" dirty="0">
                <a:latin typeface="Cambria" pitchFamily="18" charset="0"/>
                <a:ea typeface="Cambria" pitchFamily="18" charset="0"/>
              </a:rPr>
              <a:t>+ Ở miền Bắc: nửa đầu mùa đông thời tiết lạnh khô, nửa cuối mùa đông thời tiết lạnh ẩm.</a:t>
            </a:r>
          </a:p>
          <a:p>
            <a:pPr algn="just">
              <a:spcBef>
                <a:spcPts val="600"/>
              </a:spcBef>
              <a:spcAft>
                <a:spcPts val="0"/>
              </a:spcAft>
            </a:pPr>
            <a:r>
              <a:rPr lang="vi-VN" sz="1950" dirty="0">
                <a:latin typeface="Cambria" pitchFamily="18" charset="0"/>
                <a:ea typeface="Cambria" pitchFamily="18" charset="0"/>
              </a:rPr>
              <a:t>+ Ở miền Nam, Tín phong gây mưa cho vùng biển Nam Trung Bộ, gây thời tiết nóng, khô cho Nan Bộ và Tây Nguyên.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73136159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Tính chất </a:t>
            </a:r>
            <a:r>
              <a:rPr lang="en-US" sz="2400" b="1" dirty="0" err="1">
                <a:solidFill>
                  <a:srgbClr val="CC0000"/>
                </a:solidFill>
                <a:latin typeface="Times New Roman" pitchFamily="18" charset="0"/>
                <a:cs typeface="Times New Roman" pitchFamily="18" charset="0"/>
              </a:rPr>
              <a:t>gió</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981200"/>
            <a:ext cx="6553198" cy="3477875"/>
          </a:xfrm>
          <a:prstGeom prst="rect">
            <a:avLst/>
          </a:prstGeom>
        </p:spPr>
        <p:txBody>
          <a:bodyPr wrap="square">
            <a:spAutoFit/>
          </a:bodyPr>
          <a:lstStyle/>
          <a:p>
            <a:pPr algn="just">
              <a:spcBef>
                <a:spcPts val="600"/>
              </a:spcBef>
              <a:spcAft>
                <a:spcPts val="0"/>
              </a:spcAft>
            </a:pPr>
            <a:r>
              <a:rPr lang="nl-NL" sz="1900" b="1" dirty="0">
                <a:latin typeface="Cambria" pitchFamily="18" charset="0"/>
                <a:ea typeface="Cambria" pitchFamily="18" charset="0"/>
              </a:rPr>
              <a:t>* Gió mùa mùa hạ: </a:t>
            </a:r>
            <a:endParaRPr lang="en-US" sz="1900" b="1"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Thời gian: từ tháng 5 – 10. </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Nguồn gốc: áp cao Bắc Ấn Độ Dương và áp cao cận chí tuyến Nam bán cầu.</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Hướng gió: tây nam, đối với miền Bắc là đông nam.</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Đặc điểm: </a:t>
            </a:r>
            <a:endParaRPr lang="en-US" sz="1900" dirty="0">
              <a:latin typeface="Cambria" pitchFamily="18" charset="0"/>
              <a:ea typeface="Cambria" pitchFamily="18" charset="0"/>
            </a:endParaRPr>
          </a:p>
          <a:p>
            <a:pPr algn="just">
              <a:spcBef>
                <a:spcPts val="600"/>
              </a:spcBef>
              <a:spcAft>
                <a:spcPts val="0"/>
              </a:spcAft>
            </a:pPr>
            <a:r>
              <a:rPr lang="vi-VN" sz="1900" dirty="0">
                <a:latin typeface="Cambria" pitchFamily="18" charset="0"/>
                <a:ea typeface="Cambria" pitchFamily="18" charset="0"/>
              </a:rPr>
              <a:t>+ Đầu mùa hạ: gây mưa cho Nam Bộ, Tây Nguyên nhưng gây khô nóng cho phía  đông Trường Sơn và nam Tây Bắc.</a:t>
            </a:r>
          </a:p>
          <a:p>
            <a:pPr algn="just">
              <a:spcBef>
                <a:spcPts val="600"/>
              </a:spcBef>
              <a:spcAft>
                <a:spcPts val="0"/>
              </a:spcAft>
            </a:pPr>
            <a:r>
              <a:rPr lang="vi-VN" sz="1900" dirty="0">
                <a:latin typeface="Cambria" pitchFamily="18" charset="0"/>
                <a:ea typeface="Cambria" pitchFamily="18" charset="0"/>
              </a:rPr>
              <a:t>+ Giữa và cuối mùa hạ: nóng ẩm, mưa nhiều trên phạm vi </a:t>
            </a:r>
            <a:r>
              <a:rPr lang="en-US" sz="1900" dirty="0">
                <a:latin typeface="Cambria" pitchFamily="18" charset="0"/>
                <a:ea typeface="Cambria" pitchFamily="18" charset="0"/>
              </a:rPr>
              <a:t>      </a:t>
            </a:r>
            <a:r>
              <a:rPr lang="vi-VN" sz="1900" dirty="0">
                <a:latin typeface="Cambria" pitchFamily="18" charset="0"/>
                <a:ea typeface="Cambria" pitchFamily="18" charset="0"/>
              </a:rPr>
              <a:t>cả nước.</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282422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a:solidFill>
                  <a:srgbClr val="00B050"/>
                </a:solidFill>
                <a:latin typeface="Cambria" panose="02040503050406030204" pitchFamily="18" charset="0"/>
                <a:ea typeface="Cambria" panose="02040503050406030204" pitchFamily="18" charset="0"/>
              </a:rPr>
              <a:t>HOẠT ĐỘNG NHÓM</a:t>
            </a:r>
          </a:p>
          <a:p>
            <a:pPr algn="ctr"/>
            <a:r>
              <a:rPr lang="en-US" sz="2200" b="1" dirty="0" err="1">
                <a:solidFill>
                  <a:srgbClr val="00B050"/>
                </a:solidFill>
                <a:latin typeface="Cambria" panose="02040503050406030204" pitchFamily="18" charset="0"/>
                <a:ea typeface="Cambria" panose="02040503050406030204" pitchFamily="18" charset="0"/>
              </a:rPr>
              <a:t>Thời</a:t>
            </a:r>
            <a:r>
              <a:rPr lang="en-US" sz="2200" b="1" dirty="0">
                <a:solidFill>
                  <a:srgbClr val="00B050"/>
                </a:solidFill>
                <a:latin typeface="Cambria" panose="02040503050406030204" pitchFamily="18" charset="0"/>
                <a:ea typeface="Cambria" panose="02040503050406030204" pitchFamily="18" charset="0"/>
              </a:rPr>
              <a:t> </a:t>
            </a:r>
            <a:r>
              <a:rPr lang="en-US" sz="2200" b="1" dirty="0" err="1">
                <a:solidFill>
                  <a:srgbClr val="00B050"/>
                </a:solidFill>
                <a:latin typeface="Cambria" panose="02040503050406030204" pitchFamily="18" charset="0"/>
                <a:ea typeface="Cambria" panose="02040503050406030204" pitchFamily="18" charset="0"/>
              </a:rPr>
              <a:t>gian</a:t>
            </a:r>
            <a:r>
              <a:rPr lang="en-US" sz="2200" b="1" dirty="0">
                <a:solidFill>
                  <a:srgbClr val="00B050"/>
                </a:solidFill>
                <a:latin typeface="Cambria" panose="02040503050406030204" pitchFamily="18" charset="0"/>
                <a:ea typeface="Cambria" panose="02040503050406030204" pitchFamily="18" charset="0"/>
              </a:rPr>
              <a:t>: 10 </a:t>
            </a:r>
            <a:r>
              <a:rPr lang="en-US" sz="2200" b="1" dirty="0" err="1">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a:solidFill>
                  <a:srgbClr val="FF0000"/>
                </a:solidFill>
                <a:latin typeface="Cambria" panose="02040503050406030204" pitchFamily="18" charset="0"/>
                <a:ea typeface="Cambria" panose="02040503050406030204" pitchFamily="18" charset="0"/>
              </a:rPr>
              <a:t>NHIỆM VỤ</a:t>
            </a:r>
          </a:p>
          <a:p>
            <a:pPr algn="just"/>
            <a:r>
              <a:rPr lang="en-US" sz="2200" b="1" dirty="0">
                <a:solidFill>
                  <a:srgbClr val="00B050"/>
                </a:solidFill>
                <a:latin typeface="Cambria" panose="02040503050406030204" pitchFamily="18" charset="0"/>
                <a:ea typeface="Cambria" panose="02040503050406030204" pitchFamily="18" charset="0"/>
              </a:rPr>
              <a:t>* NHÓM 1 VÀ 2: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4.1,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bắc – nam của 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3 VÀ 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4.1,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a:solidFill>
                  <a:srgbClr val="FF0000"/>
                </a:solidFill>
                <a:latin typeface="Cambria" panose="02040503050406030204" pitchFamily="18" charset="0"/>
                <a:ea typeface="Cambria" panose="02040503050406030204" pitchFamily="18" charset="0"/>
              </a:rPr>
              <a:t>đông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tây</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của 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5 VÀ 6: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4.1,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a:solidFill>
                  <a:srgbClr val="FF0000"/>
                </a:solidFill>
                <a:latin typeface="Cambria" panose="02040503050406030204" pitchFamily="18" charset="0"/>
                <a:ea typeface="Cambria" panose="02040503050406030204" pitchFamily="18" charset="0"/>
              </a:rPr>
              <a:t>theo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độ</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cao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của 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Dãy</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a:t>
            </a:r>
            <a:r>
              <a:rPr lang="en-US" dirty="0" err="1">
                <a:latin typeface="Cambria" pitchFamily="18" charset="0"/>
                <a:ea typeface="Cambria" pitchFamily="18" charset="0"/>
              </a:rPr>
              <a:t>Liên</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Tuyết</a:t>
            </a:r>
            <a:r>
              <a:rPr lang="en-US" dirty="0">
                <a:latin typeface="Cambria" pitchFamily="18" charset="0"/>
                <a:ea typeface="Cambria" pitchFamily="18" charset="0"/>
              </a:rPr>
              <a:t> </a:t>
            </a:r>
            <a:r>
              <a:rPr lang="en-US" dirty="0" err="1">
                <a:latin typeface="Cambria" pitchFamily="18" charset="0"/>
                <a:ea typeface="Cambria" pitchFamily="18" charset="0"/>
              </a:rPr>
              <a:t>rơi</a:t>
            </a:r>
            <a:r>
              <a:rPr lang="en-US" dirty="0">
                <a:latin typeface="Cambria" pitchFamily="18" charset="0"/>
                <a:ea typeface="Cambria" pitchFamily="18" charset="0"/>
              </a:rPr>
              <a:t> ở Sa Pa</a:t>
            </a: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khô</a:t>
            </a:r>
            <a:r>
              <a:rPr lang="en-US" dirty="0">
                <a:latin typeface="Cambria" pitchFamily="18" charset="0"/>
                <a:ea typeface="Cambria" pitchFamily="18" charset="0"/>
              </a:rPr>
              <a:t> ở TPHCM</a:t>
            </a: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74099172"/>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p>
        </p:txBody>
      </p:sp>
    </p:spTree>
    <p:extLst>
      <p:ext uri="{BB962C8B-B14F-4D97-AF65-F5344CB8AC3E}">
        <p14:creationId xmlns:p14="http://schemas.microsoft.com/office/powerpoint/2010/main" val="2920805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ĐẶC ĐIỂM KHÍ HẬU</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4</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4</a:t>
            </a:r>
          </a:p>
        </p:txBody>
      </p:sp>
      <p:graphicFrame>
        <p:nvGraphicFramePr>
          <p:cNvPr id="3" name="Diagram 2"/>
          <p:cNvGraphicFramePr/>
          <p:nvPr>
            <p:extLst>
              <p:ext uri="{D42A27DB-BD31-4B8C-83A1-F6EECF244321}">
                <p14:modId xmlns:p14="http://schemas.microsoft.com/office/powerpoint/2010/main" val="3705557145"/>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09801"/>
            <a:ext cx="6792509" cy="32766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63933"/>
            <a:ext cx="6553198" cy="2717667"/>
          </a:xfrm>
          <a:prstGeom prst="rect">
            <a:avLst/>
          </a:prstGeom>
        </p:spPr>
        <p:txBody>
          <a:bodyPr wrap="square">
            <a:spAutoFit/>
          </a:bodyPr>
          <a:lstStyle/>
          <a:p>
            <a:pPr algn="just">
              <a:lnSpc>
                <a:spcPct val="115000"/>
              </a:lnSpc>
              <a:spcBef>
                <a:spcPts val="600"/>
              </a:spcBef>
              <a:spcAft>
                <a:spcPts val="0"/>
              </a:spcAft>
            </a:pPr>
            <a:r>
              <a:rPr lang="en-US" sz="2400" b="1" dirty="0">
                <a:latin typeface="Cambria" pitchFamily="18" charset="0"/>
                <a:ea typeface="Cambria" pitchFamily="18" charset="0"/>
                <a:cs typeface="Times New Roman"/>
              </a:rPr>
              <a:t>-</a:t>
            </a:r>
            <a:r>
              <a:rPr lang="nl-NL" sz="2400" b="1" dirty="0">
                <a:latin typeface="Cambria" pitchFamily="18" charset="0"/>
                <a:ea typeface="Cambria" pitchFamily="18" charset="0"/>
                <a:cs typeface="Times New Roman"/>
              </a:rPr>
              <a:t> 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b="1" dirty="0">
                <a:latin typeface="Cambria" pitchFamily="18" charset="0"/>
                <a:ea typeface="Cambria" pitchFamily="18" charset="0"/>
                <a:cs typeface="Times New Roman"/>
              </a:rPr>
              <a:t>-</a:t>
            </a:r>
            <a:r>
              <a:rPr lang="nl-NL" sz="2400" b="1" dirty="0">
                <a:latin typeface="Cambria" pitchFamily="18" charset="0"/>
                <a:ea typeface="Cambria" pitchFamily="18" charset="0"/>
                <a:cs typeface="Times New Roman"/>
              </a:rPr>
              <a:t> Miền 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rệt.</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theo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chiều</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bắc</a:t>
            </a:r>
            <a:r>
              <a:rPr lang="en-US" sz="2400" b="1" dirty="0">
                <a:solidFill>
                  <a:srgbClr val="CC0000"/>
                </a:solidFill>
                <a:latin typeface="Times New Roman" pitchFamily="18" charset="0"/>
                <a:cs typeface="Times New Roman" pitchFamily="18" charset="0"/>
              </a:rPr>
              <a:t> –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6</a:t>
            </a:r>
          </a:p>
        </p:txBody>
      </p:sp>
      <p:graphicFrame>
        <p:nvGraphicFramePr>
          <p:cNvPr id="3" name="Diagram 2"/>
          <p:cNvGraphicFramePr/>
          <p:nvPr>
            <p:extLst>
              <p:ext uri="{D42A27DB-BD31-4B8C-83A1-F6EECF244321}">
                <p14:modId xmlns:p14="http://schemas.microsoft.com/office/powerpoint/2010/main" val="334618339"/>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1"/>
            <a:ext cx="6792509" cy="3276600"/>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46955"/>
            <a:ext cx="6553198" cy="2582245"/>
          </a:xfrm>
          <a:prstGeom prst="rect">
            <a:avLst/>
          </a:prstGeom>
        </p:spPr>
        <p:txBody>
          <a:bodyPr wrap="square">
            <a:spAutoFit/>
          </a:bodyPr>
          <a:lstStyle/>
          <a:p>
            <a:pPr algn="just">
              <a:lnSpc>
                <a:spcPct val="115000"/>
              </a:lnSpc>
              <a:spcBef>
                <a:spcPts val="600"/>
              </a:spcBef>
              <a:spcAft>
                <a:spcPts val="0"/>
              </a:spcAft>
            </a:pPr>
            <a:r>
              <a:rPr lang="vi-VN" sz="2200" dirty="0">
                <a:latin typeface="Cambria" pitchFamily="18" charset="0"/>
                <a:ea typeface="Cambria" pitchFamily="18" charset="0"/>
                <a:cs typeface="Times New Roman"/>
              </a:rPr>
              <a:t>- Vùng biển và thềm lục địa có khí hậu ôn hoà hơn trong đất liền.</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đồng bằng ven biển có khí hậu nhiệt đới ẩm gió mùa.</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đồi núi phía tây khí hậu phân hóa phức tạp do tác động của gió mùa và hướng của các dãy núi.</a:t>
            </a: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theo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chiều</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đông</a:t>
            </a:r>
            <a:r>
              <a:rPr lang="en-US" sz="2400" b="1" dirty="0">
                <a:solidFill>
                  <a:srgbClr val="CC0000"/>
                </a:solidFill>
                <a:latin typeface="Times New Roman" pitchFamily="18" charset="0"/>
                <a:cs typeface="Times New Roman" pitchFamily="18" charset="0"/>
              </a:rPr>
              <a:t> – </a:t>
            </a:r>
            <a:r>
              <a:rPr lang="en-US" sz="2400" b="1" dirty="0" err="1">
                <a:solidFill>
                  <a:srgbClr val="CC0000"/>
                </a:solidFill>
                <a:latin typeface="Times New Roman" pitchFamily="18" charset="0"/>
                <a:cs typeface="Times New Roman" pitchFamily="18" charset="0"/>
              </a:rPr>
              <a:t>tây</a:t>
            </a:r>
            <a:r>
              <a:rPr lang="en-US" sz="2400" b="1" dirty="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8</a:t>
            </a:r>
          </a:p>
        </p:txBody>
      </p:sp>
      <p:grpSp>
        <p:nvGrpSpPr>
          <p:cNvPr id="2" name="Group 1"/>
          <p:cNvGrpSpPr/>
          <p:nvPr/>
        </p:nvGrpSpPr>
        <p:grpSpPr>
          <a:xfrm>
            <a:off x="1472184" y="1221009"/>
            <a:ext cx="7315201" cy="5376361"/>
            <a:chOff x="1472184" y="1221009"/>
            <a:chExt cx="7315201" cy="5376361"/>
          </a:xfrm>
        </p:grpSpPr>
        <p:graphicFrame>
          <p:nvGraphicFramePr>
            <p:cNvPr id="3" name="Diagram 2"/>
            <p:cNvGraphicFramePr/>
            <p:nvPr>
              <p:extLst>
                <p:ext uri="{D42A27DB-BD31-4B8C-83A1-F6EECF244321}">
                  <p14:modId xmlns:p14="http://schemas.microsoft.com/office/powerpoint/2010/main" val="3614802000"/>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200" y="22098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90799"/>
            <a:ext cx="6792509" cy="2438401"/>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089299"/>
            <a:ext cx="6553198" cy="1330301"/>
          </a:xfrm>
          <a:prstGeom prst="rect">
            <a:avLst/>
          </a:prstGeom>
        </p:spPr>
        <p:txBody>
          <a:bodyPr wrap="square">
            <a:spAutoFit/>
          </a:bodyPr>
          <a:lstStyle/>
          <a:p>
            <a:pPr algn="just">
              <a:lnSpc>
                <a:spcPct val="115000"/>
              </a:lnSpc>
              <a:spcBef>
                <a:spcPts val="600"/>
              </a:spcBef>
              <a:spcAft>
                <a:spcPts val="0"/>
              </a:spcAft>
            </a:pPr>
            <a:r>
              <a:rPr lang="en-US" sz="2400" dirty="0">
                <a:latin typeface="Cambria" pitchFamily="18" charset="0"/>
                <a:ea typeface="Cambria" pitchFamily="18" charset="0"/>
                <a:cs typeface="Times New Roman"/>
              </a:rPr>
              <a:t>K</a:t>
            </a:r>
            <a:r>
              <a:rPr lang="vi-VN" sz="2400" dirty="0">
                <a:latin typeface="Cambria" pitchFamily="18" charset="0"/>
                <a:ea typeface="Cambria" pitchFamily="18" charset="0"/>
                <a:cs typeface="Times New Roman"/>
              </a:rPr>
              <a:t>hí hậu </a:t>
            </a:r>
            <a:r>
              <a:rPr lang="en-US" sz="2400" dirty="0" err="1">
                <a:latin typeface="Cambria" pitchFamily="18" charset="0"/>
                <a:ea typeface="Cambria" pitchFamily="18" charset="0"/>
                <a:cs typeface="Times New Roman"/>
              </a:rPr>
              <a:t>nước</a:t>
            </a:r>
            <a:r>
              <a:rPr lang="en-US" sz="2400" dirty="0">
                <a:latin typeface="Cambria" pitchFamily="18" charset="0"/>
                <a:ea typeface="Cambria" pitchFamily="18" charset="0"/>
                <a:cs typeface="Times New Roman"/>
              </a:rPr>
              <a:t> ta</a:t>
            </a:r>
            <a:r>
              <a:rPr lang="vi-VN" sz="2400" dirty="0">
                <a:latin typeface="Cambria" pitchFamily="18" charset="0"/>
                <a:ea typeface="Cambria" pitchFamily="18" charset="0"/>
                <a:cs typeface="Times New Roman"/>
              </a:rPr>
              <a:t> phân hóa thảnh 3 đai cao gồm: nhiệt đới gió mùa; cận nhiệt đới gió mùa trên núi và ôn đới gió mùa trên núi.</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theo</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độ</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3124200"/>
            <a:ext cx="4828164" cy="3429000"/>
          </a:xfrm>
          <a:prstGeom prst="rect">
            <a:avLst/>
          </a:prstGeom>
          <a:noFill/>
          <a:ln>
            <a:solidFill>
              <a:srgbClr val="FF0000"/>
            </a:solidFill>
          </a:ln>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grpSp>
        <p:nvGrpSpPr>
          <p:cNvPr id="23" name="Group 22"/>
          <p:cNvGrpSpPr/>
          <p:nvPr/>
        </p:nvGrpSpPr>
        <p:grpSpPr>
          <a:xfrm>
            <a:off x="255446" y="1903104"/>
            <a:ext cx="874135" cy="867811"/>
            <a:chOff x="328593" y="3259179"/>
            <a:chExt cx="1256547" cy="1465221"/>
          </a:xfrm>
        </p:grpSpPr>
        <p:pic>
          <p:nvPicPr>
            <p:cNvPr id="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851"/>
            <a:ext cx="7644799" cy="4478149"/>
          </a:xfrm>
          <a:prstGeom prst="rect">
            <a:avLst/>
          </a:prstGeom>
          <a:solidFill>
            <a:srgbClr val="FFCCFF"/>
          </a:solidFill>
          <a:ln w="12700">
            <a:solidFill>
              <a:srgbClr val="0070C0"/>
            </a:solidFill>
          </a:ln>
        </p:spPr>
        <p:txBody>
          <a:bodyPr wrap="square">
            <a:spAutoFit/>
          </a:bodyPr>
          <a:lstStyle/>
          <a:p>
            <a:pPr algn="just"/>
            <a:r>
              <a:rPr lang="en-US" sz="1900" b="1" dirty="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Nhận xét: </a:t>
            </a:r>
            <a:r>
              <a:rPr lang="vi-VN" sz="1900" dirty="0">
                <a:latin typeface="Cambria" panose="02040503050406030204" pitchFamily="18" charset="0"/>
                <a:ea typeface="Cambria" panose="02040503050406030204" pitchFamily="18" charset="0"/>
              </a:rPr>
              <a:t>Nhìn vào bảng số liệu ta thấy, giữa Lạng Sơn và Cà Mau có sự khác biệt lớn về nhiệt độ:</a:t>
            </a: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algn="just"/>
            <a:endParaRPr lang="en-US" sz="1900" b="1" dirty="0">
              <a:latin typeface="Cambria" panose="02040503050406030204" pitchFamily="18" charset="0"/>
              <a:ea typeface="Cambria" panose="02040503050406030204" pitchFamily="18" charset="0"/>
            </a:endParaRPr>
          </a:p>
          <a:p>
            <a:pPr algn="just"/>
            <a:r>
              <a:rPr lang="en-US" sz="1900" b="1" dirty="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 Giải thích:</a:t>
            </a:r>
          </a:p>
          <a:p>
            <a:pPr algn="just"/>
            <a:r>
              <a:rPr lang="vi-VN" sz="1900" dirty="0">
                <a:latin typeface="Cambria" panose="02040503050406030204" pitchFamily="18" charset="0"/>
                <a:ea typeface="Cambria" panose="02040503050406030204" pitchFamily="18" charset="0"/>
              </a:rPr>
              <a:t>+ Nhiệt độ trung bình năm tăng dần từ Bắc vào Nam vì càng về phía Nam góc nhập xạ càng lớn, lượng nhiệt nhận được càng nhiều.</a:t>
            </a:r>
          </a:p>
          <a:p>
            <a:pPr algn="just"/>
            <a:r>
              <a:rPr lang="vi-VN" sz="1900" dirty="0">
                <a:latin typeface="Cambria" panose="02040503050406030204" pitchFamily="18" charset="0"/>
                <a:ea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p>
        </p:txBody>
      </p:sp>
      <p:graphicFrame>
        <p:nvGraphicFramePr>
          <p:cNvPr id="2" name="Table 1"/>
          <p:cNvGraphicFramePr>
            <a:graphicFrameLocks noGrp="1"/>
          </p:cNvGraphicFramePr>
          <p:nvPr>
            <p:extLst>
              <p:ext uri="{D42A27DB-BD31-4B8C-83A1-F6EECF244321}">
                <p14:modId xmlns:p14="http://schemas.microsoft.com/office/powerpoint/2010/main" val="2365942884"/>
              </p:ext>
            </p:extLst>
          </p:nvPr>
        </p:nvGraphicFramePr>
        <p:xfrm>
          <a:off x="1219200" y="2732916"/>
          <a:ext cx="7467600" cy="185420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T</a:t>
            </a:r>
            <a:r>
              <a:rPr lang="vi-VN" sz="2400" i="1" dirty="0">
                <a:solidFill>
                  <a:srgbClr val="FF0000"/>
                </a:solidFill>
                <a:latin typeface="Cambria" panose="02040503050406030204" pitchFamily="18" charset="0"/>
                <a:ea typeface="Cambria" panose="02040503050406030204" pitchFamily="18" charset="0"/>
              </a:rPr>
              <a:t>ìm 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3962400"/>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286422" y="2819400"/>
            <a:ext cx="7400378" cy="3656963"/>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sz="1900" b="1" dirty="0">
                <a:solidFill>
                  <a:srgbClr val="0D30DD"/>
                </a:solidFill>
                <a:latin typeface="Cambria" pitchFamily="18" charset="0"/>
                <a:ea typeface="Cambria" pitchFamily="18" charset="0"/>
                <a:cs typeface="Times New Roman"/>
              </a:rPr>
              <a:t>VÍ DỤ: KHÍ HẬU Ở TPHCM</a:t>
            </a:r>
          </a:p>
          <a:p>
            <a:pPr algn="just">
              <a:lnSpc>
                <a:spcPct val="115000"/>
              </a:lnSpc>
              <a:spcBef>
                <a:spcPts val="600"/>
              </a:spcBef>
              <a:spcAft>
                <a:spcPts val="0"/>
              </a:spcAft>
            </a:pPr>
            <a:r>
              <a:rPr lang="vi-VN"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cận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đạo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phố</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Chí</a:t>
            </a:r>
            <a:r>
              <a:rPr lang="en-US" sz="1900" dirty="0">
                <a:latin typeface="Cambria" pitchFamily="18" charset="0"/>
                <a:ea typeface="Cambria" pitchFamily="18" charset="0"/>
                <a:cs typeface="Times New Roman"/>
              </a:rPr>
              <a:t> Minh </a:t>
            </a:r>
            <a:r>
              <a:rPr lang="en-US" sz="1900" dirty="0" err="1">
                <a:latin typeface="Cambria" pitchFamily="18" charset="0"/>
                <a:ea typeface="Cambria" pitchFamily="18" charset="0"/>
                <a:cs typeface="Times New Roman"/>
              </a:rPr>
              <a:t>cũng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tỉnh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khác</a:t>
            </a:r>
            <a:r>
              <a:rPr lang="en-US" sz="1900" dirty="0">
                <a:latin typeface="Cambria" pitchFamily="18" charset="0"/>
                <a:ea typeface="Cambria" pitchFamily="18" charset="0"/>
                <a:cs typeface="Times New Roman"/>
              </a:rPr>
              <a:t> ở Nam </a:t>
            </a:r>
            <a:r>
              <a:rPr lang="en-US" sz="1900" dirty="0" err="1">
                <a:latin typeface="Cambria" pitchFamily="18" charset="0"/>
                <a:ea typeface="Cambria" pitchFamily="18" charset="0"/>
                <a:cs typeface="Times New Roman"/>
              </a:rPr>
              <a:t>Bộ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đủ</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xuân</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hạ</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thu</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miền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chỉ</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2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rõ</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a:t>
            </a:r>
          </a:p>
          <a:p>
            <a:pPr algn="just">
              <a:lnSpc>
                <a:spcPct val="115000"/>
              </a:lnSpc>
              <a:spcBef>
                <a:spcPts val="600"/>
              </a:spcBef>
              <a:spcAft>
                <a:spcPts val="0"/>
              </a:spcAft>
            </a:pPr>
            <a:r>
              <a:rPr lang="vi-VN"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5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11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lượng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1.979 mm.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nóng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ẩm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endParaRPr lang="en-US" sz="1900" dirty="0">
              <a:latin typeface="Cambria" pitchFamily="18" charset="0"/>
              <a:ea typeface="Cambria" pitchFamily="18" charset="0"/>
              <a:cs typeface="Times New Roman"/>
            </a:endParaRPr>
          </a:p>
          <a:p>
            <a:pPr algn="just">
              <a:lnSpc>
                <a:spcPct val="115000"/>
              </a:lnSpc>
              <a:spcBef>
                <a:spcPts val="600"/>
              </a:spcBef>
              <a:spcAft>
                <a:spcPts val="0"/>
              </a:spcAft>
            </a:pPr>
            <a:r>
              <a:rPr lang="vi-VN"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12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sau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27,55°C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ít</a:t>
            </a:r>
            <a:r>
              <a:rPr lang="en-US" sz="1900" dirty="0">
                <a:latin typeface="Cambria" pitchFamily="18" charset="0"/>
                <a:ea typeface="Cambria" pitchFamily="18" charset="0"/>
                <a:cs typeface="Times New Roman"/>
              </a:rPr>
              <a:t>.</a:t>
            </a: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4. ĐẶC ĐIỂM KHÍ HẬU</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4.1,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nhận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xét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về</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nhiệt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độ</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trung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năm</a:t>
            </a:r>
            <a:r>
              <a:rPr lang="en-US" sz="2100" i="1" dirty="0">
                <a:solidFill>
                  <a:srgbClr val="FF0000"/>
                </a:solidFill>
                <a:latin typeface="Cambria" panose="02040503050406030204" pitchFamily="18" charset="0"/>
                <a:ea typeface="Cambria" panose="02040503050406030204" pitchFamily="18" charset="0"/>
              </a:rPr>
              <a:t> ở </a:t>
            </a:r>
            <a:r>
              <a:rPr lang="en-US" sz="2100" i="1" dirty="0" err="1">
                <a:solidFill>
                  <a:srgbClr val="FF0000"/>
                </a:solidFill>
                <a:latin typeface="Cambria" panose="02040503050406030204" pitchFamily="18" charset="0"/>
                <a:ea typeface="Cambria" panose="02040503050406030204" pitchFamily="18" charset="0"/>
              </a:rPr>
              <a:t>nước</a:t>
            </a:r>
            <a:r>
              <a:rPr lang="en-US" sz="2100" i="1" dirty="0">
                <a:solidFill>
                  <a:srgbClr val="FF0000"/>
                </a:solidFill>
                <a:latin typeface="Cambria" panose="02040503050406030204" pitchFamily="18" charset="0"/>
                <a:ea typeface="Cambria" panose="02040503050406030204" pitchFamily="18" charset="0"/>
              </a:rPr>
              <a:t> ta.   </a:t>
            </a:r>
            <a:r>
              <a:rPr lang="en-US" sz="2100" i="1" dirty="0" err="1">
                <a:solidFill>
                  <a:srgbClr val="FF0000"/>
                </a:solidFill>
                <a:latin typeface="Cambria" panose="02040503050406030204" pitchFamily="18" charset="0"/>
                <a:ea typeface="Cambria" panose="02040503050406030204" pitchFamily="18" charset="0"/>
              </a:rPr>
              <a:t>Giải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vì</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nước</a:t>
            </a:r>
            <a:r>
              <a:rPr lang="en-US" sz="2100" i="1" dirty="0">
                <a:solidFill>
                  <a:srgbClr val="FF0000"/>
                </a:solidFill>
                <a:latin typeface="Cambria" panose="02040503050406030204" pitchFamily="18" charset="0"/>
                <a:ea typeface="Cambria" panose="02040503050406030204" pitchFamily="18" charset="0"/>
              </a:rPr>
              <a:t> ta </a:t>
            </a:r>
            <a:r>
              <a:rPr lang="en-US" sz="2100" i="1" dirty="0" err="1">
                <a:solidFill>
                  <a:srgbClr val="FF0000"/>
                </a:solidFill>
                <a:latin typeface="Cambria" panose="02040503050406030204" pitchFamily="18" charset="0"/>
                <a:ea typeface="Cambria" panose="02040503050406030204" pitchFamily="18" charset="0"/>
              </a:rPr>
              <a:t>có</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nhiệt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độ</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Nam (Lạng Sơn: 21,5</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Cà Mau: 27,5</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a:latin typeface="Cambria" pitchFamily="18" charset="0"/>
                <a:ea typeface="Cambria" pitchFamily="18" charset="0"/>
              </a:rPr>
              <a:t>- Nguyên nhân: 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nhiệt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biểu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nhận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xét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về</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số</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giờ</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nắng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bức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xạ</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a:latin typeface="Cambria" pitchFamily="18" charset="0"/>
                <a:ea typeface="Cambria" pitchFamily="18" charset="0"/>
              </a:rPr>
              <a:t>- Số giờ nắng nhiều, đạt từ 1400 - 3000 giờ/ năm (Hà Nội là 1585 giờ, Huế là 1970 giờ, TPHCM là 2489 giờ).</a:t>
            </a:r>
          </a:p>
          <a:p>
            <a:pPr algn="just">
              <a:spcBef>
                <a:spcPts val="600"/>
              </a:spcBef>
              <a:spcAft>
                <a:spcPts val="0"/>
              </a:spcAft>
            </a:pPr>
            <a:r>
              <a:rPr lang="nl-NL" sz="2200" dirty="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nhiệt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a:latin typeface="Cambria" pitchFamily="18" charset="0"/>
                <a:ea typeface="Cambria" pitchFamily="18" charset="0"/>
              </a:rPr>
              <a:t>Buổi</a:t>
            </a:r>
            <a:r>
              <a:rPr lang="en-US" dirty="0">
                <a:latin typeface="Cambria" pitchFamily="18" charset="0"/>
                <a:ea typeface="Cambria" pitchFamily="18" charset="0"/>
              </a:rPr>
              <a:t> </a:t>
            </a:r>
            <a:r>
              <a:rPr lang="en-US" dirty="0" err="1">
                <a:latin typeface="Cambria" pitchFamily="18" charset="0"/>
                <a:ea typeface="Cambria" pitchFamily="18" charset="0"/>
              </a:rPr>
              <a:t>sáng</a:t>
            </a:r>
            <a:r>
              <a:rPr lang="en-US" dirty="0">
                <a:latin typeface="Cambria" pitchFamily="18" charset="0"/>
                <a:ea typeface="Cambria" pitchFamily="18" charset="0"/>
              </a:rPr>
              <a:t> ở </a:t>
            </a:r>
            <a:r>
              <a:rPr lang="en-US" dirty="0" err="1">
                <a:latin typeface="Cambria" pitchFamily="18" charset="0"/>
                <a:ea typeface="Cambria" pitchFamily="18" charset="0"/>
              </a:rPr>
              <a:t>Hà</a:t>
            </a:r>
            <a:r>
              <a:rPr lang="en-US" dirty="0">
                <a:latin typeface="Cambria" pitchFamily="18" charset="0"/>
                <a:ea typeface="Cambria" pitchFamily="18" charset="0"/>
              </a:rPr>
              <a:t> </a:t>
            </a:r>
            <a:r>
              <a:rPr lang="en-US" dirty="0" err="1">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đới</a:t>
            </a: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400" dirty="0">
                <a:latin typeface="Cambria" pitchFamily="18" charset="0"/>
                <a:ea typeface="Cambria" pitchFamily="18" charset="0"/>
              </a:rPr>
              <a:t>Nhiệt độ trung bình năm trên 20</a:t>
            </a:r>
            <a:r>
              <a:rPr lang="nl-NL" sz="2400" baseline="30000" dirty="0">
                <a:latin typeface="Cambria" pitchFamily="18" charset="0"/>
                <a:ea typeface="Cambria" pitchFamily="18" charset="0"/>
              </a:rPr>
              <a:t>0</a:t>
            </a:r>
            <a:r>
              <a:rPr lang="nl-NL" sz="2400" dirty="0">
                <a:latin typeface="Cambria" pitchFamily="18" charset="0"/>
                <a:ea typeface="Cambria" pitchFamily="18" charset="0"/>
              </a:rPr>
              <a:t>C (trừ vùng núi cao) và tăng dần từ Bắc vào Nam.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Số giờ nắng nhiều, đạt từ 1400 - 3000 giờ/năm.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Cán cân bức xạ từ 70-100 kcal/cm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/năm.</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nhận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xét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lượng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mưa</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trung</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năm</a:t>
            </a:r>
            <a:r>
              <a:rPr lang="en-US" sz="2300" i="1" dirty="0">
                <a:solidFill>
                  <a:srgbClr val="FF0000"/>
                </a:solidFill>
                <a:latin typeface="Cambria" panose="02040503050406030204" pitchFamily="18" charset="0"/>
                <a:ea typeface="Cambria" panose="02040503050406030204" pitchFamily="18" charset="0"/>
              </a:rPr>
              <a:t> ở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a:latin typeface="Cambria" pitchFamily="18" charset="0"/>
                <a:ea typeface="Cambria" pitchFamily="18" charset="0"/>
              </a:rPr>
              <a:t>- Lượng mưa trung bình năm lớn: từ 1500 - 2000 mm/năm. </a:t>
            </a:r>
          </a:p>
          <a:p>
            <a:pPr algn="just">
              <a:spcBef>
                <a:spcPts val="600"/>
              </a:spcBef>
              <a:spcAft>
                <a:spcPts val="0"/>
              </a:spcAft>
            </a:pPr>
            <a:r>
              <a:rPr lang="nl-NL" sz="2300" dirty="0">
                <a:latin typeface="Cambria" pitchFamily="18" charset="0"/>
                <a:ea typeface="Cambria" pitchFamily="18" charset="0"/>
              </a:rPr>
              <a:t>- Ở 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bảng</a:t>
            </a:r>
            <a:r>
              <a:rPr lang="en-US" sz="2200" i="1" dirty="0">
                <a:solidFill>
                  <a:srgbClr val="FF0000"/>
                </a:solidFill>
                <a:latin typeface="Cambria" panose="02040503050406030204" pitchFamily="18" charset="0"/>
                <a:ea typeface="Cambria" panose="02040503050406030204" pitchFamily="18" charset="0"/>
              </a:rPr>
              <a:t> 4.2,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nhận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xét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độ</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ẩm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không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khí</a:t>
            </a:r>
            <a:r>
              <a:rPr lang="en-US" sz="2200" i="1" dirty="0">
                <a:solidFill>
                  <a:srgbClr val="FF0000"/>
                </a:solidFill>
                <a:latin typeface="Cambria" panose="02040503050406030204" pitchFamily="18" charset="0"/>
                <a:ea typeface="Cambria" panose="02040503050406030204" pitchFamily="18" charset="0"/>
              </a:rPr>
              <a:t> ở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 </a:t>
            </a:r>
            <a:r>
              <a:rPr lang="en-US" sz="2200" i="1" dirty="0" err="1">
                <a:solidFill>
                  <a:srgbClr val="FF0000"/>
                </a:solidFill>
                <a:latin typeface="Cambria" panose="02040503050406030204" pitchFamily="18" charset="0"/>
                <a:ea typeface="Cambria" panose="02040503050406030204" pitchFamily="18" charset="0"/>
              </a:rPr>
              <a:t>Vì</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sao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nước</a:t>
            </a:r>
            <a:r>
              <a:rPr lang="en-US" sz="2200" i="1" dirty="0">
                <a:solidFill>
                  <a:srgbClr val="FF0000"/>
                </a:solidFill>
                <a:latin typeface="Cambria" panose="02040503050406030204" pitchFamily="18" charset="0"/>
                <a:ea typeface="Cambria" panose="02040503050406030204" pitchFamily="18" charset="0"/>
              </a:rPr>
              <a:t> ta </a:t>
            </a:r>
            <a:r>
              <a:rPr lang="en-US" sz="2200" i="1" dirty="0" err="1">
                <a:solidFill>
                  <a:srgbClr val="FF0000"/>
                </a:solidFill>
                <a:latin typeface="Cambria" panose="02040503050406030204" pitchFamily="18" charset="0"/>
                <a:ea typeface="Cambria" panose="02040503050406030204" pitchFamily="18" charset="0"/>
              </a:rPr>
              <a:t>có</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mưa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lớn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độ</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ẩm</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cao</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a:latin typeface="Cambria" pitchFamily="18" charset="0"/>
                <a:ea typeface="Cambria" pitchFamily="18" charset="0"/>
              </a:rPr>
              <a:t>- Độ ẩm không khí cao, trên 80%, </a:t>
            </a:r>
            <a:r>
              <a:rPr lang="en-US" sz="2200" dirty="0">
                <a:latin typeface="Cambria" pitchFamily="18" charset="0"/>
                <a:ea typeface="Cambria" pitchFamily="18" charset="0"/>
              </a:rPr>
              <a:t>c</a:t>
            </a:r>
            <a:r>
              <a:rPr lang="vi-VN" sz="2200" dirty="0">
                <a:latin typeface="Cambria" pitchFamily="18" charset="0"/>
                <a:ea typeface="Cambria" pitchFamily="18" charset="0"/>
              </a:rPr>
              <a:t>ân bằng ẩm luôn dương</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Nguyên nhân: 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Tính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Tính chất </a:t>
            </a:r>
            <a:r>
              <a:rPr lang="en-US" sz="2400" b="1" dirty="0" err="1">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743199"/>
            <a:ext cx="6792509" cy="2209801"/>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142327"/>
            <a:ext cx="6553198" cy="1277273"/>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Lượng mưa trung bình năm lớn: từ 1500 - 2000 mm/năm.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a:t>
            </a:r>
            <a:r>
              <a:rPr lang="nl-NL" sz="2400" dirty="0">
                <a:latin typeface="Cambria" pitchFamily="18" charset="0"/>
                <a:ea typeface="Cambria" pitchFamily="18" charset="0"/>
              </a:rPr>
              <a:t>ộ ẩm không khí cao, trên 80%.</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5678</TotalTime>
  <Words>3098</Words>
  <Application>Microsoft Office PowerPoint</Application>
  <PresentationFormat>On-screen Show (4:3)</PresentationFormat>
  <Paragraphs>276</Paragraphs>
  <Slides>29</Slides>
  <Notes>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Cambria</vt:lpstr>
      <vt:lpstr>Google Sans</vt:lpstr>
      <vt:lpstr>Montserrat</vt:lpstr>
      <vt:lpstr>Open Sans</vt:lpstr>
      <vt:lpstr>times new roman</vt:lpstr>
      <vt:lpstr>times new roman</vt:lpstr>
      <vt:lpstr>Office Theme</vt:lpstr>
      <vt:lpstr>KHỞI ĐỘNG</vt:lpstr>
      <vt:lpstr>ĐẶC ĐIỂM KHÍ HẬU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Đinh Văn Thái</cp:lastModifiedBy>
  <cp:revision>411</cp:revision>
  <dcterms:created xsi:type="dcterms:W3CDTF">2016-02-15T14:28:12Z</dcterms:created>
  <dcterms:modified xsi:type="dcterms:W3CDTF">2024-12-06T03:09:50Z</dcterms:modified>
</cp:coreProperties>
</file>