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1550" r:id="rId2"/>
    <p:sldId id="1376" r:id="rId3"/>
    <p:sldId id="1400" r:id="rId4"/>
    <p:sldId id="1573" r:id="rId5"/>
    <p:sldId id="1574" r:id="rId6"/>
    <p:sldId id="1546" r:id="rId7"/>
    <p:sldId id="1549" r:id="rId8"/>
    <p:sldId id="1551" r:id="rId9"/>
    <p:sldId id="1552" r:id="rId10"/>
    <p:sldId id="1547" r:id="rId11"/>
    <p:sldId id="1557" r:id="rId12"/>
    <p:sldId id="1554" r:id="rId13"/>
    <p:sldId id="1560" r:id="rId14"/>
    <p:sldId id="1558" r:id="rId15"/>
    <p:sldId id="1561" r:id="rId16"/>
    <p:sldId id="1581" r:id="rId17"/>
    <p:sldId id="1575" r:id="rId18"/>
    <p:sldId id="1576" r:id="rId19"/>
    <p:sldId id="1543" r:id="rId20"/>
    <p:sldId id="1527" r:id="rId21"/>
    <p:sldId id="1562" r:id="rId22"/>
    <p:sldId id="1544" r:id="rId23"/>
    <p:sldId id="1564" r:id="rId24"/>
    <p:sldId id="1566" r:id="rId25"/>
    <p:sldId id="1565" r:id="rId26"/>
    <p:sldId id="1471" r:id="rId27"/>
    <p:sldId id="1521" r:id="rId28"/>
    <p:sldId id="1472"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CFEB0"/>
    <a:srgbClr val="1B04FA"/>
    <a:srgbClr val="1503BD"/>
    <a:srgbClr val="1C11AF"/>
    <a:srgbClr val="F7FA76"/>
    <a:srgbClr val="F4FEFF"/>
    <a:srgbClr val="3333CC"/>
    <a:srgbClr val="FF0000"/>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64295" autoAdjust="0"/>
  </p:normalViewPr>
  <p:slideViewPr>
    <p:cSldViewPr snapToGrid="0">
      <p:cViewPr varScale="1">
        <p:scale>
          <a:sx n="36" d="100"/>
          <a:sy n="36" d="100"/>
        </p:scale>
        <p:origin x="95" y="28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70C0"/>
                </a:solidFill>
                <a:effectLst/>
                <a:latin typeface="Times New Roman" panose="02020603050405020304" pitchFamily="18" charset="0"/>
                <a:ea typeface="Times New Roman" panose="02020603050405020304" pitchFamily="18" charset="0"/>
              </a:rPr>
              <a:t>Trong quá trình khai thác và sử dụng tài nguyên thiên nhiên, các quốc gia châu Âu phải đối mặt với nhiều vấn đề về môi trường. Vậy châu Âu đang bảo vệ môi trường như thế nào? Bài học hôm nay chúng ta sẽ cùng tìm hiểu.</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126410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u="none" strike="noStrike" kern="1200" dirty="0">
                <a:solidFill>
                  <a:schemeClr val="tx1"/>
                </a:solidFill>
                <a:effectLst/>
                <a:latin typeface="+mn-lt"/>
                <a:ea typeface="+mn-ea"/>
                <a:cs typeface="+mn-cs"/>
              </a:rPr>
              <a:t>Đa dạng sinh học có vai trò quan trọng trong duy trì sự sống của con người và mọi sinh vật khác. Cụ thể được thể hiện như sau:</a:t>
            </a:r>
          </a:p>
          <a:p>
            <a:r>
              <a:rPr lang="vi-VN" sz="1200" b="0" i="0" u="none" strike="noStrike" kern="1200" dirty="0">
                <a:solidFill>
                  <a:schemeClr val="tx1"/>
                </a:solidFill>
                <a:effectLst/>
                <a:latin typeface="+mn-lt"/>
                <a:ea typeface="+mn-ea"/>
                <a:cs typeface="+mn-cs"/>
              </a:rPr>
              <a:t>Một, ngoài việc cung cấp nguồn nguyên liệu công nghiệp, lương thực </a:t>
            </a:r>
            <a:r>
              <a:rPr lang="vi-VN" sz="1200" b="0" i="0" u="none" strike="noStrike" kern="1200" dirty="0" err="1">
                <a:solidFill>
                  <a:schemeClr val="tx1"/>
                </a:solidFill>
                <a:effectLst/>
                <a:latin typeface="+mn-lt"/>
                <a:ea typeface="+mn-ea"/>
                <a:cs typeface="+mn-cs"/>
              </a:rPr>
              <a:t>thực</a:t>
            </a:r>
            <a:r>
              <a:rPr lang="vi-VN" sz="1200" b="0" i="0" u="none" strike="noStrike" kern="1200" dirty="0">
                <a:solidFill>
                  <a:schemeClr val="tx1"/>
                </a:solidFill>
                <a:effectLst/>
                <a:latin typeface="+mn-lt"/>
                <a:ea typeface="+mn-ea"/>
                <a:cs typeface="+mn-cs"/>
              </a:rPr>
              <a:t> phẩm, nhiều loại thuốc quý hiếm để bảo vệ cho sức con người. Là nguyên liệu để tạo ra các sản phẩm khác dùng cho gia đình và đóng góp vào việc GDP cho nước ta. Bên cạnh đó còn có thể làm ổn định hệ sinh thái nhờ sự tác động qua lại giữa chúng.</a:t>
            </a:r>
          </a:p>
          <a:p>
            <a:r>
              <a:rPr lang="vi-VN" sz="1200" b="0" i="0" u="none" strike="noStrike" kern="1200" dirty="0">
                <a:solidFill>
                  <a:schemeClr val="tx1"/>
                </a:solidFill>
                <a:effectLst/>
                <a:latin typeface="+mn-lt"/>
                <a:ea typeface="+mn-ea"/>
                <a:cs typeface="+mn-cs"/>
              </a:rPr>
              <a:t>Ví dụ: Thuốc trị bệnh bạch cầu có thể được trích từ một loại hoa – </a:t>
            </a:r>
            <a:r>
              <a:rPr lang="vi-VN" sz="1200" b="0" i="0" u="none" strike="noStrike" kern="1200" dirty="0" err="1">
                <a:solidFill>
                  <a:schemeClr val="tx1"/>
                </a:solidFill>
                <a:effectLst/>
                <a:latin typeface="+mn-lt"/>
                <a:ea typeface="+mn-ea"/>
                <a:cs typeface="+mn-cs"/>
              </a:rPr>
              <a:t>Rosy</a:t>
            </a:r>
            <a:r>
              <a:rPr lang="vi-VN" sz="1200" b="0" i="0" u="none" strike="noStrike" kern="1200" dirty="0">
                <a:solidFill>
                  <a:schemeClr val="tx1"/>
                </a:solidFill>
                <a:effectLst/>
                <a:latin typeface="+mn-lt"/>
                <a:ea typeface="+mn-ea"/>
                <a:cs typeface="+mn-cs"/>
              </a:rPr>
              <a:t> </a:t>
            </a:r>
            <a:r>
              <a:rPr lang="vi-VN" sz="1200" b="0" i="0" u="none" strike="noStrike" kern="1200" dirty="0" err="1">
                <a:solidFill>
                  <a:schemeClr val="tx1"/>
                </a:solidFill>
                <a:effectLst/>
                <a:latin typeface="+mn-lt"/>
                <a:ea typeface="+mn-ea"/>
                <a:cs typeface="+mn-cs"/>
              </a:rPr>
              <a:t>Periwrinkle</a:t>
            </a:r>
            <a:r>
              <a:rPr lang="vi-VN" sz="1200" b="0" i="0" u="none" strike="noStrike" kern="1200" dirty="0">
                <a:solidFill>
                  <a:schemeClr val="tx1"/>
                </a:solidFill>
                <a:effectLst/>
                <a:latin typeface="+mn-lt"/>
                <a:ea typeface="+mn-ea"/>
                <a:cs typeface="+mn-cs"/>
              </a:rPr>
              <a:t> (dừa cạn hồng), chỉ được tìm thấy ở Madagascar, và thuốc điều trị bệnh ung thư vú từ cây Thủy tùng ở Tây Bắc </a:t>
            </a:r>
            <a:r>
              <a:rPr lang="vi-VN" sz="1200" b="0" i="0" u="none" strike="noStrike" kern="1200" dirty="0" err="1">
                <a:solidFill>
                  <a:schemeClr val="tx1"/>
                </a:solidFill>
                <a:effectLst/>
                <a:latin typeface="+mn-lt"/>
                <a:ea typeface="+mn-ea"/>
                <a:cs typeface="+mn-cs"/>
              </a:rPr>
              <a:t>Pacific</a:t>
            </a:r>
            <a:r>
              <a:rPr lang="vi-VN" sz="1200" b="0" i="0" u="none" strike="noStrike" kern="1200" dirty="0">
                <a:solidFill>
                  <a:schemeClr val="tx1"/>
                </a:solidFill>
                <a:effectLst/>
                <a:latin typeface="+mn-lt"/>
                <a:ea typeface="+mn-ea"/>
                <a:cs typeface="+mn-cs"/>
              </a:rPr>
              <a:t>. Các sản phẩm từ da động vật, cá, các thực phẩm quý hiếm như mỡ trăn, vi cá ngừ đại dương, nhung hưu…được khai thác từ nhiều năm để phục vụ cho nhu cầu sống của con người</a:t>
            </a:r>
          </a:p>
          <a:p>
            <a:r>
              <a:rPr lang="vi-VN" sz="1200" b="0" i="0" u="none" strike="noStrike" kern="1200" dirty="0">
                <a:solidFill>
                  <a:schemeClr val="tx1"/>
                </a:solidFill>
                <a:effectLst/>
                <a:latin typeface="+mn-lt"/>
                <a:ea typeface="+mn-ea"/>
                <a:cs typeface="+mn-cs"/>
              </a:rPr>
              <a:t>Hai, những vườn sinh học được thành lập với rất nhiều loài hoang dã tạo vẻ đẹp phục vụ nhu cầu vui chơi giải trí của con người. Nhiều khu rừng phòng hộ giúp người dân ngăn được sạt lỡ đất và lũ quét kéo về, vừa làm sạch, thoáng mát môi trường đang ngày càng bị con người làm ô nhiễm.</a:t>
            </a:r>
          </a:p>
          <a:p>
            <a:r>
              <a:rPr lang="vi-VN" sz="1200" b="0" i="0" u="none" strike="noStrike" kern="1200" dirty="0">
                <a:solidFill>
                  <a:schemeClr val="tx1"/>
                </a:solidFill>
                <a:effectLst/>
                <a:latin typeface="+mn-lt"/>
                <a:ea typeface="+mn-ea"/>
                <a:cs typeface="+mn-cs"/>
              </a:rPr>
              <a:t>Ba, về mặt sinh thái, đa dạng sinh học còn góp phần tạo điều kiện kinh doanh cho con người, nhiều quốc gia được nhiều du khách tham quan, mang lại hàng loạt các hình thức dịch vụ môi trường mà không bị tiêu thụ trong quá trình sử dụng.</a:t>
            </a:r>
          </a:p>
          <a:p>
            <a:r>
              <a:rPr lang="vi-VN" sz="1200" b="0" i="0" u="none" strike="noStrike" kern="1200" dirty="0">
                <a:solidFill>
                  <a:schemeClr val="tx1"/>
                </a:solidFill>
                <a:effectLst/>
                <a:latin typeface="+mn-lt"/>
                <a:ea typeface="+mn-ea"/>
                <a:cs typeface="+mn-cs"/>
              </a:rPr>
              <a:t>Tư, việc tác động, thay đổi tính đa dạng và nơi cư trú của đa dạng sinh học cúng là một trong những nguyên nhân chính dẫn đến cũng ảnh hưởng tới sức khỏe và bệnh tật của con người.</a:t>
            </a:r>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3044583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u="none" strike="noStrike" kern="1200" dirty="0">
                <a:solidFill>
                  <a:schemeClr val="tx1"/>
                </a:solidFill>
                <a:effectLst/>
                <a:latin typeface="+mn-lt"/>
                <a:ea typeface="+mn-ea"/>
                <a:cs typeface="+mn-cs"/>
              </a:rPr>
              <a:t>Đa dạng sinh học có vai trò quan trọng trong duy trì sự sống của con người và mọi sinh vật khác. Cụ thể được thể hiện như sau:</a:t>
            </a:r>
          </a:p>
          <a:p>
            <a:r>
              <a:rPr lang="vi-VN" sz="1200" b="0" i="0" u="none" strike="noStrike" kern="1200" dirty="0">
                <a:solidFill>
                  <a:schemeClr val="tx1"/>
                </a:solidFill>
                <a:effectLst/>
                <a:latin typeface="+mn-lt"/>
                <a:ea typeface="+mn-ea"/>
                <a:cs typeface="+mn-cs"/>
              </a:rPr>
              <a:t>Một, ngoài việc cung cấp nguồn nguyên liệu công nghiệp, lương thực </a:t>
            </a:r>
            <a:r>
              <a:rPr lang="vi-VN" sz="1200" b="0" i="0" u="none" strike="noStrike" kern="1200" dirty="0" err="1">
                <a:solidFill>
                  <a:schemeClr val="tx1"/>
                </a:solidFill>
                <a:effectLst/>
                <a:latin typeface="+mn-lt"/>
                <a:ea typeface="+mn-ea"/>
                <a:cs typeface="+mn-cs"/>
              </a:rPr>
              <a:t>thực</a:t>
            </a:r>
            <a:r>
              <a:rPr lang="vi-VN" sz="1200" b="0" i="0" u="none" strike="noStrike" kern="1200" dirty="0">
                <a:solidFill>
                  <a:schemeClr val="tx1"/>
                </a:solidFill>
                <a:effectLst/>
                <a:latin typeface="+mn-lt"/>
                <a:ea typeface="+mn-ea"/>
                <a:cs typeface="+mn-cs"/>
              </a:rPr>
              <a:t> phẩm, nhiều loại thuốc quý hiếm để bảo vệ cho sức con người. Là nguyên liệu để tạo ra các sản phẩm khác dùng cho gia đình và đóng góp vào việc GDP cho nước ta. Bên cạnh đó còn có thể làm ổn định hệ sinh thái nhờ sự tác động qua lại giữa chúng.</a:t>
            </a:r>
          </a:p>
          <a:p>
            <a:r>
              <a:rPr lang="vi-VN" sz="1200" b="0" i="0" u="none" strike="noStrike" kern="1200" dirty="0">
                <a:solidFill>
                  <a:schemeClr val="tx1"/>
                </a:solidFill>
                <a:effectLst/>
                <a:latin typeface="+mn-lt"/>
                <a:ea typeface="+mn-ea"/>
                <a:cs typeface="+mn-cs"/>
              </a:rPr>
              <a:t>Ví dụ: Thuốc trị bệnh bạch cầu có thể được trích từ một loại hoa – </a:t>
            </a:r>
            <a:r>
              <a:rPr lang="vi-VN" sz="1200" b="0" i="0" u="none" strike="noStrike" kern="1200" dirty="0" err="1">
                <a:solidFill>
                  <a:schemeClr val="tx1"/>
                </a:solidFill>
                <a:effectLst/>
                <a:latin typeface="+mn-lt"/>
                <a:ea typeface="+mn-ea"/>
                <a:cs typeface="+mn-cs"/>
              </a:rPr>
              <a:t>Rosy</a:t>
            </a:r>
            <a:r>
              <a:rPr lang="vi-VN" sz="1200" b="0" i="0" u="none" strike="noStrike" kern="1200" dirty="0">
                <a:solidFill>
                  <a:schemeClr val="tx1"/>
                </a:solidFill>
                <a:effectLst/>
                <a:latin typeface="+mn-lt"/>
                <a:ea typeface="+mn-ea"/>
                <a:cs typeface="+mn-cs"/>
              </a:rPr>
              <a:t> </a:t>
            </a:r>
            <a:r>
              <a:rPr lang="vi-VN" sz="1200" b="0" i="0" u="none" strike="noStrike" kern="1200" dirty="0" err="1">
                <a:solidFill>
                  <a:schemeClr val="tx1"/>
                </a:solidFill>
                <a:effectLst/>
                <a:latin typeface="+mn-lt"/>
                <a:ea typeface="+mn-ea"/>
                <a:cs typeface="+mn-cs"/>
              </a:rPr>
              <a:t>Periwrinkle</a:t>
            </a:r>
            <a:r>
              <a:rPr lang="vi-VN" sz="1200" b="0" i="0" u="none" strike="noStrike" kern="1200" dirty="0">
                <a:solidFill>
                  <a:schemeClr val="tx1"/>
                </a:solidFill>
                <a:effectLst/>
                <a:latin typeface="+mn-lt"/>
                <a:ea typeface="+mn-ea"/>
                <a:cs typeface="+mn-cs"/>
              </a:rPr>
              <a:t> (dừa cạn hồng), chỉ được tìm thấy ở Madagascar, và thuốc điều trị bệnh ung thư vú từ cây Thủy tùng ở Tây Bắc </a:t>
            </a:r>
            <a:r>
              <a:rPr lang="vi-VN" sz="1200" b="0" i="0" u="none" strike="noStrike" kern="1200" dirty="0" err="1">
                <a:solidFill>
                  <a:schemeClr val="tx1"/>
                </a:solidFill>
                <a:effectLst/>
                <a:latin typeface="+mn-lt"/>
                <a:ea typeface="+mn-ea"/>
                <a:cs typeface="+mn-cs"/>
              </a:rPr>
              <a:t>Pacific</a:t>
            </a:r>
            <a:r>
              <a:rPr lang="vi-VN" sz="1200" b="0" i="0" u="none" strike="noStrike" kern="1200" dirty="0">
                <a:solidFill>
                  <a:schemeClr val="tx1"/>
                </a:solidFill>
                <a:effectLst/>
                <a:latin typeface="+mn-lt"/>
                <a:ea typeface="+mn-ea"/>
                <a:cs typeface="+mn-cs"/>
              </a:rPr>
              <a:t>. Các sản phẩm từ da động vật, cá, các thực phẩm quý hiếm như mỡ trăn, vi cá ngừ đại dương, nhung hưu…được khai thác từ nhiều năm để phục vụ cho nhu cầu sống của con người</a:t>
            </a:r>
          </a:p>
          <a:p>
            <a:r>
              <a:rPr lang="vi-VN" sz="1200" b="0" i="0" u="none" strike="noStrike" kern="1200" dirty="0">
                <a:solidFill>
                  <a:schemeClr val="tx1"/>
                </a:solidFill>
                <a:effectLst/>
                <a:latin typeface="+mn-lt"/>
                <a:ea typeface="+mn-ea"/>
                <a:cs typeface="+mn-cs"/>
              </a:rPr>
              <a:t>Hai, những vườn sinh học được thành lập với rất nhiều loài hoang dã tạo vẻ đẹp phục vụ nhu cầu vui chơi giải trí của con người. Nhiều khu rừng phòng hộ giúp người dân ngăn được sạt lỡ đất và lũ quét kéo về, vừa làm sạch, thoáng mát môi trường đang ngày càng bị con người làm ô nhiễm.</a:t>
            </a:r>
          </a:p>
          <a:p>
            <a:r>
              <a:rPr lang="vi-VN" sz="1200" b="0" i="0" u="none" strike="noStrike" kern="1200" dirty="0">
                <a:solidFill>
                  <a:schemeClr val="tx1"/>
                </a:solidFill>
                <a:effectLst/>
                <a:latin typeface="+mn-lt"/>
                <a:ea typeface="+mn-ea"/>
                <a:cs typeface="+mn-cs"/>
              </a:rPr>
              <a:t>Ba, về mặt sinh thái, đa dạng sinh học còn góp phần tạo điều kiện kinh doanh cho con người, nhiều quốc gia được nhiều du khách tham quan, mang lại hàng loạt các hình thức dịch vụ môi trường mà không bị tiêu thụ trong quá trình sử dụng.</a:t>
            </a:r>
          </a:p>
          <a:p>
            <a:r>
              <a:rPr lang="vi-VN" sz="1200" b="0" i="0" u="none" strike="noStrike" kern="1200" dirty="0">
                <a:solidFill>
                  <a:schemeClr val="tx1"/>
                </a:solidFill>
                <a:effectLst/>
                <a:latin typeface="+mn-lt"/>
                <a:ea typeface="+mn-ea"/>
                <a:cs typeface="+mn-cs"/>
              </a:rPr>
              <a:t>Tư, việc tác động, thay đổi tính đa dạng và nơi cư trú của đa dạng sinh học cúng là một trong những nguyên nhân chính dẫn đến cũng ảnh hưởng tới sức khỏe và bệnh tật của con người.</a:t>
            </a:r>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2459525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 Vai trò của rừng ở châu Âu: Vai trò quan trọng đối với môi trường, sự phát triển kinh tế, có ý nghĩa văn hóa, lịch sử.</a:t>
            </a:r>
          </a:p>
          <a:p>
            <a:pPr rtl="0"/>
            <a:r>
              <a:rPr lang="vi-VN" sz="1200" b="0" i="0" kern="1200">
                <a:solidFill>
                  <a:schemeClr val="tx1"/>
                </a:solidFill>
                <a:effectLst/>
                <a:latin typeface="+mn-lt"/>
                <a:ea typeface="+mn-ea"/>
                <a:cs typeface="+mn-cs"/>
              </a:rPr>
              <a:t>- Hiện trạng rừng:</a:t>
            </a:r>
          </a:p>
          <a:p>
            <a:pPr rtl="0"/>
            <a:r>
              <a:rPr lang="vi-VN" sz="1200" b="0" i="0" kern="1200">
                <a:solidFill>
                  <a:schemeClr val="tx1"/>
                </a:solidFill>
                <a:effectLst/>
                <a:latin typeface="+mn-lt"/>
                <a:ea typeface="+mn-ea"/>
                <a:cs typeface="+mn-cs"/>
              </a:rPr>
              <a:t>+ Toàn châu lục có khoảng 39,7% tổng diện tích đất có rừng bao phủ.</a:t>
            </a:r>
          </a:p>
          <a:p>
            <a:pPr rtl="0"/>
            <a:r>
              <a:rPr lang="vi-VN" sz="1200" b="0" i="0" kern="1200">
                <a:solidFill>
                  <a:schemeClr val="tx1"/>
                </a:solidFill>
                <a:effectLst/>
                <a:latin typeface="+mn-lt"/>
                <a:ea typeface="+mn-ea"/>
                <a:cs typeface="+mn-cs"/>
              </a:rPr>
              <a:t>+ Biến đổi khí hậu và nhu cầu gỗ tăng cao ở nhiều quốc gia =&gt; suy giảm diện tích rừng tự nhiên.</a:t>
            </a:r>
          </a:p>
          <a:p>
            <a:pPr rtl="0"/>
            <a:r>
              <a:rPr lang="vi-VN" sz="1200" b="0" i="0" kern="1200">
                <a:solidFill>
                  <a:schemeClr val="tx1"/>
                </a:solidFill>
                <a:effectLst/>
                <a:latin typeface="+mn-lt"/>
                <a:ea typeface="+mn-ea"/>
                <a:cs typeface="+mn-cs"/>
              </a:rPr>
              <a:t>- Biện pháp bảo vệ và phát triển rừng bền vững:</a:t>
            </a:r>
          </a:p>
          <a:p>
            <a:pPr rtl="0"/>
            <a:r>
              <a:rPr lang="vi-VN" sz="1200" b="0" i="0" kern="1200">
                <a:solidFill>
                  <a:schemeClr val="tx1"/>
                </a:solidFill>
                <a:effectLst/>
                <a:latin typeface="+mn-lt"/>
                <a:ea typeface="+mn-ea"/>
                <a:cs typeface="+mn-cs"/>
              </a:rPr>
              <a:t>+ Tất cả các quốc gia ở châu Âu đều thực hiện luật bảo vệ rừng.</a:t>
            </a:r>
          </a:p>
          <a:p>
            <a:pPr rtl="0"/>
            <a:r>
              <a:rPr lang="vi-VN" sz="1200" b="0" i="0" kern="1200">
                <a:solidFill>
                  <a:schemeClr val="tx1"/>
                </a:solidFill>
                <a:effectLst/>
                <a:latin typeface="+mn-lt"/>
                <a:ea typeface="+mn-ea"/>
                <a:cs typeface="+mn-cs"/>
              </a:rPr>
              <a:t>+ Năm 2015, Liên minh Châu Âu (EU) đã đưa ra “Chiến lược rừng” nhằm phục hồi các hệ sinh thái rừng. EU đã chi 82 tỉ Ơ-rô để trồng mới và phục hồi các hệ sinh thái rừng, áp dụng công nghệ tiên tiến để kiểm soát và ngăn ngừa cháy rừng.</a:t>
            </a:r>
          </a:p>
          <a:p>
            <a:pPr rtl="0"/>
            <a:r>
              <a:rPr lang="vi-VN" sz="1200" b="0" i="0" kern="1200">
                <a:solidFill>
                  <a:schemeClr val="tx1"/>
                </a:solidFill>
                <a:effectLst/>
                <a:latin typeface="+mn-lt"/>
                <a:ea typeface="+mn-ea"/>
                <a:cs typeface="+mn-cs"/>
              </a:rPr>
              <a:t>+ Áp dụng nhiều biện pháp trong khai thác gỗ như: quy định những vùng được phép khai thác, dán nhãn sinh thái lên các cây gỗ được khai thác nhằm đáp ứng nguyên tắc “đúng cây, đúng nơi, đúng mục đích”.</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476823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28</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4</a:t>
            </a:fld>
            <a:endParaRPr lang="en-US"/>
          </a:p>
        </p:txBody>
      </p:sp>
    </p:spTree>
    <p:extLst>
      <p:ext uri="{BB962C8B-B14F-4D97-AF65-F5344CB8AC3E}">
        <p14:creationId xmlns:p14="http://schemas.microsoft.com/office/powerpoint/2010/main" val="1016645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2145689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https://euobserver.com/green-economy/149367</a:t>
            </a:r>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4018473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https://balkangreenenergynews.com/air-pollution-continues-to-threaten-health-of-people-in-southeast-europe/</a:t>
            </a:r>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1973939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http://vem.tapchimoitruong.vn/pages/article.aspx?item=Th%E1%BB%A5y-%C4%90i%E1%BB%83n:-H%C6%B0%E1%BB%9Bng-%C4%91%E1%BA%BFn-ph%C3%A1t-tri%E1%BB%83n-xanh-48059</a:t>
            </a:r>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070549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516601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 Id="rId5" Type="http://schemas.openxmlformats.org/officeDocument/2006/relationships/image" Target="../media/image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7.xml"/><Relationship Id="rId7" Type="http://schemas.microsoft.com/office/2007/relationships/hdphoto" Target="../media/hdphoto3.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29.png"/><Relationship Id="rId4" Type="http://schemas.openxmlformats.org/officeDocument/2006/relationships/notesSlide" Target="../notesSlides/notesSlide12.xml"/><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slideLayout" Target="../slideLayouts/slideLayout27.xml"/><Relationship Id="rId7" Type="http://schemas.openxmlformats.org/officeDocument/2006/relationships/image" Target="../media/image27.png"/><Relationship Id="rId12"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31.png"/><Relationship Id="rId10" Type="http://schemas.microsoft.com/office/2007/relationships/hdphoto" Target="../media/hdphoto4.wdp"/><Relationship Id="rId4" Type="http://schemas.openxmlformats.org/officeDocument/2006/relationships/image" Target="../media/image4.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4.png"/><Relationship Id="rId1" Type="http://schemas.openxmlformats.org/officeDocument/2006/relationships/slideLayout" Target="../slideLayouts/slideLayout27.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7.xml"/><Relationship Id="rId5" Type="http://schemas.openxmlformats.org/officeDocument/2006/relationships/image" Target="../media/image37.png"/><Relationship Id="rId4" Type="http://schemas.openxmlformats.org/officeDocument/2006/relationships/image" Target="../media/image1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microsoft.com/office/2007/relationships/hdphoto" Target="../media/hdphoto6.wdp"/><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6.jpe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a:extLst>
              <a:ext uri="{FF2B5EF4-FFF2-40B4-BE49-F238E27FC236}">
                <a16:creationId xmlns:a16="http://schemas.microsoft.com/office/drawing/2014/main" id="{58AE4496-89C7-41AC-9E93-314476BBB3DC}"/>
              </a:ext>
            </a:extLst>
          </p:cNvPr>
          <p:cNvPicPr>
            <a:picLocks noChangeAspect="1"/>
          </p:cNvPicPr>
          <p:nvPr/>
        </p:nvPicPr>
        <p:blipFill rotWithShape="1">
          <a:blip r:embed="rId3"/>
          <a:srcRect t="423" r="1" b="1"/>
          <a:stretch/>
        </p:blipFill>
        <p:spPr>
          <a:xfrm rot="21480000">
            <a:off x="1137837" y="1003258"/>
            <a:ext cx="9916327" cy="4764396"/>
          </a:xfrm>
          <a:prstGeom prst="rect">
            <a:avLst/>
          </a:prstGeom>
        </p:spPr>
      </p:pic>
    </p:spTree>
    <p:extLst>
      <p:ext uri="{BB962C8B-B14F-4D97-AF65-F5344CB8AC3E}">
        <p14:creationId xmlns:p14="http://schemas.microsoft.com/office/powerpoint/2010/main" val="3516556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14B234-372D-4CFD-8326-5CAE93893B9D}"/>
              </a:ext>
            </a:extLst>
          </p:cNvPr>
          <p:cNvGrpSpPr/>
          <p:nvPr/>
        </p:nvGrpSpPr>
        <p:grpSpPr>
          <a:xfrm>
            <a:off x="103277" y="47175"/>
            <a:ext cx="5892795" cy="872949"/>
            <a:chOff x="1133366" y="2220084"/>
            <a:chExt cx="6093180" cy="914400"/>
          </a:xfrm>
          <a:solidFill>
            <a:srgbClr val="FCFEB0"/>
          </a:solidFill>
        </p:grpSpPr>
        <p:sp>
          <p:nvSpPr>
            <p:cNvPr id="3" name="Arrow: Pentagon 2">
              <a:extLst>
                <a:ext uri="{FF2B5EF4-FFF2-40B4-BE49-F238E27FC236}">
                  <a16:creationId xmlns:a16="http://schemas.microsoft.com/office/drawing/2014/main" id="{81B6173B-4D66-49C0-9F53-FB658B24870E}"/>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1798C421-D242-431E-AA2F-CECA18E260C7}"/>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4AA1628-26E4-47DE-956E-D92FE568E0AA}"/>
              </a:ext>
            </a:extLst>
          </p:cNvPr>
          <p:cNvSpPr txBox="1"/>
          <p:nvPr/>
        </p:nvSpPr>
        <p:spPr>
          <a:xfrm>
            <a:off x="-713354" y="22692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bảo vệ môi trường</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303F98CD-D4E1-4696-A71D-D1047A2EF6DE}"/>
              </a:ext>
            </a:extLst>
          </p:cNvPr>
          <p:cNvSpPr/>
          <p:nvPr/>
        </p:nvSpPr>
        <p:spPr>
          <a:xfrm>
            <a:off x="54781" y="44251"/>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7" name="Isosceles Triangle 6">
            <a:extLst>
              <a:ext uri="{FF2B5EF4-FFF2-40B4-BE49-F238E27FC236}">
                <a16:creationId xmlns:a16="http://schemas.microsoft.com/office/drawing/2014/main" id="{5FBAC20B-1D00-4EE8-A0BD-12A71E171853}"/>
              </a:ext>
            </a:extLst>
          </p:cNvPr>
          <p:cNvSpPr/>
          <p:nvPr/>
        </p:nvSpPr>
        <p:spPr>
          <a:xfrm rot="5400000">
            <a:off x="759693" y="379794"/>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5E53F06-EDB0-4742-A06D-31A9ED5BC642}"/>
              </a:ext>
            </a:extLst>
          </p:cNvPr>
          <p:cNvGrpSpPr/>
          <p:nvPr/>
        </p:nvGrpSpPr>
        <p:grpSpPr>
          <a:xfrm>
            <a:off x="364355" y="827088"/>
            <a:ext cx="4205866" cy="923330"/>
            <a:chOff x="536532" y="3673391"/>
            <a:chExt cx="4205866" cy="923330"/>
          </a:xfrm>
        </p:grpSpPr>
        <p:sp>
          <p:nvSpPr>
            <p:cNvPr id="9" name="TextBox 8">
              <a:extLst>
                <a:ext uri="{FF2B5EF4-FFF2-40B4-BE49-F238E27FC236}">
                  <a16:creationId xmlns:a16="http://schemas.microsoft.com/office/drawing/2014/main" id="{E01C2375-F695-4990-9F9F-DB261283B6D2}"/>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0" name="TextBox 9">
              <a:extLst>
                <a:ext uri="{FF2B5EF4-FFF2-40B4-BE49-F238E27FC236}">
                  <a16:creationId xmlns:a16="http://schemas.microsoft.com/office/drawing/2014/main" id="{F369F758-FC64-45DB-BA82-2482CC162ABE}"/>
                </a:ext>
              </a:extLst>
            </p:cNvPr>
            <p:cNvSpPr txBox="1"/>
            <p:nvPr/>
          </p:nvSpPr>
          <p:spPr>
            <a:xfrm>
              <a:off x="1283581" y="3828447"/>
              <a:ext cx="3458817" cy="523220"/>
            </a:xfrm>
            <a:prstGeom prst="rect">
              <a:avLst/>
            </a:prstGeom>
            <a:noFill/>
          </p:spPr>
          <p:txBody>
            <a:bodyPr wrap="square" rtlCol="0">
              <a:spAutoFit/>
            </a:bodyPr>
            <a:lstStyle/>
            <a:p>
              <a:r>
                <a:rPr lang="vi-VN" sz="2800">
                  <a:solidFill>
                    <a:srgbClr val="00B050"/>
                  </a:solidFill>
                  <a:sym typeface="Wingdings" panose="05000000000000000000" pitchFamily="2" charset="2"/>
                </a:rPr>
                <a:t>Giải pháp</a:t>
              </a:r>
              <a:endParaRPr lang="en-US" sz="2800">
                <a:solidFill>
                  <a:srgbClr val="00B050"/>
                </a:solidFill>
              </a:endParaRPr>
            </a:p>
          </p:txBody>
        </p:sp>
      </p:grpSp>
      <p:sp>
        <p:nvSpPr>
          <p:cNvPr id="13" name="Rectangle 12">
            <a:extLst>
              <a:ext uri="{FF2B5EF4-FFF2-40B4-BE49-F238E27FC236}">
                <a16:creationId xmlns:a16="http://schemas.microsoft.com/office/drawing/2014/main" id="{A610C2DD-3568-4261-8A56-5936D822EB17}"/>
              </a:ext>
            </a:extLst>
          </p:cNvPr>
          <p:cNvSpPr/>
          <p:nvPr/>
        </p:nvSpPr>
        <p:spPr>
          <a:xfrm>
            <a:off x="103277" y="1536745"/>
            <a:ext cx="11103428" cy="1077218"/>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1B04FA"/>
                </a:solidFill>
              </a:rPr>
              <a:t>Đầu tư phát triển công nghệ xanh, sử dụng năng lượng tái tạo dần thay thế năng lượng hóa thạch.</a:t>
            </a:r>
            <a:endParaRPr lang="en-US"/>
          </a:p>
        </p:txBody>
      </p:sp>
      <p:pic>
        <p:nvPicPr>
          <p:cNvPr id="15" name="Picture 14">
            <a:extLst>
              <a:ext uri="{FF2B5EF4-FFF2-40B4-BE49-F238E27FC236}">
                <a16:creationId xmlns:a16="http://schemas.microsoft.com/office/drawing/2014/main" id="{81096700-E819-435F-B4B2-6D6B6DB5F16B}"/>
              </a:ext>
            </a:extLst>
          </p:cNvPr>
          <p:cNvPicPr>
            <a:picLocks noChangeAspect="1"/>
          </p:cNvPicPr>
          <p:nvPr/>
        </p:nvPicPr>
        <p:blipFill>
          <a:blip r:embed="rId3"/>
          <a:stretch>
            <a:fillRect/>
          </a:stretch>
        </p:blipFill>
        <p:spPr>
          <a:xfrm>
            <a:off x="6296688" y="2645344"/>
            <a:ext cx="5132586" cy="3408812"/>
          </a:xfrm>
          <a:prstGeom prst="rect">
            <a:avLst/>
          </a:prstGeom>
        </p:spPr>
      </p:pic>
      <p:pic>
        <p:nvPicPr>
          <p:cNvPr id="18" name="Picture 17">
            <a:extLst>
              <a:ext uri="{FF2B5EF4-FFF2-40B4-BE49-F238E27FC236}">
                <a16:creationId xmlns:a16="http://schemas.microsoft.com/office/drawing/2014/main" id="{D42B458E-0DB6-4CE3-99C1-4E191A21F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60" y="2650744"/>
            <a:ext cx="5296541" cy="3354801"/>
          </a:xfrm>
          <a:prstGeom prst="rect">
            <a:avLst/>
          </a:prstGeom>
        </p:spPr>
      </p:pic>
      <p:pic>
        <p:nvPicPr>
          <p:cNvPr id="14" name="Picture 13">
            <a:extLst>
              <a:ext uri="{FF2B5EF4-FFF2-40B4-BE49-F238E27FC236}">
                <a16:creationId xmlns:a16="http://schemas.microsoft.com/office/drawing/2014/main" id="{12C938E8-CE35-4781-8337-0D017313A9BC}"/>
              </a:ext>
            </a:extLst>
          </p:cNvPr>
          <p:cNvPicPr>
            <a:picLocks noChangeAspect="1"/>
          </p:cNvPicPr>
          <p:nvPr/>
        </p:nvPicPr>
        <p:blipFill rotWithShape="1">
          <a:blip r:embed="rId5"/>
          <a:srcRect l="49250" t="16517" r="40417" b="67812"/>
          <a:stretch/>
        </p:blipFill>
        <p:spPr>
          <a:xfrm>
            <a:off x="10789658" y="56945"/>
            <a:ext cx="1259840" cy="1074695"/>
          </a:xfrm>
          <a:prstGeom prst="rect">
            <a:avLst/>
          </a:prstGeom>
        </p:spPr>
      </p:pic>
      <p:grpSp>
        <p:nvGrpSpPr>
          <p:cNvPr id="16" name="Group 15">
            <a:extLst>
              <a:ext uri="{FF2B5EF4-FFF2-40B4-BE49-F238E27FC236}">
                <a16:creationId xmlns:a16="http://schemas.microsoft.com/office/drawing/2014/main" id="{CFF39C30-9F83-472E-BB4C-99026DE2A592}"/>
              </a:ext>
            </a:extLst>
          </p:cNvPr>
          <p:cNvGrpSpPr/>
          <p:nvPr/>
        </p:nvGrpSpPr>
        <p:grpSpPr>
          <a:xfrm>
            <a:off x="6096000" y="2613963"/>
            <a:ext cx="5553694" cy="3835926"/>
            <a:chOff x="3582161" y="2916665"/>
            <a:chExt cx="5027678" cy="3835926"/>
          </a:xfrm>
        </p:grpSpPr>
        <p:pic>
          <p:nvPicPr>
            <p:cNvPr id="17" name="Picture 2">
              <a:extLst>
                <a:ext uri="{FF2B5EF4-FFF2-40B4-BE49-F238E27FC236}">
                  <a16:creationId xmlns:a16="http://schemas.microsoft.com/office/drawing/2014/main" id="{CEB63C64-62D9-4365-8B49-DE296B1046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7986" y="2916665"/>
              <a:ext cx="4736028" cy="373734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5C8F6B4-B265-4DAF-8725-D881A99F0CB1}"/>
                </a:ext>
              </a:extLst>
            </p:cNvPr>
            <p:cNvSpPr txBox="1"/>
            <p:nvPr/>
          </p:nvSpPr>
          <p:spPr>
            <a:xfrm>
              <a:off x="3582161" y="6106260"/>
              <a:ext cx="5027678" cy="646331"/>
            </a:xfrm>
            <a:prstGeom prst="rect">
              <a:avLst/>
            </a:prstGeom>
            <a:solidFill>
              <a:schemeClr val="bg1"/>
            </a:solidFill>
          </p:spPr>
          <p:txBody>
            <a:bodyPr wrap="square" rtlCol="0">
              <a:spAutoFit/>
            </a:bodyPr>
            <a:lstStyle/>
            <a:p>
              <a:pPr algn="ctr"/>
              <a:r>
                <a:rPr lang="vi-VN">
                  <a:solidFill>
                    <a:srgbClr val="1B04FA"/>
                  </a:solidFill>
                </a:rPr>
                <a:t>Hình 1. Dòng người đi xe đạp trên đường phố </a:t>
              </a:r>
            </a:p>
            <a:p>
              <a:pPr algn="ctr"/>
              <a:r>
                <a:rPr lang="vi-VN">
                  <a:solidFill>
                    <a:srgbClr val="1B04FA"/>
                  </a:solidFill>
                </a:rPr>
                <a:t>Cô-pen-ha-ghen (Đan Mạch)</a:t>
              </a:r>
              <a:endParaRPr lang="en-US">
                <a:solidFill>
                  <a:srgbClr val="1B04FA"/>
                </a:solidFill>
              </a:endParaRPr>
            </a:p>
          </p:txBody>
        </p:sp>
      </p:grpSp>
    </p:spTree>
    <p:extLst>
      <p:ext uri="{BB962C8B-B14F-4D97-AF65-F5344CB8AC3E}">
        <p14:creationId xmlns:p14="http://schemas.microsoft.com/office/powerpoint/2010/main" val="84968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024AB0-7793-477D-815F-B36222986A1E}"/>
              </a:ext>
            </a:extLst>
          </p:cNvPr>
          <p:cNvPicPr>
            <a:picLocks noChangeAspect="1"/>
          </p:cNvPicPr>
          <p:nvPr/>
        </p:nvPicPr>
        <p:blipFill>
          <a:blip r:embed="rId2"/>
          <a:stretch>
            <a:fillRect/>
          </a:stretch>
        </p:blipFill>
        <p:spPr>
          <a:xfrm>
            <a:off x="2709123" y="1533112"/>
            <a:ext cx="7581876" cy="5178278"/>
          </a:xfrm>
          <a:prstGeom prst="rect">
            <a:avLst/>
          </a:prstGeom>
        </p:spPr>
      </p:pic>
      <p:sp>
        <p:nvSpPr>
          <p:cNvPr id="3" name="Rectangle 2">
            <a:extLst>
              <a:ext uri="{FF2B5EF4-FFF2-40B4-BE49-F238E27FC236}">
                <a16:creationId xmlns:a16="http://schemas.microsoft.com/office/drawing/2014/main" id="{07795503-B98E-4B11-A4E2-1F4F6B78CF3F}"/>
              </a:ext>
            </a:extLst>
          </p:cNvPr>
          <p:cNvSpPr/>
          <p:nvPr/>
        </p:nvSpPr>
        <p:spPr>
          <a:xfrm>
            <a:off x="281227" y="718672"/>
            <a:ext cx="11103428" cy="1138773"/>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1B04FA"/>
                </a:solidFill>
              </a:rPr>
              <a:t>Có các biện pháp giảm lượng khí thải trong thành phố.</a:t>
            </a:r>
          </a:p>
          <a:p>
            <a:br>
              <a:rPr lang="vi-VN">
                <a:solidFill>
                  <a:srgbClr val="000000"/>
                </a:solidFill>
                <a:latin typeface="OpenSans"/>
              </a:rPr>
            </a:br>
            <a:endParaRPr lang="en-US"/>
          </a:p>
        </p:txBody>
      </p:sp>
      <p:grpSp>
        <p:nvGrpSpPr>
          <p:cNvPr id="4" name="Group 3">
            <a:extLst>
              <a:ext uri="{FF2B5EF4-FFF2-40B4-BE49-F238E27FC236}">
                <a16:creationId xmlns:a16="http://schemas.microsoft.com/office/drawing/2014/main" id="{618969B9-7DB9-4CA6-B189-9381C9525526}"/>
              </a:ext>
            </a:extLst>
          </p:cNvPr>
          <p:cNvGrpSpPr/>
          <p:nvPr/>
        </p:nvGrpSpPr>
        <p:grpSpPr>
          <a:xfrm>
            <a:off x="162474" y="40396"/>
            <a:ext cx="4205866" cy="923330"/>
            <a:chOff x="536532" y="3673391"/>
            <a:chExt cx="4205866" cy="923330"/>
          </a:xfrm>
        </p:grpSpPr>
        <p:sp>
          <p:nvSpPr>
            <p:cNvPr id="5" name="TextBox 4">
              <a:extLst>
                <a:ext uri="{FF2B5EF4-FFF2-40B4-BE49-F238E27FC236}">
                  <a16:creationId xmlns:a16="http://schemas.microsoft.com/office/drawing/2014/main" id="{B59D5D47-F636-4E7A-8F7A-90892ABBCA20}"/>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6" name="TextBox 5">
              <a:extLst>
                <a:ext uri="{FF2B5EF4-FFF2-40B4-BE49-F238E27FC236}">
                  <a16:creationId xmlns:a16="http://schemas.microsoft.com/office/drawing/2014/main" id="{7F99417B-F64C-421D-BA9E-CA6344CB02A6}"/>
                </a:ext>
              </a:extLst>
            </p:cNvPr>
            <p:cNvSpPr txBox="1"/>
            <p:nvPr/>
          </p:nvSpPr>
          <p:spPr>
            <a:xfrm>
              <a:off x="1283581" y="3828447"/>
              <a:ext cx="3458817" cy="523220"/>
            </a:xfrm>
            <a:prstGeom prst="rect">
              <a:avLst/>
            </a:prstGeom>
            <a:noFill/>
          </p:spPr>
          <p:txBody>
            <a:bodyPr wrap="square" rtlCol="0">
              <a:spAutoFit/>
            </a:bodyPr>
            <a:lstStyle/>
            <a:p>
              <a:r>
                <a:rPr lang="vi-VN" sz="2800">
                  <a:solidFill>
                    <a:srgbClr val="00B050"/>
                  </a:solidFill>
                  <a:sym typeface="Wingdings" panose="05000000000000000000" pitchFamily="2" charset="2"/>
                </a:rPr>
                <a:t>Giải pháp</a:t>
              </a:r>
              <a:endParaRPr lang="en-US" sz="2800">
                <a:solidFill>
                  <a:srgbClr val="00B050"/>
                </a:solidFill>
              </a:endParaRPr>
            </a:p>
          </p:txBody>
        </p:sp>
      </p:grpSp>
      <p:pic>
        <p:nvPicPr>
          <p:cNvPr id="7" name="Picture 6">
            <a:extLst>
              <a:ext uri="{FF2B5EF4-FFF2-40B4-BE49-F238E27FC236}">
                <a16:creationId xmlns:a16="http://schemas.microsoft.com/office/drawing/2014/main" id="{483CF044-D129-4D0A-A864-2D254839877F}"/>
              </a:ext>
            </a:extLst>
          </p:cNvPr>
          <p:cNvPicPr>
            <a:picLocks noChangeAspect="1"/>
          </p:cNvPicPr>
          <p:nvPr/>
        </p:nvPicPr>
        <p:blipFill rotWithShape="1">
          <a:blip r:embed="rId3"/>
          <a:srcRect l="49250" t="16517" r="40417" b="67812"/>
          <a:stretch/>
        </p:blipFill>
        <p:spPr>
          <a:xfrm>
            <a:off x="10789658" y="56945"/>
            <a:ext cx="1259840" cy="1074695"/>
          </a:xfrm>
          <a:prstGeom prst="rect">
            <a:avLst/>
          </a:prstGeom>
        </p:spPr>
      </p:pic>
    </p:spTree>
    <p:extLst>
      <p:ext uri="{BB962C8B-B14F-4D97-AF65-F5344CB8AC3E}">
        <p14:creationId xmlns:p14="http://schemas.microsoft.com/office/powerpoint/2010/main" val="76123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772ED40-292C-4A46-90A2-2D1D87B939DE}"/>
              </a:ext>
            </a:extLst>
          </p:cNvPr>
          <p:cNvSpPr txBox="1"/>
          <p:nvPr/>
        </p:nvSpPr>
        <p:spPr>
          <a:xfrm>
            <a:off x="188390" y="235556"/>
            <a:ext cx="4699750" cy="523220"/>
          </a:xfrm>
          <a:prstGeom prst="rect">
            <a:avLst/>
          </a:prstGeom>
          <a:solidFill>
            <a:srgbClr val="00B050"/>
          </a:solidFill>
        </p:spPr>
        <p:txBody>
          <a:bodyPr wrap="square" rtlCol="0">
            <a:spAutoFit/>
          </a:bodyPr>
          <a:lstStyle/>
          <a:p>
            <a:r>
              <a:rPr lang="vi-VN" sz="2800">
                <a:solidFill>
                  <a:schemeClr val="bg1"/>
                </a:solidFill>
              </a:rPr>
              <a:t>b. Bảo vệ môi trường nước</a:t>
            </a:r>
            <a:endParaRPr lang="en-US" sz="2800">
              <a:solidFill>
                <a:schemeClr val="bg1"/>
              </a:solidFill>
            </a:endParaRPr>
          </a:p>
        </p:txBody>
      </p:sp>
      <p:sp>
        <p:nvSpPr>
          <p:cNvPr id="9" name="Rectangle 8">
            <a:extLst>
              <a:ext uri="{FF2B5EF4-FFF2-40B4-BE49-F238E27FC236}">
                <a16:creationId xmlns:a16="http://schemas.microsoft.com/office/drawing/2014/main" id="{4A2A828D-BA9B-4C00-98EE-BE06239A9B9A}"/>
              </a:ext>
            </a:extLst>
          </p:cNvPr>
          <p:cNvSpPr/>
          <p:nvPr/>
        </p:nvSpPr>
        <p:spPr>
          <a:xfrm>
            <a:off x="304800" y="1652380"/>
            <a:ext cx="11615364" cy="646331"/>
          </a:xfrm>
          <a:prstGeom prst="rect">
            <a:avLst/>
          </a:prstGeom>
        </p:spPr>
        <p:txBody>
          <a:bodyPr wrap="square">
            <a:spAutoFit/>
          </a:bodyPr>
          <a:lstStyle/>
          <a:p>
            <a:pPr marL="571500" indent="-571500" algn="just">
              <a:buFont typeface="Wingdings" panose="05000000000000000000" pitchFamily="2" charset="2"/>
              <a:buChar char="ü"/>
            </a:pPr>
            <a:r>
              <a:rPr lang="vi-VN" sz="3600">
                <a:solidFill>
                  <a:srgbClr val="1B04FA"/>
                </a:solidFill>
              </a:rPr>
              <a:t>Chất thải từ các hoạt động sản xuất và sinh hoạt.</a:t>
            </a:r>
          </a:p>
        </p:txBody>
      </p:sp>
      <p:pic>
        <p:nvPicPr>
          <p:cNvPr id="10" name="Picture 2">
            <a:extLst>
              <a:ext uri="{FF2B5EF4-FFF2-40B4-BE49-F238E27FC236}">
                <a16:creationId xmlns:a16="http://schemas.microsoft.com/office/drawing/2014/main" id="{52D2C872-58CB-4338-8FD4-EE02D52907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7358"/>
          <a:stretch/>
        </p:blipFill>
        <p:spPr bwMode="auto">
          <a:xfrm>
            <a:off x="304800" y="2574875"/>
            <a:ext cx="5794351" cy="322359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C2FBE3D-9EF2-44C7-AAB2-BAA01AAF27CA}"/>
              </a:ext>
            </a:extLst>
          </p:cNvPr>
          <p:cNvGrpSpPr/>
          <p:nvPr/>
        </p:nvGrpSpPr>
        <p:grpSpPr>
          <a:xfrm>
            <a:off x="271836" y="827088"/>
            <a:ext cx="4254926" cy="923330"/>
            <a:chOff x="536533" y="2851551"/>
            <a:chExt cx="4254926" cy="923330"/>
          </a:xfrm>
        </p:grpSpPr>
        <p:sp>
          <p:nvSpPr>
            <p:cNvPr id="13" name="TextBox 12">
              <a:extLst>
                <a:ext uri="{FF2B5EF4-FFF2-40B4-BE49-F238E27FC236}">
                  <a16:creationId xmlns:a16="http://schemas.microsoft.com/office/drawing/2014/main" id="{54627C94-29BB-4955-BE1E-A56105F607F4}"/>
                </a:ext>
              </a:extLst>
            </p:cNvPr>
            <p:cNvSpPr txBox="1"/>
            <p:nvPr/>
          </p:nvSpPr>
          <p:spPr>
            <a:xfrm>
              <a:off x="536533" y="285155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4" name="TextBox 13">
              <a:extLst>
                <a:ext uri="{FF2B5EF4-FFF2-40B4-BE49-F238E27FC236}">
                  <a16:creationId xmlns:a16="http://schemas.microsoft.com/office/drawing/2014/main" id="{BED427A6-9F30-4C1E-B44A-2C5FEDC905A9}"/>
                </a:ext>
              </a:extLst>
            </p:cNvPr>
            <p:cNvSpPr txBox="1"/>
            <p:nvPr/>
          </p:nvSpPr>
          <p:spPr>
            <a:xfrm>
              <a:off x="1332642" y="3008367"/>
              <a:ext cx="3458817" cy="523220"/>
            </a:xfrm>
            <a:prstGeom prst="rect">
              <a:avLst/>
            </a:prstGeom>
            <a:noFill/>
          </p:spPr>
          <p:txBody>
            <a:bodyPr wrap="square" rtlCol="0">
              <a:spAutoFit/>
            </a:bodyPr>
            <a:lstStyle/>
            <a:p>
              <a:r>
                <a:rPr lang="vi-VN" sz="2800">
                  <a:solidFill>
                    <a:srgbClr val="FF0066"/>
                  </a:solidFill>
                  <a:sym typeface="Wingdings" panose="05000000000000000000" pitchFamily="2" charset="2"/>
                </a:rPr>
                <a:t>Nguyên nhân</a:t>
              </a:r>
              <a:endParaRPr lang="en-US" sz="2800">
                <a:solidFill>
                  <a:srgbClr val="FF0066"/>
                </a:solidFill>
              </a:endParaRPr>
            </a:p>
          </p:txBody>
        </p:sp>
      </p:grpSp>
      <p:pic>
        <p:nvPicPr>
          <p:cNvPr id="16" name="Picture 15" descr="A picture containing ground, outdoor, rock, nature&#10;&#10;Description automatically generated">
            <a:extLst>
              <a:ext uri="{FF2B5EF4-FFF2-40B4-BE49-F238E27FC236}">
                <a16:creationId xmlns:a16="http://schemas.microsoft.com/office/drawing/2014/main" id="{0B888BCB-20CC-43A9-B95B-280D8C62F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460" y="2574875"/>
            <a:ext cx="5433022" cy="3223593"/>
          </a:xfrm>
          <a:prstGeom prst="rect">
            <a:avLst/>
          </a:prstGeom>
        </p:spPr>
      </p:pic>
      <p:pic>
        <p:nvPicPr>
          <p:cNvPr id="11" name="Picture 10">
            <a:extLst>
              <a:ext uri="{FF2B5EF4-FFF2-40B4-BE49-F238E27FC236}">
                <a16:creationId xmlns:a16="http://schemas.microsoft.com/office/drawing/2014/main" id="{880C6440-955E-4A42-8AE7-8A836E8F94F2}"/>
              </a:ext>
            </a:extLst>
          </p:cNvPr>
          <p:cNvPicPr>
            <a:picLocks noChangeAspect="1"/>
          </p:cNvPicPr>
          <p:nvPr/>
        </p:nvPicPr>
        <p:blipFill rotWithShape="1">
          <a:blip r:embed="rId4"/>
          <a:srcRect l="49250" t="16517" r="40417" b="67812"/>
          <a:stretch/>
        </p:blipFill>
        <p:spPr>
          <a:xfrm>
            <a:off x="10789658" y="56945"/>
            <a:ext cx="1259840" cy="1074695"/>
          </a:xfrm>
          <a:prstGeom prst="rect">
            <a:avLst/>
          </a:prstGeom>
        </p:spPr>
      </p:pic>
    </p:spTree>
    <p:extLst>
      <p:ext uri="{BB962C8B-B14F-4D97-AF65-F5344CB8AC3E}">
        <p14:creationId xmlns:p14="http://schemas.microsoft.com/office/powerpoint/2010/main" val="383447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2227A6-FFD5-4BD9-8D06-EAF8EB004265}"/>
              </a:ext>
            </a:extLst>
          </p:cNvPr>
          <p:cNvSpPr txBox="1"/>
          <p:nvPr/>
        </p:nvSpPr>
        <p:spPr>
          <a:xfrm>
            <a:off x="95625" y="103034"/>
            <a:ext cx="4699750" cy="523220"/>
          </a:xfrm>
          <a:prstGeom prst="rect">
            <a:avLst/>
          </a:prstGeom>
          <a:solidFill>
            <a:srgbClr val="00B050"/>
          </a:solidFill>
        </p:spPr>
        <p:txBody>
          <a:bodyPr wrap="square" rtlCol="0">
            <a:spAutoFit/>
          </a:bodyPr>
          <a:lstStyle/>
          <a:p>
            <a:r>
              <a:rPr lang="vi-VN" sz="2800">
                <a:solidFill>
                  <a:schemeClr val="bg1"/>
                </a:solidFill>
              </a:rPr>
              <a:t>b. Bảo vệ môi trường nước</a:t>
            </a:r>
            <a:endParaRPr lang="en-US" sz="2800">
              <a:solidFill>
                <a:schemeClr val="bg1"/>
              </a:solidFill>
            </a:endParaRPr>
          </a:p>
        </p:txBody>
      </p:sp>
      <p:grpSp>
        <p:nvGrpSpPr>
          <p:cNvPr id="6" name="Group 5">
            <a:extLst>
              <a:ext uri="{FF2B5EF4-FFF2-40B4-BE49-F238E27FC236}">
                <a16:creationId xmlns:a16="http://schemas.microsoft.com/office/drawing/2014/main" id="{522499ED-E531-4488-980A-E96E95C89A55}"/>
              </a:ext>
            </a:extLst>
          </p:cNvPr>
          <p:cNvGrpSpPr/>
          <p:nvPr/>
        </p:nvGrpSpPr>
        <p:grpSpPr>
          <a:xfrm>
            <a:off x="318037" y="627106"/>
            <a:ext cx="4254926" cy="923330"/>
            <a:chOff x="536533" y="2851551"/>
            <a:chExt cx="4254926" cy="923330"/>
          </a:xfrm>
        </p:grpSpPr>
        <p:sp>
          <p:nvSpPr>
            <p:cNvPr id="7" name="TextBox 6">
              <a:extLst>
                <a:ext uri="{FF2B5EF4-FFF2-40B4-BE49-F238E27FC236}">
                  <a16:creationId xmlns:a16="http://schemas.microsoft.com/office/drawing/2014/main" id="{1968CE83-497D-4964-8E73-8DCA0936737A}"/>
                </a:ext>
              </a:extLst>
            </p:cNvPr>
            <p:cNvSpPr txBox="1"/>
            <p:nvPr/>
          </p:nvSpPr>
          <p:spPr>
            <a:xfrm>
              <a:off x="536533" y="285155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8" name="TextBox 7">
              <a:extLst>
                <a:ext uri="{FF2B5EF4-FFF2-40B4-BE49-F238E27FC236}">
                  <a16:creationId xmlns:a16="http://schemas.microsoft.com/office/drawing/2014/main" id="{271B16AD-CC9C-4B98-9E8E-264CDB018AFD}"/>
                </a:ext>
              </a:extLst>
            </p:cNvPr>
            <p:cNvSpPr txBox="1"/>
            <p:nvPr/>
          </p:nvSpPr>
          <p:spPr>
            <a:xfrm>
              <a:off x="1332642" y="3008367"/>
              <a:ext cx="3458817" cy="523220"/>
            </a:xfrm>
            <a:prstGeom prst="rect">
              <a:avLst/>
            </a:prstGeom>
            <a:noFill/>
          </p:spPr>
          <p:txBody>
            <a:bodyPr wrap="square" rtlCol="0">
              <a:spAutoFit/>
            </a:bodyPr>
            <a:lstStyle/>
            <a:p>
              <a:r>
                <a:rPr lang="vi-VN" sz="2800">
                  <a:solidFill>
                    <a:srgbClr val="FF0066"/>
                  </a:solidFill>
                  <a:sym typeface="Wingdings" panose="05000000000000000000" pitchFamily="2" charset="2"/>
                </a:rPr>
                <a:t>Giải pháp</a:t>
              </a:r>
              <a:endParaRPr lang="en-US" sz="2800">
                <a:solidFill>
                  <a:srgbClr val="FF0066"/>
                </a:solidFill>
              </a:endParaRPr>
            </a:p>
          </p:txBody>
        </p:sp>
      </p:grpSp>
      <p:sp>
        <p:nvSpPr>
          <p:cNvPr id="10" name="Rectangle 9">
            <a:extLst>
              <a:ext uri="{FF2B5EF4-FFF2-40B4-BE49-F238E27FC236}">
                <a16:creationId xmlns:a16="http://schemas.microsoft.com/office/drawing/2014/main" id="{97D7E94B-9A33-4960-902E-DA08DC54CF0E}"/>
              </a:ext>
            </a:extLst>
          </p:cNvPr>
          <p:cNvSpPr/>
          <p:nvPr/>
        </p:nvSpPr>
        <p:spPr>
          <a:xfrm>
            <a:off x="0" y="3429000"/>
            <a:ext cx="6000375" cy="1477328"/>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Đảm bảo xử lí rác thải, nước thải từ sinh hoạt, công nghiệp trước khi thải ra môi trường.</a:t>
            </a:r>
          </a:p>
        </p:txBody>
      </p:sp>
      <p:pic>
        <p:nvPicPr>
          <p:cNvPr id="14" name="Picture 2" descr="nguồn ô nhiễm">
            <a:extLst>
              <a:ext uri="{FF2B5EF4-FFF2-40B4-BE49-F238E27FC236}">
                <a16:creationId xmlns:a16="http://schemas.microsoft.com/office/drawing/2014/main" id="{7DCD896C-29AB-48EB-8896-56F410EC8D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55" t="5973"/>
          <a:stretch/>
        </p:blipFill>
        <p:spPr bwMode="auto">
          <a:xfrm>
            <a:off x="6219369" y="1243431"/>
            <a:ext cx="5873588" cy="49610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0D3279E-A9C5-40D2-BC45-499E173BAAE4}"/>
              </a:ext>
            </a:extLst>
          </p:cNvPr>
          <p:cNvSpPr/>
          <p:nvPr/>
        </p:nvSpPr>
        <p:spPr>
          <a:xfrm>
            <a:off x="95625" y="1759483"/>
            <a:ext cx="6089722" cy="1477328"/>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Tăng cường kiểm tra đầu ra nguồn rác thải, hóa chất độc hại từ nông nghiệp.</a:t>
            </a:r>
          </a:p>
        </p:txBody>
      </p:sp>
      <p:pic>
        <p:nvPicPr>
          <p:cNvPr id="16" name="Picture 15">
            <a:extLst>
              <a:ext uri="{FF2B5EF4-FFF2-40B4-BE49-F238E27FC236}">
                <a16:creationId xmlns:a16="http://schemas.microsoft.com/office/drawing/2014/main" id="{E3F1DE67-840F-41DF-81A1-C9399169F508}"/>
              </a:ext>
            </a:extLst>
          </p:cNvPr>
          <p:cNvPicPr>
            <a:picLocks noChangeAspect="1"/>
          </p:cNvPicPr>
          <p:nvPr/>
        </p:nvPicPr>
        <p:blipFill rotWithShape="1">
          <a:blip r:embed="rId3"/>
          <a:srcRect l="49250" t="16517" r="40417" b="67812"/>
          <a:stretch/>
        </p:blipFill>
        <p:spPr>
          <a:xfrm>
            <a:off x="10789658" y="56945"/>
            <a:ext cx="1259840" cy="1074695"/>
          </a:xfrm>
          <a:prstGeom prst="rect">
            <a:avLst/>
          </a:prstGeom>
        </p:spPr>
      </p:pic>
    </p:spTree>
    <p:extLst>
      <p:ext uri="{BB962C8B-B14F-4D97-AF65-F5344CB8AC3E}">
        <p14:creationId xmlns:p14="http://schemas.microsoft.com/office/powerpoint/2010/main" val="395387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701757-50F9-48CF-AA2E-DD52D75A3FF2}"/>
              </a:ext>
            </a:extLst>
          </p:cNvPr>
          <p:cNvSpPr txBox="1"/>
          <p:nvPr/>
        </p:nvSpPr>
        <p:spPr>
          <a:xfrm>
            <a:off x="188390" y="235556"/>
            <a:ext cx="4699750" cy="523220"/>
          </a:xfrm>
          <a:prstGeom prst="rect">
            <a:avLst/>
          </a:prstGeom>
          <a:solidFill>
            <a:srgbClr val="00B050"/>
          </a:solidFill>
        </p:spPr>
        <p:txBody>
          <a:bodyPr wrap="square" rtlCol="0">
            <a:spAutoFit/>
          </a:bodyPr>
          <a:lstStyle/>
          <a:p>
            <a:r>
              <a:rPr lang="vi-VN" sz="2800">
                <a:solidFill>
                  <a:schemeClr val="bg1"/>
                </a:solidFill>
              </a:rPr>
              <a:t>b. Bảo vệ môi trường nước</a:t>
            </a:r>
            <a:endParaRPr lang="en-US" sz="2800">
              <a:solidFill>
                <a:schemeClr val="bg1"/>
              </a:solidFill>
            </a:endParaRPr>
          </a:p>
        </p:txBody>
      </p:sp>
      <p:sp>
        <p:nvSpPr>
          <p:cNvPr id="11" name="Rectangle 10">
            <a:extLst>
              <a:ext uri="{FF2B5EF4-FFF2-40B4-BE49-F238E27FC236}">
                <a16:creationId xmlns:a16="http://schemas.microsoft.com/office/drawing/2014/main" id="{D7046C4F-661B-4AA9-B864-9C84D6745403}"/>
              </a:ext>
            </a:extLst>
          </p:cNvPr>
          <p:cNvSpPr/>
          <p:nvPr/>
        </p:nvSpPr>
        <p:spPr>
          <a:xfrm>
            <a:off x="186478" y="1062917"/>
            <a:ext cx="11818080" cy="553998"/>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Kiểm soát, xử lí các nguồn gây ô nhiễm từ hoạt động kinh tế biển.</a:t>
            </a:r>
          </a:p>
        </p:txBody>
      </p:sp>
      <p:pic>
        <p:nvPicPr>
          <p:cNvPr id="1028" name="Picture 4">
            <a:extLst>
              <a:ext uri="{FF2B5EF4-FFF2-40B4-BE49-F238E27FC236}">
                <a16:creationId xmlns:a16="http://schemas.microsoft.com/office/drawing/2014/main" id="{49AB144F-4C73-4554-9C87-924646B94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287" y="1921057"/>
            <a:ext cx="9130748" cy="47734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C19E1B2-6EC2-45F7-9050-07CE076D51FA}"/>
              </a:ext>
            </a:extLst>
          </p:cNvPr>
          <p:cNvPicPr>
            <a:picLocks noChangeAspect="1"/>
          </p:cNvPicPr>
          <p:nvPr/>
        </p:nvPicPr>
        <p:blipFill rotWithShape="1">
          <a:blip r:embed="rId3"/>
          <a:srcRect l="49250" t="16517" r="40417" b="67812"/>
          <a:stretch/>
        </p:blipFill>
        <p:spPr>
          <a:xfrm>
            <a:off x="10789658" y="56945"/>
            <a:ext cx="1259840" cy="1074695"/>
          </a:xfrm>
          <a:prstGeom prst="rect">
            <a:avLst/>
          </a:prstGeom>
        </p:spPr>
      </p:pic>
    </p:spTree>
    <p:extLst>
      <p:ext uri="{BB962C8B-B14F-4D97-AF65-F5344CB8AC3E}">
        <p14:creationId xmlns:p14="http://schemas.microsoft.com/office/powerpoint/2010/main" val="207350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701757-50F9-48CF-AA2E-DD52D75A3FF2}"/>
              </a:ext>
            </a:extLst>
          </p:cNvPr>
          <p:cNvSpPr txBox="1"/>
          <p:nvPr/>
        </p:nvSpPr>
        <p:spPr>
          <a:xfrm>
            <a:off x="188390" y="235556"/>
            <a:ext cx="4699750" cy="523220"/>
          </a:xfrm>
          <a:prstGeom prst="rect">
            <a:avLst/>
          </a:prstGeom>
          <a:solidFill>
            <a:srgbClr val="00B050"/>
          </a:solidFill>
        </p:spPr>
        <p:txBody>
          <a:bodyPr wrap="square" rtlCol="0">
            <a:spAutoFit/>
          </a:bodyPr>
          <a:lstStyle/>
          <a:p>
            <a:r>
              <a:rPr lang="vi-VN" sz="2800">
                <a:solidFill>
                  <a:schemeClr val="bg1"/>
                </a:solidFill>
              </a:rPr>
              <a:t>b. Bảo vệ môi trường nước</a:t>
            </a:r>
            <a:endParaRPr lang="en-US" sz="2800">
              <a:solidFill>
                <a:schemeClr val="bg1"/>
              </a:solidFill>
            </a:endParaRPr>
          </a:p>
        </p:txBody>
      </p:sp>
      <p:sp>
        <p:nvSpPr>
          <p:cNvPr id="12" name="Rectangle 11">
            <a:extLst>
              <a:ext uri="{FF2B5EF4-FFF2-40B4-BE49-F238E27FC236}">
                <a16:creationId xmlns:a16="http://schemas.microsoft.com/office/drawing/2014/main" id="{990C9D61-8401-472E-9489-4CABD0ADB044}"/>
              </a:ext>
            </a:extLst>
          </p:cNvPr>
          <p:cNvSpPr/>
          <p:nvPr/>
        </p:nvSpPr>
        <p:spPr>
          <a:xfrm>
            <a:off x="95624" y="1370664"/>
            <a:ext cx="11907985" cy="553998"/>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Nâng cao ý thức của người dân trong bảo vệ môi trường nước,…</a:t>
            </a:r>
            <a:endParaRPr lang="en-US" sz="3000">
              <a:solidFill>
                <a:srgbClr val="1B04FA"/>
              </a:solidFill>
            </a:endParaRPr>
          </a:p>
        </p:txBody>
      </p:sp>
      <p:grpSp>
        <p:nvGrpSpPr>
          <p:cNvPr id="13" name="Group 12">
            <a:extLst>
              <a:ext uri="{FF2B5EF4-FFF2-40B4-BE49-F238E27FC236}">
                <a16:creationId xmlns:a16="http://schemas.microsoft.com/office/drawing/2014/main" id="{91CCA50F-2EDE-4F41-B7A7-D05F74A57174}"/>
              </a:ext>
            </a:extLst>
          </p:cNvPr>
          <p:cNvGrpSpPr/>
          <p:nvPr/>
        </p:nvGrpSpPr>
        <p:grpSpPr>
          <a:xfrm>
            <a:off x="6507377" y="2399552"/>
            <a:ext cx="5496233" cy="3990686"/>
            <a:chOff x="3009899" y="294837"/>
            <a:chExt cx="7744475" cy="6268325"/>
          </a:xfrm>
        </p:grpSpPr>
        <p:pic>
          <p:nvPicPr>
            <p:cNvPr id="14" name="Picture 13">
              <a:extLst>
                <a:ext uri="{FF2B5EF4-FFF2-40B4-BE49-F238E27FC236}">
                  <a16:creationId xmlns:a16="http://schemas.microsoft.com/office/drawing/2014/main" id="{AD271D5A-ACC2-49BE-A1A2-24AE4C381DE7}"/>
                </a:ext>
              </a:extLst>
            </p:cNvPr>
            <p:cNvPicPr>
              <a:picLocks noChangeAspect="1"/>
            </p:cNvPicPr>
            <p:nvPr/>
          </p:nvPicPr>
          <p:blipFill rotWithShape="1">
            <a:blip r:embed="rId2"/>
            <a:srcRect l="16876"/>
            <a:stretch/>
          </p:blipFill>
          <p:spPr>
            <a:xfrm>
              <a:off x="3009899" y="294837"/>
              <a:ext cx="7744475" cy="6268325"/>
            </a:xfrm>
            <a:prstGeom prst="rect">
              <a:avLst/>
            </a:prstGeom>
          </p:spPr>
        </p:pic>
        <p:sp>
          <p:nvSpPr>
            <p:cNvPr id="15" name="Rectangle 14">
              <a:extLst>
                <a:ext uri="{FF2B5EF4-FFF2-40B4-BE49-F238E27FC236}">
                  <a16:creationId xmlns:a16="http://schemas.microsoft.com/office/drawing/2014/main" id="{452C242E-3D83-486F-ADB0-B60AC3473E2D}"/>
                </a:ext>
              </a:extLst>
            </p:cNvPr>
            <p:cNvSpPr/>
            <p:nvPr/>
          </p:nvSpPr>
          <p:spPr>
            <a:xfrm>
              <a:off x="3009899" y="1099930"/>
              <a:ext cx="1721127" cy="2729948"/>
            </a:xfrm>
            <a:prstGeom prst="rect">
              <a:avLst/>
            </a:prstGeom>
            <a:solidFill>
              <a:srgbClr val="F4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EFF"/>
                </a:solidFill>
              </a:endParaRPr>
            </a:p>
          </p:txBody>
        </p:sp>
      </p:grpSp>
      <p:pic>
        <p:nvPicPr>
          <p:cNvPr id="3" name="Picture 2">
            <a:extLst>
              <a:ext uri="{FF2B5EF4-FFF2-40B4-BE49-F238E27FC236}">
                <a16:creationId xmlns:a16="http://schemas.microsoft.com/office/drawing/2014/main" id="{99A6CE9B-29F6-4764-A7D7-734D1F310280}"/>
              </a:ext>
            </a:extLst>
          </p:cNvPr>
          <p:cNvPicPr>
            <a:picLocks noChangeAspect="1"/>
          </p:cNvPicPr>
          <p:nvPr/>
        </p:nvPicPr>
        <p:blipFill>
          <a:blip r:embed="rId3"/>
          <a:stretch>
            <a:fillRect/>
          </a:stretch>
        </p:blipFill>
        <p:spPr>
          <a:xfrm>
            <a:off x="188390" y="2399551"/>
            <a:ext cx="6208351" cy="3990686"/>
          </a:xfrm>
          <a:prstGeom prst="rect">
            <a:avLst/>
          </a:prstGeom>
        </p:spPr>
      </p:pic>
      <p:pic>
        <p:nvPicPr>
          <p:cNvPr id="9" name="Picture 8">
            <a:extLst>
              <a:ext uri="{FF2B5EF4-FFF2-40B4-BE49-F238E27FC236}">
                <a16:creationId xmlns:a16="http://schemas.microsoft.com/office/drawing/2014/main" id="{24A3E72C-BE24-40B9-85B1-D5D1EE8B58CA}"/>
              </a:ext>
            </a:extLst>
          </p:cNvPr>
          <p:cNvPicPr>
            <a:picLocks noChangeAspect="1"/>
          </p:cNvPicPr>
          <p:nvPr/>
        </p:nvPicPr>
        <p:blipFill rotWithShape="1">
          <a:blip r:embed="rId4"/>
          <a:srcRect l="49250" t="16517" r="40417" b="67812"/>
          <a:stretch/>
        </p:blipFill>
        <p:spPr>
          <a:xfrm>
            <a:off x="10789658" y="56945"/>
            <a:ext cx="1259840" cy="1074695"/>
          </a:xfrm>
          <a:prstGeom prst="rect">
            <a:avLst/>
          </a:prstGeom>
        </p:spPr>
      </p:pic>
    </p:spTree>
    <p:extLst>
      <p:ext uri="{BB962C8B-B14F-4D97-AF65-F5344CB8AC3E}">
        <p14:creationId xmlns:p14="http://schemas.microsoft.com/office/powerpoint/2010/main" val="269253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F1005B-1D7F-9856-E4A3-2F401B591CFA}"/>
              </a:ext>
            </a:extLst>
          </p:cNvPr>
          <p:cNvPicPr>
            <a:picLocks noChangeAspect="1"/>
          </p:cNvPicPr>
          <p:nvPr/>
        </p:nvPicPr>
        <p:blipFill rotWithShape="1">
          <a:blip r:embed="rId2">
            <a:duotone>
              <a:prstClr val="black"/>
              <a:schemeClr val="accent4">
                <a:tint val="45000"/>
                <a:satMod val="400000"/>
              </a:schemeClr>
            </a:duotone>
          </a:blip>
          <a:srcRect t="30472"/>
          <a:stretch/>
        </p:blipFill>
        <p:spPr bwMode="auto">
          <a:xfrm>
            <a:off x="740780" y="968825"/>
            <a:ext cx="4712504" cy="2603899"/>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D42663B2-7DA2-CE1D-2F7B-3F06F9BFAA3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047791" y="968824"/>
            <a:ext cx="4712504" cy="2603899"/>
          </a:xfrm>
          <a:prstGeom prst="rect">
            <a:avLst/>
          </a:prstGeom>
        </p:spPr>
      </p:pic>
      <p:sp>
        <p:nvSpPr>
          <p:cNvPr id="4" name="TextBox 3">
            <a:extLst>
              <a:ext uri="{FF2B5EF4-FFF2-40B4-BE49-F238E27FC236}">
                <a16:creationId xmlns:a16="http://schemas.microsoft.com/office/drawing/2014/main" id="{DD27A804-7FB0-4B5F-ED9B-74CFB2141985}"/>
              </a:ext>
            </a:extLst>
          </p:cNvPr>
          <p:cNvSpPr txBox="1"/>
          <p:nvPr/>
        </p:nvSpPr>
        <p:spPr>
          <a:xfrm>
            <a:off x="188390" y="235556"/>
            <a:ext cx="4699750" cy="523220"/>
          </a:xfrm>
          <a:prstGeom prst="rect">
            <a:avLst/>
          </a:prstGeom>
          <a:solidFill>
            <a:srgbClr val="00B050"/>
          </a:solidFill>
        </p:spPr>
        <p:txBody>
          <a:bodyPr wrap="square" rtlCol="0">
            <a:spAutoFit/>
          </a:bodyPr>
          <a:lstStyle/>
          <a:p>
            <a:pPr algn="ctr"/>
            <a:r>
              <a:rPr lang="en-US" sz="2800" b="1" dirty="0">
                <a:solidFill>
                  <a:schemeClr val="bg1"/>
                </a:solidFill>
              </a:rPr>
              <a:t>MỞ RỘNG</a:t>
            </a:r>
          </a:p>
        </p:txBody>
      </p:sp>
      <p:pic>
        <p:nvPicPr>
          <p:cNvPr id="5" name="Picture 4">
            <a:extLst>
              <a:ext uri="{FF2B5EF4-FFF2-40B4-BE49-F238E27FC236}">
                <a16:creationId xmlns:a16="http://schemas.microsoft.com/office/drawing/2014/main" id="{38968EAA-67BF-9C09-686D-D5F9AB83B08D}"/>
              </a:ext>
            </a:extLst>
          </p:cNvPr>
          <p:cNvPicPr>
            <a:picLocks noChangeAspect="1"/>
          </p:cNvPicPr>
          <p:nvPr/>
        </p:nvPicPr>
        <p:blipFill rotWithShape="1">
          <a:blip r:embed="rId5"/>
          <a:srcRect l="49250" t="16517" r="40417" b="67812"/>
          <a:stretch/>
        </p:blipFill>
        <p:spPr>
          <a:xfrm>
            <a:off x="10789658" y="56945"/>
            <a:ext cx="1259840" cy="1074695"/>
          </a:xfrm>
          <a:prstGeom prst="rect">
            <a:avLst/>
          </a:prstGeom>
        </p:spPr>
      </p:pic>
      <p:sp>
        <p:nvSpPr>
          <p:cNvPr id="7" name="TextBox 6">
            <a:extLst>
              <a:ext uri="{FF2B5EF4-FFF2-40B4-BE49-F238E27FC236}">
                <a16:creationId xmlns:a16="http://schemas.microsoft.com/office/drawing/2014/main" id="{AD9D778D-3669-9FA6-02FA-827DC366A42B}"/>
              </a:ext>
            </a:extLst>
          </p:cNvPr>
          <p:cNvSpPr txBox="1"/>
          <p:nvPr/>
        </p:nvSpPr>
        <p:spPr>
          <a:xfrm>
            <a:off x="523559" y="3782772"/>
            <a:ext cx="11048464" cy="2901115"/>
          </a:xfrm>
          <a:prstGeom prst="rect">
            <a:avLst/>
          </a:prstGeom>
          <a:noFill/>
        </p:spPr>
        <p:txBody>
          <a:bodyPr wrap="square">
            <a:spAutoFit/>
          </a:bodyPr>
          <a:lstStyle/>
          <a:p>
            <a:pPr indent="180340" algn="just">
              <a:lnSpc>
                <a:spcPct val="115000"/>
              </a:lnSpc>
              <a:spcAft>
                <a:spcPts val="600"/>
              </a:spcAft>
            </a:pPr>
            <a:r>
              <a:rPr lang="vi-VN" sz="2000" b="1" dirty="0">
                <a:solidFill>
                  <a:srgbClr val="FF0000"/>
                </a:solidFill>
                <a:effectLst/>
                <a:ea typeface="Times New Roman" panose="02020603050405020304" pitchFamily="18" charset="0"/>
              </a:rPr>
              <a:t>Thụy Điển</a:t>
            </a:r>
            <a:r>
              <a:rPr lang="vi-VN" sz="2000" dirty="0">
                <a:solidFill>
                  <a:srgbClr val="FF0000"/>
                </a:solidFill>
                <a:effectLst/>
                <a:ea typeface="Times New Roman" panose="02020603050405020304" pitchFamily="18" charset="0"/>
              </a:rPr>
              <a:t> là một trong những quốc gia hàng đầu về xứ lí rác thải. Để có được thành công này, Thụy Điển đã phải nỗ lực hàng chục năm nhờ những quy định chặt chẽ về phần loại rác thải trong các hộ gia đình, nhà máy và địa phương từ nhũng năm 1970. Chỉ khoảng 1% rác thải sinh hoạt ở </a:t>
            </a:r>
            <a:r>
              <a:rPr lang="vi-VN" sz="2000" dirty="0" err="1">
                <a:solidFill>
                  <a:srgbClr val="FF0000"/>
                </a:solidFill>
                <a:effectLst/>
                <a:ea typeface="Times New Roman" panose="02020603050405020304" pitchFamily="18" charset="0"/>
              </a:rPr>
              <a:t>Thuỵ</a:t>
            </a:r>
            <a:r>
              <a:rPr lang="vi-VN" sz="2000" dirty="0">
                <a:solidFill>
                  <a:srgbClr val="FF0000"/>
                </a:solidFill>
                <a:effectLst/>
                <a:ea typeface="Times New Roman" panose="02020603050405020304" pitchFamily="18" charset="0"/>
              </a:rPr>
              <a:t> Điển được đưa vào các bãi chôn lấp. Phần còn lại sẽ được tái chế hoặc sử dụng làm nhiên liệu trong các nhà máy điện, hiến chất thải thành năng lượng. Do vậy, Thụy Điển còn xảy ra tình trạng thiếu rác thải nhiên liệu. Theo Cơ quan Bảo vệ Môi trường Thụy Điển, hơn </a:t>
            </a:r>
            <a:r>
              <a:rPr lang="vi-VN" sz="2000" b="1" dirty="0">
                <a:solidFill>
                  <a:srgbClr val="FF0000"/>
                </a:solidFill>
                <a:effectLst/>
                <a:ea typeface="Times New Roman" panose="02020603050405020304" pitchFamily="18" charset="0"/>
              </a:rPr>
              <a:t>2,5 triệu tấn chất thải được nhập khẩu vào </a:t>
            </a:r>
            <a:r>
              <a:rPr lang="vi-VN" sz="2000" b="1" dirty="0" err="1">
                <a:solidFill>
                  <a:srgbClr val="FF0000"/>
                </a:solidFill>
                <a:effectLst/>
                <a:ea typeface="Times New Roman" panose="02020603050405020304" pitchFamily="18" charset="0"/>
              </a:rPr>
              <a:t>Thuỵ</a:t>
            </a:r>
            <a:r>
              <a:rPr lang="vi-VN" sz="2000" b="1" dirty="0">
                <a:solidFill>
                  <a:srgbClr val="FF0000"/>
                </a:solidFill>
                <a:effectLst/>
                <a:ea typeface="Times New Roman" panose="02020603050405020304" pitchFamily="18" charset="0"/>
              </a:rPr>
              <a:t> Điển mỗi năm</a:t>
            </a:r>
            <a:r>
              <a:rPr lang="vi-VN" sz="2000" dirty="0">
                <a:solidFill>
                  <a:srgbClr val="FF0000"/>
                </a:solidFill>
                <a:effectLst/>
                <a:ea typeface="Times New Roman" panose="02020603050405020304" pitchFamily="18" charset="0"/>
              </a:rPr>
              <a:t>, phẩn lớn từ Na Uy và Anh</a:t>
            </a:r>
            <a:r>
              <a:rPr lang="en-US" sz="2000" dirty="0">
                <a:solidFill>
                  <a:srgbClr val="FF0000"/>
                </a:solidFill>
                <a:ea typeface="Times New Roman" panose="02020603050405020304" pitchFamily="18"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nhằm</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phục</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vụ</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nhiên</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liệu</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cho</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tái</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n</a:t>
            </a:r>
            <a:r>
              <a:rPr lang="vi-VN"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ước</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này</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động</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82765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FF1FE0-F198-4053-A755-BB534C74A24A}"/>
              </a:ext>
            </a:extLst>
          </p:cNvPr>
          <p:cNvGrpSpPr/>
          <p:nvPr/>
        </p:nvGrpSpPr>
        <p:grpSpPr>
          <a:xfrm>
            <a:off x="126649" y="86131"/>
            <a:ext cx="6986667" cy="872949"/>
            <a:chOff x="1133366" y="2220084"/>
            <a:chExt cx="6409250" cy="914400"/>
          </a:xfrm>
          <a:solidFill>
            <a:srgbClr val="FCFEB0"/>
          </a:solidFill>
        </p:grpSpPr>
        <p:sp>
          <p:nvSpPr>
            <p:cNvPr id="3" name="Arrow: Pentagon 2">
              <a:extLst>
                <a:ext uri="{FF2B5EF4-FFF2-40B4-BE49-F238E27FC236}">
                  <a16:creationId xmlns:a16="http://schemas.microsoft.com/office/drawing/2014/main" id="{7ADB73B5-3DEE-459A-8C3F-C4DAC2CD1AC8}"/>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D45E644E-8BA2-4DC8-84A6-E9978274DF4E}"/>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3C8E1C9D-2374-4BC9-A44E-931D44EE9497}"/>
              </a:ext>
            </a:extLst>
          </p:cNvPr>
          <p:cNvSpPr/>
          <p:nvPr/>
        </p:nvSpPr>
        <p:spPr>
          <a:xfrm>
            <a:off x="65737" y="83207"/>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TextBox 5">
            <a:extLst>
              <a:ext uri="{FF2B5EF4-FFF2-40B4-BE49-F238E27FC236}">
                <a16:creationId xmlns:a16="http://schemas.microsoft.com/office/drawing/2014/main" id="{42690A3F-A893-4045-9A35-AC4F39C5A335}"/>
              </a:ext>
            </a:extLst>
          </p:cNvPr>
          <p:cNvSpPr txBox="1"/>
          <p:nvPr/>
        </p:nvSpPr>
        <p:spPr>
          <a:xfrm>
            <a:off x="-109094" y="323418"/>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bảo vệ đa dạng sinh học</a:t>
            </a:r>
            <a:endParaRPr lang="en-US" sz="2800">
              <a:solidFill>
                <a:srgbClr val="0070C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541B81C2-B965-42BD-9570-79217A656CD0}"/>
              </a:ext>
            </a:extLst>
          </p:cNvPr>
          <p:cNvGrpSpPr/>
          <p:nvPr/>
        </p:nvGrpSpPr>
        <p:grpSpPr>
          <a:xfrm>
            <a:off x="1140130" y="1308652"/>
            <a:ext cx="10070765" cy="3310389"/>
            <a:chOff x="1140130" y="1308652"/>
            <a:chExt cx="10070765" cy="3310389"/>
          </a:xfrm>
        </p:grpSpPr>
        <p:sp>
          <p:nvSpPr>
            <p:cNvPr id="8" name="Speech Bubble: Rectangle with Corners Rounded 7">
              <a:extLst>
                <a:ext uri="{FF2B5EF4-FFF2-40B4-BE49-F238E27FC236}">
                  <a16:creationId xmlns:a16="http://schemas.microsoft.com/office/drawing/2014/main" id="{E3D37813-24D5-4DB4-8939-FDF06CACB672}"/>
                </a:ext>
              </a:extLst>
            </p:cNvPr>
            <p:cNvSpPr/>
            <p:nvPr/>
          </p:nvSpPr>
          <p:spPr>
            <a:xfrm>
              <a:off x="1140130" y="1308652"/>
              <a:ext cx="9911739" cy="3310389"/>
            </a:xfrm>
            <a:prstGeom prst="wedgeRoundRectCallout">
              <a:avLst>
                <a:gd name="adj1" fmla="val -43147"/>
                <a:gd name="adj2" fmla="val 91723"/>
                <a:gd name="adj3" fmla="val 16667"/>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1FA45F-CF72-4540-BDEA-3BFBA6D7F835}"/>
                </a:ext>
              </a:extLst>
            </p:cNvPr>
            <p:cNvSpPr/>
            <p:nvPr/>
          </p:nvSpPr>
          <p:spPr>
            <a:xfrm>
              <a:off x="1483800" y="1639956"/>
              <a:ext cx="9727095" cy="2979085"/>
            </a:xfrm>
            <a:prstGeom prst="rect">
              <a:avLst/>
            </a:prstGeom>
          </p:spPr>
          <p:txBody>
            <a:bodyPr wrap="square">
              <a:spAutoFit/>
            </a:bodyPr>
            <a:lstStyle/>
            <a:p>
              <a:pPr>
                <a:lnSpc>
                  <a:spcPct val="120000"/>
                </a:lnSpc>
                <a:spcAft>
                  <a:spcPts val="0"/>
                </a:spcAft>
              </a:pPr>
              <a:r>
                <a:rPr lang="en-US" sz="4000">
                  <a:solidFill>
                    <a:srgbClr val="1B04FA"/>
                  </a:solidFill>
                  <a:latin typeface="Arial" panose="020B0604020202020204" pitchFamily="34" charset="0"/>
                  <a:ea typeface="Times New Roman" panose="02020603050405020304" pitchFamily="18" charset="0"/>
                  <a:cs typeface="Arial" panose="020B0604020202020204" pitchFamily="34" charset="0"/>
                </a:rPr>
                <a:t>Dựa vào hiểu biết của mình, em hãy cho biết: Vai trò của các hệ sinh thái và sự đa dạng sinh học đối với con người và sự phát triển KTXH?</a:t>
              </a:r>
              <a:endParaRPr lang="en-US" sz="4000">
                <a:solidFill>
                  <a:srgbClr val="1B04FA"/>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918DBA9-2340-49E2-931E-25D229EC7473}"/>
              </a:ext>
            </a:extLst>
          </p:cNvPr>
          <p:cNvPicPr>
            <a:picLocks noChangeAspect="1"/>
          </p:cNvPicPr>
          <p:nvPr/>
        </p:nvPicPr>
        <p:blipFill rotWithShape="1">
          <a:blip r:embed="rId3"/>
          <a:srcRect l="39749" t="43556" r="43417" b="27111"/>
          <a:stretch/>
        </p:blipFill>
        <p:spPr>
          <a:xfrm>
            <a:off x="65737" y="5304175"/>
            <a:ext cx="1585215" cy="1553825"/>
          </a:xfrm>
          <a:prstGeom prst="rect">
            <a:avLst/>
          </a:prstGeom>
        </p:spPr>
      </p:pic>
    </p:spTree>
    <p:extLst>
      <p:ext uri="{BB962C8B-B14F-4D97-AF65-F5344CB8AC3E}">
        <p14:creationId xmlns:p14="http://schemas.microsoft.com/office/powerpoint/2010/main" val="71968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FF1FE0-F198-4053-A755-BB534C74A24A}"/>
              </a:ext>
            </a:extLst>
          </p:cNvPr>
          <p:cNvGrpSpPr/>
          <p:nvPr/>
        </p:nvGrpSpPr>
        <p:grpSpPr>
          <a:xfrm>
            <a:off x="126649" y="86131"/>
            <a:ext cx="6986667" cy="872949"/>
            <a:chOff x="1133366" y="2220084"/>
            <a:chExt cx="6409250" cy="914400"/>
          </a:xfrm>
          <a:solidFill>
            <a:srgbClr val="FCFEB0"/>
          </a:solidFill>
        </p:grpSpPr>
        <p:sp>
          <p:nvSpPr>
            <p:cNvPr id="3" name="Arrow: Pentagon 2">
              <a:extLst>
                <a:ext uri="{FF2B5EF4-FFF2-40B4-BE49-F238E27FC236}">
                  <a16:creationId xmlns:a16="http://schemas.microsoft.com/office/drawing/2014/main" id="{7ADB73B5-3DEE-459A-8C3F-C4DAC2CD1AC8}"/>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D45E644E-8BA2-4DC8-84A6-E9978274DF4E}"/>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3C8E1C9D-2374-4BC9-A44E-931D44EE9497}"/>
              </a:ext>
            </a:extLst>
          </p:cNvPr>
          <p:cNvSpPr/>
          <p:nvPr/>
        </p:nvSpPr>
        <p:spPr>
          <a:xfrm>
            <a:off x="65737" y="83207"/>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TextBox 5">
            <a:extLst>
              <a:ext uri="{FF2B5EF4-FFF2-40B4-BE49-F238E27FC236}">
                <a16:creationId xmlns:a16="http://schemas.microsoft.com/office/drawing/2014/main" id="{42690A3F-A893-4045-9A35-AC4F39C5A335}"/>
              </a:ext>
            </a:extLst>
          </p:cNvPr>
          <p:cNvSpPr txBox="1"/>
          <p:nvPr/>
        </p:nvSpPr>
        <p:spPr>
          <a:xfrm>
            <a:off x="-109094" y="323418"/>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bảo vệ đa dạng sinh học</a:t>
            </a:r>
            <a:endParaRPr lang="en-US" sz="2800">
              <a:solidFill>
                <a:srgbClr val="0070C0"/>
              </a:solidFill>
              <a:latin typeface="Arial" panose="020B0604020202020204" pitchFamily="34" charset="0"/>
              <a:cs typeface="Arial" panose="020B0604020202020204" pitchFamily="34" charset="0"/>
            </a:endParaRPr>
          </a:p>
        </p:txBody>
      </p:sp>
      <p:graphicFrame>
        <p:nvGraphicFramePr>
          <p:cNvPr id="12" name="Table 11">
            <a:extLst>
              <a:ext uri="{FF2B5EF4-FFF2-40B4-BE49-F238E27FC236}">
                <a16:creationId xmlns:a16="http://schemas.microsoft.com/office/drawing/2014/main" id="{70341EC1-59CC-4FE3-83B0-443D18C48934}"/>
              </a:ext>
            </a:extLst>
          </p:cNvPr>
          <p:cNvGraphicFramePr>
            <a:graphicFrameLocks noGrp="1"/>
          </p:cNvGraphicFramePr>
          <p:nvPr>
            <p:extLst>
              <p:ext uri="{D42A27DB-BD31-4B8C-83A1-F6EECF244321}">
                <p14:modId xmlns:p14="http://schemas.microsoft.com/office/powerpoint/2010/main" val="4119181917"/>
              </p:ext>
            </p:extLst>
          </p:nvPr>
        </p:nvGraphicFramePr>
        <p:xfrm>
          <a:off x="5419765" y="2707866"/>
          <a:ext cx="6626461" cy="2864435"/>
        </p:xfrm>
        <a:graphic>
          <a:graphicData uri="http://schemas.openxmlformats.org/drawingml/2006/table">
            <a:tbl>
              <a:tblPr firstRow="1" bandRow="1">
                <a:tableStyleId>{5C22544A-7EE6-4342-B048-85BDC9FD1C3A}</a:tableStyleId>
              </a:tblPr>
              <a:tblGrid>
                <a:gridCol w="1757452">
                  <a:extLst>
                    <a:ext uri="{9D8B030D-6E8A-4147-A177-3AD203B41FA5}">
                      <a16:colId xmlns:a16="http://schemas.microsoft.com/office/drawing/2014/main" val="429001966"/>
                    </a:ext>
                  </a:extLst>
                </a:gridCol>
                <a:gridCol w="4869009">
                  <a:extLst>
                    <a:ext uri="{9D8B030D-6E8A-4147-A177-3AD203B41FA5}">
                      <a16:colId xmlns:a16="http://schemas.microsoft.com/office/drawing/2014/main" val="2462926606"/>
                    </a:ext>
                  </a:extLst>
                </a:gridCol>
              </a:tblGrid>
              <a:tr h="409205">
                <a:tc>
                  <a:txBody>
                    <a:bodyPr/>
                    <a:lstStyle/>
                    <a:p>
                      <a:pPr algn="ctr"/>
                      <a:endParaRPr lang="en-US" sz="2000">
                        <a:solidFill>
                          <a:srgbClr val="1B04FA"/>
                        </a:solidFill>
                        <a:latin typeface="Arial" panose="020B0604020202020204" pitchFamily="34" charset="0"/>
                        <a:cs typeface="Arial" panose="020B0604020202020204" pitchFamily="34" charset="0"/>
                      </a:endParaRPr>
                    </a:p>
                  </a:txBody>
                  <a:tcPr>
                    <a:solidFill>
                      <a:srgbClr val="7030A0"/>
                    </a:solidFill>
                  </a:tcPr>
                </a:tc>
                <a:tc>
                  <a:txBody>
                    <a:bodyPr/>
                    <a:lstStyle/>
                    <a:p>
                      <a:pPr algn="ctr"/>
                      <a:r>
                        <a:rPr lang="vi-VN" sz="2000">
                          <a:latin typeface="Arial" panose="020B0604020202020204" pitchFamily="34" charset="0"/>
                          <a:cs typeface="Arial" panose="020B0604020202020204" pitchFamily="34" charset="0"/>
                        </a:rPr>
                        <a:t>Tỉ lệ che phủ rừng (%)</a:t>
                      </a:r>
                      <a:endParaRPr lang="en-US" sz="2000">
                        <a:latin typeface="Arial" panose="020B0604020202020204" pitchFamily="34" charset="0"/>
                        <a:cs typeface="Arial" panose="020B0604020202020204" pitchFamily="34" charset="0"/>
                      </a:endParaRPr>
                    </a:p>
                  </a:txBody>
                  <a:tcPr>
                    <a:solidFill>
                      <a:srgbClr val="7030A0"/>
                    </a:solidFill>
                  </a:tcPr>
                </a:tc>
                <a:extLst>
                  <a:ext uri="{0D108BD9-81ED-4DB2-BD59-A6C34878D82A}">
                    <a16:rowId xmlns:a16="http://schemas.microsoft.com/office/drawing/2014/main" val="142063561"/>
                  </a:ext>
                </a:extLst>
              </a:tr>
              <a:tr h="409205">
                <a:tc>
                  <a:txBody>
                    <a:bodyPr/>
                    <a:lstStyle/>
                    <a:p>
                      <a:r>
                        <a:rPr lang="vi-VN" sz="2000">
                          <a:solidFill>
                            <a:srgbClr val="1B04FA"/>
                          </a:solidFill>
                        </a:rPr>
                        <a:t>Châu Âu</a:t>
                      </a:r>
                      <a:endParaRPr lang="en-US" sz="2000">
                        <a:solidFill>
                          <a:srgbClr val="1B04FA"/>
                        </a:solidFill>
                      </a:endParaRPr>
                    </a:p>
                  </a:txBody>
                  <a:tcPr>
                    <a:solidFill>
                      <a:srgbClr val="F4FEFF"/>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35</a:t>
                      </a:r>
                      <a:endParaRPr lang="en-US" sz="2000">
                        <a:solidFill>
                          <a:srgbClr val="1B04FA"/>
                        </a:solidFill>
                        <a:latin typeface="Arial" panose="020B0604020202020204" pitchFamily="34" charset="0"/>
                        <a:cs typeface="Arial" panose="020B0604020202020204" pitchFamily="34" charset="0"/>
                      </a:endParaRPr>
                    </a:p>
                  </a:txBody>
                  <a:tcPr>
                    <a:solidFill>
                      <a:srgbClr val="F4FEFF"/>
                    </a:solidFill>
                  </a:tcPr>
                </a:tc>
                <a:extLst>
                  <a:ext uri="{0D108BD9-81ED-4DB2-BD59-A6C34878D82A}">
                    <a16:rowId xmlns:a16="http://schemas.microsoft.com/office/drawing/2014/main" val="212041912"/>
                  </a:ext>
                </a:extLst>
              </a:tr>
              <a:tr h="409205">
                <a:tc>
                  <a:txBody>
                    <a:bodyPr/>
                    <a:lstStyle/>
                    <a:p>
                      <a:r>
                        <a:rPr lang="vi-VN" sz="2000">
                          <a:solidFill>
                            <a:srgbClr val="1B04FA"/>
                          </a:solidFill>
                        </a:rPr>
                        <a:t>Phần Lan</a:t>
                      </a:r>
                      <a:endParaRPr lang="en-US" sz="2000">
                        <a:solidFill>
                          <a:srgbClr val="1B04FA"/>
                        </a:solidFill>
                      </a:endParaRPr>
                    </a:p>
                  </a:txBody>
                  <a:tcPr>
                    <a:solidFill>
                      <a:srgbClr val="F7FA76"/>
                    </a:solidFill>
                  </a:tcPr>
                </a:tc>
                <a:tc>
                  <a:txBody>
                    <a:bodyPr/>
                    <a:lstStyle/>
                    <a:p>
                      <a:pPr algn="ctr"/>
                      <a:r>
                        <a:rPr lang="vi-VN" sz="2000">
                          <a:solidFill>
                            <a:srgbClr val="1B04FA"/>
                          </a:solidFill>
                          <a:latin typeface="Arial" panose="020B0604020202020204" pitchFamily="34" charset="0"/>
                          <a:cs typeface="Arial" panose="020B0604020202020204" pitchFamily="34" charset="0"/>
                        </a:rPr>
                        <a:t>66</a:t>
                      </a:r>
                      <a:endParaRPr lang="en-US" sz="2000">
                        <a:solidFill>
                          <a:srgbClr val="1B04FA"/>
                        </a:solidFill>
                        <a:latin typeface="Arial" panose="020B0604020202020204" pitchFamily="34" charset="0"/>
                        <a:cs typeface="Arial" panose="020B0604020202020204" pitchFamily="34" charset="0"/>
                      </a:endParaRPr>
                    </a:p>
                  </a:txBody>
                  <a:tcPr>
                    <a:solidFill>
                      <a:srgbClr val="F7FA76"/>
                    </a:solidFill>
                  </a:tcPr>
                </a:tc>
                <a:extLst>
                  <a:ext uri="{0D108BD9-81ED-4DB2-BD59-A6C34878D82A}">
                    <a16:rowId xmlns:a16="http://schemas.microsoft.com/office/drawing/2014/main" val="359388299"/>
                  </a:ext>
                </a:extLst>
              </a:tr>
              <a:tr h="409205">
                <a:tc>
                  <a:txBody>
                    <a:bodyPr/>
                    <a:lstStyle/>
                    <a:p>
                      <a:r>
                        <a:rPr lang="vi-VN" sz="2000">
                          <a:solidFill>
                            <a:srgbClr val="1B04FA"/>
                          </a:solidFill>
                        </a:rPr>
                        <a:t>Thụy Điển</a:t>
                      </a:r>
                      <a:endParaRPr lang="en-US" sz="2000">
                        <a:solidFill>
                          <a:srgbClr val="1B04FA"/>
                        </a:solidFill>
                      </a:endParaRPr>
                    </a:p>
                  </a:txBody>
                  <a:tcPr>
                    <a:solidFill>
                      <a:schemeClr val="accent4">
                        <a:lumMod val="40000"/>
                        <a:lumOff val="60000"/>
                      </a:schemeClr>
                    </a:solidFill>
                  </a:tcPr>
                </a:tc>
                <a:tc>
                  <a:txBody>
                    <a:bodyPr/>
                    <a:lstStyle/>
                    <a:p>
                      <a:pPr algn="ctr"/>
                      <a:r>
                        <a:rPr lang="vi-VN" sz="2000">
                          <a:solidFill>
                            <a:srgbClr val="1B04FA"/>
                          </a:solidFill>
                          <a:latin typeface="Arial" panose="020B0604020202020204" pitchFamily="34" charset="0"/>
                          <a:cs typeface="Arial" panose="020B0604020202020204" pitchFamily="34" charset="0"/>
                        </a:rPr>
                        <a:t>63</a:t>
                      </a:r>
                      <a:endParaRPr lang="en-US" sz="2000">
                        <a:solidFill>
                          <a:srgbClr val="1B04FA"/>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val="205770124"/>
                  </a:ext>
                </a:extLst>
              </a:tr>
              <a:tr h="409205">
                <a:tc>
                  <a:txBody>
                    <a:bodyPr/>
                    <a:lstStyle/>
                    <a:p>
                      <a:r>
                        <a:rPr lang="vi-VN" sz="2000">
                          <a:solidFill>
                            <a:srgbClr val="1B04FA"/>
                          </a:solidFill>
                        </a:rPr>
                        <a:t>Đức</a:t>
                      </a:r>
                      <a:endParaRPr lang="en-US" sz="2000">
                        <a:solidFill>
                          <a:srgbClr val="1B04FA"/>
                        </a:solidFill>
                      </a:endParaRPr>
                    </a:p>
                  </a:txBody>
                  <a:tcPr>
                    <a:solidFill>
                      <a:schemeClr val="accent1">
                        <a:lumMod val="20000"/>
                        <a:lumOff val="80000"/>
                      </a:schemeClr>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32</a:t>
                      </a:r>
                      <a:endParaRPr lang="en-US" sz="2000">
                        <a:solidFill>
                          <a:srgbClr val="1B04FA"/>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1858124818"/>
                  </a:ext>
                </a:extLst>
              </a:tr>
              <a:tr h="409205">
                <a:tc>
                  <a:txBody>
                    <a:bodyPr/>
                    <a:lstStyle/>
                    <a:p>
                      <a:r>
                        <a:rPr lang="vi-VN" sz="2000">
                          <a:solidFill>
                            <a:srgbClr val="1B04FA"/>
                          </a:solidFill>
                        </a:rPr>
                        <a:t>I-ta-li-a</a:t>
                      </a:r>
                      <a:endParaRPr lang="en-US" sz="2000">
                        <a:solidFill>
                          <a:srgbClr val="1B04FA"/>
                        </a:solidFill>
                      </a:endParaRPr>
                    </a:p>
                  </a:txBody>
                  <a:tcPr>
                    <a:solidFill>
                      <a:schemeClr val="accent4">
                        <a:lumMod val="40000"/>
                        <a:lumOff val="60000"/>
                      </a:schemeClr>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32</a:t>
                      </a:r>
                      <a:endParaRPr lang="en-US" sz="2000">
                        <a:solidFill>
                          <a:srgbClr val="1B04FA"/>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val="3176223220"/>
                  </a:ext>
                </a:extLst>
              </a:tr>
              <a:tr h="409205">
                <a:tc>
                  <a:txBody>
                    <a:bodyPr/>
                    <a:lstStyle/>
                    <a:p>
                      <a:r>
                        <a:rPr lang="vi-VN" sz="2000">
                          <a:solidFill>
                            <a:srgbClr val="1B04FA"/>
                          </a:solidFill>
                        </a:rPr>
                        <a:t>Pháp</a:t>
                      </a:r>
                      <a:endParaRPr lang="en-US" sz="2000">
                        <a:solidFill>
                          <a:srgbClr val="1B04FA"/>
                        </a:solidFill>
                      </a:endParaRPr>
                    </a:p>
                  </a:txBody>
                  <a:tcPr>
                    <a:solidFill>
                      <a:srgbClr val="F7FA76"/>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31</a:t>
                      </a:r>
                      <a:endParaRPr lang="en-US" sz="2000">
                        <a:solidFill>
                          <a:srgbClr val="1B04FA"/>
                        </a:solidFill>
                        <a:latin typeface="Arial" panose="020B0604020202020204" pitchFamily="34" charset="0"/>
                        <a:cs typeface="Arial" panose="020B0604020202020204" pitchFamily="34" charset="0"/>
                      </a:endParaRPr>
                    </a:p>
                  </a:txBody>
                  <a:tcPr>
                    <a:solidFill>
                      <a:srgbClr val="F7FA76"/>
                    </a:solidFill>
                  </a:tcPr>
                </a:tc>
                <a:extLst>
                  <a:ext uri="{0D108BD9-81ED-4DB2-BD59-A6C34878D82A}">
                    <a16:rowId xmlns:a16="http://schemas.microsoft.com/office/drawing/2014/main" val="766649989"/>
                  </a:ext>
                </a:extLst>
              </a:tr>
            </a:tbl>
          </a:graphicData>
        </a:graphic>
      </p:graphicFrame>
      <p:sp>
        <p:nvSpPr>
          <p:cNvPr id="13" name="TextBox 12">
            <a:extLst>
              <a:ext uri="{FF2B5EF4-FFF2-40B4-BE49-F238E27FC236}">
                <a16:creationId xmlns:a16="http://schemas.microsoft.com/office/drawing/2014/main" id="{5E781B74-CDD9-4B29-8839-0170BF76CCD9}"/>
              </a:ext>
            </a:extLst>
          </p:cNvPr>
          <p:cNvSpPr txBox="1"/>
          <p:nvPr/>
        </p:nvSpPr>
        <p:spPr>
          <a:xfrm>
            <a:off x="5542078" y="1848842"/>
            <a:ext cx="6321660" cy="830997"/>
          </a:xfrm>
          <a:prstGeom prst="rect">
            <a:avLst/>
          </a:prstGeom>
          <a:noFill/>
        </p:spPr>
        <p:txBody>
          <a:bodyPr wrap="square" rtlCol="0">
            <a:spAutoFit/>
          </a:bodyPr>
          <a:lstStyle/>
          <a:p>
            <a:pPr algn="ctr"/>
            <a:r>
              <a:rPr lang="vi-VN" sz="2400">
                <a:solidFill>
                  <a:srgbClr val="00B050"/>
                </a:solidFill>
              </a:rPr>
              <a:t>Tỉ lệ che phủ rừng bình quân của châu Âu và </a:t>
            </a:r>
          </a:p>
          <a:p>
            <a:pPr algn="ctr"/>
            <a:r>
              <a:rPr lang="vi-VN" sz="2400">
                <a:solidFill>
                  <a:srgbClr val="00B050"/>
                </a:solidFill>
              </a:rPr>
              <a:t>một số quốc gia Châu Âu, năm 2020</a:t>
            </a:r>
            <a:endParaRPr lang="en-US" sz="2400">
              <a:solidFill>
                <a:srgbClr val="00B050"/>
              </a:solidFill>
            </a:endParaRPr>
          </a:p>
        </p:txBody>
      </p:sp>
      <p:sp>
        <p:nvSpPr>
          <p:cNvPr id="7" name="Rectangle 6">
            <a:extLst>
              <a:ext uri="{FF2B5EF4-FFF2-40B4-BE49-F238E27FC236}">
                <a16:creationId xmlns:a16="http://schemas.microsoft.com/office/drawing/2014/main" id="{7BF9B23D-F973-4340-85DF-266A34394165}"/>
              </a:ext>
            </a:extLst>
          </p:cNvPr>
          <p:cNvSpPr/>
          <p:nvPr/>
        </p:nvSpPr>
        <p:spPr>
          <a:xfrm>
            <a:off x="145774" y="2862810"/>
            <a:ext cx="5103123" cy="2554545"/>
          </a:xfrm>
          <a:prstGeom prst="rect">
            <a:avLst/>
          </a:prstGeom>
          <a:ln>
            <a:solidFill>
              <a:schemeClr val="accent1">
                <a:shade val="50000"/>
              </a:schemeClr>
            </a:solidFill>
            <a:prstDash val="sysDash"/>
          </a:ln>
        </p:spPr>
        <p:txBody>
          <a:bodyPr wrap="square">
            <a:spAutoFit/>
          </a:bodyPr>
          <a:lstStyle/>
          <a:p>
            <a:pPr algn="just"/>
            <a:r>
              <a:rPr lang="en-US" sz="3200">
                <a:solidFill>
                  <a:srgbClr val="FF0066"/>
                </a:solidFill>
                <a:latin typeface="Arial" panose="020B0604020202020204" pitchFamily="34" charset="0"/>
                <a:ea typeface="Times New Roman" panose="02020603050405020304" pitchFamily="18" charset="0"/>
                <a:cs typeface="Arial" panose="020B0604020202020204" pitchFamily="34" charset="0"/>
              </a:rPr>
              <a:t>Quan sát bảng </a:t>
            </a:r>
            <a:r>
              <a:rPr lang="vi-VN" sz="3200">
                <a:solidFill>
                  <a:srgbClr val="FF0066"/>
                </a:solidFill>
                <a:latin typeface="Arial" panose="020B0604020202020204" pitchFamily="34" charset="0"/>
                <a:ea typeface="Times New Roman" panose="02020603050405020304" pitchFamily="18" charset="0"/>
                <a:cs typeface="Arial" panose="020B0604020202020204" pitchFamily="34" charset="0"/>
              </a:rPr>
              <a:t>số liệu</a:t>
            </a:r>
            <a:r>
              <a:rPr lang="en-US" sz="3200">
                <a:solidFill>
                  <a:srgbClr val="FF0066"/>
                </a:solidFill>
                <a:latin typeface="Arial" panose="020B0604020202020204" pitchFamily="34" charset="0"/>
                <a:ea typeface="Times New Roman" panose="02020603050405020304" pitchFamily="18" charset="0"/>
                <a:cs typeface="Arial" panose="020B0604020202020204" pitchFamily="34" charset="0"/>
              </a:rPr>
              <a:t>, hãy nêu nhận xét về tỉ lệ che phủ rừng bình quân của châu Âu và một số quốc gia châu Âu năm 2020?</a:t>
            </a:r>
            <a:endParaRPr lang="en-US" sz="3200">
              <a:solidFill>
                <a:srgbClr val="FF0066"/>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C527BE3-7661-4FBE-BB0B-0DC63FC037A0}"/>
              </a:ext>
            </a:extLst>
          </p:cNvPr>
          <p:cNvPicPr>
            <a:picLocks noChangeAspect="1"/>
          </p:cNvPicPr>
          <p:nvPr/>
        </p:nvPicPr>
        <p:blipFill>
          <a:blip r:embed="rId3"/>
          <a:stretch>
            <a:fillRect/>
          </a:stretch>
        </p:blipFill>
        <p:spPr>
          <a:xfrm>
            <a:off x="4368549" y="5572301"/>
            <a:ext cx="1199612" cy="1071449"/>
          </a:xfrm>
          <a:prstGeom prst="rect">
            <a:avLst/>
          </a:prstGeom>
        </p:spPr>
      </p:pic>
    </p:spTree>
    <p:extLst>
      <p:ext uri="{BB962C8B-B14F-4D97-AF65-F5344CB8AC3E}">
        <p14:creationId xmlns:p14="http://schemas.microsoft.com/office/powerpoint/2010/main" val="159666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9A0B63-E1B5-4C64-A47A-923E13A1750A}"/>
              </a:ext>
            </a:extLst>
          </p:cNvPr>
          <p:cNvGrpSpPr/>
          <p:nvPr/>
        </p:nvGrpSpPr>
        <p:grpSpPr>
          <a:xfrm>
            <a:off x="126649" y="86131"/>
            <a:ext cx="6986667" cy="872949"/>
            <a:chOff x="1133366" y="2220084"/>
            <a:chExt cx="6409250" cy="914400"/>
          </a:xfrm>
          <a:solidFill>
            <a:srgbClr val="FCFEB0"/>
          </a:solidFill>
        </p:grpSpPr>
        <p:sp>
          <p:nvSpPr>
            <p:cNvPr id="3" name="Arrow: Pentagon 2">
              <a:extLst>
                <a:ext uri="{FF2B5EF4-FFF2-40B4-BE49-F238E27FC236}">
                  <a16:creationId xmlns:a16="http://schemas.microsoft.com/office/drawing/2014/main" id="{8C753775-FE45-491D-9A16-C6FCC3BA2637}"/>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7ABA9824-B345-43F6-AC47-8A8C1FBEBC6D}"/>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D4407670-B159-4FE5-B9AD-79EA2859B324}"/>
              </a:ext>
            </a:extLst>
          </p:cNvPr>
          <p:cNvSpPr/>
          <p:nvPr/>
        </p:nvSpPr>
        <p:spPr>
          <a:xfrm>
            <a:off x="65737" y="83207"/>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82E23F2C-E923-47F9-89D9-6C4A759D79A7}"/>
              </a:ext>
            </a:extLst>
          </p:cNvPr>
          <p:cNvSpPr/>
          <p:nvPr/>
        </p:nvSpPr>
        <p:spPr>
          <a:xfrm rot="5400000">
            <a:off x="830347" y="393446"/>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D6F371-F48F-47B4-AF66-60D2D2D2EA85}"/>
              </a:ext>
            </a:extLst>
          </p:cNvPr>
          <p:cNvSpPr txBox="1"/>
          <p:nvPr/>
        </p:nvSpPr>
        <p:spPr>
          <a:xfrm>
            <a:off x="-109094" y="323418"/>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bảo vệ đa dạng sinh học</a:t>
            </a:r>
            <a:endParaRPr lang="en-US" sz="2800">
              <a:solidFill>
                <a:srgbClr val="0070C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79AAE38-6EC6-49B1-B62B-318EFB1AB13E}"/>
              </a:ext>
            </a:extLst>
          </p:cNvPr>
          <p:cNvPicPr>
            <a:picLocks noChangeAspect="1"/>
          </p:cNvPicPr>
          <p:nvPr/>
        </p:nvPicPr>
        <p:blipFill rotWithShape="1">
          <a:blip r:embed="rId5"/>
          <a:srcRect l="49250" t="16517" r="40417" b="67812"/>
          <a:stretch/>
        </p:blipFill>
        <p:spPr>
          <a:xfrm>
            <a:off x="10789658" y="56945"/>
            <a:ext cx="1259840" cy="1074695"/>
          </a:xfrm>
          <a:prstGeom prst="rect">
            <a:avLst/>
          </a:prstGeom>
        </p:spPr>
      </p:pic>
      <p:sp>
        <p:nvSpPr>
          <p:cNvPr id="9" name="Rectangle 8">
            <a:extLst>
              <a:ext uri="{FF2B5EF4-FFF2-40B4-BE49-F238E27FC236}">
                <a16:creationId xmlns:a16="http://schemas.microsoft.com/office/drawing/2014/main" id="{171D1E32-9A33-4FCE-8139-0E6F1550AB5B}"/>
              </a:ext>
            </a:extLst>
          </p:cNvPr>
          <p:cNvSpPr/>
          <p:nvPr/>
        </p:nvSpPr>
        <p:spPr>
          <a:xfrm>
            <a:off x="489956" y="2842470"/>
            <a:ext cx="11212088" cy="2554545"/>
          </a:xfrm>
          <a:custGeom>
            <a:avLst/>
            <a:gdLst>
              <a:gd name="connsiteX0" fmla="*/ 0 w 11212088"/>
              <a:gd name="connsiteY0" fmla="*/ 0 h 1200329"/>
              <a:gd name="connsiteX1" fmla="*/ 590110 w 11212088"/>
              <a:gd name="connsiteY1" fmla="*/ 0 h 1200329"/>
              <a:gd name="connsiteX2" fmla="*/ 1068099 w 11212088"/>
              <a:gd name="connsiteY2" fmla="*/ 0 h 1200329"/>
              <a:gd name="connsiteX3" fmla="*/ 1658209 w 11212088"/>
              <a:gd name="connsiteY3" fmla="*/ 0 h 1200329"/>
              <a:gd name="connsiteX4" fmla="*/ 2360440 w 11212088"/>
              <a:gd name="connsiteY4" fmla="*/ 0 h 1200329"/>
              <a:gd name="connsiteX5" fmla="*/ 3062670 w 11212088"/>
              <a:gd name="connsiteY5" fmla="*/ 0 h 1200329"/>
              <a:gd name="connsiteX6" fmla="*/ 3764901 w 11212088"/>
              <a:gd name="connsiteY6" fmla="*/ 0 h 1200329"/>
              <a:gd name="connsiteX7" fmla="*/ 4579253 w 11212088"/>
              <a:gd name="connsiteY7" fmla="*/ 0 h 1200329"/>
              <a:gd name="connsiteX8" fmla="*/ 5169363 w 11212088"/>
              <a:gd name="connsiteY8" fmla="*/ 0 h 1200329"/>
              <a:gd name="connsiteX9" fmla="*/ 5871593 w 11212088"/>
              <a:gd name="connsiteY9" fmla="*/ 0 h 1200329"/>
              <a:gd name="connsiteX10" fmla="*/ 6461703 w 11212088"/>
              <a:gd name="connsiteY10" fmla="*/ 0 h 1200329"/>
              <a:gd name="connsiteX11" fmla="*/ 7051813 w 11212088"/>
              <a:gd name="connsiteY11" fmla="*/ 0 h 1200329"/>
              <a:gd name="connsiteX12" fmla="*/ 7641923 w 11212088"/>
              <a:gd name="connsiteY12" fmla="*/ 0 h 1200329"/>
              <a:gd name="connsiteX13" fmla="*/ 7895670 w 11212088"/>
              <a:gd name="connsiteY13" fmla="*/ 0 h 1200329"/>
              <a:gd name="connsiteX14" fmla="*/ 8597901 w 11212088"/>
              <a:gd name="connsiteY14" fmla="*/ 0 h 1200329"/>
              <a:gd name="connsiteX15" fmla="*/ 8851648 w 11212088"/>
              <a:gd name="connsiteY15" fmla="*/ 0 h 1200329"/>
              <a:gd name="connsiteX16" fmla="*/ 9441758 w 11212088"/>
              <a:gd name="connsiteY16" fmla="*/ 0 h 1200329"/>
              <a:gd name="connsiteX17" fmla="*/ 10256110 w 11212088"/>
              <a:gd name="connsiteY17" fmla="*/ 0 h 1200329"/>
              <a:gd name="connsiteX18" fmla="*/ 11212088 w 11212088"/>
              <a:gd name="connsiteY18" fmla="*/ 0 h 1200329"/>
              <a:gd name="connsiteX19" fmla="*/ 11212088 w 11212088"/>
              <a:gd name="connsiteY19" fmla="*/ 412113 h 1200329"/>
              <a:gd name="connsiteX20" fmla="*/ 11212088 w 11212088"/>
              <a:gd name="connsiteY20" fmla="*/ 788216 h 1200329"/>
              <a:gd name="connsiteX21" fmla="*/ 11212088 w 11212088"/>
              <a:gd name="connsiteY21" fmla="*/ 1200329 h 1200329"/>
              <a:gd name="connsiteX22" fmla="*/ 10621978 w 11212088"/>
              <a:gd name="connsiteY22" fmla="*/ 1200329 h 1200329"/>
              <a:gd name="connsiteX23" fmla="*/ 9807626 w 11212088"/>
              <a:gd name="connsiteY23" fmla="*/ 1200329 h 1200329"/>
              <a:gd name="connsiteX24" fmla="*/ 8993275 w 11212088"/>
              <a:gd name="connsiteY24" fmla="*/ 1200329 h 1200329"/>
              <a:gd name="connsiteX25" fmla="*/ 8403165 w 11212088"/>
              <a:gd name="connsiteY25" fmla="*/ 1200329 h 1200329"/>
              <a:gd name="connsiteX26" fmla="*/ 7588813 w 11212088"/>
              <a:gd name="connsiteY26" fmla="*/ 1200329 h 1200329"/>
              <a:gd name="connsiteX27" fmla="*/ 6998703 w 11212088"/>
              <a:gd name="connsiteY27" fmla="*/ 1200329 h 1200329"/>
              <a:gd name="connsiteX28" fmla="*/ 6296473 w 11212088"/>
              <a:gd name="connsiteY28" fmla="*/ 1200329 h 1200329"/>
              <a:gd name="connsiteX29" fmla="*/ 6042725 w 11212088"/>
              <a:gd name="connsiteY29" fmla="*/ 1200329 h 1200329"/>
              <a:gd name="connsiteX30" fmla="*/ 5228374 w 11212088"/>
              <a:gd name="connsiteY30" fmla="*/ 1200329 h 1200329"/>
              <a:gd name="connsiteX31" fmla="*/ 4750385 w 11212088"/>
              <a:gd name="connsiteY31" fmla="*/ 1200329 h 1200329"/>
              <a:gd name="connsiteX32" fmla="*/ 4048154 w 11212088"/>
              <a:gd name="connsiteY32" fmla="*/ 1200329 h 1200329"/>
              <a:gd name="connsiteX33" fmla="*/ 3794407 w 11212088"/>
              <a:gd name="connsiteY33" fmla="*/ 1200329 h 1200329"/>
              <a:gd name="connsiteX34" fmla="*/ 2980055 w 11212088"/>
              <a:gd name="connsiteY34" fmla="*/ 1200329 h 1200329"/>
              <a:gd name="connsiteX35" fmla="*/ 2502066 w 11212088"/>
              <a:gd name="connsiteY35" fmla="*/ 1200329 h 1200329"/>
              <a:gd name="connsiteX36" fmla="*/ 1911956 w 11212088"/>
              <a:gd name="connsiteY36" fmla="*/ 1200329 h 1200329"/>
              <a:gd name="connsiteX37" fmla="*/ 1546088 w 11212088"/>
              <a:gd name="connsiteY37" fmla="*/ 1200329 h 1200329"/>
              <a:gd name="connsiteX38" fmla="*/ 843857 w 11212088"/>
              <a:gd name="connsiteY38" fmla="*/ 1200329 h 1200329"/>
              <a:gd name="connsiteX39" fmla="*/ 0 w 11212088"/>
              <a:gd name="connsiteY39" fmla="*/ 1200329 h 1200329"/>
              <a:gd name="connsiteX40" fmla="*/ 0 w 11212088"/>
              <a:gd name="connsiteY40" fmla="*/ 812223 h 1200329"/>
              <a:gd name="connsiteX41" fmla="*/ 0 w 11212088"/>
              <a:gd name="connsiteY41" fmla="*/ 448123 h 1200329"/>
              <a:gd name="connsiteX42" fmla="*/ 0 w 11212088"/>
              <a:gd name="connsiteY42"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12088" h="1200329" fill="none" extrusionOk="0">
                <a:moveTo>
                  <a:pt x="0" y="0"/>
                </a:moveTo>
                <a:cubicBezTo>
                  <a:pt x="252974" y="-44098"/>
                  <a:pt x="450633" y="57095"/>
                  <a:pt x="590110" y="0"/>
                </a:cubicBezTo>
                <a:cubicBezTo>
                  <a:pt x="729587" y="-57095"/>
                  <a:pt x="934119" y="57253"/>
                  <a:pt x="1068099" y="0"/>
                </a:cubicBezTo>
                <a:cubicBezTo>
                  <a:pt x="1202079" y="-57253"/>
                  <a:pt x="1507697" y="10492"/>
                  <a:pt x="1658209" y="0"/>
                </a:cubicBezTo>
                <a:cubicBezTo>
                  <a:pt x="1808721" y="-10492"/>
                  <a:pt x="2202629" y="71965"/>
                  <a:pt x="2360440" y="0"/>
                </a:cubicBezTo>
                <a:cubicBezTo>
                  <a:pt x="2518251" y="-71965"/>
                  <a:pt x="2821322" y="9124"/>
                  <a:pt x="3062670" y="0"/>
                </a:cubicBezTo>
                <a:cubicBezTo>
                  <a:pt x="3304018" y="-9124"/>
                  <a:pt x="3583779" y="7004"/>
                  <a:pt x="3764901" y="0"/>
                </a:cubicBezTo>
                <a:cubicBezTo>
                  <a:pt x="3946023" y="-7004"/>
                  <a:pt x="4295679" y="32860"/>
                  <a:pt x="4579253" y="0"/>
                </a:cubicBezTo>
                <a:cubicBezTo>
                  <a:pt x="4862827" y="-32860"/>
                  <a:pt x="4941384" y="8972"/>
                  <a:pt x="5169363" y="0"/>
                </a:cubicBezTo>
                <a:cubicBezTo>
                  <a:pt x="5397342" y="-8972"/>
                  <a:pt x="5526653" y="14177"/>
                  <a:pt x="5871593" y="0"/>
                </a:cubicBezTo>
                <a:cubicBezTo>
                  <a:pt x="6216533" y="-14177"/>
                  <a:pt x="6174789" y="61532"/>
                  <a:pt x="6461703" y="0"/>
                </a:cubicBezTo>
                <a:cubicBezTo>
                  <a:pt x="6748617" y="-61532"/>
                  <a:pt x="6871835" y="65910"/>
                  <a:pt x="7051813" y="0"/>
                </a:cubicBezTo>
                <a:cubicBezTo>
                  <a:pt x="7231791" y="-65910"/>
                  <a:pt x="7368894" y="24054"/>
                  <a:pt x="7641923" y="0"/>
                </a:cubicBezTo>
                <a:cubicBezTo>
                  <a:pt x="7914952" y="-24054"/>
                  <a:pt x="7791878" y="11441"/>
                  <a:pt x="7895670" y="0"/>
                </a:cubicBezTo>
                <a:cubicBezTo>
                  <a:pt x="7999462" y="-11441"/>
                  <a:pt x="8253449" y="24556"/>
                  <a:pt x="8597901" y="0"/>
                </a:cubicBezTo>
                <a:cubicBezTo>
                  <a:pt x="8942353" y="-24556"/>
                  <a:pt x="8776525" y="13526"/>
                  <a:pt x="8851648" y="0"/>
                </a:cubicBezTo>
                <a:cubicBezTo>
                  <a:pt x="8926771" y="-13526"/>
                  <a:pt x="9166565" y="14878"/>
                  <a:pt x="9441758" y="0"/>
                </a:cubicBezTo>
                <a:cubicBezTo>
                  <a:pt x="9716951" y="-14878"/>
                  <a:pt x="9889088" y="75138"/>
                  <a:pt x="10256110" y="0"/>
                </a:cubicBezTo>
                <a:cubicBezTo>
                  <a:pt x="10623132" y="-75138"/>
                  <a:pt x="10932081" y="37091"/>
                  <a:pt x="11212088" y="0"/>
                </a:cubicBezTo>
                <a:cubicBezTo>
                  <a:pt x="11232580" y="92443"/>
                  <a:pt x="11190315" y="292389"/>
                  <a:pt x="11212088" y="412113"/>
                </a:cubicBezTo>
                <a:cubicBezTo>
                  <a:pt x="11233861" y="531837"/>
                  <a:pt x="11184338" y="640500"/>
                  <a:pt x="11212088" y="788216"/>
                </a:cubicBezTo>
                <a:cubicBezTo>
                  <a:pt x="11239838" y="935932"/>
                  <a:pt x="11189374" y="1091184"/>
                  <a:pt x="11212088" y="1200329"/>
                </a:cubicBezTo>
                <a:cubicBezTo>
                  <a:pt x="10995348" y="1213672"/>
                  <a:pt x="10796638" y="1134503"/>
                  <a:pt x="10621978" y="1200329"/>
                </a:cubicBezTo>
                <a:cubicBezTo>
                  <a:pt x="10447318" y="1266155"/>
                  <a:pt x="10068133" y="1135959"/>
                  <a:pt x="9807626" y="1200329"/>
                </a:cubicBezTo>
                <a:cubicBezTo>
                  <a:pt x="9547119" y="1264699"/>
                  <a:pt x="9304525" y="1116596"/>
                  <a:pt x="8993275" y="1200329"/>
                </a:cubicBezTo>
                <a:cubicBezTo>
                  <a:pt x="8682025" y="1284062"/>
                  <a:pt x="8528545" y="1140978"/>
                  <a:pt x="8403165" y="1200329"/>
                </a:cubicBezTo>
                <a:cubicBezTo>
                  <a:pt x="8277785" y="1259680"/>
                  <a:pt x="7946167" y="1103752"/>
                  <a:pt x="7588813" y="1200329"/>
                </a:cubicBezTo>
                <a:cubicBezTo>
                  <a:pt x="7231459" y="1296906"/>
                  <a:pt x="7174863" y="1140681"/>
                  <a:pt x="6998703" y="1200329"/>
                </a:cubicBezTo>
                <a:cubicBezTo>
                  <a:pt x="6822543" y="1259977"/>
                  <a:pt x="6632692" y="1150030"/>
                  <a:pt x="6296473" y="1200329"/>
                </a:cubicBezTo>
                <a:cubicBezTo>
                  <a:pt x="5960254" y="1250628"/>
                  <a:pt x="6107977" y="1173881"/>
                  <a:pt x="6042725" y="1200329"/>
                </a:cubicBezTo>
                <a:cubicBezTo>
                  <a:pt x="5977473" y="1226777"/>
                  <a:pt x="5571762" y="1116486"/>
                  <a:pt x="5228374" y="1200329"/>
                </a:cubicBezTo>
                <a:cubicBezTo>
                  <a:pt x="4884986" y="1284172"/>
                  <a:pt x="4880384" y="1172984"/>
                  <a:pt x="4750385" y="1200329"/>
                </a:cubicBezTo>
                <a:cubicBezTo>
                  <a:pt x="4620386" y="1227674"/>
                  <a:pt x="4309283" y="1172174"/>
                  <a:pt x="4048154" y="1200329"/>
                </a:cubicBezTo>
                <a:cubicBezTo>
                  <a:pt x="3787025" y="1228484"/>
                  <a:pt x="3895851" y="1170516"/>
                  <a:pt x="3794407" y="1200329"/>
                </a:cubicBezTo>
                <a:cubicBezTo>
                  <a:pt x="3692963" y="1230142"/>
                  <a:pt x="3266376" y="1106774"/>
                  <a:pt x="2980055" y="1200329"/>
                </a:cubicBezTo>
                <a:cubicBezTo>
                  <a:pt x="2693734" y="1293884"/>
                  <a:pt x="2704475" y="1166598"/>
                  <a:pt x="2502066" y="1200329"/>
                </a:cubicBezTo>
                <a:cubicBezTo>
                  <a:pt x="2299657" y="1234060"/>
                  <a:pt x="2067483" y="1192325"/>
                  <a:pt x="1911956" y="1200329"/>
                </a:cubicBezTo>
                <a:cubicBezTo>
                  <a:pt x="1756429" y="1208333"/>
                  <a:pt x="1678435" y="1176197"/>
                  <a:pt x="1546088" y="1200329"/>
                </a:cubicBezTo>
                <a:cubicBezTo>
                  <a:pt x="1413741" y="1224461"/>
                  <a:pt x="1128908" y="1163937"/>
                  <a:pt x="843857" y="1200329"/>
                </a:cubicBezTo>
                <a:cubicBezTo>
                  <a:pt x="558806" y="1236721"/>
                  <a:pt x="347112" y="1182388"/>
                  <a:pt x="0" y="1200329"/>
                </a:cubicBezTo>
                <a:cubicBezTo>
                  <a:pt x="-41813" y="1118579"/>
                  <a:pt x="13482" y="916544"/>
                  <a:pt x="0" y="812223"/>
                </a:cubicBezTo>
                <a:cubicBezTo>
                  <a:pt x="-13482" y="707902"/>
                  <a:pt x="17323" y="566163"/>
                  <a:pt x="0" y="448123"/>
                </a:cubicBezTo>
                <a:cubicBezTo>
                  <a:pt x="-17323" y="330083"/>
                  <a:pt x="35301" y="131098"/>
                  <a:pt x="0" y="0"/>
                </a:cubicBezTo>
                <a:close/>
              </a:path>
              <a:path w="11212088" h="1200329" stroke="0" extrusionOk="0">
                <a:moveTo>
                  <a:pt x="0" y="0"/>
                </a:moveTo>
                <a:cubicBezTo>
                  <a:pt x="140855" y="-9659"/>
                  <a:pt x="341962" y="39039"/>
                  <a:pt x="477989" y="0"/>
                </a:cubicBezTo>
                <a:cubicBezTo>
                  <a:pt x="614016" y="-39039"/>
                  <a:pt x="636326" y="12307"/>
                  <a:pt x="731736" y="0"/>
                </a:cubicBezTo>
                <a:cubicBezTo>
                  <a:pt x="827146" y="-12307"/>
                  <a:pt x="1273463" y="89803"/>
                  <a:pt x="1546088" y="0"/>
                </a:cubicBezTo>
                <a:cubicBezTo>
                  <a:pt x="1818713" y="-89803"/>
                  <a:pt x="1913709" y="21099"/>
                  <a:pt x="2024077" y="0"/>
                </a:cubicBezTo>
                <a:cubicBezTo>
                  <a:pt x="2134445" y="-21099"/>
                  <a:pt x="2362172" y="16542"/>
                  <a:pt x="2502066" y="0"/>
                </a:cubicBezTo>
                <a:cubicBezTo>
                  <a:pt x="2641960" y="-16542"/>
                  <a:pt x="3150593" y="90047"/>
                  <a:pt x="3316418" y="0"/>
                </a:cubicBezTo>
                <a:cubicBezTo>
                  <a:pt x="3482243" y="-90047"/>
                  <a:pt x="3506402" y="27420"/>
                  <a:pt x="3682286" y="0"/>
                </a:cubicBezTo>
                <a:cubicBezTo>
                  <a:pt x="3858170" y="-27420"/>
                  <a:pt x="4267644" y="46103"/>
                  <a:pt x="4496637" y="0"/>
                </a:cubicBezTo>
                <a:cubicBezTo>
                  <a:pt x="4725630" y="-46103"/>
                  <a:pt x="5102624" y="8341"/>
                  <a:pt x="5310989" y="0"/>
                </a:cubicBezTo>
                <a:cubicBezTo>
                  <a:pt x="5519354" y="-8341"/>
                  <a:pt x="5649938" y="37148"/>
                  <a:pt x="5901099" y="0"/>
                </a:cubicBezTo>
                <a:cubicBezTo>
                  <a:pt x="6152260" y="-37148"/>
                  <a:pt x="6525099" y="78489"/>
                  <a:pt x="6715451" y="0"/>
                </a:cubicBezTo>
                <a:cubicBezTo>
                  <a:pt x="6905803" y="-78489"/>
                  <a:pt x="7060451" y="17206"/>
                  <a:pt x="7193440" y="0"/>
                </a:cubicBezTo>
                <a:cubicBezTo>
                  <a:pt x="7326429" y="-17206"/>
                  <a:pt x="7459768" y="3059"/>
                  <a:pt x="7671429" y="0"/>
                </a:cubicBezTo>
                <a:cubicBezTo>
                  <a:pt x="7883090" y="-3059"/>
                  <a:pt x="8153991" y="36808"/>
                  <a:pt x="8373659" y="0"/>
                </a:cubicBezTo>
                <a:cubicBezTo>
                  <a:pt x="8593327" y="-36808"/>
                  <a:pt x="8628712" y="51520"/>
                  <a:pt x="8851648" y="0"/>
                </a:cubicBezTo>
                <a:cubicBezTo>
                  <a:pt x="9074584" y="-51520"/>
                  <a:pt x="9296695" y="95104"/>
                  <a:pt x="9666000" y="0"/>
                </a:cubicBezTo>
                <a:cubicBezTo>
                  <a:pt x="10035305" y="-95104"/>
                  <a:pt x="10214570" y="56875"/>
                  <a:pt x="10480352" y="0"/>
                </a:cubicBezTo>
                <a:cubicBezTo>
                  <a:pt x="10746134" y="-56875"/>
                  <a:pt x="10883146" y="81792"/>
                  <a:pt x="11212088" y="0"/>
                </a:cubicBezTo>
                <a:cubicBezTo>
                  <a:pt x="11249999" y="117253"/>
                  <a:pt x="11165948" y="235690"/>
                  <a:pt x="11212088" y="388106"/>
                </a:cubicBezTo>
                <a:cubicBezTo>
                  <a:pt x="11258228" y="540522"/>
                  <a:pt x="11176615" y="634906"/>
                  <a:pt x="11212088" y="752206"/>
                </a:cubicBezTo>
                <a:cubicBezTo>
                  <a:pt x="11247561" y="869506"/>
                  <a:pt x="11171776" y="1036263"/>
                  <a:pt x="11212088" y="1200329"/>
                </a:cubicBezTo>
                <a:cubicBezTo>
                  <a:pt x="10992052" y="1258940"/>
                  <a:pt x="10811496" y="1134977"/>
                  <a:pt x="10509857" y="1200329"/>
                </a:cubicBezTo>
                <a:cubicBezTo>
                  <a:pt x="10208218" y="1265681"/>
                  <a:pt x="10286713" y="1194941"/>
                  <a:pt x="10143989" y="1200329"/>
                </a:cubicBezTo>
                <a:cubicBezTo>
                  <a:pt x="10001265" y="1205717"/>
                  <a:pt x="9690262" y="1133541"/>
                  <a:pt x="9553879" y="1200329"/>
                </a:cubicBezTo>
                <a:cubicBezTo>
                  <a:pt x="9417496" y="1267117"/>
                  <a:pt x="9378257" y="1185181"/>
                  <a:pt x="9300132" y="1200329"/>
                </a:cubicBezTo>
                <a:cubicBezTo>
                  <a:pt x="9222007" y="1215477"/>
                  <a:pt x="9167672" y="1175065"/>
                  <a:pt x="9046385" y="1200329"/>
                </a:cubicBezTo>
                <a:cubicBezTo>
                  <a:pt x="8925098" y="1225593"/>
                  <a:pt x="8666757" y="1191329"/>
                  <a:pt x="8456275" y="1200329"/>
                </a:cubicBezTo>
                <a:cubicBezTo>
                  <a:pt x="8245793" y="1209329"/>
                  <a:pt x="8192086" y="1169506"/>
                  <a:pt x="8090407" y="1200329"/>
                </a:cubicBezTo>
                <a:cubicBezTo>
                  <a:pt x="7988728" y="1231152"/>
                  <a:pt x="7638299" y="1198917"/>
                  <a:pt x="7388176" y="1200329"/>
                </a:cubicBezTo>
                <a:cubicBezTo>
                  <a:pt x="7138053" y="1201741"/>
                  <a:pt x="7121388" y="1177166"/>
                  <a:pt x="7022308" y="1200329"/>
                </a:cubicBezTo>
                <a:cubicBezTo>
                  <a:pt x="6923228" y="1223492"/>
                  <a:pt x="6501965" y="1188517"/>
                  <a:pt x="6320077" y="1200329"/>
                </a:cubicBezTo>
                <a:cubicBezTo>
                  <a:pt x="6138189" y="1212141"/>
                  <a:pt x="6177158" y="1176582"/>
                  <a:pt x="6066330" y="1200329"/>
                </a:cubicBezTo>
                <a:cubicBezTo>
                  <a:pt x="5955502" y="1224076"/>
                  <a:pt x="5579158" y="1182183"/>
                  <a:pt x="5364099" y="1200329"/>
                </a:cubicBezTo>
                <a:cubicBezTo>
                  <a:pt x="5149040" y="1218475"/>
                  <a:pt x="5141931" y="1199541"/>
                  <a:pt x="4998231" y="1200329"/>
                </a:cubicBezTo>
                <a:cubicBezTo>
                  <a:pt x="4854531" y="1201117"/>
                  <a:pt x="4852466" y="1174340"/>
                  <a:pt x="4744484" y="1200329"/>
                </a:cubicBezTo>
                <a:cubicBezTo>
                  <a:pt x="4636502" y="1226318"/>
                  <a:pt x="4495130" y="1197547"/>
                  <a:pt x="4378615" y="1200329"/>
                </a:cubicBezTo>
                <a:cubicBezTo>
                  <a:pt x="4262100" y="1203111"/>
                  <a:pt x="3972579" y="1172179"/>
                  <a:pt x="3676385" y="1200329"/>
                </a:cubicBezTo>
                <a:cubicBezTo>
                  <a:pt x="3380191" y="1228479"/>
                  <a:pt x="3391822" y="1189328"/>
                  <a:pt x="3310517" y="1200329"/>
                </a:cubicBezTo>
                <a:cubicBezTo>
                  <a:pt x="3229212" y="1211330"/>
                  <a:pt x="3138171" y="1199849"/>
                  <a:pt x="3056769" y="1200329"/>
                </a:cubicBezTo>
                <a:cubicBezTo>
                  <a:pt x="2975367" y="1200809"/>
                  <a:pt x="2844924" y="1195225"/>
                  <a:pt x="2690901" y="1200329"/>
                </a:cubicBezTo>
                <a:cubicBezTo>
                  <a:pt x="2536878" y="1205433"/>
                  <a:pt x="2336828" y="1192273"/>
                  <a:pt x="2212912" y="1200329"/>
                </a:cubicBezTo>
                <a:cubicBezTo>
                  <a:pt x="2088996" y="1208385"/>
                  <a:pt x="1753419" y="1146598"/>
                  <a:pt x="1622802" y="1200329"/>
                </a:cubicBezTo>
                <a:cubicBezTo>
                  <a:pt x="1492185" y="1254060"/>
                  <a:pt x="1336892" y="1173878"/>
                  <a:pt x="1256934" y="1200329"/>
                </a:cubicBezTo>
                <a:cubicBezTo>
                  <a:pt x="1176976" y="1226780"/>
                  <a:pt x="271232" y="1164152"/>
                  <a:pt x="0" y="1200329"/>
                </a:cubicBezTo>
                <a:cubicBezTo>
                  <a:pt x="-13905" y="1115900"/>
                  <a:pt x="43366" y="985511"/>
                  <a:pt x="0" y="800219"/>
                </a:cubicBezTo>
                <a:cubicBezTo>
                  <a:pt x="-43366" y="614927"/>
                  <a:pt x="46227" y="512883"/>
                  <a:pt x="0" y="400110"/>
                </a:cubicBezTo>
                <a:cubicBezTo>
                  <a:pt x="-46227" y="287337"/>
                  <a:pt x="2117" y="150425"/>
                  <a:pt x="0" y="0"/>
                </a:cubicBezTo>
                <a:close/>
              </a:path>
            </a:pathLst>
          </a:custGeom>
          <a:ln>
            <a:solidFill>
              <a:srgbClr val="00B05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r>
              <a:rPr lang="en-US" sz="4000">
                <a:solidFill>
                  <a:srgbClr val="FF0066"/>
                </a:solidFill>
                <a:latin typeface="Arial" panose="020B0604020202020204" pitchFamily="34" charset="0"/>
                <a:cs typeface="Arial" panose="020B0604020202020204" pitchFamily="34" charset="0"/>
              </a:rPr>
              <a:t>Dựa vào thông tin </a:t>
            </a:r>
            <a:r>
              <a:rPr lang="vi-VN" sz="4000">
                <a:solidFill>
                  <a:srgbClr val="FF0066"/>
                </a:solidFill>
                <a:latin typeface="Arial" panose="020B0604020202020204" pitchFamily="34" charset="0"/>
                <a:cs typeface="Arial" panose="020B0604020202020204" pitchFamily="34" charset="0"/>
              </a:rPr>
              <a:t>mục 2 </a:t>
            </a:r>
            <a:r>
              <a:rPr lang="en-US" sz="4000">
                <a:solidFill>
                  <a:srgbClr val="FF0066"/>
                </a:solidFill>
                <a:latin typeface="Arial" panose="020B0604020202020204" pitchFamily="34" charset="0"/>
                <a:cs typeface="Arial" panose="020B0604020202020204" pitchFamily="34" charset="0"/>
              </a:rPr>
              <a:t>và hình ảnh,</a:t>
            </a:r>
            <a:r>
              <a:rPr lang="vi-VN" sz="4000">
                <a:solidFill>
                  <a:srgbClr val="FF0066"/>
                </a:solidFill>
                <a:latin typeface="Arial" panose="020B0604020202020204" pitchFamily="34" charset="0"/>
                <a:cs typeface="Arial" panose="020B0604020202020204" pitchFamily="34" charset="0"/>
              </a:rPr>
              <a:t> hãy cho biết c</a:t>
            </a:r>
            <a:r>
              <a:rPr lang="en-US" sz="4000">
                <a:solidFill>
                  <a:srgbClr val="FF0066"/>
                </a:solidFill>
                <a:latin typeface="Arial" panose="020B0604020202020204" pitchFamily="34" charset="0"/>
                <a:cs typeface="Arial" panose="020B0604020202020204" pitchFamily="34" charset="0"/>
              </a:rPr>
              <a:t>ác quốc gia châu Âu đã có những giải pháp nào để góp phần bảo vệ và phát triển rừng, bảo vệ đa dạng sinh học ngày càng hiệu quả hơn?</a:t>
            </a:r>
            <a:endParaRPr lang="en-US" sz="3600">
              <a:solidFill>
                <a:srgbClr val="FF0066"/>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3CC8D77B-1C42-4B7B-8F91-BE3A5560718A}"/>
              </a:ext>
            </a:extLst>
          </p:cNvPr>
          <p:cNvGrpSpPr/>
          <p:nvPr/>
        </p:nvGrpSpPr>
        <p:grpSpPr>
          <a:xfrm>
            <a:off x="931163" y="1632026"/>
            <a:ext cx="1099651" cy="900141"/>
            <a:chOff x="3634055" y="3302115"/>
            <a:chExt cx="848449" cy="796469"/>
          </a:xfrm>
        </p:grpSpPr>
        <p:pic>
          <p:nvPicPr>
            <p:cNvPr id="16" name="Picture 15">
              <a:extLst>
                <a:ext uri="{FF2B5EF4-FFF2-40B4-BE49-F238E27FC236}">
                  <a16:creationId xmlns:a16="http://schemas.microsoft.com/office/drawing/2014/main" id="{F30E0FFB-25FD-4372-AE2B-236AEE6E9F7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id="{BCE3F0AC-2D8E-4D1D-9655-2542D2CD57B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18" name="Rectangle: Rounded Corners 17">
            <a:extLst>
              <a:ext uri="{FF2B5EF4-FFF2-40B4-BE49-F238E27FC236}">
                <a16:creationId xmlns:a16="http://schemas.microsoft.com/office/drawing/2014/main" id="{288BB702-A243-44BB-9E82-32FDB173B583}"/>
              </a:ext>
            </a:extLst>
          </p:cNvPr>
          <p:cNvSpPr/>
          <p:nvPr/>
        </p:nvSpPr>
        <p:spPr>
          <a:xfrm>
            <a:off x="4454391" y="2040485"/>
            <a:ext cx="3112151" cy="68954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FF00"/>
                </a:solidFill>
              </a:rPr>
              <a:t>TÔI TÀI NĂNG</a:t>
            </a:r>
            <a:endParaRPr lang="en-US" sz="3200" b="1">
              <a:solidFill>
                <a:srgbClr val="FFFF00"/>
              </a:solidFill>
            </a:endParaRPr>
          </a:p>
        </p:txBody>
      </p:sp>
      <p:pic>
        <p:nvPicPr>
          <p:cNvPr id="19" name="3 Minute Timer (Nho)">
            <a:hlinkClick r:id="" action="ppaction://media"/>
            <a:extLst>
              <a:ext uri="{FF2B5EF4-FFF2-40B4-BE49-F238E27FC236}">
                <a16:creationId xmlns:a16="http://schemas.microsoft.com/office/drawing/2014/main" id="{525468BB-1337-42EC-B6E7-98C0B18702F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644803" y="1244082"/>
            <a:ext cx="1472856" cy="900141"/>
          </a:xfrm>
          <a:prstGeom prst="rect">
            <a:avLst/>
          </a:prstGeom>
        </p:spPr>
      </p:pic>
      <p:sp>
        <p:nvSpPr>
          <p:cNvPr id="20" name="Rectangle 19">
            <a:extLst>
              <a:ext uri="{FF2B5EF4-FFF2-40B4-BE49-F238E27FC236}">
                <a16:creationId xmlns:a16="http://schemas.microsoft.com/office/drawing/2014/main" id="{93B038F5-1034-41B7-BB0E-9D81AADDD4C6}"/>
              </a:ext>
            </a:extLst>
          </p:cNvPr>
          <p:cNvSpPr/>
          <p:nvPr/>
        </p:nvSpPr>
        <p:spPr>
          <a:xfrm>
            <a:off x="2136096" y="2242644"/>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1" name="Rectangle 20">
            <a:extLst>
              <a:ext uri="{FF2B5EF4-FFF2-40B4-BE49-F238E27FC236}">
                <a16:creationId xmlns:a16="http://schemas.microsoft.com/office/drawing/2014/main" id="{2FE536E9-EB33-4F6F-BAD7-7235C1319B5D}"/>
              </a:ext>
            </a:extLst>
          </p:cNvPr>
          <p:cNvSpPr/>
          <p:nvPr/>
        </p:nvSpPr>
        <p:spPr>
          <a:xfrm>
            <a:off x="7725568" y="2192916"/>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3</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2580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5118" fill="hold"/>
                                        <p:tgtEl>
                                          <p:spTgt spid="19"/>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9"/>
                                        </p:tgtEl>
                                      </p:cBhvr>
                                    </p:cmd>
                                  </p:childTnLst>
                                </p:cTn>
                              </p:par>
                            </p:childTnLst>
                          </p:cTn>
                        </p:par>
                      </p:childTnLst>
                    </p:cTn>
                  </p:par>
                </p:childTnLst>
              </p:cTn>
              <p:nextCondLst>
                <p:cond evt="onClick" delay="0">
                  <p:tgtEl>
                    <p:spTgt spid="19"/>
                  </p:tgtEl>
                </p:cond>
              </p:nextCondLst>
            </p:seq>
            <p:video>
              <p:cMediaNode vol="80000">
                <p:cTn id="28" fill="hold" display="0">
                  <p:stCondLst>
                    <p:cond delay="indefinite"/>
                  </p:stCondLst>
                </p:cTn>
                <p:tgtEl>
                  <p:spTgt spid="19"/>
                </p:tgtEl>
              </p:cMediaNode>
            </p:video>
          </p:childTnLst>
        </p:cTn>
      </p:par>
    </p:tnLst>
    <p:bldLst>
      <p:bldP spid="5" grpId="0" animBg="1"/>
      <p:bldP spid="6" grpId="0" animBg="1"/>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Delay 11">
            <a:extLst>
              <a:ext uri="{FF2B5EF4-FFF2-40B4-BE49-F238E27FC236}">
                <a16:creationId xmlns:a16="http://schemas.microsoft.com/office/drawing/2014/main" id="{34F8A02D-C813-4212-911D-50DBF82449F3}"/>
              </a:ext>
            </a:extLst>
          </p:cNvPr>
          <p:cNvSpPr/>
          <p:nvPr/>
        </p:nvSpPr>
        <p:spPr>
          <a:xfrm>
            <a:off x="142505" y="89066"/>
            <a:ext cx="3984652" cy="1200622"/>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1BE7F38-FFD5-4EC0-8268-E6F56849EDD2}"/>
              </a:ext>
            </a:extLst>
          </p:cNvPr>
          <p:cNvSpPr txBox="1"/>
          <p:nvPr/>
        </p:nvSpPr>
        <p:spPr>
          <a:xfrm>
            <a:off x="142505" y="305202"/>
            <a:ext cx="4548163"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TIẾT 6-BÀI </a:t>
            </a:r>
            <a:r>
              <a:rPr lang="vi-VN" sz="4800" b="1" dirty="0">
                <a:solidFill>
                  <a:schemeClr val="bg1"/>
                </a:solidFill>
                <a:latin typeface="Arial" panose="020B0604020202020204" pitchFamily="34" charset="0"/>
                <a:cs typeface="Arial" panose="020B0604020202020204" pitchFamily="34" charset="0"/>
              </a:rPr>
              <a:t>3</a:t>
            </a:r>
            <a:endParaRPr lang="en-US" sz="48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69CDE12-625D-4FF3-89A4-DEACDC1E8305}"/>
              </a:ext>
            </a:extLst>
          </p:cNvPr>
          <p:cNvSpPr txBox="1"/>
          <p:nvPr/>
        </p:nvSpPr>
        <p:spPr>
          <a:xfrm>
            <a:off x="3077689" y="245986"/>
            <a:ext cx="10506075" cy="1200329"/>
          </a:xfrm>
          <a:prstGeom prst="rect">
            <a:avLst/>
          </a:prstGeom>
          <a:noFill/>
        </p:spPr>
        <p:txBody>
          <a:bodyPr wrap="square" rtlCol="0">
            <a:spAutoFit/>
          </a:bodyPr>
          <a:lstStyle/>
          <a:p>
            <a:pPr algn="ctr"/>
            <a:r>
              <a:rPr lang="en-US" sz="3600" b="1" dirty="0">
                <a:solidFill>
                  <a:srgbClr val="FF0066"/>
                </a:solidFill>
                <a:latin typeface="Arial" panose="020B0604020202020204" pitchFamily="34" charset="0"/>
                <a:cs typeface="Arial" panose="020B0604020202020204" pitchFamily="34" charset="0"/>
              </a:rPr>
              <a:t>KHAI THÁC</a:t>
            </a:r>
            <a:r>
              <a:rPr lang="vi-VN" sz="3600" b="1" dirty="0">
                <a:solidFill>
                  <a:srgbClr val="FF0066"/>
                </a:solidFill>
                <a:latin typeface="Arial" panose="020B0604020202020204" pitchFamily="34" charset="0"/>
                <a:cs typeface="Arial" panose="020B0604020202020204" pitchFamily="34" charset="0"/>
              </a:rPr>
              <a:t>, SỬ DỤNG VÀ BẢO VỆ</a:t>
            </a:r>
            <a:endParaRPr lang="en-US" sz="3600" b="1" dirty="0">
              <a:solidFill>
                <a:srgbClr val="FF0066"/>
              </a:solidFill>
              <a:latin typeface="Arial" panose="020B0604020202020204" pitchFamily="34" charset="0"/>
              <a:cs typeface="Arial" panose="020B0604020202020204" pitchFamily="34" charset="0"/>
            </a:endParaRPr>
          </a:p>
          <a:p>
            <a:pPr algn="ctr"/>
            <a:r>
              <a:rPr lang="en-US" sz="3600" b="1" dirty="0">
                <a:solidFill>
                  <a:srgbClr val="FF0066"/>
                </a:solidFill>
                <a:latin typeface="Arial" panose="020B0604020202020204" pitchFamily="34" charset="0"/>
                <a:cs typeface="Arial" panose="020B0604020202020204" pitchFamily="34" charset="0"/>
              </a:rPr>
              <a:t>THIÊN NHIÊN</a:t>
            </a:r>
            <a:r>
              <a:rPr lang="vi-VN" sz="3600" b="1" dirty="0">
                <a:solidFill>
                  <a:srgbClr val="FF0066"/>
                </a:solidFill>
                <a:latin typeface="Arial" panose="020B0604020202020204" pitchFamily="34" charset="0"/>
                <a:cs typeface="Arial" panose="020B0604020202020204" pitchFamily="34" charset="0"/>
              </a:rPr>
              <a:t> Ở CHÂU ÂU</a:t>
            </a:r>
            <a:endParaRPr lang="en-US" sz="3600" b="1" dirty="0">
              <a:solidFill>
                <a:srgbClr val="FF0066"/>
              </a:solidFill>
              <a:latin typeface="Arial" panose="020B0604020202020204" pitchFamily="34" charset="0"/>
              <a:cs typeface="Arial" panose="020B0604020202020204" pitchFamily="34" charset="0"/>
            </a:endParaRPr>
          </a:p>
        </p:txBody>
      </p:sp>
      <p:sp>
        <p:nvSpPr>
          <p:cNvPr id="2" name="AutoShape 2" descr="Vẻ đẹp khó cưỡng của châu Âu trong lòng du khách - Viet Sun Travel">
            <a:extLst>
              <a:ext uri="{FF2B5EF4-FFF2-40B4-BE49-F238E27FC236}">
                <a16:creationId xmlns:a16="http://schemas.microsoft.com/office/drawing/2014/main" id="{321733AC-8716-4BEC-A6BD-080711CBF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7 cảnh quan thiên nhiên tuyệt đẹp ở Châu Âu">
            <a:extLst>
              <a:ext uri="{FF2B5EF4-FFF2-40B4-BE49-F238E27FC236}">
                <a16:creationId xmlns:a16="http://schemas.microsoft.com/office/drawing/2014/main" id="{337DA710-2965-464D-9A9F-C526A078D0F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0C4C9DF-CDB3-4610-95F6-E09A092BECE3}"/>
              </a:ext>
            </a:extLst>
          </p:cNvPr>
          <p:cNvPicPr>
            <a:picLocks noChangeAspect="1"/>
          </p:cNvPicPr>
          <p:nvPr/>
        </p:nvPicPr>
        <p:blipFill>
          <a:blip r:embed="rId3"/>
          <a:stretch>
            <a:fillRect/>
          </a:stretch>
        </p:blipFill>
        <p:spPr>
          <a:xfrm>
            <a:off x="59377" y="1854185"/>
            <a:ext cx="6036624" cy="4662592"/>
          </a:xfrm>
          <a:prstGeom prst="rect">
            <a:avLst/>
          </a:prstGeom>
        </p:spPr>
      </p:pic>
      <p:pic>
        <p:nvPicPr>
          <p:cNvPr id="7" name="Picture 6">
            <a:extLst>
              <a:ext uri="{FF2B5EF4-FFF2-40B4-BE49-F238E27FC236}">
                <a16:creationId xmlns:a16="http://schemas.microsoft.com/office/drawing/2014/main" id="{7E6FA1DC-5D3B-4002-9748-95F4F1BB8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86999"/>
            <a:ext cx="6036624" cy="4629777"/>
          </a:xfrm>
          <a:prstGeom prst="rect">
            <a:avLst/>
          </a:prstGeom>
        </p:spPr>
      </p:pic>
    </p:spTree>
    <p:extLst>
      <p:ext uri="{BB962C8B-B14F-4D97-AF65-F5344CB8AC3E}">
        <p14:creationId xmlns:p14="http://schemas.microsoft.com/office/powerpoint/2010/main" val="2094407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FC7ADB-0401-4648-9CDA-53DA45CF2A4F}"/>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4" name="Group 3">
            <a:extLst>
              <a:ext uri="{FF2B5EF4-FFF2-40B4-BE49-F238E27FC236}">
                <a16:creationId xmlns:a16="http://schemas.microsoft.com/office/drawing/2014/main" id="{404B4471-0C1D-4EC2-B332-2629297F087B}"/>
              </a:ext>
            </a:extLst>
          </p:cNvPr>
          <p:cNvGrpSpPr/>
          <p:nvPr/>
        </p:nvGrpSpPr>
        <p:grpSpPr>
          <a:xfrm>
            <a:off x="1414710" y="1441847"/>
            <a:ext cx="8747063" cy="5092735"/>
            <a:chOff x="335103" y="1415428"/>
            <a:chExt cx="8747063" cy="5092735"/>
          </a:xfrm>
        </p:grpSpPr>
        <p:sp>
          <p:nvSpPr>
            <p:cNvPr id="2" name="Rectangle: Rounded Corners 1">
              <a:extLst>
                <a:ext uri="{FF2B5EF4-FFF2-40B4-BE49-F238E27FC236}">
                  <a16:creationId xmlns:a16="http://schemas.microsoft.com/office/drawing/2014/main" id="{B3137074-EB14-49D0-8611-6635B0768259}"/>
                </a:ext>
              </a:extLst>
            </p:cNvPr>
            <p:cNvSpPr/>
            <p:nvPr/>
          </p:nvSpPr>
          <p:spPr>
            <a:xfrm>
              <a:off x="335103" y="1763971"/>
              <a:ext cx="8747063" cy="474419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47B0237-E87D-413D-A5B1-35B1F72FDEE3}"/>
                </a:ext>
              </a:extLst>
            </p:cNvPr>
            <p:cNvSpPr txBox="1"/>
            <p:nvPr/>
          </p:nvSpPr>
          <p:spPr>
            <a:xfrm>
              <a:off x="870469" y="1975328"/>
              <a:ext cx="7818449" cy="4524315"/>
            </a:xfrm>
            <a:prstGeom prst="rect">
              <a:avLst/>
            </a:prstGeom>
            <a:noFill/>
          </p:spPr>
          <p:txBody>
            <a:bodyPr wrap="square" rtlCol="0">
              <a:spAutoFit/>
            </a:bodyPr>
            <a:lstStyle/>
            <a:p>
              <a:pPr algn="just"/>
              <a:r>
                <a:rPr lang="vi-VN" sz="3200">
                  <a:solidFill>
                    <a:srgbClr val="1B04FA"/>
                  </a:solidFill>
                  <a:latin typeface="Arial" panose="020B0604020202020204" pitchFamily="34" charset="0"/>
                  <a:cs typeface="Arial" panose="020B0604020202020204" pitchFamily="34" charset="0"/>
                </a:rPr>
                <a:t>Các hệ sinh thái và đa dạng sinh học có tầm quan trọng đặc biệt đối với sức khỏe con người và ổn định kinh tế - xã hội. Tháng 10 năm 2020, các bộ trưởng môi trường của Liên minh châu Âu đã thông qua chiến lược đa dạng sinh học, nhằm bảo vệ các hệ sinh thái. Theo đó ít nhất 30% khu vực tiếp giáp biển sẽ được đưa vào diện bảo vệ đặc biệt.</a:t>
              </a:r>
              <a:endParaRPr lang="en-US" sz="3200">
                <a:solidFill>
                  <a:srgbClr val="1B04FA"/>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708DEA1A-555D-47CB-BEBB-2D806912AAF4}"/>
                </a:ext>
              </a:extLst>
            </p:cNvPr>
            <p:cNvSpPr/>
            <p:nvPr/>
          </p:nvSpPr>
          <p:spPr>
            <a:xfrm>
              <a:off x="1232338" y="1415428"/>
              <a:ext cx="2485731"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grpSp>
        <p:nvGrpSpPr>
          <p:cNvPr id="15" name="Group 14">
            <a:extLst>
              <a:ext uri="{FF2B5EF4-FFF2-40B4-BE49-F238E27FC236}">
                <a16:creationId xmlns:a16="http://schemas.microsoft.com/office/drawing/2014/main" id="{FB3AA79F-DF61-4386-80ED-276AFEF01F23}"/>
              </a:ext>
            </a:extLst>
          </p:cNvPr>
          <p:cNvGrpSpPr/>
          <p:nvPr/>
        </p:nvGrpSpPr>
        <p:grpSpPr>
          <a:xfrm>
            <a:off x="126649" y="86131"/>
            <a:ext cx="6986667" cy="872949"/>
            <a:chOff x="1133366" y="2220084"/>
            <a:chExt cx="6409250" cy="914400"/>
          </a:xfrm>
          <a:solidFill>
            <a:srgbClr val="FCFEB0"/>
          </a:solidFill>
        </p:grpSpPr>
        <p:sp>
          <p:nvSpPr>
            <p:cNvPr id="16" name="Arrow: Pentagon 15">
              <a:extLst>
                <a:ext uri="{FF2B5EF4-FFF2-40B4-BE49-F238E27FC236}">
                  <a16:creationId xmlns:a16="http://schemas.microsoft.com/office/drawing/2014/main" id="{A7732838-0B06-4A50-83D3-C90C70FB4A69}"/>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id="{B5DF4DA5-F692-4538-B868-2F16E5DF3777}"/>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Arrow: Pentagon 17">
            <a:extLst>
              <a:ext uri="{FF2B5EF4-FFF2-40B4-BE49-F238E27FC236}">
                <a16:creationId xmlns:a16="http://schemas.microsoft.com/office/drawing/2014/main" id="{C6EE3309-8ABE-4E28-83BA-15D7795785A6}"/>
              </a:ext>
            </a:extLst>
          </p:cNvPr>
          <p:cNvSpPr/>
          <p:nvPr/>
        </p:nvSpPr>
        <p:spPr>
          <a:xfrm>
            <a:off x="65737" y="83207"/>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1" name="Isosceles Triangle 20">
            <a:extLst>
              <a:ext uri="{FF2B5EF4-FFF2-40B4-BE49-F238E27FC236}">
                <a16:creationId xmlns:a16="http://schemas.microsoft.com/office/drawing/2014/main" id="{3C4D02C2-154C-47EB-A50C-992C89799CE2}"/>
              </a:ext>
            </a:extLst>
          </p:cNvPr>
          <p:cNvSpPr/>
          <p:nvPr/>
        </p:nvSpPr>
        <p:spPr>
          <a:xfrm rot="5400000">
            <a:off x="830347" y="393446"/>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CAFF73-BEC6-41D0-B915-C66F270189AB}"/>
              </a:ext>
            </a:extLst>
          </p:cNvPr>
          <p:cNvSpPr txBox="1"/>
          <p:nvPr/>
        </p:nvSpPr>
        <p:spPr>
          <a:xfrm>
            <a:off x="-109094" y="323418"/>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bảo vệ đa dạng sinh học</a:t>
            </a:r>
            <a:endParaRPr lang="en-US" sz="28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7277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9A0B63-E1B5-4C64-A47A-923E13A1750A}"/>
              </a:ext>
            </a:extLst>
          </p:cNvPr>
          <p:cNvGrpSpPr/>
          <p:nvPr/>
        </p:nvGrpSpPr>
        <p:grpSpPr>
          <a:xfrm>
            <a:off x="126649" y="86131"/>
            <a:ext cx="6986667" cy="872949"/>
            <a:chOff x="1133366" y="2220084"/>
            <a:chExt cx="6409250" cy="914400"/>
          </a:xfrm>
          <a:solidFill>
            <a:srgbClr val="FCFEB0"/>
          </a:solidFill>
        </p:grpSpPr>
        <p:sp>
          <p:nvSpPr>
            <p:cNvPr id="3" name="Arrow: Pentagon 2">
              <a:extLst>
                <a:ext uri="{FF2B5EF4-FFF2-40B4-BE49-F238E27FC236}">
                  <a16:creationId xmlns:a16="http://schemas.microsoft.com/office/drawing/2014/main" id="{8C753775-FE45-491D-9A16-C6FCC3BA2637}"/>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7ABA9824-B345-43F6-AC47-8A8C1FBEBC6D}"/>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D4407670-B159-4FE5-B9AD-79EA2859B324}"/>
              </a:ext>
            </a:extLst>
          </p:cNvPr>
          <p:cNvSpPr/>
          <p:nvPr/>
        </p:nvSpPr>
        <p:spPr>
          <a:xfrm>
            <a:off x="65737" y="83207"/>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82E23F2C-E923-47F9-89D9-6C4A759D79A7}"/>
              </a:ext>
            </a:extLst>
          </p:cNvPr>
          <p:cNvSpPr/>
          <p:nvPr/>
        </p:nvSpPr>
        <p:spPr>
          <a:xfrm rot="5400000">
            <a:off x="830347" y="393446"/>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D6F371-F48F-47B4-AF66-60D2D2D2EA85}"/>
              </a:ext>
            </a:extLst>
          </p:cNvPr>
          <p:cNvSpPr txBox="1"/>
          <p:nvPr/>
        </p:nvSpPr>
        <p:spPr>
          <a:xfrm>
            <a:off x="-109094" y="323418"/>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bảo vệ đa dạng sinh học</a:t>
            </a:r>
            <a:endParaRPr lang="en-US" sz="2800">
              <a:solidFill>
                <a:srgbClr val="0070C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79AAE38-6EC6-49B1-B62B-318EFB1AB13E}"/>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sp>
        <p:nvSpPr>
          <p:cNvPr id="9" name="Rectangle 8">
            <a:extLst>
              <a:ext uri="{FF2B5EF4-FFF2-40B4-BE49-F238E27FC236}">
                <a16:creationId xmlns:a16="http://schemas.microsoft.com/office/drawing/2014/main" id="{ABC32EDE-5F77-47E2-AD0A-45BFD5ABD172}"/>
              </a:ext>
            </a:extLst>
          </p:cNvPr>
          <p:cNvSpPr/>
          <p:nvPr/>
        </p:nvSpPr>
        <p:spPr>
          <a:xfrm>
            <a:off x="292661" y="1720840"/>
            <a:ext cx="11442499" cy="3416320"/>
          </a:xfrm>
          <a:prstGeom prst="rect">
            <a:avLst/>
          </a:prstGeom>
        </p:spPr>
        <p:txBody>
          <a:bodyPr wrap="square">
            <a:spAutoFit/>
          </a:bodyPr>
          <a:lstStyle/>
          <a:p>
            <a:pPr algn="just"/>
            <a:r>
              <a:rPr lang="vi-VN" sz="3600">
                <a:solidFill>
                  <a:srgbClr val="1B04FA"/>
                </a:solidFill>
                <a:latin typeface="Arial" panose="020B0604020202020204" pitchFamily="34" charset="0"/>
                <a:cs typeface="Arial" panose="020B0604020202020204" pitchFamily="34" charset="0"/>
              </a:rPr>
              <a:t>-Các hệ sinh thái trên cạn và dưới nước được bảo tồn tương đối tốt.</a:t>
            </a:r>
          </a:p>
          <a:p>
            <a:pPr algn="just"/>
            <a:r>
              <a:rPr lang="vi-VN" sz="3600">
                <a:solidFill>
                  <a:srgbClr val="1B04FA"/>
                </a:solidFill>
                <a:latin typeface="Arial" panose="020B0604020202020204" pitchFamily="34" charset="0"/>
                <a:cs typeface="Arial" panose="020B0604020202020204" pitchFamily="34" charset="0"/>
              </a:rPr>
              <a:t>- Để giữ gìn đa dạng sinh học, các quốc gia châu Âu ban hành nhiều chính sách bảo vệ và phát triển bền vững, giảm thiểu các nguyên nhân gây ô nhiễm môi trường đất và nước.</a:t>
            </a:r>
            <a:endParaRPr lang="en-US">
              <a:solidFill>
                <a:srgbClr val="1B04FA"/>
              </a:solidFill>
            </a:endParaRPr>
          </a:p>
        </p:txBody>
      </p:sp>
      <p:pic>
        <p:nvPicPr>
          <p:cNvPr id="10" name="Picture 9" descr="book9">
            <a:extLst>
              <a:ext uri="{FF2B5EF4-FFF2-40B4-BE49-F238E27FC236}">
                <a16:creationId xmlns:a16="http://schemas.microsoft.com/office/drawing/2014/main" id="{A3AA22A5-4DB1-4ECA-8508-221FBC01340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0729" y="417944"/>
            <a:ext cx="1565699" cy="107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21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00B70D-3D37-415A-85C6-86DA7E717927}"/>
              </a:ext>
            </a:extLst>
          </p:cNvPr>
          <p:cNvGrpSpPr/>
          <p:nvPr/>
        </p:nvGrpSpPr>
        <p:grpSpPr>
          <a:xfrm>
            <a:off x="126652" y="86049"/>
            <a:ext cx="7834456"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id="{5D8B2D58-F8F2-4977-B633-C2868137C0D1}"/>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A5BC5C8A-BF70-4F66-9A37-3FA4B8361D86}"/>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BED013CA-7A65-41BD-8BFA-DA590716F8CB}"/>
              </a:ext>
            </a:extLst>
          </p:cNvPr>
          <p:cNvSpPr/>
          <p:nvPr/>
        </p:nvSpPr>
        <p:spPr>
          <a:xfrm>
            <a:off x="65739" y="8312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id="{B0E199D8-8A05-47F5-A523-C78B9E08A073}"/>
              </a:ext>
            </a:extLst>
          </p:cNvPr>
          <p:cNvSpPr/>
          <p:nvPr/>
        </p:nvSpPr>
        <p:spPr>
          <a:xfrm rot="5400000">
            <a:off x="830349" y="39336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7DE8C75-A5CD-45BB-9604-C815A8950A60}"/>
              </a:ext>
            </a:extLst>
          </p:cNvPr>
          <p:cNvSpPr txBox="1"/>
          <p:nvPr/>
        </p:nvSpPr>
        <p:spPr>
          <a:xfrm>
            <a:off x="183714" y="281337"/>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ứng phó với biến đổi khí hậu</a:t>
            </a:r>
            <a:endParaRPr lang="en-US" sz="2800">
              <a:solidFill>
                <a:srgbClr val="0070C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D2FBD9C-FB6D-48B9-86E3-F9815AD0FE14}"/>
              </a:ext>
            </a:extLst>
          </p:cNvPr>
          <p:cNvPicPr>
            <a:picLocks noChangeAspect="1"/>
          </p:cNvPicPr>
          <p:nvPr/>
        </p:nvPicPr>
        <p:blipFill rotWithShape="1">
          <a:blip r:embed="rId4"/>
          <a:srcRect l="49250" t="16517" r="40417" b="67812"/>
          <a:stretch/>
        </p:blipFill>
        <p:spPr>
          <a:xfrm>
            <a:off x="10789658" y="56945"/>
            <a:ext cx="1259840" cy="1074695"/>
          </a:xfrm>
          <a:prstGeom prst="rect">
            <a:avLst/>
          </a:prstGeom>
        </p:spPr>
      </p:pic>
      <p:sp>
        <p:nvSpPr>
          <p:cNvPr id="11" name="Rectangle 10">
            <a:extLst>
              <a:ext uri="{FF2B5EF4-FFF2-40B4-BE49-F238E27FC236}">
                <a16:creationId xmlns:a16="http://schemas.microsoft.com/office/drawing/2014/main" id="{A3F2479D-EBD8-4608-9DC9-13E92480BF28}"/>
              </a:ext>
            </a:extLst>
          </p:cNvPr>
          <p:cNvSpPr/>
          <p:nvPr/>
        </p:nvSpPr>
        <p:spPr>
          <a:xfrm>
            <a:off x="183714" y="1998698"/>
            <a:ext cx="12008286" cy="2260812"/>
          </a:xfrm>
          <a:custGeom>
            <a:avLst/>
            <a:gdLst>
              <a:gd name="connsiteX0" fmla="*/ 0 w 11398686"/>
              <a:gd name="connsiteY0" fmla="*/ 0 h 1200329"/>
              <a:gd name="connsiteX1" fmla="*/ 599931 w 11398686"/>
              <a:gd name="connsiteY1" fmla="*/ 0 h 1200329"/>
              <a:gd name="connsiteX2" fmla="*/ 1085875 w 11398686"/>
              <a:gd name="connsiteY2" fmla="*/ 0 h 1200329"/>
              <a:gd name="connsiteX3" fmla="*/ 1685806 w 11398686"/>
              <a:gd name="connsiteY3" fmla="*/ 0 h 1200329"/>
              <a:gd name="connsiteX4" fmla="*/ 2399723 w 11398686"/>
              <a:gd name="connsiteY4" fmla="*/ 0 h 1200329"/>
              <a:gd name="connsiteX5" fmla="*/ 3113641 w 11398686"/>
              <a:gd name="connsiteY5" fmla="*/ 0 h 1200329"/>
              <a:gd name="connsiteX6" fmla="*/ 3827559 w 11398686"/>
              <a:gd name="connsiteY6" fmla="*/ 0 h 1200329"/>
              <a:gd name="connsiteX7" fmla="*/ 4655463 w 11398686"/>
              <a:gd name="connsiteY7" fmla="*/ 0 h 1200329"/>
              <a:gd name="connsiteX8" fmla="*/ 5255394 w 11398686"/>
              <a:gd name="connsiteY8" fmla="*/ 0 h 1200329"/>
              <a:gd name="connsiteX9" fmla="*/ 5969312 w 11398686"/>
              <a:gd name="connsiteY9" fmla="*/ 0 h 1200329"/>
              <a:gd name="connsiteX10" fmla="*/ 6569243 w 11398686"/>
              <a:gd name="connsiteY10" fmla="*/ 0 h 1200329"/>
              <a:gd name="connsiteX11" fmla="*/ 7169174 w 11398686"/>
              <a:gd name="connsiteY11" fmla="*/ 0 h 1200329"/>
              <a:gd name="connsiteX12" fmla="*/ 7769104 w 11398686"/>
              <a:gd name="connsiteY12" fmla="*/ 0 h 1200329"/>
              <a:gd name="connsiteX13" fmla="*/ 8027075 w 11398686"/>
              <a:gd name="connsiteY13" fmla="*/ 0 h 1200329"/>
              <a:gd name="connsiteX14" fmla="*/ 8740992 w 11398686"/>
              <a:gd name="connsiteY14" fmla="*/ 0 h 1200329"/>
              <a:gd name="connsiteX15" fmla="*/ 8998963 w 11398686"/>
              <a:gd name="connsiteY15" fmla="*/ 0 h 1200329"/>
              <a:gd name="connsiteX16" fmla="*/ 9598893 w 11398686"/>
              <a:gd name="connsiteY16" fmla="*/ 0 h 1200329"/>
              <a:gd name="connsiteX17" fmla="*/ 10426798 w 11398686"/>
              <a:gd name="connsiteY17" fmla="*/ 0 h 1200329"/>
              <a:gd name="connsiteX18" fmla="*/ 11398686 w 11398686"/>
              <a:gd name="connsiteY18" fmla="*/ 0 h 1200329"/>
              <a:gd name="connsiteX19" fmla="*/ 11398686 w 11398686"/>
              <a:gd name="connsiteY19" fmla="*/ 412113 h 1200329"/>
              <a:gd name="connsiteX20" fmla="*/ 11398686 w 11398686"/>
              <a:gd name="connsiteY20" fmla="*/ 788216 h 1200329"/>
              <a:gd name="connsiteX21" fmla="*/ 11398686 w 11398686"/>
              <a:gd name="connsiteY21" fmla="*/ 1200329 h 1200329"/>
              <a:gd name="connsiteX22" fmla="*/ 10798755 w 11398686"/>
              <a:gd name="connsiteY22" fmla="*/ 1200329 h 1200329"/>
              <a:gd name="connsiteX23" fmla="*/ 9970851 w 11398686"/>
              <a:gd name="connsiteY23" fmla="*/ 1200329 h 1200329"/>
              <a:gd name="connsiteX24" fmla="*/ 9142946 w 11398686"/>
              <a:gd name="connsiteY24" fmla="*/ 1200329 h 1200329"/>
              <a:gd name="connsiteX25" fmla="*/ 8543015 w 11398686"/>
              <a:gd name="connsiteY25" fmla="*/ 1200329 h 1200329"/>
              <a:gd name="connsiteX26" fmla="*/ 7715111 w 11398686"/>
              <a:gd name="connsiteY26" fmla="*/ 1200329 h 1200329"/>
              <a:gd name="connsiteX27" fmla="*/ 7115180 w 11398686"/>
              <a:gd name="connsiteY27" fmla="*/ 1200329 h 1200329"/>
              <a:gd name="connsiteX28" fmla="*/ 6401262 w 11398686"/>
              <a:gd name="connsiteY28" fmla="*/ 1200329 h 1200329"/>
              <a:gd name="connsiteX29" fmla="*/ 6143292 w 11398686"/>
              <a:gd name="connsiteY29" fmla="*/ 1200329 h 1200329"/>
              <a:gd name="connsiteX30" fmla="*/ 5315387 w 11398686"/>
              <a:gd name="connsiteY30" fmla="*/ 1200329 h 1200329"/>
              <a:gd name="connsiteX31" fmla="*/ 4829443 w 11398686"/>
              <a:gd name="connsiteY31" fmla="*/ 1200329 h 1200329"/>
              <a:gd name="connsiteX32" fmla="*/ 4115526 w 11398686"/>
              <a:gd name="connsiteY32" fmla="*/ 1200329 h 1200329"/>
              <a:gd name="connsiteX33" fmla="*/ 3857555 w 11398686"/>
              <a:gd name="connsiteY33" fmla="*/ 1200329 h 1200329"/>
              <a:gd name="connsiteX34" fmla="*/ 3029651 w 11398686"/>
              <a:gd name="connsiteY34" fmla="*/ 1200329 h 1200329"/>
              <a:gd name="connsiteX35" fmla="*/ 2543707 w 11398686"/>
              <a:gd name="connsiteY35" fmla="*/ 1200329 h 1200329"/>
              <a:gd name="connsiteX36" fmla="*/ 1943776 w 11398686"/>
              <a:gd name="connsiteY36" fmla="*/ 1200329 h 1200329"/>
              <a:gd name="connsiteX37" fmla="*/ 1571819 w 11398686"/>
              <a:gd name="connsiteY37" fmla="*/ 1200329 h 1200329"/>
              <a:gd name="connsiteX38" fmla="*/ 857901 w 11398686"/>
              <a:gd name="connsiteY38" fmla="*/ 1200329 h 1200329"/>
              <a:gd name="connsiteX39" fmla="*/ 0 w 11398686"/>
              <a:gd name="connsiteY39" fmla="*/ 1200329 h 1200329"/>
              <a:gd name="connsiteX40" fmla="*/ 0 w 11398686"/>
              <a:gd name="connsiteY40" fmla="*/ 812223 h 1200329"/>
              <a:gd name="connsiteX41" fmla="*/ 0 w 11398686"/>
              <a:gd name="connsiteY41" fmla="*/ 448123 h 1200329"/>
              <a:gd name="connsiteX42" fmla="*/ 0 w 11398686"/>
              <a:gd name="connsiteY42"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398686" h="1200329" fill="none" extrusionOk="0">
                <a:moveTo>
                  <a:pt x="0" y="0"/>
                </a:moveTo>
                <a:cubicBezTo>
                  <a:pt x="217075" y="-459"/>
                  <a:pt x="337753" y="65238"/>
                  <a:pt x="599931" y="0"/>
                </a:cubicBezTo>
                <a:cubicBezTo>
                  <a:pt x="862109" y="-65238"/>
                  <a:pt x="935574" y="51749"/>
                  <a:pt x="1085875" y="0"/>
                </a:cubicBezTo>
                <a:cubicBezTo>
                  <a:pt x="1236176" y="-51749"/>
                  <a:pt x="1517519" y="8035"/>
                  <a:pt x="1685806" y="0"/>
                </a:cubicBezTo>
                <a:cubicBezTo>
                  <a:pt x="1854093" y="-8035"/>
                  <a:pt x="2059246" y="68728"/>
                  <a:pt x="2399723" y="0"/>
                </a:cubicBezTo>
                <a:cubicBezTo>
                  <a:pt x="2740200" y="-68728"/>
                  <a:pt x="2902062" y="571"/>
                  <a:pt x="3113641" y="0"/>
                </a:cubicBezTo>
                <a:cubicBezTo>
                  <a:pt x="3325220" y="-571"/>
                  <a:pt x="3598930" y="19336"/>
                  <a:pt x="3827559" y="0"/>
                </a:cubicBezTo>
                <a:cubicBezTo>
                  <a:pt x="4056188" y="-19336"/>
                  <a:pt x="4419951" y="61394"/>
                  <a:pt x="4655463" y="0"/>
                </a:cubicBezTo>
                <a:cubicBezTo>
                  <a:pt x="4890975" y="-61394"/>
                  <a:pt x="5076749" y="62076"/>
                  <a:pt x="5255394" y="0"/>
                </a:cubicBezTo>
                <a:cubicBezTo>
                  <a:pt x="5434039" y="-62076"/>
                  <a:pt x="5711673" y="27218"/>
                  <a:pt x="5969312" y="0"/>
                </a:cubicBezTo>
                <a:cubicBezTo>
                  <a:pt x="6226951" y="-27218"/>
                  <a:pt x="6400745" y="67374"/>
                  <a:pt x="6569243" y="0"/>
                </a:cubicBezTo>
                <a:cubicBezTo>
                  <a:pt x="6737741" y="-67374"/>
                  <a:pt x="6942889" y="49751"/>
                  <a:pt x="7169174" y="0"/>
                </a:cubicBezTo>
                <a:cubicBezTo>
                  <a:pt x="7395459" y="-49751"/>
                  <a:pt x="7632629" y="49857"/>
                  <a:pt x="7769104" y="0"/>
                </a:cubicBezTo>
                <a:cubicBezTo>
                  <a:pt x="7905579" y="-49857"/>
                  <a:pt x="7923183" y="6584"/>
                  <a:pt x="8027075" y="0"/>
                </a:cubicBezTo>
                <a:cubicBezTo>
                  <a:pt x="8130967" y="-6584"/>
                  <a:pt x="8564554" y="78209"/>
                  <a:pt x="8740992" y="0"/>
                </a:cubicBezTo>
                <a:cubicBezTo>
                  <a:pt x="8917430" y="-78209"/>
                  <a:pt x="8919390" y="26755"/>
                  <a:pt x="8998963" y="0"/>
                </a:cubicBezTo>
                <a:cubicBezTo>
                  <a:pt x="9078536" y="-26755"/>
                  <a:pt x="9440328" y="62120"/>
                  <a:pt x="9598893" y="0"/>
                </a:cubicBezTo>
                <a:cubicBezTo>
                  <a:pt x="9757458" y="-62120"/>
                  <a:pt x="10191417" y="96480"/>
                  <a:pt x="10426798" y="0"/>
                </a:cubicBezTo>
                <a:cubicBezTo>
                  <a:pt x="10662180" y="-96480"/>
                  <a:pt x="10963360" y="51627"/>
                  <a:pt x="11398686" y="0"/>
                </a:cubicBezTo>
                <a:cubicBezTo>
                  <a:pt x="11419178" y="92443"/>
                  <a:pt x="11376913" y="292389"/>
                  <a:pt x="11398686" y="412113"/>
                </a:cubicBezTo>
                <a:cubicBezTo>
                  <a:pt x="11420459" y="531837"/>
                  <a:pt x="11370936" y="640500"/>
                  <a:pt x="11398686" y="788216"/>
                </a:cubicBezTo>
                <a:cubicBezTo>
                  <a:pt x="11426436" y="935932"/>
                  <a:pt x="11375972" y="1091184"/>
                  <a:pt x="11398686" y="1200329"/>
                </a:cubicBezTo>
                <a:cubicBezTo>
                  <a:pt x="11170249" y="1215599"/>
                  <a:pt x="10920353" y="1190442"/>
                  <a:pt x="10798755" y="1200329"/>
                </a:cubicBezTo>
                <a:cubicBezTo>
                  <a:pt x="10677157" y="1210216"/>
                  <a:pt x="10229783" y="1163900"/>
                  <a:pt x="9970851" y="1200329"/>
                </a:cubicBezTo>
                <a:cubicBezTo>
                  <a:pt x="9711919" y="1236758"/>
                  <a:pt x="9387980" y="1187574"/>
                  <a:pt x="9142946" y="1200329"/>
                </a:cubicBezTo>
                <a:cubicBezTo>
                  <a:pt x="8897913" y="1213084"/>
                  <a:pt x="8800321" y="1146010"/>
                  <a:pt x="8543015" y="1200329"/>
                </a:cubicBezTo>
                <a:cubicBezTo>
                  <a:pt x="8285709" y="1254648"/>
                  <a:pt x="8029503" y="1194083"/>
                  <a:pt x="7715111" y="1200329"/>
                </a:cubicBezTo>
                <a:cubicBezTo>
                  <a:pt x="7400719" y="1206575"/>
                  <a:pt x="7265642" y="1198757"/>
                  <a:pt x="7115180" y="1200329"/>
                </a:cubicBezTo>
                <a:cubicBezTo>
                  <a:pt x="6964718" y="1201901"/>
                  <a:pt x="6658246" y="1161378"/>
                  <a:pt x="6401262" y="1200329"/>
                </a:cubicBezTo>
                <a:cubicBezTo>
                  <a:pt x="6144278" y="1239280"/>
                  <a:pt x="6234256" y="1190174"/>
                  <a:pt x="6143292" y="1200329"/>
                </a:cubicBezTo>
                <a:cubicBezTo>
                  <a:pt x="6052328" y="1210484"/>
                  <a:pt x="5728094" y="1140588"/>
                  <a:pt x="5315387" y="1200329"/>
                </a:cubicBezTo>
                <a:cubicBezTo>
                  <a:pt x="4902680" y="1260070"/>
                  <a:pt x="5042043" y="1196031"/>
                  <a:pt x="4829443" y="1200329"/>
                </a:cubicBezTo>
                <a:cubicBezTo>
                  <a:pt x="4616843" y="1204627"/>
                  <a:pt x="4345105" y="1187801"/>
                  <a:pt x="4115526" y="1200329"/>
                </a:cubicBezTo>
                <a:cubicBezTo>
                  <a:pt x="3885947" y="1212857"/>
                  <a:pt x="3933372" y="1194286"/>
                  <a:pt x="3857555" y="1200329"/>
                </a:cubicBezTo>
                <a:cubicBezTo>
                  <a:pt x="3781738" y="1206372"/>
                  <a:pt x="3231613" y="1194739"/>
                  <a:pt x="3029651" y="1200329"/>
                </a:cubicBezTo>
                <a:cubicBezTo>
                  <a:pt x="2827689" y="1205919"/>
                  <a:pt x="2674210" y="1161587"/>
                  <a:pt x="2543707" y="1200329"/>
                </a:cubicBezTo>
                <a:cubicBezTo>
                  <a:pt x="2413204" y="1239071"/>
                  <a:pt x="2120922" y="1179650"/>
                  <a:pt x="1943776" y="1200329"/>
                </a:cubicBezTo>
                <a:cubicBezTo>
                  <a:pt x="1766630" y="1221008"/>
                  <a:pt x="1729121" y="1184334"/>
                  <a:pt x="1571819" y="1200329"/>
                </a:cubicBezTo>
                <a:cubicBezTo>
                  <a:pt x="1414517" y="1216324"/>
                  <a:pt x="1043203" y="1146923"/>
                  <a:pt x="857901" y="1200329"/>
                </a:cubicBezTo>
                <a:cubicBezTo>
                  <a:pt x="672599" y="1253735"/>
                  <a:pt x="233656" y="1133414"/>
                  <a:pt x="0" y="1200329"/>
                </a:cubicBezTo>
                <a:cubicBezTo>
                  <a:pt x="-41813" y="1118579"/>
                  <a:pt x="13482" y="916544"/>
                  <a:pt x="0" y="812223"/>
                </a:cubicBezTo>
                <a:cubicBezTo>
                  <a:pt x="-13482" y="707902"/>
                  <a:pt x="17323" y="566163"/>
                  <a:pt x="0" y="448123"/>
                </a:cubicBezTo>
                <a:cubicBezTo>
                  <a:pt x="-17323" y="330083"/>
                  <a:pt x="35301" y="131098"/>
                  <a:pt x="0" y="0"/>
                </a:cubicBezTo>
                <a:close/>
              </a:path>
              <a:path w="11398686" h="1200329" stroke="0" extrusionOk="0">
                <a:moveTo>
                  <a:pt x="0" y="0"/>
                </a:moveTo>
                <a:cubicBezTo>
                  <a:pt x="224650" y="-13907"/>
                  <a:pt x="384364" y="32273"/>
                  <a:pt x="485944" y="0"/>
                </a:cubicBezTo>
                <a:cubicBezTo>
                  <a:pt x="587524" y="-32273"/>
                  <a:pt x="622744" y="2043"/>
                  <a:pt x="743914" y="0"/>
                </a:cubicBezTo>
                <a:cubicBezTo>
                  <a:pt x="865084" y="-2043"/>
                  <a:pt x="1401922" y="20062"/>
                  <a:pt x="1571819" y="0"/>
                </a:cubicBezTo>
                <a:cubicBezTo>
                  <a:pt x="1741717" y="-20062"/>
                  <a:pt x="1814990" y="18483"/>
                  <a:pt x="2057763" y="0"/>
                </a:cubicBezTo>
                <a:cubicBezTo>
                  <a:pt x="2300536" y="-18483"/>
                  <a:pt x="2314150" y="53357"/>
                  <a:pt x="2543707" y="0"/>
                </a:cubicBezTo>
                <a:cubicBezTo>
                  <a:pt x="2773264" y="-53357"/>
                  <a:pt x="2996321" y="53531"/>
                  <a:pt x="3371611" y="0"/>
                </a:cubicBezTo>
                <a:cubicBezTo>
                  <a:pt x="3746901" y="-53531"/>
                  <a:pt x="3562230" y="4341"/>
                  <a:pt x="3743568" y="0"/>
                </a:cubicBezTo>
                <a:cubicBezTo>
                  <a:pt x="3924906" y="-4341"/>
                  <a:pt x="4354492" y="22506"/>
                  <a:pt x="4571473" y="0"/>
                </a:cubicBezTo>
                <a:cubicBezTo>
                  <a:pt x="4788454" y="-22506"/>
                  <a:pt x="5150211" y="16365"/>
                  <a:pt x="5399378" y="0"/>
                </a:cubicBezTo>
                <a:cubicBezTo>
                  <a:pt x="5648546" y="-16365"/>
                  <a:pt x="5786183" y="41561"/>
                  <a:pt x="5999308" y="0"/>
                </a:cubicBezTo>
                <a:cubicBezTo>
                  <a:pt x="6212433" y="-41561"/>
                  <a:pt x="6609414" y="89405"/>
                  <a:pt x="6827213" y="0"/>
                </a:cubicBezTo>
                <a:cubicBezTo>
                  <a:pt x="7045013" y="-89405"/>
                  <a:pt x="7092378" y="24790"/>
                  <a:pt x="7313157" y="0"/>
                </a:cubicBezTo>
                <a:cubicBezTo>
                  <a:pt x="7533936" y="-24790"/>
                  <a:pt x="7588093" y="18632"/>
                  <a:pt x="7799101" y="0"/>
                </a:cubicBezTo>
                <a:cubicBezTo>
                  <a:pt x="8010109" y="-18632"/>
                  <a:pt x="8261286" y="84429"/>
                  <a:pt x="8513019" y="0"/>
                </a:cubicBezTo>
                <a:cubicBezTo>
                  <a:pt x="8764752" y="-84429"/>
                  <a:pt x="8857288" y="49353"/>
                  <a:pt x="8998963" y="0"/>
                </a:cubicBezTo>
                <a:cubicBezTo>
                  <a:pt x="9140638" y="-49353"/>
                  <a:pt x="9611711" y="25324"/>
                  <a:pt x="9826867" y="0"/>
                </a:cubicBezTo>
                <a:cubicBezTo>
                  <a:pt x="10042023" y="-25324"/>
                  <a:pt x="10272611" y="92169"/>
                  <a:pt x="10654772" y="0"/>
                </a:cubicBezTo>
                <a:cubicBezTo>
                  <a:pt x="11036933" y="-92169"/>
                  <a:pt x="11196136" y="32092"/>
                  <a:pt x="11398686" y="0"/>
                </a:cubicBezTo>
                <a:cubicBezTo>
                  <a:pt x="11436597" y="117253"/>
                  <a:pt x="11352546" y="235690"/>
                  <a:pt x="11398686" y="388106"/>
                </a:cubicBezTo>
                <a:cubicBezTo>
                  <a:pt x="11444826" y="540522"/>
                  <a:pt x="11363213" y="634906"/>
                  <a:pt x="11398686" y="752206"/>
                </a:cubicBezTo>
                <a:cubicBezTo>
                  <a:pt x="11434159" y="869506"/>
                  <a:pt x="11358374" y="1036263"/>
                  <a:pt x="11398686" y="1200329"/>
                </a:cubicBezTo>
                <a:cubicBezTo>
                  <a:pt x="11191408" y="1212236"/>
                  <a:pt x="10842719" y="1179966"/>
                  <a:pt x="10684768" y="1200329"/>
                </a:cubicBezTo>
                <a:cubicBezTo>
                  <a:pt x="10526817" y="1220692"/>
                  <a:pt x="10445967" y="1162824"/>
                  <a:pt x="10312811" y="1200329"/>
                </a:cubicBezTo>
                <a:cubicBezTo>
                  <a:pt x="10179655" y="1237834"/>
                  <a:pt x="9912345" y="1166196"/>
                  <a:pt x="9712880" y="1200329"/>
                </a:cubicBezTo>
                <a:cubicBezTo>
                  <a:pt x="9513415" y="1234462"/>
                  <a:pt x="9576372" y="1199970"/>
                  <a:pt x="9454910" y="1200329"/>
                </a:cubicBezTo>
                <a:cubicBezTo>
                  <a:pt x="9333448" y="1200688"/>
                  <a:pt x="9321084" y="1185905"/>
                  <a:pt x="9196940" y="1200329"/>
                </a:cubicBezTo>
                <a:cubicBezTo>
                  <a:pt x="9072796" y="1214753"/>
                  <a:pt x="8799355" y="1174552"/>
                  <a:pt x="8597009" y="1200329"/>
                </a:cubicBezTo>
                <a:cubicBezTo>
                  <a:pt x="8394663" y="1226106"/>
                  <a:pt x="8374786" y="1156256"/>
                  <a:pt x="8225052" y="1200329"/>
                </a:cubicBezTo>
                <a:cubicBezTo>
                  <a:pt x="8075318" y="1244402"/>
                  <a:pt x="7822153" y="1188992"/>
                  <a:pt x="7511134" y="1200329"/>
                </a:cubicBezTo>
                <a:cubicBezTo>
                  <a:pt x="7200115" y="1211666"/>
                  <a:pt x="7244456" y="1175428"/>
                  <a:pt x="7139177" y="1200329"/>
                </a:cubicBezTo>
                <a:cubicBezTo>
                  <a:pt x="7033898" y="1225230"/>
                  <a:pt x="6598066" y="1175768"/>
                  <a:pt x="6425259" y="1200329"/>
                </a:cubicBezTo>
                <a:cubicBezTo>
                  <a:pt x="6252452" y="1224890"/>
                  <a:pt x="6233133" y="1197627"/>
                  <a:pt x="6167289" y="1200329"/>
                </a:cubicBezTo>
                <a:cubicBezTo>
                  <a:pt x="6101445" y="1203031"/>
                  <a:pt x="5611349" y="1174641"/>
                  <a:pt x="5453371" y="1200329"/>
                </a:cubicBezTo>
                <a:cubicBezTo>
                  <a:pt x="5295393" y="1226017"/>
                  <a:pt x="5179426" y="1161232"/>
                  <a:pt x="5081414" y="1200329"/>
                </a:cubicBezTo>
                <a:cubicBezTo>
                  <a:pt x="4983402" y="1239426"/>
                  <a:pt x="4935984" y="1197112"/>
                  <a:pt x="4823444" y="1200329"/>
                </a:cubicBezTo>
                <a:cubicBezTo>
                  <a:pt x="4710904" y="1203546"/>
                  <a:pt x="4560288" y="1175649"/>
                  <a:pt x="4451487" y="1200329"/>
                </a:cubicBezTo>
                <a:cubicBezTo>
                  <a:pt x="4342686" y="1225009"/>
                  <a:pt x="3925189" y="1144163"/>
                  <a:pt x="3737569" y="1200329"/>
                </a:cubicBezTo>
                <a:cubicBezTo>
                  <a:pt x="3549949" y="1256495"/>
                  <a:pt x="3452565" y="1198440"/>
                  <a:pt x="3365612" y="1200329"/>
                </a:cubicBezTo>
                <a:cubicBezTo>
                  <a:pt x="3278659" y="1202218"/>
                  <a:pt x="3188502" y="1196159"/>
                  <a:pt x="3107642" y="1200329"/>
                </a:cubicBezTo>
                <a:cubicBezTo>
                  <a:pt x="3026782" y="1204499"/>
                  <a:pt x="2819523" y="1168185"/>
                  <a:pt x="2735685" y="1200329"/>
                </a:cubicBezTo>
                <a:cubicBezTo>
                  <a:pt x="2651847" y="1232473"/>
                  <a:pt x="2452088" y="1199115"/>
                  <a:pt x="2249741" y="1200329"/>
                </a:cubicBezTo>
                <a:cubicBezTo>
                  <a:pt x="2047394" y="1201543"/>
                  <a:pt x="1867196" y="1151294"/>
                  <a:pt x="1649810" y="1200329"/>
                </a:cubicBezTo>
                <a:cubicBezTo>
                  <a:pt x="1432424" y="1249364"/>
                  <a:pt x="1447375" y="1193622"/>
                  <a:pt x="1277853" y="1200329"/>
                </a:cubicBezTo>
                <a:cubicBezTo>
                  <a:pt x="1108331" y="1207036"/>
                  <a:pt x="610305" y="1130991"/>
                  <a:pt x="0" y="1200329"/>
                </a:cubicBezTo>
                <a:cubicBezTo>
                  <a:pt x="-13905" y="1115900"/>
                  <a:pt x="43366" y="985511"/>
                  <a:pt x="0" y="800219"/>
                </a:cubicBezTo>
                <a:cubicBezTo>
                  <a:pt x="-43366" y="614927"/>
                  <a:pt x="46227" y="512883"/>
                  <a:pt x="0" y="400110"/>
                </a:cubicBezTo>
                <a:cubicBezTo>
                  <a:pt x="-46227" y="287337"/>
                  <a:pt x="2117" y="150425"/>
                  <a:pt x="0" y="0"/>
                </a:cubicBezTo>
                <a:close/>
              </a:path>
            </a:pathLst>
          </a:custGeom>
          <a:ln>
            <a:solidFill>
              <a:srgbClr val="00B05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nSpc>
                <a:spcPct val="120000"/>
              </a:lnSpc>
              <a:spcAft>
                <a:spcPts val="0"/>
              </a:spcAft>
            </a:pPr>
            <a:r>
              <a:rPr lang="en-US" sz="360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FF0066"/>
                </a:solidFill>
                <a:latin typeface="Arial" panose="020B0604020202020204" pitchFamily="34" charset="0"/>
                <a:ea typeface="Times New Roman" panose="02020603050405020304" pitchFamily="18" charset="0"/>
                <a:cs typeface="Arial" panose="020B0604020202020204" pitchFamily="34" charset="0"/>
              </a:rPr>
              <a:t>Dựa vào thông tin mục 3 SGK và hiểu biết của mình, em hãy cho biết:</a:t>
            </a:r>
          </a:p>
          <a:p>
            <a:pPr>
              <a:lnSpc>
                <a:spcPct val="120000"/>
              </a:lnSpc>
              <a:spcAft>
                <a:spcPts val="0"/>
              </a:spcAft>
            </a:pPr>
            <a:r>
              <a:rPr lang="en-US" sz="2800">
                <a:solidFill>
                  <a:srgbClr val="FF0066"/>
                </a:solidFill>
                <a:latin typeface="Arial" panose="020B0604020202020204" pitchFamily="34" charset="0"/>
                <a:ea typeface="Times New Roman" panose="02020603050405020304" pitchFamily="18" charset="0"/>
                <a:cs typeface="Arial" panose="020B0604020202020204" pitchFamily="34" charset="0"/>
              </a:rPr>
              <a:t>+ Nêu một số tác động của BĐKH đến các quốc gia châu Âu?</a:t>
            </a:r>
          </a:p>
          <a:p>
            <a:pPr>
              <a:lnSpc>
                <a:spcPct val="120000"/>
              </a:lnSpc>
              <a:spcAft>
                <a:spcPts val="0"/>
              </a:spcAft>
            </a:pPr>
            <a:r>
              <a:rPr lang="en-US" sz="2800">
                <a:solidFill>
                  <a:srgbClr val="FF0066"/>
                </a:solidFill>
                <a:latin typeface="Arial" panose="020B0604020202020204" pitchFamily="34" charset="0"/>
                <a:ea typeface="Times New Roman" panose="02020603050405020304" pitchFamily="18" charset="0"/>
                <a:cs typeface="Arial" panose="020B0604020202020204" pitchFamily="34" charset="0"/>
              </a:rPr>
              <a:t>+ Giải pháp thích ứng và ứng phó với tác động của BĐKH ở các quốc gia châu Âu?</a:t>
            </a:r>
          </a:p>
        </p:txBody>
      </p:sp>
      <p:pic>
        <p:nvPicPr>
          <p:cNvPr id="5122" name="Picture 2">
            <a:extLst>
              <a:ext uri="{FF2B5EF4-FFF2-40B4-BE49-F238E27FC236}">
                <a16:creationId xmlns:a16="http://schemas.microsoft.com/office/drawing/2014/main" id="{29E34FBB-ADAB-4722-BBE5-7783C65BAD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8782" y="4346948"/>
            <a:ext cx="2416566" cy="245262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BF81FB8-3C5C-4891-B154-D4F9F60EB25C}"/>
              </a:ext>
            </a:extLst>
          </p:cNvPr>
          <p:cNvGrpSpPr/>
          <p:nvPr/>
        </p:nvGrpSpPr>
        <p:grpSpPr>
          <a:xfrm>
            <a:off x="4150242" y="1042796"/>
            <a:ext cx="3810866" cy="827835"/>
            <a:chOff x="3222881" y="908516"/>
            <a:chExt cx="3514971" cy="682233"/>
          </a:xfrm>
        </p:grpSpPr>
        <p:sp>
          <p:nvSpPr>
            <p:cNvPr id="14" name="Rectangle: Rounded Corners 13">
              <a:extLst>
                <a:ext uri="{FF2B5EF4-FFF2-40B4-BE49-F238E27FC236}">
                  <a16:creationId xmlns:a16="http://schemas.microsoft.com/office/drawing/2014/main" id="{B4620287-BF5B-4DB6-AA43-3C457979A165}"/>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a16="http://schemas.microsoft.com/office/drawing/2014/main" id="{AA900609-F537-4DF0-8B49-D657AB01A5C9}"/>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6" name="3 Minute Timer (Nho)">
            <a:hlinkClick r:id="" action="ppaction://media"/>
            <a:extLst>
              <a:ext uri="{FF2B5EF4-FFF2-40B4-BE49-F238E27FC236}">
                <a16:creationId xmlns:a16="http://schemas.microsoft.com/office/drawing/2014/main" id="{F2BF9DDD-70AC-4EF7-9F59-F0A209171EA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58986" y="5730816"/>
            <a:ext cx="1472856" cy="827835"/>
          </a:xfrm>
          <a:prstGeom prst="rect">
            <a:avLst/>
          </a:prstGeom>
        </p:spPr>
      </p:pic>
      <p:grpSp>
        <p:nvGrpSpPr>
          <p:cNvPr id="17" name="Group 16">
            <a:extLst>
              <a:ext uri="{FF2B5EF4-FFF2-40B4-BE49-F238E27FC236}">
                <a16:creationId xmlns:a16="http://schemas.microsoft.com/office/drawing/2014/main" id="{461D2E16-3C6C-419E-9B67-41015E136786}"/>
              </a:ext>
            </a:extLst>
          </p:cNvPr>
          <p:cNvGrpSpPr/>
          <p:nvPr/>
        </p:nvGrpSpPr>
        <p:grpSpPr>
          <a:xfrm>
            <a:off x="3538898" y="4406037"/>
            <a:ext cx="1228899" cy="1047614"/>
            <a:chOff x="3634055" y="3302115"/>
            <a:chExt cx="848449" cy="796469"/>
          </a:xfrm>
        </p:grpSpPr>
        <p:pic>
          <p:nvPicPr>
            <p:cNvPr id="18" name="Picture 17">
              <a:extLst>
                <a:ext uri="{FF2B5EF4-FFF2-40B4-BE49-F238E27FC236}">
                  <a16:creationId xmlns:a16="http://schemas.microsoft.com/office/drawing/2014/main" id="{96DBB38E-3FB4-454A-8879-F6EE5AA7E3B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9" name="Picture 18">
              <a:extLst>
                <a:ext uri="{FF2B5EF4-FFF2-40B4-BE49-F238E27FC236}">
                  <a16:creationId xmlns:a16="http://schemas.microsoft.com/office/drawing/2014/main" id="{88D1D89D-22D5-4B7B-BF46-BA960B6C5A4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4" name="Picture 23">
            <a:extLst>
              <a:ext uri="{FF2B5EF4-FFF2-40B4-BE49-F238E27FC236}">
                <a16:creationId xmlns:a16="http://schemas.microsoft.com/office/drawing/2014/main" id="{2F09600C-3663-4C9C-9DAD-61DA840ECAAF}"/>
              </a:ext>
            </a:extLst>
          </p:cNvPr>
          <p:cNvPicPr>
            <a:picLocks noChangeAspect="1"/>
          </p:cNvPicPr>
          <p:nvPr/>
        </p:nvPicPr>
        <p:blipFill rotWithShape="1">
          <a:blip r:embed="rId11"/>
          <a:srcRect l="19836" r="20031"/>
          <a:stretch/>
        </p:blipFill>
        <p:spPr>
          <a:xfrm>
            <a:off x="126652" y="4387577"/>
            <a:ext cx="2870283" cy="2449887"/>
          </a:xfrm>
          <a:prstGeom prst="rect">
            <a:avLst/>
          </a:prstGeom>
        </p:spPr>
      </p:pic>
      <p:sp>
        <p:nvSpPr>
          <p:cNvPr id="20" name="Rectangle 19">
            <a:extLst>
              <a:ext uri="{FF2B5EF4-FFF2-40B4-BE49-F238E27FC236}">
                <a16:creationId xmlns:a16="http://schemas.microsoft.com/office/drawing/2014/main" id="{65456C42-226D-4C8A-B491-2A4E909DED8B}"/>
              </a:ext>
            </a:extLst>
          </p:cNvPr>
          <p:cNvSpPr/>
          <p:nvPr/>
        </p:nvSpPr>
        <p:spPr>
          <a:xfrm>
            <a:off x="4944081" y="4929844"/>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1" name="Rectangle 20">
            <a:extLst>
              <a:ext uri="{FF2B5EF4-FFF2-40B4-BE49-F238E27FC236}">
                <a16:creationId xmlns:a16="http://schemas.microsoft.com/office/drawing/2014/main" id="{877841CF-FA59-4024-BA46-67BE1C1DACAD}"/>
              </a:ext>
            </a:extLst>
          </p:cNvPr>
          <p:cNvSpPr/>
          <p:nvPr/>
        </p:nvSpPr>
        <p:spPr>
          <a:xfrm>
            <a:off x="3368952" y="599751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3</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2" name="Hình ảnh 4">
            <a:extLst>
              <a:ext uri="{FF2B5EF4-FFF2-40B4-BE49-F238E27FC236}">
                <a16:creationId xmlns:a16="http://schemas.microsoft.com/office/drawing/2014/main" id="{3C4EECAF-7E07-46C4-961A-45B5B588715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3206609" y="924774"/>
            <a:ext cx="680590" cy="1086989"/>
          </a:xfrm>
          <a:prstGeom prst="rect">
            <a:avLst/>
          </a:prstGeom>
        </p:spPr>
      </p:pic>
    </p:spTree>
    <p:extLst>
      <p:ext uri="{BB962C8B-B14F-4D97-AF65-F5344CB8AC3E}">
        <p14:creationId xmlns:p14="http://schemas.microsoft.com/office/powerpoint/2010/main" val="142776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95118" fill="hold"/>
                                        <p:tgtEl>
                                          <p:spTgt spid="16"/>
                                        </p:tgtEl>
                                      </p:cBhvr>
                                    </p:cmd>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6"/>
                                        </p:tgtEl>
                                      </p:cBhvr>
                                    </p:cmd>
                                  </p:childTnLst>
                                </p:cTn>
                              </p:par>
                            </p:childTnLst>
                          </p:cTn>
                        </p:par>
                      </p:childTnLst>
                    </p:cTn>
                  </p:par>
                </p:childTnLst>
              </p:cTn>
              <p:nextCondLst>
                <p:cond evt="onClick" delay="0">
                  <p:tgtEl>
                    <p:spTgt spid="16"/>
                  </p:tgtEl>
                </p:cond>
              </p:nextCondLst>
            </p:seq>
            <p:video>
              <p:cMediaNode vol="80000">
                <p:cTn id="34" fill="hold" display="0">
                  <p:stCondLst>
                    <p:cond delay="indefinite"/>
                  </p:stCondLst>
                </p:cTn>
                <p:tgtEl>
                  <p:spTgt spid="16"/>
                </p:tgtEl>
              </p:cMediaNode>
            </p:video>
          </p:childTnLst>
        </p:cTn>
      </p:par>
    </p:tnLst>
    <p:bldLst>
      <p:bldP spid="5" grpId="0" animBg="1"/>
      <p:bldP spid="6" grpId="0" animBg="1"/>
      <p:bldP spid="7"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00B70D-3D37-415A-85C6-86DA7E717927}"/>
              </a:ext>
            </a:extLst>
          </p:cNvPr>
          <p:cNvGrpSpPr/>
          <p:nvPr/>
        </p:nvGrpSpPr>
        <p:grpSpPr>
          <a:xfrm>
            <a:off x="126652" y="86049"/>
            <a:ext cx="7834456"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id="{5D8B2D58-F8F2-4977-B633-C2868137C0D1}"/>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A5BC5C8A-BF70-4F66-9A37-3FA4B8361D86}"/>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BED013CA-7A65-41BD-8BFA-DA590716F8CB}"/>
              </a:ext>
            </a:extLst>
          </p:cNvPr>
          <p:cNvSpPr/>
          <p:nvPr/>
        </p:nvSpPr>
        <p:spPr>
          <a:xfrm>
            <a:off x="65739" y="8312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id="{B0E199D8-8A05-47F5-A523-C78B9E08A073}"/>
              </a:ext>
            </a:extLst>
          </p:cNvPr>
          <p:cNvSpPr/>
          <p:nvPr/>
        </p:nvSpPr>
        <p:spPr>
          <a:xfrm rot="5400000">
            <a:off x="830349" y="39336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7DE8C75-A5CD-45BB-9604-C815A8950A60}"/>
              </a:ext>
            </a:extLst>
          </p:cNvPr>
          <p:cNvSpPr txBox="1"/>
          <p:nvPr/>
        </p:nvSpPr>
        <p:spPr>
          <a:xfrm>
            <a:off x="183714" y="281337"/>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ứng phó với biến đổi khí hậu</a:t>
            </a:r>
            <a:endParaRPr lang="en-US" sz="2800">
              <a:solidFill>
                <a:srgbClr val="0070C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D2FBD9C-FB6D-48B9-86E3-F9815AD0FE14}"/>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sp>
        <p:nvSpPr>
          <p:cNvPr id="8" name="Rectangle 7">
            <a:extLst>
              <a:ext uri="{FF2B5EF4-FFF2-40B4-BE49-F238E27FC236}">
                <a16:creationId xmlns:a16="http://schemas.microsoft.com/office/drawing/2014/main" id="{59FA0EBF-6AB1-4725-9D64-ABFE3B8C2A4B}"/>
              </a:ext>
            </a:extLst>
          </p:cNvPr>
          <p:cNvSpPr/>
          <p:nvPr/>
        </p:nvSpPr>
        <p:spPr>
          <a:xfrm>
            <a:off x="339700" y="1151360"/>
            <a:ext cx="5159952" cy="523220"/>
          </a:xfrm>
          <a:prstGeom prst="rect">
            <a:avLst/>
          </a:prstGeom>
          <a:solidFill>
            <a:srgbClr val="00B050"/>
          </a:solidFill>
        </p:spPr>
        <p:txBody>
          <a:bodyPr wrap="square">
            <a:spAutoFit/>
          </a:bodyPr>
          <a:lstStyle/>
          <a:p>
            <a:pPr algn="just"/>
            <a:r>
              <a:rPr lang="vi-VN" sz="2800">
                <a:solidFill>
                  <a:schemeClr val="bg1"/>
                </a:solidFill>
                <a:latin typeface="Arial" panose="020B0604020202020204" pitchFamily="34" charset="0"/>
                <a:cs typeface="Arial" panose="020B0604020202020204" pitchFamily="34" charset="0"/>
              </a:rPr>
              <a:t>Biểu hiện của biến đổi khí hậu</a:t>
            </a:r>
          </a:p>
        </p:txBody>
      </p:sp>
      <p:sp>
        <p:nvSpPr>
          <p:cNvPr id="11" name="Rectangle 10">
            <a:extLst>
              <a:ext uri="{FF2B5EF4-FFF2-40B4-BE49-F238E27FC236}">
                <a16:creationId xmlns:a16="http://schemas.microsoft.com/office/drawing/2014/main" id="{784F3912-91D7-429F-9708-9DAF5C6E1974}"/>
              </a:ext>
            </a:extLst>
          </p:cNvPr>
          <p:cNvSpPr/>
          <p:nvPr/>
        </p:nvSpPr>
        <p:spPr>
          <a:xfrm>
            <a:off x="126652" y="2172063"/>
            <a:ext cx="11600508" cy="1569660"/>
          </a:xfrm>
          <a:prstGeom prst="rect">
            <a:avLst/>
          </a:prstGeom>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Ảnh hưởng liên tiếp của các hiện tượng thời tiết cực đoan (nắng nóng bất thường ở Bắc Âu, cháy rừng ở Nam Âu, mưa lũ ở Tây và Trung Âu).</a:t>
            </a:r>
          </a:p>
        </p:txBody>
      </p:sp>
      <p:pic>
        <p:nvPicPr>
          <p:cNvPr id="12" name="Picture 11" descr="book9">
            <a:extLst>
              <a:ext uri="{FF2B5EF4-FFF2-40B4-BE49-F238E27FC236}">
                <a16:creationId xmlns:a16="http://schemas.microsoft.com/office/drawing/2014/main" id="{1AA9BDB2-D1C8-4714-AB26-B1367080D55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58" y="1055684"/>
            <a:ext cx="1565699" cy="107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88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00B70D-3D37-415A-85C6-86DA7E717927}"/>
              </a:ext>
            </a:extLst>
          </p:cNvPr>
          <p:cNvGrpSpPr/>
          <p:nvPr/>
        </p:nvGrpSpPr>
        <p:grpSpPr>
          <a:xfrm>
            <a:off x="126652" y="86049"/>
            <a:ext cx="7834456"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id="{5D8B2D58-F8F2-4977-B633-C2868137C0D1}"/>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A5BC5C8A-BF70-4F66-9A37-3FA4B8361D86}"/>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BED013CA-7A65-41BD-8BFA-DA590716F8CB}"/>
              </a:ext>
            </a:extLst>
          </p:cNvPr>
          <p:cNvSpPr/>
          <p:nvPr/>
        </p:nvSpPr>
        <p:spPr>
          <a:xfrm>
            <a:off x="65739" y="8312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id="{B0E199D8-8A05-47F5-A523-C78B9E08A073}"/>
              </a:ext>
            </a:extLst>
          </p:cNvPr>
          <p:cNvSpPr/>
          <p:nvPr/>
        </p:nvSpPr>
        <p:spPr>
          <a:xfrm rot="5400000">
            <a:off x="830349" y="39336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7DE8C75-A5CD-45BB-9604-C815A8950A60}"/>
              </a:ext>
            </a:extLst>
          </p:cNvPr>
          <p:cNvSpPr txBox="1"/>
          <p:nvPr/>
        </p:nvSpPr>
        <p:spPr>
          <a:xfrm>
            <a:off x="183714" y="281337"/>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ứng phó với biến đổi khí hậu</a:t>
            </a:r>
            <a:endParaRPr lang="en-US" sz="2800">
              <a:solidFill>
                <a:srgbClr val="0070C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D2FBD9C-FB6D-48B9-86E3-F9815AD0FE14}"/>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sp>
        <p:nvSpPr>
          <p:cNvPr id="9" name="Rectangle 8">
            <a:extLst>
              <a:ext uri="{FF2B5EF4-FFF2-40B4-BE49-F238E27FC236}">
                <a16:creationId xmlns:a16="http://schemas.microsoft.com/office/drawing/2014/main" id="{331DA4E5-D0E0-4339-BF11-DAE5BDB80D4E}"/>
              </a:ext>
            </a:extLst>
          </p:cNvPr>
          <p:cNvSpPr/>
          <p:nvPr/>
        </p:nvSpPr>
        <p:spPr>
          <a:xfrm>
            <a:off x="382924" y="1980051"/>
            <a:ext cx="11600508" cy="584775"/>
          </a:xfrm>
          <a:prstGeom prst="rect">
            <a:avLst/>
          </a:prstGeom>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Trồng và bảo vệ rừng.</a:t>
            </a:r>
          </a:p>
        </p:txBody>
      </p:sp>
      <p:sp>
        <p:nvSpPr>
          <p:cNvPr id="11" name="Rectangle 10">
            <a:extLst>
              <a:ext uri="{FF2B5EF4-FFF2-40B4-BE49-F238E27FC236}">
                <a16:creationId xmlns:a16="http://schemas.microsoft.com/office/drawing/2014/main" id="{93AE8610-3357-4712-B9A6-F2FB72171701}"/>
              </a:ext>
            </a:extLst>
          </p:cNvPr>
          <p:cNvSpPr/>
          <p:nvPr/>
        </p:nvSpPr>
        <p:spPr>
          <a:xfrm>
            <a:off x="339700" y="1151360"/>
            <a:ext cx="3344404" cy="523220"/>
          </a:xfrm>
          <a:prstGeom prst="rect">
            <a:avLst/>
          </a:prstGeom>
          <a:solidFill>
            <a:srgbClr val="00B050"/>
          </a:solidFill>
        </p:spPr>
        <p:txBody>
          <a:bodyPr wrap="square">
            <a:spAutoFit/>
          </a:bodyPr>
          <a:lstStyle/>
          <a:p>
            <a:pPr algn="just"/>
            <a:r>
              <a:rPr lang="vi-VN" sz="2800">
                <a:solidFill>
                  <a:schemeClr val="bg1"/>
                </a:solidFill>
                <a:latin typeface="Arial" panose="020B0604020202020204" pitchFamily="34" charset="0"/>
                <a:cs typeface="Arial" panose="020B0604020202020204" pitchFamily="34" charset="0"/>
              </a:rPr>
              <a:t>Biện pháp ứng phó</a:t>
            </a:r>
          </a:p>
        </p:txBody>
      </p:sp>
      <p:pic>
        <p:nvPicPr>
          <p:cNvPr id="12" name="Picture 11" descr="Diagram&#10;&#10;Description automatically generated">
            <a:extLst>
              <a:ext uri="{FF2B5EF4-FFF2-40B4-BE49-F238E27FC236}">
                <a16:creationId xmlns:a16="http://schemas.microsoft.com/office/drawing/2014/main" id="{F7D15004-562B-4F7A-9C08-1A37E0BEC677}"/>
              </a:ext>
            </a:extLst>
          </p:cNvPr>
          <p:cNvPicPr>
            <a:picLocks noChangeAspect="1"/>
          </p:cNvPicPr>
          <p:nvPr/>
        </p:nvPicPr>
        <p:blipFill rotWithShape="1">
          <a:blip r:embed="rId3">
            <a:extLst>
              <a:ext uri="{28A0092B-C50C-407E-A947-70E740481C1C}">
                <a14:useLocalDpi xmlns:a14="http://schemas.microsoft.com/office/drawing/2010/main" val="0"/>
              </a:ext>
            </a:extLst>
          </a:blip>
          <a:srcRect b="10145"/>
          <a:stretch/>
        </p:blipFill>
        <p:spPr>
          <a:xfrm>
            <a:off x="1676179" y="3296479"/>
            <a:ext cx="4307789" cy="3081131"/>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74D3440E-B193-4042-B843-A06257740AFE}"/>
              </a:ext>
            </a:extLst>
          </p:cNvPr>
          <p:cNvPicPr>
            <a:picLocks noChangeAspect="1"/>
          </p:cNvPicPr>
          <p:nvPr/>
        </p:nvPicPr>
        <p:blipFill rotWithShape="1">
          <a:blip r:embed="rId4">
            <a:extLst>
              <a:ext uri="{28A0092B-C50C-407E-A947-70E740481C1C}">
                <a14:useLocalDpi xmlns:a14="http://schemas.microsoft.com/office/drawing/2010/main" val="0"/>
              </a:ext>
            </a:extLst>
          </a:blip>
          <a:srcRect b="11111"/>
          <a:stretch/>
        </p:blipFill>
        <p:spPr>
          <a:xfrm>
            <a:off x="7071385" y="3296479"/>
            <a:ext cx="3991740" cy="2849216"/>
          </a:xfrm>
          <a:prstGeom prst="rect">
            <a:avLst/>
          </a:prstGeom>
        </p:spPr>
      </p:pic>
    </p:spTree>
    <p:extLst>
      <p:ext uri="{BB962C8B-B14F-4D97-AF65-F5344CB8AC3E}">
        <p14:creationId xmlns:p14="http://schemas.microsoft.com/office/powerpoint/2010/main" val="401717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00B70D-3D37-415A-85C6-86DA7E717927}"/>
              </a:ext>
            </a:extLst>
          </p:cNvPr>
          <p:cNvGrpSpPr/>
          <p:nvPr/>
        </p:nvGrpSpPr>
        <p:grpSpPr>
          <a:xfrm>
            <a:off x="126652" y="86049"/>
            <a:ext cx="7834456"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id="{5D8B2D58-F8F2-4977-B633-C2868137C0D1}"/>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A5BC5C8A-BF70-4F66-9A37-3FA4B8361D86}"/>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BED013CA-7A65-41BD-8BFA-DA590716F8CB}"/>
              </a:ext>
            </a:extLst>
          </p:cNvPr>
          <p:cNvSpPr/>
          <p:nvPr/>
        </p:nvSpPr>
        <p:spPr>
          <a:xfrm>
            <a:off x="65739" y="8312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id="{B0E199D8-8A05-47F5-A523-C78B9E08A073}"/>
              </a:ext>
            </a:extLst>
          </p:cNvPr>
          <p:cNvSpPr/>
          <p:nvPr/>
        </p:nvSpPr>
        <p:spPr>
          <a:xfrm rot="5400000">
            <a:off x="830349" y="39336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7DE8C75-A5CD-45BB-9604-C815A8950A60}"/>
              </a:ext>
            </a:extLst>
          </p:cNvPr>
          <p:cNvSpPr txBox="1"/>
          <p:nvPr/>
        </p:nvSpPr>
        <p:spPr>
          <a:xfrm>
            <a:off x="183714" y="281337"/>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ứng phó với biến đổi khí hậu</a:t>
            </a:r>
            <a:endParaRPr lang="en-US" sz="2800">
              <a:solidFill>
                <a:srgbClr val="0070C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D2FBD9C-FB6D-48B9-86E3-F9815AD0FE14}"/>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sp>
        <p:nvSpPr>
          <p:cNvPr id="9" name="Rectangle 8">
            <a:extLst>
              <a:ext uri="{FF2B5EF4-FFF2-40B4-BE49-F238E27FC236}">
                <a16:creationId xmlns:a16="http://schemas.microsoft.com/office/drawing/2014/main" id="{331DA4E5-D0E0-4339-BF11-DAE5BDB80D4E}"/>
              </a:ext>
            </a:extLst>
          </p:cNvPr>
          <p:cNvSpPr/>
          <p:nvPr/>
        </p:nvSpPr>
        <p:spPr>
          <a:xfrm>
            <a:off x="163691" y="1859340"/>
            <a:ext cx="11600508" cy="1569660"/>
          </a:xfrm>
          <a:prstGeom prst="rect">
            <a:avLst/>
          </a:prstGeom>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Hạn chế tối đa việc sử dụng nhiên liệu hóa thạch.</a:t>
            </a:r>
          </a:p>
          <a:p>
            <a:pPr algn="just"/>
            <a:r>
              <a:rPr lang="vi-VN" sz="3200">
                <a:solidFill>
                  <a:srgbClr val="1B04FA"/>
                </a:solidFill>
                <a:latin typeface="Arial" panose="020B0604020202020204" pitchFamily="34" charset="0"/>
                <a:cs typeface="Arial" panose="020B0604020202020204" pitchFamily="34" charset="0"/>
              </a:rPr>
              <a:t>+ Phát triển các nguồn năng lượng tái tạo, thân thiện với môi trường (mặt trời, gió, sóng biển, thủy triều).</a:t>
            </a:r>
            <a:endParaRPr lang="en-US">
              <a:solidFill>
                <a:srgbClr val="1B04FA"/>
              </a:solidFill>
            </a:endParaRPr>
          </a:p>
        </p:txBody>
      </p:sp>
      <p:sp>
        <p:nvSpPr>
          <p:cNvPr id="11" name="Rectangle 10">
            <a:extLst>
              <a:ext uri="{FF2B5EF4-FFF2-40B4-BE49-F238E27FC236}">
                <a16:creationId xmlns:a16="http://schemas.microsoft.com/office/drawing/2014/main" id="{93AE8610-3357-4712-B9A6-F2FB72171701}"/>
              </a:ext>
            </a:extLst>
          </p:cNvPr>
          <p:cNvSpPr/>
          <p:nvPr/>
        </p:nvSpPr>
        <p:spPr>
          <a:xfrm>
            <a:off x="339700" y="1151360"/>
            <a:ext cx="3344404" cy="523220"/>
          </a:xfrm>
          <a:prstGeom prst="rect">
            <a:avLst/>
          </a:prstGeom>
          <a:solidFill>
            <a:srgbClr val="00B050"/>
          </a:solidFill>
        </p:spPr>
        <p:txBody>
          <a:bodyPr wrap="square">
            <a:spAutoFit/>
          </a:bodyPr>
          <a:lstStyle/>
          <a:p>
            <a:pPr algn="just"/>
            <a:r>
              <a:rPr lang="vi-VN" sz="2800">
                <a:solidFill>
                  <a:schemeClr val="bg1"/>
                </a:solidFill>
                <a:latin typeface="Arial" panose="020B0604020202020204" pitchFamily="34" charset="0"/>
                <a:cs typeface="Arial" panose="020B0604020202020204" pitchFamily="34" charset="0"/>
              </a:rPr>
              <a:t>Biện pháp ứng phó</a:t>
            </a:r>
          </a:p>
        </p:txBody>
      </p:sp>
      <p:pic>
        <p:nvPicPr>
          <p:cNvPr id="8" name="Picture 7">
            <a:extLst>
              <a:ext uri="{FF2B5EF4-FFF2-40B4-BE49-F238E27FC236}">
                <a16:creationId xmlns:a16="http://schemas.microsoft.com/office/drawing/2014/main" id="{F6A69C5B-B31F-4A73-950F-AEDB56803D42}"/>
              </a:ext>
            </a:extLst>
          </p:cNvPr>
          <p:cNvPicPr>
            <a:picLocks noChangeAspect="1"/>
          </p:cNvPicPr>
          <p:nvPr/>
        </p:nvPicPr>
        <p:blipFill>
          <a:blip r:embed="rId3"/>
          <a:stretch>
            <a:fillRect/>
          </a:stretch>
        </p:blipFill>
        <p:spPr>
          <a:xfrm>
            <a:off x="8339144" y="3758965"/>
            <a:ext cx="3710354" cy="2419963"/>
          </a:xfrm>
          <a:prstGeom prst="rect">
            <a:avLst/>
          </a:prstGeom>
        </p:spPr>
      </p:pic>
      <p:pic>
        <p:nvPicPr>
          <p:cNvPr id="13" name="Picture 12">
            <a:extLst>
              <a:ext uri="{FF2B5EF4-FFF2-40B4-BE49-F238E27FC236}">
                <a16:creationId xmlns:a16="http://schemas.microsoft.com/office/drawing/2014/main" id="{85A4E719-A1E9-488C-A212-D6333DFDA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1660" y="3758965"/>
            <a:ext cx="3880704" cy="2458018"/>
          </a:xfrm>
          <a:prstGeom prst="rect">
            <a:avLst/>
          </a:prstGeom>
        </p:spPr>
      </p:pic>
      <p:pic>
        <p:nvPicPr>
          <p:cNvPr id="14" name="Picture 13">
            <a:extLst>
              <a:ext uri="{FF2B5EF4-FFF2-40B4-BE49-F238E27FC236}">
                <a16:creationId xmlns:a16="http://schemas.microsoft.com/office/drawing/2014/main" id="{9005BDDF-6633-4833-8B0D-8F7E6F8AA7EA}"/>
              </a:ext>
            </a:extLst>
          </p:cNvPr>
          <p:cNvPicPr>
            <a:picLocks noChangeAspect="1"/>
          </p:cNvPicPr>
          <p:nvPr/>
        </p:nvPicPr>
        <p:blipFill>
          <a:blip r:embed="rId5"/>
          <a:stretch>
            <a:fillRect/>
          </a:stretch>
        </p:blipFill>
        <p:spPr>
          <a:xfrm>
            <a:off x="0" y="3758965"/>
            <a:ext cx="4156957" cy="2458018"/>
          </a:xfrm>
          <a:prstGeom prst="rect">
            <a:avLst/>
          </a:prstGeom>
        </p:spPr>
      </p:pic>
    </p:spTree>
    <p:extLst>
      <p:ext uri="{BB962C8B-B14F-4D97-AF65-F5344CB8AC3E}">
        <p14:creationId xmlns:p14="http://schemas.microsoft.com/office/powerpoint/2010/main" val="233508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1362988" y="1245596"/>
            <a:ext cx="11400840" cy="707886"/>
          </a:xfrm>
          <a:prstGeom prst="rect">
            <a:avLst/>
          </a:prstGeom>
          <a:noFill/>
          <a:ln>
            <a:noFill/>
            <a:prstDash val="sysDash"/>
          </a:ln>
        </p:spPr>
        <p:txBody>
          <a:bodyPr wrap="square" rtlCol="0">
            <a:spAutoFit/>
          </a:bodyPr>
          <a:lstStyle/>
          <a:p>
            <a:r>
              <a:rPr lang="vi-VN" sz="4000">
                <a:solidFill>
                  <a:srgbClr val="FF0066"/>
                </a:solidFill>
              </a:rPr>
              <a:t>Hoàn thành bảng mẫu sau vào vở:</a:t>
            </a:r>
          </a:p>
        </p:txBody>
      </p:sp>
      <p:grpSp>
        <p:nvGrpSpPr>
          <p:cNvPr id="7" name="Group 6">
            <a:extLst>
              <a:ext uri="{FF2B5EF4-FFF2-40B4-BE49-F238E27FC236}">
                <a16:creationId xmlns:a16="http://schemas.microsoft.com/office/drawing/2014/main" id="{6B028959-D5B0-4B5E-96E5-8B61E66A85F9}"/>
              </a:ext>
            </a:extLst>
          </p:cNvPr>
          <p:cNvGrpSpPr/>
          <p:nvPr/>
        </p:nvGrpSpPr>
        <p:grpSpPr>
          <a:xfrm>
            <a:off x="3994216" y="181158"/>
            <a:ext cx="7814366" cy="969189"/>
            <a:chOff x="3596651" y="85910"/>
            <a:chExt cx="7814366" cy="969189"/>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596651" y="85910"/>
              <a:ext cx="3466757" cy="96918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821497" y="186049"/>
              <a:ext cx="7589520" cy="707886"/>
            </a:xfrm>
            <a:prstGeom prst="rect">
              <a:avLst/>
            </a:prstGeom>
            <a:noFill/>
          </p:spPr>
          <p:txBody>
            <a:bodyPr wrap="square" rtlCol="0">
              <a:spAutoFit/>
            </a:bodyPr>
            <a:lstStyle/>
            <a:p>
              <a:r>
                <a:rPr lang="vi-VN" sz="4000" b="1">
                  <a:solidFill>
                    <a:srgbClr val="FFFF00"/>
                  </a:solidFill>
                  <a:latin typeface="Arial" panose="020B0604020202020204" pitchFamily="34" charset="0"/>
                  <a:cs typeface="Arial" panose="020B0604020202020204" pitchFamily="34" charset="0"/>
                </a:rPr>
                <a:t>LUYỆN TẬP</a:t>
              </a:r>
              <a:endParaRPr lang="en-US" sz="4000" b="1">
                <a:solidFill>
                  <a:srgbClr val="FFFF00"/>
                </a:solidFill>
                <a:latin typeface="Arial" panose="020B0604020202020204" pitchFamily="34" charset="0"/>
                <a:cs typeface="Arial" panose="020B0604020202020204" pitchFamily="34" charset="0"/>
              </a:endParaRPr>
            </a:p>
          </p:txBody>
        </p:sp>
      </p:grpSp>
      <p:graphicFrame>
        <p:nvGraphicFramePr>
          <p:cNvPr id="2" name="Table 2">
            <a:extLst>
              <a:ext uri="{FF2B5EF4-FFF2-40B4-BE49-F238E27FC236}">
                <a16:creationId xmlns:a16="http://schemas.microsoft.com/office/drawing/2014/main" id="{3CA6E1D7-D8F9-477D-A253-6B5CD27B2C57}"/>
              </a:ext>
            </a:extLst>
          </p:cNvPr>
          <p:cNvGraphicFramePr>
            <a:graphicFrameLocks noGrp="1"/>
          </p:cNvGraphicFramePr>
          <p:nvPr>
            <p:extLst>
              <p:ext uri="{D42A27DB-BD31-4B8C-83A1-F6EECF244321}">
                <p14:modId xmlns:p14="http://schemas.microsoft.com/office/powerpoint/2010/main" val="3706429329"/>
              </p:ext>
            </p:extLst>
          </p:nvPr>
        </p:nvGraphicFramePr>
        <p:xfrm>
          <a:off x="807177" y="3143117"/>
          <a:ext cx="10231883" cy="2693131"/>
        </p:xfrm>
        <a:graphic>
          <a:graphicData uri="http://schemas.openxmlformats.org/drawingml/2006/table">
            <a:tbl>
              <a:tblPr firstRow="1" bandRow="1">
                <a:tableStyleId>{5C22544A-7EE6-4342-B048-85BDC9FD1C3A}</a:tableStyleId>
              </a:tblPr>
              <a:tblGrid>
                <a:gridCol w="4703654">
                  <a:extLst>
                    <a:ext uri="{9D8B030D-6E8A-4147-A177-3AD203B41FA5}">
                      <a16:colId xmlns:a16="http://schemas.microsoft.com/office/drawing/2014/main" val="2509902104"/>
                    </a:ext>
                  </a:extLst>
                </a:gridCol>
                <a:gridCol w="5528229">
                  <a:extLst>
                    <a:ext uri="{9D8B030D-6E8A-4147-A177-3AD203B41FA5}">
                      <a16:colId xmlns:a16="http://schemas.microsoft.com/office/drawing/2014/main" val="320320744"/>
                    </a:ext>
                  </a:extLst>
                </a:gridCol>
              </a:tblGrid>
              <a:tr h="738953">
                <a:tc>
                  <a:txBody>
                    <a:bodyPr/>
                    <a:lstStyle/>
                    <a:p>
                      <a:pPr algn="ctr"/>
                      <a:r>
                        <a:rPr lang="vi-VN" sz="2800">
                          <a:latin typeface="Arial" panose="020B0604020202020204" pitchFamily="34" charset="0"/>
                          <a:cs typeface="Arial" panose="020B0604020202020204" pitchFamily="34" charset="0"/>
                        </a:rPr>
                        <a:t>Loại Môi trường</a:t>
                      </a:r>
                      <a:endParaRPr lang="en-US" sz="2800">
                        <a:latin typeface="Arial" panose="020B0604020202020204" pitchFamily="34" charset="0"/>
                        <a:cs typeface="Arial" panose="020B0604020202020204" pitchFamily="34" charset="0"/>
                      </a:endParaRPr>
                    </a:p>
                  </a:txBody>
                  <a:tcPr/>
                </a:tc>
                <a:tc>
                  <a:txBody>
                    <a:bodyPr/>
                    <a:lstStyle/>
                    <a:p>
                      <a:pPr algn="ctr"/>
                      <a:r>
                        <a:rPr lang="vi-VN" sz="2800">
                          <a:latin typeface="Arial" panose="020B0604020202020204" pitchFamily="34" charset="0"/>
                          <a:cs typeface="Arial" panose="020B0604020202020204" pitchFamily="34" charset="0"/>
                        </a:rPr>
                        <a:t>Biện pháp bảo vệ</a:t>
                      </a:r>
                      <a:endParaRPr lang="en-US"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38931916"/>
                  </a:ext>
                </a:extLst>
              </a:tr>
              <a:tr h="674546">
                <a:tc>
                  <a:txBody>
                    <a:bodyPr/>
                    <a:lstStyle/>
                    <a:p>
                      <a:r>
                        <a:rPr lang="vi-VN" sz="2800" b="0">
                          <a:solidFill>
                            <a:srgbClr val="1B04FA"/>
                          </a:solidFill>
                          <a:latin typeface="Arial" panose="020B0604020202020204" pitchFamily="34" charset="0"/>
                          <a:cs typeface="Arial" panose="020B0604020202020204" pitchFamily="34" charset="0"/>
                        </a:rPr>
                        <a:t>Môi trường không khí</a:t>
                      </a:r>
                    </a:p>
                    <a:p>
                      <a:endParaRPr lang="en-US" sz="2800" b="0">
                        <a:solidFill>
                          <a:srgbClr val="1B04FA"/>
                        </a:solidFill>
                        <a:latin typeface="Arial" panose="020B0604020202020204" pitchFamily="34" charset="0"/>
                        <a:cs typeface="Arial" panose="020B0604020202020204" pitchFamily="34" charset="0"/>
                      </a:endParaRPr>
                    </a:p>
                  </a:txBody>
                  <a:tcPr>
                    <a:solidFill>
                      <a:srgbClr val="FCFEB0"/>
                    </a:solidFill>
                  </a:tcPr>
                </a:tc>
                <a:tc>
                  <a:txBody>
                    <a:bodyPr/>
                    <a:lstStyle/>
                    <a:p>
                      <a:endParaRPr lang="en-US" sz="2800">
                        <a:latin typeface="Arial" panose="020B0604020202020204" pitchFamily="34" charset="0"/>
                        <a:cs typeface="Arial" panose="020B0604020202020204" pitchFamily="34" charset="0"/>
                      </a:endParaRPr>
                    </a:p>
                  </a:txBody>
                  <a:tcPr>
                    <a:solidFill>
                      <a:srgbClr val="FCFEB0"/>
                    </a:solidFill>
                  </a:tcPr>
                </a:tc>
                <a:extLst>
                  <a:ext uri="{0D108BD9-81ED-4DB2-BD59-A6C34878D82A}">
                    <a16:rowId xmlns:a16="http://schemas.microsoft.com/office/drawing/2014/main" val="1748902597"/>
                  </a:ext>
                </a:extLst>
              </a:tr>
              <a:tr h="1009298">
                <a:tc>
                  <a:txBody>
                    <a:bodyPr/>
                    <a:lstStyle/>
                    <a:p>
                      <a:r>
                        <a:rPr lang="vi-VN" sz="2800" b="0">
                          <a:solidFill>
                            <a:srgbClr val="1B04FA"/>
                          </a:solidFill>
                          <a:latin typeface="Arial" panose="020B0604020202020204" pitchFamily="34" charset="0"/>
                          <a:cs typeface="Arial" panose="020B0604020202020204" pitchFamily="34" charset="0"/>
                        </a:rPr>
                        <a:t>Môi trường nước</a:t>
                      </a:r>
                      <a:endParaRPr lang="en-US" sz="2800" b="0">
                        <a:solidFill>
                          <a:srgbClr val="1B04FA"/>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800">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val="1396493868"/>
                  </a:ext>
                </a:extLst>
              </a:tr>
            </a:tbl>
          </a:graphicData>
        </a:graphic>
      </p:graphicFrame>
      <p:sp>
        <p:nvSpPr>
          <p:cNvPr id="6" name="Rectangle 5">
            <a:extLst>
              <a:ext uri="{FF2B5EF4-FFF2-40B4-BE49-F238E27FC236}">
                <a16:creationId xmlns:a16="http://schemas.microsoft.com/office/drawing/2014/main" id="{935DE95D-B1C2-42FE-894D-5FCE184ACA84}"/>
              </a:ext>
            </a:extLst>
          </p:cNvPr>
          <p:cNvSpPr/>
          <p:nvPr/>
        </p:nvSpPr>
        <p:spPr>
          <a:xfrm>
            <a:off x="2640998" y="2429400"/>
            <a:ext cx="7677102" cy="523220"/>
          </a:xfrm>
          <a:prstGeom prst="rect">
            <a:avLst/>
          </a:prstGeom>
        </p:spPr>
        <p:txBody>
          <a:bodyPr wrap="none">
            <a:spAutoFit/>
          </a:bodyPr>
          <a:lstStyle/>
          <a:p>
            <a:r>
              <a:rPr lang="vi-VN" sz="2800" b="1">
                <a:solidFill>
                  <a:srgbClr val="00B050"/>
                </a:solidFill>
              </a:rPr>
              <a:t>VẤN ĐỀ BẢO VỆ MÔI TRƯỜNG Ở CHÂU ÂU</a:t>
            </a:r>
            <a:endParaRPr lang="en-US" sz="28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569844" y="1413930"/>
            <a:ext cx="11208974" cy="1200329"/>
          </a:xfrm>
          <a:prstGeom prst="rect">
            <a:avLst/>
          </a:prstGeom>
          <a:noFill/>
          <a:ln>
            <a:solidFill>
              <a:srgbClr val="00B050"/>
            </a:solidFill>
            <a:prstDash val="sysDash"/>
          </a:ln>
        </p:spPr>
        <p:txBody>
          <a:bodyPr wrap="square" rtlCol="0">
            <a:spAutoFit/>
          </a:bodyPr>
          <a:lstStyle/>
          <a:p>
            <a:pPr algn="ctr"/>
            <a:r>
              <a:rPr lang="vi-VN" sz="3600">
                <a:solidFill>
                  <a:srgbClr val="1B04FA"/>
                </a:solidFill>
                <a:latin typeface="Arial" panose="020B0604020202020204" pitchFamily="34" charset="0"/>
                <a:cs typeface="Arial" panose="020B0604020202020204" pitchFamily="34" charset="0"/>
              </a:rPr>
              <a:t>Tìm hiểu về việc khai thác, sử dụng tài nguyên thiên nhiên và bảo vệ môi trường ở một quốc gia châu Âu.</a:t>
            </a:r>
            <a:endParaRPr lang="en-US" sz="3600">
              <a:solidFill>
                <a:srgbClr val="1B04FA"/>
              </a:solidFill>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1C0E14F9-A934-40C9-A966-234C3A14C808}"/>
              </a:ext>
            </a:extLst>
          </p:cNvPr>
          <p:cNvPicPr>
            <a:picLocks noChangeAspect="1"/>
          </p:cNvPicPr>
          <p:nvPr/>
        </p:nvPicPr>
        <p:blipFill rotWithShape="1">
          <a:blip r:embed="rId2">
            <a:extLst>
              <a:ext uri="{28A0092B-C50C-407E-A947-70E740481C1C}">
                <a14:useLocalDpi xmlns:a14="http://schemas.microsoft.com/office/drawing/2010/main" val="0"/>
              </a:ext>
            </a:extLst>
          </a:blip>
          <a:srcRect l="15600" t="8748" r="11440" b="18501"/>
          <a:stretch/>
        </p:blipFill>
        <p:spPr>
          <a:xfrm>
            <a:off x="725656" y="164431"/>
            <a:ext cx="805716" cy="943537"/>
          </a:xfrm>
          <a:prstGeom prst="rect">
            <a:avLst/>
          </a:prstGeom>
        </p:spPr>
      </p:pic>
      <p:sp>
        <p:nvSpPr>
          <p:cNvPr id="9" name="Rectangle 8">
            <a:extLst>
              <a:ext uri="{FF2B5EF4-FFF2-40B4-BE49-F238E27FC236}">
                <a16:creationId xmlns:a16="http://schemas.microsoft.com/office/drawing/2014/main" id="{9165D76C-FE58-4B06-82CD-13E9265A4312}"/>
              </a:ext>
            </a:extLst>
          </p:cNvPr>
          <p:cNvSpPr/>
          <p:nvPr/>
        </p:nvSpPr>
        <p:spPr>
          <a:xfrm>
            <a:off x="6402261" y="296354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Viết đoạn văn ngắn</a:t>
            </a:r>
          </a:p>
        </p:txBody>
      </p:sp>
      <p:sp>
        <p:nvSpPr>
          <p:cNvPr id="10" name="Rectangle 9">
            <a:extLst>
              <a:ext uri="{FF2B5EF4-FFF2-40B4-BE49-F238E27FC236}">
                <a16:creationId xmlns:a16="http://schemas.microsoft.com/office/drawing/2014/main" id="{E5DDC94A-B737-438F-B1AD-2E47631CAF6F}"/>
              </a:ext>
            </a:extLst>
          </p:cNvPr>
          <p:cNvSpPr/>
          <p:nvPr/>
        </p:nvSpPr>
        <p:spPr>
          <a:xfrm>
            <a:off x="6402261" y="3548320"/>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4" name="Rectangle 13">
            <a:extLst>
              <a:ext uri="{FF2B5EF4-FFF2-40B4-BE49-F238E27FC236}">
                <a16:creationId xmlns:a16="http://schemas.microsoft.com/office/drawing/2014/main" id="{6EEB0EDF-AE49-4207-92F0-783C2C8F24D8}"/>
              </a:ext>
            </a:extLst>
          </p:cNvPr>
          <p:cNvSpPr/>
          <p:nvPr/>
        </p:nvSpPr>
        <p:spPr>
          <a:xfrm>
            <a:off x="6402261" y="417805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5" name="Picture 14">
            <a:extLst>
              <a:ext uri="{FF2B5EF4-FFF2-40B4-BE49-F238E27FC236}">
                <a16:creationId xmlns:a16="http://schemas.microsoft.com/office/drawing/2014/main" id="{B377B3F6-15D5-4615-ADB0-81A63A8A2EA6}"/>
              </a:ext>
            </a:extLst>
          </p:cNvPr>
          <p:cNvPicPr>
            <a:picLocks noChangeAspect="1"/>
          </p:cNvPicPr>
          <p:nvPr/>
        </p:nvPicPr>
        <p:blipFill rotWithShape="1">
          <a:blip r:embed="rId3"/>
          <a:srcRect l="12833" t="48222" r="77167" b="28445"/>
          <a:stretch/>
        </p:blipFill>
        <p:spPr>
          <a:xfrm>
            <a:off x="470675" y="2774111"/>
            <a:ext cx="1219200" cy="1600200"/>
          </a:xfrm>
          <a:prstGeom prst="rect">
            <a:avLst/>
          </a:prstGeom>
        </p:spPr>
      </p:pic>
      <p:sp>
        <p:nvSpPr>
          <p:cNvPr id="16" name="TextBox 15">
            <a:extLst>
              <a:ext uri="{FF2B5EF4-FFF2-40B4-BE49-F238E27FC236}">
                <a16:creationId xmlns:a16="http://schemas.microsoft.com/office/drawing/2014/main" id="{43691258-C049-4ABF-B964-DCE751DE70C3}"/>
              </a:ext>
            </a:extLst>
          </p:cNvPr>
          <p:cNvSpPr txBox="1"/>
          <p:nvPr/>
        </p:nvSpPr>
        <p:spPr>
          <a:xfrm>
            <a:off x="1689874" y="3233652"/>
            <a:ext cx="3941020" cy="1077218"/>
          </a:xfrm>
          <a:prstGeom prst="rect">
            <a:avLst/>
          </a:prstGeom>
          <a:noFill/>
        </p:spPr>
        <p:txBody>
          <a:bodyPr wrap="square" rtlCol="0">
            <a:spAutoFit/>
          </a:bodyPr>
          <a:lstStyle/>
          <a:p>
            <a:pPr algn="ctr"/>
            <a:r>
              <a:rPr lang="en-US" sz="2800" b="1">
                <a:solidFill>
                  <a:srgbClr val="0ABA27"/>
                </a:solidFill>
                <a:latin typeface="Arial" panose="020B0604020202020204" pitchFamily="34" charset="0"/>
                <a:cs typeface="Arial" panose="020B0604020202020204" pitchFamily="34" charset="0"/>
              </a:rPr>
              <a:t> </a:t>
            </a:r>
            <a:r>
              <a:rPr lang="vi-VN" sz="3200">
                <a:solidFill>
                  <a:srgbClr val="1503BD"/>
                </a:solidFill>
                <a:latin typeface="Arial" panose="020B0604020202020204" pitchFamily="34" charset="0"/>
                <a:cs typeface="Arial" panose="020B0604020202020204" pitchFamily="34" charset="0"/>
              </a:rPr>
              <a:t>T</a:t>
            </a:r>
            <a:r>
              <a:rPr lang="en-US" sz="3200">
                <a:solidFill>
                  <a:srgbClr val="1503BD"/>
                </a:solidFill>
                <a:latin typeface="Arial" panose="020B0604020202020204" pitchFamily="34" charset="0"/>
                <a:cs typeface="Arial" panose="020B0604020202020204" pitchFamily="34" charset="0"/>
              </a:rPr>
              <a:t>ìm hiểu thông tin trên Internet.</a:t>
            </a:r>
            <a:endParaRPr lang="en-US" sz="3200" i="1">
              <a:solidFill>
                <a:srgbClr val="1503BD"/>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19" name="TextBox 18">
            <a:extLst>
              <a:ext uri="{FF2B5EF4-FFF2-40B4-BE49-F238E27FC236}">
                <a16:creationId xmlns:a16="http://schemas.microsoft.com/office/drawing/2014/main" id="{2C9CC0DA-D317-4E9D-9579-7F06379DB0F3}"/>
              </a:ext>
            </a:extLst>
          </p:cNvPr>
          <p:cNvSpPr txBox="1"/>
          <p:nvPr/>
        </p:nvSpPr>
        <p:spPr>
          <a:xfrm>
            <a:off x="1244856" y="508519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a16="http://schemas.microsoft.com/office/drawing/2014/main" id="{A01B2151-0D4B-45CA-BB24-832534EB4304}"/>
              </a:ext>
            </a:extLst>
          </p:cNvPr>
          <p:cNvSpPr txBox="1"/>
          <p:nvPr/>
        </p:nvSpPr>
        <p:spPr>
          <a:xfrm>
            <a:off x="6402261" y="6069654"/>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 hoặc nhóm</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id="{9096D3B2-96C8-4F4F-86E8-A9BE87747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7" t="13295" r="14207" b="13729"/>
          <a:stretch/>
        </p:blipFill>
        <p:spPr bwMode="auto">
          <a:xfrm>
            <a:off x="5630894" y="5815244"/>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D6765460-BCF6-40F8-9CE7-A3BE184546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10646868" y="5954896"/>
            <a:ext cx="1284382" cy="788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a16="http://schemas.microsoft.com/office/drawing/2014/main" id="{581D5B66-0E78-41A0-A8BA-64577470897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1657" y="4882801"/>
            <a:ext cx="927998" cy="9279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EDD4D30-3D3E-4FE4-87FE-CEFD165168C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542323" y="3574211"/>
            <a:ext cx="1919605" cy="1115695"/>
          </a:xfrm>
          <a:prstGeom prst="rect">
            <a:avLst/>
          </a:prstGeom>
          <a:noFill/>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17" name="Group 16">
            <a:extLst>
              <a:ext uri="{FF2B5EF4-FFF2-40B4-BE49-F238E27FC236}">
                <a16:creationId xmlns:a16="http://schemas.microsoft.com/office/drawing/2014/main" id="{5C91F31A-EDEB-4352-AEB9-72156EF377B5}"/>
              </a:ext>
            </a:extLst>
          </p:cNvPr>
          <p:cNvGrpSpPr/>
          <p:nvPr/>
        </p:nvGrpSpPr>
        <p:grpSpPr>
          <a:xfrm>
            <a:off x="1884576" y="1626591"/>
            <a:ext cx="5892795" cy="872949"/>
            <a:chOff x="1133366" y="2220084"/>
            <a:chExt cx="60931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1067945" y="1806340"/>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bảo vệ môi trường</a:t>
            </a:r>
            <a:endParaRPr lang="en-US" sz="2800">
              <a:solidFill>
                <a:srgbClr val="0070C0"/>
              </a:solidFill>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CA02300E-50B7-4EDA-86E8-B9B08F71147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ình ảnh 13">
            <a:extLst>
              <a:ext uri="{FF2B5EF4-FFF2-40B4-BE49-F238E27FC236}">
                <a16:creationId xmlns:a16="http://schemas.microsoft.com/office/drawing/2014/main" id="{139B1CBB-E2A5-457C-B92D-4A2E187590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24" name="Group 23">
            <a:extLst>
              <a:ext uri="{FF2B5EF4-FFF2-40B4-BE49-F238E27FC236}">
                <a16:creationId xmlns:a16="http://schemas.microsoft.com/office/drawing/2014/main" id="{2E7FFE3E-74EA-4B7F-8177-ADE48FBB3362}"/>
              </a:ext>
            </a:extLst>
          </p:cNvPr>
          <p:cNvGrpSpPr/>
          <p:nvPr/>
        </p:nvGrpSpPr>
        <p:grpSpPr>
          <a:xfrm>
            <a:off x="1848571" y="2793705"/>
            <a:ext cx="6986667" cy="872949"/>
            <a:chOff x="1133366" y="2220084"/>
            <a:chExt cx="6409250" cy="914400"/>
          </a:xfrm>
          <a:solidFill>
            <a:srgbClr val="FCFEB0"/>
          </a:solidFill>
        </p:grpSpPr>
        <p:sp>
          <p:nvSpPr>
            <p:cNvPr id="33" name="Arrow: Pentagon 32">
              <a:extLst>
                <a:ext uri="{FF2B5EF4-FFF2-40B4-BE49-F238E27FC236}">
                  <a16:creationId xmlns:a16="http://schemas.microsoft.com/office/drawing/2014/main" id="{1077D75B-89C0-44CD-936F-25D8151F1E1A}"/>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0" name="Arrow: Pentagon 29">
            <a:extLst>
              <a:ext uri="{FF2B5EF4-FFF2-40B4-BE49-F238E27FC236}">
                <a16:creationId xmlns:a16="http://schemas.microsoft.com/office/drawing/2014/main" id="{D1148A92-A3DA-4E76-B6A4-D7DA5271949D}"/>
              </a:ext>
            </a:extLst>
          </p:cNvPr>
          <p:cNvSpPr/>
          <p:nvPr/>
        </p:nvSpPr>
        <p:spPr>
          <a:xfrm>
            <a:off x="1787659" y="2790781"/>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DD736294-8B01-4A66-90A2-4EA9C6C674E1}"/>
              </a:ext>
            </a:extLst>
          </p:cNvPr>
          <p:cNvSpPr/>
          <p:nvPr/>
        </p:nvSpPr>
        <p:spPr>
          <a:xfrm rot="5400000">
            <a:off x="2552269" y="3101020"/>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F7C870-BBB9-4BBC-A19C-CEF9ACB06063}"/>
              </a:ext>
            </a:extLst>
          </p:cNvPr>
          <p:cNvSpPr txBox="1"/>
          <p:nvPr/>
        </p:nvSpPr>
        <p:spPr>
          <a:xfrm>
            <a:off x="1612828" y="3030992"/>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bảo vệ đa dạng sinh học</a:t>
            </a:r>
            <a:endParaRPr lang="en-US" sz="2800">
              <a:solidFill>
                <a:srgbClr val="0070C0"/>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6E088950-6E75-406A-99D4-C712F6D4AA47}"/>
              </a:ext>
            </a:extLst>
          </p:cNvPr>
          <p:cNvGrpSpPr/>
          <p:nvPr/>
        </p:nvGrpSpPr>
        <p:grpSpPr>
          <a:xfrm>
            <a:off x="1848572" y="4086516"/>
            <a:ext cx="7834456" cy="872949"/>
            <a:chOff x="1133366" y="2220084"/>
            <a:chExt cx="6409250" cy="914400"/>
          </a:xfrm>
          <a:solidFill>
            <a:schemeClr val="accent6">
              <a:lumMod val="20000"/>
              <a:lumOff val="80000"/>
            </a:schemeClr>
          </a:solidFill>
        </p:grpSpPr>
        <p:sp>
          <p:nvSpPr>
            <p:cNvPr id="29" name="Arrow: Pentagon 28">
              <a:extLst>
                <a:ext uri="{FF2B5EF4-FFF2-40B4-BE49-F238E27FC236}">
                  <a16:creationId xmlns:a16="http://schemas.microsoft.com/office/drawing/2014/main" id="{A341C60C-6348-430E-8355-6BC6886ACF4A}"/>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5" name="TextBox 34">
              <a:extLst>
                <a:ext uri="{FF2B5EF4-FFF2-40B4-BE49-F238E27FC236}">
                  <a16:creationId xmlns:a16="http://schemas.microsoft.com/office/drawing/2014/main" id="{0D7BF0AF-93FB-4F94-811F-E31DDC98501E}"/>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6" name="Arrow: Pentagon 35">
            <a:extLst>
              <a:ext uri="{FF2B5EF4-FFF2-40B4-BE49-F238E27FC236}">
                <a16:creationId xmlns:a16="http://schemas.microsoft.com/office/drawing/2014/main" id="{532B8B92-68EB-444D-AD29-7C9B6B5C238A}"/>
              </a:ext>
            </a:extLst>
          </p:cNvPr>
          <p:cNvSpPr/>
          <p:nvPr/>
        </p:nvSpPr>
        <p:spPr>
          <a:xfrm>
            <a:off x="1787659" y="4083592"/>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37" name="Isosceles Triangle 36">
            <a:extLst>
              <a:ext uri="{FF2B5EF4-FFF2-40B4-BE49-F238E27FC236}">
                <a16:creationId xmlns:a16="http://schemas.microsoft.com/office/drawing/2014/main" id="{59BE688D-7DCC-4FD2-923E-6E78DB8ED6E7}"/>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B753B45-114A-4793-9601-0C3181A710DB}"/>
              </a:ext>
            </a:extLst>
          </p:cNvPr>
          <p:cNvSpPr txBox="1"/>
          <p:nvPr/>
        </p:nvSpPr>
        <p:spPr>
          <a:xfrm>
            <a:off x="1905634" y="4281804"/>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ứng phó với biến đổi khí hậu</a:t>
            </a:r>
            <a:endParaRPr lang="en-US" sz="28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33F11591-0A4C-4D34-8E06-326D43465D2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2541440" y="3241960"/>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606A2F5-5EF9-4F3E-9212-A227FE2878F2}"/>
              </a:ext>
            </a:extLst>
          </p:cNvPr>
          <p:cNvPicPr>
            <a:picLocks noChangeAspect="1"/>
          </p:cNvPicPr>
          <p:nvPr/>
        </p:nvPicPr>
        <p:blipFill rotWithShape="1">
          <a:blip r:embed="rId6"/>
          <a:srcRect l="49250" t="16517" r="40417" b="67812"/>
          <a:stretch/>
        </p:blipFill>
        <p:spPr>
          <a:xfrm>
            <a:off x="11112952" y="9911"/>
            <a:ext cx="1082398" cy="923330"/>
          </a:xfrm>
          <a:prstGeom prst="rect">
            <a:avLst/>
          </a:prstGeom>
        </p:spPr>
      </p:pic>
      <p:pic>
        <p:nvPicPr>
          <p:cNvPr id="18" name="4 Minute Timer (Nho)">
            <a:hlinkClick r:id="" action="ppaction://media"/>
            <a:extLst>
              <a:ext uri="{FF2B5EF4-FFF2-40B4-BE49-F238E27FC236}">
                <a16:creationId xmlns:a16="http://schemas.microsoft.com/office/drawing/2014/main" id="{3B0B1C26-0174-496B-98C3-F73D12B3603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143377" y="3120540"/>
            <a:ext cx="1695886" cy="1003200"/>
          </a:xfrm>
          <a:prstGeom prst="rect">
            <a:avLst/>
          </a:prstGeom>
        </p:spPr>
      </p:pic>
      <p:grpSp>
        <p:nvGrpSpPr>
          <p:cNvPr id="24" name="Group 23">
            <a:extLst>
              <a:ext uri="{FF2B5EF4-FFF2-40B4-BE49-F238E27FC236}">
                <a16:creationId xmlns:a16="http://schemas.microsoft.com/office/drawing/2014/main" id="{1ADDF944-EBA9-4A0C-85BF-0746F50F0417}"/>
              </a:ext>
            </a:extLst>
          </p:cNvPr>
          <p:cNvGrpSpPr/>
          <p:nvPr/>
        </p:nvGrpSpPr>
        <p:grpSpPr>
          <a:xfrm>
            <a:off x="115152" y="47175"/>
            <a:ext cx="5892795" cy="872949"/>
            <a:chOff x="1133366" y="2220084"/>
            <a:chExt cx="6093180" cy="914400"/>
          </a:xfrm>
          <a:solidFill>
            <a:srgbClr val="FCFEB0"/>
          </a:solidFill>
        </p:grpSpPr>
        <p:sp>
          <p:nvSpPr>
            <p:cNvPr id="25" name="Arrow: Pentagon 24">
              <a:extLst>
                <a:ext uri="{FF2B5EF4-FFF2-40B4-BE49-F238E27FC236}">
                  <a16:creationId xmlns:a16="http://schemas.microsoft.com/office/drawing/2014/main" id="{389D1328-56F6-4E4E-AF8D-5D3C6801C527}"/>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6" name="TextBox 25">
              <a:extLst>
                <a:ext uri="{FF2B5EF4-FFF2-40B4-BE49-F238E27FC236}">
                  <a16:creationId xmlns:a16="http://schemas.microsoft.com/office/drawing/2014/main" id="{92D4E9FA-2946-41C9-8A86-95CFC0781D3E}"/>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7" name="TextBox 26">
            <a:extLst>
              <a:ext uri="{FF2B5EF4-FFF2-40B4-BE49-F238E27FC236}">
                <a16:creationId xmlns:a16="http://schemas.microsoft.com/office/drawing/2014/main" id="{54253206-CC0E-4E66-96CA-80C6DB8DDC8E}"/>
              </a:ext>
            </a:extLst>
          </p:cNvPr>
          <p:cNvSpPr txBox="1"/>
          <p:nvPr/>
        </p:nvSpPr>
        <p:spPr>
          <a:xfrm>
            <a:off x="-701479" y="22692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bảo vệ môi trường</a:t>
            </a:r>
            <a:endParaRPr lang="en-US" sz="2800">
              <a:solidFill>
                <a:srgbClr val="0070C0"/>
              </a:solidFill>
              <a:latin typeface="Arial" panose="020B0604020202020204" pitchFamily="34" charset="0"/>
              <a:cs typeface="Arial" panose="020B0604020202020204" pitchFamily="34" charset="0"/>
            </a:endParaRPr>
          </a:p>
        </p:txBody>
      </p:sp>
      <p:sp>
        <p:nvSpPr>
          <p:cNvPr id="28" name="Arrow: Pentagon 27">
            <a:extLst>
              <a:ext uri="{FF2B5EF4-FFF2-40B4-BE49-F238E27FC236}">
                <a16:creationId xmlns:a16="http://schemas.microsoft.com/office/drawing/2014/main" id="{76F9755D-A14F-42F4-AD76-B8C474D9A726}"/>
              </a:ext>
            </a:extLst>
          </p:cNvPr>
          <p:cNvSpPr/>
          <p:nvPr/>
        </p:nvSpPr>
        <p:spPr>
          <a:xfrm>
            <a:off x="66656" y="44251"/>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9" name="Isosceles Triangle 28">
            <a:extLst>
              <a:ext uri="{FF2B5EF4-FFF2-40B4-BE49-F238E27FC236}">
                <a16:creationId xmlns:a16="http://schemas.microsoft.com/office/drawing/2014/main" id="{1DA2A12A-6E40-4AB8-A958-25DFEC9FC879}"/>
              </a:ext>
            </a:extLst>
          </p:cNvPr>
          <p:cNvSpPr/>
          <p:nvPr/>
        </p:nvSpPr>
        <p:spPr>
          <a:xfrm rot="5400000">
            <a:off x="771568" y="379794"/>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7CB0CB4-C6A9-45D9-BFA7-27EC3A87C007}"/>
              </a:ext>
            </a:extLst>
          </p:cNvPr>
          <p:cNvGrpSpPr/>
          <p:nvPr/>
        </p:nvGrpSpPr>
        <p:grpSpPr>
          <a:xfrm>
            <a:off x="2081108" y="1212000"/>
            <a:ext cx="9968831" cy="1726289"/>
            <a:chOff x="2514432" y="780471"/>
            <a:chExt cx="8910060" cy="1726289"/>
          </a:xfrm>
        </p:grpSpPr>
        <p:sp>
          <p:nvSpPr>
            <p:cNvPr id="31" name="Rectangle 9">
              <a:extLst>
                <a:ext uri="{FF2B5EF4-FFF2-40B4-BE49-F238E27FC236}">
                  <a16:creationId xmlns:a16="http://schemas.microsoft.com/office/drawing/2014/main" id="{6FC28CC1-FF37-4522-B769-5431AC030A0D}"/>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7D10756-C8A0-4F57-A45F-DFEBE8737A0D}"/>
                </a:ext>
              </a:extLst>
            </p:cNvPr>
            <p:cNvSpPr/>
            <p:nvPr/>
          </p:nvSpPr>
          <p:spPr>
            <a:xfrm>
              <a:off x="2514432" y="837143"/>
              <a:ext cx="8871588" cy="1569660"/>
            </a:xfrm>
            <a:prstGeom prst="rect">
              <a:avLst/>
            </a:prstGeom>
          </p:spPr>
          <p:txBody>
            <a:bodyPr wrap="square">
              <a:spAutoFit/>
            </a:bodyPr>
            <a:lstStyle/>
            <a:p>
              <a:pPr algn="ctr"/>
              <a:r>
                <a:rPr lang="vi-VN" sz="3200" b="1">
                  <a:solidFill>
                    <a:srgbClr val="FF0066"/>
                  </a:solidFill>
                </a:rPr>
                <a:t>*Nhóm 1.3: </a:t>
              </a:r>
              <a:r>
                <a:rPr lang="vi-VN" sz="3200">
                  <a:solidFill>
                    <a:srgbClr val="FF0066"/>
                  </a:solidFill>
                </a:rPr>
                <a:t>Dựa vào thông tin và hình ảnh trong mục a và video, hãy trình bày vấn đề bảo vệ môi trường không khí ở châu Âu.</a:t>
              </a:r>
              <a:endParaRPr lang="en-US" sz="3200">
                <a:solidFill>
                  <a:srgbClr val="2B26F6"/>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4386895F-10B0-482B-AF41-56B0CD0D932E}"/>
              </a:ext>
            </a:extLst>
          </p:cNvPr>
          <p:cNvGrpSpPr/>
          <p:nvPr/>
        </p:nvGrpSpPr>
        <p:grpSpPr>
          <a:xfrm>
            <a:off x="2186527" y="4640810"/>
            <a:ext cx="9816249" cy="2622003"/>
            <a:chOff x="2536054" y="780470"/>
            <a:chExt cx="8888438" cy="2392589"/>
          </a:xfrm>
        </p:grpSpPr>
        <p:sp>
          <p:nvSpPr>
            <p:cNvPr id="34" name="Rectangle 9">
              <a:extLst>
                <a:ext uri="{FF2B5EF4-FFF2-40B4-BE49-F238E27FC236}">
                  <a16:creationId xmlns:a16="http://schemas.microsoft.com/office/drawing/2014/main" id="{3AC85C5B-703B-47E4-B233-ECEAD7BA4E8A}"/>
                </a:ext>
              </a:extLst>
            </p:cNvPr>
            <p:cNvSpPr/>
            <p:nvPr/>
          </p:nvSpPr>
          <p:spPr>
            <a:xfrm>
              <a:off x="2612336" y="780470"/>
              <a:ext cx="8812156" cy="1886978"/>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6399233B-21A9-4929-BAB5-011B382EAC03}"/>
                </a:ext>
              </a:extLst>
            </p:cNvPr>
            <p:cNvSpPr/>
            <p:nvPr/>
          </p:nvSpPr>
          <p:spPr>
            <a:xfrm>
              <a:off x="2536054" y="842025"/>
              <a:ext cx="8740380" cy="2331034"/>
            </a:xfrm>
            <a:prstGeom prst="rect">
              <a:avLst/>
            </a:prstGeom>
          </p:spPr>
          <p:txBody>
            <a:bodyPr wrap="square">
              <a:spAutoFit/>
            </a:bodyPr>
            <a:lstStyle/>
            <a:p>
              <a:pPr algn="ctr"/>
              <a:r>
                <a:rPr lang="vi-VN" sz="3200" b="1" dirty="0">
                  <a:solidFill>
                    <a:srgbClr val="FF0066"/>
                  </a:solidFill>
                </a:rPr>
                <a:t>*Nhóm 2,4: </a:t>
              </a:r>
              <a:r>
                <a:rPr lang="vi-VN" sz="3200" dirty="0">
                  <a:solidFill>
                    <a:srgbClr val="FF0066"/>
                  </a:solidFill>
                </a:rPr>
                <a:t>Dựa vào thông tin và hình ảnh trong mục b</a:t>
              </a:r>
              <a:r>
                <a:rPr lang="en-US" sz="3200" dirty="0">
                  <a:solidFill>
                    <a:srgbClr val="FF0066"/>
                  </a:solidFill>
                </a:rPr>
                <a:t> </a:t>
              </a:r>
              <a:r>
                <a:rPr lang="en-US" sz="3200" dirty="0" err="1">
                  <a:solidFill>
                    <a:srgbClr val="FF0066"/>
                  </a:solidFill>
                </a:rPr>
                <a:t>và</a:t>
              </a:r>
              <a:r>
                <a:rPr lang="en-US" sz="3200" dirty="0">
                  <a:solidFill>
                    <a:srgbClr val="FF0066"/>
                  </a:solidFill>
                </a:rPr>
                <a:t> video</a:t>
              </a:r>
              <a:r>
                <a:rPr lang="vi-VN" sz="3200" dirty="0">
                  <a:solidFill>
                    <a:srgbClr val="FF0066"/>
                  </a:solidFill>
                </a:rPr>
                <a:t>, hãy trình bày nguyên nhân ô nhiễm môi trường nước và giải pháp bảo vệ môi trường nước ở châu Âu.</a:t>
              </a:r>
              <a:endParaRPr lang="en-US" sz="3200" dirty="0">
                <a:solidFill>
                  <a:srgbClr val="FF0066"/>
                </a:solidFill>
              </a:endParaRPr>
            </a:p>
            <a:p>
              <a:endParaRPr lang="en-US" sz="3200" dirty="0">
                <a:solidFill>
                  <a:srgbClr val="2B26F6"/>
                </a:solidFill>
                <a:latin typeface="Arial" panose="020B0604020202020204" pitchFamily="34" charset="0"/>
                <a:cs typeface="Arial" panose="020B0604020202020204" pitchFamily="34" charset="0"/>
              </a:endParaRPr>
            </a:p>
          </p:txBody>
        </p:sp>
      </p:grpSp>
      <p:sp>
        <p:nvSpPr>
          <p:cNvPr id="41" name="Oval 40">
            <a:extLst>
              <a:ext uri="{FF2B5EF4-FFF2-40B4-BE49-F238E27FC236}">
                <a16:creationId xmlns:a16="http://schemas.microsoft.com/office/drawing/2014/main" id="{5CA70718-6C15-411B-8EB7-0A288205BA1F}"/>
              </a:ext>
            </a:extLst>
          </p:cNvPr>
          <p:cNvSpPr/>
          <p:nvPr/>
        </p:nvSpPr>
        <p:spPr>
          <a:xfrm>
            <a:off x="63069" y="2583296"/>
            <a:ext cx="2344406" cy="234440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0CC7FDFA-F96E-4E99-ADCB-E03599BBCCAB}"/>
              </a:ext>
            </a:extLst>
          </p:cNvPr>
          <p:cNvSpPr txBox="1"/>
          <p:nvPr/>
        </p:nvSpPr>
        <p:spPr>
          <a:xfrm>
            <a:off x="197034" y="3133132"/>
            <a:ext cx="2098801" cy="1077217"/>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sp>
        <p:nvSpPr>
          <p:cNvPr id="43" name="Arrow: Circular 42">
            <a:extLst>
              <a:ext uri="{FF2B5EF4-FFF2-40B4-BE49-F238E27FC236}">
                <a16:creationId xmlns:a16="http://schemas.microsoft.com/office/drawing/2014/main" id="{47F54C23-9E59-4A66-B02E-B9C70A797166}"/>
              </a:ext>
            </a:extLst>
          </p:cNvPr>
          <p:cNvSpPr/>
          <p:nvPr/>
        </p:nvSpPr>
        <p:spPr>
          <a:xfrm>
            <a:off x="-119248" y="2499003"/>
            <a:ext cx="2634665" cy="2634665"/>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4" name="Rectangle 43">
            <a:extLst>
              <a:ext uri="{FF2B5EF4-FFF2-40B4-BE49-F238E27FC236}">
                <a16:creationId xmlns:a16="http://schemas.microsoft.com/office/drawing/2014/main" id="{3CAF1373-922E-4925-91AE-D0CF8AE234B7}"/>
              </a:ext>
            </a:extLst>
          </p:cNvPr>
          <p:cNvSpPr/>
          <p:nvPr/>
        </p:nvSpPr>
        <p:spPr>
          <a:xfrm>
            <a:off x="3806085" y="4117590"/>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45" name="Rectangle 44">
            <a:extLst>
              <a:ext uri="{FF2B5EF4-FFF2-40B4-BE49-F238E27FC236}">
                <a16:creationId xmlns:a16="http://schemas.microsoft.com/office/drawing/2014/main" id="{5703AA40-7907-4356-80B2-4AAEF317BFC1}"/>
              </a:ext>
            </a:extLst>
          </p:cNvPr>
          <p:cNvSpPr/>
          <p:nvPr/>
        </p:nvSpPr>
        <p:spPr>
          <a:xfrm>
            <a:off x="7508011" y="4086718"/>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4</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5504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barn(inVertical)">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18"/>
                </p:tgtEl>
              </p:cMediaNode>
            </p:video>
          </p:childTnLst>
        </p:cTn>
      </p:par>
    </p:tnLst>
    <p:bldLst>
      <p:bldP spid="44"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BD2826-4F7E-489C-BD82-C4D895B43819}"/>
              </a:ext>
            </a:extLst>
          </p:cNvPr>
          <p:cNvGrpSpPr/>
          <p:nvPr/>
        </p:nvGrpSpPr>
        <p:grpSpPr>
          <a:xfrm>
            <a:off x="115152" y="47175"/>
            <a:ext cx="5892795" cy="872949"/>
            <a:chOff x="1133366" y="2220084"/>
            <a:chExt cx="6093180" cy="914400"/>
          </a:xfrm>
          <a:solidFill>
            <a:srgbClr val="FCFEB0"/>
          </a:solidFill>
        </p:grpSpPr>
        <p:sp>
          <p:nvSpPr>
            <p:cNvPr id="3" name="Arrow: Pentagon 2">
              <a:extLst>
                <a:ext uri="{FF2B5EF4-FFF2-40B4-BE49-F238E27FC236}">
                  <a16:creationId xmlns:a16="http://schemas.microsoft.com/office/drawing/2014/main" id="{36847795-2BA9-475D-8E83-10100FE23E9F}"/>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1C4CC713-F54C-4C4E-98D1-81C6E691A004}"/>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CFF98442-CB98-4015-A78C-D11B380E7D81}"/>
              </a:ext>
            </a:extLst>
          </p:cNvPr>
          <p:cNvSpPr txBox="1"/>
          <p:nvPr/>
        </p:nvSpPr>
        <p:spPr>
          <a:xfrm>
            <a:off x="-701479" y="22692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bảo vệ môi trường</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5CACD8B9-5CF1-44A6-9CB2-189B990467A0}"/>
              </a:ext>
            </a:extLst>
          </p:cNvPr>
          <p:cNvSpPr/>
          <p:nvPr/>
        </p:nvSpPr>
        <p:spPr>
          <a:xfrm>
            <a:off x="66656" y="44251"/>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aphicFrame>
        <p:nvGraphicFramePr>
          <p:cNvPr id="7" name="Table 7">
            <a:extLst>
              <a:ext uri="{FF2B5EF4-FFF2-40B4-BE49-F238E27FC236}">
                <a16:creationId xmlns:a16="http://schemas.microsoft.com/office/drawing/2014/main" id="{6501FC55-8652-4A87-9498-41CE3ED0A2C1}"/>
              </a:ext>
            </a:extLst>
          </p:cNvPr>
          <p:cNvGraphicFramePr>
            <a:graphicFrameLocks noGrp="1"/>
          </p:cNvGraphicFramePr>
          <p:nvPr>
            <p:extLst>
              <p:ext uri="{D42A27DB-BD31-4B8C-83A1-F6EECF244321}">
                <p14:modId xmlns:p14="http://schemas.microsoft.com/office/powerpoint/2010/main" val="151894342"/>
              </p:ext>
            </p:extLst>
          </p:nvPr>
        </p:nvGraphicFramePr>
        <p:xfrm>
          <a:off x="222364" y="2087749"/>
          <a:ext cx="11823864" cy="4524998"/>
        </p:xfrm>
        <a:graphic>
          <a:graphicData uri="http://schemas.openxmlformats.org/drawingml/2006/table">
            <a:tbl>
              <a:tblPr firstRow="1" bandRow="1">
                <a:tableStyleId>{5C22544A-7EE6-4342-B048-85BDC9FD1C3A}</a:tableStyleId>
              </a:tblPr>
              <a:tblGrid>
                <a:gridCol w="3800103">
                  <a:extLst>
                    <a:ext uri="{9D8B030D-6E8A-4147-A177-3AD203B41FA5}">
                      <a16:colId xmlns:a16="http://schemas.microsoft.com/office/drawing/2014/main" val="816538189"/>
                    </a:ext>
                  </a:extLst>
                </a:gridCol>
                <a:gridCol w="4275117">
                  <a:extLst>
                    <a:ext uri="{9D8B030D-6E8A-4147-A177-3AD203B41FA5}">
                      <a16:colId xmlns:a16="http://schemas.microsoft.com/office/drawing/2014/main" val="4007649217"/>
                    </a:ext>
                  </a:extLst>
                </a:gridCol>
                <a:gridCol w="3748644">
                  <a:extLst>
                    <a:ext uri="{9D8B030D-6E8A-4147-A177-3AD203B41FA5}">
                      <a16:colId xmlns:a16="http://schemas.microsoft.com/office/drawing/2014/main" val="2210236635"/>
                    </a:ext>
                  </a:extLst>
                </a:gridCol>
              </a:tblGrid>
              <a:tr h="595642">
                <a:tc>
                  <a:txBody>
                    <a:bodyPr/>
                    <a:lstStyle/>
                    <a:p>
                      <a:endParaRPr lang="vi-VN" sz="2800">
                        <a:solidFill>
                          <a:srgbClr val="FFFF00"/>
                        </a:solidFill>
                        <a:latin typeface="+mn-lt"/>
                      </a:endParaRPr>
                    </a:p>
                    <a:p>
                      <a:r>
                        <a:rPr lang="vi-VN" sz="2800">
                          <a:solidFill>
                            <a:srgbClr val="FFFF00"/>
                          </a:solidFill>
                          <a:latin typeface="+mn-lt"/>
                        </a:rPr>
                        <a:t>Ô nhiễm môi trường</a:t>
                      </a:r>
                    </a:p>
                    <a:p>
                      <a:endParaRPr lang="en-US" sz="2800">
                        <a:solidFill>
                          <a:srgbClr val="FFFF00"/>
                        </a:solidFill>
                        <a:latin typeface="+mn-lt"/>
                      </a:endParaRPr>
                    </a:p>
                  </a:txBody>
                  <a:tcPr>
                    <a:solidFill>
                      <a:srgbClr val="00B050"/>
                    </a:solidFill>
                  </a:tcPr>
                </a:tc>
                <a:tc>
                  <a:txBody>
                    <a:bodyPr/>
                    <a:lstStyle/>
                    <a:p>
                      <a:endParaRPr lang="vi-VN" sz="2800">
                        <a:solidFill>
                          <a:srgbClr val="FFFF00"/>
                        </a:solidFill>
                        <a:latin typeface="+mn-lt"/>
                      </a:endParaRPr>
                    </a:p>
                    <a:p>
                      <a:r>
                        <a:rPr lang="vi-VN" sz="2800">
                          <a:solidFill>
                            <a:srgbClr val="FFFF00"/>
                          </a:solidFill>
                          <a:latin typeface="+mn-lt"/>
                        </a:rPr>
                        <a:t>Môi trường không khí</a:t>
                      </a:r>
                      <a:endParaRPr lang="en-US" sz="2800">
                        <a:solidFill>
                          <a:srgbClr val="FFFF00"/>
                        </a:solidFill>
                        <a:latin typeface="+mn-lt"/>
                      </a:endParaRPr>
                    </a:p>
                  </a:txBody>
                  <a:tcPr>
                    <a:solidFill>
                      <a:srgbClr val="00B050"/>
                    </a:solidFill>
                  </a:tcPr>
                </a:tc>
                <a:tc>
                  <a:txBody>
                    <a:bodyPr/>
                    <a:lstStyle/>
                    <a:p>
                      <a:endParaRPr lang="vi-VN" sz="2800">
                        <a:solidFill>
                          <a:srgbClr val="FFFF00"/>
                        </a:solidFill>
                        <a:latin typeface="+mn-lt"/>
                      </a:endParaRPr>
                    </a:p>
                    <a:p>
                      <a:r>
                        <a:rPr lang="vi-VN" sz="2800">
                          <a:solidFill>
                            <a:srgbClr val="FFFF00"/>
                          </a:solidFill>
                          <a:latin typeface="+mn-lt"/>
                        </a:rPr>
                        <a:t>Môi trường nước</a:t>
                      </a:r>
                      <a:endParaRPr lang="en-US" sz="2800">
                        <a:solidFill>
                          <a:srgbClr val="FFFF00"/>
                        </a:solidFill>
                        <a:latin typeface="+mn-lt"/>
                      </a:endParaRPr>
                    </a:p>
                  </a:txBody>
                  <a:tcPr>
                    <a:solidFill>
                      <a:srgbClr val="00B050"/>
                    </a:solidFill>
                  </a:tcPr>
                </a:tc>
                <a:extLst>
                  <a:ext uri="{0D108BD9-81ED-4DB2-BD59-A6C34878D82A}">
                    <a16:rowId xmlns:a16="http://schemas.microsoft.com/office/drawing/2014/main" val="824509046"/>
                  </a:ext>
                </a:extLst>
              </a:tr>
              <a:tr h="1576699">
                <a:tc>
                  <a:txBody>
                    <a:bodyPr/>
                    <a:lstStyle/>
                    <a:p>
                      <a:endParaRPr lang="vi-VN" sz="3200" b="1">
                        <a:solidFill>
                          <a:srgbClr val="1503BD"/>
                        </a:solidFill>
                        <a:latin typeface="+mn-lt"/>
                      </a:endParaRPr>
                    </a:p>
                    <a:p>
                      <a:r>
                        <a:rPr lang="vi-VN" sz="3200" b="1">
                          <a:solidFill>
                            <a:srgbClr val="1503BD"/>
                          </a:solidFill>
                          <a:latin typeface="+mn-lt"/>
                        </a:rPr>
                        <a:t>Nguyên nhân</a:t>
                      </a:r>
                    </a:p>
                    <a:p>
                      <a:endParaRPr lang="en-US" sz="3200" b="1">
                        <a:solidFill>
                          <a:srgbClr val="1503BD"/>
                        </a:solidFill>
                        <a:latin typeface="+mn-lt"/>
                      </a:endParaRPr>
                    </a:p>
                  </a:txBody>
                  <a:tcPr>
                    <a:solidFill>
                      <a:schemeClr val="accent4">
                        <a:lumMod val="40000"/>
                        <a:lumOff val="60000"/>
                      </a:schemeClr>
                    </a:solidFill>
                  </a:tcPr>
                </a:tc>
                <a:tc>
                  <a:txBody>
                    <a:bodyPr/>
                    <a:lstStyle/>
                    <a:p>
                      <a:endParaRPr lang="en-US" sz="2800">
                        <a:latin typeface="+mn-lt"/>
                      </a:endParaRPr>
                    </a:p>
                  </a:txBody>
                  <a:tcPr>
                    <a:solidFill>
                      <a:schemeClr val="accent4">
                        <a:lumMod val="40000"/>
                        <a:lumOff val="60000"/>
                      </a:schemeClr>
                    </a:solidFill>
                  </a:tcPr>
                </a:tc>
                <a:tc>
                  <a:txBody>
                    <a:bodyPr/>
                    <a:lstStyle/>
                    <a:p>
                      <a:endParaRPr lang="en-US" sz="2800">
                        <a:latin typeface="+mn-lt"/>
                      </a:endParaRPr>
                    </a:p>
                  </a:txBody>
                  <a:tcPr>
                    <a:solidFill>
                      <a:schemeClr val="accent4">
                        <a:lumMod val="40000"/>
                        <a:lumOff val="60000"/>
                      </a:schemeClr>
                    </a:solidFill>
                  </a:tcPr>
                </a:tc>
                <a:extLst>
                  <a:ext uri="{0D108BD9-81ED-4DB2-BD59-A6C34878D82A}">
                    <a16:rowId xmlns:a16="http://schemas.microsoft.com/office/drawing/2014/main" val="3495107229"/>
                  </a:ext>
                </a:extLst>
              </a:tr>
              <a:tr h="1576699">
                <a:tc>
                  <a:txBody>
                    <a:bodyPr/>
                    <a:lstStyle/>
                    <a:p>
                      <a:endParaRPr lang="vi-VN" sz="3200" b="1">
                        <a:solidFill>
                          <a:srgbClr val="1503BD"/>
                        </a:solidFill>
                        <a:latin typeface="+mn-lt"/>
                      </a:endParaRPr>
                    </a:p>
                    <a:p>
                      <a:r>
                        <a:rPr lang="vi-VN" sz="3200" b="1">
                          <a:solidFill>
                            <a:srgbClr val="1503BD"/>
                          </a:solidFill>
                          <a:latin typeface="+mn-lt"/>
                        </a:rPr>
                        <a:t>Giải pháp</a:t>
                      </a:r>
                    </a:p>
                    <a:p>
                      <a:endParaRPr lang="en-US" sz="3200" b="1">
                        <a:solidFill>
                          <a:srgbClr val="1503BD"/>
                        </a:solidFill>
                        <a:latin typeface="+mn-lt"/>
                      </a:endParaRPr>
                    </a:p>
                  </a:txBody>
                  <a:tcPr>
                    <a:solidFill>
                      <a:schemeClr val="accent6">
                        <a:lumMod val="20000"/>
                        <a:lumOff val="80000"/>
                      </a:schemeClr>
                    </a:solidFill>
                  </a:tcPr>
                </a:tc>
                <a:tc>
                  <a:txBody>
                    <a:bodyPr/>
                    <a:lstStyle/>
                    <a:p>
                      <a:endParaRPr lang="en-US" sz="2800">
                        <a:latin typeface="+mn-lt"/>
                      </a:endParaRPr>
                    </a:p>
                  </a:txBody>
                  <a:tcPr>
                    <a:solidFill>
                      <a:schemeClr val="accent6">
                        <a:lumMod val="20000"/>
                        <a:lumOff val="80000"/>
                      </a:schemeClr>
                    </a:solidFill>
                  </a:tcPr>
                </a:tc>
                <a:tc>
                  <a:txBody>
                    <a:bodyPr/>
                    <a:lstStyle/>
                    <a:p>
                      <a:endParaRPr lang="en-US" sz="2800">
                        <a:latin typeface="+mn-lt"/>
                      </a:endParaRPr>
                    </a:p>
                  </a:txBody>
                  <a:tcPr>
                    <a:solidFill>
                      <a:schemeClr val="accent6">
                        <a:lumMod val="20000"/>
                        <a:lumOff val="80000"/>
                      </a:schemeClr>
                    </a:solidFill>
                  </a:tcPr>
                </a:tc>
                <a:extLst>
                  <a:ext uri="{0D108BD9-81ED-4DB2-BD59-A6C34878D82A}">
                    <a16:rowId xmlns:a16="http://schemas.microsoft.com/office/drawing/2014/main" val="3585564437"/>
                  </a:ext>
                </a:extLst>
              </a:tr>
            </a:tbl>
          </a:graphicData>
        </a:graphic>
      </p:graphicFrame>
      <p:sp>
        <p:nvSpPr>
          <p:cNvPr id="9" name="TextBox 8">
            <a:extLst>
              <a:ext uri="{FF2B5EF4-FFF2-40B4-BE49-F238E27FC236}">
                <a16:creationId xmlns:a16="http://schemas.microsoft.com/office/drawing/2014/main" id="{84594F55-0421-464D-97C1-32F41D7B7888}"/>
              </a:ext>
            </a:extLst>
          </p:cNvPr>
          <p:cNvSpPr txBox="1"/>
          <p:nvPr/>
        </p:nvSpPr>
        <p:spPr>
          <a:xfrm>
            <a:off x="4611307" y="4420132"/>
            <a:ext cx="2501735" cy="584775"/>
          </a:xfrm>
          <a:prstGeom prst="rect">
            <a:avLst/>
          </a:prstGeom>
          <a:solidFill>
            <a:srgbClr val="7030A0"/>
          </a:solidFill>
        </p:spPr>
        <p:txBody>
          <a:bodyPr wrap="square" rtlCol="0">
            <a:spAutoFit/>
          </a:bodyPr>
          <a:lstStyle/>
          <a:p>
            <a:pPr algn="ctr"/>
            <a:r>
              <a:rPr lang="vi-VN" sz="3200" b="1">
                <a:solidFill>
                  <a:schemeClr val="bg1"/>
                </a:solidFill>
              </a:rPr>
              <a:t>Nhóm 1,3</a:t>
            </a:r>
            <a:endParaRPr lang="en-US" sz="3200" b="1">
              <a:solidFill>
                <a:schemeClr val="bg1"/>
              </a:solidFill>
            </a:endParaRPr>
          </a:p>
        </p:txBody>
      </p:sp>
      <p:sp>
        <p:nvSpPr>
          <p:cNvPr id="10" name="TextBox 9">
            <a:extLst>
              <a:ext uri="{FF2B5EF4-FFF2-40B4-BE49-F238E27FC236}">
                <a16:creationId xmlns:a16="http://schemas.microsoft.com/office/drawing/2014/main" id="{0DD23DD0-F4D4-4193-874E-B3ECC1669FDB}"/>
              </a:ext>
            </a:extLst>
          </p:cNvPr>
          <p:cNvSpPr txBox="1"/>
          <p:nvPr/>
        </p:nvSpPr>
        <p:spPr>
          <a:xfrm>
            <a:off x="9159728" y="4387866"/>
            <a:ext cx="2501735" cy="584775"/>
          </a:xfrm>
          <a:prstGeom prst="rect">
            <a:avLst/>
          </a:prstGeom>
          <a:solidFill>
            <a:srgbClr val="7030A0"/>
          </a:solidFill>
        </p:spPr>
        <p:txBody>
          <a:bodyPr wrap="square" rtlCol="0">
            <a:spAutoFit/>
          </a:bodyPr>
          <a:lstStyle/>
          <a:p>
            <a:pPr algn="ctr"/>
            <a:r>
              <a:rPr lang="vi-VN" sz="3200" b="1">
                <a:solidFill>
                  <a:schemeClr val="bg1"/>
                </a:solidFill>
              </a:rPr>
              <a:t>Nhóm 2,4</a:t>
            </a:r>
            <a:endParaRPr lang="en-US" sz="3200" b="1">
              <a:solidFill>
                <a:schemeClr val="bg1"/>
              </a:solidFill>
            </a:endParaRPr>
          </a:p>
        </p:txBody>
      </p:sp>
      <p:sp>
        <p:nvSpPr>
          <p:cNvPr id="11" name="TextBox 10">
            <a:extLst>
              <a:ext uri="{FF2B5EF4-FFF2-40B4-BE49-F238E27FC236}">
                <a16:creationId xmlns:a16="http://schemas.microsoft.com/office/drawing/2014/main" id="{36E75BB1-3A33-4B09-8CFF-4CC3247D81D3}"/>
              </a:ext>
            </a:extLst>
          </p:cNvPr>
          <p:cNvSpPr txBox="1"/>
          <p:nvPr/>
        </p:nvSpPr>
        <p:spPr>
          <a:xfrm>
            <a:off x="4391634" y="1296189"/>
            <a:ext cx="5255949" cy="769441"/>
          </a:xfrm>
          <a:prstGeom prst="rect">
            <a:avLst/>
          </a:prstGeom>
          <a:noFill/>
        </p:spPr>
        <p:txBody>
          <a:bodyPr wrap="square" rtlCol="0">
            <a:spAutoFit/>
          </a:bodyPr>
          <a:lstStyle/>
          <a:p>
            <a:r>
              <a:rPr lang="vi-VN" sz="4400" b="1">
                <a:solidFill>
                  <a:srgbClr val="FF0000"/>
                </a:solidFill>
              </a:rPr>
              <a:t>PHIẾU HỌC TẬP</a:t>
            </a:r>
            <a:endParaRPr lang="en-US" sz="4400" b="1">
              <a:solidFill>
                <a:srgbClr val="FF0000"/>
              </a:solidFill>
            </a:endParaRPr>
          </a:p>
        </p:txBody>
      </p:sp>
    </p:spTree>
    <p:extLst>
      <p:ext uri="{BB962C8B-B14F-4D97-AF65-F5344CB8AC3E}">
        <p14:creationId xmlns:p14="http://schemas.microsoft.com/office/powerpoint/2010/main" val="3340011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14B234-372D-4CFD-8326-5CAE93893B9D}"/>
              </a:ext>
            </a:extLst>
          </p:cNvPr>
          <p:cNvGrpSpPr/>
          <p:nvPr/>
        </p:nvGrpSpPr>
        <p:grpSpPr>
          <a:xfrm>
            <a:off x="103277" y="47175"/>
            <a:ext cx="5892795" cy="872949"/>
            <a:chOff x="1133366" y="2220084"/>
            <a:chExt cx="6093180" cy="914400"/>
          </a:xfrm>
          <a:solidFill>
            <a:srgbClr val="FCFEB0"/>
          </a:solidFill>
        </p:grpSpPr>
        <p:sp>
          <p:nvSpPr>
            <p:cNvPr id="3" name="Arrow: Pentagon 2">
              <a:extLst>
                <a:ext uri="{FF2B5EF4-FFF2-40B4-BE49-F238E27FC236}">
                  <a16:creationId xmlns:a16="http://schemas.microsoft.com/office/drawing/2014/main" id="{81B6173B-4D66-49C0-9F53-FB658B24870E}"/>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1798C421-D242-431E-AA2F-CECA18E260C7}"/>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4AA1628-26E4-47DE-956E-D92FE568E0AA}"/>
              </a:ext>
            </a:extLst>
          </p:cNvPr>
          <p:cNvSpPr txBox="1"/>
          <p:nvPr/>
        </p:nvSpPr>
        <p:spPr>
          <a:xfrm>
            <a:off x="-713354" y="22692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bảo vệ môi trường</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303F98CD-D4E1-4696-A71D-D1047A2EF6DE}"/>
              </a:ext>
            </a:extLst>
          </p:cNvPr>
          <p:cNvSpPr/>
          <p:nvPr/>
        </p:nvSpPr>
        <p:spPr>
          <a:xfrm>
            <a:off x="54781" y="44251"/>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7" name="Isosceles Triangle 6">
            <a:extLst>
              <a:ext uri="{FF2B5EF4-FFF2-40B4-BE49-F238E27FC236}">
                <a16:creationId xmlns:a16="http://schemas.microsoft.com/office/drawing/2014/main" id="{5FBAC20B-1D00-4EE8-A0BD-12A71E171853}"/>
              </a:ext>
            </a:extLst>
          </p:cNvPr>
          <p:cNvSpPr/>
          <p:nvPr/>
        </p:nvSpPr>
        <p:spPr>
          <a:xfrm rot="5400000">
            <a:off x="759693" y="379794"/>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5E68AD9-3FDD-44D7-B50E-A648877C2908}"/>
              </a:ext>
            </a:extLst>
          </p:cNvPr>
          <p:cNvGrpSpPr/>
          <p:nvPr/>
        </p:nvGrpSpPr>
        <p:grpSpPr>
          <a:xfrm>
            <a:off x="271836" y="932817"/>
            <a:ext cx="4254926" cy="923330"/>
            <a:chOff x="536533" y="2851551"/>
            <a:chExt cx="4254926" cy="923330"/>
          </a:xfrm>
        </p:grpSpPr>
        <p:sp>
          <p:nvSpPr>
            <p:cNvPr id="13" name="TextBox 12">
              <a:extLst>
                <a:ext uri="{FF2B5EF4-FFF2-40B4-BE49-F238E27FC236}">
                  <a16:creationId xmlns:a16="http://schemas.microsoft.com/office/drawing/2014/main" id="{6E370A61-E251-474D-9A40-D6930BFF5FEF}"/>
                </a:ext>
              </a:extLst>
            </p:cNvPr>
            <p:cNvSpPr txBox="1"/>
            <p:nvPr/>
          </p:nvSpPr>
          <p:spPr>
            <a:xfrm>
              <a:off x="536533" y="285155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4" name="TextBox 13">
              <a:extLst>
                <a:ext uri="{FF2B5EF4-FFF2-40B4-BE49-F238E27FC236}">
                  <a16:creationId xmlns:a16="http://schemas.microsoft.com/office/drawing/2014/main" id="{907BD786-DCB1-452D-9E79-64AEE1C7B9F8}"/>
                </a:ext>
              </a:extLst>
            </p:cNvPr>
            <p:cNvSpPr txBox="1"/>
            <p:nvPr/>
          </p:nvSpPr>
          <p:spPr>
            <a:xfrm>
              <a:off x="1332642" y="3008367"/>
              <a:ext cx="3458817" cy="523220"/>
            </a:xfrm>
            <a:prstGeom prst="rect">
              <a:avLst/>
            </a:prstGeom>
            <a:noFill/>
          </p:spPr>
          <p:txBody>
            <a:bodyPr wrap="square" rtlCol="0">
              <a:spAutoFit/>
            </a:bodyPr>
            <a:lstStyle/>
            <a:p>
              <a:r>
                <a:rPr lang="vi-VN" sz="2800">
                  <a:solidFill>
                    <a:srgbClr val="00B050"/>
                  </a:solidFill>
                  <a:sym typeface="Wingdings" panose="05000000000000000000" pitchFamily="2" charset="2"/>
                </a:rPr>
                <a:t>Nguyên nhân</a:t>
              </a:r>
              <a:endParaRPr lang="en-US" sz="2800">
                <a:solidFill>
                  <a:srgbClr val="00B050"/>
                </a:solidFill>
              </a:endParaRPr>
            </a:p>
          </p:txBody>
        </p:sp>
      </p:grpSp>
      <p:sp>
        <p:nvSpPr>
          <p:cNvPr id="11" name="Rectangle 10">
            <a:extLst>
              <a:ext uri="{FF2B5EF4-FFF2-40B4-BE49-F238E27FC236}">
                <a16:creationId xmlns:a16="http://schemas.microsoft.com/office/drawing/2014/main" id="{836F3D0E-0640-4830-9F13-B03506836203}"/>
              </a:ext>
            </a:extLst>
          </p:cNvPr>
          <p:cNvSpPr/>
          <p:nvPr/>
        </p:nvSpPr>
        <p:spPr>
          <a:xfrm>
            <a:off x="271836" y="1661078"/>
            <a:ext cx="10740761" cy="584775"/>
          </a:xfrm>
          <a:prstGeom prst="rect">
            <a:avLst/>
          </a:prstGeom>
        </p:spPr>
        <p:txBody>
          <a:bodyPr wrap="square">
            <a:spAutoFit/>
          </a:bodyPr>
          <a:lstStyle/>
          <a:p>
            <a:pPr marL="571500" indent="-571500">
              <a:buFont typeface="Wingdings" panose="05000000000000000000" pitchFamily="2" charset="2"/>
              <a:buChar char="ü"/>
            </a:pPr>
            <a:r>
              <a:rPr lang="vi-VN" sz="3200">
                <a:solidFill>
                  <a:srgbClr val="1B04FA"/>
                </a:solidFill>
              </a:rPr>
              <a:t>Hoạt động sản xuất công nghiệp </a:t>
            </a:r>
            <a:endParaRPr lang="en-US" sz="3200"/>
          </a:p>
        </p:txBody>
      </p:sp>
      <p:grpSp>
        <p:nvGrpSpPr>
          <p:cNvPr id="28" name="Group 27">
            <a:extLst>
              <a:ext uri="{FF2B5EF4-FFF2-40B4-BE49-F238E27FC236}">
                <a16:creationId xmlns:a16="http://schemas.microsoft.com/office/drawing/2014/main" id="{3051BF4D-4391-4DF6-93B8-07C823F6D607}"/>
              </a:ext>
            </a:extLst>
          </p:cNvPr>
          <p:cNvGrpSpPr/>
          <p:nvPr/>
        </p:nvGrpSpPr>
        <p:grpSpPr>
          <a:xfrm>
            <a:off x="54781" y="2597102"/>
            <a:ext cx="6096000" cy="4089190"/>
            <a:chOff x="54781" y="2597102"/>
            <a:chExt cx="6096000" cy="4089190"/>
          </a:xfrm>
        </p:grpSpPr>
        <p:grpSp>
          <p:nvGrpSpPr>
            <p:cNvPr id="21" name="Group 20">
              <a:extLst>
                <a:ext uri="{FF2B5EF4-FFF2-40B4-BE49-F238E27FC236}">
                  <a16:creationId xmlns:a16="http://schemas.microsoft.com/office/drawing/2014/main" id="{3E145DE2-2FE4-4DEF-B418-5292D014E2DE}"/>
                </a:ext>
              </a:extLst>
            </p:cNvPr>
            <p:cNvGrpSpPr/>
            <p:nvPr/>
          </p:nvGrpSpPr>
          <p:grpSpPr>
            <a:xfrm>
              <a:off x="329996" y="2597102"/>
              <a:ext cx="5642563" cy="4015814"/>
              <a:chOff x="3822000" y="2798578"/>
              <a:chExt cx="3047991" cy="1943422"/>
            </a:xfrm>
          </p:grpSpPr>
          <p:grpSp>
            <p:nvGrpSpPr>
              <p:cNvPr id="22" name="Group 21">
                <a:extLst>
                  <a:ext uri="{FF2B5EF4-FFF2-40B4-BE49-F238E27FC236}">
                    <a16:creationId xmlns:a16="http://schemas.microsoft.com/office/drawing/2014/main" id="{EAC0A191-6DB1-4282-AB01-A4B8B0A2E96B}"/>
                  </a:ext>
                </a:extLst>
              </p:cNvPr>
              <p:cNvGrpSpPr/>
              <p:nvPr/>
            </p:nvGrpSpPr>
            <p:grpSpPr>
              <a:xfrm>
                <a:off x="3822000" y="2798578"/>
                <a:ext cx="3047991" cy="1943422"/>
                <a:chOff x="0" y="-18276"/>
                <a:chExt cx="2639825" cy="1831151"/>
              </a:xfrm>
            </p:grpSpPr>
            <p:sp>
              <p:nvSpPr>
                <p:cNvPr id="23" name="Rectangle 22">
                  <a:extLst>
                    <a:ext uri="{FF2B5EF4-FFF2-40B4-BE49-F238E27FC236}">
                      <a16:creationId xmlns:a16="http://schemas.microsoft.com/office/drawing/2014/main" id="{AF9215B9-1CCD-4CE6-8217-4A57624F2F75}"/>
                    </a:ext>
                  </a:extLst>
                </p:cNvPr>
                <p:cNvSpPr/>
                <p:nvPr/>
              </p:nvSpPr>
              <p:spPr>
                <a:xfrm>
                  <a:off x="0" y="0"/>
                  <a:ext cx="2639825" cy="1812875"/>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vi-VN" sz="12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pic>
              <p:nvPicPr>
                <p:cNvPr id="24" name="Shape 37" descr="Ảnh có chứa bầu trời, ngoài trời, tàu, tòa nhà&#10;&#10;Mô tả được tạo tự động">
                  <a:extLst>
                    <a:ext uri="{FF2B5EF4-FFF2-40B4-BE49-F238E27FC236}">
                      <a16:creationId xmlns:a16="http://schemas.microsoft.com/office/drawing/2014/main" id="{B587B64B-DDC2-4868-8D8D-E33FC03B355F}"/>
                    </a:ext>
                  </a:extLst>
                </p:cNvPr>
                <p:cNvPicPr preferRelativeResize="0"/>
                <p:nvPr/>
              </p:nvPicPr>
              <p:blipFill rotWithShape="1">
                <a:blip r:embed="rId3">
                  <a:alphaModFix/>
                </a:blip>
                <a:srcRect/>
                <a:stretch/>
              </p:blipFill>
              <p:spPr>
                <a:xfrm>
                  <a:off x="135173" y="0"/>
                  <a:ext cx="2440305" cy="1463040"/>
                </a:xfrm>
                <a:prstGeom prst="rect">
                  <a:avLst/>
                </a:prstGeom>
                <a:noFill/>
                <a:ln>
                  <a:noFill/>
                </a:ln>
              </p:spPr>
            </p:pic>
            <p:sp>
              <p:nvSpPr>
                <p:cNvPr id="25" name="Rectangle 24">
                  <a:extLst>
                    <a:ext uri="{FF2B5EF4-FFF2-40B4-BE49-F238E27FC236}">
                      <a16:creationId xmlns:a16="http://schemas.microsoft.com/office/drawing/2014/main" id="{F075516D-2908-4899-868D-CA6BC4A296F2}"/>
                    </a:ext>
                  </a:extLst>
                </p:cNvPr>
                <p:cNvSpPr/>
                <p:nvPr/>
              </p:nvSpPr>
              <p:spPr>
                <a:xfrm>
                  <a:off x="135173" y="-18276"/>
                  <a:ext cx="2440305" cy="206940"/>
                </a:xfrm>
                <a:prstGeom prst="rect">
                  <a:avLst/>
                </a:prstGeom>
                <a:solidFill>
                  <a:schemeClr val="accent1">
                    <a:lumMod val="20000"/>
                    <a:lumOff val="80000"/>
                    <a:alpha val="55000"/>
                  </a:schemeClr>
                </a:solidFill>
                <a:ln>
                  <a:noFill/>
                </a:ln>
              </p:spPr>
              <p:txBody>
                <a:bodyPr spcFirstLastPara="1" wrap="square" lIns="91425" tIns="45700" rIns="91425" bIns="45700" anchor="t" anchorCtr="0">
                  <a:noAutofit/>
                </a:bodyPr>
                <a:lstStyle/>
                <a:p>
                  <a:pPr indent="179705" algn="ctr">
                    <a:lnSpc>
                      <a:spcPct val="107000"/>
                    </a:lnSpc>
                    <a:spcAft>
                      <a:spcPts val="600"/>
                    </a:spcAft>
                  </a:pPr>
                  <a:r>
                    <a:rPr lang="vi-VN" sz="2000">
                      <a:solidFill>
                        <a:srgbClr val="FF0066"/>
                      </a:solidFill>
                      <a:effectLst/>
                      <a:ea typeface="Times New Roman" panose="02020603050405020304" pitchFamily="18" charset="0"/>
                    </a:rPr>
                    <a:t>Lần 1: năm 1784 </a:t>
                  </a:r>
                  <a:r>
                    <a:rPr lang="vi-VN" sz="2000">
                      <a:solidFill>
                        <a:srgbClr val="FF0066"/>
                      </a:solidFill>
                      <a:ea typeface="Times New Roman" panose="02020603050405020304" pitchFamily="18" charset="0"/>
                    </a:rPr>
                    <a:t>- </a:t>
                  </a:r>
                  <a:r>
                    <a:rPr lang="vi-VN" sz="2000">
                      <a:solidFill>
                        <a:srgbClr val="FF0066"/>
                      </a:solidFill>
                      <a:effectLst/>
                      <a:ea typeface="Times New Roman" panose="02020603050405020304" pitchFamily="18" charset="0"/>
                    </a:rPr>
                    <a:t>động cơ hơi nước</a:t>
                  </a:r>
                  <a:endParaRPr lang="en-US" sz="2000">
                    <a:solidFill>
                      <a:srgbClr val="FF0066"/>
                    </a:solidFill>
                    <a:effectLst/>
                    <a:ea typeface="Times New Roman" panose="02020603050405020304" pitchFamily="18" charset="0"/>
                  </a:endParaRPr>
                </a:p>
              </p:txBody>
            </p:sp>
          </p:grpSp>
        </p:grpSp>
        <p:sp>
          <p:nvSpPr>
            <p:cNvPr id="18" name="Rectangle 17">
              <a:extLst>
                <a:ext uri="{FF2B5EF4-FFF2-40B4-BE49-F238E27FC236}">
                  <a16:creationId xmlns:a16="http://schemas.microsoft.com/office/drawing/2014/main" id="{477BCB92-0D5B-41D9-9BC8-DFB7E0B2617B}"/>
                </a:ext>
              </a:extLst>
            </p:cNvPr>
            <p:cNvSpPr/>
            <p:nvPr/>
          </p:nvSpPr>
          <p:spPr>
            <a:xfrm>
              <a:off x="54781" y="5978406"/>
              <a:ext cx="6096000" cy="707886"/>
            </a:xfrm>
            <a:prstGeom prst="rect">
              <a:avLst/>
            </a:prstGeom>
          </p:spPr>
          <p:txBody>
            <a:bodyPr>
              <a:spAutoFit/>
            </a:bodyPr>
            <a:lstStyle/>
            <a:p>
              <a:pPr algn="ctr"/>
              <a:r>
                <a:rPr lang="vi-VN" sz="2000">
                  <a:solidFill>
                    <a:srgbClr val="00B050"/>
                  </a:solidFill>
                </a:rPr>
                <a:t>Châu Âu là nơi tiến hành công nghiệp hóa sớm nhất thế giới</a:t>
              </a:r>
              <a:endParaRPr lang="en-US" sz="2000"/>
            </a:p>
          </p:txBody>
        </p:sp>
      </p:grpSp>
      <p:grpSp>
        <p:nvGrpSpPr>
          <p:cNvPr id="30" name="Group 29">
            <a:extLst>
              <a:ext uri="{FF2B5EF4-FFF2-40B4-BE49-F238E27FC236}">
                <a16:creationId xmlns:a16="http://schemas.microsoft.com/office/drawing/2014/main" id="{C77400DF-C429-48AD-8F85-4A0E22850B07}"/>
              </a:ext>
            </a:extLst>
          </p:cNvPr>
          <p:cNvGrpSpPr/>
          <p:nvPr/>
        </p:nvGrpSpPr>
        <p:grpSpPr>
          <a:xfrm>
            <a:off x="6150781" y="2597101"/>
            <a:ext cx="6096000" cy="4279806"/>
            <a:chOff x="6150781" y="2597101"/>
            <a:chExt cx="6096000" cy="4279806"/>
          </a:xfrm>
        </p:grpSpPr>
        <p:sp>
          <p:nvSpPr>
            <p:cNvPr id="29" name="Rectangle 28">
              <a:extLst>
                <a:ext uri="{FF2B5EF4-FFF2-40B4-BE49-F238E27FC236}">
                  <a16:creationId xmlns:a16="http://schemas.microsoft.com/office/drawing/2014/main" id="{260E1DDD-7F29-41D5-8A66-F9D8CD1D29DF}"/>
                </a:ext>
              </a:extLst>
            </p:cNvPr>
            <p:cNvSpPr/>
            <p:nvPr/>
          </p:nvSpPr>
          <p:spPr>
            <a:xfrm>
              <a:off x="6150781" y="5953577"/>
              <a:ext cx="6096000" cy="923330"/>
            </a:xfrm>
            <a:prstGeom prst="rect">
              <a:avLst/>
            </a:prstGeom>
          </p:spPr>
          <p:txBody>
            <a:bodyPr>
              <a:spAutoFit/>
            </a:bodyPr>
            <a:lstStyle/>
            <a:p>
              <a:pPr algn="ctr"/>
              <a:r>
                <a:rPr lang="vi-VN">
                  <a:solidFill>
                    <a:srgbClr val="00B050"/>
                  </a:solidFill>
                </a:rPr>
                <a:t>Ô nhiễm không khí từ các ngành công nghiệp ở châu Âu đang gây ra những thiệt hại về sức khỏe và môi trường ước tính lên tới 500 tỷ USD mỗi năm.</a:t>
              </a:r>
              <a:endParaRPr lang="en-US" sz="2400">
                <a:solidFill>
                  <a:srgbClr val="00B050"/>
                </a:solidFill>
              </a:endParaRPr>
            </a:p>
          </p:txBody>
        </p:sp>
        <p:pic>
          <p:nvPicPr>
            <p:cNvPr id="26" name="Picture 25">
              <a:extLst>
                <a:ext uri="{FF2B5EF4-FFF2-40B4-BE49-F238E27FC236}">
                  <a16:creationId xmlns:a16="http://schemas.microsoft.com/office/drawing/2014/main" id="{0EEADCDB-3A9B-4143-86DE-B20A0BF99AC2}"/>
                </a:ext>
              </a:extLst>
            </p:cNvPr>
            <p:cNvPicPr>
              <a:picLocks noChangeAspect="1"/>
            </p:cNvPicPr>
            <p:nvPr/>
          </p:nvPicPr>
          <p:blipFill>
            <a:blip r:embed="rId4"/>
            <a:stretch>
              <a:fillRect/>
            </a:stretch>
          </p:blipFill>
          <p:spPr>
            <a:xfrm>
              <a:off x="6625853" y="2597101"/>
              <a:ext cx="5044176" cy="3248607"/>
            </a:xfrm>
            <a:prstGeom prst="rect">
              <a:avLst/>
            </a:prstGeom>
          </p:spPr>
        </p:pic>
      </p:grpSp>
      <p:pic>
        <p:nvPicPr>
          <p:cNvPr id="27" name="Picture 26">
            <a:extLst>
              <a:ext uri="{FF2B5EF4-FFF2-40B4-BE49-F238E27FC236}">
                <a16:creationId xmlns:a16="http://schemas.microsoft.com/office/drawing/2014/main" id="{8E788719-ED31-4E63-BA21-CEF0A795CAD1}"/>
              </a:ext>
            </a:extLst>
          </p:cNvPr>
          <p:cNvPicPr>
            <a:picLocks noChangeAspect="1"/>
          </p:cNvPicPr>
          <p:nvPr/>
        </p:nvPicPr>
        <p:blipFill rotWithShape="1">
          <a:blip r:embed="rId5"/>
          <a:srcRect l="49250" t="16517" r="40417" b="67812"/>
          <a:stretch/>
        </p:blipFill>
        <p:spPr>
          <a:xfrm>
            <a:off x="10789658" y="56945"/>
            <a:ext cx="1259840" cy="1074695"/>
          </a:xfrm>
          <a:prstGeom prst="rect">
            <a:avLst/>
          </a:prstGeom>
        </p:spPr>
      </p:pic>
    </p:spTree>
    <p:extLst>
      <p:ext uri="{BB962C8B-B14F-4D97-AF65-F5344CB8AC3E}">
        <p14:creationId xmlns:p14="http://schemas.microsoft.com/office/powerpoint/2010/main" val="28278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14B234-372D-4CFD-8326-5CAE93893B9D}"/>
              </a:ext>
            </a:extLst>
          </p:cNvPr>
          <p:cNvGrpSpPr/>
          <p:nvPr/>
        </p:nvGrpSpPr>
        <p:grpSpPr>
          <a:xfrm>
            <a:off x="103277" y="47175"/>
            <a:ext cx="5892795" cy="872949"/>
            <a:chOff x="1133366" y="2220084"/>
            <a:chExt cx="6093180" cy="914400"/>
          </a:xfrm>
          <a:solidFill>
            <a:srgbClr val="FCFEB0"/>
          </a:solidFill>
        </p:grpSpPr>
        <p:sp>
          <p:nvSpPr>
            <p:cNvPr id="3" name="Arrow: Pentagon 2">
              <a:extLst>
                <a:ext uri="{FF2B5EF4-FFF2-40B4-BE49-F238E27FC236}">
                  <a16:creationId xmlns:a16="http://schemas.microsoft.com/office/drawing/2014/main" id="{81B6173B-4D66-49C0-9F53-FB658B24870E}"/>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1798C421-D242-431E-AA2F-CECA18E260C7}"/>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4AA1628-26E4-47DE-956E-D92FE568E0AA}"/>
              </a:ext>
            </a:extLst>
          </p:cNvPr>
          <p:cNvSpPr txBox="1"/>
          <p:nvPr/>
        </p:nvSpPr>
        <p:spPr>
          <a:xfrm>
            <a:off x="-713354" y="22692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bảo vệ môi trường</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303F98CD-D4E1-4696-A71D-D1047A2EF6DE}"/>
              </a:ext>
            </a:extLst>
          </p:cNvPr>
          <p:cNvSpPr/>
          <p:nvPr/>
        </p:nvSpPr>
        <p:spPr>
          <a:xfrm>
            <a:off x="54781" y="44251"/>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7" name="Isosceles Triangle 6">
            <a:extLst>
              <a:ext uri="{FF2B5EF4-FFF2-40B4-BE49-F238E27FC236}">
                <a16:creationId xmlns:a16="http://schemas.microsoft.com/office/drawing/2014/main" id="{5FBAC20B-1D00-4EE8-A0BD-12A71E171853}"/>
              </a:ext>
            </a:extLst>
          </p:cNvPr>
          <p:cNvSpPr/>
          <p:nvPr/>
        </p:nvSpPr>
        <p:spPr>
          <a:xfrm rot="5400000">
            <a:off x="759693" y="379794"/>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5E68AD9-3FDD-44D7-B50E-A648877C2908}"/>
              </a:ext>
            </a:extLst>
          </p:cNvPr>
          <p:cNvGrpSpPr/>
          <p:nvPr/>
        </p:nvGrpSpPr>
        <p:grpSpPr>
          <a:xfrm>
            <a:off x="271836" y="827088"/>
            <a:ext cx="4254926" cy="923330"/>
            <a:chOff x="536533" y="2851551"/>
            <a:chExt cx="4254926" cy="923330"/>
          </a:xfrm>
        </p:grpSpPr>
        <p:sp>
          <p:nvSpPr>
            <p:cNvPr id="13" name="TextBox 12">
              <a:extLst>
                <a:ext uri="{FF2B5EF4-FFF2-40B4-BE49-F238E27FC236}">
                  <a16:creationId xmlns:a16="http://schemas.microsoft.com/office/drawing/2014/main" id="{6E370A61-E251-474D-9A40-D6930BFF5FEF}"/>
                </a:ext>
              </a:extLst>
            </p:cNvPr>
            <p:cNvSpPr txBox="1"/>
            <p:nvPr/>
          </p:nvSpPr>
          <p:spPr>
            <a:xfrm>
              <a:off x="536533" y="285155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4" name="TextBox 13">
              <a:extLst>
                <a:ext uri="{FF2B5EF4-FFF2-40B4-BE49-F238E27FC236}">
                  <a16:creationId xmlns:a16="http://schemas.microsoft.com/office/drawing/2014/main" id="{907BD786-DCB1-452D-9E79-64AEE1C7B9F8}"/>
                </a:ext>
              </a:extLst>
            </p:cNvPr>
            <p:cNvSpPr txBox="1"/>
            <p:nvPr/>
          </p:nvSpPr>
          <p:spPr>
            <a:xfrm>
              <a:off x="1332642" y="3008367"/>
              <a:ext cx="3458817" cy="523220"/>
            </a:xfrm>
            <a:prstGeom prst="rect">
              <a:avLst/>
            </a:prstGeom>
            <a:noFill/>
          </p:spPr>
          <p:txBody>
            <a:bodyPr wrap="square" rtlCol="0">
              <a:spAutoFit/>
            </a:bodyPr>
            <a:lstStyle/>
            <a:p>
              <a:r>
                <a:rPr lang="vi-VN" sz="2800">
                  <a:solidFill>
                    <a:srgbClr val="00B050"/>
                  </a:solidFill>
                  <a:sym typeface="Wingdings" panose="05000000000000000000" pitchFamily="2" charset="2"/>
                </a:rPr>
                <a:t>Nguyên nhân</a:t>
              </a:r>
              <a:endParaRPr lang="en-US" sz="2800">
                <a:solidFill>
                  <a:srgbClr val="00B050"/>
                </a:solidFill>
              </a:endParaRPr>
            </a:p>
          </p:txBody>
        </p:sp>
      </p:grpSp>
      <p:sp>
        <p:nvSpPr>
          <p:cNvPr id="11" name="Rectangle 10">
            <a:extLst>
              <a:ext uri="{FF2B5EF4-FFF2-40B4-BE49-F238E27FC236}">
                <a16:creationId xmlns:a16="http://schemas.microsoft.com/office/drawing/2014/main" id="{836F3D0E-0640-4830-9F13-B03506836203}"/>
              </a:ext>
            </a:extLst>
          </p:cNvPr>
          <p:cNvSpPr/>
          <p:nvPr/>
        </p:nvSpPr>
        <p:spPr>
          <a:xfrm>
            <a:off x="350791" y="1773351"/>
            <a:ext cx="10740761" cy="584775"/>
          </a:xfrm>
          <a:prstGeom prst="rect">
            <a:avLst/>
          </a:prstGeom>
        </p:spPr>
        <p:txBody>
          <a:bodyPr wrap="square">
            <a:spAutoFit/>
          </a:bodyPr>
          <a:lstStyle/>
          <a:p>
            <a:pPr marL="571500" indent="-571500">
              <a:buFont typeface="Wingdings" panose="05000000000000000000" pitchFamily="2" charset="2"/>
              <a:buChar char="ü"/>
            </a:pPr>
            <a:r>
              <a:rPr lang="vi-VN" sz="3200">
                <a:solidFill>
                  <a:srgbClr val="1B04FA"/>
                </a:solidFill>
              </a:rPr>
              <a:t>Hoạt động sản xuất công nghiệp </a:t>
            </a:r>
            <a:endParaRPr lang="en-US" sz="3200"/>
          </a:p>
        </p:txBody>
      </p:sp>
      <p:sp>
        <p:nvSpPr>
          <p:cNvPr id="19" name="Rectangle 18">
            <a:extLst>
              <a:ext uri="{FF2B5EF4-FFF2-40B4-BE49-F238E27FC236}">
                <a16:creationId xmlns:a16="http://schemas.microsoft.com/office/drawing/2014/main" id="{C30706B9-A8A7-4F01-AF70-97DA4BD9D6AD}"/>
              </a:ext>
            </a:extLst>
          </p:cNvPr>
          <p:cNvSpPr/>
          <p:nvPr/>
        </p:nvSpPr>
        <p:spPr>
          <a:xfrm>
            <a:off x="271836" y="2381059"/>
            <a:ext cx="10740761" cy="584775"/>
          </a:xfrm>
          <a:prstGeom prst="rect">
            <a:avLst/>
          </a:prstGeom>
        </p:spPr>
        <p:txBody>
          <a:bodyPr wrap="square">
            <a:spAutoFit/>
          </a:bodyPr>
          <a:lstStyle/>
          <a:p>
            <a:pPr marL="571500" indent="-571500">
              <a:buFont typeface="Wingdings" panose="05000000000000000000" pitchFamily="2" charset="2"/>
              <a:buChar char="ü"/>
            </a:pPr>
            <a:r>
              <a:rPr lang="vi-VN" sz="3200">
                <a:solidFill>
                  <a:srgbClr val="1B04FA"/>
                </a:solidFill>
              </a:rPr>
              <a:t>Tiêu thụ năng lượng, vận tải đường bộ</a:t>
            </a:r>
            <a:endParaRPr lang="en-US" sz="3200"/>
          </a:p>
        </p:txBody>
      </p:sp>
      <p:pic>
        <p:nvPicPr>
          <p:cNvPr id="1026" name="Picture 2">
            <a:extLst>
              <a:ext uri="{FF2B5EF4-FFF2-40B4-BE49-F238E27FC236}">
                <a16:creationId xmlns:a16="http://schemas.microsoft.com/office/drawing/2014/main" id="{9E3BA159-B30B-4B76-8B65-A0CC40677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025" y="3211353"/>
            <a:ext cx="4955693" cy="28023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quốc gia nào ở Châu Âu gây ra thiệt hại về ô nhiễm không khí nhiều nhất?">
            <a:extLst>
              <a:ext uri="{FF2B5EF4-FFF2-40B4-BE49-F238E27FC236}">
                <a16:creationId xmlns:a16="http://schemas.microsoft.com/office/drawing/2014/main" id="{CCE545D7-113C-4148-B762-2D54A0DDE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562" y="3187519"/>
            <a:ext cx="5066654" cy="28499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C7BC987-C369-49CD-8096-CE1BBB1A9EDC}"/>
              </a:ext>
            </a:extLst>
          </p:cNvPr>
          <p:cNvPicPr>
            <a:picLocks noChangeAspect="1"/>
          </p:cNvPicPr>
          <p:nvPr/>
        </p:nvPicPr>
        <p:blipFill rotWithShape="1">
          <a:blip r:embed="rId5"/>
          <a:srcRect l="49250" t="16517" r="40417" b="67812"/>
          <a:stretch/>
        </p:blipFill>
        <p:spPr>
          <a:xfrm>
            <a:off x="10789658" y="56945"/>
            <a:ext cx="1259840" cy="1074695"/>
          </a:xfrm>
          <a:prstGeom prst="rect">
            <a:avLst/>
          </a:prstGeom>
        </p:spPr>
      </p:pic>
    </p:spTree>
    <p:extLst>
      <p:ext uri="{BB962C8B-B14F-4D97-AF65-F5344CB8AC3E}">
        <p14:creationId xmlns:p14="http://schemas.microsoft.com/office/powerpoint/2010/main" val="25248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14B234-372D-4CFD-8326-5CAE93893B9D}"/>
              </a:ext>
            </a:extLst>
          </p:cNvPr>
          <p:cNvGrpSpPr/>
          <p:nvPr/>
        </p:nvGrpSpPr>
        <p:grpSpPr>
          <a:xfrm>
            <a:off x="103277" y="47175"/>
            <a:ext cx="5892795" cy="872949"/>
            <a:chOff x="1133366" y="2220084"/>
            <a:chExt cx="6093180" cy="914400"/>
          </a:xfrm>
          <a:solidFill>
            <a:srgbClr val="FCFEB0"/>
          </a:solidFill>
        </p:grpSpPr>
        <p:sp>
          <p:nvSpPr>
            <p:cNvPr id="3" name="Arrow: Pentagon 2">
              <a:extLst>
                <a:ext uri="{FF2B5EF4-FFF2-40B4-BE49-F238E27FC236}">
                  <a16:creationId xmlns:a16="http://schemas.microsoft.com/office/drawing/2014/main" id="{81B6173B-4D66-49C0-9F53-FB658B24870E}"/>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1798C421-D242-431E-AA2F-CECA18E260C7}"/>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4AA1628-26E4-47DE-956E-D92FE568E0AA}"/>
              </a:ext>
            </a:extLst>
          </p:cNvPr>
          <p:cNvSpPr txBox="1"/>
          <p:nvPr/>
        </p:nvSpPr>
        <p:spPr>
          <a:xfrm>
            <a:off x="-713354" y="22692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bảo vệ môi trường</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303F98CD-D4E1-4696-A71D-D1047A2EF6DE}"/>
              </a:ext>
            </a:extLst>
          </p:cNvPr>
          <p:cNvSpPr/>
          <p:nvPr/>
        </p:nvSpPr>
        <p:spPr>
          <a:xfrm>
            <a:off x="54781" y="44251"/>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7" name="Isosceles Triangle 6">
            <a:extLst>
              <a:ext uri="{FF2B5EF4-FFF2-40B4-BE49-F238E27FC236}">
                <a16:creationId xmlns:a16="http://schemas.microsoft.com/office/drawing/2014/main" id="{5FBAC20B-1D00-4EE8-A0BD-12A71E171853}"/>
              </a:ext>
            </a:extLst>
          </p:cNvPr>
          <p:cNvSpPr/>
          <p:nvPr/>
        </p:nvSpPr>
        <p:spPr>
          <a:xfrm rot="5400000">
            <a:off x="759693" y="379794"/>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5E53F06-EDB0-4742-A06D-31A9ED5BC642}"/>
              </a:ext>
            </a:extLst>
          </p:cNvPr>
          <p:cNvGrpSpPr/>
          <p:nvPr/>
        </p:nvGrpSpPr>
        <p:grpSpPr>
          <a:xfrm>
            <a:off x="364355" y="827088"/>
            <a:ext cx="4205866" cy="923330"/>
            <a:chOff x="536532" y="3673391"/>
            <a:chExt cx="4205866" cy="923330"/>
          </a:xfrm>
        </p:grpSpPr>
        <p:sp>
          <p:nvSpPr>
            <p:cNvPr id="9" name="TextBox 8">
              <a:extLst>
                <a:ext uri="{FF2B5EF4-FFF2-40B4-BE49-F238E27FC236}">
                  <a16:creationId xmlns:a16="http://schemas.microsoft.com/office/drawing/2014/main" id="{E01C2375-F695-4990-9F9F-DB261283B6D2}"/>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0" name="TextBox 9">
              <a:extLst>
                <a:ext uri="{FF2B5EF4-FFF2-40B4-BE49-F238E27FC236}">
                  <a16:creationId xmlns:a16="http://schemas.microsoft.com/office/drawing/2014/main" id="{F369F758-FC64-45DB-BA82-2482CC162ABE}"/>
                </a:ext>
              </a:extLst>
            </p:cNvPr>
            <p:cNvSpPr txBox="1"/>
            <p:nvPr/>
          </p:nvSpPr>
          <p:spPr>
            <a:xfrm>
              <a:off x="1283581" y="3828447"/>
              <a:ext cx="3458817" cy="523220"/>
            </a:xfrm>
            <a:prstGeom prst="rect">
              <a:avLst/>
            </a:prstGeom>
            <a:noFill/>
          </p:spPr>
          <p:txBody>
            <a:bodyPr wrap="square" rtlCol="0">
              <a:spAutoFit/>
            </a:bodyPr>
            <a:lstStyle/>
            <a:p>
              <a:r>
                <a:rPr lang="vi-VN" sz="2800">
                  <a:solidFill>
                    <a:srgbClr val="00B050"/>
                  </a:solidFill>
                  <a:sym typeface="Wingdings" panose="05000000000000000000" pitchFamily="2" charset="2"/>
                </a:rPr>
                <a:t>Giải pháp</a:t>
              </a:r>
              <a:endParaRPr lang="en-US" sz="2800">
                <a:solidFill>
                  <a:srgbClr val="00B050"/>
                </a:solidFill>
              </a:endParaRPr>
            </a:p>
          </p:txBody>
        </p:sp>
      </p:grpSp>
      <p:sp>
        <p:nvSpPr>
          <p:cNvPr id="11" name="Rectangle 10">
            <a:extLst>
              <a:ext uri="{FF2B5EF4-FFF2-40B4-BE49-F238E27FC236}">
                <a16:creationId xmlns:a16="http://schemas.microsoft.com/office/drawing/2014/main" id="{CA6D221C-28BA-4A0E-ABC8-719E8C4AC787}"/>
              </a:ext>
            </a:extLst>
          </p:cNvPr>
          <p:cNvSpPr/>
          <p:nvPr/>
        </p:nvSpPr>
        <p:spPr>
          <a:xfrm>
            <a:off x="444358" y="1648782"/>
            <a:ext cx="11103428" cy="584775"/>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1B04FA"/>
                </a:solidFill>
              </a:rPr>
              <a:t> Kiểm soát lượng khí thải trong khí quyển.</a:t>
            </a:r>
            <a:endParaRPr lang="en-US"/>
          </a:p>
        </p:txBody>
      </p:sp>
      <p:pic>
        <p:nvPicPr>
          <p:cNvPr id="15" name="Picture 14">
            <a:extLst>
              <a:ext uri="{FF2B5EF4-FFF2-40B4-BE49-F238E27FC236}">
                <a16:creationId xmlns:a16="http://schemas.microsoft.com/office/drawing/2014/main" id="{4234DC61-9847-4878-940C-F63E7F28BD89}"/>
              </a:ext>
            </a:extLst>
          </p:cNvPr>
          <p:cNvPicPr>
            <a:picLocks noChangeAspect="1"/>
          </p:cNvPicPr>
          <p:nvPr/>
        </p:nvPicPr>
        <p:blipFill>
          <a:blip r:embed="rId2"/>
          <a:stretch>
            <a:fillRect/>
          </a:stretch>
        </p:blipFill>
        <p:spPr>
          <a:xfrm>
            <a:off x="3049674" y="2359784"/>
            <a:ext cx="5560303" cy="3671128"/>
          </a:xfrm>
          <a:prstGeom prst="rect">
            <a:avLst/>
          </a:prstGeom>
        </p:spPr>
      </p:pic>
      <p:pic>
        <p:nvPicPr>
          <p:cNvPr id="13" name="Picture 12">
            <a:extLst>
              <a:ext uri="{FF2B5EF4-FFF2-40B4-BE49-F238E27FC236}">
                <a16:creationId xmlns:a16="http://schemas.microsoft.com/office/drawing/2014/main" id="{120C0EF4-F65C-4FFA-B14A-78962F9585A3}"/>
              </a:ext>
            </a:extLst>
          </p:cNvPr>
          <p:cNvPicPr>
            <a:picLocks noChangeAspect="1"/>
          </p:cNvPicPr>
          <p:nvPr/>
        </p:nvPicPr>
        <p:blipFill rotWithShape="1">
          <a:blip r:embed="rId3"/>
          <a:srcRect l="49250" t="16517" r="40417" b="67812"/>
          <a:stretch/>
        </p:blipFill>
        <p:spPr>
          <a:xfrm>
            <a:off x="10789658" y="56945"/>
            <a:ext cx="1259840" cy="1074695"/>
          </a:xfrm>
          <a:prstGeom prst="rect">
            <a:avLst/>
          </a:prstGeom>
        </p:spPr>
      </p:pic>
    </p:spTree>
    <p:extLst>
      <p:ext uri="{BB962C8B-B14F-4D97-AF65-F5344CB8AC3E}">
        <p14:creationId xmlns:p14="http://schemas.microsoft.com/office/powerpoint/2010/main" val="45736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14B234-372D-4CFD-8326-5CAE93893B9D}"/>
              </a:ext>
            </a:extLst>
          </p:cNvPr>
          <p:cNvGrpSpPr/>
          <p:nvPr/>
        </p:nvGrpSpPr>
        <p:grpSpPr>
          <a:xfrm>
            <a:off x="103277" y="47175"/>
            <a:ext cx="5892795" cy="872949"/>
            <a:chOff x="1133366" y="2220084"/>
            <a:chExt cx="6093180" cy="914400"/>
          </a:xfrm>
          <a:solidFill>
            <a:srgbClr val="FCFEB0"/>
          </a:solidFill>
        </p:grpSpPr>
        <p:sp>
          <p:nvSpPr>
            <p:cNvPr id="3" name="Arrow: Pentagon 2">
              <a:extLst>
                <a:ext uri="{FF2B5EF4-FFF2-40B4-BE49-F238E27FC236}">
                  <a16:creationId xmlns:a16="http://schemas.microsoft.com/office/drawing/2014/main" id="{81B6173B-4D66-49C0-9F53-FB658B24870E}"/>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1798C421-D242-431E-AA2F-CECA18E260C7}"/>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4AA1628-26E4-47DE-956E-D92FE568E0AA}"/>
              </a:ext>
            </a:extLst>
          </p:cNvPr>
          <p:cNvSpPr txBox="1"/>
          <p:nvPr/>
        </p:nvSpPr>
        <p:spPr>
          <a:xfrm>
            <a:off x="-713354" y="22692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bảo vệ môi trường</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303F98CD-D4E1-4696-A71D-D1047A2EF6DE}"/>
              </a:ext>
            </a:extLst>
          </p:cNvPr>
          <p:cNvSpPr/>
          <p:nvPr/>
        </p:nvSpPr>
        <p:spPr>
          <a:xfrm>
            <a:off x="54781" y="44251"/>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7" name="Isosceles Triangle 6">
            <a:extLst>
              <a:ext uri="{FF2B5EF4-FFF2-40B4-BE49-F238E27FC236}">
                <a16:creationId xmlns:a16="http://schemas.microsoft.com/office/drawing/2014/main" id="{5FBAC20B-1D00-4EE8-A0BD-12A71E171853}"/>
              </a:ext>
            </a:extLst>
          </p:cNvPr>
          <p:cNvSpPr/>
          <p:nvPr/>
        </p:nvSpPr>
        <p:spPr>
          <a:xfrm rot="5400000">
            <a:off x="759693" y="379794"/>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5E53F06-EDB0-4742-A06D-31A9ED5BC642}"/>
              </a:ext>
            </a:extLst>
          </p:cNvPr>
          <p:cNvGrpSpPr/>
          <p:nvPr/>
        </p:nvGrpSpPr>
        <p:grpSpPr>
          <a:xfrm>
            <a:off x="364355" y="827088"/>
            <a:ext cx="4205866" cy="923330"/>
            <a:chOff x="536532" y="3673391"/>
            <a:chExt cx="4205866" cy="923330"/>
          </a:xfrm>
        </p:grpSpPr>
        <p:sp>
          <p:nvSpPr>
            <p:cNvPr id="9" name="TextBox 8">
              <a:extLst>
                <a:ext uri="{FF2B5EF4-FFF2-40B4-BE49-F238E27FC236}">
                  <a16:creationId xmlns:a16="http://schemas.microsoft.com/office/drawing/2014/main" id="{E01C2375-F695-4990-9F9F-DB261283B6D2}"/>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0" name="TextBox 9">
              <a:extLst>
                <a:ext uri="{FF2B5EF4-FFF2-40B4-BE49-F238E27FC236}">
                  <a16:creationId xmlns:a16="http://schemas.microsoft.com/office/drawing/2014/main" id="{F369F758-FC64-45DB-BA82-2482CC162ABE}"/>
                </a:ext>
              </a:extLst>
            </p:cNvPr>
            <p:cNvSpPr txBox="1"/>
            <p:nvPr/>
          </p:nvSpPr>
          <p:spPr>
            <a:xfrm>
              <a:off x="1283581" y="3828447"/>
              <a:ext cx="3458817" cy="523220"/>
            </a:xfrm>
            <a:prstGeom prst="rect">
              <a:avLst/>
            </a:prstGeom>
            <a:noFill/>
          </p:spPr>
          <p:txBody>
            <a:bodyPr wrap="square" rtlCol="0">
              <a:spAutoFit/>
            </a:bodyPr>
            <a:lstStyle/>
            <a:p>
              <a:r>
                <a:rPr lang="vi-VN" sz="2800">
                  <a:solidFill>
                    <a:srgbClr val="00B050"/>
                  </a:solidFill>
                  <a:sym typeface="Wingdings" panose="05000000000000000000" pitchFamily="2" charset="2"/>
                </a:rPr>
                <a:t>Giải pháp</a:t>
              </a:r>
              <a:endParaRPr lang="en-US" sz="2800">
                <a:solidFill>
                  <a:srgbClr val="00B050"/>
                </a:solidFill>
              </a:endParaRPr>
            </a:p>
          </p:txBody>
        </p:sp>
      </p:grpSp>
      <p:sp>
        <p:nvSpPr>
          <p:cNvPr id="12" name="Rectangle 11">
            <a:extLst>
              <a:ext uri="{FF2B5EF4-FFF2-40B4-BE49-F238E27FC236}">
                <a16:creationId xmlns:a16="http://schemas.microsoft.com/office/drawing/2014/main" id="{BD63E3D1-4BA3-4B06-9A66-EB56C532A70B}"/>
              </a:ext>
            </a:extLst>
          </p:cNvPr>
          <p:cNvSpPr/>
          <p:nvPr/>
        </p:nvSpPr>
        <p:spPr>
          <a:xfrm>
            <a:off x="271836" y="1766407"/>
            <a:ext cx="11103428" cy="1077218"/>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1B04FA"/>
                </a:solidFill>
              </a:rPr>
              <a:t>Đánh thuế các-bon, thuế tiêu thụ đặc biệt với nhiên liệu có hàm lượng các-bon cao.</a:t>
            </a:r>
            <a:endParaRPr lang="en-US"/>
          </a:p>
        </p:txBody>
      </p:sp>
      <p:sp>
        <p:nvSpPr>
          <p:cNvPr id="11" name="Rectangle 10">
            <a:extLst>
              <a:ext uri="{FF2B5EF4-FFF2-40B4-BE49-F238E27FC236}">
                <a16:creationId xmlns:a16="http://schemas.microsoft.com/office/drawing/2014/main" id="{F1688FD7-4F9A-411C-B3DE-695A79B5E87F}"/>
              </a:ext>
            </a:extLst>
          </p:cNvPr>
          <p:cNvSpPr/>
          <p:nvPr/>
        </p:nvSpPr>
        <p:spPr>
          <a:xfrm>
            <a:off x="364355" y="2953638"/>
            <a:ext cx="11570346" cy="2677656"/>
          </a:xfrm>
          <a:prstGeom prst="rect">
            <a:avLst/>
          </a:prstGeom>
        </p:spPr>
        <p:txBody>
          <a:bodyPr wrap="square">
            <a:spAutoFit/>
          </a:bodyPr>
          <a:lstStyle/>
          <a:p>
            <a:r>
              <a:rPr lang="vi-VN">
                <a:solidFill>
                  <a:srgbClr val="FF0066"/>
                </a:solidFill>
                <a:latin typeface="verdana" panose="020B0604030504040204" pitchFamily="34" charset="0"/>
              </a:rPr>
              <a:t>  </a:t>
            </a:r>
            <a:r>
              <a:rPr lang="vi-VN" sz="2800">
                <a:solidFill>
                  <a:srgbClr val="FF0066"/>
                </a:solidFill>
              </a:rPr>
              <a:t>Năm 1995, Thụy Điển đã trở thành một trong những nước đầu tiên đánh thuế các bon. Thuế tiêu thụ đặc biệt áp đặt đối với các nhiên liệu có hàm lượng các bon cao như dầu mỏ và khí tự nhiên đã giúp giảm phần lớn sự phụ thuộc vào nhiên liệu hóa thạch. Chính sách này thể hiện tính hiệu quả và là công cụ ít tốn kém nhất góp phần giảm khí thải CO</a:t>
            </a:r>
            <a:r>
              <a:rPr lang="vi-VN" sz="2800" baseline="-25000">
                <a:solidFill>
                  <a:srgbClr val="FF0066"/>
                </a:solidFill>
              </a:rPr>
              <a:t>2</a:t>
            </a:r>
            <a:r>
              <a:rPr lang="vi-VN" sz="2800">
                <a:solidFill>
                  <a:srgbClr val="FF0066"/>
                </a:solidFill>
              </a:rPr>
              <a:t>.</a:t>
            </a:r>
            <a:endParaRPr lang="en-US" sz="2800">
              <a:solidFill>
                <a:srgbClr val="FF0066"/>
              </a:solidFill>
            </a:endParaRPr>
          </a:p>
        </p:txBody>
      </p:sp>
      <p:pic>
        <p:nvPicPr>
          <p:cNvPr id="13" name="Picture 12">
            <a:extLst>
              <a:ext uri="{FF2B5EF4-FFF2-40B4-BE49-F238E27FC236}">
                <a16:creationId xmlns:a16="http://schemas.microsoft.com/office/drawing/2014/main" id="{152F8974-C24E-401A-90E1-861A76E75279}"/>
              </a:ext>
            </a:extLst>
          </p:cNvPr>
          <p:cNvPicPr>
            <a:picLocks noChangeAspect="1"/>
          </p:cNvPicPr>
          <p:nvPr/>
        </p:nvPicPr>
        <p:blipFill rotWithShape="1">
          <a:blip r:embed="rId3"/>
          <a:srcRect l="49250" t="16517" r="40417" b="67812"/>
          <a:stretch/>
        </p:blipFill>
        <p:spPr>
          <a:xfrm>
            <a:off x="10789658" y="56945"/>
            <a:ext cx="1259840" cy="1074695"/>
          </a:xfrm>
          <a:prstGeom prst="rect">
            <a:avLst/>
          </a:prstGeom>
        </p:spPr>
      </p:pic>
    </p:spTree>
    <p:extLst>
      <p:ext uri="{BB962C8B-B14F-4D97-AF65-F5344CB8AC3E}">
        <p14:creationId xmlns:p14="http://schemas.microsoft.com/office/powerpoint/2010/main" val="366297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TotalTime>
  <Words>2674</Words>
  <Application>Microsoft Office PowerPoint</Application>
  <PresentationFormat>Widescreen</PresentationFormat>
  <Paragraphs>203</Paragraphs>
  <Slides>28</Slides>
  <Notes>13</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#9Slide03 IcielNovecento sans E</vt:lpstr>
      <vt:lpstr>#9Slide03 SFU Futura_12</vt:lpstr>
      <vt:lpstr>Arial</vt:lpstr>
      <vt:lpstr>Calibri</vt:lpstr>
      <vt:lpstr>Calibri Light</vt:lpstr>
      <vt:lpstr>Impact</vt:lpstr>
      <vt:lpstr>OpenSans</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Đinh Văn Thái</cp:lastModifiedBy>
  <cp:revision>50</cp:revision>
  <dcterms:created xsi:type="dcterms:W3CDTF">2022-06-06T08:47:59Z</dcterms:created>
  <dcterms:modified xsi:type="dcterms:W3CDTF">2025-01-08T07:54:19Z</dcterms:modified>
</cp:coreProperties>
</file>