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6"/>
  </p:notesMasterIdLst>
  <p:sldIdLst>
    <p:sldId id="256" r:id="rId2"/>
    <p:sldId id="259" r:id="rId3"/>
    <p:sldId id="286" r:id="rId4"/>
    <p:sldId id="258" r:id="rId5"/>
    <p:sldId id="293" r:id="rId6"/>
    <p:sldId id="288" r:id="rId7"/>
    <p:sldId id="289" r:id="rId8"/>
    <p:sldId id="290" r:id="rId9"/>
    <p:sldId id="287" r:id="rId10"/>
    <p:sldId id="261" r:id="rId11"/>
    <p:sldId id="275" r:id="rId12"/>
    <p:sldId id="263" r:id="rId13"/>
    <p:sldId id="274" r:id="rId14"/>
    <p:sldId id="272" r:id="rId15"/>
    <p:sldId id="264" r:id="rId16"/>
    <p:sldId id="268" r:id="rId17"/>
    <p:sldId id="294" r:id="rId18"/>
    <p:sldId id="273" r:id="rId19"/>
    <p:sldId id="262" r:id="rId20"/>
    <p:sldId id="295" r:id="rId21"/>
    <p:sldId id="292" r:id="rId22"/>
    <p:sldId id="296" r:id="rId23"/>
    <p:sldId id="279" r:id="rId24"/>
    <p:sldId id="280" r:id="rId25"/>
  </p:sldIdLst>
  <p:sldSz cx="9144000" cy="5143500" type="screen16x9"/>
  <p:notesSz cx="6858000" cy="9144000"/>
  <p:embeddedFontLst>
    <p:embeddedFont>
      <p:font typeface="Karla"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65D8D3-B530-45FD-9884-5154ED4EB1AE}">
  <a:tblStyle styleId="{D865D8D3-B530-45FD-9884-5154ED4EB1A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FE91B-F0FF-4E6F-965C-6F9CCFBFC8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EF6B09D-3CFE-4213-BFE5-DF8BB75F344A}">
      <dgm:prSet phldrT="[Text]" custT="1"/>
      <dgm:spPr/>
      <dgm:t>
        <a:bodyPr/>
        <a:lstStyle/>
        <a:p>
          <a:r>
            <a:rPr lang="en-US" sz="2800" b="1">
              <a:solidFill>
                <a:srgbClr val="002060"/>
              </a:solidFill>
            </a:rPr>
            <a:t>I. Chất quanh ta</a:t>
          </a:r>
        </a:p>
      </dgm:t>
    </dgm:pt>
    <dgm:pt modelId="{DCA10393-B305-42F8-A0C6-73D7DD5B5F1C}" type="parTrans" cxnId="{5C36F5FC-51D7-4A62-B271-73F752E51E02}">
      <dgm:prSet/>
      <dgm:spPr/>
      <dgm:t>
        <a:bodyPr/>
        <a:lstStyle/>
        <a:p>
          <a:endParaRPr lang="en-US"/>
        </a:p>
      </dgm:t>
    </dgm:pt>
    <dgm:pt modelId="{A47CE892-1A95-4223-B60E-0F6EE456298E}" type="sibTrans" cxnId="{5C36F5FC-51D7-4A62-B271-73F752E51E02}">
      <dgm:prSet/>
      <dgm:spPr/>
      <dgm:t>
        <a:bodyPr/>
        <a:lstStyle/>
        <a:p>
          <a:endParaRPr lang="en-US"/>
        </a:p>
      </dgm:t>
    </dgm:pt>
    <dgm:pt modelId="{ED0D311B-B1CB-4A18-AE5A-87117DB2479B}">
      <dgm:prSet phldrT="[Text]" custT="1"/>
      <dgm:spPr/>
      <dgm:t>
        <a:bodyPr/>
        <a:lstStyle/>
        <a:p>
          <a:r>
            <a:rPr lang="en-US" sz="2800" b="1">
              <a:solidFill>
                <a:srgbClr val="002060"/>
              </a:solidFill>
              <a:latin typeface="Arial" panose="020B0604020202020204" pitchFamily="34" charset="0"/>
              <a:cs typeface="Arial" panose="020B0604020202020204" pitchFamily="34" charset="0"/>
            </a:rPr>
            <a:t>II. Một số tính chất của chất</a:t>
          </a:r>
          <a:endParaRPr lang="en-US" sz="2800">
            <a:solidFill>
              <a:srgbClr val="002060"/>
            </a:solidFill>
          </a:endParaRPr>
        </a:p>
      </dgm:t>
    </dgm:pt>
    <dgm:pt modelId="{6FE12B81-A94B-40E1-8CF9-9E74DD704D1F}" type="parTrans" cxnId="{62F0B042-DBB8-4852-9C1C-B33C295D0D27}">
      <dgm:prSet/>
      <dgm:spPr/>
      <dgm:t>
        <a:bodyPr/>
        <a:lstStyle/>
        <a:p>
          <a:endParaRPr lang="en-US"/>
        </a:p>
      </dgm:t>
    </dgm:pt>
    <dgm:pt modelId="{031AA642-931A-4448-8C75-4336AE08E109}" type="sibTrans" cxnId="{62F0B042-DBB8-4852-9C1C-B33C295D0D27}">
      <dgm:prSet/>
      <dgm:spPr/>
      <dgm:t>
        <a:bodyPr/>
        <a:lstStyle/>
        <a:p>
          <a:endParaRPr lang="en-US"/>
        </a:p>
      </dgm:t>
    </dgm:pt>
    <dgm:pt modelId="{66E25DFF-05D1-40C0-9C61-75C9B844E251}" type="pres">
      <dgm:prSet presAssocID="{EB8FE91B-F0FF-4E6F-965C-6F9CCFBFC847}" presName="linear" presStyleCnt="0">
        <dgm:presLayoutVars>
          <dgm:dir/>
          <dgm:animLvl val="lvl"/>
          <dgm:resizeHandles val="exact"/>
        </dgm:presLayoutVars>
      </dgm:prSet>
      <dgm:spPr/>
      <dgm:t>
        <a:bodyPr/>
        <a:lstStyle/>
        <a:p>
          <a:endParaRPr lang="en-US"/>
        </a:p>
      </dgm:t>
    </dgm:pt>
    <dgm:pt modelId="{587627F6-8204-44C6-A552-17861E0B6E26}" type="pres">
      <dgm:prSet presAssocID="{EEF6B09D-3CFE-4213-BFE5-DF8BB75F344A}" presName="parentLin" presStyleCnt="0"/>
      <dgm:spPr/>
    </dgm:pt>
    <dgm:pt modelId="{7C5898F0-BFC9-438D-83C8-68CCB5E1A906}" type="pres">
      <dgm:prSet presAssocID="{EEF6B09D-3CFE-4213-BFE5-DF8BB75F344A}" presName="parentLeftMargin" presStyleLbl="node1" presStyleIdx="0" presStyleCnt="2"/>
      <dgm:spPr/>
      <dgm:t>
        <a:bodyPr/>
        <a:lstStyle/>
        <a:p>
          <a:endParaRPr lang="en-US"/>
        </a:p>
      </dgm:t>
    </dgm:pt>
    <dgm:pt modelId="{267275B1-5915-4848-8255-65D2F2577282}" type="pres">
      <dgm:prSet presAssocID="{EEF6B09D-3CFE-4213-BFE5-DF8BB75F344A}" presName="parentText" presStyleLbl="node1" presStyleIdx="0" presStyleCnt="2" custScaleX="135278" custScaleY="43046" custLinFactNeighborX="-64286" custLinFactNeighborY="-23827">
        <dgm:presLayoutVars>
          <dgm:chMax val="0"/>
          <dgm:bulletEnabled val="1"/>
        </dgm:presLayoutVars>
      </dgm:prSet>
      <dgm:spPr/>
      <dgm:t>
        <a:bodyPr/>
        <a:lstStyle/>
        <a:p>
          <a:endParaRPr lang="en-US"/>
        </a:p>
      </dgm:t>
    </dgm:pt>
    <dgm:pt modelId="{E0A61B1D-94CC-48A3-89D7-B68E3F0E26B4}" type="pres">
      <dgm:prSet presAssocID="{EEF6B09D-3CFE-4213-BFE5-DF8BB75F344A}" presName="negativeSpace" presStyleCnt="0"/>
      <dgm:spPr/>
    </dgm:pt>
    <dgm:pt modelId="{04B8E396-D07E-4F14-B619-E8BD6F611E1A}" type="pres">
      <dgm:prSet presAssocID="{EEF6B09D-3CFE-4213-BFE5-DF8BB75F344A}" presName="childText" presStyleLbl="conFgAcc1" presStyleIdx="0" presStyleCnt="2" custScaleY="49410">
        <dgm:presLayoutVars>
          <dgm:bulletEnabled val="1"/>
        </dgm:presLayoutVars>
      </dgm:prSet>
      <dgm:spPr/>
    </dgm:pt>
    <dgm:pt modelId="{54465B9E-4BCC-462C-A766-2DC3866C3CED}" type="pres">
      <dgm:prSet presAssocID="{A47CE892-1A95-4223-B60E-0F6EE456298E}" presName="spaceBetweenRectangles" presStyleCnt="0"/>
      <dgm:spPr/>
    </dgm:pt>
    <dgm:pt modelId="{2A29D9A6-AC14-4BE2-BE01-A268F11F6AA7}" type="pres">
      <dgm:prSet presAssocID="{ED0D311B-B1CB-4A18-AE5A-87117DB2479B}" presName="parentLin" presStyleCnt="0"/>
      <dgm:spPr/>
    </dgm:pt>
    <dgm:pt modelId="{AA9BAC3A-38AF-417B-8DE8-3E16677A4BEC}" type="pres">
      <dgm:prSet presAssocID="{ED0D311B-B1CB-4A18-AE5A-87117DB2479B}" presName="parentLeftMargin" presStyleLbl="node1" presStyleIdx="0" presStyleCnt="2"/>
      <dgm:spPr/>
      <dgm:t>
        <a:bodyPr/>
        <a:lstStyle/>
        <a:p>
          <a:endParaRPr lang="en-US"/>
        </a:p>
      </dgm:t>
    </dgm:pt>
    <dgm:pt modelId="{8941B1C7-3144-40BD-A00B-8C8D34D4F0D9}" type="pres">
      <dgm:prSet presAssocID="{ED0D311B-B1CB-4A18-AE5A-87117DB2479B}" presName="parentText" presStyleLbl="node1" presStyleIdx="1" presStyleCnt="2" custScaleX="136297" custScaleY="41110" custLinFactNeighborX="-58448" custLinFactNeighborY="-16047">
        <dgm:presLayoutVars>
          <dgm:chMax val="0"/>
          <dgm:bulletEnabled val="1"/>
        </dgm:presLayoutVars>
      </dgm:prSet>
      <dgm:spPr/>
      <dgm:t>
        <a:bodyPr/>
        <a:lstStyle/>
        <a:p>
          <a:endParaRPr lang="en-US"/>
        </a:p>
      </dgm:t>
    </dgm:pt>
    <dgm:pt modelId="{20EEE80A-1C61-4027-97C4-427AAF13092B}" type="pres">
      <dgm:prSet presAssocID="{ED0D311B-B1CB-4A18-AE5A-87117DB2479B}" presName="negativeSpace" presStyleCnt="0"/>
      <dgm:spPr/>
    </dgm:pt>
    <dgm:pt modelId="{34F908EF-5D38-4364-8AA3-F251E066C311}" type="pres">
      <dgm:prSet presAssocID="{ED0D311B-B1CB-4A18-AE5A-87117DB2479B}" presName="childText" presStyleLbl="conFgAcc1" presStyleIdx="1" presStyleCnt="2" custScaleY="50433">
        <dgm:presLayoutVars>
          <dgm:bulletEnabled val="1"/>
        </dgm:presLayoutVars>
      </dgm:prSet>
      <dgm:spPr/>
    </dgm:pt>
  </dgm:ptLst>
  <dgm:cxnLst>
    <dgm:cxn modelId="{5C36F5FC-51D7-4A62-B271-73F752E51E02}" srcId="{EB8FE91B-F0FF-4E6F-965C-6F9CCFBFC847}" destId="{EEF6B09D-3CFE-4213-BFE5-DF8BB75F344A}" srcOrd="0" destOrd="0" parTransId="{DCA10393-B305-42F8-A0C6-73D7DD5B5F1C}" sibTransId="{A47CE892-1A95-4223-B60E-0F6EE456298E}"/>
    <dgm:cxn modelId="{62F0B042-DBB8-4852-9C1C-B33C295D0D27}" srcId="{EB8FE91B-F0FF-4E6F-965C-6F9CCFBFC847}" destId="{ED0D311B-B1CB-4A18-AE5A-87117DB2479B}" srcOrd="1" destOrd="0" parTransId="{6FE12B81-A94B-40E1-8CF9-9E74DD704D1F}" sibTransId="{031AA642-931A-4448-8C75-4336AE08E109}"/>
    <dgm:cxn modelId="{9A45EDA7-3270-4259-BC25-01403286E9E3}" type="presOf" srcId="{EB8FE91B-F0FF-4E6F-965C-6F9CCFBFC847}" destId="{66E25DFF-05D1-40C0-9C61-75C9B844E251}" srcOrd="0" destOrd="0" presId="urn:microsoft.com/office/officeart/2005/8/layout/list1"/>
    <dgm:cxn modelId="{4E5D49AB-0A48-4B73-9803-D8E7DCAB74CE}" type="presOf" srcId="{ED0D311B-B1CB-4A18-AE5A-87117DB2479B}" destId="{8941B1C7-3144-40BD-A00B-8C8D34D4F0D9}" srcOrd="1" destOrd="0" presId="urn:microsoft.com/office/officeart/2005/8/layout/list1"/>
    <dgm:cxn modelId="{8CD73C6E-9309-4A9E-BD6A-299C8E5F41B5}" type="presOf" srcId="{ED0D311B-B1CB-4A18-AE5A-87117DB2479B}" destId="{AA9BAC3A-38AF-417B-8DE8-3E16677A4BEC}" srcOrd="0" destOrd="0" presId="urn:microsoft.com/office/officeart/2005/8/layout/list1"/>
    <dgm:cxn modelId="{EBF8E0D2-90B0-4C55-B647-62EC74DAF445}" type="presOf" srcId="{EEF6B09D-3CFE-4213-BFE5-DF8BB75F344A}" destId="{267275B1-5915-4848-8255-65D2F2577282}" srcOrd="1" destOrd="0" presId="urn:microsoft.com/office/officeart/2005/8/layout/list1"/>
    <dgm:cxn modelId="{DA10058A-2505-4404-B3B5-069F68FD3AAB}" type="presOf" srcId="{EEF6B09D-3CFE-4213-BFE5-DF8BB75F344A}" destId="{7C5898F0-BFC9-438D-83C8-68CCB5E1A906}" srcOrd="0" destOrd="0" presId="urn:microsoft.com/office/officeart/2005/8/layout/list1"/>
    <dgm:cxn modelId="{E4C6C84D-86F1-40A5-8E35-3870195F68DB}" type="presParOf" srcId="{66E25DFF-05D1-40C0-9C61-75C9B844E251}" destId="{587627F6-8204-44C6-A552-17861E0B6E26}" srcOrd="0" destOrd="0" presId="urn:microsoft.com/office/officeart/2005/8/layout/list1"/>
    <dgm:cxn modelId="{F56FFD24-0F6A-4FDD-A66C-A3EFD6D0B60B}" type="presParOf" srcId="{587627F6-8204-44C6-A552-17861E0B6E26}" destId="{7C5898F0-BFC9-438D-83C8-68CCB5E1A906}" srcOrd="0" destOrd="0" presId="urn:microsoft.com/office/officeart/2005/8/layout/list1"/>
    <dgm:cxn modelId="{F7D84AE3-22D1-4264-9747-A3C0F7DB530D}" type="presParOf" srcId="{587627F6-8204-44C6-A552-17861E0B6E26}" destId="{267275B1-5915-4848-8255-65D2F2577282}" srcOrd="1" destOrd="0" presId="urn:microsoft.com/office/officeart/2005/8/layout/list1"/>
    <dgm:cxn modelId="{A7383ADD-38CA-41FD-8E07-150D0A2B080A}" type="presParOf" srcId="{66E25DFF-05D1-40C0-9C61-75C9B844E251}" destId="{E0A61B1D-94CC-48A3-89D7-B68E3F0E26B4}" srcOrd="1" destOrd="0" presId="urn:microsoft.com/office/officeart/2005/8/layout/list1"/>
    <dgm:cxn modelId="{C4952D86-CF9A-4DED-BDB1-14F2777734D6}" type="presParOf" srcId="{66E25DFF-05D1-40C0-9C61-75C9B844E251}" destId="{04B8E396-D07E-4F14-B619-E8BD6F611E1A}" srcOrd="2" destOrd="0" presId="urn:microsoft.com/office/officeart/2005/8/layout/list1"/>
    <dgm:cxn modelId="{7A706920-5783-40AB-BD7F-F74376BAE0AA}" type="presParOf" srcId="{66E25DFF-05D1-40C0-9C61-75C9B844E251}" destId="{54465B9E-4BCC-462C-A766-2DC3866C3CED}" srcOrd="3" destOrd="0" presId="urn:microsoft.com/office/officeart/2005/8/layout/list1"/>
    <dgm:cxn modelId="{55E0DAF2-1D0A-41A4-AF6B-F57A036C9234}" type="presParOf" srcId="{66E25DFF-05D1-40C0-9C61-75C9B844E251}" destId="{2A29D9A6-AC14-4BE2-BE01-A268F11F6AA7}" srcOrd="4" destOrd="0" presId="urn:microsoft.com/office/officeart/2005/8/layout/list1"/>
    <dgm:cxn modelId="{C011D220-3A33-481D-93E5-209E7494802C}" type="presParOf" srcId="{2A29D9A6-AC14-4BE2-BE01-A268F11F6AA7}" destId="{AA9BAC3A-38AF-417B-8DE8-3E16677A4BEC}" srcOrd="0" destOrd="0" presId="urn:microsoft.com/office/officeart/2005/8/layout/list1"/>
    <dgm:cxn modelId="{64B2FF09-4EA7-4AB3-ACBB-5ABF0A5DFAF0}" type="presParOf" srcId="{2A29D9A6-AC14-4BE2-BE01-A268F11F6AA7}" destId="{8941B1C7-3144-40BD-A00B-8C8D34D4F0D9}" srcOrd="1" destOrd="0" presId="urn:microsoft.com/office/officeart/2005/8/layout/list1"/>
    <dgm:cxn modelId="{8B20BC09-DD36-4D65-8B48-C9F72624F577}" type="presParOf" srcId="{66E25DFF-05D1-40C0-9C61-75C9B844E251}" destId="{20EEE80A-1C61-4027-97C4-427AAF13092B}" srcOrd="5" destOrd="0" presId="urn:microsoft.com/office/officeart/2005/8/layout/list1"/>
    <dgm:cxn modelId="{4947D6B0-CD53-4E20-A878-C4367358A4AA}" type="presParOf" srcId="{66E25DFF-05D1-40C0-9C61-75C9B844E251}" destId="{34F908EF-5D38-4364-8AA3-F251E066C31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8E396-D07E-4F14-B619-E8BD6F611E1A}">
      <dsp:nvSpPr>
        <dsp:cNvPr id="0" name=""/>
        <dsp:cNvSpPr/>
      </dsp:nvSpPr>
      <dsp:spPr>
        <a:xfrm>
          <a:off x="0" y="697481"/>
          <a:ext cx="6096000" cy="80933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7275B1-5915-4848-8255-65D2F2577282}">
      <dsp:nvSpPr>
        <dsp:cNvPr id="0" name=""/>
        <dsp:cNvSpPr/>
      </dsp:nvSpPr>
      <dsp:spPr>
        <a:xfrm>
          <a:off x="108856" y="373722"/>
          <a:ext cx="5772582" cy="8259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a:solidFill>
                <a:srgbClr val="002060"/>
              </a:solidFill>
            </a:rPr>
            <a:t>I. Chất quanh ta</a:t>
          </a:r>
        </a:p>
      </dsp:txBody>
      <dsp:txXfrm>
        <a:off x="149176" y="414042"/>
        <a:ext cx="5691942" cy="745326"/>
      </dsp:txXfrm>
    </dsp:sp>
    <dsp:sp modelId="{34F908EF-5D38-4364-8AA3-F251E066C311}">
      <dsp:nvSpPr>
        <dsp:cNvPr id="0" name=""/>
        <dsp:cNvSpPr/>
      </dsp:nvSpPr>
      <dsp:spPr>
        <a:xfrm>
          <a:off x="0" y="1687235"/>
          <a:ext cx="6096000" cy="82609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1B1C7-3144-40BD-A00B-8C8D34D4F0D9}">
      <dsp:nvSpPr>
        <dsp:cNvPr id="0" name=""/>
        <dsp:cNvSpPr/>
      </dsp:nvSpPr>
      <dsp:spPr>
        <a:xfrm>
          <a:off x="126032" y="1549907"/>
          <a:ext cx="5787666" cy="7888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a:solidFill>
                <a:srgbClr val="002060"/>
              </a:solidFill>
              <a:latin typeface="Arial" panose="020B0604020202020204" pitchFamily="34" charset="0"/>
              <a:cs typeface="Arial" panose="020B0604020202020204" pitchFamily="34" charset="0"/>
            </a:rPr>
            <a:t>II. Một số tính chất của chất</a:t>
          </a:r>
          <a:endParaRPr lang="en-US" sz="2800" kern="1200">
            <a:solidFill>
              <a:srgbClr val="002060"/>
            </a:solidFill>
          </a:endParaRPr>
        </a:p>
      </dsp:txBody>
      <dsp:txXfrm>
        <a:off x="164539" y="1588414"/>
        <a:ext cx="5710652" cy="7118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02617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907688f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2907688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41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41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1" name="Google Shape;11;p2"/>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2" name="Google Shape;12;p2"/>
          <p:cNvSpPr txBox="1">
            <a:spLocks noGrp="1"/>
          </p:cNvSpPr>
          <p:nvPr>
            <p:ph type="ctrTitle"/>
          </p:nvPr>
        </p:nvSpPr>
        <p:spPr>
          <a:xfrm>
            <a:off x="648300" y="3175950"/>
            <a:ext cx="3530700" cy="1182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6" name="Google Shape;16;p3"/>
          <p:cNvSpPr txBox="1">
            <a:spLocks noGrp="1"/>
          </p:cNvSpPr>
          <p:nvPr>
            <p:ph type="ctrTitle"/>
          </p:nvPr>
        </p:nvSpPr>
        <p:spPr>
          <a:xfrm>
            <a:off x="648300" y="1354750"/>
            <a:ext cx="3522300" cy="298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265700"/>
            <a:ext cx="1906200" cy="103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1_2">
    <p:spTree>
      <p:nvGrpSpPr>
        <p:cNvPr id="1" name="Shape 18"/>
        <p:cNvGrpSpPr/>
        <p:nvPr/>
      </p:nvGrpSpPr>
      <p:grpSpPr>
        <a:xfrm>
          <a:off x="0" y="0"/>
          <a:ext cx="0" cy="0"/>
          <a:chOff x="0" y="0"/>
          <a:chExt cx="0" cy="0"/>
        </a:xfrm>
      </p:grpSpPr>
      <p:sp>
        <p:nvSpPr>
          <p:cNvPr id="19" name="Google Shape;19;p4"/>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20" name="Google Shape;20;p4"/>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ig image">
  <p:cSld name="TITLE_1_2_1">
    <p:spTree>
      <p:nvGrpSpPr>
        <p:cNvPr id="1" name="Shape 24"/>
        <p:cNvGrpSpPr/>
        <p:nvPr/>
      </p:nvGrpSpPr>
      <p:grpSpPr>
        <a:xfrm>
          <a:off x="0" y="0"/>
          <a:ext cx="0" cy="0"/>
          <a:chOff x="0" y="0"/>
          <a:chExt cx="0" cy="0"/>
        </a:xfrm>
      </p:grpSpPr>
      <p:sp>
        <p:nvSpPr>
          <p:cNvPr id="25" name="Google Shape;25;p5"/>
          <p:cNvSpPr/>
          <p:nvPr/>
        </p:nvSpPr>
        <p:spPr>
          <a:xfrm>
            <a:off x="2092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6" name="Google Shape;26;p5"/>
          <p:cNvSpPr/>
          <p:nvPr/>
        </p:nvSpPr>
        <p:spPr>
          <a:xfrm>
            <a:off x="-193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FFFFFF"/>
          </a:solidFill>
          <a:ln>
            <a:noFill/>
          </a:ln>
        </p:spPr>
      </p:sp>
      <p:sp>
        <p:nvSpPr>
          <p:cNvPr id="27" name="Google Shape;27;p5"/>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8" name="Google Shape;28;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7"/>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838350" y="893500"/>
            <a:ext cx="5324100" cy="48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9" name="Google Shape;39;p7"/>
          <p:cNvSpPr txBox="1">
            <a:spLocks noGrp="1"/>
          </p:cNvSpPr>
          <p:nvPr>
            <p:ph type="body" idx="1"/>
          </p:nvPr>
        </p:nvSpPr>
        <p:spPr>
          <a:xfrm>
            <a:off x="838250" y="1504950"/>
            <a:ext cx="5324100" cy="225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Google Shape;45;p8"/>
          <p:cNvSpPr txBox="1">
            <a:spLocks noGrp="1"/>
          </p:cNvSpPr>
          <p:nvPr>
            <p:ph type="body" idx="1"/>
          </p:nvPr>
        </p:nvSpPr>
        <p:spPr>
          <a:xfrm>
            <a:off x="841001" y="1578025"/>
            <a:ext cx="2671800" cy="2433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6" name="Google Shape;46;p8"/>
          <p:cNvSpPr txBox="1">
            <a:spLocks noGrp="1"/>
          </p:cNvSpPr>
          <p:nvPr>
            <p:ph type="body" idx="2"/>
          </p:nvPr>
        </p:nvSpPr>
        <p:spPr>
          <a:xfrm>
            <a:off x="3673842" y="1578025"/>
            <a:ext cx="2671800" cy="2433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9"/>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0" name="Google Shape;50;p9"/>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1" name="Google Shape;51;p9"/>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2" name="Google Shape;52;p9"/>
          <p:cNvSpPr txBox="1">
            <a:spLocks noGrp="1"/>
          </p:cNvSpPr>
          <p:nvPr>
            <p:ph type="body" idx="1"/>
          </p:nvPr>
        </p:nvSpPr>
        <p:spPr>
          <a:xfrm>
            <a:off x="841000"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3" name="Google Shape;53;p9"/>
          <p:cNvSpPr txBox="1">
            <a:spLocks noGrp="1"/>
          </p:cNvSpPr>
          <p:nvPr>
            <p:ph type="body" idx="2"/>
          </p:nvPr>
        </p:nvSpPr>
        <p:spPr>
          <a:xfrm>
            <a:off x="3043281"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4" name="Google Shape;54;p9"/>
          <p:cNvSpPr txBox="1">
            <a:spLocks noGrp="1"/>
          </p:cNvSpPr>
          <p:nvPr>
            <p:ph type="body" idx="3"/>
          </p:nvPr>
        </p:nvSpPr>
        <p:spPr>
          <a:xfrm>
            <a:off x="5245562"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0"/>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8" name="Google Shape;58;p10"/>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9" name="Google Shape;59;p10"/>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0" name="Google Shape;60;p1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1"/>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3" name="Google Shape;63;p11"/>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4" name="Google Shape;64;p11"/>
          <p:cNvSpPr txBox="1">
            <a:spLocks noGrp="1"/>
          </p:cNvSpPr>
          <p:nvPr>
            <p:ph type="body" idx="1"/>
          </p:nvPr>
        </p:nvSpPr>
        <p:spPr>
          <a:xfrm>
            <a:off x="841000" y="4025300"/>
            <a:ext cx="7845900" cy="519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SzPts val="2000"/>
              <a:buNone/>
              <a:defRPr/>
            </a:lvl1pPr>
          </a:lstStyle>
          <a:p>
            <a:endParaRPr/>
          </a:p>
        </p:txBody>
      </p:sp>
      <p:sp>
        <p:nvSpPr>
          <p:cNvPr id="65" name="Google Shape;65;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41100"/>
            <a:ext cx="5185200" cy="474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1pPr>
            <a:lvl2pPr lvl="1">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2pPr>
            <a:lvl3pPr lvl="2">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3pPr>
            <a:lvl4pPr lvl="3">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4pPr>
            <a:lvl5pPr lvl="4">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5pPr>
            <a:lvl6pPr lvl="5">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6pPr>
            <a:lvl7pPr lvl="6">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7pPr>
            <a:lvl8pPr lvl="7">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8pPr>
            <a:lvl9pPr lvl="8">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1352550"/>
            <a:ext cx="5185200" cy="22557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Karla"/>
              <a:buChar char="▸"/>
              <a:defRPr sz="2000">
                <a:solidFill>
                  <a:schemeClr val="dk1"/>
                </a:solidFill>
                <a:latin typeface="Karla"/>
                <a:ea typeface="Karla"/>
                <a:cs typeface="Karla"/>
                <a:sym typeface="Karla"/>
              </a:defRPr>
            </a:lvl1pPr>
            <a:lvl2pPr marL="914400" lvl="1"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2pPr>
            <a:lvl3pPr marL="1371600" lvl="2"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3pPr>
            <a:lvl4pPr marL="1828800" lvl="3"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4pPr>
            <a:lvl5pPr marL="2286000" lvl="4"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5pPr>
            <a:lvl6pPr marL="2743200" lvl="5"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6pPr>
            <a:lvl7pPr marL="3200400" lvl="6"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7pPr>
            <a:lvl8pPr marL="3657600" lvl="7"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8pPr>
            <a:lvl9pPr marL="4114800" lvl="8"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5.jpg"/><Relationship Id="rId4" Type="http://schemas.openxmlformats.org/officeDocument/2006/relationships/image" Target="../media/image4.jf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5"/>
        <p:cNvGrpSpPr/>
        <p:nvPr/>
      </p:nvGrpSpPr>
      <p:grpSpPr>
        <a:xfrm>
          <a:off x="0" y="0"/>
          <a:ext cx="0" cy="0"/>
          <a:chOff x="0" y="0"/>
          <a:chExt cx="0" cy="0"/>
        </a:xfrm>
      </p:grpSpPr>
      <p:sp>
        <p:nvSpPr>
          <p:cNvPr id="14" name="Google Shape;60;p12"/>
          <p:cNvSpPr txBox="1">
            <a:spLocks noGrp="1"/>
          </p:cNvSpPr>
          <p:nvPr>
            <p:ph type="ctrTitle"/>
          </p:nvPr>
        </p:nvSpPr>
        <p:spPr>
          <a:xfrm>
            <a:off x="1652954" y="1812104"/>
            <a:ext cx="5990493" cy="1546400"/>
          </a:xfrm>
          <a:prstGeom prst="rect">
            <a:avLst/>
          </a:prstGeom>
        </p:spPr>
        <p:txBody>
          <a:bodyPr spcFirstLastPara="1" wrap="square" lIns="121900" tIns="121900" rIns="121900" bIns="121900" anchor="b" anchorCtr="0">
            <a:noAutofit/>
          </a:bodyPr>
          <a:lstStyle/>
          <a:p>
            <a:pPr algn="ctr">
              <a:lnSpc>
                <a:spcPct val="135000"/>
              </a:lnSpc>
            </a:pPr>
            <a:r>
              <a:rPr lang="en-US" sz="400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CHƯƠNG II</a:t>
            </a:r>
            <a:br>
              <a:rPr lang="en-US" sz="400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r>
              <a:rPr lang="en-US" sz="400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CHẤT QUANH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123"/>
        <p:cNvGrpSpPr/>
        <p:nvPr/>
      </p:nvGrpSpPr>
      <p:grpSpPr>
        <a:xfrm>
          <a:off x="0" y="0"/>
          <a:ext cx="0" cy="0"/>
          <a:chOff x="0" y="0"/>
          <a:chExt cx="0" cy="0"/>
        </a:xfrm>
      </p:grpSpPr>
      <p:sp>
        <p:nvSpPr>
          <p:cNvPr id="15" name="Google Shape;118;p18"/>
          <p:cNvSpPr txBox="1">
            <a:spLocks/>
          </p:cNvSpPr>
          <p:nvPr/>
        </p:nvSpPr>
        <p:spPr>
          <a:xfrm>
            <a:off x="1207477" y="133350"/>
            <a:ext cx="5205047" cy="79277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2800" b="1">
                <a:solidFill>
                  <a:srgbClr val="0070C0"/>
                </a:solidFill>
                <a:latin typeface="Arial" panose="020B0604020202020204" pitchFamily="34" charset="0"/>
                <a:cs typeface="Arial" panose="020B0604020202020204" pitchFamily="34" charset="0"/>
              </a:rPr>
              <a:t>II. Một số tính chất của chất</a:t>
            </a:r>
          </a:p>
        </p:txBody>
      </p:sp>
      <p:pic>
        <p:nvPicPr>
          <p:cNvPr id="4" name="Picture 3"/>
          <p:cNvPicPr>
            <a:picLocks noChangeAspect="1"/>
          </p:cNvPicPr>
          <p:nvPr/>
        </p:nvPicPr>
        <p:blipFill>
          <a:blip r:embed="rId3"/>
          <a:stretch>
            <a:fillRect/>
          </a:stretch>
        </p:blipFill>
        <p:spPr>
          <a:xfrm>
            <a:off x="4677507" y="821308"/>
            <a:ext cx="2438400" cy="4125343"/>
          </a:xfrm>
          <a:prstGeom prst="rect">
            <a:avLst/>
          </a:prstGeom>
        </p:spPr>
      </p:pic>
      <p:sp>
        <p:nvSpPr>
          <p:cNvPr id="2" name="TextBox 1"/>
          <p:cNvSpPr txBox="1"/>
          <p:nvPr/>
        </p:nvSpPr>
        <p:spPr>
          <a:xfrm>
            <a:off x="281354" y="1243331"/>
            <a:ext cx="4173415" cy="104522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nSpc>
                <a:spcPct val="150000"/>
              </a:lnSpc>
            </a:pPr>
            <a:r>
              <a:rPr lang="en-GB" sz="2200">
                <a:solidFill>
                  <a:srgbClr val="000000"/>
                </a:solidFill>
                <a:latin typeface="Arial" panose="020B0604020202020204" pitchFamily="34" charset="0"/>
                <a:cs typeface="Arial" panose="020B0604020202020204" pitchFamily="34" charset="0"/>
              </a:rPr>
              <a:t>- Nước ở thể lỏng không màu, không mùi, không vị</a:t>
            </a:r>
            <a:endParaRPr lang="en-US" sz="2200">
              <a:solidFill>
                <a:srgbClr val="000000"/>
              </a:solidFill>
              <a:latin typeface="Arial" panose="020B0604020202020204" pitchFamily="34" charset="0"/>
              <a:cs typeface="Arial" panose="020B0604020202020204" pitchFamily="34" charset="0"/>
            </a:endParaRPr>
          </a:p>
        </p:txBody>
      </p:sp>
      <p:sp>
        <p:nvSpPr>
          <p:cNvPr id="6" name="TextBox 5"/>
          <p:cNvSpPr txBox="1"/>
          <p:nvPr/>
        </p:nvSpPr>
        <p:spPr>
          <a:xfrm>
            <a:off x="257907" y="2603719"/>
            <a:ext cx="4173415" cy="110799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Dùng</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nhiệt</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kế</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đo</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được</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nhiệt</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độ</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nóng</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chảy</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của</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nước</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đá</a:t>
            </a:r>
            <a:r>
              <a:rPr lang="en-GB" sz="2200" dirty="0">
                <a:solidFill>
                  <a:srgbClr val="000000"/>
                </a:solidFill>
                <a:latin typeface="Arial" panose="020B0604020202020204" pitchFamily="34" charset="0"/>
                <a:cs typeface="Arial" panose="020B0604020202020204" pitchFamily="34" charset="0"/>
              </a:rPr>
              <a:t>.</a:t>
            </a:r>
            <a:endParaRPr lang="en-US" sz="2200" dirty="0">
              <a:solidFill>
                <a:srgbClr val="000000"/>
              </a:solidFill>
              <a:latin typeface="Arial" panose="020B0604020202020204" pitchFamily="34" charset="0"/>
              <a:cs typeface="Arial" panose="020B0604020202020204" pitchFamily="34" charset="0"/>
            </a:endParaRPr>
          </a:p>
        </p:txBody>
      </p:sp>
      <p:sp>
        <p:nvSpPr>
          <p:cNvPr id="5" name="Right Arrow 4"/>
          <p:cNvSpPr/>
          <p:nvPr/>
        </p:nvSpPr>
        <p:spPr>
          <a:xfrm>
            <a:off x="281354" y="3873748"/>
            <a:ext cx="2754924" cy="986743"/>
          </a:xfrm>
          <a:prstGeom prst="rightArrow">
            <a:avLst/>
          </a:prstGeom>
          <a:ln>
            <a:solidFill>
              <a:schemeClr val="tx1">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TextBox 6"/>
          <p:cNvSpPr txBox="1"/>
          <p:nvPr/>
        </p:nvSpPr>
        <p:spPr>
          <a:xfrm>
            <a:off x="281354" y="4151677"/>
            <a:ext cx="3106615" cy="430887"/>
          </a:xfrm>
          <a:prstGeom prst="rect">
            <a:avLst/>
          </a:prstGeom>
          <a:noFill/>
        </p:spPr>
        <p:txBody>
          <a:bodyPr wrap="square" rtlCol="0">
            <a:spAutoFit/>
          </a:bodyPr>
          <a:lstStyle/>
          <a:p>
            <a:r>
              <a:rPr lang="en-GB" sz="2200" b="1">
                <a:solidFill>
                  <a:srgbClr val="FF0000"/>
                </a:solidFill>
              </a:rPr>
              <a:t>=&gt; Tính chất vật lí </a:t>
            </a:r>
            <a:endParaRPr lang="en-US" sz="2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329"/>
        <p:cNvGrpSpPr/>
        <p:nvPr/>
      </p:nvGrpSpPr>
      <p:grpSpPr>
        <a:xfrm>
          <a:off x="0" y="0"/>
          <a:ext cx="0" cy="0"/>
          <a:chOff x="0" y="0"/>
          <a:chExt cx="0" cy="0"/>
        </a:xfrm>
      </p:grpSpPr>
      <p:sp>
        <p:nvSpPr>
          <p:cNvPr id="330" name="Google Shape;330;p33"/>
          <p:cNvSpPr txBox="1">
            <a:spLocks noGrp="1"/>
          </p:cNvSpPr>
          <p:nvPr>
            <p:ph type="body" idx="1"/>
          </p:nvPr>
        </p:nvSpPr>
        <p:spPr>
          <a:xfrm>
            <a:off x="415972" y="586154"/>
            <a:ext cx="6395136" cy="4163697"/>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b" anchorCtr="0">
            <a:noAutofit/>
          </a:bodyPr>
          <a:lstStyle/>
          <a:p>
            <a:pPr marL="0" lvl="0" indent="0">
              <a:lnSpc>
                <a:spcPct val="135000"/>
              </a:lnSpc>
              <a:spcBef>
                <a:spcPts val="600"/>
              </a:spcBef>
              <a:spcAft>
                <a:spcPts val="600"/>
              </a:spcAft>
            </a:pPr>
            <a:r>
              <a:rPr lang="en-US" altLang="en-US" sz="2400" b="1" dirty="0" err="1">
                <a:solidFill>
                  <a:srgbClr val="FF0000"/>
                </a:solidFill>
                <a:latin typeface="Arial" panose="020B0604020202020204" pitchFamily="34" charset="0"/>
                <a:cs typeface="Arial" panose="020B0604020202020204" pitchFamily="34" charset="0"/>
              </a:rPr>
              <a:t>Tính</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chất</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vật</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lý</a:t>
            </a:r>
            <a:r>
              <a:rPr lang="en-US" altLang="en-US" sz="2400" b="1" dirty="0">
                <a:solidFill>
                  <a:srgbClr val="FF0000"/>
                </a:solidFill>
                <a:latin typeface="Arial" panose="020B0604020202020204" pitchFamily="34" charset="0"/>
                <a:cs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rPr>
              <a:t/>
            </a:r>
            <a:br>
              <a:rPr lang="en-US" altLang="en-US" sz="2400" dirty="0">
                <a:solidFill>
                  <a:srgbClr val="000000"/>
                </a:solidFill>
                <a:latin typeface="Arial" panose="020B0604020202020204" pitchFamily="34" charset="0"/>
                <a:cs typeface="Arial" panose="020B0604020202020204" pitchFamily="34" charset="0"/>
              </a:rPr>
            </a:br>
            <a:r>
              <a:rPr lang="en-US" altLang="en-US" sz="2400" dirty="0">
                <a:solidFill>
                  <a:srgbClr val="000000"/>
                </a:solidFill>
                <a:latin typeface="Arial" panose="020B0604020202020204" pitchFamily="34" charset="0"/>
                <a:cs typeface="Arial" panose="020B0604020202020204" pitchFamily="34" charset="0"/>
              </a:rPr>
              <a:t>    + </a:t>
            </a:r>
            <a:r>
              <a:rPr lang="en-US" altLang="en-US" sz="2400" dirty="0" err="1">
                <a:solidFill>
                  <a:srgbClr val="000000"/>
                </a:solidFill>
                <a:latin typeface="Arial" panose="020B0604020202020204" pitchFamily="34" charset="0"/>
                <a:cs typeface="Arial" panose="020B0604020202020204" pitchFamily="34" charset="0"/>
              </a:rPr>
              <a:t>Trạng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thái</a:t>
            </a:r>
            <a:r>
              <a:rPr lang="en-US" altLang="en-US" sz="2400" dirty="0">
                <a:solidFill>
                  <a:srgbClr val="000000"/>
                </a:solidFill>
                <a:latin typeface="Arial" panose="020B0604020202020204" pitchFamily="34" charset="0"/>
                <a:cs typeface="Arial" panose="020B0604020202020204" pitchFamily="34" charset="0"/>
              </a:rPr>
              <a:t> hay </a:t>
            </a:r>
            <a:r>
              <a:rPr lang="en-US" altLang="en-US" sz="2400" dirty="0" err="1">
                <a:solidFill>
                  <a:srgbClr val="000000"/>
                </a:solidFill>
                <a:latin typeface="Arial" panose="020B0604020202020204" pitchFamily="34" charset="0"/>
                <a:cs typeface="Arial" panose="020B0604020202020204" pitchFamily="34" charset="0"/>
              </a:rPr>
              <a:t>thể</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rắn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lỏng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khí</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màu</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mùi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vị</a:t>
            </a:r>
            <a:r>
              <a:rPr lang="en-US" altLang="en-US" sz="2400" dirty="0">
                <a:solidFill>
                  <a:srgbClr val="000000"/>
                </a:solidFill>
                <a:latin typeface="Arial" panose="020B0604020202020204" pitchFamily="34" charset="0"/>
                <a:cs typeface="Arial" panose="020B0604020202020204" pitchFamily="34" charset="0"/>
              </a:rPr>
              <a:t>.</a:t>
            </a:r>
            <a:br>
              <a:rPr lang="en-US" altLang="en-US" sz="2400" dirty="0">
                <a:solidFill>
                  <a:srgbClr val="000000"/>
                </a:solidFill>
                <a:latin typeface="Arial" panose="020B0604020202020204" pitchFamily="34" charset="0"/>
                <a:cs typeface="Arial" panose="020B0604020202020204" pitchFamily="34" charset="0"/>
              </a:rPr>
            </a:br>
            <a:r>
              <a:rPr lang="en-US" altLang="en-US" sz="2400" dirty="0">
                <a:solidFill>
                  <a:srgbClr val="000000"/>
                </a:solidFill>
                <a:latin typeface="Arial" panose="020B0604020202020204" pitchFamily="34" charset="0"/>
                <a:cs typeface="Arial" panose="020B0604020202020204" pitchFamily="34" charset="0"/>
              </a:rPr>
              <a:t>    + </a:t>
            </a:r>
            <a:r>
              <a:rPr lang="en-US" altLang="en-US" sz="2400" dirty="0" err="1">
                <a:solidFill>
                  <a:srgbClr val="000000"/>
                </a:solidFill>
                <a:latin typeface="Arial" panose="020B0604020202020204" pitchFamily="34" charset="0"/>
                <a:cs typeface="Arial" panose="020B0604020202020204" pitchFamily="34" charset="0"/>
              </a:rPr>
              <a:t>Tính</a:t>
            </a:r>
            <a:r>
              <a:rPr lang="en-US" altLang="en-US" sz="2400" dirty="0">
                <a:solidFill>
                  <a:srgbClr val="000000"/>
                </a:solidFill>
                <a:latin typeface="Arial" panose="020B0604020202020204" pitchFamily="34" charset="0"/>
                <a:cs typeface="Arial" panose="020B0604020202020204" pitchFamily="34" charset="0"/>
              </a:rPr>
              <a:t> tan </a:t>
            </a:r>
            <a:r>
              <a:rPr lang="en-US" altLang="en-US" sz="2400" dirty="0" err="1">
                <a:solidFill>
                  <a:srgbClr val="000000"/>
                </a:solidFill>
                <a:latin typeface="Arial" panose="020B0604020202020204" pitchFamily="34" charset="0"/>
                <a:cs typeface="Arial" panose="020B0604020202020204" pitchFamily="34" charset="0"/>
              </a:rPr>
              <a:t>trong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nước</a:t>
            </a:r>
            <a:r>
              <a:rPr lang="en-US" altLang="en-US" sz="2400" dirty="0">
                <a:solidFill>
                  <a:srgbClr val="000000"/>
                </a:solidFill>
                <a:latin typeface="Arial" panose="020B0604020202020204" pitchFamily="34" charset="0"/>
                <a:cs typeface="Arial" panose="020B0604020202020204" pitchFamily="34" charset="0"/>
              </a:rPr>
              <a:t> hay </a:t>
            </a:r>
            <a:r>
              <a:rPr lang="en-US" altLang="en-US" sz="2400" dirty="0" err="1">
                <a:solidFill>
                  <a:srgbClr val="000000"/>
                </a:solidFill>
                <a:latin typeface="Arial" panose="020B0604020202020204" pitchFamily="34" charset="0"/>
                <a:cs typeface="Arial" panose="020B0604020202020204" pitchFamily="34" charset="0"/>
              </a:rPr>
              <a:t>trong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một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số</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chất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lỏng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khác</a:t>
            </a:r>
            <a:r>
              <a:rPr lang="en-US" altLang="en-US" sz="2400" dirty="0">
                <a:solidFill>
                  <a:srgbClr val="000000"/>
                </a:solidFill>
                <a:latin typeface="Arial" panose="020B0604020202020204" pitchFamily="34" charset="0"/>
                <a:cs typeface="Arial" panose="020B0604020202020204" pitchFamily="34" charset="0"/>
              </a:rPr>
              <a:t>.</a:t>
            </a:r>
            <a:br>
              <a:rPr lang="en-US" altLang="en-US" sz="2400" dirty="0">
                <a:solidFill>
                  <a:srgbClr val="000000"/>
                </a:solidFill>
                <a:latin typeface="Arial" panose="020B0604020202020204" pitchFamily="34" charset="0"/>
                <a:cs typeface="Arial" panose="020B0604020202020204" pitchFamily="34" charset="0"/>
              </a:rPr>
            </a:br>
            <a:r>
              <a:rPr lang="en-US" altLang="en-US" sz="2400" dirty="0">
                <a:solidFill>
                  <a:srgbClr val="000000"/>
                </a:solidFill>
                <a:latin typeface="Arial" panose="020B0604020202020204" pitchFamily="34" charset="0"/>
                <a:cs typeface="Arial" panose="020B0604020202020204" pitchFamily="34" charset="0"/>
              </a:rPr>
              <a:t>    + </a:t>
            </a:r>
            <a:r>
              <a:rPr lang="en-US" altLang="en-US" sz="2400" dirty="0" err="1">
                <a:solidFill>
                  <a:srgbClr val="000000"/>
                </a:solidFill>
                <a:latin typeface="Arial" panose="020B0604020202020204" pitchFamily="34" charset="0"/>
                <a:cs typeface="Arial" panose="020B0604020202020204" pitchFamily="34" charset="0"/>
              </a:rPr>
              <a:t>Nhiệt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độ</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nóng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chảy</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nhiệt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độ</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sôi</a:t>
            </a:r>
            <a:r>
              <a:rPr lang="en-US" altLang="en-US" sz="2400" dirty="0">
                <a:solidFill>
                  <a:srgbClr val="000000"/>
                </a:solidFill>
                <a:latin typeface="Arial" panose="020B0604020202020204" pitchFamily="34" charset="0"/>
                <a:cs typeface="Arial" panose="020B0604020202020204" pitchFamily="34" charset="0"/>
              </a:rPr>
              <a:t>.</a:t>
            </a:r>
            <a:br>
              <a:rPr lang="en-US" altLang="en-US" sz="2400" dirty="0">
                <a:solidFill>
                  <a:srgbClr val="000000"/>
                </a:solidFill>
                <a:latin typeface="Arial" panose="020B0604020202020204" pitchFamily="34" charset="0"/>
                <a:cs typeface="Arial" panose="020B0604020202020204" pitchFamily="34" charset="0"/>
              </a:rPr>
            </a:br>
            <a:r>
              <a:rPr lang="en-US" altLang="en-US" sz="2400" dirty="0">
                <a:solidFill>
                  <a:srgbClr val="000000"/>
                </a:solidFill>
                <a:latin typeface="Arial" panose="020B0604020202020204" pitchFamily="34" charset="0"/>
                <a:cs typeface="Arial" panose="020B0604020202020204" pitchFamily="34" charset="0"/>
              </a:rPr>
              <a:t>    + </a:t>
            </a:r>
            <a:r>
              <a:rPr lang="en-US" altLang="en-US" sz="2400" dirty="0" err="1">
                <a:solidFill>
                  <a:srgbClr val="000000"/>
                </a:solidFill>
                <a:latin typeface="Arial" panose="020B0604020202020204" pitchFamily="34" charset="0"/>
                <a:cs typeface="Arial" panose="020B0604020202020204" pitchFamily="34" charset="0"/>
              </a:rPr>
              <a:t>Khối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lượng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smtClean="0">
                <a:solidFill>
                  <a:srgbClr val="000000"/>
                </a:solidFill>
                <a:latin typeface="Arial" panose="020B0604020202020204" pitchFamily="34" charset="0"/>
                <a:cs typeface="Arial" panose="020B0604020202020204" pitchFamily="34" charset="0"/>
              </a:rPr>
              <a:t>riêng</a:t>
            </a:r>
            <a:r>
              <a:rPr lang="en-US" altLang="en-US" sz="2400" dirty="0" smtClean="0">
                <a:solidFill>
                  <a:srgbClr val="000000"/>
                </a:solidFill>
                <a:latin typeface="Arial" panose="020B0604020202020204" pitchFamily="34" charset="0"/>
                <a:cs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rPr>
              <a:t/>
            </a:r>
            <a:br>
              <a:rPr lang="en-US" altLang="en-US" sz="2400" dirty="0">
                <a:solidFill>
                  <a:srgbClr val="000000"/>
                </a:solidFill>
                <a:latin typeface="Arial" panose="020B0604020202020204" pitchFamily="34" charset="0"/>
                <a:cs typeface="Arial" panose="020B0604020202020204" pitchFamily="34" charset="0"/>
              </a:rPr>
            </a:br>
            <a:r>
              <a:rPr lang="en-US" altLang="en-US" sz="2400" dirty="0">
                <a:solidFill>
                  <a:srgbClr val="000000"/>
                </a:solidFill>
                <a:latin typeface="Arial" panose="020B0604020202020204" pitchFamily="34" charset="0"/>
                <a:cs typeface="Arial" panose="020B0604020202020204" pitchFamily="34" charset="0"/>
              </a:rPr>
              <a:t>    + </a:t>
            </a:r>
            <a:r>
              <a:rPr lang="en-US" altLang="en-US" sz="2400" dirty="0" err="1">
                <a:solidFill>
                  <a:srgbClr val="000000"/>
                </a:solidFill>
                <a:latin typeface="Arial" panose="020B0604020202020204" pitchFamily="34" charset="0"/>
                <a:cs typeface="Arial" panose="020B0604020202020204" pitchFamily="34" charset="0"/>
              </a:rPr>
              <a:t>Tính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dẫn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dẫn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nhiệt</a:t>
            </a:r>
            <a:r>
              <a:rPr lang="en-US" altLang="en-US" sz="2400" dirty="0">
                <a:solidFill>
                  <a:srgbClr val="000000"/>
                </a:solidFill>
                <a:latin typeface="Arial" panose="020B0604020202020204" pitchFamily="34" charset="0"/>
                <a:cs typeface="Arial" panose="020B0604020202020204" pitchFamily="34" charset="0"/>
              </a:rPr>
              <a:t>…</a:t>
            </a:r>
            <a:endParaRPr sz="24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153"/>
        <p:cNvGrpSpPr/>
        <p:nvPr/>
      </p:nvGrpSpPr>
      <p:grpSpPr>
        <a:xfrm>
          <a:off x="0" y="0"/>
          <a:ext cx="0" cy="0"/>
          <a:chOff x="0" y="0"/>
          <a:chExt cx="0" cy="0"/>
        </a:xfrm>
      </p:grpSpPr>
      <p:sp>
        <p:nvSpPr>
          <p:cNvPr id="154" name="Google Shape;154;p21"/>
          <p:cNvSpPr txBox="1">
            <a:spLocks noGrp="1"/>
          </p:cNvSpPr>
          <p:nvPr>
            <p:ph type="body" idx="1"/>
          </p:nvPr>
        </p:nvSpPr>
        <p:spPr>
          <a:xfrm>
            <a:off x="606490" y="1916977"/>
            <a:ext cx="2883159" cy="276699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sz="2200" b="1" dirty="0" err="1">
                <a:solidFill>
                  <a:srgbClr val="000000"/>
                </a:solidFill>
                <a:latin typeface="Arial" panose="020B0604020202020204" pitchFamily="34" charset="0"/>
                <a:cs typeface="Arial" panose="020B0604020202020204" pitchFamily="34" charset="0"/>
              </a:rPr>
              <a:t>Đá</a:t>
            </a:r>
            <a:r>
              <a:rPr lang="en-GB" sz="2200" b="1" dirty="0">
                <a:solidFill>
                  <a:srgbClr val="000000"/>
                </a:solidFill>
                <a:latin typeface="Arial" panose="020B0604020202020204" pitchFamily="34" charset="0"/>
                <a:cs typeface="Arial" panose="020B0604020202020204" pitchFamily="34" charset="0"/>
              </a:rPr>
              <a:t> </a:t>
            </a:r>
            <a:r>
              <a:rPr lang="en-GB" sz="2200" b="1" dirty="0" err="1">
                <a:solidFill>
                  <a:srgbClr val="000000"/>
                </a:solidFill>
                <a:latin typeface="Arial" panose="020B0604020202020204" pitchFamily="34" charset="0"/>
                <a:cs typeface="Arial" panose="020B0604020202020204" pitchFamily="34" charset="0"/>
              </a:rPr>
              <a:t>vôi</a:t>
            </a:r>
            <a:r>
              <a:rPr lang="en-GB" sz="2200" b="1" dirty="0">
                <a:solidFill>
                  <a:srgbClr val="000000"/>
                </a:solidFill>
                <a:latin typeface="Arial" panose="020B0604020202020204" pitchFamily="34" charset="0"/>
                <a:cs typeface="Arial" panose="020B0604020202020204" pitchFamily="34" charset="0"/>
              </a:rPr>
              <a:t> </a:t>
            </a:r>
          </a:p>
          <a:p>
            <a:pPr marL="0" lvl="0" indent="0" algn="just" rtl="0">
              <a:lnSpc>
                <a:spcPct val="150000"/>
              </a:lnSpc>
              <a:spcBef>
                <a:spcPts val="600"/>
              </a:spcBef>
              <a:spcAft>
                <a:spcPts val="0"/>
              </a:spcAft>
              <a:buNone/>
            </a:pPr>
            <a:r>
              <a:rPr lang="en-GB" sz="2200" dirty="0" err="1" smtClean="0">
                <a:solidFill>
                  <a:srgbClr val="000000"/>
                </a:solidFill>
                <a:latin typeface="Arial" panose="020B0604020202020204" pitchFamily="34" charset="0"/>
                <a:cs typeface="Arial" panose="020B0604020202020204" pitchFamily="34" charset="0"/>
              </a:rPr>
              <a:t>Cứng</a:t>
            </a:r>
            <a:r>
              <a:rPr lang="en-GB" sz="2200" dirty="0" smtClean="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khi</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nung</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biến</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thành</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chất</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mới</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là</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vôi</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sống</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mềm</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hơn</a:t>
            </a:r>
            <a:r>
              <a:rPr lang="en-GB" sz="2200" dirty="0">
                <a:solidFill>
                  <a:srgbClr val="000000"/>
                </a:solidFill>
                <a:latin typeface="Arial" panose="020B0604020202020204" pitchFamily="34" charset="0"/>
                <a:cs typeface="Arial" panose="020B0604020202020204" pitchFamily="34" charset="0"/>
              </a:rPr>
              <a:t>, </a:t>
            </a:r>
            <a:r>
              <a:rPr lang="en-GB" sz="2200" dirty="0" err="1">
                <a:solidFill>
                  <a:srgbClr val="000000"/>
                </a:solidFill>
                <a:latin typeface="Arial" panose="020B0604020202020204" pitchFamily="34" charset="0"/>
                <a:cs typeface="Arial" panose="020B0604020202020204" pitchFamily="34" charset="0"/>
              </a:rPr>
              <a:t>xốp</a:t>
            </a:r>
            <a:r>
              <a:rPr lang="en-GB" sz="2200" dirty="0">
                <a:solidFill>
                  <a:srgbClr val="000000"/>
                </a:solidFill>
                <a:latin typeface="Arial" panose="020B0604020202020204" pitchFamily="34" charset="0"/>
                <a:cs typeface="Arial" panose="020B0604020202020204" pitchFamily="34" charset="0"/>
              </a:rPr>
              <a:t>.</a:t>
            </a:r>
            <a:endParaRPr sz="2200" dirty="0">
              <a:solidFill>
                <a:srgbClr val="000000"/>
              </a:solidFill>
              <a:latin typeface="Arial" panose="020B0604020202020204" pitchFamily="34" charset="0"/>
              <a:cs typeface="Arial" panose="020B0604020202020204" pitchFamily="34" charset="0"/>
            </a:endParaRPr>
          </a:p>
        </p:txBody>
      </p:sp>
      <p:sp>
        <p:nvSpPr>
          <p:cNvPr id="155" name="Google Shape;155;p21"/>
          <p:cNvSpPr txBox="1">
            <a:spLocks noGrp="1"/>
          </p:cNvSpPr>
          <p:nvPr>
            <p:ph type="title"/>
          </p:nvPr>
        </p:nvSpPr>
        <p:spPr>
          <a:xfrm>
            <a:off x="852723" y="565456"/>
            <a:ext cx="3266596" cy="516407"/>
          </a:xfrm>
          <a:prstGeom prst="rect">
            <a:avLst/>
          </a:prstGeom>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0000"/>
                </a:solidFill>
                <a:latin typeface="Arial" panose="020B0604020202020204" pitchFamily="34" charset="0"/>
                <a:cs typeface="Arial" panose="020B0604020202020204" pitchFamily="34" charset="0"/>
              </a:rPr>
              <a:t>Tính chất hóa học</a:t>
            </a:r>
            <a:endParaRPr>
              <a:solidFill>
                <a:srgbClr val="FF0000"/>
              </a:solidFill>
              <a:latin typeface="Arial" panose="020B0604020202020204" pitchFamily="34" charset="0"/>
              <a:cs typeface="Arial" panose="020B0604020202020204" pitchFamily="34" charset="0"/>
            </a:endParaRPr>
          </a:p>
        </p:txBody>
      </p:sp>
      <p:sp>
        <p:nvSpPr>
          <p:cNvPr id="156" name="Google Shape;156;p21"/>
          <p:cNvSpPr txBox="1">
            <a:spLocks noGrp="1"/>
          </p:cNvSpPr>
          <p:nvPr>
            <p:ph type="body" idx="2"/>
          </p:nvPr>
        </p:nvSpPr>
        <p:spPr>
          <a:xfrm>
            <a:off x="3825551" y="1916978"/>
            <a:ext cx="3359020" cy="274832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t" anchorCtr="0">
            <a:noAutofit/>
          </a:bodyPr>
          <a:lstStyle/>
          <a:p>
            <a:pPr marL="0" lvl="0" indent="0" rtl="0">
              <a:lnSpc>
                <a:spcPct val="150000"/>
              </a:lnSpc>
              <a:spcBef>
                <a:spcPts val="600"/>
              </a:spcBef>
              <a:spcAft>
                <a:spcPts val="0"/>
              </a:spcAft>
              <a:buNone/>
            </a:pPr>
            <a:r>
              <a:rPr lang="en-GB" sz="2200" b="1" dirty="0">
                <a:solidFill>
                  <a:srgbClr val="000000"/>
                </a:solidFill>
                <a:latin typeface="Arial" panose="020B0604020202020204" pitchFamily="34" charset="0"/>
                <a:cs typeface="Arial" panose="020B0604020202020204" pitchFamily="34" charset="0"/>
              </a:rPr>
              <a:t>Than </a:t>
            </a:r>
            <a:r>
              <a:rPr lang="en-GB" sz="2200" b="1" dirty="0" err="1">
                <a:solidFill>
                  <a:srgbClr val="000000"/>
                </a:solidFill>
                <a:latin typeface="Arial" panose="020B0604020202020204" pitchFamily="34" charset="0"/>
                <a:cs typeface="Arial" panose="020B0604020202020204" pitchFamily="34" charset="0"/>
              </a:rPr>
              <a:t>đá</a:t>
            </a:r>
            <a:endParaRPr sz="2200" b="1" dirty="0">
              <a:solidFill>
                <a:srgbClr val="000000"/>
              </a:solidFill>
              <a:latin typeface="Arial" panose="020B0604020202020204" pitchFamily="34" charset="0"/>
              <a:cs typeface="Arial" panose="020B0604020202020204" pitchFamily="34" charset="0"/>
            </a:endParaRPr>
          </a:p>
          <a:p>
            <a:pPr marL="0" lvl="0" indent="0" rtl="0">
              <a:lnSpc>
                <a:spcPct val="150000"/>
              </a:lnSpc>
              <a:spcBef>
                <a:spcPts val="600"/>
              </a:spcBef>
              <a:spcAft>
                <a:spcPts val="0"/>
              </a:spcAft>
              <a:buNone/>
            </a:pPr>
            <a:r>
              <a:rPr lang="en" sz="2200" dirty="0">
                <a:solidFill>
                  <a:srgbClr val="000000"/>
                </a:solidFill>
                <a:latin typeface="Arial" panose="020B0604020202020204" pitchFamily="34" charset="0"/>
                <a:cs typeface="Arial" panose="020B0604020202020204" pitchFamily="34" charset="0"/>
              </a:rPr>
              <a:t>Có màu đen, rắn </a:t>
            </a:r>
            <a:r>
              <a:rPr lang="en" sz="2200" dirty="0" smtClean="0">
                <a:solidFill>
                  <a:srgbClr val="000000"/>
                </a:solidFill>
                <a:latin typeface="Arial" panose="020B0604020202020204" pitchFamily="34" charset="0"/>
                <a:cs typeface="Arial" panose="020B0604020202020204" pitchFamily="34" charset="0"/>
              </a:rPr>
              <a:t>chắc; </a:t>
            </a:r>
            <a:r>
              <a:rPr lang="en" sz="2200" dirty="0">
                <a:solidFill>
                  <a:srgbClr val="000000"/>
                </a:solidFill>
                <a:latin typeface="Arial" panose="020B0604020202020204" pitchFamily="34" charset="0"/>
                <a:cs typeface="Arial" panose="020B0604020202020204" pitchFamily="34" charset="0"/>
              </a:rPr>
              <a:t>khi cháy biến thành chất mới là khí carbon </a:t>
            </a:r>
            <a:r>
              <a:rPr lang="en" sz="2200" dirty="0" smtClean="0">
                <a:solidFill>
                  <a:srgbClr val="000000"/>
                </a:solidFill>
                <a:latin typeface="Arial" panose="020B0604020202020204" pitchFamily="34" charset="0"/>
                <a:cs typeface="Arial" panose="020B0604020202020204" pitchFamily="34" charset="0"/>
              </a:rPr>
              <a:t>dioxide.</a:t>
            </a:r>
            <a:endParaRPr sz="2200" dirty="0">
              <a:solidFill>
                <a:srgbClr val="000000"/>
              </a:solidFill>
              <a:latin typeface="Arial" panose="020B0604020202020204" pitchFamily="34" charset="0"/>
              <a:cs typeface="Arial" panose="020B0604020202020204" pitchFamily="34" charset="0"/>
            </a:endParaRPr>
          </a:p>
        </p:txBody>
      </p:sp>
      <p:sp>
        <p:nvSpPr>
          <p:cNvPr id="157" name="Google Shape;157;p21"/>
          <p:cNvSpPr/>
          <p:nvPr/>
        </p:nvSpPr>
        <p:spPr>
          <a:xfrm>
            <a:off x="282100" y="640055"/>
            <a:ext cx="485675" cy="441808"/>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
                                            <p:bg/>
                                          </p:spTgt>
                                        </p:tgtEl>
                                        <p:attrNameLst>
                                          <p:attrName>style.visibility</p:attrName>
                                        </p:attrNameLst>
                                      </p:cBhvr>
                                      <p:to>
                                        <p:strVal val="visible"/>
                                      </p:to>
                                    </p:set>
                                    <p:animEffect transition="in" filter="fade">
                                      <p:cBhvr>
                                        <p:cTn id="7" dur="500"/>
                                        <p:tgtEl>
                                          <p:spTgt spid="15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4">
                                            <p:txEl>
                                              <p:pRg st="0" end="0"/>
                                            </p:txEl>
                                          </p:spTgt>
                                        </p:tgtEl>
                                        <p:attrNameLst>
                                          <p:attrName>style.visibility</p:attrName>
                                        </p:attrNameLst>
                                      </p:cBhvr>
                                      <p:to>
                                        <p:strVal val="visible"/>
                                      </p:to>
                                    </p:set>
                                    <p:animEffect transition="in" filter="fade">
                                      <p:cBhvr>
                                        <p:cTn id="10" dur="500"/>
                                        <p:tgtEl>
                                          <p:spTgt spid="15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4">
                                            <p:txEl>
                                              <p:pRg st="1" end="1"/>
                                            </p:txEl>
                                          </p:spTgt>
                                        </p:tgtEl>
                                        <p:attrNameLst>
                                          <p:attrName>style.visibility</p:attrName>
                                        </p:attrNameLst>
                                      </p:cBhvr>
                                      <p:to>
                                        <p:strVal val="visible"/>
                                      </p:to>
                                    </p:set>
                                    <p:animEffect transition="in" filter="fade">
                                      <p:cBhvr>
                                        <p:cTn id="13" dur="500"/>
                                        <p:tgtEl>
                                          <p:spTgt spid="15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6">
                                            <p:bg/>
                                          </p:spTgt>
                                        </p:tgtEl>
                                        <p:attrNameLst>
                                          <p:attrName>style.visibility</p:attrName>
                                        </p:attrNameLst>
                                      </p:cBhvr>
                                      <p:to>
                                        <p:strVal val="visible"/>
                                      </p:to>
                                    </p:set>
                                    <p:animEffect transition="in" filter="fade">
                                      <p:cBhvr>
                                        <p:cTn id="18" dur="500"/>
                                        <p:tgtEl>
                                          <p:spTgt spid="156">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6">
                                            <p:txEl>
                                              <p:pRg st="0" end="0"/>
                                            </p:txEl>
                                          </p:spTgt>
                                        </p:tgtEl>
                                        <p:attrNameLst>
                                          <p:attrName>style.visibility</p:attrName>
                                        </p:attrNameLst>
                                      </p:cBhvr>
                                      <p:to>
                                        <p:strVal val="visible"/>
                                      </p:to>
                                    </p:set>
                                    <p:animEffect transition="in" filter="fade">
                                      <p:cBhvr>
                                        <p:cTn id="21" dur="500"/>
                                        <p:tgtEl>
                                          <p:spTgt spid="15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6">
                                            <p:txEl>
                                              <p:pRg st="1" end="1"/>
                                            </p:txEl>
                                          </p:spTgt>
                                        </p:tgtEl>
                                        <p:attrNameLst>
                                          <p:attrName>style.visibility</p:attrName>
                                        </p:attrNameLst>
                                      </p:cBhvr>
                                      <p:to>
                                        <p:strVal val="visible"/>
                                      </p:to>
                                    </p:set>
                                    <p:animEffect transition="in" filter="fade">
                                      <p:cBhvr>
                                        <p:cTn id="24" dur="500"/>
                                        <p:tgtEl>
                                          <p:spTgt spid="15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5"/>
                                        </p:tgtEl>
                                        <p:attrNameLst>
                                          <p:attrName>style.visibility</p:attrName>
                                        </p:attrNameLst>
                                      </p:cBhvr>
                                      <p:to>
                                        <p:strVal val="visible"/>
                                      </p:to>
                                    </p:set>
                                    <p:anim calcmode="lin" valueType="num">
                                      <p:cBhvr additive="base">
                                        <p:cTn id="29" dur="500" fill="hold"/>
                                        <p:tgtEl>
                                          <p:spTgt spid="155"/>
                                        </p:tgtEl>
                                        <p:attrNameLst>
                                          <p:attrName>ppt_x</p:attrName>
                                        </p:attrNameLst>
                                      </p:cBhvr>
                                      <p:tavLst>
                                        <p:tav tm="0">
                                          <p:val>
                                            <p:strVal val="#ppt_x"/>
                                          </p:val>
                                        </p:tav>
                                        <p:tav tm="100000">
                                          <p:val>
                                            <p:strVal val="#ppt_x"/>
                                          </p:val>
                                        </p:tav>
                                      </p:tavLst>
                                    </p:anim>
                                    <p:anim calcmode="lin" valueType="num">
                                      <p:cBhvr additive="base">
                                        <p:cTn id="30"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uiExpand="1" build="p" animBg="1"/>
      <p:bldP spid="155" grpId="0" animBg="1"/>
      <p:bldP spid="15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CAF50"/>
        </a:solidFill>
        <a:effectLst/>
      </p:bgPr>
    </p:bg>
    <p:spTree>
      <p:nvGrpSpPr>
        <p:cNvPr id="1" name="Shape 310"/>
        <p:cNvGrpSpPr/>
        <p:nvPr/>
      </p:nvGrpSpPr>
      <p:grpSpPr>
        <a:xfrm>
          <a:off x="0" y="0"/>
          <a:ext cx="0" cy="0"/>
          <a:chOff x="0" y="0"/>
          <a:chExt cx="0" cy="0"/>
        </a:xfrm>
      </p:grpSpPr>
      <p:sp>
        <p:nvSpPr>
          <p:cNvPr id="9" name="Rectangle 8"/>
          <p:cNvSpPr/>
          <p:nvPr/>
        </p:nvSpPr>
        <p:spPr>
          <a:xfrm>
            <a:off x="785445" y="1248420"/>
            <a:ext cx="5849816" cy="3046988"/>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lnSpc>
                <a:spcPct val="135000"/>
              </a:lnSpc>
              <a:spcBef>
                <a:spcPts val="600"/>
              </a:spcBef>
              <a:spcAft>
                <a:spcPts val="600"/>
              </a:spcAft>
            </a:pPr>
            <a:r>
              <a:rPr lang="en-US" altLang="en-US" sz="2400" b="1">
                <a:solidFill>
                  <a:srgbClr val="FF0000"/>
                </a:solidFill>
              </a:rPr>
              <a:t>Tính chất hóa học: </a:t>
            </a:r>
            <a:r>
              <a:rPr lang="en-US" altLang="en-US" sz="2400">
                <a:solidFill>
                  <a:srgbClr val="000000"/>
                </a:solidFill>
                <a:latin typeface="Arial" panose="020B0604020202020204" pitchFamily="34" charset="0"/>
                <a:cs typeface="Arial" panose="020B0604020202020204" pitchFamily="34" charset="0"/>
              </a:rPr>
              <a:t>(khả năng biến đổi chất này thành chất khác)</a:t>
            </a:r>
          </a:p>
          <a:p>
            <a:pPr algn="just" eaLnBrk="1" hangingPunct="1">
              <a:lnSpc>
                <a:spcPct val="135000"/>
              </a:lnSpc>
              <a:spcBef>
                <a:spcPts val="600"/>
              </a:spcBef>
              <a:spcAft>
                <a:spcPts val="600"/>
              </a:spcAft>
            </a:pPr>
            <a:r>
              <a:rPr lang="en-US" altLang="en-US" sz="2400">
                <a:solidFill>
                  <a:srgbClr val="000000"/>
                </a:solidFill>
                <a:latin typeface="Arial" panose="020B0604020202020204" pitchFamily="34" charset="0"/>
                <a:cs typeface="Arial" panose="020B0604020202020204" pitchFamily="34" charset="0"/>
              </a:rPr>
              <a:t>+ Tính cháy.</a:t>
            </a:r>
          </a:p>
          <a:p>
            <a:pPr algn="just" eaLnBrk="1" hangingPunct="1">
              <a:lnSpc>
                <a:spcPct val="135000"/>
              </a:lnSpc>
              <a:spcBef>
                <a:spcPts val="600"/>
              </a:spcBef>
              <a:spcAft>
                <a:spcPts val="600"/>
              </a:spcAft>
            </a:pPr>
            <a:r>
              <a:rPr lang="en-US" altLang="en-US" sz="2400">
                <a:solidFill>
                  <a:srgbClr val="000000"/>
                </a:solidFill>
                <a:latin typeface="Arial" panose="020B0604020202020204" pitchFamily="34" charset="0"/>
                <a:cs typeface="Arial" panose="020B0604020202020204" pitchFamily="34" charset="0"/>
              </a:rPr>
              <a:t>+ Khả năng bị phân hủy.</a:t>
            </a:r>
          </a:p>
          <a:p>
            <a:pPr algn="just" eaLnBrk="1" hangingPunct="1">
              <a:lnSpc>
                <a:spcPct val="135000"/>
              </a:lnSpc>
              <a:spcBef>
                <a:spcPts val="600"/>
              </a:spcBef>
              <a:spcAft>
                <a:spcPts val="600"/>
              </a:spcAft>
            </a:pPr>
            <a:r>
              <a:rPr lang="en-US" altLang="en-US" sz="2400">
                <a:solidFill>
                  <a:srgbClr val="000000"/>
                </a:solidFill>
                <a:latin typeface="Arial" panose="020B0604020202020204" pitchFamily="34" charset="0"/>
                <a:cs typeface="Arial" panose="020B0604020202020204" pitchFamily="34" charset="0"/>
              </a:rPr>
              <a:t>+ Khả năng oxi hóa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279"/>
        <p:cNvGrpSpPr/>
        <p:nvPr/>
      </p:nvGrpSpPr>
      <p:grpSpPr>
        <a:xfrm>
          <a:off x="0" y="0"/>
          <a:ext cx="0" cy="0"/>
          <a:chOff x="0" y="0"/>
          <a:chExt cx="0" cy="0"/>
        </a:xfrm>
      </p:grpSpPr>
      <p:sp>
        <p:nvSpPr>
          <p:cNvPr id="280" name="Google Shape;280;p30"/>
          <p:cNvSpPr txBox="1">
            <a:spLocks noGrp="1"/>
          </p:cNvSpPr>
          <p:nvPr>
            <p:ph type="ctrTitle" idx="4294967295"/>
          </p:nvPr>
        </p:nvSpPr>
        <p:spPr>
          <a:xfrm>
            <a:off x="304799" y="397096"/>
            <a:ext cx="6553201"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200" b="0" dirty="0">
                <a:solidFill>
                  <a:srgbClr val="00BCD4"/>
                </a:solidFill>
                <a:latin typeface="Arial" panose="020B0604020202020204" pitchFamily="34" charset="0"/>
                <a:cs typeface="Arial" panose="020B0604020202020204" pitchFamily="34" charset="0"/>
              </a:rPr>
              <a:t>1. </a:t>
            </a:r>
            <a:r>
              <a:rPr lang="en-GB" sz="2200" b="0" dirty="0" err="1">
                <a:solidFill>
                  <a:srgbClr val="00BCD4"/>
                </a:solidFill>
                <a:latin typeface="Arial" panose="020B0604020202020204" pitchFamily="34" charset="0"/>
                <a:cs typeface="Arial" panose="020B0604020202020204" pitchFamily="34" charset="0"/>
              </a:rPr>
              <a:t>Sự</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biến</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đổi</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tạo</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ra</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chất</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mới</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là</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tính</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chất</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vật</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lí</a:t>
            </a:r>
            <a:r>
              <a:rPr lang="en-GB" sz="2200" b="0" dirty="0">
                <a:solidFill>
                  <a:srgbClr val="00BCD4"/>
                </a:solidFill>
                <a:latin typeface="Arial" panose="020B0604020202020204" pitchFamily="34" charset="0"/>
                <a:cs typeface="Arial" panose="020B0604020202020204" pitchFamily="34" charset="0"/>
              </a:rPr>
              <a:t> hay </a:t>
            </a:r>
            <a:r>
              <a:rPr lang="en-GB" sz="2200" b="0" dirty="0" err="1">
                <a:solidFill>
                  <a:srgbClr val="00BCD4"/>
                </a:solidFill>
                <a:latin typeface="Arial" panose="020B0604020202020204" pitchFamily="34" charset="0"/>
                <a:cs typeface="Arial" panose="020B0604020202020204" pitchFamily="34" charset="0"/>
              </a:rPr>
              <a:t>tính</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chất</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hóa</a:t>
            </a:r>
            <a:r>
              <a:rPr lang="en-GB" sz="2200" b="0" dirty="0">
                <a:solidFill>
                  <a:srgbClr val="00BCD4"/>
                </a:solidFill>
                <a:latin typeface="Arial" panose="020B0604020202020204" pitchFamily="34" charset="0"/>
                <a:cs typeface="Arial" panose="020B0604020202020204" pitchFamily="34" charset="0"/>
              </a:rPr>
              <a:t> </a:t>
            </a:r>
            <a:r>
              <a:rPr lang="en-GB" sz="2200" b="0" dirty="0" err="1">
                <a:solidFill>
                  <a:srgbClr val="00BCD4"/>
                </a:solidFill>
                <a:latin typeface="Arial" panose="020B0604020202020204" pitchFamily="34" charset="0"/>
                <a:cs typeface="Arial" panose="020B0604020202020204" pitchFamily="34" charset="0"/>
              </a:rPr>
              <a:t>học</a:t>
            </a:r>
            <a:r>
              <a:rPr lang="en-GB" sz="2200" b="0" dirty="0">
                <a:solidFill>
                  <a:srgbClr val="00BCD4"/>
                </a:solidFill>
                <a:latin typeface="Arial" panose="020B0604020202020204" pitchFamily="34" charset="0"/>
                <a:cs typeface="Arial" panose="020B0604020202020204" pitchFamily="34" charset="0"/>
              </a:rPr>
              <a:t>?</a:t>
            </a:r>
            <a:endParaRPr sz="2200" b="0" dirty="0">
              <a:solidFill>
                <a:srgbClr val="00BCD4"/>
              </a:solidFill>
              <a:latin typeface="Arial" panose="020B0604020202020204" pitchFamily="34" charset="0"/>
              <a:cs typeface="Arial" panose="020B0604020202020204" pitchFamily="34" charset="0"/>
            </a:endParaRPr>
          </a:p>
        </p:txBody>
      </p:sp>
      <p:sp>
        <p:nvSpPr>
          <p:cNvPr id="281" name="Google Shape;281;p30"/>
          <p:cNvSpPr txBox="1">
            <a:spLocks noGrp="1"/>
          </p:cNvSpPr>
          <p:nvPr>
            <p:ph type="subTitle" idx="4294967295"/>
          </p:nvPr>
        </p:nvSpPr>
        <p:spPr>
          <a:xfrm>
            <a:off x="199291" y="1381364"/>
            <a:ext cx="2625970" cy="66286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200">
                <a:solidFill>
                  <a:srgbClr val="FF0000"/>
                </a:solidFill>
                <a:latin typeface="Arial" panose="020B0604020202020204" pitchFamily="34" charset="0"/>
                <a:cs typeface="Arial" panose="020B0604020202020204" pitchFamily="34" charset="0"/>
              </a:rPr>
              <a:t>Tính chất hóa học</a:t>
            </a:r>
            <a:endParaRPr sz="2200">
              <a:solidFill>
                <a:srgbClr val="FF0000"/>
              </a:solidFill>
              <a:latin typeface="Arial" panose="020B0604020202020204" pitchFamily="34" charset="0"/>
              <a:cs typeface="Arial" panose="020B0604020202020204" pitchFamily="34" charset="0"/>
            </a:endParaRPr>
          </a:p>
        </p:txBody>
      </p:sp>
      <p:sp>
        <p:nvSpPr>
          <p:cNvPr id="9" name="Google Shape;280;p30"/>
          <p:cNvSpPr txBox="1">
            <a:spLocks/>
          </p:cNvSpPr>
          <p:nvPr/>
        </p:nvSpPr>
        <p:spPr>
          <a:xfrm>
            <a:off x="199291" y="2133600"/>
            <a:ext cx="6869724" cy="12233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lgn="just"/>
            <a:r>
              <a:rPr lang="en-GB" sz="2200">
                <a:solidFill>
                  <a:srgbClr val="00BCD4"/>
                </a:solidFill>
                <a:latin typeface="Arial" panose="020B0604020202020204" pitchFamily="34" charset="0"/>
                <a:cs typeface="Arial" panose="020B0604020202020204" pitchFamily="34" charset="0"/>
              </a:rPr>
              <a:t>2. </a:t>
            </a:r>
            <a:r>
              <a:rPr lang="en-GB" sz="2200" b="0">
                <a:solidFill>
                  <a:srgbClr val="00BCD4"/>
                </a:solidFill>
                <a:latin typeface="Arial" panose="020B0604020202020204" pitchFamily="34" charset="0"/>
                <a:cs typeface="Arial" panose="020B0604020202020204" pitchFamily="34" charset="0"/>
              </a:rPr>
              <a:t>Nhận xét nào sau đây nói về tính chất hóa học của sắt:</a:t>
            </a:r>
          </a:p>
          <a:p>
            <a:pPr algn="just"/>
            <a:r>
              <a:rPr lang="en-GB" sz="2200" b="0">
                <a:solidFill>
                  <a:srgbClr val="00BCD4"/>
                </a:solidFill>
                <a:latin typeface="Arial" panose="020B0604020202020204" pitchFamily="34" charset="0"/>
                <a:cs typeface="Arial" panose="020B0604020202020204" pitchFamily="34" charset="0"/>
              </a:rPr>
              <a:t>a) Đinh sắt cứng, màu trắng xám, bị nam châm hút.</a:t>
            </a:r>
          </a:p>
        </p:txBody>
      </p:sp>
      <p:sp>
        <p:nvSpPr>
          <p:cNvPr id="10" name="Google Shape;280;p30"/>
          <p:cNvSpPr txBox="1">
            <a:spLocks/>
          </p:cNvSpPr>
          <p:nvPr/>
        </p:nvSpPr>
        <p:spPr>
          <a:xfrm>
            <a:off x="199291" y="3446345"/>
            <a:ext cx="6951786" cy="89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pPr algn="just"/>
            <a:r>
              <a:rPr lang="en-GB" sz="2200" b="0">
                <a:solidFill>
                  <a:srgbClr val="00BCD4"/>
                </a:solidFill>
                <a:latin typeface="Arial" panose="020B0604020202020204" pitchFamily="34" charset="0"/>
                <a:cs typeface="Arial" panose="020B0604020202020204" pitchFamily="34" charset="0"/>
              </a:rPr>
              <a:t>b) Để lâu ngoài không khí, lớp ngoài của đinh sắt biến thành gỉ sắt màu nâu, giòn và xốp.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wipe(down)">
                                      <p:cBhvr>
                                        <p:cTn id="7" dur="500"/>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1">
                                            <p:txEl>
                                              <p:pRg st="0" end="0"/>
                                            </p:txEl>
                                          </p:spTgt>
                                        </p:tgtEl>
                                        <p:attrNameLst>
                                          <p:attrName>style.visibility</p:attrName>
                                        </p:attrNameLst>
                                      </p:cBhvr>
                                      <p:to>
                                        <p:strVal val="visible"/>
                                      </p:to>
                                    </p:set>
                                    <p:anim calcmode="lin" valueType="num">
                                      <p:cBhvr additive="base">
                                        <p:cTn id="12" dur="500" fill="hold"/>
                                        <p:tgtEl>
                                          <p:spTgt spid="28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grpId="1" nodeType="clickEffect">
                                  <p:stCondLst>
                                    <p:cond delay="0"/>
                                  </p:stCondLst>
                                  <p:childTnLst>
                                    <p:animClr clrSpc="rgb" dir="cw">
                                      <p:cBhvr override="childStyle">
                                        <p:cTn id="27" dur="2000" fill="hold"/>
                                        <p:tgtEl>
                                          <p:spTgt spid="1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1" grpId="0" build="p"/>
      <p:bldP spid="9" grpId="0"/>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C27B0"/>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841000" y="116768"/>
            <a:ext cx="5946663" cy="95716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0000"/>
                </a:solidFill>
                <a:latin typeface="Arial" panose="020B0604020202020204" pitchFamily="34" charset="0"/>
                <a:cs typeface="Arial" panose="020B0604020202020204" pitchFamily="34" charset="0"/>
              </a:rPr>
              <a:t>Tìm hiểu một số tính chất của đường và muối ăn</a:t>
            </a:r>
            <a:endParaRPr>
              <a:solidFill>
                <a:srgbClr val="FF0000"/>
              </a:solidFill>
              <a:latin typeface="Arial" panose="020B0604020202020204" pitchFamily="34" charset="0"/>
              <a:cs typeface="Arial" panose="020B0604020202020204" pitchFamily="34" charset="0"/>
            </a:endParaRPr>
          </a:p>
        </p:txBody>
      </p:sp>
      <p:grpSp>
        <p:nvGrpSpPr>
          <p:cNvPr id="14" name="Google Shape;140;p20"/>
          <p:cNvGrpSpPr/>
          <p:nvPr/>
        </p:nvGrpSpPr>
        <p:grpSpPr>
          <a:xfrm>
            <a:off x="362236" y="231422"/>
            <a:ext cx="478765" cy="644256"/>
            <a:chOff x="6718575" y="2318625"/>
            <a:chExt cx="256950" cy="407375"/>
          </a:xfrm>
        </p:grpSpPr>
        <p:sp>
          <p:nvSpPr>
            <p:cNvPr id="15" name="Google Shape;141;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2;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3;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4;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5;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6;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8;p20"/>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81;p30"/>
          <p:cNvSpPr txBox="1">
            <a:spLocks/>
          </p:cNvSpPr>
          <p:nvPr/>
        </p:nvSpPr>
        <p:spPr>
          <a:xfrm>
            <a:off x="386416" y="1073937"/>
            <a:ext cx="2625970" cy="6628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buFont typeface="Karla"/>
              <a:buNone/>
            </a:pPr>
            <a:r>
              <a:rPr lang="en-US" sz="2200" b="1">
                <a:solidFill>
                  <a:srgbClr val="0070C0"/>
                </a:solidFill>
                <a:latin typeface="Arial" panose="020B0604020202020204" pitchFamily="34" charset="0"/>
                <a:cs typeface="Arial" panose="020B0604020202020204" pitchFamily="34" charset="0"/>
              </a:rPr>
              <a:t>* Tính chất vật lí</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16" y="2662343"/>
            <a:ext cx="2720646" cy="181601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6210" y="2710369"/>
            <a:ext cx="2907326" cy="1791434"/>
          </a:xfrm>
          <a:prstGeom prst="rect">
            <a:avLst/>
          </a:prstGeom>
        </p:spPr>
      </p:pic>
      <p:sp>
        <p:nvSpPr>
          <p:cNvPr id="31" name="Google Shape;281;p30"/>
          <p:cNvSpPr txBox="1">
            <a:spLocks/>
          </p:cNvSpPr>
          <p:nvPr/>
        </p:nvSpPr>
        <p:spPr>
          <a:xfrm>
            <a:off x="1074170" y="4478357"/>
            <a:ext cx="1202102" cy="5363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buFont typeface="Karla"/>
              <a:buNone/>
            </a:pPr>
            <a:r>
              <a:rPr lang="en-GB" sz="2200" b="1">
                <a:solidFill>
                  <a:srgbClr val="000000"/>
                </a:solidFill>
                <a:latin typeface="Arial" panose="020B0604020202020204" pitchFamily="34" charset="0"/>
                <a:cs typeface="Arial" panose="020B0604020202020204" pitchFamily="34" charset="0"/>
              </a:rPr>
              <a:t>Đường</a:t>
            </a:r>
            <a:endParaRPr lang="en-US" sz="2200" b="1">
              <a:solidFill>
                <a:srgbClr val="000000"/>
              </a:solidFill>
              <a:latin typeface="Arial" panose="020B0604020202020204" pitchFamily="34" charset="0"/>
              <a:cs typeface="Arial" panose="020B0604020202020204" pitchFamily="34" charset="0"/>
            </a:endParaRPr>
          </a:p>
        </p:txBody>
      </p:sp>
      <p:sp>
        <p:nvSpPr>
          <p:cNvPr id="32" name="Google Shape;281;p30"/>
          <p:cNvSpPr txBox="1">
            <a:spLocks/>
          </p:cNvSpPr>
          <p:nvPr/>
        </p:nvSpPr>
        <p:spPr>
          <a:xfrm>
            <a:off x="5240215" y="4501803"/>
            <a:ext cx="1430950" cy="512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buFont typeface="Karla"/>
              <a:buNone/>
            </a:pPr>
            <a:r>
              <a:rPr lang="en-GB" sz="2200" b="1">
                <a:solidFill>
                  <a:srgbClr val="000000"/>
                </a:solidFill>
                <a:latin typeface="Arial" panose="020B0604020202020204" pitchFamily="34" charset="0"/>
                <a:cs typeface="Arial" panose="020B0604020202020204" pitchFamily="34" charset="0"/>
              </a:rPr>
              <a:t>Muối ăn</a:t>
            </a:r>
            <a:endParaRPr lang="en-US" sz="2200" b="1">
              <a:solidFill>
                <a:srgbClr val="000000"/>
              </a:solidFill>
              <a:latin typeface="Arial" panose="020B0604020202020204" pitchFamily="34" charset="0"/>
              <a:cs typeface="Arial" panose="020B0604020202020204" pitchFamily="34" charset="0"/>
            </a:endParaRPr>
          </a:p>
        </p:txBody>
      </p:sp>
      <p:sp>
        <p:nvSpPr>
          <p:cNvPr id="33" name="Google Shape;281;p30"/>
          <p:cNvSpPr txBox="1">
            <a:spLocks/>
          </p:cNvSpPr>
          <p:nvPr/>
        </p:nvSpPr>
        <p:spPr>
          <a:xfrm>
            <a:off x="215123" y="1715548"/>
            <a:ext cx="7198416" cy="10067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buFont typeface="Karla"/>
              <a:buNone/>
            </a:pPr>
            <a:r>
              <a:rPr lang="en-GB" sz="2200">
                <a:solidFill>
                  <a:srgbClr val="000000"/>
                </a:solidFill>
                <a:latin typeface="Arial" panose="020B0604020202020204" pitchFamily="34" charset="0"/>
                <a:cs typeface="Arial" panose="020B0604020202020204" pitchFamily="34" charset="0"/>
              </a:rPr>
              <a:t>Hãy mô tả màu sắc, mùi vị, thể và tính tan của muối ăn?</a:t>
            </a:r>
            <a:endParaRPr lang="en-US" sz="220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 calcmode="lin" valueType="num">
                                      <p:cBhvr additive="base">
                                        <p:cTn id="2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additive="base">
                                        <p:cTn id="3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31" grpId="0"/>
      <p:bldP spid="32" grpId="0" build="p"/>
      <p:bldP spid="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284756" y="279664"/>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70C0"/>
                </a:solidFill>
                <a:latin typeface="Arial" panose="020B0604020202020204" pitchFamily="34" charset="0"/>
                <a:cs typeface="Arial" panose="020B0604020202020204" pitchFamily="34" charset="0"/>
              </a:rPr>
              <a:t>* Tính chất hóa học</a:t>
            </a:r>
            <a:endParaRPr>
              <a:solidFill>
                <a:srgbClr val="0070C0"/>
              </a:solidFill>
              <a:latin typeface="Arial" panose="020B0604020202020204" pitchFamily="34" charset="0"/>
              <a:cs typeface="Arial" panose="020B0604020202020204" pitchFamily="34" charset="0"/>
            </a:endParaRPr>
          </a:p>
        </p:txBody>
      </p:sp>
      <p:sp>
        <p:nvSpPr>
          <p:cNvPr id="2" name="Horizontal Scroll 1"/>
          <p:cNvSpPr/>
          <p:nvPr/>
        </p:nvSpPr>
        <p:spPr>
          <a:xfrm>
            <a:off x="1227687" y="1091682"/>
            <a:ext cx="3270739" cy="1367055"/>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r>
              <a:rPr lang="en-GB" sz="2200">
                <a:latin typeface="Arial" panose="020B0604020202020204" pitchFamily="34" charset="0"/>
                <a:cs typeface="Arial" panose="020B0604020202020204" pitchFamily="34" charset="0"/>
              </a:rPr>
              <a:t>Thí nghiệm đun nóng đường và muối ăn</a:t>
            </a:r>
            <a:endParaRPr lang="en-US" sz="22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391057" y="1195754"/>
            <a:ext cx="1703236" cy="3750897"/>
          </a:xfrm>
          <a:prstGeom prst="rect">
            <a:avLst/>
          </a:prstGeom>
        </p:spPr>
      </p:pic>
      <p:sp>
        <p:nvSpPr>
          <p:cNvPr id="23" name="Google Shape;281;p30"/>
          <p:cNvSpPr txBox="1">
            <a:spLocks/>
          </p:cNvSpPr>
          <p:nvPr/>
        </p:nvSpPr>
        <p:spPr>
          <a:xfrm>
            <a:off x="179249" y="2594777"/>
            <a:ext cx="4801500" cy="16724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200">
                <a:solidFill>
                  <a:srgbClr val="000000"/>
                </a:solidFill>
                <a:latin typeface="Arial" panose="020B0604020202020204" pitchFamily="34" charset="0"/>
                <a:cs typeface="Arial" panose="020B0604020202020204" pitchFamily="34" charset="0"/>
              </a:rPr>
              <a:t>Khi đun nóng, chất trong bát nào đã biến đổi thành chất khác? Đây là tính chất vật lí hay hóa học của chất?</a:t>
            </a:r>
            <a:endParaRPr lang="en-US" sz="220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6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27" y="496758"/>
            <a:ext cx="6494318" cy="3835024"/>
          </a:xfrm>
          <a:prstGeom prst="rect">
            <a:avLst/>
          </a:prstGeom>
        </p:spPr>
        <p:txBody>
          <a:bodyPr wrap="square">
            <a:spAutoFit/>
          </a:bodyPr>
          <a:lstStyle/>
          <a:p>
            <a:pPr algn="just">
              <a:lnSpc>
                <a:spcPct val="107000"/>
              </a:lnSpc>
              <a:spcAft>
                <a:spcPts val="800"/>
              </a:spcAft>
            </a:pPr>
            <a:r>
              <a:rPr lang="nl-NL" sz="2800" b="1" dirty="0">
                <a:solidFill>
                  <a:srgbClr val="FF0000"/>
                </a:solidFill>
                <a:latin typeface="+mn-lt"/>
                <a:ea typeface="Calibri" panose="020F0502020204030204" pitchFamily="34" charset="0"/>
                <a:cs typeface="Times New Roman" panose="02020603050405020304" pitchFamily="18" charset="0"/>
              </a:rPr>
              <a:t>Kết quả thí nghiệm:</a:t>
            </a:r>
            <a:endParaRPr lang="en-US" sz="2800" dirty="0">
              <a:solidFill>
                <a:srgbClr val="FF0000"/>
              </a:solidFill>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nl-NL" sz="2800" b="1" dirty="0">
                <a:latin typeface="+mn-lt"/>
                <a:ea typeface="Calibri" panose="020F0502020204030204" pitchFamily="34" charset="0"/>
                <a:cs typeface="Times New Roman" panose="02020603050405020304" pitchFamily="18" charset="0"/>
              </a:rPr>
              <a:t>1. </a:t>
            </a:r>
            <a:r>
              <a:rPr lang="nl-NL" sz="2800" dirty="0">
                <a:latin typeface="+mn-lt"/>
                <a:ea typeface="Calibri" panose="020F0502020204030204" pitchFamily="34" charset="0"/>
                <a:cs typeface="Times New Roman" panose="02020603050405020304" pitchFamily="18" charset="0"/>
              </a:rPr>
              <a:t>Muối ăn và đường đều có màu </a:t>
            </a:r>
            <a:r>
              <a:rPr lang="nl-NL" sz="2800" dirty="0" smtClean="0">
                <a:latin typeface="+mn-lt"/>
                <a:ea typeface="Calibri" panose="020F0502020204030204" pitchFamily="34" charset="0"/>
                <a:cs typeface="Times New Roman" panose="02020603050405020304" pitchFamily="18" charset="0"/>
              </a:rPr>
              <a:t>trắng, </a:t>
            </a:r>
            <a:r>
              <a:rPr lang="nl-NL" sz="2800" dirty="0">
                <a:latin typeface="+mn-lt"/>
                <a:ea typeface="Calibri" panose="020F0502020204030204" pitchFamily="34" charset="0"/>
                <a:cs typeface="Times New Roman" panose="02020603050405020304" pitchFamily="18" charset="0"/>
              </a:rPr>
              <a:t>không mùi, thể rắn, tan trong nước.</a:t>
            </a:r>
            <a:endParaRPr lang="en-US" sz="2800" dirty="0">
              <a:latin typeface="+mn-lt"/>
              <a:ea typeface="Calibri" panose="020F0502020204030204" pitchFamily="34" charset="0"/>
              <a:cs typeface="Times New Roman" panose="02020603050405020304" pitchFamily="18" charset="0"/>
            </a:endParaRPr>
          </a:p>
          <a:p>
            <a:r>
              <a:rPr lang="nl-NL" sz="2800" b="1" dirty="0">
                <a:latin typeface="+mn-lt"/>
                <a:ea typeface="Calibri" panose="020F0502020204030204" pitchFamily="34" charset="0"/>
              </a:rPr>
              <a:t>2. </a:t>
            </a:r>
            <a:r>
              <a:rPr lang="nl-NL" sz="2800" dirty="0">
                <a:latin typeface="+mn-lt"/>
                <a:ea typeface="Calibri" panose="020F0502020204030204" pitchFamily="34" charset="0"/>
              </a:rPr>
              <a:t>Khi đun nóng, đường chuyển dần thành màu nâu đen, ngửi thấy mùi khét. Đường trong bát đã biến đổi thành chất khác. Đây là tính chất hoá học của đường.</a:t>
            </a:r>
            <a:endParaRPr lang="en-US" sz="2800" dirty="0">
              <a:latin typeface="+mn-lt"/>
            </a:endParaRPr>
          </a:p>
        </p:txBody>
      </p:sp>
    </p:spTree>
    <p:extLst>
      <p:ext uri="{BB962C8B-B14F-4D97-AF65-F5344CB8AC3E}">
        <p14:creationId xmlns:p14="http://schemas.microsoft.com/office/powerpoint/2010/main" val="239118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688"/>
        </a:solidFill>
        <a:effectLst/>
      </p:bgPr>
    </p:bg>
    <p:spTree>
      <p:nvGrpSpPr>
        <p:cNvPr id="1" name="Shape 290"/>
        <p:cNvGrpSpPr/>
        <p:nvPr/>
      </p:nvGrpSpPr>
      <p:grpSpPr>
        <a:xfrm>
          <a:off x="0" y="0"/>
          <a:ext cx="0" cy="0"/>
          <a:chOff x="0" y="0"/>
          <a:chExt cx="0" cy="0"/>
        </a:xfrm>
      </p:grpSpPr>
      <p:sp>
        <p:nvSpPr>
          <p:cNvPr id="291" name="Google Shape;291;p31"/>
          <p:cNvSpPr txBox="1">
            <a:spLocks noGrp="1"/>
          </p:cNvSpPr>
          <p:nvPr>
            <p:ph type="title"/>
          </p:nvPr>
        </p:nvSpPr>
        <p:spPr>
          <a:xfrm>
            <a:off x="71157" y="2492698"/>
            <a:ext cx="2332892" cy="4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a:solidFill>
                  <a:srgbClr val="FF0000"/>
                </a:solidFill>
                <a:latin typeface="Arial" panose="020B0604020202020204" pitchFamily="34" charset="0"/>
                <a:cs typeface="Arial" panose="020B0604020202020204" pitchFamily="34" charset="0"/>
              </a:rPr>
              <a:t>TỔNG</a:t>
            </a:r>
            <a:r>
              <a:rPr lang="en-US" sz="2600">
                <a:solidFill>
                  <a:srgbClr val="FF0000"/>
                </a:solidFill>
                <a:latin typeface="Arial" panose="020B0604020202020204" pitchFamily="34" charset="0"/>
                <a:cs typeface="Arial" panose="020B0604020202020204" pitchFamily="34" charset="0"/>
              </a:rPr>
              <a:t> KẾT</a:t>
            </a:r>
          </a:p>
        </p:txBody>
      </p:sp>
      <p:sp>
        <p:nvSpPr>
          <p:cNvPr id="292" name="Google Shape;292;p31"/>
          <p:cNvSpPr txBox="1"/>
          <p:nvPr/>
        </p:nvSpPr>
        <p:spPr>
          <a:xfrm>
            <a:off x="2404049" y="139562"/>
            <a:ext cx="5813828" cy="832338"/>
          </a:xfrm>
          <a:prstGeom prst="rect">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 sz="2200">
                <a:solidFill>
                  <a:srgbClr val="FFFFFF"/>
                </a:solidFill>
                <a:latin typeface="Arial" panose="020B0604020202020204" pitchFamily="34" charset="0"/>
                <a:ea typeface="Karla"/>
                <a:cs typeface="Arial" panose="020B0604020202020204" pitchFamily="34" charset="0"/>
                <a:sym typeface="Karla"/>
              </a:rPr>
              <a:t>Chất tạo nên vật thể. Ở đâu có vật thể ở đó có chất.</a:t>
            </a:r>
            <a:endParaRPr sz="2200">
              <a:solidFill>
                <a:srgbClr val="FFFFFF"/>
              </a:solidFill>
              <a:latin typeface="Arial" panose="020B0604020202020204" pitchFamily="34" charset="0"/>
              <a:ea typeface="Karla"/>
              <a:cs typeface="Arial" panose="020B0604020202020204" pitchFamily="34" charset="0"/>
              <a:sym typeface="Karla"/>
            </a:endParaRPr>
          </a:p>
        </p:txBody>
      </p:sp>
      <p:sp>
        <p:nvSpPr>
          <p:cNvPr id="299" name="Google Shape;299;p31"/>
          <p:cNvSpPr txBox="1"/>
          <p:nvPr/>
        </p:nvSpPr>
        <p:spPr>
          <a:xfrm>
            <a:off x="2642924" y="1096673"/>
            <a:ext cx="5750800" cy="1032647"/>
          </a:xfrm>
          <a:prstGeom prst="rect">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 sz="2200">
                <a:solidFill>
                  <a:srgbClr val="FFFFFF"/>
                </a:solidFill>
                <a:latin typeface="Arial" panose="020B0604020202020204" pitchFamily="34" charset="0"/>
                <a:ea typeface="Karla"/>
                <a:cs typeface="Arial" panose="020B0604020202020204" pitchFamily="34" charset="0"/>
                <a:sym typeface="Karla"/>
              </a:rPr>
              <a:t>Mỗi chất đều có các tính chất vật lí và tính chất hóa học nhất định, đặc trưng cho chất.</a:t>
            </a:r>
            <a:endParaRPr sz="2200">
              <a:solidFill>
                <a:srgbClr val="FFFFFF"/>
              </a:solidFill>
              <a:latin typeface="Arial" panose="020B0604020202020204" pitchFamily="34" charset="0"/>
              <a:ea typeface="Karla"/>
              <a:cs typeface="Arial" panose="020B0604020202020204" pitchFamily="34" charset="0"/>
              <a:sym typeface="Karla"/>
            </a:endParaRPr>
          </a:p>
        </p:txBody>
      </p:sp>
      <p:sp>
        <p:nvSpPr>
          <p:cNvPr id="300" name="Google Shape;300;p31"/>
          <p:cNvSpPr txBox="1"/>
          <p:nvPr/>
        </p:nvSpPr>
        <p:spPr>
          <a:xfrm>
            <a:off x="2952442" y="2299871"/>
            <a:ext cx="5769527" cy="1235528"/>
          </a:xfrm>
          <a:prstGeom prst="rect">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tabLst>
                <a:tab pos="1371600" algn="l"/>
              </a:tabLst>
            </a:pPr>
            <a:r>
              <a:rPr lang="en" sz="2200">
                <a:solidFill>
                  <a:srgbClr val="FFFFFF"/>
                </a:solidFill>
                <a:latin typeface="Arial" panose="020B0604020202020204" pitchFamily="34" charset="0"/>
                <a:ea typeface="Karla"/>
                <a:cs typeface="Arial" panose="020B0604020202020204" pitchFamily="34" charset="0"/>
                <a:sym typeface="Karla"/>
              </a:rPr>
              <a:t>Những tính chất đo được, hoặc cảm nhận được bằng giác quan và những biến đổi không xuất hiện chất mới là tính chất vật lí.</a:t>
            </a:r>
            <a:endParaRPr sz="2200">
              <a:solidFill>
                <a:srgbClr val="FFFFFF"/>
              </a:solidFill>
              <a:latin typeface="Arial" panose="020B0604020202020204" pitchFamily="34" charset="0"/>
              <a:ea typeface="Karla"/>
              <a:cs typeface="Arial" panose="020B0604020202020204" pitchFamily="34" charset="0"/>
              <a:sym typeface="Karla"/>
            </a:endParaRPr>
          </a:p>
        </p:txBody>
      </p:sp>
      <p:grpSp>
        <p:nvGrpSpPr>
          <p:cNvPr id="301" name="Google Shape;301;p31"/>
          <p:cNvGrpSpPr/>
          <p:nvPr/>
        </p:nvGrpSpPr>
        <p:grpSpPr>
          <a:xfrm>
            <a:off x="140080" y="1672123"/>
            <a:ext cx="408208" cy="465260"/>
            <a:chOff x="4630125" y="278900"/>
            <a:chExt cx="400675" cy="456675"/>
          </a:xfrm>
        </p:grpSpPr>
        <p:sp>
          <p:nvSpPr>
            <p:cNvPr id="302" name="Google Shape;302;p31"/>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00;p31"/>
          <p:cNvSpPr txBox="1"/>
          <p:nvPr/>
        </p:nvSpPr>
        <p:spPr>
          <a:xfrm>
            <a:off x="3205581" y="3784946"/>
            <a:ext cx="5762573" cy="964905"/>
          </a:xfrm>
          <a:prstGeom prst="rect">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 sz="2200">
                <a:solidFill>
                  <a:srgbClr val="FFFFFF"/>
                </a:solidFill>
                <a:latin typeface="Arial" panose="020B0604020202020204" pitchFamily="34" charset="0"/>
                <a:ea typeface="Karla"/>
                <a:cs typeface="Arial" panose="020B0604020202020204" pitchFamily="34" charset="0"/>
                <a:sym typeface="Karla"/>
              </a:rPr>
              <a:t>Sự biến đổi của chất tạo ra chất mới thể hiện tính chất hóa học của chất đó.</a:t>
            </a:r>
            <a:endParaRPr sz="2200">
              <a:solidFill>
                <a:srgbClr val="FFFFFF"/>
              </a:solidFill>
              <a:latin typeface="Arial" panose="020B0604020202020204" pitchFamily="34" charset="0"/>
              <a:ea typeface="Karla"/>
              <a:cs typeface="Arial" panose="020B0604020202020204" pitchFamily="34" charset="0"/>
              <a:sym typeface="Kar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wipe(down)">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wipe(down)">
                                      <p:cBhvr>
                                        <p:cTn id="12" dur="5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0"/>
                                        </p:tgtEl>
                                        <p:attrNameLst>
                                          <p:attrName>style.visibility</p:attrName>
                                        </p:attrNameLst>
                                      </p:cBhvr>
                                      <p:to>
                                        <p:strVal val="visible"/>
                                      </p:to>
                                    </p:set>
                                    <p:animEffect transition="in" filter="wipe(down)">
                                      <p:cBhvr>
                                        <p:cTn id="17" dur="500"/>
                                        <p:tgtEl>
                                          <p:spTgt spid="3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299" grpId="0" animBg="1"/>
      <p:bldP spid="300"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ctrTitle" idx="4294967295"/>
          </p:nvPr>
        </p:nvSpPr>
        <p:spPr>
          <a:xfrm>
            <a:off x="1159457" y="408202"/>
            <a:ext cx="4596574" cy="54119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000">
                <a:solidFill>
                  <a:srgbClr val="FF0000"/>
                </a:solidFill>
                <a:latin typeface="Arial" panose="020B0604020202020204" pitchFamily="34" charset="0"/>
                <a:cs typeface="Arial" panose="020B0604020202020204" pitchFamily="34" charset="0"/>
              </a:rPr>
              <a:t>LUYỆN TẬP</a:t>
            </a:r>
            <a:endParaRPr lang="en-US" sz="3000">
              <a:solidFill>
                <a:srgbClr val="FF0000"/>
              </a:solidFill>
              <a:latin typeface="Arial" panose="020B0604020202020204" pitchFamily="34" charset="0"/>
              <a:cs typeface="Arial" panose="020B0604020202020204" pitchFamily="34" charset="0"/>
            </a:endParaRPr>
          </a:p>
        </p:txBody>
      </p:sp>
      <p:grpSp>
        <p:nvGrpSpPr>
          <p:cNvPr id="140" name="Google Shape;140;p20"/>
          <p:cNvGrpSpPr/>
          <p:nvPr/>
        </p:nvGrpSpPr>
        <p:grpSpPr>
          <a:xfrm>
            <a:off x="353474" y="268689"/>
            <a:ext cx="619542" cy="808165"/>
            <a:chOff x="6718575" y="2318625"/>
            <a:chExt cx="256950" cy="407375"/>
          </a:xfrm>
        </p:grpSpPr>
        <p:sp>
          <p:nvSpPr>
            <p:cNvPr id="141" name="Google Shape;141;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201074" y="1234725"/>
            <a:ext cx="7010217" cy="1200329"/>
          </a:xfrm>
          <a:prstGeom prst="rect">
            <a:avLst/>
          </a:prstGeom>
          <a:noFill/>
        </p:spPr>
        <p:txBody>
          <a:bodyPr wrap="square" rtlCol="0">
            <a:spAutoFit/>
          </a:bodyPr>
          <a:lstStyle/>
          <a:p>
            <a:r>
              <a:rPr lang="nl-NL" sz="2400" b="1" dirty="0"/>
              <a:t>Câu 1. </a:t>
            </a:r>
            <a:r>
              <a:rPr lang="nl-NL" sz="2400" dirty="0"/>
              <a:t>Hãy lấy một số ví dụ về vật thể tự nhiên, vật thể nhân tạo, vật sống, vật không sống. Kể tên chất trong vật đó mà em biết.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402115" y="1872990"/>
            <a:ext cx="3595454" cy="144895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GB" sz="2800">
                <a:solidFill>
                  <a:srgbClr val="00B050"/>
                </a:solidFill>
                <a:latin typeface="Arial" panose="020B0604020202020204" pitchFamily="34" charset="0"/>
                <a:cs typeface="Arial" panose="020B0604020202020204" pitchFamily="34" charset="0"/>
              </a:rPr>
              <a:t>Em hãy quan sát và kể tên các dụng cụ học tập quanh em</a:t>
            </a:r>
            <a:endParaRPr sz="2800">
              <a:solidFill>
                <a:srgbClr val="00B050"/>
              </a:solidFill>
              <a:latin typeface="Arial" panose="020B0604020202020204" pitchFamily="34" charset="0"/>
              <a:cs typeface="Arial" panose="020B0604020202020204" pitchFamily="34" charset="0"/>
            </a:endParaRPr>
          </a:p>
        </p:txBody>
      </p:sp>
      <p:sp>
        <p:nvSpPr>
          <p:cNvPr id="112" name="Google Shape;112;p17"/>
          <p:cNvSpPr txBox="1">
            <a:spLocks noGrp="1"/>
          </p:cNvSpPr>
          <p:nvPr>
            <p:ph type="subTitle" idx="1"/>
          </p:nvPr>
        </p:nvSpPr>
        <p:spPr>
          <a:xfrm>
            <a:off x="5404338" y="1565765"/>
            <a:ext cx="3035339" cy="103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vi-VN" sz="4000" b="1">
                <a:latin typeface="Arial" panose="020B0604020202020204" pitchFamily="34" charset="0"/>
                <a:cs typeface="Arial" panose="020B0604020202020204" pitchFamily="34" charset="0"/>
              </a:rPr>
              <a:t>TRÒ CHƠI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anim calcmode="lin" valueType="num">
                                      <p:cBhvr>
                                        <p:cTn id="13" dur="1000" fill="hold"/>
                                        <p:tgtEl>
                                          <p:spTgt spid="111"/>
                                        </p:tgtEl>
                                        <p:attrNameLst>
                                          <p:attrName>ppt_x</p:attrName>
                                        </p:attrNameLst>
                                      </p:cBhvr>
                                      <p:tavLst>
                                        <p:tav tm="0">
                                          <p:val>
                                            <p:strVal val="#ppt_x"/>
                                          </p:val>
                                        </p:tav>
                                        <p:tav tm="100000">
                                          <p:val>
                                            <p:strVal val="#ppt_x"/>
                                          </p:val>
                                        </p:tav>
                                      </p:tavLst>
                                    </p:anim>
                                    <p:anim calcmode="lin" valueType="num">
                                      <p:cBhvr>
                                        <p:cTn id="14"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47724748"/>
              </p:ext>
            </p:extLst>
          </p:nvPr>
        </p:nvGraphicFramePr>
        <p:xfrm>
          <a:off x="318131" y="446810"/>
          <a:ext cx="8306322" cy="4057483"/>
        </p:xfrm>
        <a:graphic>
          <a:graphicData uri="http://schemas.openxmlformats.org/drawingml/2006/table">
            <a:tbl>
              <a:tblPr>
                <a:tableStyleId>{616DA210-FB5B-4158-B5E0-FEB733F419BA}</a:tableStyleId>
              </a:tblPr>
              <a:tblGrid>
                <a:gridCol w="2185532">
                  <a:extLst>
                    <a:ext uri="{9D8B030D-6E8A-4147-A177-3AD203B41FA5}">
                      <a16:colId xmlns:a16="http://schemas.microsoft.com/office/drawing/2014/main" val="1602640899"/>
                    </a:ext>
                  </a:extLst>
                </a:gridCol>
                <a:gridCol w="1943765">
                  <a:extLst>
                    <a:ext uri="{9D8B030D-6E8A-4147-A177-3AD203B41FA5}">
                      <a16:colId xmlns:a16="http://schemas.microsoft.com/office/drawing/2014/main" val="678790781"/>
                    </a:ext>
                  </a:extLst>
                </a:gridCol>
                <a:gridCol w="4177025">
                  <a:extLst>
                    <a:ext uri="{9D8B030D-6E8A-4147-A177-3AD203B41FA5}">
                      <a16:colId xmlns:a16="http://schemas.microsoft.com/office/drawing/2014/main" val="2543097959"/>
                    </a:ext>
                  </a:extLst>
                </a:gridCol>
              </a:tblGrid>
              <a:tr h="239463">
                <a:tc>
                  <a:txBody>
                    <a:bodyPr/>
                    <a:lstStyle/>
                    <a:p>
                      <a:r>
                        <a:rPr lang="en-US" sz="2200">
                          <a:solidFill>
                            <a:sysClr val="windowText" lastClr="000000"/>
                          </a:solidFill>
                        </a:rPr>
                        <a:t>Loại vật thể</a:t>
                      </a:r>
                    </a:p>
                  </a:txBody>
                  <a:tcPr marL="33503" marR="33503" marT="16751" marB="16751" anchor="ctr"/>
                </a:tc>
                <a:tc>
                  <a:txBody>
                    <a:bodyPr/>
                    <a:lstStyle/>
                    <a:p>
                      <a:r>
                        <a:rPr lang="en-US" sz="2200">
                          <a:solidFill>
                            <a:sysClr val="windowText" lastClr="000000"/>
                          </a:solidFill>
                        </a:rPr>
                        <a:t>Ví dụ</a:t>
                      </a:r>
                    </a:p>
                  </a:txBody>
                  <a:tcPr marL="33503" marR="33503" marT="16751" marB="16751" anchor="ctr"/>
                </a:tc>
                <a:tc>
                  <a:txBody>
                    <a:bodyPr/>
                    <a:lstStyle/>
                    <a:p>
                      <a:r>
                        <a:rPr lang="en-US" sz="2200">
                          <a:solidFill>
                            <a:sysClr val="windowText" lastClr="000000"/>
                          </a:solidFill>
                        </a:rPr>
                        <a:t>Chất có trong vật thể đó</a:t>
                      </a:r>
                    </a:p>
                  </a:txBody>
                  <a:tcPr marL="33503" marR="33503" marT="16751" marB="16751" anchor="ctr"/>
                </a:tc>
                <a:extLst>
                  <a:ext uri="{0D108BD9-81ED-4DB2-BD59-A6C34878D82A}">
                    <a16:rowId xmlns:a16="http://schemas.microsoft.com/office/drawing/2014/main" val="857312043"/>
                  </a:ext>
                </a:extLst>
              </a:tr>
              <a:tr h="338064">
                <a:tc>
                  <a:txBody>
                    <a:bodyPr/>
                    <a:lstStyle/>
                    <a:p>
                      <a:r>
                        <a:rPr lang="en-US" sz="2200" dirty="0" err="1">
                          <a:solidFill>
                            <a:sysClr val="windowText" lastClr="000000"/>
                          </a:solidFill>
                        </a:rPr>
                        <a:t>Vật</a:t>
                      </a:r>
                      <a:r>
                        <a:rPr lang="en-US" sz="2200" dirty="0">
                          <a:solidFill>
                            <a:sysClr val="windowText" lastClr="000000"/>
                          </a:solidFill>
                        </a:rPr>
                        <a:t> </a:t>
                      </a:r>
                      <a:r>
                        <a:rPr lang="en-US" sz="2200" dirty="0" err="1">
                          <a:solidFill>
                            <a:sysClr val="windowText" lastClr="000000"/>
                          </a:solidFill>
                        </a:rPr>
                        <a:t>thể</a:t>
                      </a:r>
                      <a:r>
                        <a:rPr lang="en-US" sz="2200" dirty="0">
                          <a:solidFill>
                            <a:sysClr val="windowText" lastClr="000000"/>
                          </a:solidFill>
                        </a:rPr>
                        <a:t> </a:t>
                      </a:r>
                      <a:r>
                        <a:rPr lang="en-US" sz="2200" dirty="0" err="1">
                          <a:solidFill>
                            <a:sysClr val="windowText" lastClr="000000"/>
                          </a:solidFill>
                        </a:rPr>
                        <a:t>tự</a:t>
                      </a:r>
                      <a:r>
                        <a:rPr lang="en-US" sz="2200" dirty="0">
                          <a:solidFill>
                            <a:sysClr val="windowText" lastClr="000000"/>
                          </a:solidFill>
                        </a:rPr>
                        <a:t> </a:t>
                      </a:r>
                      <a:r>
                        <a:rPr lang="en-US" sz="2200" dirty="0" err="1">
                          <a:solidFill>
                            <a:sysClr val="windowText" lastClr="000000"/>
                          </a:solidFill>
                        </a:rPr>
                        <a:t>nhiên</a:t>
                      </a:r>
                      <a:endParaRPr lang="en-US" sz="2200" dirty="0">
                        <a:solidFill>
                          <a:sysClr val="windowText" lastClr="000000"/>
                        </a:solidFill>
                      </a:endParaRPr>
                    </a:p>
                  </a:txBody>
                  <a:tcPr marL="33503" marR="33503" marT="16751" marB="16751" anchor="ctr"/>
                </a:tc>
                <a:tc>
                  <a:txBody>
                    <a:bodyPr/>
                    <a:lstStyle/>
                    <a:p>
                      <a:r>
                        <a:rPr lang="en-US" sz="2200" dirty="0" err="1">
                          <a:solidFill>
                            <a:sysClr val="windowText" lastClr="000000"/>
                          </a:solidFill>
                        </a:rPr>
                        <a:t>Hòn</a:t>
                      </a:r>
                      <a:r>
                        <a:rPr lang="en-US" sz="2200" dirty="0">
                          <a:solidFill>
                            <a:sysClr val="windowText" lastClr="000000"/>
                          </a:solidFill>
                        </a:rPr>
                        <a:t> </a:t>
                      </a:r>
                      <a:r>
                        <a:rPr lang="en-US" sz="2200" dirty="0" err="1">
                          <a:solidFill>
                            <a:sysClr val="windowText" lastClr="000000"/>
                          </a:solidFill>
                        </a:rPr>
                        <a:t>đá</a:t>
                      </a:r>
                      <a:endParaRPr lang="en-US" sz="2200" dirty="0">
                        <a:solidFill>
                          <a:sysClr val="windowText" lastClr="000000"/>
                        </a:solidFill>
                      </a:endParaRPr>
                    </a:p>
                  </a:txBody>
                  <a:tcPr marL="33503" marR="33503" marT="16751" marB="16751" anchor="ctr"/>
                </a:tc>
                <a:tc>
                  <a:txBody>
                    <a:bodyPr/>
                    <a:lstStyle/>
                    <a:p>
                      <a:r>
                        <a:rPr lang="en-US" sz="2200" dirty="0" smtClean="0">
                          <a:solidFill>
                            <a:sysClr val="windowText" lastClr="000000"/>
                          </a:solidFill>
                        </a:rPr>
                        <a:t>Calcium carbonate, silicate,...</a:t>
                      </a:r>
                      <a:endParaRPr lang="en-US" sz="2200" dirty="0">
                        <a:solidFill>
                          <a:sysClr val="windowText" lastClr="000000"/>
                        </a:solidFill>
                      </a:endParaRPr>
                    </a:p>
                  </a:txBody>
                  <a:tcPr marL="33503" marR="33503" marT="16751" marB="16751" anchor="ctr"/>
                </a:tc>
                <a:extLst>
                  <a:ext uri="{0D108BD9-81ED-4DB2-BD59-A6C34878D82A}">
                    <a16:rowId xmlns:a16="http://schemas.microsoft.com/office/drawing/2014/main" val="3866738867"/>
                  </a:ext>
                </a:extLst>
              </a:tr>
              <a:tr h="338064">
                <a:tc>
                  <a:txBody>
                    <a:bodyPr/>
                    <a:lstStyle/>
                    <a:p>
                      <a:endParaRPr lang="en-US" sz="2200">
                        <a:solidFill>
                          <a:sysClr val="windowText" lastClr="000000"/>
                        </a:solidFill>
                      </a:endParaRPr>
                    </a:p>
                  </a:txBody>
                  <a:tcPr marL="33503" marR="33503" marT="16751" marB="16751" anchor="ctr"/>
                </a:tc>
                <a:tc>
                  <a:txBody>
                    <a:bodyPr/>
                    <a:lstStyle/>
                    <a:p>
                      <a:r>
                        <a:rPr lang="en-US" sz="2200">
                          <a:solidFill>
                            <a:sysClr val="windowText" lastClr="000000"/>
                          </a:solidFill>
                        </a:rPr>
                        <a:t>Cây chuối</a:t>
                      </a:r>
                    </a:p>
                  </a:txBody>
                  <a:tcPr marL="33503" marR="33503" marT="16751" marB="16751" anchor="ctr"/>
                </a:tc>
                <a:tc>
                  <a:txBody>
                    <a:bodyPr/>
                    <a:lstStyle/>
                    <a:p>
                      <a:r>
                        <a:rPr lang="en-US" sz="2200" dirty="0" smtClean="0">
                          <a:solidFill>
                            <a:sysClr val="windowText" lastClr="000000"/>
                          </a:solidFill>
                        </a:rPr>
                        <a:t>Cellulose</a:t>
                      </a:r>
                      <a:r>
                        <a:rPr lang="vi-VN" sz="2200" dirty="0" smtClean="0">
                          <a:solidFill>
                            <a:sysClr val="windowText" lastClr="000000"/>
                          </a:solidFill>
                        </a:rPr>
                        <a:t>, </a:t>
                      </a:r>
                      <a:r>
                        <a:rPr lang="vi-VN" sz="2200" dirty="0">
                          <a:solidFill>
                            <a:sysClr val="windowText" lastClr="000000"/>
                          </a:solidFill>
                        </a:rPr>
                        <a:t>tinh bột...</a:t>
                      </a:r>
                    </a:p>
                  </a:txBody>
                  <a:tcPr marL="33503" marR="33503" marT="16751" marB="16751" anchor="ctr"/>
                </a:tc>
                <a:extLst>
                  <a:ext uri="{0D108BD9-81ED-4DB2-BD59-A6C34878D82A}">
                    <a16:rowId xmlns:a16="http://schemas.microsoft.com/office/drawing/2014/main" val="3035048263"/>
                  </a:ext>
                </a:extLst>
              </a:tr>
              <a:tr h="338064">
                <a:tc>
                  <a:txBody>
                    <a:bodyPr/>
                    <a:lstStyle/>
                    <a:p>
                      <a:r>
                        <a:rPr lang="en-US" sz="2200" dirty="0" err="1">
                          <a:solidFill>
                            <a:sysClr val="windowText" lastClr="000000"/>
                          </a:solidFill>
                        </a:rPr>
                        <a:t>Vật</a:t>
                      </a:r>
                      <a:r>
                        <a:rPr lang="en-US" sz="2200" dirty="0">
                          <a:solidFill>
                            <a:sysClr val="windowText" lastClr="000000"/>
                          </a:solidFill>
                        </a:rPr>
                        <a:t> </a:t>
                      </a:r>
                      <a:r>
                        <a:rPr lang="en-US" sz="2200" dirty="0" err="1">
                          <a:solidFill>
                            <a:sysClr val="windowText" lastClr="000000"/>
                          </a:solidFill>
                        </a:rPr>
                        <a:t>thể</a:t>
                      </a:r>
                      <a:r>
                        <a:rPr lang="en-US" sz="2200" dirty="0">
                          <a:solidFill>
                            <a:sysClr val="windowText" lastClr="000000"/>
                          </a:solidFill>
                        </a:rPr>
                        <a:t> </a:t>
                      </a:r>
                      <a:r>
                        <a:rPr lang="en-US" sz="2200" dirty="0" err="1">
                          <a:solidFill>
                            <a:sysClr val="windowText" lastClr="000000"/>
                          </a:solidFill>
                        </a:rPr>
                        <a:t>nhân</a:t>
                      </a:r>
                      <a:r>
                        <a:rPr lang="en-US" sz="2200" dirty="0">
                          <a:solidFill>
                            <a:sysClr val="windowText" lastClr="000000"/>
                          </a:solidFill>
                        </a:rPr>
                        <a:t> </a:t>
                      </a:r>
                      <a:r>
                        <a:rPr lang="en-US" sz="2200" dirty="0" err="1">
                          <a:solidFill>
                            <a:sysClr val="windowText" lastClr="000000"/>
                          </a:solidFill>
                        </a:rPr>
                        <a:t>tạo</a:t>
                      </a:r>
                      <a:endParaRPr lang="en-US" sz="2200" dirty="0">
                        <a:solidFill>
                          <a:sysClr val="windowText" lastClr="000000"/>
                        </a:solidFill>
                      </a:endParaRPr>
                    </a:p>
                  </a:txBody>
                  <a:tcPr marL="33503" marR="33503" marT="16751" marB="16751" anchor="ctr"/>
                </a:tc>
                <a:tc>
                  <a:txBody>
                    <a:bodyPr/>
                    <a:lstStyle/>
                    <a:p>
                      <a:r>
                        <a:rPr lang="en-US" sz="2200">
                          <a:solidFill>
                            <a:sysClr val="windowText" lastClr="000000"/>
                          </a:solidFill>
                        </a:rPr>
                        <a:t>Cái bàn gỗ</a:t>
                      </a:r>
                    </a:p>
                  </a:txBody>
                  <a:tcPr marL="33503" marR="33503" marT="16751" marB="16751" anchor="ctr"/>
                </a:tc>
                <a:tc>
                  <a:txBody>
                    <a:bodyPr/>
                    <a:lstStyle/>
                    <a:p>
                      <a:r>
                        <a:rPr lang="en-US" sz="2200" dirty="0" smtClean="0">
                          <a:solidFill>
                            <a:sysClr val="windowText" lastClr="000000"/>
                          </a:solidFill>
                        </a:rPr>
                        <a:t>Cellulose, </a:t>
                      </a:r>
                      <a:r>
                        <a:rPr lang="vi-VN" sz="2200" dirty="0" smtClean="0">
                          <a:solidFill>
                            <a:sysClr val="windowText" lastClr="000000"/>
                          </a:solidFill>
                        </a:rPr>
                        <a:t>sơn </a:t>
                      </a:r>
                      <a:r>
                        <a:rPr lang="vi-VN" sz="2200" dirty="0">
                          <a:solidFill>
                            <a:sysClr val="windowText" lastClr="000000"/>
                          </a:solidFill>
                        </a:rPr>
                        <a:t>(hợp chất hữu cơ, dung môi...)</a:t>
                      </a:r>
                    </a:p>
                  </a:txBody>
                  <a:tcPr marL="33503" marR="33503" marT="16751" marB="16751" anchor="ctr"/>
                </a:tc>
                <a:extLst>
                  <a:ext uri="{0D108BD9-81ED-4DB2-BD59-A6C34878D82A}">
                    <a16:rowId xmlns:a16="http://schemas.microsoft.com/office/drawing/2014/main" val="3135348252"/>
                  </a:ext>
                </a:extLst>
              </a:tr>
              <a:tr h="436667">
                <a:tc>
                  <a:txBody>
                    <a:bodyPr/>
                    <a:lstStyle/>
                    <a:p>
                      <a:endParaRPr lang="en-US" sz="2200">
                        <a:solidFill>
                          <a:sysClr val="windowText" lastClr="000000"/>
                        </a:solidFill>
                      </a:endParaRPr>
                    </a:p>
                  </a:txBody>
                  <a:tcPr marL="33503" marR="33503" marT="16751" marB="16751" anchor="ctr"/>
                </a:tc>
                <a:tc>
                  <a:txBody>
                    <a:bodyPr/>
                    <a:lstStyle/>
                    <a:p>
                      <a:r>
                        <a:rPr lang="en-US" sz="2200" dirty="0" err="1">
                          <a:solidFill>
                            <a:sysClr val="windowText" lastClr="000000"/>
                          </a:solidFill>
                        </a:rPr>
                        <a:t>Cái</a:t>
                      </a:r>
                      <a:r>
                        <a:rPr lang="en-US" sz="2200" dirty="0">
                          <a:solidFill>
                            <a:sysClr val="windowText" lastClr="000000"/>
                          </a:solidFill>
                        </a:rPr>
                        <a:t> chai </a:t>
                      </a:r>
                      <a:r>
                        <a:rPr lang="en-US" sz="2200" dirty="0" err="1">
                          <a:solidFill>
                            <a:sysClr val="windowText" lastClr="000000"/>
                          </a:solidFill>
                        </a:rPr>
                        <a:t>nhựa</a:t>
                      </a:r>
                      <a:endParaRPr lang="en-US" sz="2200" dirty="0">
                        <a:solidFill>
                          <a:sysClr val="windowText" lastClr="000000"/>
                        </a:solidFill>
                      </a:endParaRPr>
                    </a:p>
                  </a:txBody>
                  <a:tcPr marL="33503" marR="33503" marT="16751" marB="16751" anchor="ctr"/>
                </a:tc>
                <a:tc>
                  <a:txBody>
                    <a:bodyPr/>
                    <a:lstStyle/>
                    <a:p>
                      <a:r>
                        <a:rPr lang="en-US" sz="2200" dirty="0" err="1">
                          <a:solidFill>
                            <a:sysClr val="windowText" lastClr="000000"/>
                          </a:solidFill>
                        </a:rPr>
                        <a:t>Nhựa</a:t>
                      </a:r>
                      <a:r>
                        <a:rPr lang="en-US" sz="2200" dirty="0">
                          <a:solidFill>
                            <a:sysClr val="windowText" lastClr="000000"/>
                          </a:solidFill>
                        </a:rPr>
                        <a:t> </a:t>
                      </a:r>
                      <a:r>
                        <a:rPr lang="en-US" sz="2200" dirty="0" smtClean="0">
                          <a:solidFill>
                            <a:sysClr val="windowText" lastClr="000000"/>
                          </a:solidFill>
                        </a:rPr>
                        <a:t>PET,</a:t>
                      </a:r>
                      <a:r>
                        <a:rPr lang="en-US" sz="2200" baseline="0" dirty="0" smtClean="0">
                          <a:solidFill>
                            <a:sysClr val="windowText" lastClr="000000"/>
                          </a:solidFill>
                        </a:rPr>
                        <a:t> </a:t>
                      </a:r>
                      <a:r>
                        <a:rPr lang="en-US" sz="2200" dirty="0" err="1" smtClean="0">
                          <a:solidFill>
                            <a:sysClr val="windowText" lastClr="000000"/>
                          </a:solidFill>
                        </a:rPr>
                        <a:t>chất</a:t>
                      </a:r>
                      <a:r>
                        <a:rPr lang="en-US" sz="2200" dirty="0" smtClean="0">
                          <a:solidFill>
                            <a:sysClr val="windowText" lastClr="000000"/>
                          </a:solidFill>
                        </a:rPr>
                        <a:t> </a:t>
                      </a:r>
                      <a:r>
                        <a:rPr lang="en-US" sz="2200" dirty="0" err="1">
                          <a:solidFill>
                            <a:sysClr val="windowText" lastClr="000000"/>
                          </a:solidFill>
                        </a:rPr>
                        <a:t>tạo</a:t>
                      </a:r>
                      <a:r>
                        <a:rPr lang="en-US" sz="2200" dirty="0">
                          <a:solidFill>
                            <a:sysClr val="windowText" lastClr="000000"/>
                          </a:solidFill>
                        </a:rPr>
                        <a:t> </a:t>
                      </a:r>
                      <a:r>
                        <a:rPr lang="en-US" sz="2200" dirty="0" err="1">
                          <a:solidFill>
                            <a:sysClr val="windowText" lastClr="000000"/>
                          </a:solidFill>
                        </a:rPr>
                        <a:t>màu</a:t>
                      </a:r>
                      <a:r>
                        <a:rPr lang="en-US" sz="2200" dirty="0">
                          <a:solidFill>
                            <a:sysClr val="windowText" lastClr="000000"/>
                          </a:solidFill>
                        </a:rPr>
                        <a:t>...</a:t>
                      </a:r>
                    </a:p>
                  </a:txBody>
                  <a:tcPr marL="33503" marR="33503" marT="16751" marB="16751" anchor="ctr"/>
                </a:tc>
                <a:extLst>
                  <a:ext uri="{0D108BD9-81ED-4DB2-BD59-A6C34878D82A}">
                    <a16:rowId xmlns:a16="http://schemas.microsoft.com/office/drawing/2014/main" val="235952718"/>
                  </a:ext>
                </a:extLst>
              </a:tr>
              <a:tr h="338064">
                <a:tc>
                  <a:txBody>
                    <a:bodyPr/>
                    <a:lstStyle/>
                    <a:p>
                      <a:r>
                        <a:rPr lang="en-US" sz="2200" dirty="0" err="1">
                          <a:solidFill>
                            <a:sysClr val="windowText" lastClr="000000"/>
                          </a:solidFill>
                        </a:rPr>
                        <a:t>Vật</a:t>
                      </a:r>
                      <a:r>
                        <a:rPr lang="en-US" sz="2200" dirty="0">
                          <a:solidFill>
                            <a:sysClr val="windowText" lastClr="000000"/>
                          </a:solidFill>
                        </a:rPr>
                        <a:t> </a:t>
                      </a:r>
                      <a:r>
                        <a:rPr lang="en-US" sz="2200" dirty="0" err="1">
                          <a:solidFill>
                            <a:sysClr val="windowText" lastClr="000000"/>
                          </a:solidFill>
                        </a:rPr>
                        <a:t>sống</a:t>
                      </a:r>
                      <a:endParaRPr lang="en-US" sz="2200" dirty="0">
                        <a:solidFill>
                          <a:sysClr val="windowText" lastClr="000000"/>
                        </a:solidFill>
                      </a:endParaRPr>
                    </a:p>
                  </a:txBody>
                  <a:tcPr marL="33503" marR="33503" marT="16751" marB="16751" anchor="ctr"/>
                </a:tc>
                <a:tc>
                  <a:txBody>
                    <a:bodyPr/>
                    <a:lstStyle/>
                    <a:p>
                      <a:r>
                        <a:rPr lang="en-US" sz="2200">
                          <a:solidFill>
                            <a:sysClr val="windowText" lastClr="000000"/>
                          </a:solidFill>
                        </a:rPr>
                        <a:t>Con mèo</a:t>
                      </a:r>
                    </a:p>
                  </a:txBody>
                  <a:tcPr marL="33503" marR="33503" marT="16751" marB="16751" anchor="ctr"/>
                </a:tc>
                <a:tc>
                  <a:txBody>
                    <a:bodyPr/>
                    <a:lstStyle/>
                    <a:p>
                      <a:r>
                        <a:rPr lang="vi-VN" sz="2200" dirty="0">
                          <a:solidFill>
                            <a:sysClr val="windowText" lastClr="000000"/>
                          </a:solidFill>
                        </a:rPr>
                        <a:t>Nước, protein, mỡ</a:t>
                      </a:r>
                      <a:r>
                        <a:rPr lang="vi-VN" sz="2200" dirty="0" smtClean="0">
                          <a:solidFill>
                            <a:sysClr val="windowText" lastClr="000000"/>
                          </a:solidFill>
                        </a:rPr>
                        <a:t>,...</a:t>
                      </a:r>
                      <a:endParaRPr lang="vi-VN" sz="2200" dirty="0">
                        <a:solidFill>
                          <a:sysClr val="windowText" lastClr="000000"/>
                        </a:solidFill>
                      </a:endParaRPr>
                    </a:p>
                  </a:txBody>
                  <a:tcPr marL="33503" marR="33503" marT="16751" marB="16751" anchor="ctr"/>
                </a:tc>
                <a:extLst>
                  <a:ext uri="{0D108BD9-81ED-4DB2-BD59-A6C34878D82A}">
                    <a16:rowId xmlns:a16="http://schemas.microsoft.com/office/drawing/2014/main" val="2943830461"/>
                  </a:ext>
                </a:extLst>
              </a:tr>
              <a:tr h="239463">
                <a:tc>
                  <a:txBody>
                    <a:bodyPr/>
                    <a:lstStyle/>
                    <a:p>
                      <a:endParaRPr lang="en-US" sz="2200" dirty="0">
                        <a:solidFill>
                          <a:sysClr val="windowText" lastClr="000000"/>
                        </a:solidFill>
                      </a:endParaRPr>
                    </a:p>
                  </a:txBody>
                  <a:tcPr marL="33503" marR="33503" marT="16751" marB="16751" anchor="ctr"/>
                </a:tc>
                <a:tc>
                  <a:txBody>
                    <a:bodyPr/>
                    <a:lstStyle/>
                    <a:p>
                      <a:r>
                        <a:rPr lang="en-US" sz="2200">
                          <a:solidFill>
                            <a:sysClr val="windowText" lastClr="000000"/>
                          </a:solidFill>
                        </a:rPr>
                        <a:t>Cây lúa</a:t>
                      </a:r>
                    </a:p>
                  </a:txBody>
                  <a:tcPr marL="33503" marR="33503" marT="16751" marB="16751" anchor="ctr"/>
                </a:tc>
                <a:tc>
                  <a:txBody>
                    <a:bodyPr/>
                    <a:lstStyle/>
                    <a:p>
                      <a:r>
                        <a:rPr lang="vi-VN" sz="2200" dirty="0">
                          <a:solidFill>
                            <a:sysClr val="windowText" lastClr="000000"/>
                          </a:solidFill>
                        </a:rPr>
                        <a:t>Nước, </a:t>
                      </a:r>
                      <a:r>
                        <a:rPr lang="en-US" sz="2200" dirty="0" smtClean="0">
                          <a:solidFill>
                            <a:sysClr val="windowText" lastClr="000000"/>
                          </a:solidFill>
                        </a:rPr>
                        <a:t>cellulose</a:t>
                      </a:r>
                      <a:r>
                        <a:rPr lang="vi-VN" sz="2200" dirty="0" smtClean="0">
                          <a:solidFill>
                            <a:sysClr val="windowText" lastClr="000000"/>
                          </a:solidFill>
                        </a:rPr>
                        <a:t>, </a:t>
                      </a:r>
                      <a:r>
                        <a:rPr lang="vi-VN" sz="2200" dirty="0">
                          <a:solidFill>
                            <a:sysClr val="windowText" lastClr="000000"/>
                          </a:solidFill>
                        </a:rPr>
                        <a:t>diệp lục, tinh bột...</a:t>
                      </a:r>
                    </a:p>
                  </a:txBody>
                  <a:tcPr marL="33503" marR="33503" marT="16751" marB="16751" anchor="ctr"/>
                </a:tc>
                <a:extLst>
                  <a:ext uri="{0D108BD9-81ED-4DB2-BD59-A6C34878D82A}">
                    <a16:rowId xmlns:a16="http://schemas.microsoft.com/office/drawing/2014/main" val="591925096"/>
                  </a:ext>
                </a:extLst>
              </a:tr>
              <a:tr h="338064">
                <a:tc>
                  <a:txBody>
                    <a:bodyPr/>
                    <a:lstStyle/>
                    <a:p>
                      <a:r>
                        <a:rPr lang="en-US" sz="2200">
                          <a:solidFill>
                            <a:sysClr val="windowText" lastClr="000000"/>
                          </a:solidFill>
                        </a:rPr>
                        <a:t>Vật không sống</a:t>
                      </a:r>
                    </a:p>
                  </a:txBody>
                  <a:tcPr marL="33503" marR="33503" marT="16751" marB="16751" anchor="ctr"/>
                </a:tc>
                <a:tc>
                  <a:txBody>
                    <a:bodyPr/>
                    <a:lstStyle/>
                    <a:p>
                      <a:r>
                        <a:rPr lang="en-US" sz="2200">
                          <a:solidFill>
                            <a:sysClr val="windowText" lastClr="000000"/>
                          </a:solidFill>
                        </a:rPr>
                        <a:t>Cái kéo</a:t>
                      </a:r>
                    </a:p>
                  </a:txBody>
                  <a:tcPr marL="33503" marR="33503" marT="16751" marB="16751" anchor="ctr"/>
                </a:tc>
                <a:tc>
                  <a:txBody>
                    <a:bodyPr/>
                    <a:lstStyle/>
                    <a:p>
                      <a:r>
                        <a:rPr lang="en-US" sz="2200" dirty="0" err="1" smtClean="0">
                          <a:solidFill>
                            <a:sysClr val="windowText" lastClr="000000"/>
                          </a:solidFill>
                        </a:rPr>
                        <a:t>Thép</a:t>
                      </a:r>
                      <a:r>
                        <a:rPr lang="en-US" sz="2200" dirty="0" smtClean="0">
                          <a:solidFill>
                            <a:sysClr val="windowText" lastClr="000000"/>
                          </a:solidFill>
                        </a:rPr>
                        <a:t>, </a:t>
                      </a:r>
                      <a:r>
                        <a:rPr lang="en-US" sz="2200" dirty="0" err="1">
                          <a:solidFill>
                            <a:sysClr val="windowText" lastClr="000000"/>
                          </a:solidFill>
                        </a:rPr>
                        <a:t>nhựa</a:t>
                      </a:r>
                      <a:r>
                        <a:rPr lang="en-US" sz="2200" dirty="0">
                          <a:solidFill>
                            <a:sysClr val="windowText" lastClr="000000"/>
                          </a:solidFill>
                        </a:rPr>
                        <a:t> (</a:t>
                      </a:r>
                      <a:r>
                        <a:rPr lang="en-US" sz="2200" dirty="0" err="1">
                          <a:solidFill>
                            <a:sysClr val="windowText" lastClr="000000"/>
                          </a:solidFill>
                        </a:rPr>
                        <a:t>nếu</a:t>
                      </a:r>
                      <a:r>
                        <a:rPr lang="en-US" sz="2200" dirty="0">
                          <a:solidFill>
                            <a:sysClr val="windowText" lastClr="000000"/>
                          </a:solidFill>
                        </a:rPr>
                        <a:t> </a:t>
                      </a:r>
                      <a:r>
                        <a:rPr lang="en-US" sz="2200" dirty="0" err="1">
                          <a:solidFill>
                            <a:sysClr val="windowText" lastClr="000000"/>
                          </a:solidFill>
                        </a:rPr>
                        <a:t>có</a:t>
                      </a:r>
                      <a:r>
                        <a:rPr lang="en-US" sz="2200" dirty="0">
                          <a:solidFill>
                            <a:sysClr val="windowText" lastClr="000000"/>
                          </a:solidFill>
                        </a:rPr>
                        <a:t> </a:t>
                      </a:r>
                      <a:r>
                        <a:rPr lang="en-US" sz="2200" dirty="0" err="1">
                          <a:solidFill>
                            <a:sysClr val="windowText" lastClr="000000"/>
                          </a:solidFill>
                        </a:rPr>
                        <a:t>tay</a:t>
                      </a:r>
                      <a:r>
                        <a:rPr lang="en-US" sz="2200" dirty="0">
                          <a:solidFill>
                            <a:sysClr val="windowText" lastClr="000000"/>
                          </a:solidFill>
                        </a:rPr>
                        <a:t> </a:t>
                      </a:r>
                      <a:r>
                        <a:rPr lang="en-US" sz="2200" dirty="0" err="1">
                          <a:solidFill>
                            <a:sysClr val="windowText" lastClr="000000"/>
                          </a:solidFill>
                        </a:rPr>
                        <a:t>cầm</a:t>
                      </a:r>
                      <a:r>
                        <a:rPr lang="en-US" sz="2200" dirty="0">
                          <a:solidFill>
                            <a:sysClr val="windowText" lastClr="000000"/>
                          </a:solidFill>
                        </a:rPr>
                        <a:t>)</a:t>
                      </a:r>
                    </a:p>
                  </a:txBody>
                  <a:tcPr marL="33503" marR="33503" marT="16751" marB="16751" anchor="ctr"/>
                </a:tc>
                <a:extLst>
                  <a:ext uri="{0D108BD9-81ED-4DB2-BD59-A6C34878D82A}">
                    <a16:rowId xmlns:a16="http://schemas.microsoft.com/office/drawing/2014/main" val="3661709461"/>
                  </a:ext>
                </a:extLst>
              </a:tr>
              <a:tr h="239463">
                <a:tc>
                  <a:txBody>
                    <a:bodyPr/>
                    <a:lstStyle/>
                    <a:p>
                      <a:endParaRPr lang="en-US" sz="2200">
                        <a:solidFill>
                          <a:sysClr val="windowText" lastClr="000000"/>
                        </a:solidFill>
                      </a:endParaRPr>
                    </a:p>
                  </a:txBody>
                  <a:tcPr marL="33503" marR="33503" marT="16751" marB="16751" anchor="ctr"/>
                </a:tc>
                <a:tc>
                  <a:txBody>
                    <a:bodyPr/>
                    <a:lstStyle/>
                    <a:p>
                      <a:r>
                        <a:rPr lang="en-US" sz="2200">
                          <a:solidFill>
                            <a:sysClr val="windowText" lastClr="000000"/>
                          </a:solidFill>
                        </a:rPr>
                        <a:t>Viên phấn</a:t>
                      </a:r>
                    </a:p>
                  </a:txBody>
                  <a:tcPr marL="33503" marR="33503" marT="16751" marB="16751" anchor="ctr"/>
                </a:tc>
                <a:tc>
                  <a:txBody>
                    <a:bodyPr/>
                    <a:lstStyle/>
                    <a:p>
                      <a:r>
                        <a:rPr lang="en-US" sz="2200" dirty="0" smtClean="0">
                          <a:solidFill>
                            <a:sysClr val="windowText" lastClr="000000"/>
                          </a:solidFill>
                        </a:rPr>
                        <a:t>Calcium carbonate</a:t>
                      </a:r>
                      <a:endParaRPr lang="en-US" sz="2200" dirty="0">
                        <a:solidFill>
                          <a:sysClr val="windowText" lastClr="000000"/>
                        </a:solidFill>
                      </a:endParaRPr>
                    </a:p>
                  </a:txBody>
                  <a:tcPr marL="33503" marR="33503" marT="16751" marB="16751" anchor="ctr"/>
                </a:tc>
                <a:extLst>
                  <a:ext uri="{0D108BD9-81ED-4DB2-BD59-A6C34878D82A}">
                    <a16:rowId xmlns:a16="http://schemas.microsoft.com/office/drawing/2014/main" val="559020312"/>
                  </a:ext>
                </a:extLst>
              </a:tr>
            </a:tbl>
          </a:graphicData>
        </a:graphic>
      </p:graphicFrame>
    </p:spTree>
    <p:extLst>
      <p:ext uri="{BB962C8B-B14F-4D97-AF65-F5344CB8AC3E}">
        <p14:creationId xmlns:p14="http://schemas.microsoft.com/office/powerpoint/2010/main" val="3132331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268940" y="103811"/>
            <a:ext cx="838581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nl-NL" altLang="en-US" sz="22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Câu 2. </a:t>
            </a:r>
            <a:r>
              <a:rPr kumimoji="0" lang="nl-NL" altLang="en-US" sz="2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Chỉ ra đâu là tính chất vật lí, đâu là tính chất hoá học của chất. </a:t>
            </a:r>
            <a:r>
              <a:rPr kumimoji="0" lang="en-GB" altLang="en-US" sz="2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Đánh dấu x vào ô đúng trong bảng sau.</a:t>
            </a:r>
            <a:endParaRPr kumimoji="0" lang="en-GB" altLang="en-US" sz="22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71250463"/>
              </p:ext>
            </p:extLst>
          </p:nvPr>
        </p:nvGraphicFramePr>
        <p:xfrm>
          <a:off x="135082" y="1379756"/>
          <a:ext cx="8519677" cy="3459902"/>
        </p:xfrm>
        <a:graphic>
          <a:graphicData uri="http://schemas.openxmlformats.org/drawingml/2006/table">
            <a:tbl>
              <a:tblPr firstRow="1" firstCol="1" bandRow="1">
                <a:tableStyleId>{775DCB02-9BB8-47FD-8907-85C794F793BA}</a:tableStyleId>
              </a:tblPr>
              <a:tblGrid>
                <a:gridCol w="5797788">
                  <a:extLst>
                    <a:ext uri="{9D8B030D-6E8A-4147-A177-3AD203B41FA5}">
                      <a16:colId xmlns:a16="http://schemas.microsoft.com/office/drawing/2014/main" val="635216251"/>
                    </a:ext>
                  </a:extLst>
                </a:gridCol>
                <a:gridCol w="1322799">
                  <a:extLst>
                    <a:ext uri="{9D8B030D-6E8A-4147-A177-3AD203B41FA5}">
                      <a16:colId xmlns:a16="http://schemas.microsoft.com/office/drawing/2014/main" val="3545863420"/>
                    </a:ext>
                  </a:extLst>
                </a:gridCol>
                <a:gridCol w="1399090">
                  <a:extLst>
                    <a:ext uri="{9D8B030D-6E8A-4147-A177-3AD203B41FA5}">
                      <a16:colId xmlns:a16="http://schemas.microsoft.com/office/drawing/2014/main" val="51441203"/>
                    </a:ext>
                  </a:extLst>
                </a:gridCol>
              </a:tblGrid>
              <a:tr h="574218">
                <a:tc>
                  <a:txBody>
                    <a:bodyPr/>
                    <a:lstStyle/>
                    <a:p>
                      <a:pPr algn="ctr">
                        <a:lnSpc>
                          <a:spcPct val="150000"/>
                        </a:lnSpc>
                        <a:spcBef>
                          <a:spcPts val="600"/>
                        </a:spcBef>
                        <a:spcAft>
                          <a:spcPts val="600"/>
                        </a:spcAft>
                      </a:pPr>
                      <a:r>
                        <a:rPr lang="en-GB"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gn="ctr">
                        <a:lnSpc>
                          <a:spcPct val="100000"/>
                        </a:lnSpc>
                        <a:spcBef>
                          <a:spcPts val="600"/>
                        </a:spcBef>
                        <a:spcAft>
                          <a:spcPts val="600"/>
                        </a:spcAft>
                      </a:pPr>
                      <a:r>
                        <a:rPr lang="en-GB" sz="2000">
                          <a:effectLst/>
                        </a:rPr>
                        <a:t>Tính chất vật lí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gn="ctr">
                        <a:lnSpc>
                          <a:spcPct val="100000"/>
                        </a:lnSpc>
                        <a:spcBef>
                          <a:spcPts val="600"/>
                        </a:spcBef>
                        <a:spcAft>
                          <a:spcPts val="600"/>
                        </a:spcAft>
                      </a:pPr>
                      <a:r>
                        <a:rPr lang="en-GB" sz="2000">
                          <a:effectLst/>
                        </a:rPr>
                        <a:t>Tính chất hóa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extLst>
                  <a:ext uri="{0D108BD9-81ED-4DB2-BD59-A6C34878D82A}">
                    <a16:rowId xmlns:a16="http://schemas.microsoft.com/office/drawing/2014/main" val="2350602673"/>
                  </a:ext>
                </a:extLst>
              </a:tr>
              <a:tr h="406549">
                <a:tc>
                  <a:txBody>
                    <a:bodyPr/>
                    <a:lstStyle/>
                    <a:p>
                      <a:pPr>
                        <a:lnSpc>
                          <a:spcPct val="150000"/>
                        </a:lnSpc>
                        <a:spcBef>
                          <a:spcPts val="600"/>
                        </a:spcBef>
                        <a:spcAft>
                          <a:spcPts val="600"/>
                        </a:spcAft>
                      </a:pPr>
                      <a:r>
                        <a:rPr lang="en-GB" sz="2000" b="0">
                          <a:solidFill>
                            <a:srgbClr val="000000"/>
                          </a:solidFill>
                          <a:effectLst/>
                        </a:rPr>
                        <a:t>a, Đường tan vào nước</a:t>
                      </a:r>
                      <a:endParaRPr lang="en-US" sz="2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en-GB"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en-GB"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extLst>
                  <a:ext uri="{0D108BD9-81ED-4DB2-BD59-A6C34878D82A}">
                    <a16:rowId xmlns:a16="http://schemas.microsoft.com/office/drawing/2014/main" val="2657044044"/>
                  </a:ext>
                </a:extLst>
              </a:tr>
              <a:tr h="452842">
                <a:tc>
                  <a:txBody>
                    <a:bodyPr/>
                    <a:lstStyle/>
                    <a:p>
                      <a:pPr>
                        <a:lnSpc>
                          <a:spcPct val="150000"/>
                        </a:lnSpc>
                        <a:spcBef>
                          <a:spcPts val="600"/>
                        </a:spcBef>
                        <a:spcAft>
                          <a:spcPts val="600"/>
                        </a:spcAft>
                      </a:pPr>
                      <a:r>
                        <a:rPr lang="vi-VN" sz="2000" b="0">
                          <a:solidFill>
                            <a:srgbClr val="000000"/>
                          </a:solidFill>
                          <a:effectLst/>
                        </a:rPr>
                        <a:t>b, Muối ăn khô hơn khi đun nóng</a:t>
                      </a:r>
                      <a:endParaRPr lang="en-US" sz="2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extLst>
                  <a:ext uri="{0D108BD9-81ED-4DB2-BD59-A6C34878D82A}">
                    <a16:rowId xmlns:a16="http://schemas.microsoft.com/office/drawing/2014/main" val="1734361705"/>
                  </a:ext>
                </a:extLst>
              </a:tr>
              <a:tr h="480384">
                <a:tc>
                  <a:txBody>
                    <a:bodyPr/>
                    <a:lstStyle/>
                    <a:p>
                      <a:pPr algn="just">
                        <a:lnSpc>
                          <a:spcPct val="150000"/>
                        </a:lnSpc>
                        <a:spcBef>
                          <a:spcPts val="600"/>
                        </a:spcBef>
                        <a:spcAft>
                          <a:spcPts val="600"/>
                        </a:spcAft>
                      </a:pPr>
                      <a:r>
                        <a:rPr lang="vi-VN" sz="2000" b="0" dirty="0">
                          <a:solidFill>
                            <a:srgbClr val="000000"/>
                          </a:solidFill>
                          <a:effectLst/>
                        </a:rPr>
                        <a:t>c, Nến cháy thành khí </a:t>
                      </a:r>
                      <a:r>
                        <a:rPr lang="vi-VN" sz="2000" b="0" dirty="0" smtClean="0">
                          <a:solidFill>
                            <a:srgbClr val="000000"/>
                          </a:solidFill>
                          <a:effectLst/>
                        </a:rPr>
                        <a:t>ca</a:t>
                      </a:r>
                      <a:r>
                        <a:rPr lang="en-US" sz="2000" b="0" dirty="0" smtClean="0">
                          <a:solidFill>
                            <a:srgbClr val="000000"/>
                          </a:solidFill>
                          <a:effectLst/>
                        </a:rPr>
                        <a:t>r</a:t>
                      </a:r>
                      <a:r>
                        <a:rPr lang="vi-VN" sz="2000" b="0" dirty="0" smtClean="0">
                          <a:solidFill>
                            <a:srgbClr val="000000"/>
                          </a:solidFill>
                          <a:effectLst/>
                        </a:rPr>
                        <a:t>bon </a:t>
                      </a:r>
                      <a:r>
                        <a:rPr lang="en-US" sz="2000" b="0" dirty="0" smtClean="0">
                          <a:solidFill>
                            <a:srgbClr val="000000"/>
                          </a:solidFill>
                          <a:effectLst/>
                        </a:rPr>
                        <a:t>dioxide</a:t>
                      </a:r>
                      <a:r>
                        <a:rPr lang="vi-VN" sz="2000" b="0" dirty="0" smtClean="0">
                          <a:solidFill>
                            <a:srgbClr val="000000"/>
                          </a:solidFill>
                          <a:effectLst/>
                        </a:rPr>
                        <a:t> </a:t>
                      </a:r>
                      <a:r>
                        <a:rPr lang="vi-VN" sz="2000" b="0" dirty="0">
                          <a:solidFill>
                            <a:srgbClr val="000000"/>
                          </a:solidFill>
                          <a:effectLst/>
                        </a:rPr>
                        <a:t>và hơi nước</a:t>
                      </a:r>
                      <a:endParaRPr lang="en-US" sz="20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extLst>
                  <a:ext uri="{0D108BD9-81ED-4DB2-BD59-A6C34878D82A}">
                    <a16:rowId xmlns:a16="http://schemas.microsoft.com/office/drawing/2014/main" val="2247337127"/>
                  </a:ext>
                </a:extLst>
              </a:tr>
              <a:tr h="528810">
                <a:tc>
                  <a:txBody>
                    <a:bodyPr/>
                    <a:lstStyle/>
                    <a:p>
                      <a:pPr>
                        <a:lnSpc>
                          <a:spcPct val="150000"/>
                        </a:lnSpc>
                        <a:spcBef>
                          <a:spcPts val="600"/>
                        </a:spcBef>
                        <a:spcAft>
                          <a:spcPts val="600"/>
                        </a:spcAft>
                      </a:pPr>
                      <a:r>
                        <a:rPr lang="vi-VN" sz="2000" b="0">
                          <a:solidFill>
                            <a:srgbClr val="000000"/>
                          </a:solidFill>
                          <a:effectLst/>
                        </a:rPr>
                        <a:t>d, Bơ chảy lỏng khi để ở nhiệt độ phòng</a:t>
                      </a:r>
                      <a:endParaRPr lang="en-US" sz="2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vi-VN"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extLst>
                  <a:ext uri="{0D108BD9-81ED-4DB2-BD59-A6C34878D82A}">
                    <a16:rowId xmlns:a16="http://schemas.microsoft.com/office/drawing/2014/main" val="2037454343"/>
                  </a:ext>
                </a:extLst>
              </a:tr>
              <a:tr h="469508">
                <a:tc>
                  <a:txBody>
                    <a:bodyPr/>
                    <a:lstStyle/>
                    <a:p>
                      <a:pPr>
                        <a:lnSpc>
                          <a:spcPct val="150000"/>
                        </a:lnSpc>
                        <a:spcBef>
                          <a:spcPts val="600"/>
                        </a:spcBef>
                        <a:spcAft>
                          <a:spcPts val="600"/>
                        </a:spcAft>
                      </a:pPr>
                      <a:r>
                        <a:rPr lang="en-GB" sz="2000" b="0">
                          <a:solidFill>
                            <a:srgbClr val="000000"/>
                          </a:solidFill>
                          <a:effectLst/>
                        </a:rPr>
                        <a:t>e, Cơm nếp lên men thành rượu</a:t>
                      </a:r>
                      <a:endParaRPr lang="en-US" sz="2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en-GB"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en-GB"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extLst>
                  <a:ext uri="{0D108BD9-81ED-4DB2-BD59-A6C34878D82A}">
                    <a16:rowId xmlns:a16="http://schemas.microsoft.com/office/drawing/2014/main" val="276225152"/>
                  </a:ext>
                </a:extLst>
              </a:tr>
              <a:tr h="406549">
                <a:tc>
                  <a:txBody>
                    <a:bodyPr/>
                    <a:lstStyle/>
                    <a:p>
                      <a:pPr>
                        <a:lnSpc>
                          <a:spcPct val="150000"/>
                        </a:lnSpc>
                        <a:spcBef>
                          <a:spcPts val="600"/>
                        </a:spcBef>
                        <a:spcAft>
                          <a:spcPts val="600"/>
                        </a:spcAft>
                      </a:pPr>
                      <a:r>
                        <a:rPr lang="en-GB" sz="2000" b="0">
                          <a:solidFill>
                            <a:srgbClr val="000000"/>
                          </a:solidFill>
                          <a:effectLst/>
                        </a:rPr>
                        <a:t>g, Nước hóa hơi</a:t>
                      </a:r>
                      <a:endParaRPr lang="en-US" sz="20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en-GB"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tc>
                  <a:txBody>
                    <a:bodyPr/>
                    <a:lstStyle/>
                    <a:p>
                      <a:pPr>
                        <a:lnSpc>
                          <a:spcPct val="150000"/>
                        </a:lnSpc>
                        <a:spcBef>
                          <a:spcPts val="600"/>
                        </a:spcBef>
                        <a:spcAft>
                          <a:spcPts val="600"/>
                        </a:spcAft>
                      </a:pPr>
                      <a:r>
                        <a:rPr lang="en-GB"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92" marR="54892" marT="0" marB="0"/>
                </a:tc>
                <a:extLst>
                  <a:ext uri="{0D108BD9-81ED-4DB2-BD59-A6C34878D82A}">
                    <a16:rowId xmlns:a16="http://schemas.microsoft.com/office/drawing/2014/main" val="1554540242"/>
                  </a:ext>
                </a:extLst>
              </a:tr>
            </a:tbl>
          </a:graphicData>
        </a:graphic>
      </p:graphicFrame>
      <p:sp>
        <p:nvSpPr>
          <p:cNvPr id="9" name="TextBox 8"/>
          <p:cNvSpPr txBox="1"/>
          <p:nvPr/>
        </p:nvSpPr>
        <p:spPr>
          <a:xfrm>
            <a:off x="6400801" y="2027104"/>
            <a:ext cx="561860" cy="307777"/>
          </a:xfrm>
          <a:prstGeom prst="rect">
            <a:avLst/>
          </a:prstGeom>
          <a:noFill/>
        </p:spPr>
        <p:txBody>
          <a:bodyPr wrap="square" rtlCol="0">
            <a:spAutoFit/>
          </a:bodyPr>
          <a:lstStyle/>
          <a:p>
            <a:r>
              <a:rPr lang="en-GB" b="1"/>
              <a:t>X</a:t>
            </a:r>
            <a:endParaRPr lang="en-US" b="1"/>
          </a:p>
        </p:txBody>
      </p:sp>
      <p:sp>
        <p:nvSpPr>
          <p:cNvPr id="14" name="TextBox 13"/>
          <p:cNvSpPr txBox="1"/>
          <p:nvPr/>
        </p:nvSpPr>
        <p:spPr>
          <a:xfrm>
            <a:off x="6400801" y="2442131"/>
            <a:ext cx="561860" cy="307777"/>
          </a:xfrm>
          <a:prstGeom prst="rect">
            <a:avLst/>
          </a:prstGeom>
          <a:noFill/>
        </p:spPr>
        <p:txBody>
          <a:bodyPr wrap="square" rtlCol="0">
            <a:spAutoFit/>
          </a:bodyPr>
          <a:lstStyle/>
          <a:p>
            <a:r>
              <a:rPr lang="en-GB" b="1"/>
              <a:t>X</a:t>
            </a:r>
            <a:endParaRPr lang="en-US" b="1"/>
          </a:p>
        </p:txBody>
      </p:sp>
      <p:sp>
        <p:nvSpPr>
          <p:cNvPr id="15" name="TextBox 14"/>
          <p:cNvSpPr txBox="1"/>
          <p:nvPr/>
        </p:nvSpPr>
        <p:spPr>
          <a:xfrm>
            <a:off x="7864208" y="2902989"/>
            <a:ext cx="561860" cy="307777"/>
          </a:xfrm>
          <a:prstGeom prst="rect">
            <a:avLst/>
          </a:prstGeom>
          <a:noFill/>
        </p:spPr>
        <p:txBody>
          <a:bodyPr wrap="square" rtlCol="0">
            <a:spAutoFit/>
          </a:bodyPr>
          <a:lstStyle/>
          <a:p>
            <a:r>
              <a:rPr lang="en-GB" b="1"/>
              <a:t>X</a:t>
            </a:r>
            <a:endParaRPr lang="en-US" b="1"/>
          </a:p>
        </p:txBody>
      </p:sp>
      <p:sp>
        <p:nvSpPr>
          <p:cNvPr id="17" name="TextBox 16"/>
          <p:cNvSpPr txBox="1"/>
          <p:nvPr/>
        </p:nvSpPr>
        <p:spPr>
          <a:xfrm>
            <a:off x="6400801" y="3460591"/>
            <a:ext cx="561860" cy="307777"/>
          </a:xfrm>
          <a:prstGeom prst="rect">
            <a:avLst/>
          </a:prstGeom>
          <a:noFill/>
        </p:spPr>
        <p:txBody>
          <a:bodyPr wrap="square" rtlCol="0">
            <a:spAutoFit/>
          </a:bodyPr>
          <a:lstStyle/>
          <a:p>
            <a:r>
              <a:rPr lang="en-GB" b="1"/>
              <a:t>X</a:t>
            </a:r>
            <a:endParaRPr lang="en-US" b="1"/>
          </a:p>
        </p:txBody>
      </p:sp>
      <p:sp>
        <p:nvSpPr>
          <p:cNvPr id="18" name="TextBox 17"/>
          <p:cNvSpPr txBox="1"/>
          <p:nvPr/>
        </p:nvSpPr>
        <p:spPr>
          <a:xfrm>
            <a:off x="7853192" y="3942203"/>
            <a:ext cx="561860" cy="307777"/>
          </a:xfrm>
          <a:prstGeom prst="rect">
            <a:avLst/>
          </a:prstGeom>
          <a:noFill/>
        </p:spPr>
        <p:txBody>
          <a:bodyPr wrap="square" rtlCol="0">
            <a:spAutoFit/>
          </a:bodyPr>
          <a:lstStyle/>
          <a:p>
            <a:r>
              <a:rPr lang="en-GB" b="1"/>
              <a:t>X</a:t>
            </a:r>
            <a:endParaRPr lang="en-US" b="1"/>
          </a:p>
        </p:txBody>
      </p:sp>
      <p:sp>
        <p:nvSpPr>
          <p:cNvPr id="19" name="TextBox 18"/>
          <p:cNvSpPr txBox="1"/>
          <p:nvPr/>
        </p:nvSpPr>
        <p:spPr>
          <a:xfrm>
            <a:off x="6400801" y="4378789"/>
            <a:ext cx="561860" cy="307777"/>
          </a:xfrm>
          <a:prstGeom prst="rect">
            <a:avLst/>
          </a:prstGeom>
          <a:noFill/>
        </p:spPr>
        <p:txBody>
          <a:bodyPr wrap="square" rtlCol="0">
            <a:spAutoFit/>
          </a:bodyPr>
          <a:lstStyle/>
          <a:p>
            <a:r>
              <a:rPr lang="en-GB" b="1"/>
              <a:t>X</a:t>
            </a:r>
            <a:endParaRPr lang="en-US" b="1"/>
          </a:p>
        </p:txBody>
      </p:sp>
    </p:spTree>
    <p:extLst>
      <p:ext uri="{BB962C8B-B14F-4D97-AF65-F5344CB8AC3E}">
        <p14:creationId xmlns:p14="http://schemas.microsoft.com/office/powerpoint/2010/main" val="184618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59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8;p20"/>
          <p:cNvSpPr txBox="1">
            <a:spLocks/>
          </p:cNvSpPr>
          <p:nvPr/>
        </p:nvSpPr>
        <p:spPr>
          <a:xfrm>
            <a:off x="1159457" y="408202"/>
            <a:ext cx="4596574" cy="54119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GB" sz="3000" dirty="0" smtClean="0">
                <a:solidFill>
                  <a:srgbClr val="FF0000"/>
                </a:solidFill>
                <a:latin typeface="Arial" panose="020B0604020202020204" pitchFamily="34" charset="0"/>
                <a:cs typeface="Arial" panose="020B0604020202020204" pitchFamily="34" charset="0"/>
              </a:rPr>
              <a:t>VẬN DỤNG</a:t>
            </a:r>
            <a:endParaRPr lang="en-US" sz="3000" dirty="0">
              <a:solidFill>
                <a:srgbClr val="FF0000"/>
              </a:solidFill>
              <a:latin typeface="Arial" panose="020B0604020202020204" pitchFamily="34" charset="0"/>
              <a:cs typeface="Arial" panose="020B0604020202020204" pitchFamily="34" charset="0"/>
            </a:endParaRPr>
          </a:p>
        </p:txBody>
      </p:sp>
      <p:grpSp>
        <p:nvGrpSpPr>
          <p:cNvPr id="5" name="Google Shape;140;p20"/>
          <p:cNvGrpSpPr/>
          <p:nvPr/>
        </p:nvGrpSpPr>
        <p:grpSpPr>
          <a:xfrm>
            <a:off x="353474" y="268689"/>
            <a:ext cx="619542" cy="808165"/>
            <a:chOff x="6718575" y="2318625"/>
            <a:chExt cx="256950" cy="407375"/>
          </a:xfrm>
        </p:grpSpPr>
        <p:sp>
          <p:nvSpPr>
            <p:cNvPr id="6" name="Google Shape;141;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2;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3;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4;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5;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6;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7;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p20"/>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38;p20"/>
          <p:cNvSpPr txBox="1">
            <a:spLocks/>
          </p:cNvSpPr>
          <p:nvPr/>
        </p:nvSpPr>
        <p:spPr>
          <a:xfrm>
            <a:off x="1159457" y="1118177"/>
            <a:ext cx="4596574" cy="54119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GB" sz="3000" dirty="0" err="1" smtClean="0">
                <a:solidFill>
                  <a:srgbClr val="FF0000"/>
                </a:solidFill>
                <a:latin typeface="Arial" panose="020B0604020202020204" pitchFamily="34" charset="0"/>
                <a:cs typeface="Arial" panose="020B0604020202020204" pitchFamily="34" charset="0"/>
              </a:rPr>
              <a:t>Làm</a:t>
            </a:r>
            <a:r>
              <a:rPr lang="en-GB" sz="3000" dirty="0" smtClean="0">
                <a:solidFill>
                  <a:srgbClr val="FF0000"/>
                </a:solidFill>
                <a:latin typeface="Arial" panose="020B0604020202020204" pitchFamily="34" charset="0"/>
                <a:cs typeface="Arial" panose="020B0604020202020204" pitchFamily="34" charset="0"/>
              </a:rPr>
              <a:t> </a:t>
            </a:r>
            <a:r>
              <a:rPr lang="en-GB" sz="3000" dirty="0" err="1" smtClean="0">
                <a:solidFill>
                  <a:srgbClr val="FF0000"/>
                </a:solidFill>
                <a:latin typeface="Arial" panose="020B0604020202020204" pitchFamily="34" charset="0"/>
                <a:cs typeface="Arial" panose="020B0604020202020204" pitchFamily="34" charset="0"/>
              </a:rPr>
              <a:t>nước</a:t>
            </a:r>
            <a:r>
              <a:rPr lang="en-GB" sz="3000" dirty="0" smtClean="0">
                <a:solidFill>
                  <a:srgbClr val="FF0000"/>
                </a:solidFill>
                <a:latin typeface="Arial" panose="020B0604020202020204" pitchFamily="34" charset="0"/>
                <a:cs typeface="Arial" panose="020B0604020202020204" pitchFamily="34" charset="0"/>
              </a:rPr>
              <a:t> </a:t>
            </a:r>
            <a:r>
              <a:rPr lang="en-GB" sz="3000" dirty="0" err="1" smtClean="0">
                <a:solidFill>
                  <a:srgbClr val="FF0000"/>
                </a:solidFill>
                <a:latin typeface="Arial" panose="020B0604020202020204" pitchFamily="34" charset="0"/>
                <a:cs typeface="Arial" panose="020B0604020202020204" pitchFamily="34" charset="0"/>
              </a:rPr>
              <a:t>hàng</a:t>
            </a:r>
            <a:r>
              <a:rPr lang="en-GB" sz="3000" dirty="0" smtClean="0">
                <a:solidFill>
                  <a:srgbClr val="FF0000"/>
                </a:solidFill>
                <a:latin typeface="Arial" panose="020B0604020202020204" pitchFamily="34" charset="0"/>
                <a:cs typeface="Arial" panose="020B0604020202020204" pitchFamily="34" charset="0"/>
              </a:rPr>
              <a:t> </a:t>
            </a:r>
            <a:r>
              <a:rPr lang="en-GB" sz="3000" dirty="0" err="1" smtClean="0">
                <a:solidFill>
                  <a:srgbClr val="FF0000"/>
                </a:solidFill>
                <a:latin typeface="Arial" panose="020B0604020202020204" pitchFamily="34" charset="0"/>
                <a:cs typeface="Arial" panose="020B0604020202020204" pitchFamily="34" charset="0"/>
              </a:rPr>
              <a:t>tại</a:t>
            </a:r>
            <a:r>
              <a:rPr lang="en-GB" sz="3000" dirty="0" smtClean="0">
                <a:solidFill>
                  <a:srgbClr val="FF0000"/>
                </a:solidFill>
                <a:latin typeface="Arial" panose="020B0604020202020204" pitchFamily="34" charset="0"/>
                <a:cs typeface="Arial" panose="020B0604020202020204" pitchFamily="34" charset="0"/>
              </a:rPr>
              <a:t> </a:t>
            </a:r>
            <a:r>
              <a:rPr lang="en-GB" sz="3000" dirty="0" err="1" smtClean="0">
                <a:solidFill>
                  <a:srgbClr val="FF0000"/>
                </a:solidFill>
                <a:latin typeface="Arial" panose="020B0604020202020204" pitchFamily="34" charset="0"/>
                <a:cs typeface="Arial" panose="020B0604020202020204" pitchFamily="34" charset="0"/>
              </a:rPr>
              <a:t>nhà</a:t>
            </a:r>
            <a:endParaRPr lang="en-US" sz="3000"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353474" y="2035299"/>
            <a:ext cx="6504526" cy="750975"/>
          </a:xfrm>
          <a:prstGeom prst="rect">
            <a:avLst/>
          </a:prstGeom>
        </p:spPr>
        <p:txBody>
          <a:bodyPr wrap="square">
            <a:spAutoFit/>
          </a:bodyPr>
          <a:lstStyle/>
          <a:p>
            <a:pPr algn="just">
              <a:lnSpc>
                <a:spcPct val="107000"/>
              </a:lnSpc>
              <a:spcAft>
                <a:spcPts val="800"/>
              </a:spcAft>
            </a:pPr>
            <a:r>
              <a:rPr lang="nl-NL" sz="2000" dirty="0" smtClean="0">
                <a:latin typeface="+mn-lt"/>
                <a:ea typeface="Calibri" panose="020F0502020204030204" pitchFamily="34" charset="0"/>
                <a:cs typeface="Times New Roman" panose="02020603050405020304" pitchFamily="18" charset="0"/>
              </a:rPr>
              <a:t>- Lưu </a:t>
            </a:r>
            <a:r>
              <a:rPr lang="nl-NL" sz="2000" dirty="0">
                <a:latin typeface="+mn-lt"/>
                <a:ea typeface="Calibri" panose="020F0502020204030204" pitchFamily="34" charset="0"/>
                <a:cs typeface="Times New Roman" panose="02020603050405020304" pitchFamily="18" charset="0"/>
              </a:rPr>
              <a:t>ý: đun vừa phải để nhiệt độ tăng từ từ, phải canh chừng thường xuyên không để đường bị cháy đen.</a:t>
            </a:r>
            <a:endParaRPr lang="en-US" sz="1600" dirty="0">
              <a:latin typeface="+mn-lt"/>
              <a:ea typeface="Calibri" panose="020F0502020204030204" pitchFamily="34" charset="0"/>
              <a:cs typeface="Times New Roman" panose="02020603050405020304" pitchFamily="18" charset="0"/>
            </a:endParaRPr>
          </a:p>
        </p:txBody>
      </p:sp>
      <p:sp>
        <p:nvSpPr>
          <p:cNvPr id="16" name="Rectangle 15"/>
          <p:cNvSpPr/>
          <p:nvPr/>
        </p:nvSpPr>
        <p:spPr>
          <a:xfrm>
            <a:off x="353473" y="2811087"/>
            <a:ext cx="6743517" cy="750975"/>
          </a:xfrm>
          <a:prstGeom prst="rect">
            <a:avLst/>
          </a:prstGeom>
        </p:spPr>
        <p:txBody>
          <a:bodyPr wrap="square">
            <a:spAutoFit/>
          </a:bodyPr>
          <a:lstStyle/>
          <a:p>
            <a:pPr>
              <a:lnSpc>
                <a:spcPct val="107000"/>
              </a:lnSpc>
              <a:spcAft>
                <a:spcPts val="800"/>
              </a:spcAft>
              <a:tabLst>
                <a:tab pos="540385" algn="l"/>
              </a:tabLst>
            </a:pPr>
            <a:r>
              <a:rPr lang="en-US" sz="2000" dirty="0" smtClean="0">
                <a:latin typeface="+mn-lt"/>
                <a:ea typeface="Arial" panose="020B0604020202020204" pitchFamily="34" charset="0"/>
                <a:cs typeface="Times New Roman" panose="02020603050405020304" pitchFamily="18" charset="0"/>
              </a:rPr>
              <a:t>- </a:t>
            </a:r>
            <a:r>
              <a:rPr lang="en-US" sz="2000" dirty="0" err="1" smtClean="0">
                <a:latin typeface="+mn-lt"/>
                <a:ea typeface="Arial" panose="020B0604020202020204" pitchFamily="34" charset="0"/>
                <a:cs typeface="Times New Roman" panose="02020603050405020304" pitchFamily="18" charset="0"/>
              </a:rPr>
              <a:t>Gửi</a:t>
            </a:r>
            <a:r>
              <a:rPr lang="en-US" sz="2000" dirty="0" smtClean="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kết</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quả</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nhiệm</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vụ</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cho</a:t>
            </a:r>
            <a:r>
              <a:rPr lang="en-US" sz="2000" dirty="0">
                <a:latin typeface="+mn-lt"/>
                <a:ea typeface="Arial" panose="020B0604020202020204" pitchFamily="34" charset="0"/>
                <a:cs typeface="Times New Roman" panose="02020603050405020304" pitchFamily="18" charset="0"/>
              </a:rPr>
              <a:t> GV qua </a:t>
            </a:r>
            <a:r>
              <a:rPr lang="en-US" sz="2000" dirty="0" err="1">
                <a:latin typeface="+mn-lt"/>
                <a:ea typeface="Arial" panose="020B0604020202020204" pitchFamily="34" charset="0"/>
                <a:cs typeface="Times New Roman" panose="02020603050405020304" pitchFamily="18" charset="0"/>
              </a:rPr>
              <a:t>zalo</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hoặc</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gmail</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dưới</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hình</a:t>
            </a:r>
            <a:r>
              <a:rPr lang="en-US" sz="2000" dirty="0">
                <a:latin typeface="+mn-lt"/>
                <a:ea typeface="Arial" panose="020B0604020202020204" pitchFamily="34" charset="0"/>
                <a:cs typeface="Times New Roman" panose="02020603050405020304" pitchFamily="18" charset="0"/>
              </a:rPr>
              <a:t> </a:t>
            </a:r>
            <a:r>
              <a:rPr lang="en-US" sz="2000" dirty="0" err="1">
                <a:latin typeface="+mn-lt"/>
                <a:ea typeface="Arial" panose="020B0604020202020204" pitchFamily="34" charset="0"/>
                <a:cs typeface="Times New Roman" panose="02020603050405020304" pitchFamily="18" charset="0"/>
              </a:rPr>
              <a:t>thức</a:t>
            </a:r>
            <a:r>
              <a:rPr lang="en-US" sz="2000" dirty="0">
                <a:latin typeface="+mn-lt"/>
                <a:ea typeface="Arial" panose="020B0604020202020204" pitchFamily="34" charset="0"/>
                <a:cs typeface="Times New Roman" panose="02020603050405020304" pitchFamily="18" charset="0"/>
              </a:rPr>
              <a:t> video </a:t>
            </a:r>
            <a:r>
              <a:rPr lang="en-US" sz="2000" dirty="0" err="1">
                <a:latin typeface="+mn-lt"/>
                <a:ea typeface="Arial" panose="020B0604020202020204" pitchFamily="34" charset="0"/>
                <a:cs typeface="Times New Roman" panose="02020603050405020304" pitchFamily="18" charset="0"/>
              </a:rPr>
              <a:t>hoặc</a:t>
            </a:r>
            <a:r>
              <a:rPr lang="en-US" sz="2000" dirty="0">
                <a:latin typeface="+mn-lt"/>
                <a:ea typeface="Arial" panose="020B0604020202020204" pitchFamily="34" charset="0"/>
                <a:cs typeface="Times New Roman" panose="02020603050405020304" pitchFamily="18" charset="0"/>
              </a:rPr>
              <a:t> power point</a:t>
            </a:r>
            <a:endParaRPr lang="en-US" sz="16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17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Shape 366"/>
        <p:cNvGrpSpPr/>
        <p:nvPr/>
      </p:nvGrpSpPr>
      <p:grpSpPr>
        <a:xfrm>
          <a:off x="0" y="0"/>
          <a:ext cx="0" cy="0"/>
          <a:chOff x="0" y="0"/>
          <a:chExt cx="0" cy="0"/>
        </a:xfrm>
      </p:grpSpPr>
      <p:sp>
        <p:nvSpPr>
          <p:cNvPr id="367" name="Google Shape;367;p37"/>
          <p:cNvSpPr/>
          <p:nvPr/>
        </p:nvSpPr>
        <p:spPr>
          <a:xfrm>
            <a:off x="2110546" y="1208313"/>
            <a:ext cx="4871019" cy="379214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2314205" y="1405677"/>
            <a:ext cx="4463700" cy="285030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50000"/>
              </a:lnSpc>
              <a:spcBef>
                <a:spcPts val="600"/>
              </a:spcBef>
              <a:spcAft>
                <a:spcPts val="600"/>
              </a:spcAft>
              <a:buNone/>
            </a:pPr>
            <a:r>
              <a:rPr lang="en" sz="2400" dirty="0" smtClean="0">
                <a:latin typeface="Arial" panose="020B0604020202020204" pitchFamily="34" charset="0"/>
                <a:ea typeface="Karla"/>
                <a:cs typeface="Arial" panose="020B0604020202020204" pitchFamily="34" charset="0"/>
                <a:sym typeface="Karla"/>
              </a:rPr>
              <a:t>- Học bài và hoàn thành bài tập ở nhà</a:t>
            </a:r>
          </a:p>
          <a:p>
            <a:pPr marL="0" lvl="0" indent="0" algn="just" rtl="0">
              <a:lnSpc>
                <a:spcPct val="150000"/>
              </a:lnSpc>
              <a:spcBef>
                <a:spcPts val="600"/>
              </a:spcBef>
              <a:spcAft>
                <a:spcPts val="600"/>
              </a:spcAft>
              <a:buNone/>
            </a:pPr>
            <a:r>
              <a:rPr lang="en" sz="2400" dirty="0" smtClean="0">
                <a:latin typeface="Arial" panose="020B0604020202020204" pitchFamily="34" charset="0"/>
                <a:ea typeface="Karla"/>
                <a:cs typeface="Arial" panose="020B0604020202020204" pitchFamily="34" charset="0"/>
                <a:sym typeface="Karla"/>
              </a:rPr>
              <a:t>- Soạn trước bài và chuẩn bị cho bài tiếp theo</a:t>
            </a:r>
            <a:endParaRPr sz="2400" dirty="0">
              <a:latin typeface="Arial" panose="020B0604020202020204" pitchFamily="34" charset="0"/>
              <a:ea typeface="Karla"/>
              <a:cs typeface="Arial" panose="020B0604020202020204" pitchFamily="34" charset="0"/>
              <a:sym typeface="Karla"/>
            </a:endParaRPr>
          </a:p>
        </p:txBody>
      </p:sp>
      <p:sp>
        <p:nvSpPr>
          <p:cNvPr id="369" name="Google Shape;369;p37"/>
          <p:cNvSpPr txBox="1">
            <a:spLocks noGrp="1"/>
          </p:cNvSpPr>
          <p:nvPr>
            <p:ph type="title"/>
          </p:nvPr>
        </p:nvSpPr>
        <p:spPr>
          <a:xfrm>
            <a:off x="88462" y="489855"/>
            <a:ext cx="3913540" cy="4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a:solidFill>
                  <a:srgbClr val="FF9800"/>
                </a:solidFill>
                <a:latin typeface="Arial" panose="020B0604020202020204" pitchFamily="34" charset="0"/>
                <a:cs typeface="Arial" panose="020B0604020202020204" pitchFamily="34" charset="0"/>
              </a:rPr>
              <a:t>HƯỚNG DẪN VỀ NHÀ</a:t>
            </a:r>
            <a:endParaRPr lang="en-US"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378"/>
        <p:cNvGrpSpPr/>
        <p:nvPr/>
      </p:nvGrpSpPr>
      <p:grpSpPr>
        <a:xfrm>
          <a:off x="0" y="0"/>
          <a:ext cx="0" cy="0"/>
          <a:chOff x="0" y="0"/>
          <a:chExt cx="0" cy="0"/>
        </a:xfrm>
      </p:grpSpPr>
      <p:grpSp>
        <p:nvGrpSpPr>
          <p:cNvPr id="382" name="Google Shape;382;p38"/>
          <p:cNvGrpSpPr/>
          <p:nvPr/>
        </p:nvGrpSpPr>
        <p:grpSpPr>
          <a:xfrm>
            <a:off x="797337" y="713256"/>
            <a:ext cx="462632" cy="462632"/>
            <a:chOff x="1278900" y="2333250"/>
            <a:chExt cx="381175" cy="381175"/>
          </a:xfrm>
        </p:grpSpPr>
        <p:sp>
          <p:nvSpPr>
            <p:cNvPr id="383" name="Google Shape;383;p3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WordArt 11"/>
          <p:cNvSpPr>
            <a:spLocks noChangeArrowheads="1" noChangeShapeType="1" noTextEdit="1"/>
          </p:cNvSpPr>
          <p:nvPr/>
        </p:nvSpPr>
        <p:spPr bwMode="auto">
          <a:xfrm>
            <a:off x="-65315" y="1693664"/>
            <a:ext cx="7497980" cy="856542"/>
          </a:xfrm>
          <a:prstGeom prst="rect">
            <a:avLst/>
          </a:prstGeom>
        </p:spPr>
        <p:txBody>
          <a:bodyPr wrap="none" fromWordArt="1">
            <a:prstTxWarp prst="textChevron">
              <a:avLst/>
            </a:prstTxWarp>
          </a:bodyPr>
          <a:lstStyle/>
          <a:p>
            <a:pPr algn="ctr"/>
            <a:r>
              <a:rPr lang="en-US" sz="5300" b="1" kern="1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CẢM ƠN CÁC EM ĐÃ LẮNG NGHE!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5122" name="Rectangle 6"/>
          <p:cNvSpPr txBox="1">
            <a:spLocks noGrp="1" noChangeArrowheads="1"/>
          </p:cNvSpPr>
          <p:nvPr/>
        </p:nvSpPr>
        <p:spPr bwMode="auto">
          <a:xfrm>
            <a:off x="4286250" y="4879181"/>
            <a:ext cx="628650"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fld id="{77C3FFD2-126E-45F7-8FDB-7B9B84DB8D0C}" type="slidenum">
              <a:rPr lang="en-US" altLang="en-US" sz="750">
                <a:latin typeface="Times New Roman" panose="02020603050405020304" pitchFamily="18" charset="0"/>
              </a:rPr>
              <a:pPr algn="ctr" eaLnBrk="1" hangingPunct="1"/>
              <a:t>3</a:t>
            </a:fld>
            <a:endParaRPr lang="en-US" altLang="en-US" sz="750">
              <a:latin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157528" y="-7328"/>
            <a:ext cx="2686050" cy="1895475"/>
          </a:xfrm>
          <a:prstGeom prst="rect">
            <a:avLst/>
          </a:prstGeom>
        </p:spPr>
      </p:pic>
      <p:pic>
        <p:nvPicPr>
          <p:cNvPr id="16" name="Picture 15"/>
          <p:cNvPicPr>
            <a:picLocks noChangeAspect="1"/>
          </p:cNvPicPr>
          <p:nvPr/>
        </p:nvPicPr>
        <p:blipFill>
          <a:blip r:embed="rId3"/>
          <a:stretch>
            <a:fillRect/>
          </a:stretch>
        </p:blipFill>
        <p:spPr>
          <a:xfrm>
            <a:off x="3948092" y="512334"/>
            <a:ext cx="4825877" cy="80335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33" y="2579986"/>
            <a:ext cx="1905000" cy="19050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282" y="2146217"/>
            <a:ext cx="2369526" cy="2369526"/>
          </a:xfrm>
          <a:prstGeom prst="rect">
            <a:avLst/>
          </a:prstGeom>
        </p:spPr>
      </p:pic>
      <p:sp>
        <p:nvSpPr>
          <p:cNvPr id="19" name="TextBox 18"/>
          <p:cNvSpPr txBox="1"/>
          <p:nvPr/>
        </p:nvSpPr>
        <p:spPr>
          <a:xfrm>
            <a:off x="700453" y="4515743"/>
            <a:ext cx="126536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a:t>Bút chì</a:t>
            </a:r>
            <a:endParaRPr lang="en-US" sz="2400"/>
          </a:p>
        </p:txBody>
      </p:sp>
      <p:sp>
        <p:nvSpPr>
          <p:cNvPr id="20" name="TextBox 19"/>
          <p:cNvSpPr txBox="1"/>
          <p:nvPr/>
        </p:nvSpPr>
        <p:spPr>
          <a:xfrm>
            <a:off x="5940052" y="1420771"/>
            <a:ext cx="1672603"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a:t>Thước kẻ</a:t>
            </a:r>
            <a:endParaRPr lang="en-US" sz="2400"/>
          </a:p>
        </p:txBody>
      </p:sp>
      <p:sp>
        <p:nvSpPr>
          <p:cNvPr id="21" name="TextBox 20"/>
          <p:cNvSpPr txBox="1"/>
          <p:nvPr/>
        </p:nvSpPr>
        <p:spPr>
          <a:xfrm>
            <a:off x="1027783" y="2118321"/>
            <a:ext cx="94554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a:t>Bảng</a:t>
            </a:r>
            <a:endParaRPr lang="en-US" sz="2400"/>
          </a:p>
        </p:txBody>
      </p:sp>
      <p:sp>
        <p:nvSpPr>
          <p:cNvPr id="22" name="TextBox 21"/>
          <p:cNvSpPr txBox="1"/>
          <p:nvPr/>
        </p:nvSpPr>
        <p:spPr>
          <a:xfrm>
            <a:off x="6096365" y="4595778"/>
            <a:ext cx="126536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a:t>Compa</a:t>
            </a:r>
            <a:endParaRPr lang="en-US" sz="2400"/>
          </a:p>
        </p:txBody>
      </p:sp>
    </p:spTree>
    <p:extLst>
      <p:ext uri="{BB962C8B-B14F-4D97-AF65-F5344CB8AC3E}">
        <p14:creationId xmlns:p14="http://schemas.microsoft.com/office/powerpoint/2010/main" val="60172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B3B"/>
        </a:solidFill>
        <a:effectLst/>
      </p:bgPr>
    </p:bg>
    <p:spTree>
      <p:nvGrpSpPr>
        <p:cNvPr id="1" name="Shape 97"/>
        <p:cNvGrpSpPr/>
        <p:nvPr/>
      </p:nvGrpSpPr>
      <p:grpSpPr>
        <a:xfrm>
          <a:off x="0" y="0"/>
          <a:ext cx="0" cy="0"/>
          <a:chOff x="0" y="0"/>
          <a:chExt cx="0" cy="0"/>
        </a:xfrm>
      </p:grpSpPr>
      <p:sp>
        <p:nvSpPr>
          <p:cNvPr id="11" name="Google Shape;60;p12"/>
          <p:cNvSpPr txBox="1">
            <a:spLocks/>
          </p:cNvSpPr>
          <p:nvPr/>
        </p:nvSpPr>
        <p:spPr>
          <a:xfrm>
            <a:off x="285178" y="2691172"/>
            <a:ext cx="7248675" cy="1546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35000"/>
              </a:lnSpc>
            </a:pPr>
            <a:r>
              <a:rPr lang="en-US" sz="3600">
                <a:ln w="9525">
                  <a:solidFill>
                    <a:srgbClr val="0070C0"/>
                  </a:solidFill>
                  <a:prstDash val="solid"/>
                </a:ln>
                <a:solidFill>
                  <a:srgbClr val="0070C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BÀI 9: SỰ ĐA DẠNG CỦA CHẤT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588" y="300085"/>
            <a:ext cx="4869854" cy="294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24820775"/>
              </p:ext>
            </p:extLst>
          </p:nvPr>
        </p:nvGraphicFramePr>
        <p:xfrm>
          <a:off x="712236" y="1464905"/>
          <a:ext cx="6096000" cy="3344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1912775" y="615820"/>
            <a:ext cx="3508310" cy="793102"/>
          </a:xfrm>
          <a:prstGeom prst="roundRect">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NỘI DUNG BÀI HỌC</a:t>
            </a:r>
          </a:p>
        </p:txBody>
      </p:sp>
    </p:spTree>
    <p:extLst>
      <p:ext uri="{BB962C8B-B14F-4D97-AF65-F5344CB8AC3E}">
        <p14:creationId xmlns:p14="http://schemas.microsoft.com/office/powerpoint/2010/main" val="11879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5122" name="Rectangle 6"/>
          <p:cNvSpPr txBox="1">
            <a:spLocks noGrp="1" noChangeArrowheads="1"/>
          </p:cNvSpPr>
          <p:nvPr/>
        </p:nvSpPr>
        <p:spPr bwMode="auto">
          <a:xfrm>
            <a:off x="4286250" y="4879181"/>
            <a:ext cx="628650"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fld id="{77C3FFD2-126E-45F7-8FDB-7B9B84DB8D0C}" type="slidenum">
              <a:rPr lang="en-US" altLang="en-US" sz="750">
                <a:latin typeface="Times New Roman" panose="02020603050405020304" pitchFamily="18" charset="0"/>
              </a:rPr>
              <a:pPr algn="ctr" eaLnBrk="1" hangingPunct="1"/>
              <a:t>6</a:t>
            </a:fld>
            <a:endParaRPr lang="en-US" altLang="en-US" sz="750">
              <a:latin typeface="Times New Roman" panose="02020603050405020304" pitchFamily="18" charset="0"/>
            </a:endParaRPr>
          </a:p>
        </p:txBody>
      </p:sp>
      <p:sp>
        <p:nvSpPr>
          <p:cNvPr id="11" name="Google Shape;118;p18"/>
          <p:cNvSpPr txBox="1">
            <a:spLocks/>
          </p:cNvSpPr>
          <p:nvPr/>
        </p:nvSpPr>
        <p:spPr>
          <a:xfrm>
            <a:off x="2608435" y="168519"/>
            <a:ext cx="3698581" cy="79277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2800" b="1">
                <a:solidFill>
                  <a:srgbClr val="0070C0"/>
                </a:solidFill>
                <a:latin typeface="Arial" panose="020B0604020202020204" pitchFamily="34" charset="0"/>
                <a:cs typeface="Arial" panose="020B0604020202020204" pitchFamily="34" charset="0"/>
              </a:rPr>
              <a:t>I. CHẤT QUANH TA</a:t>
            </a:r>
          </a:p>
        </p:txBody>
      </p:sp>
      <p:sp>
        <p:nvSpPr>
          <p:cNvPr id="12" name="Horizontal Scroll 11"/>
          <p:cNvSpPr/>
          <p:nvPr/>
        </p:nvSpPr>
        <p:spPr>
          <a:xfrm>
            <a:off x="2790091" y="168519"/>
            <a:ext cx="2919046" cy="94957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a:latin typeface="Arial" panose="020B0604020202020204" pitchFamily="34" charset="0"/>
                <a:cs typeface="Arial" panose="020B0604020202020204" pitchFamily="34" charset="0"/>
              </a:rPr>
              <a:t>Thảo luận nhóm</a:t>
            </a:r>
            <a:endParaRPr lang="en-US" sz="2400" b="1">
              <a:latin typeface="Arial" panose="020B0604020202020204" pitchFamily="34" charset="0"/>
              <a:cs typeface="Arial" panose="020B0604020202020204" pitchFamily="34" charset="0"/>
            </a:endParaRPr>
          </a:p>
        </p:txBody>
      </p:sp>
      <p:sp>
        <p:nvSpPr>
          <p:cNvPr id="13" name="Flowchart: Alternate Process 12"/>
          <p:cNvSpPr/>
          <p:nvPr/>
        </p:nvSpPr>
        <p:spPr>
          <a:xfrm>
            <a:off x="1071929" y="1210345"/>
            <a:ext cx="7057292" cy="366883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221216228"/>
              </p:ext>
            </p:extLst>
          </p:nvPr>
        </p:nvGraphicFramePr>
        <p:xfrm>
          <a:off x="1570892" y="2660373"/>
          <a:ext cx="6096000" cy="2056580"/>
        </p:xfrm>
        <a:graphic>
          <a:graphicData uri="http://schemas.openxmlformats.org/drawingml/2006/table">
            <a:tbl>
              <a:tblPr firstRow="1" bandRow="1">
                <a:tableStyleId>{BDBED569-4797-4DF1-A0F4-6AAB3CD982D8}</a:tableStyleId>
              </a:tblPr>
              <a:tblGrid>
                <a:gridCol w="3048000">
                  <a:extLst>
                    <a:ext uri="{9D8B030D-6E8A-4147-A177-3AD203B41FA5}">
                      <a16:colId xmlns:a16="http://schemas.microsoft.com/office/drawing/2014/main" val="224608437"/>
                    </a:ext>
                  </a:extLst>
                </a:gridCol>
                <a:gridCol w="3048000">
                  <a:extLst>
                    <a:ext uri="{9D8B030D-6E8A-4147-A177-3AD203B41FA5}">
                      <a16:colId xmlns:a16="http://schemas.microsoft.com/office/drawing/2014/main" val="3305698539"/>
                    </a:ext>
                  </a:extLst>
                </a:gridCol>
              </a:tblGrid>
              <a:tr h="393095">
                <a:tc>
                  <a:txBody>
                    <a:bodyPr/>
                    <a:lstStyle/>
                    <a:p>
                      <a:pPr algn="ctr"/>
                      <a:r>
                        <a:rPr lang="en-GB" sz="2200">
                          <a:solidFill>
                            <a:srgbClr val="000000"/>
                          </a:solidFill>
                        </a:rPr>
                        <a:t>Vật</a:t>
                      </a:r>
                      <a:r>
                        <a:rPr lang="en-GB" sz="2200" baseline="0">
                          <a:solidFill>
                            <a:srgbClr val="000000"/>
                          </a:solidFill>
                        </a:rPr>
                        <a:t> thể</a:t>
                      </a:r>
                      <a:endParaRPr lang="en-US" sz="2200" b="1">
                        <a:solidFill>
                          <a:srgbClr val="000000"/>
                        </a:solidFill>
                      </a:endParaRPr>
                    </a:p>
                  </a:txBody>
                  <a:tcPr/>
                </a:tc>
                <a:tc>
                  <a:txBody>
                    <a:bodyPr/>
                    <a:lstStyle/>
                    <a:p>
                      <a:pPr algn="ctr"/>
                      <a:r>
                        <a:rPr lang="en-GB" sz="2200">
                          <a:solidFill>
                            <a:srgbClr val="000000"/>
                          </a:solidFill>
                        </a:rPr>
                        <a:t>Chất</a:t>
                      </a:r>
                      <a:r>
                        <a:rPr lang="en-GB" sz="2200" baseline="0">
                          <a:solidFill>
                            <a:srgbClr val="000000"/>
                          </a:solidFill>
                        </a:rPr>
                        <a:t> tạo nên vật thể</a:t>
                      </a:r>
                      <a:endParaRPr lang="en-US" sz="2200" b="1">
                        <a:solidFill>
                          <a:srgbClr val="000000"/>
                        </a:solidFill>
                      </a:endParaRPr>
                    </a:p>
                  </a:txBody>
                  <a:tcPr/>
                </a:tc>
                <a:extLst>
                  <a:ext uri="{0D108BD9-81ED-4DB2-BD59-A6C34878D82A}">
                    <a16:rowId xmlns:a16="http://schemas.microsoft.com/office/drawing/2014/main" val="3972199330"/>
                  </a:ext>
                </a:extLst>
              </a:tr>
              <a:tr h="535338">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2078210850"/>
                  </a:ext>
                </a:extLst>
              </a:tr>
              <a:tr h="492369">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2510196219"/>
                  </a:ext>
                </a:extLst>
              </a:tr>
              <a:tr h="602153">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1202839231"/>
                  </a:ext>
                </a:extLst>
              </a:tr>
            </a:tbl>
          </a:graphicData>
        </a:graphic>
      </p:graphicFrame>
      <p:sp>
        <p:nvSpPr>
          <p:cNvPr id="2" name="TextBox 1"/>
          <p:cNvSpPr txBox="1"/>
          <p:nvPr/>
        </p:nvSpPr>
        <p:spPr>
          <a:xfrm>
            <a:off x="1277815" y="1743237"/>
            <a:ext cx="6682154" cy="871008"/>
          </a:xfrm>
          <a:prstGeom prst="rect">
            <a:avLst/>
          </a:prstGeom>
          <a:noFill/>
        </p:spPr>
        <p:txBody>
          <a:bodyPr wrap="square" rtlCol="0">
            <a:spAutoFit/>
          </a:bodyPr>
          <a:lstStyle/>
          <a:p>
            <a:pPr algn="just">
              <a:lnSpc>
                <a:spcPct val="115000"/>
              </a:lnSpc>
              <a:spcAft>
                <a:spcPts val="1000"/>
              </a:spcAft>
            </a:pPr>
            <a:r>
              <a:rPr lang="en-GB" sz="2200">
                <a:latin typeface="Arial" panose="020B0604020202020204" pitchFamily="34" charset="0"/>
                <a:ea typeface="Calibri" panose="020F0502020204030204" pitchFamily="34" charset="0"/>
                <a:cs typeface="Arial" panose="020B0604020202020204" pitchFamily="34" charset="0"/>
              </a:rPr>
              <a:t>Kể tên 3 đồ vật quanh em và cho biết một số chất có trong vật thể đó:</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2332892" y="1215439"/>
            <a:ext cx="4572000" cy="481670"/>
          </a:xfrm>
          <a:prstGeom prst="rect">
            <a:avLst/>
          </a:prstGeom>
        </p:spPr>
        <p:txBody>
          <a:bodyPr>
            <a:spAutoFit/>
          </a:bodyPr>
          <a:lstStyle/>
          <a:p>
            <a:pPr algn="ctr">
              <a:lnSpc>
                <a:spcPct val="115000"/>
              </a:lnSpc>
              <a:spcAft>
                <a:spcPts val="1000"/>
              </a:spcAft>
            </a:pPr>
            <a:r>
              <a:rPr lang="en-GB" sz="2400" b="1">
                <a:latin typeface="Arial" panose="020B0604020202020204" pitchFamily="34" charset="0"/>
                <a:ea typeface="Calibri" panose="020F0502020204030204" pitchFamily="34" charset="0"/>
                <a:cs typeface="Arial" panose="020B0604020202020204" pitchFamily="34" charset="0"/>
              </a:rPr>
              <a:t>Phiếu học tập</a:t>
            </a:r>
            <a:endParaRPr lang="en-US" sz="2400">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2016368" y="3147137"/>
            <a:ext cx="1547446" cy="430887"/>
          </a:xfrm>
          <a:prstGeom prst="rect">
            <a:avLst/>
          </a:prstGeom>
          <a:noFill/>
        </p:spPr>
        <p:txBody>
          <a:bodyPr wrap="square" rtlCol="0">
            <a:spAutoFit/>
          </a:bodyPr>
          <a:lstStyle/>
          <a:p>
            <a:r>
              <a:rPr lang="en-GB" sz="2200">
                <a:latin typeface="Arial" panose="020B0604020202020204" pitchFamily="34" charset="0"/>
                <a:cs typeface="Arial" panose="020B0604020202020204" pitchFamily="34" charset="0"/>
              </a:rPr>
              <a:t>Bàn ghế</a:t>
            </a:r>
            <a:endParaRPr lang="en-US" sz="2200">
              <a:latin typeface="Arial" panose="020B0604020202020204" pitchFamily="34" charset="0"/>
              <a:cs typeface="Arial" panose="020B0604020202020204" pitchFamily="34" charset="0"/>
            </a:endParaRPr>
          </a:p>
        </p:txBody>
      </p:sp>
      <p:sp>
        <p:nvSpPr>
          <p:cNvPr id="23" name="TextBox 22"/>
          <p:cNvSpPr txBox="1"/>
          <p:nvPr/>
        </p:nvSpPr>
        <p:spPr>
          <a:xfrm>
            <a:off x="5251937" y="3165700"/>
            <a:ext cx="1547446" cy="430887"/>
          </a:xfrm>
          <a:prstGeom prst="rect">
            <a:avLst/>
          </a:prstGeom>
          <a:noFill/>
        </p:spPr>
        <p:txBody>
          <a:bodyPr wrap="square" rtlCol="0">
            <a:spAutoFit/>
          </a:bodyPr>
          <a:lstStyle/>
          <a:p>
            <a:r>
              <a:rPr lang="en-GB" sz="2200">
                <a:latin typeface="Arial" panose="020B0604020202020204" pitchFamily="34" charset="0"/>
                <a:cs typeface="Arial" panose="020B0604020202020204" pitchFamily="34" charset="0"/>
              </a:rPr>
              <a:t>Gỗ</a:t>
            </a:r>
            <a:endParaRPr lang="en-US" sz="2200">
              <a:latin typeface="Arial" panose="020B0604020202020204" pitchFamily="34" charset="0"/>
              <a:cs typeface="Arial" panose="020B0604020202020204" pitchFamily="34" charset="0"/>
            </a:endParaRPr>
          </a:p>
        </p:txBody>
      </p:sp>
      <p:sp>
        <p:nvSpPr>
          <p:cNvPr id="27" name="TextBox 26"/>
          <p:cNvSpPr txBox="1"/>
          <p:nvPr/>
        </p:nvSpPr>
        <p:spPr>
          <a:xfrm>
            <a:off x="1974603" y="3656367"/>
            <a:ext cx="2579078" cy="430887"/>
          </a:xfrm>
          <a:prstGeom prst="rect">
            <a:avLst/>
          </a:prstGeom>
          <a:noFill/>
        </p:spPr>
        <p:txBody>
          <a:bodyPr wrap="square" rtlCol="0">
            <a:spAutoFit/>
          </a:bodyPr>
          <a:lstStyle/>
          <a:p>
            <a:r>
              <a:rPr lang="en-GB" sz="2200" dirty="0" err="1" smtClean="0">
                <a:latin typeface="Arial" panose="020B0604020202020204" pitchFamily="34" charset="0"/>
                <a:cs typeface="Arial" panose="020B0604020202020204" pitchFamily="34" charset="0"/>
              </a:rPr>
              <a:t>Ấm</a:t>
            </a:r>
            <a:r>
              <a:rPr lang="en-GB" sz="2200" dirty="0" smtClean="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đun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nước</a:t>
            </a:r>
            <a:endParaRPr lang="en-US" sz="2200" dirty="0">
              <a:latin typeface="Arial" panose="020B0604020202020204" pitchFamily="34" charset="0"/>
              <a:cs typeface="Arial" panose="020B0604020202020204" pitchFamily="34" charset="0"/>
            </a:endParaRPr>
          </a:p>
        </p:txBody>
      </p:sp>
      <p:sp>
        <p:nvSpPr>
          <p:cNvPr id="28" name="TextBox 27"/>
          <p:cNvSpPr txBox="1"/>
          <p:nvPr/>
        </p:nvSpPr>
        <p:spPr>
          <a:xfrm>
            <a:off x="5251937" y="3716079"/>
            <a:ext cx="1547446" cy="430887"/>
          </a:xfrm>
          <a:prstGeom prst="rect">
            <a:avLst/>
          </a:prstGeom>
          <a:noFill/>
        </p:spPr>
        <p:txBody>
          <a:bodyPr wrap="square" rtlCol="0">
            <a:spAutoFit/>
          </a:bodyPr>
          <a:lstStyle/>
          <a:p>
            <a:r>
              <a:rPr lang="en-GB" sz="2200">
                <a:latin typeface="Arial" panose="020B0604020202020204" pitchFamily="34" charset="0"/>
                <a:cs typeface="Arial" panose="020B0604020202020204" pitchFamily="34" charset="0"/>
              </a:rPr>
              <a:t>Nhôm</a:t>
            </a:r>
            <a:endParaRPr lang="en-US" sz="2200">
              <a:latin typeface="Arial" panose="020B0604020202020204" pitchFamily="34" charset="0"/>
              <a:cs typeface="Arial" panose="020B0604020202020204" pitchFamily="34" charset="0"/>
            </a:endParaRPr>
          </a:p>
        </p:txBody>
      </p:sp>
      <p:sp>
        <p:nvSpPr>
          <p:cNvPr id="29" name="TextBox 28"/>
          <p:cNvSpPr txBox="1"/>
          <p:nvPr/>
        </p:nvSpPr>
        <p:spPr>
          <a:xfrm>
            <a:off x="2057449" y="4255915"/>
            <a:ext cx="2046409" cy="430887"/>
          </a:xfrm>
          <a:prstGeom prst="rect">
            <a:avLst/>
          </a:prstGeom>
          <a:noFill/>
        </p:spPr>
        <p:txBody>
          <a:bodyPr wrap="square" rtlCol="0">
            <a:spAutoFit/>
          </a:bodyPr>
          <a:lstStyle/>
          <a:p>
            <a:r>
              <a:rPr lang="en-GB" sz="2200">
                <a:latin typeface="Arial" panose="020B0604020202020204" pitchFamily="34" charset="0"/>
                <a:cs typeface="Arial" panose="020B0604020202020204" pitchFamily="34" charset="0"/>
              </a:rPr>
              <a:t>Ly</a:t>
            </a:r>
            <a:endParaRPr lang="en-US" sz="2200">
              <a:latin typeface="Arial" panose="020B0604020202020204" pitchFamily="34" charset="0"/>
              <a:cs typeface="Arial" panose="020B0604020202020204" pitchFamily="34" charset="0"/>
            </a:endParaRPr>
          </a:p>
        </p:txBody>
      </p:sp>
      <p:sp>
        <p:nvSpPr>
          <p:cNvPr id="30" name="TextBox 29"/>
          <p:cNvSpPr txBox="1"/>
          <p:nvPr/>
        </p:nvSpPr>
        <p:spPr>
          <a:xfrm>
            <a:off x="5251937" y="4302271"/>
            <a:ext cx="1547446" cy="430887"/>
          </a:xfrm>
          <a:prstGeom prst="rect">
            <a:avLst/>
          </a:prstGeom>
          <a:noFill/>
        </p:spPr>
        <p:txBody>
          <a:bodyPr wrap="square" rtlCol="0">
            <a:spAutoFit/>
          </a:bodyPr>
          <a:lstStyle/>
          <a:p>
            <a:r>
              <a:rPr lang="en-GB" sz="2200">
                <a:latin typeface="Arial" panose="020B0604020202020204" pitchFamily="34" charset="0"/>
                <a:cs typeface="Arial" panose="020B0604020202020204" pitchFamily="34" charset="0"/>
              </a:rPr>
              <a:t>Thủy tinh</a:t>
            </a:r>
            <a:endParaRPr lang="en-US" sz="2200">
              <a:latin typeface="Arial" panose="020B0604020202020204" pitchFamily="34" charset="0"/>
              <a:cs typeface="Arial" panose="020B0604020202020204" pitchFamily="34" charset="0"/>
            </a:endParaRPr>
          </a:p>
        </p:txBody>
      </p:sp>
      <p:sp>
        <p:nvSpPr>
          <p:cNvPr id="32" name="Rectangle 31"/>
          <p:cNvSpPr/>
          <p:nvPr/>
        </p:nvSpPr>
        <p:spPr>
          <a:xfrm>
            <a:off x="1170402" y="1215439"/>
            <a:ext cx="6789567" cy="1200329"/>
          </a:xfrm>
          <a:prstGeom prst="rect">
            <a:avLst/>
          </a:prstGeom>
        </p:spPr>
        <p:txBody>
          <a:bodyPr wrap="square">
            <a:spAutoFit/>
          </a:bodyPr>
          <a:lstStyle/>
          <a:p>
            <a:pPr algn="just" eaLnBrk="1" hangingPunct="1">
              <a:lnSpc>
                <a:spcPct val="150000"/>
              </a:lnSpc>
            </a:pPr>
            <a:r>
              <a:rPr lang="en-US" altLang="en-US" sz="2400">
                <a:latin typeface="Arial" panose="020B0604020202020204" pitchFamily="34" charset="0"/>
                <a:cs typeface="Arial" panose="020B0604020202020204" pitchFamily="34" charset="0"/>
              </a:rPr>
              <a:t>Những vật tồn tại xung quanh ta hoặc trong không gian được gọi là vật thể</a:t>
            </a:r>
            <a:r>
              <a:rPr lang="en-US" altLang="en-US" sz="2400">
                <a:latin typeface="Arial" panose="020B0604020202020204" pitchFamily="34" charset="0"/>
                <a:ea typeface="Times New Roman" panose="02020603050405020304" pitchFamily="18" charset="0"/>
                <a:cs typeface="Arial" panose="020B0604020202020204" pitchFamily="34" charset="0"/>
              </a:rPr>
              <a:t>.</a:t>
            </a:r>
            <a:endParaRPr lang="en-US" altLang="en-US" sz="2400">
              <a:latin typeface="Arial" panose="020B0604020202020204" pitchFamily="34" charset="0"/>
            </a:endParaRPr>
          </a:p>
        </p:txBody>
      </p:sp>
    </p:spTree>
    <p:extLst>
      <p:ext uri="{BB962C8B-B14F-4D97-AF65-F5344CB8AC3E}">
        <p14:creationId xmlns:p14="http://schemas.microsoft.com/office/powerpoint/2010/main" val="410125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par>
                                <p:cTn id="18" presetID="22" presetClass="exit" presetSubtype="4" fill="hold" grpId="1" nodeType="withEffect">
                                  <p:stCondLst>
                                    <p:cond delay="0"/>
                                  </p:stCondLst>
                                  <p:childTnLst>
                                    <p:animEffect transition="out" filter="wipe(down)">
                                      <p:cBhvr>
                                        <p:cTn id="19" dur="500"/>
                                        <p:tgtEl>
                                          <p:spTgt spid="11">
                                            <p:txEl>
                                              <p:pRg st="0" end="0"/>
                                            </p:txEl>
                                          </p:spTgt>
                                        </p:tgtEl>
                                      </p:cBhvr>
                                    </p:animEffect>
                                    <p:set>
                                      <p:cBhvr>
                                        <p:cTn id="20" dur="1" fill="hold">
                                          <p:stCondLst>
                                            <p:cond delay="499"/>
                                          </p:stCondLst>
                                        </p:cTn>
                                        <p:tgtEl>
                                          <p:spTgt spid="11">
                                            <p:txEl>
                                              <p:pRg st="0" end="0"/>
                                            </p:txEl>
                                          </p:spTgt>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barn(inVertical)">
                                      <p:cBhvr>
                                        <p:cTn id="55" dur="500"/>
                                        <p:tgtEl>
                                          <p:spTgt spid="2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inVertic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arn(inVertical)">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p"/>
      <p:bldP spid="12" grpId="0" animBg="1"/>
      <p:bldP spid="13" grpId="0" animBg="1"/>
      <p:bldP spid="2" grpId="0"/>
      <p:bldP spid="4" grpId="0"/>
      <p:bldP spid="5" grpId="0"/>
      <p:bldP spid="27" grpId="0"/>
      <p:bldP spid="28" grpId="0"/>
      <p:bldP spid="29" grpId="0"/>
      <p:bldP spid="30" grpId="0"/>
      <p:bldP spid="32" grpId="0"/>
      <p:bldP spid="3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5122" name="Rectangle 6"/>
          <p:cNvSpPr txBox="1">
            <a:spLocks noGrp="1" noChangeArrowheads="1"/>
          </p:cNvSpPr>
          <p:nvPr/>
        </p:nvSpPr>
        <p:spPr bwMode="auto">
          <a:xfrm>
            <a:off x="4286250" y="4879181"/>
            <a:ext cx="628650"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fld id="{77C3FFD2-126E-45F7-8FDB-7B9B84DB8D0C}" type="slidenum">
              <a:rPr lang="en-US" altLang="en-US" sz="750">
                <a:latin typeface="Times New Roman" panose="02020603050405020304" pitchFamily="18" charset="0"/>
              </a:rPr>
              <a:pPr algn="ctr" eaLnBrk="1" hangingPunct="1"/>
              <a:t>7</a:t>
            </a:fld>
            <a:endParaRPr lang="en-US" altLang="en-US" sz="750">
              <a:latin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1511842" y="746884"/>
            <a:ext cx="5548815" cy="3264553"/>
          </a:xfrm>
          <a:prstGeom prst="rect">
            <a:avLst/>
          </a:prstGeom>
        </p:spPr>
      </p:pic>
      <p:sp>
        <p:nvSpPr>
          <p:cNvPr id="7" name="Rectangle 6"/>
          <p:cNvSpPr/>
          <p:nvPr/>
        </p:nvSpPr>
        <p:spPr>
          <a:xfrm>
            <a:off x="781049" y="243460"/>
            <a:ext cx="7725127" cy="430887"/>
          </a:xfrm>
          <a:prstGeom prst="rect">
            <a:avLst/>
          </a:prstGeom>
        </p:spPr>
        <p:txBody>
          <a:bodyPr wrap="square">
            <a:spAutoFit/>
          </a:bodyPr>
          <a:lstStyle/>
          <a:p>
            <a:pPr eaLnBrk="1" hangingPunct="1"/>
            <a:r>
              <a:rPr lang="en-US" altLang="en-US" sz="2200">
                <a:solidFill>
                  <a:schemeClr val="accent4">
                    <a:lumMod val="75000"/>
                  </a:schemeClr>
                </a:solidFill>
              </a:rPr>
              <a:t>? Vật thể được chia làm mấy loại. Phân biệt mỗi loại?</a:t>
            </a:r>
          </a:p>
        </p:txBody>
      </p:sp>
      <p:sp>
        <p:nvSpPr>
          <p:cNvPr id="8" name="Rectangle 7"/>
          <p:cNvSpPr/>
          <p:nvPr/>
        </p:nvSpPr>
        <p:spPr>
          <a:xfrm>
            <a:off x="781049" y="4011437"/>
            <a:ext cx="8034704" cy="1045223"/>
          </a:xfrm>
          <a:prstGeom prst="rect">
            <a:avLst/>
          </a:prstGeom>
        </p:spPr>
        <p:txBody>
          <a:bodyPr wrap="square">
            <a:spAutoFit/>
          </a:bodyPr>
          <a:lstStyle/>
          <a:p>
            <a:pPr algn="just">
              <a:lnSpc>
                <a:spcPct val="150000"/>
              </a:lnSpc>
            </a:pP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Quan</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sát</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hình</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và</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cho</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biết</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đâu</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là</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vật</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thể</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tự</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nhiên</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đâu</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là</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vật</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thể</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nhân</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tạo</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vật</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không</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sống</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và</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vật</a:t>
            </a:r>
            <a:r>
              <a:rPr lang="en-GB" sz="2200" dirty="0">
                <a:solidFill>
                  <a:schemeClr val="accent4">
                    <a:lumMod val="75000"/>
                  </a:schemeClr>
                </a:solidFill>
                <a:latin typeface="Arial" panose="020B0604020202020204" pitchFamily="34" charset="0"/>
                <a:cs typeface="Arial" panose="020B0604020202020204" pitchFamily="34" charset="0"/>
              </a:rPr>
              <a:t> </a:t>
            </a:r>
            <a:r>
              <a:rPr lang="en-GB" sz="2200" dirty="0" err="1">
                <a:solidFill>
                  <a:schemeClr val="accent4">
                    <a:lumMod val="75000"/>
                  </a:schemeClr>
                </a:solidFill>
                <a:latin typeface="Arial" panose="020B0604020202020204" pitchFamily="34" charset="0"/>
                <a:cs typeface="Arial" panose="020B0604020202020204" pitchFamily="34" charset="0"/>
              </a:rPr>
              <a:t>sống</a:t>
            </a:r>
            <a:endParaRPr lang="en-US" sz="22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7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5122" name="Rectangle 6"/>
          <p:cNvSpPr txBox="1">
            <a:spLocks noGrp="1" noChangeArrowheads="1"/>
          </p:cNvSpPr>
          <p:nvPr/>
        </p:nvSpPr>
        <p:spPr bwMode="auto">
          <a:xfrm>
            <a:off x="4286250" y="4879181"/>
            <a:ext cx="628650"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fld id="{77C3FFD2-126E-45F7-8FDB-7B9B84DB8D0C}" type="slidenum">
              <a:rPr lang="en-US" altLang="en-US" sz="750">
                <a:latin typeface="Times New Roman" panose="02020603050405020304" pitchFamily="18" charset="0"/>
              </a:rPr>
              <a:pPr algn="ctr" eaLnBrk="1" hangingPunct="1"/>
              <a:t>8</a:t>
            </a:fld>
            <a:endParaRPr lang="en-US" altLang="en-US" sz="750">
              <a:latin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09711914"/>
              </p:ext>
            </p:extLst>
          </p:nvPr>
        </p:nvGraphicFramePr>
        <p:xfrm>
          <a:off x="375104" y="357176"/>
          <a:ext cx="8488341" cy="4541520"/>
        </p:xfrm>
        <a:graphic>
          <a:graphicData uri="http://schemas.openxmlformats.org/drawingml/2006/table">
            <a:tbl>
              <a:tblPr firstRow="1" bandRow="1">
                <a:tableStyleId>{5C22544A-7EE6-4342-B048-85BDC9FD1C3A}</a:tableStyleId>
              </a:tblPr>
              <a:tblGrid>
                <a:gridCol w="2122085">
                  <a:extLst>
                    <a:ext uri="{9D8B030D-6E8A-4147-A177-3AD203B41FA5}">
                      <a16:colId xmlns:a16="http://schemas.microsoft.com/office/drawing/2014/main" val="700404516"/>
                    </a:ext>
                  </a:extLst>
                </a:gridCol>
                <a:gridCol w="2073553">
                  <a:extLst>
                    <a:ext uri="{9D8B030D-6E8A-4147-A177-3AD203B41FA5}">
                      <a16:colId xmlns:a16="http://schemas.microsoft.com/office/drawing/2014/main" val="608134307"/>
                    </a:ext>
                  </a:extLst>
                </a:gridCol>
                <a:gridCol w="2170618">
                  <a:extLst>
                    <a:ext uri="{9D8B030D-6E8A-4147-A177-3AD203B41FA5}">
                      <a16:colId xmlns:a16="http://schemas.microsoft.com/office/drawing/2014/main" val="721148909"/>
                    </a:ext>
                  </a:extLst>
                </a:gridCol>
                <a:gridCol w="2122085">
                  <a:extLst>
                    <a:ext uri="{9D8B030D-6E8A-4147-A177-3AD203B41FA5}">
                      <a16:colId xmlns:a16="http://schemas.microsoft.com/office/drawing/2014/main" val="85561761"/>
                    </a:ext>
                  </a:extLst>
                </a:gridCol>
              </a:tblGrid>
              <a:tr h="1047728">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Vật</a:t>
                      </a:r>
                      <a:r>
                        <a:rPr lang="en-GB" sz="2200" baseline="0"/>
                        <a:t> thể tự nhiên</a:t>
                      </a:r>
                      <a:endParaRPr lang="en-US" sz="2200"/>
                    </a:p>
                    <a:p>
                      <a:pPr algn="ct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Vật</a:t>
                      </a:r>
                      <a:r>
                        <a:rPr lang="en-GB" sz="2200" baseline="0"/>
                        <a:t> thể nhân tạo</a:t>
                      </a:r>
                      <a:endParaRPr lang="en-US" sz="2200"/>
                    </a:p>
                    <a:p>
                      <a:pPr algn="ct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Vật</a:t>
                      </a:r>
                      <a:r>
                        <a:rPr lang="en-GB" sz="2200" baseline="0"/>
                        <a:t> sống</a:t>
                      </a:r>
                      <a:endParaRPr lang="en-US" sz="2200"/>
                    </a:p>
                    <a:p>
                      <a:pPr algn="ct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dirty="0" err="1"/>
                        <a:t>Vật</a:t>
                      </a:r>
                      <a:r>
                        <a:rPr lang="en-GB" sz="2200" baseline="0" dirty="0"/>
                        <a:t> </a:t>
                      </a:r>
                      <a:r>
                        <a:rPr lang="en-GB" sz="2200" baseline="0" dirty="0" err="1"/>
                        <a:t>không</a:t>
                      </a:r>
                      <a:r>
                        <a:rPr lang="en-GB" sz="2200" baseline="0" dirty="0"/>
                        <a:t> </a:t>
                      </a:r>
                      <a:r>
                        <a:rPr lang="en-GB" sz="2200" baseline="0" dirty="0" err="1"/>
                        <a:t>sống</a:t>
                      </a:r>
                      <a:endParaRPr lang="en-US" sz="2200" dirty="0"/>
                    </a:p>
                    <a:p>
                      <a:pPr algn="ctr"/>
                      <a:endParaRPr lang="en-US" sz="2200" dirty="0"/>
                    </a:p>
                  </a:txBody>
                  <a:tcPr anchor="ctr"/>
                </a:tc>
                <a:extLst>
                  <a:ext uri="{0D108BD9-81ED-4DB2-BD59-A6C34878D82A}">
                    <a16:rowId xmlns:a16="http://schemas.microsoft.com/office/drawing/2014/main" val="1083151577"/>
                  </a:ext>
                </a:extLst>
              </a:tr>
              <a:tr h="2968562">
                <a:tc>
                  <a:txBody>
                    <a:bodyPr/>
                    <a:lstStyle/>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p>
                      <a:endParaRPr lang="en-GB" sz="2200"/>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2666322986"/>
                  </a:ext>
                </a:extLst>
              </a:tr>
            </a:tbl>
          </a:graphicData>
        </a:graphic>
      </p:graphicFrame>
      <p:sp>
        <p:nvSpPr>
          <p:cNvPr id="4" name="TextBox 3"/>
          <p:cNvSpPr txBox="1"/>
          <p:nvPr/>
        </p:nvSpPr>
        <p:spPr>
          <a:xfrm>
            <a:off x="529578" y="1592359"/>
            <a:ext cx="1840523" cy="1661160"/>
          </a:xfrm>
          <a:prstGeom prst="rect">
            <a:avLst/>
          </a:prstGeom>
          <a:noFill/>
        </p:spPr>
        <p:txBody>
          <a:bodyPr wrap="square" rtlCol="0">
            <a:spAutoFit/>
          </a:bodyPr>
          <a:lstStyle/>
          <a:p>
            <a:pPr>
              <a:lnSpc>
                <a:spcPct val="135000"/>
              </a:lnSpc>
              <a:spcBef>
                <a:spcPts val="600"/>
              </a:spcBef>
              <a:spcAft>
                <a:spcPts val="600"/>
              </a:spcAft>
            </a:pP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Núi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đá</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vôi</a:t>
            </a:r>
            <a:endParaRPr lang="en-GB" sz="2000" dirty="0">
              <a:latin typeface="Arial" panose="020B0604020202020204" pitchFamily="34" charset="0"/>
              <a:cs typeface="Arial" panose="020B0604020202020204" pitchFamily="34" charset="0"/>
            </a:endParaRPr>
          </a:p>
          <a:p>
            <a:pPr>
              <a:lnSpc>
                <a:spcPct val="135000"/>
              </a:lnSpc>
              <a:spcBef>
                <a:spcPts val="600"/>
              </a:spcBef>
              <a:spcAft>
                <a:spcPts val="600"/>
              </a:spcAft>
            </a:pPr>
            <a:r>
              <a:rPr lang="en-GB" sz="2000" dirty="0">
                <a:latin typeface="Arial" panose="020B0604020202020204" pitchFamily="34" charset="0"/>
                <a:cs typeface="Arial" panose="020B0604020202020204" pitchFamily="34" charset="0"/>
              </a:rPr>
              <a:t>- Con </a:t>
            </a:r>
            <a:r>
              <a:rPr lang="en-GB" sz="2000" dirty="0" err="1">
                <a:latin typeface="Arial" panose="020B0604020202020204" pitchFamily="34" charset="0"/>
                <a:cs typeface="Arial" panose="020B0604020202020204" pitchFamily="34" charset="0"/>
              </a:rPr>
              <a:t>sư</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tử</a:t>
            </a:r>
            <a:endParaRPr lang="en-GB" sz="2000" dirty="0">
              <a:latin typeface="Arial" panose="020B0604020202020204" pitchFamily="34" charset="0"/>
              <a:cs typeface="Arial" panose="020B0604020202020204" pitchFamily="34" charset="0"/>
            </a:endParaRPr>
          </a:p>
          <a:p>
            <a:pPr>
              <a:lnSpc>
                <a:spcPct val="135000"/>
              </a:lnSpc>
              <a:spcBef>
                <a:spcPts val="600"/>
              </a:spcBef>
              <a:spcAft>
                <a:spcPts val="600"/>
              </a:spcAft>
            </a:pPr>
            <a:r>
              <a:rPr lang="en-GB" sz="2000" dirty="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Mủ</a:t>
            </a:r>
            <a:r>
              <a:rPr lang="en-GB" sz="2000" dirty="0" smtClean="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cao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2599544" y="1530544"/>
            <a:ext cx="1708173" cy="2969980"/>
          </a:xfrm>
          <a:prstGeom prst="rect">
            <a:avLst/>
          </a:prstGeom>
          <a:noFill/>
        </p:spPr>
        <p:txBody>
          <a:bodyPr wrap="square" rtlCol="0">
            <a:spAutoFit/>
          </a:bodyPr>
          <a:lstStyle/>
          <a:p>
            <a:pPr>
              <a:lnSpc>
                <a:spcPct val="135000"/>
              </a:lnSpc>
              <a:spcBef>
                <a:spcPts val="600"/>
              </a:spcBef>
              <a:spcAft>
                <a:spcPts val="600"/>
              </a:spcAft>
            </a:pPr>
            <a:r>
              <a:rPr lang="en-GB" sz="2000">
                <a:latin typeface="Arial" panose="020B0604020202020204" pitchFamily="34" charset="0"/>
                <a:cs typeface="Arial" panose="020B0604020202020204" pitchFamily="34" charset="0"/>
              </a:rPr>
              <a:t>- Bánh mì</a:t>
            </a:r>
          </a:p>
          <a:p>
            <a:pPr algn="just">
              <a:lnSpc>
                <a:spcPct val="135000"/>
              </a:lnSpc>
              <a:spcBef>
                <a:spcPts val="600"/>
              </a:spcBef>
              <a:spcAft>
                <a:spcPts val="600"/>
              </a:spcAft>
            </a:pPr>
            <a:r>
              <a:rPr lang="en-GB" sz="2000">
                <a:latin typeface="Arial" panose="020B0604020202020204" pitchFamily="34" charset="0"/>
                <a:cs typeface="Arial" panose="020B0604020202020204" pitchFamily="34" charset="0"/>
              </a:rPr>
              <a:t>- Cầu Long Biên</a:t>
            </a:r>
          </a:p>
          <a:p>
            <a:pPr algn="just">
              <a:lnSpc>
                <a:spcPct val="135000"/>
              </a:lnSpc>
              <a:spcBef>
                <a:spcPts val="600"/>
              </a:spcBef>
              <a:spcAft>
                <a:spcPts val="600"/>
              </a:spcAft>
            </a:pPr>
            <a:r>
              <a:rPr lang="nl-NL" sz="2000">
                <a:latin typeface="Arial" panose="020B0604020202020204" pitchFamily="34" charset="0"/>
                <a:ea typeface="Calibri" panose="020F0502020204030204" pitchFamily="34" charset="0"/>
                <a:cs typeface="Arial" panose="020B0604020202020204" pitchFamily="34" charset="0"/>
              </a:rPr>
              <a:t>- Chai (cốc) nước ngọt có gas</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4808069" y="1550718"/>
            <a:ext cx="1409360" cy="507831"/>
          </a:xfrm>
          <a:prstGeom prst="rect">
            <a:avLst/>
          </a:prstGeom>
        </p:spPr>
        <p:txBody>
          <a:bodyPr wrap="none">
            <a:spAutoFit/>
          </a:bodyPr>
          <a:lstStyle/>
          <a:p>
            <a:pPr algn="just">
              <a:lnSpc>
                <a:spcPct val="135000"/>
              </a:lnSpc>
              <a:spcBef>
                <a:spcPts val="600"/>
              </a:spcBef>
              <a:spcAft>
                <a:spcPts val="600"/>
              </a:spcAft>
            </a:pPr>
            <a:r>
              <a:rPr lang="nl-NL" sz="2000" dirty="0" smtClean="0">
                <a:latin typeface="Arial" panose="020B0604020202020204" pitchFamily="34" charset="0"/>
                <a:ea typeface="Calibri" panose="020F0502020204030204" pitchFamily="34" charset="0"/>
                <a:cs typeface="Arial" panose="020B0604020202020204" pitchFamily="34" charset="0"/>
              </a:rPr>
              <a:t>Con </a:t>
            </a:r>
            <a:r>
              <a:rPr lang="nl-NL" sz="2000" dirty="0">
                <a:latin typeface="Arial" panose="020B0604020202020204" pitchFamily="34" charset="0"/>
                <a:ea typeface="Calibri" panose="020F0502020204030204" pitchFamily="34" charset="0"/>
                <a:cs typeface="Arial" panose="020B0604020202020204" pitchFamily="34" charset="0"/>
              </a:rPr>
              <a:t>sư tử.</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6717781" y="1448186"/>
            <a:ext cx="2300138" cy="3200876"/>
          </a:xfrm>
          <a:prstGeom prst="rect">
            <a:avLst/>
          </a:prstGeom>
        </p:spPr>
        <p:txBody>
          <a:bodyPr wrap="square">
            <a:spAutoFit/>
          </a:bodyPr>
          <a:lstStyle/>
          <a:p>
            <a:pPr>
              <a:lnSpc>
                <a:spcPct val="135000"/>
              </a:lnSpc>
              <a:spcBef>
                <a:spcPts val="600"/>
              </a:spcBef>
              <a:spcAft>
                <a:spcPts val="600"/>
              </a:spcAft>
            </a:pPr>
            <a:r>
              <a:rPr lang="nl-NL" sz="2000" dirty="0">
                <a:latin typeface="Arial" panose="020B0604020202020204" pitchFamily="34" charset="0"/>
                <a:ea typeface="Calibri" panose="020F0502020204030204" pitchFamily="34" charset="0"/>
                <a:cs typeface="Arial" panose="020B0604020202020204" pitchFamily="34" charset="0"/>
              </a:rPr>
              <a:t>- Núi đá vôi</a:t>
            </a:r>
          </a:p>
          <a:p>
            <a:pPr marL="342900" indent="-342900" algn="just">
              <a:lnSpc>
                <a:spcPct val="135000"/>
              </a:lnSpc>
              <a:spcBef>
                <a:spcPts val="600"/>
              </a:spcBef>
              <a:spcAft>
                <a:spcPts val="600"/>
              </a:spcAft>
              <a:buFontTx/>
              <a:buChar char="-"/>
            </a:pPr>
            <a:r>
              <a:rPr lang="nl-NL" sz="2000" dirty="0" smtClean="0">
                <a:latin typeface="Arial" panose="020B0604020202020204" pitchFamily="34" charset="0"/>
                <a:ea typeface="Calibri" panose="020F0502020204030204" pitchFamily="34" charset="0"/>
                <a:cs typeface="Arial" panose="020B0604020202020204" pitchFamily="34" charset="0"/>
              </a:rPr>
              <a:t>Bánh mì</a:t>
            </a:r>
          </a:p>
          <a:p>
            <a:pPr marL="342900" indent="-342900" algn="just">
              <a:lnSpc>
                <a:spcPct val="135000"/>
              </a:lnSpc>
              <a:spcBef>
                <a:spcPts val="600"/>
              </a:spcBef>
              <a:spcAft>
                <a:spcPts val="600"/>
              </a:spcAft>
              <a:buFontTx/>
              <a:buChar char="-"/>
            </a:pPr>
            <a:r>
              <a:rPr lang="nl-NL" sz="2000" dirty="0" smtClean="0">
                <a:latin typeface="Arial" panose="020B0604020202020204" pitchFamily="34" charset="0"/>
                <a:ea typeface="Calibri" panose="020F0502020204030204" pitchFamily="34" charset="0"/>
                <a:cs typeface="Arial" panose="020B0604020202020204" pitchFamily="34" charset="0"/>
              </a:rPr>
              <a:t>Mủ cao su</a:t>
            </a:r>
            <a:endParaRPr lang="nl-NL" sz="2000" dirty="0">
              <a:latin typeface="Arial" panose="020B0604020202020204" pitchFamily="34" charset="0"/>
              <a:ea typeface="Calibri" panose="020F0502020204030204" pitchFamily="34" charset="0"/>
              <a:cs typeface="Arial" panose="020B0604020202020204" pitchFamily="34" charset="0"/>
            </a:endParaRPr>
          </a:p>
          <a:p>
            <a:pPr>
              <a:lnSpc>
                <a:spcPct val="135000"/>
              </a:lnSpc>
              <a:spcBef>
                <a:spcPts val="600"/>
              </a:spcBef>
              <a:spcAft>
                <a:spcPts val="600"/>
              </a:spcAft>
            </a:pPr>
            <a:r>
              <a:rPr lang="nl-NL" sz="2000" dirty="0">
                <a:latin typeface="Arial" panose="020B0604020202020204" pitchFamily="34" charset="0"/>
                <a:ea typeface="Calibri" panose="020F0502020204030204" pitchFamily="34" charset="0"/>
                <a:cs typeface="Arial" panose="020B0604020202020204" pitchFamily="34" charset="0"/>
              </a:rPr>
              <a:t>- Cầu Long </a:t>
            </a:r>
            <a:r>
              <a:rPr lang="nl-NL" sz="2000" dirty="0" smtClean="0">
                <a:latin typeface="Arial" panose="020B0604020202020204" pitchFamily="34" charset="0"/>
                <a:ea typeface="Calibri" panose="020F0502020204030204" pitchFamily="34" charset="0"/>
                <a:cs typeface="Arial" panose="020B0604020202020204" pitchFamily="34" charset="0"/>
              </a:rPr>
              <a:t>Biên</a:t>
            </a:r>
            <a:endParaRPr lang="nl-NL" sz="2000" dirty="0">
              <a:latin typeface="Arial" panose="020B0604020202020204" pitchFamily="34" charset="0"/>
              <a:ea typeface="Calibri" panose="020F0502020204030204" pitchFamily="34" charset="0"/>
              <a:cs typeface="Arial" panose="020B0604020202020204" pitchFamily="34" charset="0"/>
            </a:endParaRPr>
          </a:p>
          <a:p>
            <a:pPr>
              <a:lnSpc>
                <a:spcPct val="135000"/>
              </a:lnSpc>
              <a:spcBef>
                <a:spcPts val="600"/>
              </a:spcBef>
              <a:spcAft>
                <a:spcPts val="600"/>
              </a:spcAft>
            </a:pPr>
            <a:r>
              <a:rPr lang="nl-NL" sz="2000" dirty="0">
                <a:latin typeface="Arial" panose="020B0604020202020204" pitchFamily="34" charset="0"/>
                <a:ea typeface="Calibri" panose="020F0502020204030204" pitchFamily="34" charset="0"/>
                <a:cs typeface="Arial" panose="020B0604020202020204" pitchFamily="34" charset="0"/>
              </a:rPr>
              <a:t>- Chai (cốc) nước ngọt có gas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2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123"/>
        <p:cNvGrpSpPr/>
        <p:nvPr/>
      </p:nvGrpSpPr>
      <p:grpSpPr>
        <a:xfrm>
          <a:off x="0" y="0"/>
          <a:ext cx="0" cy="0"/>
          <a:chOff x="0" y="0"/>
          <a:chExt cx="0" cy="0"/>
        </a:xfrm>
      </p:grpSpPr>
      <p:sp>
        <p:nvSpPr>
          <p:cNvPr id="16" name="Cloud 15"/>
          <p:cNvSpPr/>
          <p:nvPr/>
        </p:nvSpPr>
        <p:spPr>
          <a:xfrm>
            <a:off x="1792868" y="233801"/>
            <a:ext cx="4900246" cy="15950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TextBox 12"/>
          <p:cNvSpPr txBox="1"/>
          <p:nvPr/>
        </p:nvSpPr>
        <p:spPr>
          <a:xfrm>
            <a:off x="2356338" y="457492"/>
            <a:ext cx="3458307" cy="1006429"/>
          </a:xfrm>
          <a:prstGeom prst="rect">
            <a:avLst/>
          </a:prstGeom>
          <a:noFill/>
        </p:spPr>
        <p:txBody>
          <a:bodyPr wrap="square" rtlCol="0">
            <a:spAutoFit/>
          </a:bodyPr>
          <a:lstStyle/>
          <a:p>
            <a:pPr algn="ctr">
              <a:lnSpc>
                <a:spcPct val="135000"/>
              </a:lnSpc>
              <a:spcBef>
                <a:spcPts val="600"/>
              </a:spcBef>
              <a:spcAft>
                <a:spcPts val="600"/>
              </a:spcAft>
            </a:pPr>
            <a:r>
              <a:rPr lang="en-GB" sz="2200"/>
              <a:t>Hãy kể ra một số chất có trong vật thể mà em biết?</a:t>
            </a:r>
            <a:endParaRPr lang="en-US" sz="2200"/>
          </a:p>
        </p:txBody>
      </p:sp>
      <p:pic>
        <p:nvPicPr>
          <p:cNvPr id="32" name="Picture 31" descr="Những icon đẹp cute, đáng yêu, dí dỏm nhấ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82" y="1393583"/>
            <a:ext cx="1554962" cy="1345406"/>
          </a:xfrm>
          <a:prstGeom prst="rect">
            <a:avLst/>
          </a:prstGeom>
          <a:noFill/>
          <a:extLst>
            <a:ext uri="{909E8E84-426E-40DD-AFC4-6F175D3DCCD1}">
              <a14:hiddenFill xmlns:a14="http://schemas.microsoft.com/office/drawing/2010/main">
                <a:solidFill>
                  <a:srgbClr val="FFFFFF"/>
                </a:solidFill>
              </a14:hiddenFill>
            </a:ext>
          </a:extLst>
        </p:spPr>
      </p:pic>
      <p:sp>
        <p:nvSpPr>
          <p:cNvPr id="19" name="Flowchart: Alternate Process 18"/>
          <p:cNvSpPr/>
          <p:nvPr/>
        </p:nvSpPr>
        <p:spPr>
          <a:xfrm>
            <a:off x="1710044" y="2171393"/>
            <a:ext cx="5569534" cy="2657239"/>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3" name="Rectangle 32"/>
          <p:cNvSpPr/>
          <p:nvPr/>
        </p:nvSpPr>
        <p:spPr>
          <a:xfrm>
            <a:off x="1870364" y="2274087"/>
            <a:ext cx="5632715" cy="2554545"/>
          </a:xfrm>
          <a:prstGeom prst="rect">
            <a:avLst/>
          </a:prstGeom>
        </p:spPr>
        <p:txBody>
          <a:bodyPr wrap="square">
            <a:spAutoFit/>
          </a:bodyPr>
          <a:lstStyle/>
          <a:p>
            <a:r>
              <a:rPr lang="nl-NL" sz="2000" dirty="0"/>
              <a:t>a) Núi đá vôi: đá vôi (trong đá vôi có chất calcium carbonate,...), đất sét,...</a:t>
            </a:r>
            <a:endParaRPr lang="en-US" sz="2000" dirty="0"/>
          </a:p>
          <a:p>
            <a:r>
              <a:rPr lang="nl-NL" sz="2000" dirty="0"/>
              <a:t>b) Con sư tử: protein, lipid, nước,...</a:t>
            </a:r>
            <a:endParaRPr lang="en-US" sz="2000" dirty="0"/>
          </a:p>
          <a:p>
            <a:r>
              <a:rPr lang="nl-NL" sz="2000" dirty="0"/>
              <a:t>c) Cây cao su: mủ cao su, nước.... </a:t>
            </a:r>
            <a:endParaRPr lang="en-US" sz="2000" dirty="0"/>
          </a:p>
          <a:p>
            <a:r>
              <a:rPr lang="nl-NL" sz="2000" dirty="0"/>
              <a:t>d) Bánh mì: </a:t>
            </a:r>
            <a:r>
              <a:rPr lang="nl-NL" sz="2000" dirty="0" smtClean="0"/>
              <a:t>tinh </a:t>
            </a:r>
            <a:r>
              <a:rPr lang="nl-NL" sz="2000" dirty="0"/>
              <a:t>bột, bột nở,...</a:t>
            </a:r>
            <a:endParaRPr lang="en-US" sz="2000" dirty="0"/>
          </a:p>
          <a:p>
            <a:r>
              <a:rPr lang="nl-NL" sz="2000" dirty="0"/>
              <a:t>e) Cầu Long Biên: sắt,...</a:t>
            </a:r>
            <a:endParaRPr lang="en-US" sz="2000" dirty="0"/>
          </a:p>
          <a:p>
            <a:r>
              <a:rPr lang="nl-NL" sz="2000" dirty="0"/>
              <a:t>g) Chai (cốc) nước ngọt có gas: đường, nước, carbon dioxide</a:t>
            </a:r>
            <a:r>
              <a:rPr lang="nl-NL" sz="2000" dirty="0" smtClean="0"/>
              <a:t>,...</a:t>
            </a:r>
          </a:p>
        </p:txBody>
      </p:sp>
    </p:spTree>
    <p:extLst>
      <p:ext uri="{BB962C8B-B14F-4D97-AF65-F5344CB8AC3E}">
        <p14:creationId xmlns:p14="http://schemas.microsoft.com/office/powerpoint/2010/main" val="14285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9" grpId="0" animBg="1"/>
      <p:bldP spid="33" grpId="0"/>
    </p:bldLst>
  </p:timing>
</p:sld>
</file>

<file path=ppt/theme/theme1.xml><?xml version="1.0" encoding="utf-8"?>
<a:theme xmlns:a="http://schemas.openxmlformats.org/drawingml/2006/main" name="Arviragus template">
  <a:themeElements>
    <a:clrScheme name="Custom 347">
      <a:dk1>
        <a:srgbClr val="666666"/>
      </a:dk1>
      <a:lt1>
        <a:srgbClr val="FFFFFF"/>
      </a:lt1>
      <a:dk2>
        <a:srgbClr val="999999"/>
      </a:dk2>
      <a:lt2>
        <a:srgbClr val="FFFFFF"/>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1066</Words>
  <Application>Microsoft Office PowerPoint</Application>
  <PresentationFormat>On-screen Show (16:9)</PresentationFormat>
  <Paragraphs>157</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Karla</vt:lpstr>
      <vt:lpstr>Times New Roman</vt:lpstr>
      <vt:lpstr>Calibri</vt:lpstr>
      <vt:lpstr>Montserrat</vt:lpstr>
      <vt:lpstr>Arviragus template</vt:lpstr>
      <vt:lpstr>CHƯƠNG II CHẤT QUANH TA</vt:lpstr>
      <vt:lpstr>Em hãy quan sát và kể tên các dụng cụ học tập quanh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chất hóa học</vt:lpstr>
      <vt:lpstr>PowerPoint Presentation</vt:lpstr>
      <vt:lpstr>1. Sự biến đổi tạo ra chất mới là tính chất vật lí hay tính chất hóa học?</vt:lpstr>
      <vt:lpstr>Tìm hiểu một số tính chất của đường và muối ăn</vt:lpstr>
      <vt:lpstr>* Tính chất hóa học</vt:lpstr>
      <vt:lpstr>PowerPoint Presentation</vt:lpstr>
      <vt:lpstr>TỔNG KẾT</vt:lpstr>
      <vt:lpstr>LUYỆN TẬP</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 CHẤT QUANH TA</dc:title>
  <dc:creator>tailieugiaovien.edu.vn</dc:creator>
  <cp:lastModifiedBy>Admin</cp:lastModifiedBy>
  <cp:revision>20</cp:revision>
  <dcterms:modified xsi:type="dcterms:W3CDTF">2025-08-01T03:11:35Z</dcterms:modified>
</cp:coreProperties>
</file>