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10"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12192000" cy="6858000"/>
  <p:notesSz cx="6858000" cy="9144000"/>
  <p:embeddedFontLst>
    <p:embeddedFont>
      <p:font typeface="Bungee" panose="020B0604020202020204" charset="0"/>
      <p:regular r:id="rId58"/>
    </p:embeddedFont>
    <p:embeddedFont>
      <p:font typeface="Century Gothic" panose="020B0502020202020204" pitchFamily="3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Sriracha" panose="020B0604020202020204" charset="-34"/>
      <p:regular r:id="rId67"/>
    </p:embeddedFont>
    <p:embeddedFont>
      <p:font typeface="Tahoma" panose="020B0604030504040204" pitchFamily="34" charset="0"/>
      <p:regular r:id="rId68"/>
      <p:bold r:id="rId69"/>
    </p:embeddedFont>
    <p:embeddedFont>
      <p:font typeface="Cambria Math" panose="02040503050406030204" pitchFamily="18" charset="0"/>
      <p:regular r:id="rId70"/>
    </p:embeddedFont>
    <p:embeddedFont>
      <p:font typeface="Palatino Linotype" panose="02040502050505030304" pitchFamily="18" charset="0"/>
      <p:regular r:id="rId71"/>
      <p:bold r:id="rId72"/>
      <p:italic r:id="rId73"/>
      <p:boldItalic r:id="rId74"/>
    </p:embeddedFont>
    <p:embeddedFont>
      <p:font typeface="Bookman Old Style" panose="02050604050505020204" pitchFamily="18" charset="0"/>
      <p:regular r:id="rId75"/>
      <p:bold r:id="rId76"/>
      <p:italic r:id="rId77"/>
      <p:boldItalic r:id="rId78"/>
    </p:embeddedFont>
    <p:embeddedFont>
      <p:font typeface="Times" panose="02020603050405020304" pitchFamily="18"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gpQOqtN6NBUOR2HoWkyvsbVIw1m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hostimeBT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B30CBA-2A03-4204-B82B-DC655C4E9D98}">
  <a:tblStyle styleId="{ACB30CBA-2A03-4204-B82B-DC655C4E9D98}"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7E6"/>
          </a:solidFill>
        </a:fill>
      </a:tcStyle>
    </a:wholeTbl>
    <a:band1H>
      <a:tcTxStyle/>
      <a:tcStyle>
        <a:tcBdr/>
        <a:fill>
          <a:solidFill>
            <a:srgbClr val="E0CCCA"/>
          </a:solidFill>
        </a:fill>
      </a:tcStyle>
    </a:band1H>
    <a:band2H>
      <a:tcTxStyle/>
      <a:tcStyle>
        <a:tcBdr/>
      </a:tcStyle>
    </a:band2H>
    <a:band1V>
      <a:tcTxStyle/>
      <a:tcStyle>
        <a:tcBdr/>
        <a:fill>
          <a:solidFill>
            <a:srgbClr val="E0CC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customschemas.google.com/relationships/presentationmetadata" Target="meta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theme" Target="theme/theme1.xml"/><Relationship Id="rId61" Type="http://schemas.openxmlformats.org/officeDocument/2006/relationships/font" Target="fonts/font4.fntdata"/><Relationship Id="rId82" Type="http://schemas.openxmlformats.org/officeDocument/2006/relationships/font" Target="fonts/font25.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7-01T09:01:18.940" idx="1">
    <p:pos x="7680" y="479"/>
    <p:text>XEM LẠI HIỆU ỨNG</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qXyms6Q"/>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Bấm vào nắp hộp quà sẽ mở ra câu hỏi tương ứng nhấp chuột trái sẽ hiện đáp án, bấm vào hộp quà sẽ mở xem được quà gì. Bấm Quay về sẽ về slide 39. Nhấp chuột trái vào thân hộp, hộp quà sẽ biến mất. Sau khi mở xong 5 hộp quà ấn mũi tên bên phải để đến slide hướng dẫn về nhà</a:t>
            </a:r>
            <a:endParaRPr/>
          </a:p>
        </p:txBody>
      </p:sp>
      <p:sp>
        <p:nvSpPr>
          <p:cNvPr id="202" name="Google Shape;2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572754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Ấn vào chữ trở về để chọn hộp quà</a:t>
            </a:r>
            <a:endParaRPr/>
          </a:p>
        </p:txBody>
      </p:sp>
      <p:sp>
        <p:nvSpPr>
          <p:cNvPr id="224" name="Google Shape;2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Ấn vào chữ trở về để chọn hộp quà</a:t>
            </a:r>
            <a:endParaRPr/>
          </a:p>
        </p:txBody>
      </p:sp>
      <p:sp>
        <p:nvSpPr>
          <p:cNvPr id="252" name="Google Shape;2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8" name="Google Shape;91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Ấn vào chữ trở về để chọn hộp quà</a:t>
            </a:r>
            <a:endParaRPr/>
          </a:p>
        </p:txBody>
      </p:sp>
      <p:sp>
        <p:nvSpPr>
          <p:cNvPr id="278" name="Google Shape;2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Ấn vào chữ trở về để chọn hộp quà</a:t>
            </a:r>
            <a:endParaRPr/>
          </a:p>
        </p:txBody>
      </p:sp>
      <p:sp>
        <p:nvSpPr>
          <p:cNvPr id="303" name="Google Shape;3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Ấn vào chữ trở về để chọn hộp quà</a:t>
            </a:r>
            <a:endParaRPr/>
          </a:p>
        </p:txBody>
      </p:sp>
      <p:sp>
        <p:nvSpPr>
          <p:cNvPr id="328" name="Google Shape;32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215900" y="90710"/>
            <a:ext cx="11887200" cy="7474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3200"/>
              <a:buFont typeface="Arial"/>
              <a:buNone/>
              <a:defRPr sz="32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6"/>
          <p:cNvSpPr txBox="1">
            <a:spLocks noGrp="1"/>
          </p:cNvSpPr>
          <p:nvPr>
            <p:ph type="body" idx="1"/>
          </p:nvPr>
        </p:nvSpPr>
        <p:spPr>
          <a:xfrm>
            <a:off x="215900" y="838200"/>
            <a:ext cx="11887200" cy="59309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
        <p:cNvGrpSpPr/>
        <p:nvPr/>
      </p:nvGrpSpPr>
      <p:grpSpPr>
        <a:xfrm>
          <a:off x="0" y="0"/>
          <a:ext cx="0" cy="0"/>
          <a:chOff x="0" y="0"/>
          <a:chExt cx="0" cy="0"/>
        </a:xfrm>
      </p:grpSpPr>
      <p:sp>
        <p:nvSpPr>
          <p:cNvPr id="103" name="Google Shape;103;p65"/>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000"/>
              <a:buFont typeface="Arial"/>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65"/>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05" name="Google Shape;105;p65"/>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6" name="Google Shape;106;p6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7" name="Google Shape;107;p6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8" name="Google Shape;108;p65"/>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66"/>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6"/>
          <p:cNvSpPr>
            <a:spLocks noGrp="1"/>
          </p:cNvSpPr>
          <p:nvPr>
            <p:ph type="pic" idx="2"/>
          </p:nvPr>
        </p:nvSpPr>
        <p:spPr>
          <a:xfrm>
            <a:off x="2589212" y="634965"/>
            <a:ext cx="8915400" cy="3854970"/>
          </a:xfrm>
          <a:prstGeom prst="rect">
            <a:avLst/>
          </a:prstGeom>
          <a:noFill/>
          <a:ln>
            <a:noFill/>
          </a:ln>
        </p:spPr>
      </p:sp>
      <p:sp>
        <p:nvSpPr>
          <p:cNvPr id="113" name="Google Shape;113;p66"/>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14" name="Google Shape;114;p6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5" name="Google Shape;115;p6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Google Shape;116;p66"/>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6"/>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8"/>
        <p:cNvGrpSpPr/>
        <p:nvPr/>
      </p:nvGrpSpPr>
      <p:grpSpPr>
        <a:xfrm>
          <a:off x="0" y="0"/>
          <a:ext cx="0" cy="0"/>
          <a:chOff x="0" y="0"/>
          <a:chExt cx="0" cy="0"/>
        </a:xfrm>
      </p:grpSpPr>
      <p:sp>
        <p:nvSpPr>
          <p:cNvPr id="119" name="Google Shape;119;p67"/>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Arial"/>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67"/>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21" name="Google Shape;121;p6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2" name="Google Shape;122;p6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3" name="Google Shape;123;p67"/>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7"/>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5"/>
        <p:cNvGrpSpPr/>
        <p:nvPr/>
      </p:nvGrpSpPr>
      <p:grpSpPr>
        <a:xfrm>
          <a:off x="0" y="0"/>
          <a:ext cx="0" cy="0"/>
          <a:chOff x="0" y="0"/>
          <a:chExt cx="0" cy="0"/>
        </a:xfrm>
      </p:grpSpPr>
      <p:sp>
        <p:nvSpPr>
          <p:cNvPr id="126" name="Google Shape;126;p68"/>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Arial"/>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8"/>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Arial"/>
              <a:buNone/>
              <a:defRPr sz="1600">
                <a:solidFill>
                  <a:srgbClr val="7F7F7F"/>
                </a:solidFill>
              </a:defRPr>
            </a:lvl1pPr>
            <a:lvl2pPr marL="914400" lvl="1" indent="-228600" algn="l">
              <a:spcBef>
                <a:spcPts val="1000"/>
              </a:spcBef>
              <a:spcAft>
                <a:spcPts val="0"/>
              </a:spcAft>
              <a:buSzPts val="2800"/>
              <a:buFont typeface="Arial"/>
              <a:buNone/>
              <a:defRPr/>
            </a:lvl2pPr>
            <a:lvl3pPr marL="1371600" lvl="2" indent="-228600" algn="l">
              <a:spcBef>
                <a:spcPts val="1000"/>
              </a:spcBef>
              <a:spcAft>
                <a:spcPts val="0"/>
              </a:spcAft>
              <a:buSzPts val="2800"/>
              <a:buFont typeface="Arial"/>
              <a:buNone/>
              <a:defRPr/>
            </a:lvl3pPr>
            <a:lvl4pPr marL="1828800" lvl="3" indent="-228600" algn="l">
              <a:spcBef>
                <a:spcPts val="1000"/>
              </a:spcBef>
              <a:spcAft>
                <a:spcPts val="0"/>
              </a:spcAft>
              <a:buSzPts val="2800"/>
              <a:buFont typeface="Arial"/>
              <a:buNone/>
              <a:defRPr/>
            </a:lvl4pPr>
            <a:lvl5pPr marL="2286000" lvl="4" indent="-228600" algn="l">
              <a:spcBef>
                <a:spcPts val="1000"/>
              </a:spcBef>
              <a:spcAft>
                <a:spcPts val="0"/>
              </a:spcAft>
              <a:buSzPts val="2800"/>
              <a:buFont typeface="Arial"/>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8" name="Google Shape;128;p68"/>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29" name="Google Shape;129;p6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6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1" name="Google Shape;131;p68"/>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8"/>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133" name="Google Shape;133;p68"/>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34" name="Google Shape;134;p68"/>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5"/>
        <p:cNvGrpSpPr/>
        <p:nvPr/>
      </p:nvGrpSpPr>
      <p:grpSpPr>
        <a:xfrm>
          <a:off x="0" y="0"/>
          <a:ext cx="0" cy="0"/>
          <a:chOff x="0" y="0"/>
          <a:chExt cx="0" cy="0"/>
        </a:xfrm>
      </p:grpSpPr>
      <p:sp>
        <p:nvSpPr>
          <p:cNvPr id="136" name="Google Shape;136;p69"/>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Arial"/>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69"/>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8" name="Google Shape;138;p6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9" name="Google Shape;139;p6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0" name="Google Shape;140;p69"/>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42"/>
        <p:cNvGrpSpPr/>
        <p:nvPr/>
      </p:nvGrpSpPr>
      <p:grpSpPr>
        <a:xfrm>
          <a:off x="0" y="0"/>
          <a:ext cx="0" cy="0"/>
          <a:chOff x="0" y="0"/>
          <a:chExt cx="0" cy="0"/>
        </a:xfrm>
      </p:grpSpPr>
      <p:sp>
        <p:nvSpPr>
          <p:cNvPr id="143" name="Google Shape;143;p70"/>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Arial"/>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70"/>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Arial"/>
              <a:buNone/>
              <a:defRPr sz="2400">
                <a:solidFill>
                  <a:schemeClr val="accent1"/>
                </a:solidFill>
              </a:defRPr>
            </a:lvl1pPr>
            <a:lvl2pPr marL="914400" lvl="1" indent="-228600" algn="l">
              <a:spcBef>
                <a:spcPts val="1000"/>
              </a:spcBef>
              <a:spcAft>
                <a:spcPts val="0"/>
              </a:spcAft>
              <a:buSzPts val="2800"/>
              <a:buFont typeface="Arial"/>
              <a:buNone/>
              <a:defRPr/>
            </a:lvl2pPr>
            <a:lvl3pPr marL="1371600" lvl="2" indent="-228600" algn="l">
              <a:spcBef>
                <a:spcPts val="1000"/>
              </a:spcBef>
              <a:spcAft>
                <a:spcPts val="0"/>
              </a:spcAft>
              <a:buSzPts val="2800"/>
              <a:buFont typeface="Arial"/>
              <a:buNone/>
              <a:defRPr/>
            </a:lvl3pPr>
            <a:lvl4pPr marL="1828800" lvl="3" indent="-228600" algn="l">
              <a:spcBef>
                <a:spcPts val="1000"/>
              </a:spcBef>
              <a:spcAft>
                <a:spcPts val="0"/>
              </a:spcAft>
              <a:buSzPts val="2800"/>
              <a:buFont typeface="Arial"/>
              <a:buNone/>
              <a:defRPr/>
            </a:lvl4pPr>
            <a:lvl5pPr marL="2286000" lvl="4" indent="-228600" algn="l">
              <a:spcBef>
                <a:spcPts val="1000"/>
              </a:spcBef>
              <a:spcAft>
                <a:spcPts val="0"/>
              </a:spcAft>
              <a:buSzPts val="2800"/>
              <a:buFont typeface="Arial"/>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5" name="Google Shape;145;p70"/>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6" name="Google Shape;146;p7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Google Shape;147;p7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Google Shape;148;p70"/>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150" name="Google Shape;150;p70"/>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51" name="Google Shape;151;p70"/>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52"/>
        <p:cNvGrpSpPr/>
        <p:nvPr/>
      </p:nvGrpSpPr>
      <p:grpSpPr>
        <a:xfrm>
          <a:off x="0" y="0"/>
          <a:ext cx="0" cy="0"/>
          <a:chOff x="0" y="0"/>
          <a:chExt cx="0" cy="0"/>
        </a:xfrm>
      </p:grpSpPr>
      <p:sp>
        <p:nvSpPr>
          <p:cNvPr id="153" name="Google Shape;153;p71"/>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Arial"/>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1"/>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Arial"/>
              <a:buNone/>
              <a:defRPr sz="2400">
                <a:solidFill>
                  <a:schemeClr val="accent1"/>
                </a:solidFill>
              </a:defRPr>
            </a:lvl1pPr>
            <a:lvl2pPr marL="914400" lvl="1" indent="-228600" algn="l">
              <a:spcBef>
                <a:spcPts val="1000"/>
              </a:spcBef>
              <a:spcAft>
                <a:spcPts val="0"/>
              </a:spcAft>
              <a:buSzPts val="2800"/>
              <a:buFont typeface="Arial"/>
              <a:buNone/>
              <a:defRPr/>
            </a:lvl2pPr>
            <a:lvl3pPr marL="1371600" lvl="2" indent="-228600" algn="l">
              <a:spcBef>
                <a:spcPts val="1000"/>
              </a:spcBef>
              <a:spcAft>
                <a:spcPts val="0"/>
              </a:spcAft>
              <a:buSzPts val="2800"/>
              <a:buFont typeface="Arial"/>
              <a:buNone/>
              <a:defRPr/>
            </a:lvl3pPr>
            <a:lvl4pPr marL="1828800" lvl="3" indent="-228600" algn="l">
              <a:spcBef>
                <a:spcPts val="1000"/>
              </a:spcBef>
              <a:spcAft>
                <a:spcPts val="0"/>
              </a:spcAft>
              <a:buSzPts val="2800"/>
              <a:buFont typeface="Arial"/>
              <a:buNone/>
              <a:defRPr/>
            </a:lvl4pPr>
            <a:lvl5pPr marL="2286000" lvl="4" indent="-228600" algn="l">
              <a:spcBef>
                <a:spcPts val="1000"/>
              </a:spcBef>
              <a:spcAft>
                <a:spcPts val="0"/>
              </a:spcAft>
              <a:buSzPts val="2800"/>
              <a:buFont typeface="Arial"/>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5" name="Google Shape;155;p71"/>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6" name="Google Shape;156;p7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7" name="Google Shape;157;p7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8" name="Google Shape;158;p71"/>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0"/>
        <p:cNvGrpSpPr/>
        <p:nvPr/>
      </p:nvGrpSpPr>
      <p:grpSpPr>
        <a:xfrm>
          <a:off x="0" y="0"/>
          <a:ext cx="0" cy="0"/>
          <a:chOff x="0" y="0"/>
          <a:chExt cx="0" cy="0"/>
        </a:xfrm>
      </p:grpSpPr>
      <p:sp>
        <p:nvSpPr>
          <p:cNvPr id="161" name="Google Shape;161;p72"/>
          <p:cNvSpPr txBox="1">
            <a:spLocks noGrp="1"/>
          </p:cNvSpPr>
          <p:nvPr>
            <p:ph type="title"/>
          </p:nvPr>
        </p:nvSpPr>
        <p:spPr>
          <a:xfrm>
            <a:off x="274384" y="89397"/>
            <a:ext cx="11765216" cy="74969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72"/>
          <p:cNvSpPr txBox="1">
            <a:spLocks noGrp="1"/>
          </p:cNvSpPr>
          <p:nvPr>
            <p:ph type="body" idx="1"/>
          </p:nvPr>
        </p:nvSpPr>
        <p:spPr>
          <a:xfrm rot="5400000">
            <a:off x="3232342" y="-1949258"/>
            <a:ext cx="5831218" cy="11783298"/>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3" name="Google Shape;163;p7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4" name="Google Shape;164;p7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5" name="Google Shape;165;p7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p73"/>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3"/>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0" name="Google Shape;170;p7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1" name="Google Shape;171;p7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2" name="Google Shape;172;p7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4"/>
        <p:cNvGrpSpPr/>
        <p:nvPr/>
      </p:nvGrpSpPr>
      <p:grpSpPr>
        <a:xfrm>
          <a:off x="0" y="0"/>
          <a:ext cx="0" cy="0"/>
          <a:chOff x="0" y="0"/>
          <a:chExt cx="0" cy="0"/>
        </a:xfrm>
      </p:grpSpPr>
      <p:sp>
        <p:nvSpPr>
          <p:cNvPr id="175" name="Google Shape;175;p74"/>
          <p:cNvSpPr txBox="1">
            <a:spLocks noGrp="1"/>
          </p:cNvSpPr>
          <p:nvPr>
            <p:ph type="title"/>
          </p:nvPr>
        </p:nvSpPr>
        <p:spPr>
          <a:xfrm>
            <a:off x="274384" y="89397"/>
            <a:ext cx="11765216" cy="74969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5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Google Shape;44;p5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5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
        <p:cNvGrpSpPr/>
        <p:nvPr/>
      </p:nvGrpSpPr>
      <p:grpSpPr>
        <a:xfrm>
          <a:off x="0" y="0"/>
          <a:ext cx="0" cy="0"/>
          <a:chOff x="0" y="0"/>
          <a:chExt cx="0" cy="0"/>
        </a:xfrm>
      </p:grpSpPr>
      <p:sp>
        <p:nvSpPr>
          <p:cNvPr id="48" name="Google Shape;48;p58"/>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Arial"/>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8"/>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2800"/>
              <a:buNone/>
              <a:defRPr>
                <a:solidFill>
                  <a:srgbClr val="595959"/>
                </a:solidFill>
              </a:defRPr>
            </a:lvl1pPr>
            <a:lvl2pPr lvl="1" algn="ctr">
              <a:spcBef>
                <a:spcPts val="1000"/>
              </a:spcBef>
              <a:spcAft>
                <a:spcPts val="0"/>
              </a:spcAft>
              <a:buSzPts val="2800"/>
              <a:buNone/>
              <a:defRPr>
                <a:solidFill>
                  <a:srgbClr val="888888"/>
                </a:solidFill>
              </a:defRPr>
            </a:lvl2pPr>
            <a:lvl3pPr lvl="2" algn="ctr">
              <a:spcBef>
                <a:spcPts val="1000"/>
              </a:spcBef>
              <a:spcAft>
                <a:spcPts val="0"/>
              </a:spcAft>
              <a:buSzPts val="2800"/>
              <a:buNone/>
              <a:defRPr>
                <a:solidFill>
                  <a:srgbClr val="888888"/>
                </a:solidFill>
              </a:defRPr>
            </a:lvl3pPr>
            <a:lvl4pPr lvl="3" algn="ctr">
              <a:spcBef>
                <a:spcPts val="1000"/>
              </a:spcBef>
              <a:spcAft>
                <a:spcPts val="0"/>
              </a:spcAft>
              <a:buSzPts val="2800"/>
              <a:buNone/>
              <a:defRPr>
                <a:solidFill>
                  <a:srgbClr val="888888"/>
                </a:solidFill>
              </a:defRPr>
            </a:lvl4pPr>
            <a:lvl5pPr lvl="4" algn="ctr">
              <a:spcBef>
                <a:spcPts val="1000"/>
              </a:spcBef>
              <a:spcAft>
                <a:spcPts val="0"/>
              </a:spcAft>
              <a:buSzPts val="28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50" name="Google Shape;50;p5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5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58"/>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8"/>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accent1"/>
        </a:solidFill>
        <a:effectLst/>
      </p:bgPr>
    </p:bg>
    <p:spTree>
      <p:nvGrpSpPr>
        <p:cNvPr id="1" name="Shape 54"/>
        <p:cNvGrpSpPr/>
        <p:nvPr/>
      </p:nvGrpSpPr>
      <p:grpSpPr>
        <a:xfrm>
          <a:off x="0" y="0"/>
          <a:ext cx="0" cy="0"/>
          <a:chOff x="0" y="0"/>
          <a:chExt cx="0" cy="0"/>
        </a:xfrm>
      </p:grpSpPr>
      <p:sp>
        <p:nvSpPr>
          <p:cNvPr id="55" name="Google Shape;55;p59"/>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56" name="Google Shape;56;p59"/>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57" name="Google Shape;57;p59"/>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58" name="Google Shape;58;p59"/>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59" name="Google Shape;59;p59"/>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60" name="Google Shape;60;p59"/>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61" name="Google Shape;61;p59"/>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62" name="Google Shape;62;p59"/>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63" name="Google Shape;63;p59"/>
          <p:cNvSpPr txBox="1">
            <a:spLocks noGrp="1"/>
          </p:cNvSpPr>
          <p:nvPr>
            <p:ph type="ctrTitle"/>
          </p:nvPr>
        </p:nvSpPr>
        <p:spPr>
          <a:xfrm>
            <a:off x="2490533" y="2308633"/>
            <a:ext cx="7210800" cy="22408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rgbClr val="262626"/>
              </a:buClr>
              <a:buSzPts val="6800"/>
              <a:buFont typeface="Arial"/>
              <a:buNone/>
              <a:defRPr sz="9100"/>
            </a:lvl1pPr>
            <a:lvl2pPr lvl="1" algn="ctr">
              <a:spcBef>
                <a:spcPts val="0"/>
              </a:spcBef>
              <a:spcAft>
                <a:spcPts val="0"/>
              </a:spcAft>
              <a:buClr>
                <a:schemeClr val="dk2"/>
              </a:buClr>
              <a:buSzPts val="6800"/>
              <a:buNone/>
              <a:defRPr sz="9100"/>
            </a:lvl2pPr>
            <a:lvl3pPr lvl="2" algn="ctr">
              <a:spcBef>
                <a:spcPts val="0"/>
              </a:spcBef>
              <a:spcAft>
                <a:spcPts val="0"/>
              </a:spcAft>
              <a:buClr>
                <a:schemeClr val="dk2"/>
              </a:buClr>
              <a:buSzPts val="6800"/>
              <a:buNone/>
              <a:defRPr sz="9100"/>
            </a:lvl3pPr>
            <a:lvl4pPr lvl="3" algn="ctr">
              <a:spcBef>
                <a:spcPts val="0"/>
              </a:spcBef>
              <a:spcAft>
                <a:spcPts val="0"/>
              </a:spcAft>
              <a:buClr>
                <a:schemeClr val="dk2"/>
              </a:buClr>
              <a:buSzPts val="6800"/>
              <a:buNone/>
              <a:defRPr sz="9100"/>
            </a:lvl4pPr>
            <a:lvl5pPr lvl="4" algn="ctr">
              <a:spcBef>
                <a:spcPts val="0"/>
              </a:spcBef>
              <a:spcAft>
                <a:spcPts val="0"/>
              </a:spcAft>
              <a:buClr>
                <a:schemeClr val="dk2"/>
              </a:buClr>
              <a:buSzPts val="6800"/>
              <a:buNone/>
              <a:defRPr sz="9100"/>
            </a:lvl5pPr>
            <a:lvl6pPr lvl="5" algn="ctr">
              <a:spcBef>
                <a:spcPts val="0"/>
              </a:spcBef>
              <a:spcAft>
                <a:spcPts val="0"/>
              </a:spcAft>
              <a:buClr>
                <a:schemeClr val="dk2"/>
              </a:buClr>
              <a:buSzPts val="6800"/>
              <a:buNone/>
              <a:defRPr sz="9100"/>
            </a:lvl6pPr>
            <a:lvl7pPr lvl="6" algn="ctr">
              <a:spcBef>
                <a:spcPts val="0"/>
              </a:spcBef>
              <a:spcAft>
                <a:spcPts val="0"/>
              </a:spcAft>
              <a:buClr>
                <a:schemeClr val="dk2"/>
              </a:buClr>
              <a:buSzPts val="6800"/>
              <a:buNone/>
              <a:defRPr sz="9100"/>
            </a:lvl7pPr>
            <a:lvl8pPr lvl="7" algn="ctr">
              <a:spcBef>
                <a:spcPts val="0"/>
              </a:spcBef>
              <a:spcAft>
                <a:spcPts val="0"/>
              </a:spcAft>
              <a:buClr>
                <a:schemeClr val="dk2"/>
              </a:buClr>
              <a:buSzPts val="6800"/>
              <a:buNone/>
              <a:defRPr sz="9100"/>
            </a:lvl8pPr>
            <a:lvl9pPr lvl="8" algn="ctr">
              <a:spcBef>
                <a:spcPts val="0"/>
              </a:spcBef>
              <a:spcAft>
                <a:spcPts val="0"/>
              </a:spcAft>
              <a:buClr>
                <a:schemeClr val="dk2"/>
              </a:buClr>
              <a:buSzPts val="6800"/>
              <a:buNone/>
              <a:defRPr sz="9100"/>
            </a:lvl9pPr>
          </a:lstStyle>
          <a:p>
            <a:endParaRPr/>
          </a:p>
        </p:txBody>
      </p:sp>
      <p:sp>
        <p:nvSpPr>
          <p:cNvPr id="64" name="Google Shape;64;p59"/>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65" name="Google Shape;65;p59"/>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
        <p:nvSpPr>
          <p:cNvPr id="66" name="Google Shape;66;p59"/>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875" tIns="60925" rIns="121875" bIns="60925" anchor="ctr" anchorCtr="0">
            <a:noAutofit/>
          </a:bodyPr>
          <a:lstStyle/>
          <a:p>
            <a:pPr marL="0" marR="0" lvl="0" indent="0" algn="l" rtl="0">
              <a:spcBef>
                <a:spcPts val="0"/>
              </a:spcBef>
              <a:spcAft>
                <a:spcPts val="0"/>
              </a:spcAft>
              <a:buClr>
                <a:schemeClr val="dk1"/>
              </a:buClr>
              <a:buSzPts val="2400"/>
              <a:buFont typeface="Century Gothic"/>
              <a:buNone/>
            </a:pPr>
            <a:endParaRPr sz="24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asic Layout">
  <p:cSld name="1_Basic Layout">
    <p:spTree>
      <p:nvGrpSpPr>
        <p:cNvPr id="1" name="Shape 67"/>
        <p:cNvGrpSpPr/>
        <p:nvPr/>
      </p:nvGrpSpPr>
      <p:grpSpPr>
        <a:xfrm>
          <a:off x="0" y="0"/>
          <a:ext cx="0" cy="0"/>
          <a:chOff x="0" y="0"/>
          <a:chExt cx="0" cy="0"/>
        </a:xfrm>
      </p:grpSpPr>
      <p:sp>
        <p:nvSpPr>
          <p:cNvPr id="68" name="Google Shape;68;p60"/>
          <p:cNvSpPr txBox="1">
            <a:spLocks noGrp="1"/>
          </p:cNvSpPr>
          <p:nvPr>
            <p:ph type="body" idx="1"/>
          </p:nvPr>
        </p:nvSpPr>
        <p:spPr>
          <a:xfrm>
            <a:off x="0" y="164638"/>
            <a:ext cx="12192000" cy="768085"/>
          </a:xfrm>
          <a:prstGeom prst="rect">
            <a:avLst/>
          </a:prstGeom>
          <a:noFill/>
          <a:ln>
            <a:noFill/>
          </a:ln>
        </p:spPr>
        <p:txBody>
          <a:bodyPr spcFirstLastPara="1" wrap="square" lIns="91425" tIns="45700" rIns="91425" bIns="45700" anchor="ctr" anchorCtr="0">
            <a:normAutofit/>
          </a:bodyPr>
          <a:lstStyle>
            <a:lvl1pPr marL="457200" lvl="0" indent="-228600" algn="ctr">
              <a:spcBef>
                <a:spcPts val="1000"/>
              </a:spcBef>
              <a:spcAft>
                <a:spcPts val="0"/>
              </a:spcAft>
              <a:buSzPts val="4800"/>
              <a:buNone/>
              <a:defRPr sz="4800" b="0">
                <a:solidFill>
                  <a:schemeClr val="accent3"/>
                </a:solidFill>
                <a:latin typeface="Century Gothic"/>
                <a:ea typeface="Century Gothic"/>
                <a:cs typeface="Century Gothic"/>
                <a:sym typeface="Century Gothic"/>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9" name="Google Shape;69;p60"/>
          <p:cNvSpPr txBox="1">
            <a:spLocks noGrp="1"/>
          </p:cNvSpPr>
          <p:nvPr>
            <p:ph type="body" idx="2"/>
          </p:nvPr>
        </p:nvSpPr>
        <p:spPr>
          <a:xfrm>
            <a:off x="0" y="932723"/>
            <a:ext cx="12192000" cy="384043"/>
          </a:xfrm>
          <a:prstGeom prst="rect">
            <a:avLst/>
          </a:prstGeom>
          <a:noFill/>
          <a:ln>
            <a:noFill/>
          </a:ln>
        </p:spPr>
        <p:txBody>
          <a:bodyPr spcFirstLastPara="1" wrap="square" lIns="91425" tIns="45700" rIns="91425" bIns="45700" anchor="ctr" anchorCtr="0">
            <a:normAutofit/>
          </a:bodyPr>
          <a:lstStyle>
            <a:lvl1pPr marL="457200" lvl="0" indent="-228600" algn="ctr">
              <a:spcBef>
                <a:spcPts val="1000"/>
              </a:spcBef>
              <a:spcAft>
                <a:spcPts val="0"/>
              </a:spcAft>
              <a:buSzPts val="1867"/>
              <a:buNone/>
              <a:defRPr sz="1867" b="0">
                <a:solidFill>
                  <a:srgbClr val="3F3F3F"/>
                </a:solidFill>
                <a:latin typeface="Century Gothic"/>
                <a:ea typeface="Century Gothic"/>
                <a:cs typeface="Century Gothic"/>
                <a:sym typeface="Century Gothic"/>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pic>
        <p:nvPicPr>
          <p:cNvPr id="70" name="Google Shape;70;p60" descr="E:\002-KIMS BUSINESS\007-02-Fullslidesppt-Contents\20161206\02-\color-pencil2.png"/>
          <p:cNvPicPr preferRelativeResize="0"/>
          <p:nvPr/>
        </p:nvPicPr>
        <p:blipFill rotWithShape="1">
          <a:blip r:embed="rId2">
            <a:alphaModFix/>
          </a:blip>
          <a:srcRect/>
          <a:stretch/>
        </p:blipFill>
        <p:spPr>
          <a:xfrm>
            <a:off x="0" y="6151972"/>
            <a:ext cx="12192000" cy="7152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61"/>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1"/>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74" name="Google Shape;74;p6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Google Shape;75;p6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Google Shape;76;p61"/>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a:off x="274384" y="89397"/>
            <a:ext cx="11765216" cy="74969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2"/>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1" name="Google Shape;81;p62"/>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2" name="Google Shape;82;p6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Google Shape;83;p6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Google Shape;84;p6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
        <p:cNvGrpSpPr/>
        <p:nvPr/>
      </p:nvGrpSpPr>
      <p:grpSpPr>
        <a:xfrm>
          <a:off x="0" y="0"/>
          <a:ext cx="0" cy="0"/>
          <a:chOff x="0" y="0"/>
          <a:chExt cx="0" cy="0"/>
        </a:xfrm>
      </p:grpSpPr>
      <p:sp>
        <p:nvSpPr>
          <p:cNvPr id="87" name="Google Shape;87;p63"/>
          <p:cNvSpPr txBox="1">
            <a:spLocks noGrp="1"/>
          </p:cNvSpPr>
          <p:nvPr>
            <p:ph type="title"/>
          </p:nvPr>
        </p:nvSpPr>
        <p:spPr>
          <a:xfrm>
            <a:off x="274384" y="89397"/>
            <a:ext cx="11765216" cy="74969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63"/>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9" name="Google Shape;89;p63"/>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0" name="Google Shape;90;p63"/>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91" name="Google Shape;91;p63"/>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2" name="Google Shape;92;p6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6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Google Shape;94;p6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64"/>
          <p:cNvSpPr txBox="1">
            <a:spLocks noGrp="1"/>
          </p:cNvSpPr>
          <p:nvPr>
            <p:ph type="title"/>
          </p:nvPr>
        </p:nvSpPr>
        <p:spPr>
          <a:xfrm>
            <a:off x="274384" y="89397"/>
            <a:ext cx="11765216" cy="74969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9" name="Google Shape;99;p6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0" name="Google Shape;100;p64"/>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4"/>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55"/>
          <p:cNvGrpSpPr/>
          <p:nvPr/>
        </p:nvGrpSpPr>
        <p:grpSpPr>
          <a:xfrm>
            <a:off x="1" y="228600"/>
            <a:ext cx="2851516" cy="6638628"/>
            <a:chOff x="2487613" y="285750"/>
            <a:chExt cx="2428875" cy="5654676"/>
          </a:xfrm>
        </p:grpSpPr>
        <p:sp>
          <p:nvSpPr>
            <p:cNvPr id="11" name="Google Shape;11;p55"/>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55"/>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55"/>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55"/>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55"/>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55"/>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55"/>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55"/>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55"/>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55"/>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5"/>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5"/>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55"/>
          <p:cNvGrpSpPr/>
          <p:nvPr/>
        </p:nvGrpSpPr>
        <p:grpSpPr>
          <a:xfrm>
            <a:off x="27221" y="-786"/>
            <a:ext cx="2356674" cy="6854039"/>
            <a:chOff x="6627813" y="194833"/>
            <a:chExt cx="1952625" cy="5678918"/>
          </a:xfrm>
        </p:grpSpPr>
        <p:sp>
          <p:nvSpPr>
            <p:cNvPr id="24" name="Google Shape;24;p55"/>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5"/>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5"/>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5"/>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5"/>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5"/>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5"/>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5"/>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5"/>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5"/>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5"/>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5"/>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5"/>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5"/>
          <p:cNvSpPr txBox="1">
            <a:spLocks noGrp="1"/>
          </p:cNvSpPr>
          <p:nvPr>
            <p:ph type="title"/>
          </p:nvPr>
        </p:nvSpPr>
        <p:spPr>
          <a:xfrm>
            <a:off x="274384" y="89397"/>
            <a:ext cx="11765216" cy="749692"/>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Arial"/>
              <a:buNone/>
              <a:defRPr sz="36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55"/>
          <p:cNvSpPr txBox="1">
            <a:spLocks noGrp="1"/>
          </p:cNvSpPr>
          <p:nvPr>
            <p:ph type="body" idx="1"/>
          </p:nvPr>
        </p:nvSpPr>
        <p:spPr>
          <a:xfrm>
            <a:off x="256302" y="1026782"/>
            <a:ext cx="11783298" cy="5831218"/>
          </a:xfrm>
          <a:prstGeom prst="rect">
            <a:avLst/>
          </a:prstGeom>
          <a:noFill/>
          <a:ln>
            <a:noFill/>
          </a:ln>
        </p:spPr>
        <p:txBody>
          <a:bodyPr spcFirstLastPara="1" wrap="square" lIns="91425" tIns="45700" rIns="91425" bIns="45700" anchor="t" anchorCtr="0">
            <a:normAutofit/>
          </a:bodyPr>
          <a:lstStyle>
            <a:lvl1pPr marL="457200" marR="0" lvl="0" indent="-406400" algn="l" rtl="0">
              <a:spcBef>
                <a:spcPts val="1000"/>
              </a:spcBef>
              <a:spcAft>
                <a:spcPts val="0"/>
              </a:spcAft>
              <a:buClr>
                <a:schemeClr val="accent1"/>
              </a:buClr>
              <a:buSzPts val="2800"/>
              <a:buFont typeface="Noto Sans Symbols"/>
              <a:buChar char="🠶"/>
              <a:defRPr sz="2800" b="0" i="0" u="none" strike="noStrike" cap="none">
                <a:solidFill>
                  <a:srgbClr val="3F3F3F"/>
                </a:solidFill>
                <a:latin typeface="Arial"/>
                <a:ea typeface="Arial"/>
                <a:cs typeface="Arial"/>
                <a:sym typeface="Arial"/>
              </a:defRPr>
            </a:lvl1pPr>
            <a:lvl2pPr marL="914400" marR="0" lvl="1" indent="-406400" algn="l" rtl="0">
              <a:spcBef>
                <a:spcPts val="1000"/>
              </a:spcBef>
              <a:spcAft>
                <a:spcPts val="0"/>
              </a:spcAft>
              <a:buClr>
                <a:schemeClr val="accent1"/>
              </a:buClr>
              <a:buSzPts val="2800"/>
              <a:buFont typeface="Noto Sans Symbols"/>
              <a:buChar char="🠶"/>
              <a:defRPr sz="2800" b="0" i="0" u="none" strike="noStrike" cap="none">
                <a:solidFill>
                  <a:srgbClr val="3F3F3F"/>
                </a:solidFill>
                <a:latin typeface="Arial"/>
                <a:ea typeface="Arial"/>
                <a:cs typeface="Arial"/>
                <a:sym typeface="Arial"/>
              </a:defRPr>
            </a:lvl2pPr>
            <a:lvl3pPr marL="1371600" marR="0" lvl="2" indent="-406400" algn="l" rtl="0">
              <a:spcBef>
                <a:spcPts val="1000"/>
              </a:spcBef>
              <a:spcAft>
                <a:spcPts val="0"/>
              </a:spcAft>
              <a:buClr>
                <a:schemeClr val="accent1"/>
              </a:buClr>
              <a:buSzPts val="2800"/>
              <a:buFont typeface="Noto Sans Symbols"/>
              <a:buChar char="🠶"/>
              <a:defRPr sz="2800" b="0" i="0" u="none" strike="noStrike" cap="none">
                <a:solidFill>
                  <a:srgbClr val="3F3F3F"/>
                </a:solidFill>
                <a:latin typeface="Arial"/>
                <a:ea typeface="Arial"/>
                <a:cs typeface="Arial"/>
                <a:sym typeface="Arial"/>
              </a:defRPr>
            </a:lvl3pPr>
            <a:lvl4pPr marL="1828800" marR="0" lvl="3" indent="-406400" algn="l" rtl="0">
              <a:spcBef>
                <a:spcPts val="1000"/>
              </a:spcBef>
              <a:spcAft>
                <a:spcPts val="0"/>
              </a:spcAft>
              <a:buClr>
                <a:schemeClr val="accent1"/>
              </a:buClr>
              <a:buSzPts val="2800"/>
              <a:buFont typeface="Noto Sans Symbols"/>
              <a:buChar char="🠶"/>
              <a:defRPr sz="2800" b="0" i="0" u="none" strike="noStrike" cap="none">
                <a:solidFill>
                  <a:srgbClr val="3F3F3F"/>
                </a:solidFill>
                <a:latin typeface="Arial"/>
                <a:ea typeface="Arial"/>
                <a:cs typeface="Arial"/>
                <a:sym typeface="Arial"/>
              </a:defRPr>
            </a:lvl4pPr>
            <a:lvl5pPr marL="2286000" marR="0" lvl="4" indent="-406400" algn="l" rtl="0">
              <a:spcBef>
                <a:spcPts val="1000"/>
              </a:spcBef>
              <a:spcAft>
                <a:spcPts val="0"/>
              </a:spcAft>
              <a:buClr>
                <a:schemeClr val="accent1"/>
              </a:buClr>
              <a:buSzPts val="2800"/>
              <a:buFont typeface="Noto Sans Symbols"/>
              <a:buChar char="🠶"/>
              <a:defRPr sz="2800" b="0" i="0" u="none" strike="noStrike" cap="none">
                <a:solidFill>
                  <a:srgbClr val="3F3F3F"/>
                </a:solidFill>
                <a:latin typeface="Arial"/>
                <a:ea typeface="Arial"/>
                <a:cs typeface="Arial"/>
                <a:sym typeface="Arial"/>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package" Target="../embeddings/Microsoft_Word_Document.docx"/></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7.gif"/></Relationships>
</file>

<file path=ppt/slides/_rels/slide1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7.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7.xml"/><Relationship Id="rId18"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slide" Target="slide5.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slide" Target="slide6.xml"/><Relationship Id="rId19" Type="http://schemas.openxmlformats.org/officeDocument/2006/relationships/image" Target="../media/image19.gif"/><Relationship Id="rId4" Type="http://schemas.openxmlformats.org/officeDocument/2006/relationships/slide" Target="slide4.xml"/><Relationship Id="rId9" Type="http://schemas.openxmlformats.org/officeDocument/2006/relationships/image" Target="../media/image12.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1.gif"/><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25.jpg"/><Relationship Id="rId5" Type="http://schemas.openxmlformats.org/officeDocument/2006/relationships/image" Target="../media/image20.jpg"/><Relationship Id="rId10" Type="http://schemas.openxmlformats.org/officeDocument/2006/relationships/image" Target="../media/image24.jpg"/><Relationship Id="rId4" Type="http://schemas.openxmlformats.org/officeDocument/2006/relationships/image" Target="../media/image10.png"/><Relationship Id="rId9" Type="http://schemas.openxmlformats.org/officeDocument/2006/relationships/image" Target="../media/image23.png"/><Relationship Id="rId1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41.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1.gif"/><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31.png"/><Relationship Id="rId5" Type="http://schemas.openxmlformats.org/officeDocument/2006/relationships/image" Target="../media/image20.jpg"/><Relationship Id="rId10" Type="http://schemas.openxmlformats.org/officeDocument/2006/relationships/image" Target="../media/image30.png"/><Relationship Id="rId4" Type="http://schemas.openxmlformats.org/officeDocument/2006/relationships/image" Target="../media/image12.png"/><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37.jpg"/><Relationship Id="rId3" Type="http://schemas.openxmlformats.org/officeDocument/2006/relationships/image" Target="../media/image13.png"/><Relationship Id="rId7" Type="http://schemas.openxmlformats.org/officeDocument/2006/relationships/image" Target="../media/image21.gif"/><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35.png"/><Relationship Id="rId5" Type="http://schemas.openxmlformats.org/officeDocument/2006/relationships/image" Target="../media/image20.jp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42.png"/><Relationship Id="rId3" Type="http://schemas.openxmlformats.org/officeDocument/2006/relationships/image" Target="../media/image15.png"/><Relationship Id="rId7" Type="http://schemas.openxmlformats.org/officeDocument/2006/relationships/image" Target="../media/image21.gif"/><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40.png"/><Relationship Id="rId5" Type="http://schemas.openxmlformats.org/officeDocument/2006/relationships/image" Target="../media/image20.jpg"/><Relationship Id="rId10"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image" Target="../media/image38.jpg"/></Relationships>
</file>

<file path=ppt/slides/_rels/slide8.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47.jpg"/><Relationship Id="rId3" Type="http://schemas.openxmlformats.org/officeDocument/2006/relationships/image" Target="../media/image17.png"/><Relationship Id="rId7" Type="http://schemas.openxmlformats.org/officeDocument/2006/relationships/image" Target="../media/image21.gif"/><Relationship Id="rId12"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45.jpg"/><Relationship Id="rId5" Type="http://schemas.openxmlformats.org/officeDocument/2006/relationships/image" Target="../media/image20.jpg"/><Relationship Id="rId10" Type="http://schemas.openxmlformats.org/officeDocument/2006/relationships/image" Target="../media/image44.jpg"/><Relationship Id="rId4" Type="http://schemas.openxmlformats.org/officeDocument/2006/relationships/image" Target="../media/image18.png"/><Relationship Id="rId9" Type="http://schemas.openxmlformats.org/officeDocument/2006/relationships/image" Target="../media/image43.jp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
          <p:cNvSpPr txBox="1">
            <a:spLocks noGrp="1"/>
          </p:cNvSpPr>
          <p:nvPr>
            <p:ph type="title"/>
          </p:nvPr>
        </p:nvSpPr>
        <p:spPr>
          <a:xfrm>
            <a:off x="215900" y="90710"/>
            <a:ext cx="1188720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200"/>
              <a:buFont typeface="Arial"/>
              <a:buNone/>
            </a:pPr>
            <a:endParaRPr/>
          </a:p>
        </p:txBody>
      </p:sp>
      <p:sp>
        <p:nvSpPr>
          <p:cNvPr id="181" name="Google Shape;181;p1"/>
          <p:cNvSpPr txBox="1">
            <a:spLocks noGrp="1"/>
          </p:cNvSpPr>
          <p:nvPr>
            <p:ph type="body" idx="1"/>
          </p:nvPr>
        </p:nvSpPr>
        <p:spPr>
          <a:xfrm>
            <a:off x="215900" y="838200"/>
            <a:ext cx="11887200" cy="59309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p:txBody>
      </p:sp>
      <p:pic>
        <p:nvPicPr>
          <p:cNvPr id="182" name="Google Shape;182;p1" descr="them"/>
          <p:cNvPicPr preferRelativeResize="0"/>
          <p:nvPr/>
        </p:nvPicPr>
        <p:blipFill rotWithShape="1">
          <a:blip r:embed="rId3">
            <a:alphaModFix/>
          </a:blip>
          <a:srcRect t="37531" b="15574"/>
          <a:stretch/>
        </p:blipFill>
        <p:spPr>
          <a:xfrm>
            <a:off x="0" y="0"/>
            <a:ext cx="12192000" cy="6858000"/>
          </a:xfrm>
          <a:prstGeom prst="rect">
            <a:avLst/>
          </a:prstGeom>
          <a:noFill/>
          <a:ln>
            <a:noFill/>
          </a:ln>
        </p:spPr>
      </p:pic>
      <p:sp>
        <p:nvSpPr>
          <p:cNvPr id="183" name="Google Shape;183;p1"/>
          <p:cNvSpPr/>
          <p:nvPr/>
        </p:nvSpPr>
        <p:spPr>
          <a:xfrm>
            <a:off x="2628900" y="120636"/>
            <a:ext cx="6934200" cy="1201367"/>
          </a:xfrm>
          <a:prstGeom prst="cloudCallout">
            <a:avLst>
              <a:gd name="adj1" fmla="val -44903"/>
              <a:gd name="adj2" fmla="val 97370"/>
            </a:avLst>
          </a:prstGeom>
          <a:solidFill>
            <a:srgbClr val="00B050"/>
          </a:solidFill>
          <a:ln w="12700" cap="flat" cmpd="sng">
            <a:solidFill>
              <a:schemeClr val="dk1"/>
            </a:solidFill>
            <a:prstDash val="solid"/>
            <a:round/>
            <a:headEnd type="none" w="sm" len="sm"/>
            <a:tailEnd type="none" w="sm" len="sm"/>
          </a:ln>
          <a:effectLst>
            <a:outerShdw blurRad="50800" dist="38100" dir="5400000" rotWithShape="0">
              <a:srgbClr val="000000">
                <a:alpha val="6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a:solidFill>
                  <a:srgbClr val="FFFF00"/>
                </a:solidFill>
                <a:latin typeface="Times New Roman"/>
                <a:ea typeface="Times New Roman"/>
                <a:cs typeface="Times New Roman"/>
                <a:sym typeface="Times New Roman"/>
              </a:rPr>
              <a:t>Khởi động</a:t>
            </a:r>
            <a:endParaRPr/>
          </a:p>
          <a:p>
            <a:pPr marL="0" marR="0" lvl="0" indent="0" algn="ctr" rtl="0">
              <a:spcBef>
                <a:spcPts val="0"/>
              </a:spcBef>
              <a:spcAft>
                <a:spcPts val="0"/>
              </a:spcAft>
              <a:buNone/>
            </a:pPr>
            <a:endParaRPr sz="3600" b="0" i="0" u="none" strike="noStrike" cap="none">
              <a:solidFill>
                <a:srgbClr val="FFFFFF"/>
              </a:solidFill>
              <a:latin typeface="Times New Roman"/>
              <a:ea typeface="Times New Roman"/>
              <a:cs typeface="Times New Roman"/>
              <a:sym typeface="Times New Roman"/>
            </a:endParaRPr>
          </a:p>
        </p:txBody>
      </p:sp>
      <p:pic>
        <p:nvPicPr>
          <p:cNvPr id="184" name="Google Shape;184;p1" descr="hinh"/>
          <p:cNvPicPr preferRelativeResize="0"/>
          <p:nvPr/>
        </p:nvPicPr>
        <p:blipFill rotWithShape="1">
          <a:blip r:embed="rId4">
            <a:alphaModFix/>
          </a:blip>
          <a:srcRect/>
          <a:stretch/>
        </p:blipFill>
        <p:spPr>
          <a:xfrm>
            <a:off x="385034" y="1580877"/>
            <a:ext cx="11498132" cy="4049808"/>
          </a:xfrm>
          <a:prstGeom prst="rect">
            <a:avLst/>
          </a:prstGeom>
          <a:noFill/>
          <a:ln>
            <a:noFill/>
          </a:ln>
        </p:spPr>
      </p:pic>
      <p:pic>
        <p:nvPicPr>
          <p:cNvPr id="185" name="Google Shape;185;p1"/>
          <p:cNvPicPr preferRelativeResize="0"/>
          <p:nvPr/>
        </p:nvPicPr>
        <p:blipFill rotWithShape="1">
          <a:blip r:embed="rId5">
            <a:alphaModFix/>
          </a:blip>
          <a:srcRect/>
          <a:stretch/>
        </p:blipFill>
        <p:spPr>
          <a:xfrm>
            <a:off x="4311650" y="4217110"/>
            <a:ext cx="3568700" cy="2430463"/>
          </a:xfrm>
          <a:prstGeom prst="rect">
            <a:avLst/>
          </a:prstGeom>
          <a:noFill/>
          <a:ln>
            <a:noFill/>
          </a:ln>
        </p:spPr>
      </p:pic>
      <p:sp>
        <p:nvSpPr>
          <p:cNvPr id="186" name="Google Shape;186;p1"/>
          <p:cNvSpPr/>
          <p:nvPr/>
        </p:nvSpPr>
        <p:spPr>
          <a:xfrm>
            <a:off x="3269802" y="3119968"/>
            <a:ext cx="5728596" cy="9716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i="0" u="none" strike="noStrike" cap="none">
                <a:solidFill>
                  <a:srgbClr val="FF0000"/>
                </a:solidFill>
                <a:latin typeface="Times New Roman"/>
                <a:ea typeface="Times New Roman"/>
                <a:cs typeface="Times New Roman"/>
                <a:sym typeface="Times New Roman"/>
              </a:rPr>
              <a:t>Trò chơi</a:t>
            </a:r>
            <a:endParaRPr sz="4800" b="1" i="0" u="none" strike="noStrike" cap="none">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4800" b="1" i="0" u="none" strike="noStrike" cap="none">
                <a:solidFill>
                  <a:srgbClr val="FF0000"/>
                </a:solidFill>
                <a:latin typeface="Times New Roman"/>
                <a:ea typeface="Times New Roman"/>
                <a:cs typeface="Times New Roman"/>
                <a:sym typeface="Times New Roman"/>
              </a:rPr>
              <a:t>“Hộp quà may mắn”</a:t>
            </a:r>
            <a:endParaRPr sz="4800" b="1" i="0" u="none" strike="noStrike" cap="none">
              <a:solidFill>
                <a:srgbClr val="FF0000"/>
              </a:solidFill>
              <a:latin typeface="Times New Roman"/>
              <a:ea typeface="Times New Roman"/>
              <a:cs typeface="Times New Roman"/>
              <a:sym typeface="Times New Roman"/>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1000"/>
                                        <p:tgtEl>
                                          <p:spTgt spid="184"/>
                                        </p:tgtEl>
                                      </p:cBhvr>
                                    </p:animEffect>
                                  </p:childTnLst>
                                </p:cTn>
                              </p:par>
                              <p:par>
                                <p:cTn id="11" presetID="23" presetClass="entr" presetSubtype="16" fill="hold" nodeType="withEffect">
                                  <p:stCondLst>
                                    <p:cond delay="1000"/>
                                  </p:stCondLst>
                                  <p:childTnLst>
                                    <p:set>
                                      <p:cBhvr>
                                        <p:cTn id="12" dur="1" fill="hold">
                                          <p:stCondLst>
                                            <p:cond delay="0"/>
                                          </p:stCondLst>
                                        </p:cTn>
                                        <p:tgtEl>
                                          <p:spTgt spid="186">
                                            <p:txEl>
                                              <p:pRg st="0" end="0"/>
                                            </p:txEl>
                                          </p:spTgt>
                                        </p:tgtEl>
                                        <p:attrNameLst>
                                          <p:attrName>style.visibility</p:attrName>
                                        </p:attrNameLst>
                                      </p:cBhvr>
                                      <p:to>
                                        <p:strVal val="visible"/>
                                      </p:to>
                                    </p:set>
                                    <p:anim calcmode="lin" valueType="num">
                                      <p:cBhvr additive="base">
                                        <p:cTn id="13" dur="750"/>
                                        <p:tgtEl>
                                          <p:spTgt spid="186">
                                            <p:txEl>
                                              <p:pRg st="0" end="0"/>
                                            </p:txEl>
                                          </p:spTgt>
                                        </p:tgtEl>
                                        <p:attrNameLst>
                                          <p:attrName>ppt_w</p:attrName>
                                        </p:attrNameLst>
                                      </p:cBhvr>
                                      <p:tavLst>
                                        <p:tav tm="0">
                                          <p:val>
                                            <p:strVal val="0"/>
                                          </p:val>
                                        </p:tav>
                                        <p:tav tm="100000">
                                          <p:val>
                                            <p:strVal val="#ppt_w"/>
                                          </p:val>
                                        </p:tav>
                                      </p:tavLst>
                                    </p:anim>
                                    <p:anim calcmode="lin" valueType="num">
                                      <p:cBhvr additive="base">
                                        <p:cTn id="14" dur="750"/>
                                        <p:tgtEl>
                                          <p:spTgt spid="186">
                                            <p:txEl>
                                              <p:pRg st="0" end="0"/>
                                            </p:txEl>
                                          </p:spTgt>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1000"/>
                                  </p:stCondLst>
                                  <p:childTnLst>
                                    <p:set>
                                      <p:cBhvr>
                                        <p:cTn id="16" dur="1" fill="hold">
                                          <p:stCondLst>
                                            <p:cond delay="0"/>
                                          </p:stCondLst>
                                        </p:cTn>
                                        <p:tgtEl>
                                          <p:spTgt spid="186">
                                            <p:txEl>
                                              <p:pRg st="1" end="1"/>
                                            </p:txEl>
                                          </p:spTgt>
                                        </p:tgtEl>
                                        <p:attrNameLst>
                                          <p:attrName>style.visibility</p:attrName>
                                        </p:attrNameLst>
                                      </p:cBhvr>
                                      <p:to>
                                        <p:strVal val="visible"/>
                                      </p:to>
                                    </p:set>
                                    <p:anim calcmode="lin" valueType="num">
                                      <p:cBhvr additive="base">
                                        <p:cTn id="17" dur="750"/>
                                        <p:tgtEl>
                                          <p:spTgt spid="186">
                                            <p:txEl>
                                              <p:pRg st="1" end="1"/>
                                            </p:txEl>
                                          </p:spTgt>
                                        </p:tgtEl>
                                        <p:attrNameLst>
                                          <p:attrName>ppt_w</p:attrName>
                                        </p:attrNameLst>
                                      </p:cBhvr>
                                      <p:tavLst>
                                        <p:tav tm="0">
                                          <p:val>
                                            <p:strVal val="0"/>
                                          </p:val>
                                        </p:tav>
                                        <p:tav tm="100000">
                                          <p:val>
                                            <p:strVal val="#ppt_w"/>
                                          </p:val>
                                        </p:tav>
                                      </p:tavLst>
                                    </p:anim>
                                    <p:anim calcmode="lin" valueType="num">
                                      <p:cBhvr additive="base">
                                        <p:cTn id="18" dur="750"/>
                                        <p:tgtEl>
                                          <p:spTgt spid="186">
                                            <p:txEl>
                                              <p:pRg st="1" end="1"/>
                                            </p:txEl>
                                          </p:spTgt>
                                        </p:tgtEl>
                                        <p:attrNameLst>
                                          <p:attrName>ppt_h</p:attrName>
                                        </p:attrNameLst>
                                      </p:cBhvr>
                                      <p:tavLst>
                                        <p:tav tm="0">
                                          <p:val>
                                            <p:strVal val="0"/>
                                          </p:val>
                                        </p:tav>
                                        <p:tav tm="100000">
                                          <p:val>
                                            <p:strVal val="#ppt_h"/>
                                          </p:val>
                                        </p:tav>
                                      </p:tavLst>
                                    </p:anim>
                                  </p:childTnLst>
                                </p:cTn>
                              </p:par>
                              <p:par>
                                <p:cTn id="19" presetID="10" presetClass="entr" presetSubtype="0" fill="hold" nodeType="withEffect">
                                  <p:stCondLst>
                                    <p:cond delay="250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0"/>
          <p:cNvSpPr txBox="1">
            <a:spLocks noGrp="1"/>
          </p:cNvSpPr>
          <p:nvPr>
            <p:ph type="ctrTitle"/>
          </p:nvPr>
        </p:nvSpPr>
        <p:spPr>
          <a:xfrm>
            <a:off x="2371594" y="1549476"/>
            <a:ext cx="7716520" cy="22408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800"/>
              </a:spcBef>
              <a:spcAft>
                <a:spcPts val="800"/>
              </a:spcAft>
              <a:buClr>
                <a:srgbClr val="FF0000"/>
              </a:buClr>
              <a:buSzPts val="6800"/>
              <a:buFont typeface="Palatino Linotype"/>
              <a:buNone/>
            </a:pPr>
            <a:r>
              <a:rPr lang="en-US" sz="5400" b="1" dirty="0" err="1" smtClean="0">
                <a:solidFill>
                  <a:srgbClr val="FF0000"/>
                </a:solidFill>
                <a:latin typeface="Palatino Linotype"/>
                <a:ea typeface="Palatino Linotype"/>
                <a:cs typeface="Palatino Linotype"/>
                <a:sym typeface="Palatino Linotype"/>
              </a:rPr>
              <a:t>Tiết</a:t>
            </a:r>
            <a:r>
              <a:rPr lang="en-US" sz="5400" b="1" dirty="0" smtClean="0">
                <a:solidFill>
                  <a:srgbClr val="FF0000"/>
                </a:solidFill>
                <a:latin typeface="Palatino Linotype"/>
                <a:ea typeface="Palatino Linotype"/>
                <a:cs typeface="Palatino Linotype"/>
                <a:sym typeface="Palatino Linotype"/>
              </a:rPr>
              <a:t> 25 - </a:t>
            </a:r>
            <a:r>
              <a:rPr lang="en-US" sz="5400" b="1" dirty="0" err="1" smtClean="0">
                <a:solidFill>
                  <a:srgbClr val="FF0000"/>
                </a:solidFill>
                <a:latin typeface="Palatino Linotype"/>
                <a:ea typeface="Palatino Linotype"/>
                <a:cs typeface="Palatino Linotype"/>
                <a:sym typeface="Palatino Linotype"/>
              </a:rPr>
              <a:t>Bài</a:t>
            </a:r>
            <a:r>
              <a:rPr lang="en-US" sz="5400" b="1" dirty="0" smtClean="0">
                <a:solidFill>
                  <a:srgbClr val="FF0000"/>
                </a:solidFill>
                <a:latin typeface="Palatino Linotype"/>
                <a:ea typeface="Palatino Linotype"/>
                <a:cs typeface="Palatino Linotype"/>
                <a:sym typeface="Palatino Linotype"/>
              </a:rPr>
              <a:t> </a:t>
            </a:r>
            <a:r>
              <a:rPr lang="en-US" sz="5400" b="1" dirty="0">
                <a:solidFill>
                  <a:srgbClr val="FF0000"/>
                </a:solidFill>
                <a:latin typeface="Palatino Linotype"/>
                <a:ea typeface="Palatino Linotype"/>
                <a:cs typeface="Palatino Linotype"/>
                <a:sym typeface="Palatino Linotype"/>
              </a:rPr>
              <a:t>12: </a:t>
            </a:r>
            <a:br>
              <a:rPr lang="en-US" sz="5400" b="1" dirty="0">
                <a:solidFill>
                  <a:srgbClr val="FF0000"/>
                </a:solidFill>
                <a:latin typeface="Palatino Linotype"/>
                <a:ea typeface="Palatino Linotype"/>
                <a:cs typeface="Palatino Linotype"/>
                <a:sym typeface="Palatino Linotype"/>
              </a:rPr>
            </a:br>
            <a:r>
              <a:rPr lang="en-US" sz="5400" b="1" dirty="0">
                <a:solidFill>
                  <a:srgbClr val="00B050"/>
                </a:solidFill>
                <a:latin typeface="Palatino Linotype"/>
                <a:ea typeface="Palatino Linotype"/>
                <a:cs typeface="Palatino Linotype"/>
                <a:sym typeface="Palatino Linotype"/>
              </a:rPr>
              <a:t>MỘT SỐ VẬT LIỆU</a:t>
            </a:r>
            <a:endParaRP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1"/>
          <p:cNvSpPr txBox="1">
            <a:spLocks noGrp="1"/>
          </p:cNvSpPr>
          <p:nvPr>
            <p:ph type="title"/>
          </p:nvPr>
        </p:nvSpPr>
        <p:spPr>
          <a:xfrm>
            <a:off x="328442" y="485126"/>
            <a:ext cx="12857871" cy="74749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FF0000"/>
              </a:buClr>
              <a:buSzPts val="3200"/>
              <a:buFont typeface="Times New Roman"/>
              <a:buNone/>
            </a:pPr>
            <a:r>
              <a:rPr lang="en-US">
                <a:solidFill>
                  <a:srgbClr val="FF0000"/>
                </a:solidFill>
                <a:latin typeface="Times New Roman"/>
                <a:ea typeface="Times New Roman"/>
                <a:cs typeface="Times New Roman"/>
                <a:sym typeface="Times New Roman"/>
              </a:rPr>
              <a:t>Quan sát các hình ảnh sau và cho biết các vật liệu tạo ra chúng</a:t>
            </a:r>
            <a:r>
              <a:rPr lang="en-US" sz="3000"/>
              <a:t/>
            </a:r>
            <a:br>
              <a:rPr lang="en-US" sz="3000"/>
            </a:br>
            <a:endParaRPr sz="3000"/>
          </a:p>
        </p:txBody>
      </p:sp>
      <p:pic>
        <p:nvPicPr>
          <p:cNvPr id="372" name="Google Shape;372;p11"/>
          <p:cNvPicPr preferRelativeResize="0">
            <a:picLocks noGrp="1"/>
          </p:cNvPicPr>
          <p:nvPr>
            <p:ph type="body" idx="1"/>
          </p:nvPr>
        </p:nvPicPr>
        <p:blipFill rotWithShape="1">
          <a:blip r:embed="rId3">
            <a:alphaModFix/>
          </a:blip>
          <a:srcRect/>
          <a:stretch/>
        </p:blipFill>
        <p:spPr>
          <a:xfrm>
            <a:off x="215900" y="1461158"/>
            <a:ext cx="3795676" cy="2524125"/>
          </a:xfrm>
          <a:prstGeom prst="rect">
            <a:avLst/>
          </a:prstGeom>
          <a:noFill/>
          <a:ln>
            <a:noFill/>
          </a:ln>
        </p:spPr>
      </p:pic>
      <p:pic>
        <p:nvPicPr>
          <p:cNvPr id="373" name="Google Shape;373;p11"/>
          <p:cNvPicPr preferRelativeResize="0"/>
          <p:nvPr/>
        </p:nvPicPr>
        <p:blipFill rotWithShape="1">
          <a:blip r:embed="rId4">
            <a:alphaModFix/>
          </a:blip>
          <a:srcRect/>
          <a:stretch/>
        </p:blipFill>
        <p:spPr>
          <a:xfrm>
            <a:off x="4404575" y="1461158"/>
            <a:ext cx="3593205" cy="2524125"/>
          </a:xfrm>
          <a:prstGeom prst="rect">
            <a:avLst/>
          </a:prstGeom>
          <a:noFill/>
          <a:ln>
            <a:noFill/>
          </a:ln>
        </p:spPr>
      </p:pic>
      <p:pic>
        <p:nvPicPr>
          <p:cNvPr id="374" name="Google Shape;374;p11"/>
          <p:cNvPicPr preferRelativeResize="0"/>
          <p:nvPr/>
        </p:nvPicPr>
        <p:blipFill rotWithShape="1">
          <a:blip r:embed="rId5">
            <a:alphaModFix/>
          </a:blip>
          <a:srcRect/>
          <a:stretch/>
        </p:blipFill>
        <p:spPr>
          <a:xfrm>
            <a:off x="8357494" y="1461158"/>
            <a:ext cx="3810000" cy="2524125"/>
          </a:xfrm>
          <a:prstGeom prst="rect">
            <a:avLst/>
          </a:prstGeom>
          <a:noFill/>
          <a:ln>
            <a:noFill/>
          </a:ln>
        </p:spPr>
      </p:pic>
      <p:pic>
        <p:nvPicPr>
          <p:cNvPr id="375" name="Google Shape;375;p11"/>
          <p:cNvPicPr preferRelativeResize="0"/>
          <p:nvPr/>
        </p:nvPicPr>
        <p:blipFill rotWithShape="1">
          <a:blip r:embed="rId6">
            <a:alphaModFix/>
          </a:blip>
          <a:srcRect/>
          <a:stretch/>
        </p:blipFill>
        <p:spPr>
          <a:xfrm>
            <a:off x="9096990" y="5390912"/>
            <a:ext cx="2604081" cy="1467088"/>
          </a:xfrm>
          <a:prstGeom prst="rect">
            <a:avLst/>
          </a:prstGeom>
          <a:noFill/>
          <a:ln>
            <a:noFill/>
          </a:ln>
        </p:spPr>
      </p:pic>
      <p:sp>
        <p:nvSpPr>
          <p:cNvPr id="376" name="Google Shape;376;p11"/>
          <p:cNvSpPr/>
          <p:nvPr/>
        </p:nvSpPr>
        <p:spPr>
          <a:xfrm>
            <a:off x="1313646" y="4501662"/>
            <a:ext cx="669900" cy="66920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Arial"/>
                <a:ea typeface="Arial"/>
                <a:cs typeface="Arial"/>
                <a:sym typeface="Arial"/>
              </a:rPr>
              <a:t>1</a:t>
            </a:r>
            <a:endParaRPr/>
          </a:p>
        </p:txBody>
      </p:sp>
      <p:sp>
        <p:nvSpPr>
          <p:cNvPr id="377" name="Google Shape;377;p11"/>
          <p:cNvSpPr/>
          <p:nvPr/>
        </p:nvSpPr>
        <p:spPr>
          <a:xfrm>
            <a:off x="5700422" y="4501662"/>
            <a:ext cx="669900" cy="66920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Arial"/>
                <a:ea typeface="Arial"/>
                <a:cs typeface="Arial"/>
                <a:sym typeface="Arial"/>
              </a:rPr>
              <a:t>2</a:t>
            </a:r>
            <a:endParaRPr/>
          </a:p>
        </p:txBody>
      </p:sp>
      <p:sp>
        <p:nvSpPr>
          <p:cNvPr id="378" name="Google Shape;378;p11"/>
          <p:cNvSpPr/>
          <p:nvPr/>
        </p:nvSpPr>
        <p:spPr>
          <a:xfrm>
            <a:off x="10399031" y="4501661"/>
            <a:ext cx="669900" cy="66920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Arial"/>
                <a:ea typeface="Arial"/>
                <a:cs typeface="Arial"/>
                <a:sym typeface="Arial"/>
              </a:rPr>
              <a:t>3</a:t>
            </a:r>
            <a:endParaRPr/>
          </a:p>
        </p:txBody>
      </p:sp>
      <p:sp>
        <p:nvSpPr>
          <p:cNvPr id="379" name="Google Shape;379;p11"/>
          <p:cNvSpPr/>
          <p:nvPr/>
        </p:nvSpPr>
        <p:spPr>
          <a:xfrm>
            <a:off x="215900" y="4442367"/>
            <a:ext cx="3795676" cy="78779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Rìu làm bằng đá</a:t>
            </a:r>
            <a:endParaRPr/>
          </a:p>
        </p:txBody>
      </p:sp>
      <p:sp>
        <p:nvSpPr>
          <p:cNvPr id="380" name="Google Shape;380;p11"/>
          <p:cNvSpPr/>
          <p:nvPr/>
        </p:nvSpPr>
        <p:spPr>
          <a:xfrm>
            <a:off x="4362070" y="4442366"/>
            <a:ext cx="3635710" cy="78779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Dao làm bằng đồng</a:t>
            </a:r>
            <a:endParaRPr/>
          </a:p>
        </p:txBody>
      </p:sp>
      <p:sp>
        <p:nvSpPr>
          <p:cNvPr id="381" name="Google Shape;381;p11"/>
          <p:cNvSpPr/>
          <p:nvPr/>
        </p:nvSpPr>
        <p:spPr>
          <a:xfrm>
            <a:off x="8396324" y="4442366"/>
            <a:ext cx="3795676" cy="78779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Dụng cụ lao động bằng sắt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 calcmode="lin" valueType="num">
                                      <p:cBhvr additive="base">
                                        <p:cTn id="7" dur="500"/>
                                        <p:tgtEl>
                                          <p:spTgt spid="37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76"/>
                                        </p:tgtEl>
                                        <p:attrNameLst>
                                          <p:attrName>style.visibility</p:attrName>
                                        </p:attrNameLst>
                                      </p:cBhvr>
                                      <p:to>
                                        <p:strVal val="visible"/>
                                      </p:to>
                                    </p:set>
                                    <p:anim calcmode="lin" valueType="num">
                                      <p:cBhvr additive="base">
                                        <p:cTn id="10" dur="500"/>
                                        <p:tgtEl>
                                          <p:spTgt spid="37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73"/>
                                        </p:tgtEl>
                                        <p:attrNameLst>
                                          <p:attrName>style.visibility</p:attrName>
                                        </p:attrNameLst>
                                      </p:cBhvr>
                                      <p:to>
                                        <p:strVal val="visible"/>
                                      </p:to>
                                    </p:set>
                                    <p:anim calcmode="lin" valueType="num">
                                      <p:cBhvr additive="base">
                                        <p:cTn id="13" dur="500"/>
                                        <p:tgtEl>
                                          <p:spTgt spid="37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77"/>
                                        </p:tgtEl>
                                        <p:attrNameLst>
                                          <p:attrName>style.visibility</p:attrName>
                                        </p:attrNameLst>
                                      </p:cBhvr>
                                      <p:to>
                                        <p:strVal val="visible"/>
                                      </p:to>
                                    </p:set>
                                    <p:anim calcmode="lin" valueType="num">
                                      <p:cBhvr additive="base">
                                        <p:cTn id="16" dur="500"/>
                                        <p:tgtEl>
                                          <p:spTgt spid="37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4"/>
                                        </p:tgtEl>
                                        <p:attrNameLst>
                                          <p:attrName>style.visibility</p:attrName>
                                        </p:attrNameLst>
                                      </p:cBhvr>
                                      <p:to>
                                        <p:strVal val="visible"/>
                                      </p:to>
                                    </p:set>
                                    <p:anim calcmode="lin" valueType="num">
                                      <p:cBhvr additive="base">
                                        <p:cTn id="19" dur="500"/>
                                        <p:tgtEl>
                                          <p:spTgt spid="37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78"/>
                                        </p:tgtEl>
                                        <p:attrNameLst>
                                          <p:attrName>style.visibility</p:attrName>
                                        </p:attrNameLst>
                                      </p:cBhvr>
                                      <p:to>
                                        <p:strVal val="visible"/>
                                      </p:to>
                                    </p:set>
                                    <p:anim calcmode="lin" valueType="num">
                                      <p:cBhvr additive="base">
                                        <p:cTn id="22" dur="500"/>
                                        <p:tgtEl>
                                          <p:spTgt spid="37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5"/>
                                        </p:tgtEl>
                                        <p:attrNameLst>
                                          <p:attrName>style.visibility</p:attrName>
                                        </p:attrNameLst>
                                      </p:cBhvr>
                                      <p:to>
                                        <p:strVal val="visible"/>
                                      </p:to>
                                    </p:set>
                                    <p:animEffect transition="in" filter="fade">
                                      <p:cBhvr>
                                        <p:cTn id="27" dur="5000"/>
                                        <p:tgtEl>
                                          <p:spTgt spid="37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79"/>
                                        </p:tgtEl>
                                        <p:attrNameLst>
                                          <p:attrName>style.visibility</p:attrName>
                                        </p:attrNameLst>
                                      </p:cBhvr>
                                      <p:to>
                                        <p:strVal val="visible"/>
                                      </p:to>
                                    </p:set>
                                    <p:anim calcmode="lin" valueType="num">
                                      <p:cBhvr additive="base">
                                        <p:cTn id="32" dur="500"/>
                                        <p:tgtEl>
                                          <p:spTgt spid="37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80"/>
                                        </p:tgtEl>
                                        <p:attrNameLst>
                                          <p:attrName>style.visibility</p:attrName>
                                        </p:attrNameLst>
                                      </p:cBhvr>
                                      <p:to>
                                        <p:strVal val="visible"/>
                                      </p:to>
                                    </p:set>
                                    <p:anim calcmode="lin" valueType="num">
                                      <p:cBhvr additive="base">
                                        <p:cTn id="37" dur="500"/>
                                        <p:tgtEl>
                                          <p:spTgt spid="38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81"/>
                                        </p:tgtEl>
                                        <p:attrNameLst>
                                          <p:attrName>style.visibility</p:attrName>
                                        </p:attrNameLst>
                                      </p:cBhvr>
                                      <p:to>
                                        <p:strVal val="visible"/>
                                      </p:to>
                                    </p:set>
                                    <p:anim calcmode="lin" valueType="num">
                                      <p:cBhvr additive="base">
                                        <p:cTn id="42" dur="500"/>
                                        <p:tgtEl>
                                          <p:spTgt spid="3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2"/>
          <p:cNvSpPr txBox="1">
            <a:spLocks noGrp="1"/>
          </p:cNvSpPr>
          <p:nvPr>
            <p:ph type="title"/>
          </p:nvPr>
        </p:nvSpPr>
        <p:spPr>
          <a:xfrm>
            <a:off x="215900" y="90710"/>
            <a:ext cx="1188720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3200"/>
              <a:buFont typeface="Arial"/>
              <a:buNone/>
            </a:pPr>
            <a:r>
              <a:rPr lang="en-US">
                <a:solidFill>
                  <a:srgbClr val="FF0000"/>
                </a:solidFill>
              </a:rPr>
              <a:t>I. Vật liệu</a:t>
            </a:r>
            <a:endParaRPr/>
          </a:p>
        </p:txBody>
      </p:sp>
      <p:pic>
        <p:nvPicPr>
          <p:cNvPr id="387" name="Google Shape;387;p12"/>
          <p:cNvPicPr preferRelativeResize="0"/>
          <p:nvPr/>
        </p:nvPicPr>
        <p:blipFill rotWithShape="1">
          <a:blip r:embed="rId3">
            <a:alphaModFix/>
          </a:blip>
          <a:srcRect/>
          <a:stretch/>
        </p:blipFill>
        <p:spPr>
          <a:xfrm>
            <a:off x="588212" y="1165123"/>
            <a:ext cx="11681896" cy="3619964"/>
          </a:xfrm>
          <a:prstGeom prst="rect">
            <a:avLst/>
          </a:prstGeom>
          <a:noFill/>
          <a:ln>
            <a:noFill/>
          </a:ln>
        </p:spPr>
      </p:pic>
      <p:sp>
        <p:nvSpPr>
          <p:cNvPr id="388" name="Google Shape;388;p12"/>
          <p:cNvSpPr txBox="1"/>
          <p:nvPr/>
        </p:nvSpPr>
        <p:spPr>
          <a:xfrm>
            <a:off x="1548580" y="5692877"/>
            <a:ext cx="105673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Đọc tên những vật liệu đã dùng để chế tạo vật dụng quen thuộc</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175493" y="547919"/>
            <a:ext cx="11887200" cy="1010620"/>
          </a:xfrm>
          <a:prstGeom prst="rect">
            <a:avLst/>
          </a:prstGeom>
          <a:noFill/>
          <a:ln>
            <a:noFill/>
          </a:ln>
        </p:spPr>
        <p:txBody>
          <a:bodyPr spcFirstLastPara="1" wrap="square" lIns="91425" tIns="45700" rIns="91425" bIns="45700" anchor="t" anchorCtr="0">
            <a:normAutofit fontScale="90000"/>
          </a:bodyPr>
          <a:lstStyle/>
          <a:p>
            <a:pPr marL="0" lvl="0" indent="0" algn="just" rtl="0">
              <a:spcBef>
                <a:spcPts val="0"/>
              </a:spcBef>
              <a:spcAft>
                <a:spcPts val="0"/>
              </a:spcAft>
              <a:buClr>
                <a:srgbClr val="262626"/>
              </a:buClr>
              <a:buSzPct val="100000"/>
              <a:buFont typeface="Arial"/>
              <a:buNone/>
            </a:pPr>
            <a:r>
              <a:rPr lang="en-US"/>
              <a:t>Câu 1: </a:t>
            </a:r>
            <a:r>
              <a:rPr lang="en-US" b="0"/>
              <a:t>Quan sát hình ảnh, cho biết </a:t>
            </a:r>
            <a:r>
              <a:rPr lang="en-US">
                <a:solidFill>
                  <a:srgbClr val="FF0000"/>
                </a:solidFill>
              </a:rPr>
              <a:t>vật liệu làm ra chúng </a:t>
            </a:r>
            <a:r>
              <a:rPr lang="en-US" b="0"/>
              <a:t>và xác định những </a:t>
            </a:r>
            <a:r>
              <a:rPr lang="en-US">
                <a:solidFill>
                  <a:srgbClr val="FF0000"/>
                </a:solidFill>
              </a:rPr>
              <a:t>vật liệu này có sẵn trong tự nhiên hay do con người làm ra</a:t>
            </a:r>
            <a:r>
              <a:rPr lang="en-US" b="0"/>
              <a:t>.</a:t>
            </a:r>
            <a:br>
              <a:rPr lang="en-US" b="0"/>
            </a:br>
            <a:endParaRPr b="0"/>
          </a:p>
        </p:txBody>
      </p:sp>
      <p:pic>
        <p:nvPicPr>
          <p:cNvPr id="394" name="Google Shape;394;p13"/>
          <p:cNvPicPr preferRelativeResize="0">
            <a:picLocks noGrp="1"/>
          </p:cNvPicPr>
          <p:nvPr>
            <p:ph type="body" idx="1"/>
          </p:nvPr>
        </p:nvPicPr>
        <p:blipFill rotWithShape="1">
          <a:blip r:embed="rId3">
            <a:alphaModFix/>
          </a:blip>
          <a:srcRect/>
          <a:stretch/>
        </p:blipFill>
        <p:spPr>
          <a:xfrm>
            <a:off x="304800" y="1622380"/>
            <a:ext cx="1960098" cy="1960098"/>
          </a:xfrm>
          <a:prstGeom prst="rect">
            <a:avLst/>
          </a:prstGeom>
          <a:noFill/>
          <a:ln>
            <a:noFill/>
          </a:ln>
        </p:spPr>
      </p:pic>
      <p:pic>
        <p:nvPicPr>
          <p:cNvPr id="395" name="Google Shape;395;p13"/>
          <p:cNvPicPr preferRelativeResize="0"/>
          <p:nvPr/>
        </p:nvPicPr>
        <p:blipFill rotWithShape="1">
          <a:blip r:embed="rId4">
            <a:alphaModFix/>
          </a:blip>
          <a:srcRect/>
          <a:stretch/>
        </p:blipFill>
        <p:spPr>
          <a:xfrm>
            <a:off x="3000939" y="1622380"/>
            <a:ext cx="3063980" cy="1960097"/>
          </a:xfrm>
          <a:prstGeom prst="rect">
            <a:avLst/>
          </a:prstGeom>
          <a:noFill/>
          <a:ln>
            <a:noFill/>
          </a:ln>
        </p:spPr>
      </p:pic>
      <p:pic>
        <p:nvPicPr>
          <p:cNvPr id="396" name="Google Shape;396;p13"/>
          <p:cNvPicPr preferRelativeResize="0"/>
          <p:nvPr/>
        </p:nvPicPr>
        <p:blipFill rotWithShape="1">
          <a:blip r:embed="rId5">
            <a:alphaModFix/>
          </a:blip>
          <a:srcRect/>
          <a:stretch/>
        </p:blipFill>
        <p:spPr>
          <a:xfrm>
            <a:off x="6800960" y="1622380"/>
            <a:ext cx="1933416" cy="2027719"/>
          </a:xfrm>
          <a:prstGeom prst="rect">
            <a:avLst/>
          </a:prstGeom>
          <a:noFill/>
          <a:ln>
            <a:noFill/>
          </a:ln>
        </p:spPr>
      </p:pic>
      <p:pic>
        <p:nvPicPr>
          <p:cNvPr id="397" name="Google Shape;397;p13"/>
          <p:cNvPicPr preferRelativeResize="0"/>
          <p:nvPr/>
        </p:nvPicPr>
        <p:blipFill rotWithShape="1">
          <a:blip r:embed="rId6">
            <a:alphaModFix/>
          </a:blip>
          <a:srcRect/>
          <a:stretch/>
        </p:blipFill>
        <p:spPr>
          <a:xfrm>
            <a:off x="9396386" y="1622380"/>
            <a:ext cx="2065973" cy="2027719"/>
          </a:xfrm>
          <a:prstGeom prst="rect">
            <a:avLst/>
          </a:prstGeom>
          <a:noFill/>
          <a:ln>
            <a:noFill/>
          </a:ln>
        </p:spPr>
      </p:pic>
      <p:pic>
        <p:nvPicPr>
          <p:cNvPr id="398" name="Google Shape;398;p13"/>
          <p:cNvPicPr preferRelativeResize="0"/>
          <p:nvPr/>
        </p:nvPicPr>
        <p:blipFill rotWithShape="1">
          <a:blip r:embed="rId7">
            <a:alphaModFix/>
          </a:blip>
          <a:srcRect/>
          <a:stretch/>
        </p:blipFill>
        <p:spPr>
          <a:xfrm>
            <a:off x="304800" y="4314028"/>
            <a:ext cx="2585192" cy="1938894"/>
          </a:xfrm>
          <a:prstGeom prst="rect">
            <a:avLst/>
          </a:prstGeom>
          <a:noFill/>
          <a:ln>
            <a:noFill/>
          </a:ln>
        </p:spPr>
      </p:pic>
      <p:pic>
        <p:nvPicPr>
          <p:cNvPr id="399" name="Google Shape;399;p13"/>
          <p:cNvPicPr preferRelativeResize="0"/>
          <p:nvPr/>
        </p:nvPicPr>
        <p:blipFill rotWithShape="1">
          <a:blip r:embed="rId8">
            <a:alphaModFix/>
          </a:blip>
          <a:srcRect/>
          <a:stretch/>
        </p:blipFill>
        <p:spPr>
          <a:xfrm>
            <a:off x="4929739" y="4250488"/>
            <a:ext cx="2096336" cy="2002433"/>
          </a:xfrm>
          <a:prstGeom prst="rect">
            <a:avLst/>
          </a:prstGeom>
          <a:noFill/>
          <a:ln>
            <a:noFill/>
          </a:ln>
        </p:spPr>
      </p:pic>
      <p:sp>
        <p:nvSpPr>
          <p:cNvPr id="400" name="Google Shape;400;p13"/>
          <p:cNvSpPr/>
          <p:nvPr/>
        </p:nvSpPr>
        <p:spPr>
          <a:xfrm>
            <a:off x="1104123" y="3795631"/>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1</a:t>
            </a:r>
            <a:endParaRPr/>
          </a:p>
        </p:txBody>
      </p:sp>
      <p:sp>
        <p:nvSpPr>
          <p:cNvPr id="401" name="Google Shape;401;p13"/>
          <p:cNvSpPr/>
          <p:nvPr/>
        </p:nvSpPr>
        <p:spPr>
          <a:xfrm>
            <a:off x="4321476" y="3701728"/>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2</a:t>
            </a:r>
            <a:endParaRPr/>
          </a:p>
        </p:txBody>
      </p:sp>
      <p:sp>
        <p:nvSpPr>
          <p:cNvPr id="402" name="Google Shape;402;p13"/>
          <p:cNvSpPr/>
          <p:nvPr/>
        </p:nvSpPr>
        <p:spPr>
          <a:xfrm>
            <a:off x="7538829" y="3701728"/>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3</a:t>
            </a:r>
            <a:endParaRPr/>
          </a:p>
        </p:txBody>
      </p:sp>
      <p:sp>
        <p:nvSpPr>
          <p:cNvPr id="403" name="Google Shape;403;p13"/>
          <p:cNvSpPr/>
          <p:nvPr/>
        </p:nvSpPr>
        <p:spPr>
          <a:xfrm>
            <a:off x="10394013" y="3701728"/>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4</a:t>
            </a:r>
            <a:endParaRPr/>
          </a:p>
        </p:txBody>
      </p:sp>
      <p:sp>
        <p:nvSpPr>
          <p:cNvPr id="404" name="Google Shape;404;p13"/>
          <p:cNvSpPr/>
          <p:nvPr/>
        </p:nvSpPr>
        <p:spPr>
          <a:xfrm>
            <a:off x="1087248" y="6338121"/>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5</a:t>
            </a:r>
            <a:endParaRPr/>
          </a:p>
        </p:txBody>
      </p:sp>
      <p:sp>
        <p:nvSpPr>
          <p:cNvPr id="405" name="Google Shape;405;p13"/>
          <p:cNvSpPr/>
          <p:nvPr/>
        </p:nvSpPr>
        <p:spPr>
          <a:xfrm>
            <a:off x="5800783" y="6338121"/>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6</a:t>
            </a:r>
            <a:endParaRPr/>
          </a:p>
        </p:txBody>
      </p:sp>
      <p:sp>
        <p:nvSpPr>
          <p:cNvPr id="406" name="Google Shape;406;p13"/>
          <p:cNvSpPr/>
          <p:nvPr/>
        </p:nvSpPr>
        <p:spPr>
          <a:xfrm>
            <a:off x="3833884" y="10879"/>
            <a:ext cx="60960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Arial"/>
                <a:ea typeface="Arial"/>
                <a:cs typeface="Arial"/>
                <a:sym typeface="Arial"/>
              </a:rPr>
              <a:t>PHIẾU HỌC TẬP SỐ 1</a:t>
            </a:r>
            <a:br>
              <a:rPr lang="en-US" sz="3200" b="1">
                <a:solidFill>
                  <a:srgbClr val="FF0000"/>
                </a:solidFill>
                <a:latin typeface="Arial"/>
                <a:ea typeface="Arial"/>
                <a:cs typeface="Arial"/>
                <a:sym typeface="Arial"/>
              </a:rPr>
            </a:br>
            <a:endParaRPr sz="3200" b="1">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 calcmode="lin" valueType="num">
                                      <p:cBhvr additive="base">
                                        <p:cTn id="7" dur="500"/>
                                        <p:tgtEl>
                                          <p:spTgt spid="39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00"/>
                                        </p:tgtEl>
                                        <p:attrNameLst>
                                          <p:attrName>style.visibility</p:attrName>
                                        </p:attrNameLst>
                                      </p:cBhvr>
                                      <p:to>
                                        <p:strVal val="visible"/>
                                      </p:to>
                                    </p:set>
                                    <p:anim calcmode="lin" valueType="num">
                                      <p:cBhvr additive="base">
                                        <p:cTn id="10" dur="500"/>
                                        <p:tgtEl>
                                          <p:spTgt spid="400"/>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500"/>
                                        <p:tgtEl>
                                          <p:spTgt spid="395"/>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1"/>
                                        </p:tgtEl>
                                        <p:attrNameLst>
                                          <p:attrName>style.visibility</p:attrName>
                                        </p:attrNameLst>
                                      </p:cBhvr>
                                      <p:to>
                                        <p:strVal val="visible"/>
                                      </p:to>
                                    </p:set>
                                    <p:anim calcmode="lin" valueType="num">
                                      <p:cBhvr additive="base">
                                        <p:cTn id="18" dur="500"/>
                                        <p:tgtEl>
                                          <p:spTgt spid="40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6"/>
                                        </p:tgtEl>
                                        <p:attrNameLst>
                                          <p:attrName>style.visibility</p:attrName>
                                        </p:attrNameLst>
                                      </p:cBhvr>
                                      <p:to>
                                        <p:strVal val="visible"/>
                                      </p:to>
                                    </p:set>
                                    <p:anim calcmode="lin" valueType="num">
                                      <p:cBhvr additive="base">
                                        <p:cTn id="23" dur="500"/>
                                        <p:tgtEl>
                                          <p:spTgt spid="396"/>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02"/>
                                        </p:tgtEl>
                                        <p:attrNameLst>
                                          <p:attrName>style.visibility</p:attrName>
                                        </p:attrNameLst>
                                      </p:cBhvr>
                                      <p:to>
                                        <p:strVal val="visible"/>
                                      </p:to>
                                    </p:set>
                                    <p:anim calcmode="lin" valueType="num">
                                      <p:cBhvr additive="base">
                                        <p:cTn id="26" dur="500"/>
                                        <p:tgtEl>
                                          <p:spTgt spid="40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anim calcmode="lin" valueType="num">
                                      <p:cBhvr additive="base">
                                        <p:cTn id="31" dur="500"/>
                                        <p:tgtEl>
                                          <p:spTgt spid="397"/>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03"/>
                                        </p:tgtEl>
                                        <p:attrNameLst>
                                          <p:attrName>style.visibility</p:attrName>
                                        </p:attrNameLst>
                                      </p:cBhvr>
                                      <p:to>
                                        <p:strVal val="visible"/>
                                      </p:to>
                                    </p:set>
                                    <p:anim calcmode="lin" valueType="num">
                                      <p:cBhvr additive="base">
                                        <p:cTn id="34" dur="500"/>
                                        <p:tgtEl>
                                          <p:spTgt spid="40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8"/>
                                        </p:tgtEl>
                                        <p:attrNameLst>
                                          <p:attrName>style.visibility</p:attrName>
                                        </p:attrNameLst>
                                      </p:cBhvr>
                                      <p:to>
                                        <p:strVal val="visible"/>
                                      </p:to>
                                    </p:set>
                                    <p:anim calcmode="lin" valueType="num">
                                      <p:cBhvr additive="base">
                                        <p:cTn id="39" dur="500"/>
                                        <p:tgtEl>
                                          <p:spTgt spid="398"/>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04"/>
                                        </p:tgtEl>
                                        <p:attrNameLst>
                                          <p:attrName>style.visibility</p:attrName>
                                        </p:attrNameLst>
                                      </p:cBhvr>
                                      <p:to>
                                        <p:strVal val="visible"/>
                                      </p:to>
                                    </p:set>
                                    <p:anim calcmode="lin" valueType="num">
                                      <p:cBhvr additive="base">
                                        <p:cTn id="42" dur="500"/>
                                        <p:tgtEl>
                                          <p:spTgt spid="40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05"/>
                                        </p:tgtEl>
                                        <p:attrNameLst>
                                          <p:attrName>style.visibility</p:attrName>
                                        </p:attrNameLst>
                                      </p:cBhvr>
                                      <p:to>
                                        <p:strVal val="visible"/>
                                      </p:to>
                                    </p:set>
                                    <p:anim calcmode="lin" valueType="num">
                                      <p:cBhvr additive="base">
                                        <p:cTn id="47" dur="500"/>
                                        <p:tgtEl>
                                          <p:spTgt spid="405"/>
                                        </p:tgtEl>
                                        <p:attrNameLst>
                                          <p:attrName>ppt_y</p:attrName>
                                        </p:attrNameLst>
                                      </p:cBhvr>
                                      <p:tavLst>
                                        <p:tav tm="0">
                                          <p:val>
                                            <p:strVal val="#ppt_y+1"/>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399"/>
                                        </p:tgtEl>
                                        <p:attrNameLst>
                                          <p:attrName>style.visibility</p:attrName>
                                        </p:attrNameLst>
                                      </p:cBhvr>
                                      <p:to>
                                        <p:strVal val="visible"/>
                                      </p:to>
                                    </p:set>
                                    <p:anim calcmode="lin" valueType="num">
                                      <p:cBhvr additive="base">
                                        <p:cTn id="50" dur="500"/>
                                        <p:tgtEl>
                                          <p:spTgt spid="3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4"/>
          <p:cNvSpPr txBox="1">
            <a:spLocks noGrp="1"/>
          </p:cNvSpPr>
          <p:nvPr>
            <p:ph type="title"/>
          </p:nvPr>
        </p:nvSpPr>
        <p:spPr>
          <a:xfrm>
            <a:off x="152400" y="0"/>
            <a:ext cx="10972800" cy="1143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200"/>
              <a:buFont typeface="Arial"/>
              <a:buNone/>
            </a:pPr>
            <a:r>
              <a:rPr lang="en-US"/>
              <a:t>                  </a:t>
            </a:r>
            <a:r>
              <a:rPr lang="en-US">
                <a:solidFill>
                  <a:srgbClr val="FF0000"/>
                </a:solidFill>
              </a:rPr>
              <a:t>Thảo luận theo cặp 3p hoàn thành PHT1</a:t>
            </a:r>
            <a:endParaRPr/>
          </a:p>
        </p:txBody>
      </p:sp>
      <p:sp>
        <p:nvSpPr>
          <p:cNvPr id="412" name="Google Shape;412;p14"/>
          <p:cNvSpPr txBox="1">
            <a:spLocks noGrp="1"/>
          </p:cNvSpPr>
          <p:nvPr>
            <p:ph type="body" idx="1"/>
          </p:nvPr>
        </p:nvSpPr>
        <p:spPr>
          <a:xfrm>
            <a:off x="215900" y="838200"/>
            <a:ext cx="11887200" cy="59309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p:txBody>
      </p:sp>
      <p:graphicFrame>
        <p:nvGraphicFramePr>
          <p:cNvPr id="413" name="Google Shape;413;p14"/>
          <p:cNvGraphicFramePr/>
          <p:nvPr/>
        </p:nvGraphicFramePr>
        <p:xfrm>
          <a:off x="476250" y="838200"/>
          <a:ext cx="11049000" cy="5910263"/>
        </p:xfrm>
        <a:graphic>
          <a:graphicData uri="http://schemas.openxmlformats.org/presentationml/2006/ole">
            <mc:AlternateContent xmlns:mc="http://schemas.openxmlformats.org/markup-compatibility/2006">
              <mc:Choice xmlns:v="urn:schemas-microsoft-com:vml" Requires="v">
                <p:oleObj spid="_x0000_s1028" r:id="rId4" imgW="11049000" imgH="5910263" progId="Word.Document.12">
                  <p:embed/>
                </p:oleObj>
              </mc:Choice>
              <mc:Fallback>
                <p:oleObj r:id="rId4" imgW="11049000" imgH="5910263" progId="Word.Document.12">
                  <p:embed/>
                  <p:pic>
                    <p:nvPicPr>
                      <p:cNvPr id="413" name="Google Shape;413;p14"/>
                      <p:cNvPicPr preferRelativeResize="0"/>
                      <p:nvPr/>
                    </p:nvPicPr>
                    <p:blipFill rotWithShape="1">
                      <a:blip r:embed="rId5">
                        <a:alphaModFix/>
                      </a:blip>
                      <a:srcRect/>
                      <a:stretch/>
                    </p:blipFill>
                    <p:spPr>
                      <a:xfrm>
                        <a:off x="476250" y="838200"/>
                        <a:ext cx="11049000" cy="5910263"/>
                      </a:xfrm>
                      <a:prstGeom prst="rect">
                        <a:avLst/>
                      </a:prstGeom>
                      <a:noFill/>
                      <a:ln>
                        <a:noFill/>
                      </a:ln>
                    </p:spPr>
                  </p:pic>
                </p:oleObj>
              </mc:Fallback>
            </mc:AlternateContent>
          </a:graphicData>
        </a:graphic>
      </p:graphicFrame>
      <p:pic>
        <p:nvPicPr>
          <p:cNvPr id="414" name="Google Shape;414;p14"/>
          <p:cNvPicPr preferRelativeResize="0"/>
          <p:nvPr/>
        </p:nvPicPr>
        <p:blipFill rotWithShape="1">
          <a:blip r:embed="rId6">
            <a:alphaModFix/>
          </a:blip>
          <a:srcRect/>
          <a:stretch/>
        </p:blipFill>
        <p:spPr>
          <a:xfrm>
            <a:off x="9929884" y="5485968"/>
            <a:ext cx="2068830" cy="11655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50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15"/>
          <p:cNvPicPr preferRelativeResize="0"/>
          <p:nvPr/>
        </p:nvPicPr>
        <p:blipFill rotWithShape="1">
          <a:blip r:embed="rId3">
            <a:alphaModFix/>
          </a:blip>
          <a:srcRect/>
          <a:stretch/>
        </p:blipFill>
        <p:spPr>
          <a:xfrm>
            <a:off x="1019175" y="-1"/>
            <a:ext cx="10153650" cy="6858001"/>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6"/>
          <p:cNvSpPr/>
          <p:nvPr/>
        </p:nvSpPr>
        <p:spPr>
          <a:xfrm>
            <a:off x="0" y="685800"/>
            <a:ext cx="12192000" cy="6858000"/>
          </a:xfrm>
          <a:prstGeom prst="rect">
            <a:avLst/>
          </a:prstGeom>
          <a:gradFill>
            <a:gsLst>
              <a:gs pos="0">
                <a:schemeClr val="lt1"/>
              </a:gs>
              <a:gs pos="100000">
                <a:srgbClr val="66FFFF"/>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5" name="Google Shape;425;p16"/>
          <p:cNvSpPr/>
          <p:nvPr/>
        </p:nvSpPr>
        <p:spPr>
          <a:xfrm flipH="1">
            <a:off x="0" y="762000"/>
            <a:ext cx="12192000" cy="3962400"/>
          </a:xfrm>
          <a:prstGeom prst="cloudCallout">
            <a:avLst>
              <a:gd name="adj1" fmla="val 21806"/>
              <a:gd name="adj2" fmla="val 58972"/>
            </a:avLst>
          </a:prstGeom>
          <a:gradFill>
            <a:gsLst>
              <a:gs pos="0">
                <a:srgbClr val="FF9933"/>
              </a:gs>
              <a:gs pos="50000">
                <a:srgbClr val="FFFFFF"/>
              </a:gs>
              <a:gs pos="100000">
                <a:srgbClr val="FF9933"/>
              </a:gs>
            </a:gsLst>
            <a:lin ang="5400000" scaled="0"/>
          </a:gradFill>
          <a:ln w="28575" cap="flat" cmpd="sng">
            <a:solidFill>
              <a:srgbClr val="F10F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426" name="Google Shape;426;p16"/>
          <p:cNvSpPr txBox="1"/>
          <p:nvPr/>
        </p:nvSpPr>
        <p:spPr>
          <a:xfrm>
            <a:off x="0" y="74752"/>
            <a:ext cx="1481496" cy="707886"/>
          </a:xfrm>
          <a:prstGeom prst="rect">
            <a:avLst/>
          </a:prstGeom>
          <a:solidFill>
            <a:srgbClr val="FFFF99"/>
          </a:solidFill>
          <a:ln w="28575" cap="flat" cmpd="sng">
            <a:solidFill>
              <a:schemeClr val="dk1"/>
            </a:solidFill>
            <a:prstDash val="solid"/>
            <a:miter lim="800000"/>
            <a:headEnd type="none" w="sm" len="sm"/>
            <a:tailEnd type="none" w="sm" len="sm"/>
          </a:ln>
          <a:effectLst>
            <a:outerShdw dist="40161" dir="1106097" algn="ctr" rotWithShape="0">
              <a:schemeClr val="dk1"/>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Times New Roman"/>
                <a:ea typeface="Times New Roman"/>
                <a:cs typeface="Times New Roman"/>
                <a:sym typeface="Times New Roman"/>
              </a:rPr>
              <a:t>Câu 1</a:t>
            </a:r>
            <a:endParaRPr sz="4000" b="1">
              <a:solidFill>
                <a:srgbClr val="FF0000"/>
              </a:solidFill>
              <a:latin typeface="Times New Roman"/>
              <a:ea typeface="Times New Roman"/>
              <a:cs typeface="Times New Roman"/>
              <a:sym typeface="Times New Roman"/>
            </a:endParaRPr>
          </a:p>
        </p:txBody>
      </p:sp>
      <p:pic>
        <p:nvPicPr>
          <p:cNvPr id="427" name="Google Shape;427;p16" descr="catanim[1]">
            <a:hlinkClick r:id="rId3"/>
          </p:cNvPr>
          <p:cNvPicPr preferRelativeResize="0"/>
          <p:nvPr/>
        </p:nvPicPr>
        <p:blipFill rotWithShape="1">
          <a:blip r:embed="rId4">
            <a:alphaModFix/>
          </a:blip>
          <a:srcRect/>
          <a:stretch/>
        </p:blipFill>
        <p:spPr>
          <a:xfrm>
            <a:off x="508000" y="4419600"/>
            <a:ext cx="3860800" cy="2895600"/>
          </a:xfrm>
          <a:prstGeom prst="rect">
            <a:avLst/>
          </a:prstGeom>
          <a:noFill/>
          <a:ln>
            <a:noFill/>
          </a:ln>
        </p:spPr>
      </p:pic>
      <p:sp>
        <p:nvSpPr>
          <p:cNvPr id="428" name="Google Shape;428;p16"/>
          <p:cNvSpPr txBox="1"/>
          <p:nvPr/>
        </p:nvSpPr>
        <p:spPr>
          <a:xfrm>
            <a:off x="3073400" y="1658034"/>
            <a:ext cx="75565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a:ea typeface="Times New Roman"/>
                <a:cs typeface="Times New Roman"/>
                <a:sym typeface="Times New Roman"/>
              </a:rPr>
              <a:t>Em hãy nêu một số ví dụ về một vật dụng có thể làm bằng nhiều vật liệu khác nhau.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1000"/>
                                        <p:tgtEl>
                                          <p:spTgt spid="425"/>
                                        </p:tgtEl>
                                      </p:cBhvr>
                                    </p:animEffect>
                                  </p:childTnLst>
                                </p:cTn>
                              </p:par>
                              <p:par>
                                <p:cTn id="8" presetID="10" presetClass="entr" presetSubtype="0" fill="hold" nodeType="withEffect">
                                  <p:stCondLst>
                                    <p:cond delay="0"/>
                                  </p:stCondLst>
                                  <p:childTnLst>
                                    <p:set>
                                      <p:cBhvr>
                                        <p:cTn id="9" dur="1" fill="hold">
                                          <p:stCondLst>
                                            <p:cond delay="0"/>
                                          </p:stCondLst>
                                        </p:cTn>
                                        <p:tgtEl>
                                          <p:spTgt spid="426"/>
                                        </p:tgtEl>
                                        <p:attrNameLst>
                                          <p:attrName>style.visibility</p:attrName>
                                        </p:attrNameLst>
                                      </p:cBhvr>
                                      <p:to>
                                        <p:strVal val="visible"/>
                                      </p:to>
                                    </p:set>
                                    <p:animEffect transition="in" filter="fade">
                                      <p:cBhvr>
                                        <p:cTn id="10" dur="500"/>
                                        <p:tgtEl>
                                          <p:spTgt spid="426"/>
                                        </p:tgtEl>
                                      </p:cBhvr>
                                    </p:animEffect>
                                  </p:childTnLst>
                                </p:cTn>
                              </p:par>
                              <p:par>
                                <p:cTn id="11" presetID="23" presetClass="entr" presetSubtype="16" fill="hold" nodeType="withEffect">
                                  <p:stCondLst>
                                    <p:cond delay="0"/>
                                  </p:stCondLst>
                                  <p:childTnLst>
                                    <p:set>
                                      <p:cBhvr>
                                        <p:cTn id="12" dur="1" fill="hold">
                                          <p:stCondLst>
                                            <p:cond delay="0"/>
                                          </p:stCondLst>
                                        </p:cTn>
                                        <p:tgtEl>
                                          <p:spTgt spid="427"/>
                                        </p:tgtEl>
                                        <p:attrNameLst>
                                          <p:attrName>style.visibility</p:attrName>
                                        </p:attrNameLst>
                                      </p:cBhvr>
                                      <p:to>
                                        <p:strVal val="visible"/>
                                      </p:to>
                                    </p:set>
                                    <p:anim calcmode="lin" valueType="num">
                                      <p:cBhvr additive="base">
                                        <p:cTn id="13" dur="500"/>
                                        <p:tgtEl>
                                          <p:spTgt spid="427"/>
                                        </p:tgtEl>
                                        <p:attrNameLst>
                                          <p:attrName>ppt_w</p:attrName>
                                        </p:attrNameLst>
                                      </p:cBhvr>
                                      <p:tavLst>
                                        <p:tav tm="0">
                                          <p:val>
                                            <p:strVal val="0"/>
                                          </p:val>
                                        </p:tav>
                                        <p:tav tm="100000">
                                          <p:val>
                                            <p:strVal val="#ppt_w"/>
                                          </p:val>
                                        </p:tav>
                                      </p:tavLst>
                                    </p:anim>
                                    <p:anim calcmode="lin" valueType="num">
                                      <p:cBhvr additive="base">
                                        <p:cTn id="14" dur="500"/>
                                        <p:tgtEl>
                                          <p:spTgt spid="4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7"/>
          <p:cNvSpPr/>
          <p:nvPr/>
        </p:nvSpPr>
        <p:spPr>
          <a:xfrm>
            <a:off x="0" y="685800"/>
            <a:ext cx="12192000" cy="6858000"/>
          </a:xfrm>
          <a:prstGeom prst="rect">
            <a:avLst/>
          </a:prstGeom>
          <a:gradFill>
            <a:gsLst>
              <a:gs pos="0">
                <a:schemeClr val="lt1"/>
              </a:gs>
              <a:gs pos="100000">
                <a:srgbClr val="66FFFF"/>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4" name="Google Shape;434;p17"/>
          <p:cNvSpPr/>
          <p:nvPr/>
        </p:nvSpPr>
        <p:spPr>
          <a:xfrm flipH="1">
            <a:off x="0" y="762000"/>
            <a:ext cx="12192000" cy="3962400"/>
          </a:xfrm>
          <a:prstGeom prst="cloudCallout">
            <a:avLst>
              <a:gd name="adj1" fmla="val 21806"/>
              <a:gd name="adj2" fmla="val 58972"/>
            </a:avLst>
          </a:prstGeom>
          <a:gradFill>
            <a:gsLst>
              <a:gs pos="0">
                <a:srgbClr val="FF9933"/>
              </a:gs>
              <a:gs pos="50000">
                <a:srgbClr val="FFFFFF"/>
              </a:gs>
              <a:gs pos="100000">
                <a:srgbClr val="FF9933"/>
              </a:gs>
            </a:gsLst>
            <a:lin ang="5400000" scaled="0"/>
          </a:gradFill>
          <a:ln w="28575" cap="flat" cmpd="sng">
            <a:solidFill>
              <a:srgbClr val="F10F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435" name="Google Shape;435;p17"/>
          <p:cNvSpPr txBox="1"/>
          <p:nvPr/>
        </p:nvSpPr>
        <p:spPr>
          <a:xfrm>
            <a:off x="0" y="74752"/>
            <a:ext cx="1481496" cy="707886"/>
          </a:xfrm>
          <a:prstGeom prst="rect">
            <a:avLst/>
          </a:prstGeom>
          <a:solidFill>
            <a:srgbClr val="FFFF99"/>
          </a:solidFill>
          <a:ln w="28575" cap="flat" cmpd="sng">
            <a:solidFill>
              <a:schemeClr val="dk1"/>
            </a:solidFill>
            <a:prstDash val="solid"/>
            <a:miter lim="800000"/>
            <a:headEnd type="none" w="sm" len="sm"/>
            <a:tailEnd type="none" w="sm" len="sm"/>
          </a:ln>
          <a:effectLst>
            <a:outerShdw dist="40161" dir="1106097" algn="ctr" rotWithShape="0">
              <a:schemeClr val="dk1"/>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Times New Roman"/>
                <a:ea typeface="Times New Roman"/>
                <a:cs typeface="Times New Roman"/>
                <a:sym typeface="Times New Roman"/>
              </a:rPr>
              <a:t>Câu 2</a:t>
            </a:r>
            <a:endParaRPr sz="4000" b="1">
              <a:solidFill>
                <a:srgbClr val="FF0000"/>
              </a:solidFill>
              <a:latin typeface="Times New Roman"/>
              <a:ea typeface="Times New Roman"/>
              <a:cs typeface="Times New Roman"/>
              <a:sym typeface="Times New Roman"/>
            </a:endParaRPr>
          </a:p>
        </p:txBody>
      </p:sp>
      <p:pic>
        <p:nvPicPr>
          <p:cNvPr id="436" name="Google Shape;436;p17" descr="catanim[1]">
            <a:hlinkClick r:id="rId3"/>
          </p:cNvPr>
          <p:cNvPicPr preferRelativeResize="0"/>
          <p:nvPr/>
        </p:nvPicPr>
        <p:blipFill rotWithShape="1">
          <a:blip r:embed="rId4">
            <a:alphaModFix/>
          </a:blip>
          <a:srcRect/>
          <a:stretch/>
        </p:blipFill>
        <p:spPr>
          <a:xfrm>
            <a:off x="508000" y="4419600"/>
            <a:ext cx="3860800" cy="2895600"/>
          </a:xfrm>
          <a:prstGeom prst="rect">
            <a:avLst/>
          </a:prstGeom>
          <a:noFill/>
          <a:ln>
            <a:noFill/>
          </a:ln>
        </p:spPr>
      </p:pic>
      <p:sp>
        <p:nvSpPr>
          <p:cNvPr id="437" name="Google Shape;437;p17"/>
          <p:cNvSpPr txBox="1"/>
          <p:nvPr/>
        </p:nvSpPr>
        <p:spPr>
          <a:xfrm>
            <a:off x="3073400" y="1658034"/>
            <a:ext cx="75565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a:ea typeface="Times New Roman"/>
                <a:cs typeface="Times New Roman"/>
                <a:sym typeface="Times New Roman"/>
              </a:rPr>
              <a:t>Em hãy nêu một số ví dụ về việc sử dụng một vật liệu làm ra được nhiều vật dụng khác nhau</a:t>
            </a:r>
            <a:r>
              <a:rPr lang="en-US" sz="3200">
                <a:solidFill>
                  <a:schemeClr val="dk1"/>
                </a:solidFill>
                <a:latin typeface="Times New Roman"/>
                <a:ea typeface="Times New Roman"/>
                <a:cs typeface="Times New Roman"/>
                <a:sym typeface="Times New Roman"/>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1000"/>
                                        <p:tgtEl>
                                          <p:spTgt spid="434"/>
                                        </p:tgtEl>
                                      </p:cBhvr>
                                    </p:animEffect>
                                  </p:childTnLst>
                                </p:cTn>
                              </p:par>
                              <p:par>
                                <p:cTn id="8" presetID="10" presetClass="entr" presetSubtype="0" fill="hold" nodeType="withEffect">
                                  <p:stCondLst>
                                    <p:cond delay="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500"/>
                                        <p:tgtEl>
                                          <p:spTgt spid="435"/>
                                        </p:tgtEl>
                                      </p:cBhvr>
                                    </p:animEffect>
                                  </p:childTnLst>
                                </p:cTn>
                              </p:par>
                              <p:par>
                                <p:cTn id="11" presetID="23" presetClass="entr" presetSubtype="16" fill="hold" nodeType="withEffect">
                                  <p:stCondLst>
                                    <p:cond delay="0"/>
                                  </p:stCondLst>
                                  <p:childTnLst>
                                    <p:set>
                                      <p:cBhvr>
                                        <p:cTn id="12" dur="1" fill="hold">
                                          <p:stCondLst>
                                            <p:cond delay="0"/>
                                          </p:stCondLst>
                                        </p:cTn>
                                        <p:tgtEl>
                                          <p:spTgt spid="436"/>
                                        </p:tgtEl>
                                        <p:attrNameLst>
                                          <p:attrName>style.visibility</p:attrName>
                                        </p:attrNameLst>
                                      </p:cBhvr>
                                      <p:to>
                                        <p:strVal val="visible"/>
                                      </p:to>
                                    </p:set>
                                    <p:anim calcmode="lin" valueType="num">
                                      <p:cBhvr additive="base">
                                        <p:cTn id="13" dur="500"/>
                                        <p:tgtEl>
                                          <p:spTgt spid="436"/>
                                        </p:tgtEl>
                                        <p:attrNameLst>
                                          <p:attrName>ppt_w</p:attrName>
                                        </p:attrNameLst>
                                      </p:cBhvr>
                                      <p:tavLst>
                                        <p:tav tm="0">
                                          <p:val>
                                            <p:strVal val="0"/>
                                          </p:val>
                                        </p:tav>
                                        <p:tav tm="100000">
                                          <p:val>
                                            <p:strVal val="#ppt_w"/>
                                          </p:val>
                                        </p:tav>
                                      </p:tavLst>
                                    </p:anim>
                                    <p:anim calcmode="lin" valueType="num">
                                      <p:cBhvr additive="base">
                                        <p:cTn id="14" dur="500"/>
                                        <p:tgtEl>
                                          <p:spTgt spid="4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8"/>
          <p:cNvSpPr txBox="1">
            <a:spLocks noGrp="1"/>
          </p:cNvSpPr>
          <p:nvPr>
            <p:ph type="body" idx="1"/>
          </p:nvPr>
        </p:nvSpPr>
        <p:spPr>
          <a:xfrm>
            <a:off x="304800" y="261424"/>
            <a:ext cx="11887200" cy="643479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800"/>
              <a:buNone/>
            </a:pPr>
            <a:r>
              <a:rPr lang="en-US"/>
              <a:t>	                                  </a:t>
            </a:r>
            <a:r>
              <a:rPr lang="en-US" sz="4000" b="1">
                <a:solidFill>
                  <a:srgbClr val="FF0000"/>
                </a:solidFill>
                <a:latin typeface="Times New Roman"/>
                <a:ea typeface="Times New Roman"/>
                <a:cs typeface="Times New Roman"/>
                <a:sym typeface="Times New Roman"/>
              </a:rPr>
              <a:t>KẾT LUẬN:</a:t>
            </a:r>
            <a:endParaRPr/>
          </a:p>
          <a:p>
            <a:pPr marL="0" lvl="0" indent="0" algn="l" rtl="0">
              <a:spcBef>
                <a:spcPts val="1000"/>
              </a:spcBef>
              <a:spcAft>
                <a:spcPts val="0"/>
              </a:spcAft>
              <a:buSzPts val="4000"/>
              <a:buNone/>
            </a:pPr>
            <a:r>
              <a:rPr lang="en-US" sz="4000"/>
              <a:t>	+ </a:t>
            </a:r>
            <a:r>
              <a:rPr lang="en-US" sz="3200">
                <a:latin typeface="Times New Roman"/>
                <a:ea typeface="Times New Roman"/>
                <a:cs typeface="Times New Roman"/>
                <a:sym typeface="Times New Roman"/>
              </a:rPr>
              <a:t>Vật liệu là chất hoặc hợp chất được con người   dùng để làm ra những sản phẩm khác nhau.</a:t>
            </a:r>
            <a:endParaRPr/>
          </a:p>
          <a:p>
            <a:pPr marL="0" lvl="0" indent="0" algn="l" rtl="0">
              <a:spcBef>
                <a:spcPts val="1000"/>
              </a:spcBef>
              <a:spcAft>
                <a:spcPts val="0"/>
              </a:spcAft>
              <a:buSzPts val="3200"/>
              <a:buNone/>
            </a:pPr>
            <a:r>
              <a:rPr lang="en-US" sz="3200">
                <a:latin typeface="Times New Roman"/>
                <a:ea typeface="Times New Roman"/>
                <a:cs typeface="Times New Roman"/>
                <a:sym typeface="Times New Roman"/>
              </a:rPr>
              <a:t>	+ Vật liệu tự nhiên như đá, gỗ, đất,…</a:t>
            </a:r>
            <a:endParaRPr/>
          </a:p>
          <a:p>
            <a:pPr marL="0" lvl="0" indent="0" algn="l" rtl="0">
              <a:spcBef>
                <a:spcPts val="1000"/>
              </a:spcBef>
              <a:spcAft>
                <a:spcPts val="0"/>
              </a:spcAft>
              <a:buSzPts val="3200"/>
              <a:buNone/>
            </a:pPr>
            <a:r>
              <a:rPr lang="en-US" sz="3200">
                <a:latin typeface="Times New Roman"/>
                <a:ea typeface="Times New Roman"/>
                <a:cs typeface="Times New Roman"/>
                <a:sym typeface="Times New Roman"/>
              </a:rPr>
              <a:t>	+ Vật liệu do con người chế tạo ra (không có trong tự nhiên) như: cao su, thủy tinh, nhựa, gốm sứ, kim loại,…</a:t>
            </a:r>
            <a:endParaRPr sz="3200" b="1">
              <a:solidFill>
                <a:srgbClr val="FF0000"/>
              </a:solidFill>
              <a:latin typeface="Times New Roman"/>
              <a:ea typeface="Times New Roman"/>
              <a:cs typeface="Times New Roman"/>
              <a:sym typeface="Times New Roman"/>
            </a:endParaRPr>
          </a:p>
          <a:p>
            <a:pPr marL="0" lvl="0" indent="0" algn="l" rtl="0">
              <a:spcBef>
                <a:spcPts val="1000"/>
              </a:spcBef>
              <a:spcAft>
                <a:spcPts val="0"/>
              </a:spcAft>
              <a:buSzPts val="3200"/>
              <a:buNone/>
            </a:pPr>
            <a:r>
              <a:rPr lang="en-US" sz="3200" b="1">
                <a:solidFill>
                  <a:srgbClr val="FF0000"/>
                </a:solidFill>
                <a:latin typeface="Times New Roman"/>
                <a:ea typeface="Times New Roman"/>
                <a:cs typeface="Times New Roman"/>
                <a:sym typeface="Times New Roman"/>
              </a:rPr>
              <a:t>	</a:t>
            </a:r>
            <a:endParaRPr/>
          </a:p>
          <a:p>
            <a:pPr marL="0" lvl="0" indent="0" algn="l" rtl="0">
              <a:spcBef>
                <a:spcPts val="1000"/>
              </a:spcBef>
              <a:spcAft>
                <a:spcPts val="0"/>
              </a:spcAft>
              <a:buSzPts val="2800"/>
              <a:buNone/>
            </a:pPr>
            <a:r>
              <a:rPr lang="en-US" b="1">
                <a:solidFill>
                  <a:srgbClr val="FF0000"/>
                </a:solidFill>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2">
                                            <p:txEl>
                                              <p:pRg st="0" end="0"/>
                                            </p:txEl>
                                          </p:spTgt>
                                        </p:tgtEl>
                                        <p:attrNameLst>
                                          <p:attrName>style.visibility</p:attrName>
                                        </p:attrNameLst>
                                      </p:cBhvr>
                                      <p:to>
                                        <p:strVal val="visible"/>
                                      </p:to>
                                    </p:set>
                                    <p:anim calcmode="lin" valueType="num">
                                      <p:cBhvr additive="base">
                                        <p:cTn id="7" dur="500"/>
                                        <p:tgtEl>
                                          <p:spTgt spid="4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2">
                                            <p:txEl>
                                              <p:pRg st="1" end="1"/>
                                            </p:txEl>
                                          </p:spTgt>
                                        </p:tgtEl>
                                        <p:attrNameLst>
                                          <p:attrName>style.visibility</p:attrName>
                                        </p:attrNameLst>
                                      </p:cBhvr>
                                      <p:to>
                                        <p:strVal val="visible"/>
                                      </p:to>
                                    </p:set>
                                    <p:anim calcmode="lin" valueType="num">
                                      <p:cBhvr additive="base">
                                        <p:cTn id="12" dur="500"/>
                                        <p:tgtEl>
                                          <p:spTgt spid="4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2">
                                            <p:txEl>
                                              <p:pRg st="2" end="2"/>
                                            </p:txEl>
                                          </p:spTgt>
                                        </p:tgtEl>
                                        <p:attrNameLst>
                                          <p:attrName>style.visibility</p:attrName>
                                        </p:attrNameLst>
                                      </p:cBhvr>
                                      <p:to>
                                        <p:strVal val="visible"/>
                                      </p:to>
                                    </p:set>
                                    <p:anim calcmode="lin" valueType="num">
                                      <p:cBhvr additive="base">
                                        <p:cTn id="17" dur="500"/>
                                        <p:tgtEl>
                                          <p:spTgt spid="4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42">
                                            <p:txEl>
                                              <p:pRg st="3" end="3"/>
                                            </p:txEl>
                                          </p:spTgt>
                                        </p:tgtEl>
                                        <p:attrNameLst>
                                          <p:attrName>style.visibility</p:attrName>
                                        </p:attrNameLst>
                                      </p:cBhvr>
                                      <p:to>
                                        <p:strVal val="visible"/>
                                      </p:to>
                                    </p:set>
                                    <p:anim calcmode="lin" valueType="num">
                                      <p:cBhvr additive="base">
                                        <p:cTn id="22" dur="500"/>
                                        <p:tgtEl>
                                          <p:spTgt spid="44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2">
                                            <p:txEl>
                                              <p:pRg st="4" end="4"/>
                                            </p:txEl>
                                          </p:spTgt>
                                        </p:tgtEl>
                                        <p:attrNameLst>
                                          <p:attrName>style.visibility</p:attrName>
                                        </p:attrNameLst>
                                      </p:cBhvr>
                                      <p:to>
                                        <p:strVal val="visible"/>
                                      </p:to>
                                    </p:set>
                                    <p:anim calcmode="lin" valueType="num">
                                      <p:cBhvr additive="base">
                                        <p:cTn id="27" dur="500"/>
                                        <p:tgtEl>
                                          <p:spTgt spid="44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42">
                                            <p:txEl>
                                              <p:pRg st="5" end="5"/>
                                            </p:txEl>
                                          </p:spTgt>
                                        </p:tgtEl>
                                        <p:attrNameLst>
                                          <p:attrName>style.visibility</p:attrName>
                                        </p:attrNameLst>
                                      </p:cBhvr>
                                      <p:to>
                                        <p:strVal val="visible"/>
                                      </p:to>
                                    </p:set>
                                    <p:anim calcmode="lin" valueType="num">
                                      <p:cBhvr additive="base">
                                        <p:cTn id="32" dur="500"/>
                                        <p:tgtEl>
                                          <p:spTgt spid="44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9"/>
          <p:cNvSpPr txBox="1">
            <a:spLocks noGrp="1"/>
          </p:cNvSpPr>
          <p:nvPr>
            <p:ph type="body" idx="1"/>
          </p:nvPr>
        </p:nvSpPr>
        <p:spPr>
          <a:xfrm>
            <a:off x="305191" y="1280161"/>
            <a:ext cx="7915226" cy="5376397"/>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2800"/>
              <a:buNone/>
            </a:pPr>
            <a:r>
              <a:rPr lang="en-US" b="1">
                <a:solidFill>
                  <a:srgbClr val="FF0000"/>
                </a:solidFill>
                <a:latin typeface="Times New Roman"/>
                <a:ea typeface="Times New Roman"/>
                <a:cs typeface="Times New Roman"/>
                <a:sym typeface="Times New Roman"/>
              </a:rPr>
              <a:t>1. Tìm hiểu về khả năng dẫn điện của vật liệu</a:t>
            </a:r>
            <a:endParaRPr b="1">
              <a:solidFill>
                <a:srgbClr val="FF0000"/>
              </a:solidFill>
              <a:latin typeface="Times New Roman"/>
              <a:ea typeface="Times New Roman"/>
              <a:cs typeface="Times New Roman"/>
              <a:sym typeface="Times New Roman"/>
            </a:endParaRPr>
          </a:p>
          <a:p>
            <a:pPr marL="0" lvl="0" indent="0" algn="just" rtl="0">
              <a:spcBef>
                <a:spcPts val="1000"/>
              </a:spcBef>
              <a:spcAft>
                <a:spcPts val="0"/>
              </a:spcAft>
              <a:buSzPts val="2800"/>
              <a:buNone/>
            </a:pPr>
            <a:r>
              <a:rPr lang="en-US" b="1">
                <a:solidFill>
                  <a:srgbClr val="FF0000"/>
                </a:solidFill>
                <a:latin typeface="Times New Roman"/>
                <a:ea typeface="Times New Roman"/>
                <a:cs typeface="Times New Roman"/>
                <a:sym typeface="Times New Roman"/>
              </a:rPr>
              <a:t>1.1. Chuẩn bị</a:t>
            </a:r>
            <a:endParaRPr b="1">
              <a:solidFill>
                <a:srgbClr val="FF0000"/>
              </a:solidFill>
              <a:latin typeface="Times New Roman"/>
              <a:ea typeface="Times New Roman"/>
              <a:cs typeface="Times New Roman"/>
              <a:sym typeface="Times New Roman"/>
            </a:endParaRPr>
          </a:p>
          <a:p>
            <a:pPr marL="342900" lvl="0" indent="-342900" algn="just" rtl="0">
              <a:spcBef>
                <a:spcPts val="1000"/>
              </a:spcBef>
              <a:spcAft>
                <a:spcPts val="0"/>
              </a:spcAft>
              <a:buSzPts val="2800"/>
              <a:buFont typeface="Times New Roman"/>
              <a:buChar char="-"/>
            </a:pPr>
            <a:r>
              <a:rPr lang="en-US">
                <a:latin typeface="Times New Roman"/>
                <a:ea typeface="Times New Roman"/>
                <a:cs typeface="Times New Roman"/>
                <a:sym typeface="Times New Roman"/>
              </a:rPr>
              <a:t>Bộ dụng cụ sơ đồ</a:t>
            </a:r>
            <a:endParaRPr>
              <a:latin typeface="Times New Roman"/>
              <a:ea typeface="Times New Roman"/>
              <a:cs typeface="Times New Roman"/>
              <a:sym typeface="Times New Roman"/>
            </a:endParaRPr>
          </a:p>
          <a:p>
            <a:pPr marL="342900" lvl="0" indent="-342900" algn="just" rtl="0">
              <a:spcBef>
                <a:spcPts val="1000"/>
              </a:spcBef>
              <a:spcAft>
                <a:spcPts val="0"/>
              </a:spcAft>
              <a:buSzPts val="2800"/>
              <a:buFont typeface="Times New Roman"/>
              <a:buChar char="-"/>
            </a:pPr>
            <a:r>
              <a:rPr lang="en-US">
                <a:latin typeface="Times New Roman"/>
                <a:ea typeface="Times New Roman"/>
                <a:cs typeface="Times New Roman"/>
                <a:sym typeface="Times New Roman"/>
              </a:rPr>
              <a:t>Các vật dụng bằng kim loại, nhựa, gỗ, cao su, thủy tinh, gốm sứ.</a:t>
            </a:r>
            <a:endParaRPr/>
          </a:p>
          <a:p>
            <a:pPr marL="0" lvl="0" indent="0" algn="just" rtl="0">
              <a:spcBef>
                <a:spcPts val="1000"/>
              </a:spcBef>
              <a:spcAft>
                <a:spcPts val="0"/>
              </a:spcAft>
              <a:buSzPts val="2800"/>
              <a:buNone/>
            </a:pPr>
            <a:r>
              <a:rPr lang="en-US" b="1">
                <a:solidFill>
                  <a:srgbClr val="FF0000"/>
                </a:solidFill>
                <a:latin typeface="Times New Roman"/>
                <a:ea typeface="Times New Roman"/>
                <a:cs typeface="Times New Roman"/>
                <a:sym typeface="Times New Roman"/>
              </a:rPr>
              <a:t>1.2. Tiến hành</a:t>
            </a:r>
            <a:endParaRPr b="1">
              <a:solidFill>
                <a:srgbClr val="FF0000"/>
              </a:solidFill>
              <a:latin typeface="Times New Roman"/>
              <a:ea typeface="Times New Roman"/>
              <a:cs typeface="Times New Roman"/>
              <a:sym typeface="Times New Roman"/>
            </a:endParaRPr>
          </a:p>
          <a:p>
            <a:pPr marL="342900" lvl="0" indent="-342900" algn="just" rtl="0">
              <a:spcBef>
                <a:spcPts val="1000"/>
              </a:spcBef>
              <a:spcAft>
                <a:spcPts val="0"/>
              </a:spcAft>
              <a:buSzPts val="2800"/>
              <a:buFont typeface="Times New Roman"/>
              <a:buChar char="-"/>
            </a:pPr>
            <a:r>
              <a:rPr lang="en-US">
                <a:latin typeface="Times New Roman"/>
                <a:ea typeface="Times New Roman"/>
                <a:cs typeface="Times New Roman"/>
                <a:sym typeface="Times New Roman"/>
              </a:rPr>
              <a:t>Kiểm tra dụng cụ: Kẹp 2 đầu kẹp trực tiếp vào nhau xem có sáng không.</a:t>
            </a:r>
            <a:endParaRPr/>
          </a:p>
          <a:p>
            <a:pPr marL="342900" lvl="0" indent="-342900" algn="just" rtl="0">
              <a:spcBef>
                <a:spcPts val="1000"/>
              </a:spcBef>
              <a:spcAft>
                <a:spcPts val="0"/>
              </a:spcAft>
              <a:buSzPts val="2800"/>
              <a:buFont typeface="Times New Roman"/>
              <a:buChar char="-"/>
            </a:pPr>
            <a:r>
              <a:rPr lang="en-US">
                <a:latin typeface="Times New Roman"/>
                <a:ea typeface="Times New Roman"/>
                <a:cs typeface="Times New Roman"/>
                <a:sym typeface="Times New Roman"/>
              </a:rPr>
              <a:t>Kẹp lần lượt từng đồ vật vào hai chiếc kẹp.</a:t>
            </a:r>
            <a:endParaRPr/>
          </a:p>
          <a:p>
            <a:pPr marL="342900" lvl="0" indent="-342900" algn="just" rtl="0">
              <a:spcBef>
                <a:spcPts val="1000"/>
              </a:spcBef>
              <a:spcAft>
                <a:spcPts val="0"/>
              </a:spcAft>
              <a:buSzPts val="2800"/>
              <a:buFont typeface="Times New Roman"/>
              <a:buChar char="-"/>
            </a:pPr>
            <a:r>
              <a:rPr lang="en-US">
                <a:latin typeface="Times New Roman"/>
                <a:ea typeface="Times New Roman"/>
                <a:cs typeface="Times New Roman"/>
                <a:sym typeface="Times New Roman"/>
              </a:rPr>
              <a:t>Quan sát và ghi kết quả vào PHIẾU HT SỐ 2</a:t>
            </a:r>
            <a:endParaRPr/>
          </a:p>
        </p:txBody>
      </p:sp>
      <p:pic>
        <p:nvPicPr>
          <p:cNvPr id="448" name="Google Shape;448;p19"/>
          <p:cNvPicPr preferRelativeResize="0"/>
          <p:nvPr/>
        </p:nvPicPr>
        <p:blipFill rotWithShape="1">
          <a:blip r:embed="rId3">
            <a:alphaModFix/>
          </a:blip>
          <a:srcRect/>
          <a:stretch/>
        </p:blipFill>
        <p:spPr>
          <a:xfrm>
            <a:off x="8347026" y="2002206"/>
            <a:ext cx="3756074" cy="2457251"/>
          </a:xfrm>
          <a:prstGeom prst="rect">
            <a:avLst/>
          </a:prstGeom>
          <a:noFill/>
          <a:ln>
            <a:noFill/>
          </a:ln>
        </p:spPr>
      </p:pic>
      <p:sp>
        <p:nvSpPr>
          <p:cNvPr id="449" name="Google Shape;449;p19"/>
          <p:cNvSpPr txBox="1"/>
          <p:nvPr/>
        </p:nvSpPr>
        <p:spPr>
          <a:xfrm>
            <a:off x="305191" y="624114"/>
            <a:ext cx="76222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II. Tính chất và ứng dụng của vật liệu</a:t>
            </a:r>
            <a:endParaRPr sz="3600" b="1">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7">
                                            <p:txEl>
                                              <p:pRg st="0" end="0"/>
                                            </p:txEl>
                                          </p:spTgt>
                                        </p:tgtEl>
                                        <p:attrNameLst>
                                          <p:attrName>style.visibility</p:attrName>
                                        </p:attrNameLst>
                                      </p:cBhvr>
                                      <p:to>
                                        <p:strVal val="visible"/>
                                      </p:to>
                                    </p:set>
                                    <p:anim calcmode="lin" valueType="num">
                                      <p:cBhvr additive="base">
                                        <p:cTn id="7" dur="500"/>
                                        <p:tgtEl>
                                          <p:spTgt spid="4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7">
                                            <p:txEl>
                                              <p:pRg st="1" end="1"/>
                                            </p:txEl>
                                          </p:spTgt>
                                        </p:tgtEl>
                                        <p:attrNameLst>
                                          <p:attrName>style.visibility</p:attrName>
                                        </p:attrNameLst>
                                      </p:cBhvr>
                                      <p:to>
                                        <p:strVal val="visible"/>
                                      </p:to>
                                    </p:set>
                                    <p:anim calcmode="lin" valueType="num">
                                      <p:cBhvr additive="base">
                                        <p:cTn id="12" dur="500"/>
                                        <p:tgtEl>
                                          <p:spTgt spid="4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7">
                                            <p:txEl>
                                              <p:pRg st="2" end="2"/>
                                            </p:txEl>
                                          </p:spTgt>
                                        </p:tgtEl>
                                        <p:attrNameLst>
                                          <p:attrName>style.visibility</p:attrName>
                                        </p:attrNameLst>
                                      </p:cBhvr>
                                      <p:to>
                                        <p:strVal val="visible"/>
                                      </p:to>
                                    </p:set>
                                    <p:anim calcmode="lin" valueType="num">
                                      <p:cBhvr additive="base">
                                        <p:cTn id="17" dur="500"/>
                                        <p:tgtEl>
                                          <p:spTgt spid="4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47">
                                            <p:txEl>
                                              <p:pRg st="3" end="3"/>
                                            </p:txEl>
                                          </p:spTgt>
                                        </p:tgtEl>
                                        <p:attrNameLst>
                                          <p:attrName>style.visibility</p:attrName>
                                        </p:attrNameLst>
                                      </p:cBhvr>
                                      <p:to>
                                        <p:strVal val="visible"/>
                                      </p:to>
                                    </p:set>
                                    <p:anim calcmode="lin" valueType="num">
                                      <p:cBhvr additive="base">
                                        <p:cTn id="22" dur="500"/>
                                        <p:tgtEl>
                                          <p:spTgt spid="4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7">
                                            <p:txEl>
                                              <p:pRg st="4" end="4"/>
                                            </p:txEl>
                                          </p:spTgt>
                                        </p:tgtEl>
                                        <p:attrNameLst>
                                          <p:attrName>style.visibility</p:attrName>
                                        </p:attrNameLst>
                                      </p:cBhvr>
                                      <p:to>
                                        <p:strVal val="visible"/>
                                      </p:to>
                                    </p:set>
                                    <p:anim calcmode="lin" valueType="num">
                                      <p:cBhvr additive="base">
                                        <p:cTn id="27" dur="500"/>
                                        <p:tgtEl>
                                          <p:spTgt spid="4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47">
                                            <p:txEl>
                                              <p:pRg st="5" end="5"/>
                                            </p:txEl>
                                          </p:spTgt>
                                        </p:tgtEl>
                                        <p:attrNameLst>
                                          <p:attrName>style.visibility</p:attrName>
                                        </p:attrNameLst>
                                      </p:cBhvr>
                                      <p:to>
                                        <p:strVal val="visible"/>
                                      </p:to>
                                    </p:set>
                                    <p:anim calcmode="lin" valueType="num">
                                      <p:cBhvr additive="base">
                                        <p:cTn id="32" dur="500"/>
                                        <p:tgtEl>
                                          <p:spTgt spid="4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47">
                                            <p:txEl>
                                              <p:pRg st="6" end="6"/>
                                            </p:txEl>
                                          </p:spTgt>
                                        </p:tgtEl>
                                        <p:attrNameLst>
                                          <p:attrName>style.visibility</p:attrName>
                                        </p:attrNameLst>
                                      </p:cBhvr>
                                      <p:to>
                                        <p:strVal val="visible"/>
                                      </p:to>
                                    </p:set>
                                    <p:anim calcmode="lin" valueType="num">
                                      <p:cBhvr additive="base">
                                        <p:cTn id="37" dur="500"/>
                                        <p:tgtEl>
                                          <p:spTgt spid="44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47">
                                            <p:txEl>
                                              <p:pRg st="7" end="7"/>
                                            </p:txEl>
                                          </p:spTgt>
                                        </p:tgtEl>
                                        <p:attrNameLst>
                                          <p:attrName>style.visibility</p:attrName>
                                        </p:attrNameLst>
                                      </p:cBhvr>
                                      <p:to>
                                        <p:strVal val="visible"/>
                                      </p:to>
                                    </p:set>
                                    <p:anim calcmode="lin" valueType="num">
                                      <p:cBhvr additive="base">
                                        <p:cTn id="42" dur="500"/>
                                        <p:tgtEl>
                                          <p:spTgt spid="44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48"/>
                                        </p:tgtEl>
                                        <p:attrNameLst>
                                          <p:attrName>style.visibility</p:attrName>
                                        </p:attrNameLst>
                                      </p:cBhvr>
                                      <p:to>
                                        <p:strVal val="visible"/>
                                      </p:to>
                                    </p:set>
                                    <p:anim calcmode="lin" valueType="num">
                                      <p:cBhvr additive="base">
                                        <p:cTn id="47" dur="500"/>
                                        <p:tgtEl>
                                          <p:spTgt spid="4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 descr="OPL20U25GSXzBJYl68kk8uQGfFKzs7yb1M4KJWUiLk6ZEvGF+qCIPSnY57AbBFCvTW$2023 18 99$99+K4lPs7H94VUqPe2XwIsfPRnrXQE//QTEXxb8/8N4CNc6FpgZahzpTjFhMzSA7T/nHJa11DE8Ng2TP3iAmRczFlmslSuUNOgUeb6yRvs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51">
                <a:solidFill>
                  <a:srgbClr val="000000"/>
                </a:solidFill>
                <a:latin typeface="Arial"/>
                <a:ea typeface="Arial"/>
                <a:cs typeface="Arial"/>
                <a:sym typeface="Arial"/>
              </a:rPr>
              <a:t>2</a:t>
            </a:fld>
            <a:endParaRPr sz="1251">
              <a:solidFill>
                <a:srgbClr val="000000"/>
              </a:solidFill>
              <a:latin typeface="Arial"/>
              <a:ea typeface="Arial"/>
              <a:cs typeface="Arial"/>
              <a:sym typeface="Arial"/>
            </a:endParaRPr>
          </a:p>
        </p:txBody>
      </p:sp>
      <p:sp>
        <p:nvSpPr>
          <p:cNvPr id="192" name="Google Shape;192;p2" descr="OPL20U25GSXzBJYl68kk8uQGfFKzs7yb1M4KJWUiLk6ZEvGF+qCIPSnY57AbBFCvTW$2023 18 99$99+K4lPs7H94VUqPe2XwIsfPRnrXQE//QTEXxb8/8N4CNc6FpgZahzpTjFhMzSA7T/nHJa11DE8Ng2TP3iAmRczFlmslSuUNOgUeb6yRvs0="/>
          <p:cNvSpPr/>
          <p:nvPr/>
        </p:nvSpPr>
        <p:spPr>
          <a:xfrm>
            <a:off x="1524006" y="857253"/>
            <a:ext cx="1025525" cy="919163"/>
          </a:xfrm>
          <a:prstGeom prst="star5">
            <a:avLst>
              <a:gd name="adj" fmla="val 19098"/>
              <a:gd name="hf" fmla="val 105146"/>
              <a:gd name="vf" fmla="val 110557"/>
            </a:avLst>
          </a:prstGeom>
          <a:gradFill>
            <a:gsLst>
              <a:gs pos="0">
                <a:srgbClr val="660066"/>
              </a:gs>
              <a:gs pos="100000">
                <a:srgbClr val="00FFFF"/>
              </a:gs>
            </a:gsLst>
            <a:path path="circle">
              <a:fillToRect l="50000" t="50000" r="50000" b="50000"/>
            </a:path>
            <a:tileRect/>
          </a:gradFill>
          <a:ln w="9525" cap="flat" cmpd="sng">
            <a:solidFill>
              <a:schemeClr val="hlink"/>
            </a:solidFill>
            <a:prstDash val="solid"/>
            <a:miter lim="800000"/>
            <a:headEnd type="none" w="sm" len="sm"/>
            <a:tailEnd type="none" w="sm" len="sm"/>
          </a:ln>
        </p:spPr>
        <p:txBody>
          <a:bodyPr spcFirstLastPara="1" wrap="square" lIns="81625" tIns="40800" rIns="81625" bIns="40800" anchor="ctr" anchorCtr="0">
            <a:noAutofit/>
          </a:bodyPr>
          <a:lstStyle/>
          <a:p>
            <a:pPr marL="0" marR="0" lvl="0" indent="0" algn="ctr" rtl="0">
              <a:spcBef>
                <a:spcPts val="0"/>
              </a:spcBef>
              <a:spcAft>
                <a:spcPts val="0"/>
              </a:spcAft>
              <a:buNone/>
            </a:pPr>
            <a:endParaRPr sz="2875">
              <a:solidFill>
                <a:srgbClr val="FF0066"/>
              </a:solidFill>
              <a:latin typeface="Times New Roman"/>
              <a:ea typeface="Times New Roman"/>
              <a:cs typeface="Times New Roman"/>
              <a:sym typeface="Times New Roman"/>
            </a:endParaRPr>
          </a:p>
        </p:txBody>
      </p:sp>
      <p:sp>
        <p:nvSpPr>
          <p:cNvPr id="193" name="Google Shape;193;p2" descr="OPL20U25GSXzBJYl68kk8uQGfFKzs7yb1M4KJWUiLk6ZEvGF+qCIPSnY57AbBFCvTW$2023 18 99$99+K4lPs7H94VUqPe2XwIsfPRnrXQE//QTEXxb8/8N4CNc6FpgZahzpTjFhMzSA7T/nHJa11DE8Ng2TP3iAmRczFlmslSuUNOgUeb6yRvs0="/>
          <p:cNvSpPr/>
          <p:nvPr/>
        </p:nvSpPr>
        <p:spPr>
          <a:xfrm>
            <a:off x="9296401" y="1082511"/>
            <a:ext cx="457200" cy="285751"/>
          </a:xfrm>
          <a:prstGeom prst="star5">
            <a:avLst>
              <a:gd name="adj" fmla="val 19098"/>
              <a:gd name="hf" fmla="val 105146"/>
              <a:gd name="vf" fmla="val 110557"/>
            </a:avLst>
          </a:prstGeom>
          <a:gradFill>
            <a:gsLst>
              <a:gs pos="0">
                <a:srgbClr val="FFFF00"/>
              </a:gs>
              <a:gs pos="100000">
                <a:srgbClr val="FF3300"/>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81625" tIns="40800" rIns="81625" bIns="40800" anchor="ctr" anchorCtr="0">
            <a:noAutofit/>
          </a:bodyPr>
          <a:lstStyle/>
          <a:p>
            <a:pPr marL="0" marR="0" lvl="0" indent="0" algn="l" rtl="0">
              <a:spcBef>
                <a:spcPts val="0"/>
              </a:spcBef>
              <a:spcAft>
                <a:spcPts val="0"/>
              </a:spcAft>
              <a:buNone/>
            </a:pPr>
            <a:endParaRPr sz="1625">
              <a:solidFill>
                <a:srgbClr val="000000"/>
              </a:solidFill>
              <a:latin typeface="Arial"/>
              <a:ea typeface="Arial"/>
              <a:cs typeface="Arial"/>
              <a:sym typeface="Arial"/>
            </a:endParaRPr>
          </a:p>
        </p:txBody>
      </p:sp>
      <p:sp>
        <p:nvSpPr>
          <p:cNvPr id="194" name="Google Shape;194;p2" descr="OPL20U25GSXzBJYl68kk8uQGfFKzs7yb1M4KJWUiLk6ZEvGF+qCIPSnY57AbBFCvTW$2023 18 99$99+K4lPs7H94VUqPe2XwIsfPRnrXQE//QTEXxb8/8N4CNc6FpgZahzpTjFhMzSA7T/nHJa11DE8Ng2TP3iAmRczFlmslSuUNOgUeb6yRvs0="/>
          <p:cNvSpPr/>
          <p:nvPr/>
        </p:nvSpPr>
        <p:spPr>
          <a:xfrm rot="1721169">
            <a:off x="4222171" y="667990"/>
            <a:ext cx="609600" cy="285751"/>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lnTo>
                  <a:pt x="16200" y="0"/>
                </a:lnTo>
                <a:close/>
              </a:path>
              <a:path w="21600" h="21600" extrusionOk="0">
                <a:moveTo>
                  <a:pt x="1350" y="5400"/>
                </a:moveTo>
                <a:lnTo>
                  <a:pt x="1350" y="16200"/>
                </a:lnTo>
                <a:lnTo>
                  <a:pt x="2700" y="16200"/>
                </a:lnTo>
                <a:lnTo>
                  <a:pt x="2700" y="5400"/>
                </a:lnTo>
                <a:lnTo>
                  <a:pt x="1350" y="5400"/>
                </a:lnTo>
                <a:close/>
              </a:path>
              <a:path w="21600" h="21600" extrusionOk="0">
                <a:moveTo>
                  <a:pt x="0" y="5400"/>
                </a:moveTo>
                <a:lnTo>
                  <a:pt x="0" y="16200"/>
                </a:lnTo>
                <a:lnTo>
                  <a:pt x="675" y="16200"/>
                </a:lnTo>
                <a:lnTo>
                  <a:pt x="675" y="5400"/>
                </a:lnTo>
                <a:lnTo>
                  <a:pt x="0" y="5400"/>
                </a:lnTo>
                <a:close/>
              </a:path>
            </a:pathLst>
          </a:custGeom>
          <a:solidFill>
            <a:srgbClr val="FFFF00"/>
          </a:solidFill>
          <a:ln w="9525" cap="flat" cmpd="sng">
            <a:solidFill>
              <a:schemeClr val="dk1"/>
            </a:solidFill>
            <a:prstDash val="solid"/>
            <a:miter lim="800000"/>
            <a:headEnd type="none" w="sm" len="sm"/>
            <a:tailEnd type="none" w="sm" len="sm"/>
          </a:ln>
        </p:spPr>
        <p:txBody>
          <a:bodyPr spcFirstLastPara="1" wrap="square" lIns="81625" tIns="40800" rIns="81625" bIns="40800" anchor="ctr" anchorCtr="0">
            <a:noAutofit/>
          </a:bodyPr>
          <a:lstStyle/>
          <a:p>
            <a:pPr marL="0" marR="0" lvl="0" indent="0" algn="l" rtl="0">
              <a:spcBef>
                <a:spcPts val="0"/>
              </a:spcBef>
              <a:spcAft>
                <a:spcPts val="0"/>
              </a:spcAft>
              <a:buNone/>
            </a:pPr>
            <a:endParaRPr sz="1625">
              <a:solidFill>
                <a:srgbClr val="000000"/>
              </a:solidFill>
              <a:latin typeface="Arial"/>
              <a:ea typeface="Arial"/>
              <a:cs typeface="Arial"/>
              <a:sym typeface="Arial"/>
            </a:endParaRPr>
          </a:p>
        </p:txBody>
      </p:sp>
      <p:sp>
        <p:nvSpPr>
          <p:cNvPr id="195" name="Google Shape;195;p2" descr="OPL20U25GSXzBJYl68kk8uQGfFKzs7yb1M4KJWUiLk6ZEvGF+qCIPSnY57AbBFCvTW$2023 18 99$99+K4lPs7H94VUqPe2XwIsfPRnrXQE//QTEXxb8/8N4CNc6FpgZahzpTjFhMzSA7T/nHJa11DE8Ng2TP3iAmRczFlmslSuUNOgUeb6yRvs0="/>
          <p:cNvSpPr txBox="1"/>
          <p:nvPr/>
        </p:nvSpPr>
        <p:spPr>
          <a:xfrm>
            <a:off x="4530475" y="790579"/>
            <a:ext cx="3756247" cy="739090"/>
          </a:xfrm>
          <a:prstGeom prst="rect">
            <a:avLst/>
          </a:prstGeom>
          <a:gradFill>
            <a:gsLst>
              <a:gs pos="0">
                <a:srgbClr val="FFCC99"/>
              </a:gs>
              <a:gs pos="50000">
                <a:srgbClr val="FF9999"/>
              </a:gs>
              <a:gs pos="100000">
                <a:srgbClr val="FFCC99"/>
              </a:gs>
            </a:gsLst>
            <a:lin ang="2700000" scaled="0"/>
          </a:gradFill>
          <a:ln w="28575" cap="flat" cmpd="sng">
            <a:solidFill>
              <a:srgbClr val="FF66CC"/>
            </a:solidFill>
            <a:prstDash val="solid"/>
            <a:miter lim="800000"/>
            <a:headEnd type="none" w="sm" len="sm"/>
            <a:tailEnd type="none" w="sm" len="sm"/>
          </a:ln>
        </p:spPr>
        <p:txBody>
          <a:bodyPr spcFirstLastPara="1" wrap="square" lIns="81625" tIns="40800" rIns="81625" bIns="40800" anchor="t" anchorCtr="0">
            <a:spAutoFit/>
          </a:bodyPr>
          <a:lstStyle/>
          <a:p>
            <a:pPr marL="0" marR="0" lvl="0" indent="0" algn="ctr" rtl="0">
              <a:spcBef>
                <a:spcPts val="0"/>
              </a:spcBef>
              <a:spcAft>
                <a:spcPts val="0"/>
              </a:spcAft>
              <a:buNone/>
            </a:pPr>
            <a:r>
              <a:rPr lang="en-US" sz="4267">
                <a:solidFill>
                  <a:srgbClr val="0000FF"/>
                </a:solidFill>
                <a:latin typeface="Times New Roman"/>
                <a:ea typeface="Times New Roman"/>
                <a:cs typeface="Times New Roman"/>
                <a:sym typeface="Times New Roman"/>
              </a:rPr>
              <a:t>LUẬT CHƠI</a:t>
            </a:r>
            <a:endParaRPr/>
          </a:p>
        </p:txBody>
      </p:sp>
      <p:sp>
        <p:nvSpPr>
          <p:cNvPr id="196" name="Google Shape;196;p2" descr="OPL20U25GSXzBJYl68kk8uQGfFKzs7yb1M4KJWUiLk6ZEvGF+qCIPSnY57AbBFCvTW$2023 18 99$99+K4lPs7H94VUqPe2XwIsfPRnrXQE//QTEXxb8/8N4CNc6FpgZahzpTjFhMzSA7T/nHJa11DE8Ng2TP3iAmRczFlmslSuUNOgUeb6yRvs0="/>
          <p:cNvSpPr/>
          <p:nvPr/>
        </p:nvSpPr>
        <p:spPr>
          <a:xfrm>
            <a:off x="1320801" y="1976695"/>
            <a:ext cx="9502148" cy="3771903"/>
          </a:xfrm>
          <a:prstGeom prst="roundRect">
            <a:avLst>
              <a:gd name="adj" fmla="val 16667"/>
            </a:avLst>
          </a:prstGeom>
          <a:blipFill rotWithShape="1">
            <a:blip r:embed="rId3">
              <a:alphaModFix/>
            </a:blip>
            <a:tile tx="0" ty="0" sx="100000" sy="100000" flip="none" algn="tl"/>
          </a:blipFill>
          <a:ln w="28575" cap="flat" cmpd="sng">
            <a:solidFill>
              <a:srgbClr val="FF6600"/>
            </a:solidFill>
            <a:prstDash val="solid"/>
            <a:round/>
            <a:headEnd type="none" w="sm" len="sm"/>
            <a:tailEnd type="none" w="sm" len="sm"/>
          </a:ln>
        </p:spPr>
        <p:txBody>
          <a:bodyPr spcFirstLastPara="1" wrap="square" lIns="81625" tIns="40800" rIns="81625" bIns="40800" anchor="ctr" anchorCtr="0">
            <a:noAutofit/>
          </a:bodyPr>
          <a:lstStyle/>
          <a:p>
            <a:pPr marL="0" marR="0" lvl="0" indent="0" algn="just" rtl="0">
              <a:lnSpc>
                <a:spcPct val="140000"/>
              </a:lnSpc>
              <a:spcBef>
                <a:spcPts val="0"/>
              </a:spcBef>
              <a:spcAft>
                <a:spcPts val="0"/>
              </a:spcAft>
              <a:buNone/>
            </a:pPr>
            <a:r>
              <a:rPr lang="en-US" sz="3200">
                <a:solidFill>
                  <a:srgbClr val="0000FF"/>
                </a:solidFill>
                <a:latin typeface="Times New Roman"/>
                <a:ea typeface="Times New Roman"/>
                <a:cs typeface="Times New Roman"/>
                <a:sym typeface="Times New Roman"/>
              </a:rPr>
              <a:t>Có 5 hộp quà bí mật, mỗi hộp quà có một câu hỏi.Để mở</a:t>
            </a:r>
            <a:endParaRPr/>
          </a:p>
          <a:p>
            <a:pPr marL="0" marR="0" lvl="0" indent="0" algn="just" rtl="0">
              <a:lnSpc>
                <a:spcPct val="140000"/>
              </a:lnSpc>
              <a:spcBef>
                <a:spcPts val="0"/>
              </a:spcBef>
              <a:spcAft>
                <a:spcPts val="0"/>
              </a:spcAft>
              <a:buNone/>
            </a:pPr>
            <a:r>
              <a:rPr lang="en-US" sz="3200">
                <a:solidFill>
                  <a:srgbClr val="0000FF"/>
                </a:solidFill>
                <a:latin typeface="Times New Roman"/>
                <a:ea typeface="Times New Roman"/>
                <a:cs typeface="Times New Roman"/>
                <a:sym typeface="Times New Roman"/>
              </a:rPr>
              <a:t>được các hộp quà đó các em sẽ phải trả lời các câu hỏi</a:t>
            </a:r>
            <a:endParaRPr/>
          </a:p>
          <a:p>
            <a:pPr marL="0" marR="0" lvl="0" indent="0" algn="just" rtl="0">
              <a:lnSpc>
                <a:spcPct val="140000"/>
              </a:lnSpc>
              <a:spcBef>
                <a:spcPts val="0"/>
              </a:spcBef>
              <a:spcAft>
                <a:spcPts val="0"/>
              </a:spcAft>
              <a:buNone/>
            </a:pPr>
            <a:r>
              <a:rPr lang="en-US" sz="3200">
                <a:solidFill>
                  <a:srgbClr val="0000FF"/>
                </a:solidFill>
                <a:latin typeface="Times New Roman"/>
                <a:ea typeface="Times New Roman"/>
                <a:cs typeface="Times New Roman"/>
                <a:sym typeface="Times New Roman"/>
              </a:rPr>
              <a:t>tương ứng. Bạn nào trả lời nhanh và đúng nhất vào bảng</a:t>
            </a:r>
            <a:endParaRPr/>
          </a:p>
          <a:p>
            <a:pPr marL="0" marR="0" lvl="0" indent="0" algn="just" rtl="0">
              <a:lnSpc>
                <a:spcPct val="140000"/>
              </a:lnSpc>
              <a:spcBef>
                <a:spcPts val="0"/>
              </a:spcBef>
              <a:spcAft>
                <a:spcPts val="0"/>
              </a:spcAft>
              <a:buNone/>
            </a:pPr>
            <a:r>
              <a:rPr lang="en-US" sz="3200">
                <a:solidFill>
                  <a:srgbClr val="0000FF"/>
                </a:solidFill>
                <a:latin typeface="Times New Roman"/>
                <a:ea typeface="Times New Roman"/>
                <a:cs typeface="Times New Roman"/>
                <a:sym typeface="Times New Roman"/>
              </a:rPr>
              <a:t> con sẽ nhận được phần thưởng trong mỗi hộp quà.</a:t>
            </a:r>
            <a:endParaRPr sz="3200">
              <a:solidFill>
                <a:srgbClr val="0000FF"/>
              </a:solidFill>
              <a:latin typeface="Times New Roman"/>
              <a:ea typeface="Times New Roman"/>
              <a:cs typeface="Times New Roman"/>
              <a:sym typeface="Times New Roman"/>
            </a:endParaRPr>
          </a:p>
        </p:txBody>
      </p:sp>
      <p:pic>
        <p:nvPicPr>
          <p:cNvPr id="197" name="Google Shape;197;p2" descr="OPL20U25GSXzBJYl68kk8uQGfFKzs7yb1M4KJWUiLk6ZEvGF+qCIPSnY57AbBFCvTW$2023 18 99$99+K4lPs7H94VUqPe2XwIsfPRnrXQE//QTEXxb8/8N4CNc6FpgZahzpTjFhMzSA7T/nHJa11DE8Ng2TP3iAmRczFlmslSuUNOgUeb6yRvs0="/>
          <p:cNvPicPr preferRelativeResize="0"/>
          <p:nvPr/>
        </p:nvPicPr>
        <p:blipFill rotWithShape="1">
          <a:blip r:embed="rId4">
            <a:alphaModFix/>
          </a:blip>
          <a:srcRect/>
          <a:stretch/>
        </p:blipFill>
        <p:spPr>
          <a:xfrm rot="766003">
            <a:off x="4540546" y="6013454"/>
            <a:ext cx="790575" cy="685801"/>
          </a:xfrm>
          <a:prstGeom prst="rect">
            <a:avLst/>
          </a:prstGeom>
          <a:noFill/>
          <a:ln>
            <a:noFill/>
          </a:ln>
        </p:spPr>
      </p:pic>
      <p:pic>
        <p:nvPicPr>
          <p:cNvPr id="198" name="Google Shape;198;p2" descr="OPL20U25GSXzBJYl68kk8uQGfFKzs7yb1M4KJWUiLk6ZEvGF+qCIPSnY57AbBFCvTW$2023 18 99$99+K4lPs7H94VUqPe2XwIsfPRnrXQE//QTEXxb8/8N4CNc6FpgZahzpTjFhMzSA7T/nHJa11DE8Ng2TP3iAmRczFlmslSuUNOgUeb6yRvs0="/>
          <p:cNvPicPr preferRelativeResize="0"/>
          <p:nvPr/>
        </p:nvPicPr>
        <p:blipFill rotWithShape="1">
          <a:blip r:embed="rId5">
            <a:alphaModFix/>
          </a:blip>
          <a:srcRect/>
          <a:stretch/>
        </p:blipFill>
        <p:spPr>
          <a:xfrm>
            <a:off x="8458202" y="6013453"/>
            <a:ext cx="838201" cy="685801"/>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0"/>
          <p:cNvSpPr txBox="1">
            <a:spLocks noGrp="1"/>
          </p:cNvSpPr>
          <p:nvPr>
            <p:ph type="title"/>
          </p:nvPr>
        </p:nvSpPr>
        <p:spPr>
          <a:xfrm>
            <a:off x="215900" y="90710"/>
            <a:ext cx="1188720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200"/>
              <a:buFont typeface="Arial"/>
              <a:buNone/>
            </a:pPr>
            <a:endParaRPr/>
          </a:p>
        </p:txBody>
      </p:sp>
      <p:graphicFrame>
        <p:nvGraphicFramePr>
          <p:cNvPr id="455" name="Google Shape;455;p20"/>
          <p:cNvGraphicFramePr/>
          <p:nvPr/>
        </p:nvGraphicFramePr>
        <p:xfrm>
          <a:off x="838200" y="990603"/>
          <a:ext cx="10401300" cy="5486425"/>
        </p:xfrm>
        <a:graphic>
          <a:graphicData uri="http://schemas.openxmlformats.org/drawingml/2006/table">
            <a:tbl>
              <a:tblPr firstRow="1" firstCol="1" bandRow="1">
                <a:noFill/>
                <a:tableStyleId>{ACB30CBA-2A03-4204-B82B-DC655C4E9D98}</a:tableStyleId>
              </a:tblPr>
              <a:tblGrid>
                <a:gridCol w="1414575">
                  <a:extLst>
                    <a:ext uri="{9D8B030D-6E8A-4147-A177-3AD203B41FA5}">
                      <a16:colId xmlns:a16="http://schemas.microsoft.com/office/drawing/2014/main" val="20000"/>
                    </a:ext>
                  </a:extLst>
                </a:gridCol>
                <a:gridCol w="4259275">
                  <a:extLst>
                    <a:ext uri="{9D8B030D-6E8A-4147-A177-3AD203B41FA5}">
                      <a16:colId xmlns:a16="http://schemas.microsoft.com/office/drawing/2014/main" val="20001"/>
                    </a:ext>
                  </a:extLst>
                </a:gridCol>
                <a:gridCol w="4727450">
                  <a:extLst>
                    <a:ext uri="{9D8B030D-6E8A-4147-A177-3AD203B41FA5}">
                      <a16:colId xmlns:a16="http://schemas.microsoft.com/office/drawing/2014/main" val="20002"/>
                    </a:ext>
                  </a:extLst>
                </a:gridCol>
              </a:tblGrid>
              <a:tr h="795325">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Vật liệu</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Bóng đèn sáng hay không sáng</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Vật liệu dẫn điện hay không dẫn điện</a:t>
                      </a:r>
                      <a:endParaRPr sz="24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0"/>
                  </a:ext>
                </a:extLst>
              </a:tr>
              <a:tr h="754900">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Kim loại</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1"/>
                  </a:ext>
                </a:extLst>
              </a:tr>
              <a:tr h="795325">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Thủy tinh</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2"/>
                  </a:ext>
                </a:extLst>
              </a:tr>
              <a:tr h="795325">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Nhựa</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3"/>
                  </a:ext>
                </a:extLst>
              </a:tr>
              <a:tr h="795325">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Gốm, sứ</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4"/>
                  </a:ext>
                </a:extLst>
              </a:tr>
              <a:tr h="754900">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Cao su</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5"/>
                  </a:ext>
                </a:extLst>
              </a:tr>
              <a:tr h="795325">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Gỗ</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6"/>
                  </a:ext>
                </a:extLst>
              </a:tr>
            </a:tbl>
          </a:graphicData>
        </a:graphic>
      </p:graphicFrame>
      <p:sp>
        <p:nvSpPr>
          <p:cNvPr id="456" name="Google Shape;456;p20"/>
          <p:cNvSpPr/>
          <p:nvPr/>
        </p:nvSpPr>
        <p:spPr>
          <a:xfrm>
            <a:off x="247650" y="178504"/>
            <a:ext cx="12249150" cy="83099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400" b="1">
                <a:solidFill>
                  <a:srgbClr val="00B050"/>
                </a:solidFill>
                <a:latin typeface="Times New Roman"/>
                <a:ea typeface="Times New Roman"/>
                <a:cs typeface="Times New Roman"/>
                <a:sym typeface="Times New Roman"/>
              </a:rPr>
              <a:t>Bảng 2 </a:t>
            </a:r>
            <a:r>
              <a:rPr lang="en-US" sz="2400">
                <a:solidFill>
                  <a:srgbClr val="00B050"/>
                </a:solidFill>
                <a:latin typeface="Times New Roman"/>
                <a:ea typeface="Times New Roman"/>
                <a:cs typeface="Times New Roman"/>
                <a:sym typeface="Times New Roman"/>
              </a:rPr>
              <a:t>Tiến hành thí nghiệm theo nhóm lớn 3 phút tìm hiểu khả năng dẫn điện của vật liệu.</a:t>
            </a:r>
            <a:endParaRPr/>
          </a:p>
          <a:p>
            <a:pPr marL="0" marR="0" lvl="0" indent="0" algn="l" rtl="0">
              <a:spcBef>
                <a:spcPts val="0"/>
              </a:spcBef>
              <a:spcAft>
                <a:spcPts val="0"/>
              </a:spcAft>
              <a:buNone/>
            </a:pPr>
            <a:endParaRPr sz="2400" b="0" i="0" u="none" strike="noStrike" cap="none">
              <a:solidFill>
                <a:srgbClr val="00B050"/>
              </a:solidFill>
              <a:latin typeface="Times New Roman"/>
              <a:ea typeface="Times New Roman"/>
              <a:cs typeface="Times New Roman"/>
              <a:sym typeface="Times New Roman"/>
            </a:endParaRPr>
          </a:p>
        </p:txBody>
      </p:sp>
      <p:pic>
        <p:nvPicPr>
          <p:cNvPr id="457" name="Google Shape;457;p20"/>
          <p:cNvPicPr preferRelativeResize="0"/>
          <p:nvPr/>
        </p:nvPicPr>
        <p:blipFill rotWithShape="1">
          <a:blip r:embed="rId3">
            <a:alphaModFix/>
          </a:blip>
          <a:srcRect/>
          <a:stretch/>
        </p:blipFill>
        <p:spPr>
          <a:xfrm>
            <a:off x="10153650" y="5886450"/>
            <a:ext cx="1692664" cy="9536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5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aphicFrame>
        <p:nvGraphicFramePr>
          <p:cNvPr id="462" name="Google Shape;462;p21"/>
          <p:cNvGraphicFramePr/>
          <p:nvPr/>
        </p:nvGraphicFramePr>
        <p:xfrm>
          <a:off x="409903" y="315310"/>
          <a:ext cx="11782100" cy="6542700"/>
        </p:xfrm>
        <a:graphic>
          <a:graphicData uri="http://schemas.openxmlformats.org/drawingml/2006/table">
            <a:tbl>
              <a:tblPr firstRow="1" firstCol="1" bandRow="1">
                <a:noFill/>
                <a:tableStyleId>{ACB30CBA-2A03-4204-B82B-DC655C4E9D98}</a:tableStyleId>
              </a:tblPr>
              <a:tblGrid>
                <a:gridCol w="2720600">
                  <a:extLst>
                    <a:ext uri="{9D8B030D-6E8A-4147-A177-3AD203B41FA5}">
                      <a16:colId xmlns:a16="http://schemas.microsoft.com/office/drawing/2014/main" val="20000"/>
                    </a:ext>
                  </a:extLst>
                </a:gridCol>
                <a:gridCol w="4263775">
                  <a:extLst>
                    <a:ext uri="{9D8B030D-6E8A-4147-A177-3AD203B41FA5}">
                      <a16:colId xmlns:a16="http://schemas.microsoft.com/office/drawing/2014/main" val="20001"/>
                    </a:ext>
                  </a:extLst>
                </a:gridCol>
                <a:gridCol w="4797725">
                  <a:extLst>
                    <a:ext uri="{9D8B030D-6E8A-4147-A177-3AD203B41FA5}">
                      <a16:colId xmlns:a16="http://schemas.microsoft.com/office/drawing/2014/main" val="20002"/>
                    </a:ext>
                  </a:extLst>
                </a:gridCol>
              </a:tblGrid>
              <a:tr h="1419150">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Vật liệu</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Bóng đèn sáng hay không sáng?</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Vật liệu dẫn điện hay không dẫn điện</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0"/>
                  </a:ext>
                </a:extLst>
              </a:tr>
              <a:tr h="844300">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Kim loại</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Sáng</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Dẫn điện</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1"/>
                  </a:ext>
                </a:extLst>
              </a:tr>
              <a:tr h="863550">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Nhựa</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sáng</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dẫn điện</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2"/>
                  </a:ext>
                </a:extLst>
              </a:tr>
              <a:tr h="863550">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Gỗ</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sáng</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dẫn điện</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3"/>
                  </a:ext>
                </a:extLst>
              </a:tr>
              <a:tr h="844300">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Cao su</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sáng</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dẫn điện</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4"/>
                  </a:ext>
                </a:extLst>
              </a:tr>
              <a:tr h="863550">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Thủy tinh</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sáng</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dẫn điện</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5"/>
                  </a:ext>
                </a:extLst>
              </a:tr>
              <a:tr h="844300">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Gốm</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sáng</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dẫn điện</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22"/>
          <p:cNvPicPr preferRelativeResize="0">
            <a:picLocks noGrp="1"/>
          </p:cNvPicPr>
          <p:nvPr>
            <p:ph type="body" idx="1"/>
          </p:nvPr>
        </p:nvPicPr>
        <p:blipFill rotWithShape="1">
          <a:blip r:embed="rId3">
            <a:alphaModFix/>
          </a:blip>
          <a:srcRect/>
          <a:stretch/>
        </p:blipFill>
        <p:spPr>
          <a:xfrm>
            <a:off x="7843234" y="1779350"/>
            <a:ext cx="4211392" cy="2515111"/>
          </a:xfrm>
          <a:prstGeom prst="rect">
            <a:avLst/>
          </a:prstGeom>
          <a:noFill/>
          <a:ln>
            <a:noFill/>
          </a:ln>
        </p:spPr>
      </p:pic>
      <p:sp>
        <p:nvSpPr>
          <p:cNvPr id="468" name="Google Shape;468;p22"/>
          <p:cNvSpPr txBox="1"/>
          <p:nvPr/>
        </p:nvSpPr>
        <p:spPr>
          <a:xfrm>
            <a:off x="99129" y="789973"/>
            <a:ext cx="7512285" cy="6466481"/>
          </a:xfrm>
          <a:prstGeom prst="rect">
            <a:avLst/>
          </a:prstGeom>
          <a:noFill/>
          <a:ln>
            <a:noFill/>
          </a:ln>
        </p:spPr>
        <p:txBody>
          <a:bodyPr spcFirstLastPara="1" wrap="square" lIns="91425" tIns="45700" rIns="91425" bIns="45700" anchor="t" anchorCtr="0">
            <a:normAutofit/>
          </a:bodyPr>
          <a:lstStyle/>
          <a:p>
            <a:pPr marL="0" marR="0" lvl="0" indent="0" algn="just" rtl="0">
              <a:spcBef>
                <a:spcPts val="0"/>
              </a:spcBef>
              <a:spcAft>
                <a:spcPts val="0"/>
              </a:spcAft>
              <a:buClr>
                <a:schemeClr val="accent1"/>
              </a:buClr>
              <a:buSzPts val="2800"/>
              <a:buFont typeface="Noto Sans Symbols"/>
              <a:buNone/>
            </a:pPr>
            <a:r>
              <a:rPr lang="en-US" sz="2800" b="1">
                <a:solidFill>
                  <a:srgbClr val="FF0000"/>
                </a:solidFill>
                <a:latin typeface="Arial"/>
                <a:ea typeface="Arial"/>
                <a:cs typeface="Arial"/>
                <a:sym typeface="Arial"/>
              </a:rPr>
              <a:t>2.1. Chuẩn bị</a:t>
            </a:r>
            <a:endParaRPr/>
          </a:p>
          <a:p>
            <a:pPr marL="0" marR="0" lvl="0" indent="0" algn="l" rtl="0">
              <a:spcBef>
                <a:spcPts val="1000"/>
              </a:spcBef>
              <a:spcAft>
                <a:spcPts val="0"/>
              </a:spcAft>
              <a:buClr>
                <a:schemeClr val="accent1"/>
              </a:buClr>
              <a:buSzPts val="2800"/>
              <a:buFont typeface="Noto Sans Symbols"/>
              <a:buNone/>
            </a:pPr>
            <a:r>
              <a:rPr lang="en-US" sz="2800">
                <a:solidFill>
                  <a:srgbClr val="3F3F3F"/>
                </a:solidFill>
                <a:latin typeface="Arial"/>
                <a:ea typeface="Arial"/>
                <a:cs typeface="Arial"/>
                <a:sym typeface="Arial"/>
              </a:rPr>
              <a:t>- Bát sứ, các thìa bằng kim loại, gỗ, sứ, nhựa.</a:t>
            </a:r>
            <a:endParaRPr/>
          </a:p>
          <a:p>
            <a:pPr marL="0" marR="0" lvl="0" indent="0" algn="just" rtl="0">
              <a:spcBef>
                <a:spcPts val="1000"/>
              </a:spcBef>
              <a:spcAft>
                <a:spcPts val="0"/>
              </a:spcAft>
              <a:buClr>
                <a:schemeClr val="accent1"/>
              </a:buClr>
              <a:buSzPts val="2800"/>
              <a:buFont typeface="Noto Sans Symbols"/>
              <a:buNone/>
            </a:pPr>
            <a:r>
              <a:rPr lang="en-US" sz="2800" b="1">
                <a:solidFill>
                  <a:srgbClr val="FF0000"/>
                </a:solidFill>
                <a:latin typeface="Arial"/>
                <a:ea typeface="Arial"/>
                <a:cs typeface="Arial"/>
                <a:sym typeface="Arial"/>
              </a:rPr>
              <a:t>2.2. Tiến hành</a:t>
            </a:r>
            <a:endParaRPr/>
          </a:p>
          <a:p>
            <a:pPr marL="342900" marR="0" lvl="0" indent="-342900" algn="just" rtl="0">
              <a:spcBef>
                <a:spcPts val="1000"/>
              </a:spcBef>
              <a:spcAft>
                <a:spcPts val="0"/>
              </a:spcAft>
              <a:buClr>
                <a:schemeClr val="accent1"/>
              </a:buClr>
              <a:buSzPts val="2800"/>
              <a:buFont typeface="Noto Sans Symbols"/>
              <a:buChar char="⭶"/>
            </a:pPr>
            <a:r>
              <a:rPr lang="en-US" sz="2800">
                <a:solidFill>
                  <a:srgbClr val="3F3F3F"/>
                </a:solidFill>
                <a:latin typeface="Arial"/>
                <a:ea typeface="Arial"/>
                <a:cs typeface="Arial"/>
                <a:sym typeface="Arial"/>
              </a:rPr>
              <a:t>Đổ nước nóng già (khoảng 90</a:t>
            </a:r>
            <a:r>
              <a:rPr lang="en-US" sz="2800" baseline="30000">
                <a:solidFill>
                  <a:srgbClr val="3F3F3F"/>
                </a:solidFill>
                <a:latin typeface="Arial"/>
                <a:ea typeface="Arial"/>
                <a:cs typeface="Arial"/>
                <a:sym typeface="Arial"/>
              </a:rPr>
              <a:t>o</a:t>
            </a:r>
            <a:r>
              <a:rPr lang="en-US" sz="2800">
                <a:solidFill>
                  <a:srgbClr val="3F3F3F"/>
                </a:solidFill>
                <a:latin typeface="Arial"/>
                <a:ea typeface="Arial"/>
                <a:cs typeface="Arial"/>
                <a:sym typeface="Arial"/>
              </a:rPr>
              <a:t>C) vào 2/3 bát và đặt 4 chiếc thìa vào bát. Sau khoảng 2 – 3 phút, dùng tay cầm vào cán từng chiếc thìa.</a:t>
            </a:r>
            <a:endParaRPr/>
          </a:p>
          <a:p>
            <a:pPr marL="342900" marR="0" lvl="0" indent="-342900" algn="just" rtl="0">
              <a:spcBef>
                <a:spcPts val="1000"/>
              </a:spcBef>
              <a:spcAft>
                <a:spcPts val="0"/>
              </a:spcAft>
              <a:buClr>
                <a:schemeClr val="accent1"/>
              </a:buClr>
              <a:buSzPts val="2800"/>
              <a:buFont typeface="Noto Sans Symbols"/>
              <a:buChar char="⭶"/>
            </a:pPr>
            <a:r>
              <a:rPr lang="en-US" sz="2800">
                <a:solidFill>
                  <a:srgbClr val="3F3F3F"/>
                </a:solidFill>
                <a:latin typeface="Arial"/>
                <a:ea typeface="Arial"/>
                <a:cs typeface="Arial"/>
                <a:sym typeface="Arial"/>
              </a:rPr>
              <a:t>Lặp lại thí nghiệm nhưng thay nước nóng bằng nước đá.</a:t>
            </a:r>
            <a:endParaRPr/>
          </a:p>
          <a:p>
            <a:pPr marL="342900" marR="0" lvl="0" indent="-342900" algn="just" rtl="0">
              <a:spcBef>
                <a:spcPts val="1000"/>
              </a:spcBef>
              <a:spcAft>
                <a:spcPts val="0"/>
              </a:spcAft>
              <a:buClr>
                <a:schemeClr val="accent1"/>
              </a:buClr>
              <a:buSzPts val="2800"/>
              <a:buFont typeface="Noto Sans Symbols"/>
              <a:buChar char="⭶"/>
            </a:pPr>
            <a:r>
              <a:rPr lang="en-US" sz="2800">
                <a:solidFill>
                  <a:srgbClr val="3F3F3F"/>
                </a:solidFill>
                <a:latin typeface="Arial"/>
                <a:ea typeface="Arial"/>
                <a:cs typeface="Arial"/>
                <a:sym typeface="Arial"/>
              </a:rPr>
              <a:t>Quan sát và ghi kết quả vào PHT SỐ 2.</a:t>
            </a:r>
            <a:endParaRPr/>
          </a:p>
        </p:txBody>
      </p:sp>
      <p:sp>
        <p:nvSpPr>
          <p:cNvPr id="469" name="Google Shape;469;p22"/>
          <p:cNvSpPr txBox="1"/>
          <p:nvPr/>
        </p:nvSpPr>
        <p:spPr>
          <a:xfrm>
            <a:off x="99129" y="257577"/>
            <a:ext cx="8967598"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Arial"/>
                <a:ea typeface="Arial"/>
                <a:cs typeface="Arial"/>
                <a:sym typeface="Arial"/>
              </a:rPr>
              <a:t>2. Tìm hiểu về khả năng dẫn nhiệt của vật liệu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8">
                                            <p:txEl>
                                              <p:pRg st="0" end="0"/>
                                            </p:txEl>
                                          </p:spTgt>
                                        </p:tgtEl>
                                        <p:attrNameLst>
                                          <p:attrName>style.visibility</p:attrName>
                                        </p:attrNameLst>
                                      </p:cBhvr>
                                      <p:to>
                                        <p:strVal val="visible"/>
                                      </p:to>
                                    </p:set>
                                    <p:anim calcmode="lin" valueType="num">
                                      <p:cBhvr additive="base">
                                        <p:cTn id="7" dur="500"/>
                                        <p:tgtEl>
                                          <p:spTgt spid="4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8">
                                            <p:txEl>
                                              <p:pRg st="1" end="1"/>
                                            </p:txEl>
                                          </p:spTgt>
                                        </p:tgtEl>
                                        <p:attrNameLst>
                                          <p:attrName>style.visibility</p:attrName>
                                        </p:attrNameLst>
                                      </p:cBhvr>
                                      <p:to>
                                        <p:strVal val="visible"/>
                                      </p:to>
                                    </p:set>
                                    <p:anim calcmode="lin" valueType="num">
                                      <p:cBhvr additive="base">
                                        <p:cTn id="12" dur="500"/>
                                        <p:tgtEl>
                                          <p:spTgt spid="46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68">
                                            <p:txEl>
                                              <p:pRg st="2" end="2"/>
                                            </p:txEl>
                                          </p:spTgt>
                                        </p:tgtEl>
                                        <p:attrNameLst>
                                          <p:attrName>style.visibility</p:attrName>
                                        </p:attrNameLst>
                                      </p:cBhvr>
                                      <p:to>
                                        <p:strVal val="visible"/>
                                      </p:to>
                                    </p:set>
                                    <p:anim calcmode="lin" valueType="num">
                                      <p:cBhvr additive="base">
                                        <p:cTn id="17" dur="500"/>
                                        <p:tgtEl>
                                          <p:spTgt spid="46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68">
                                            <p:txEl>
                                              <p:pRg st="3" end="3"/>
                                            </p:txEl>
                                          </p:spTgt>
                                        </p:tgtEl>
                                        <p:attrNameLst>
                                          <p:attrName>style.visibility</p:attrName>
                                        </p:attrNameLst>
                                      </p:cBhvr>
                                      <p:to>
                                        <p:strVal val="visible"/>
                                      </p:to>
                                    </p:set>
                                    <p:anim calcmode="lin" valueType="num">
                                      <p:cBhvr additive="base">
                                        <p:cTn id="22" dur="500"/>
                                        <p:tgtEl>
                                          <p:spTgt spid="46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8">
                                            <p:txEl>
                                              <p:pRg st="4" end="4"/>
                                            </p:txEl>
                                          </p:spTgt>
                                        </p:tgtEl>
                                        <p:attrNameLst>
                                          <p:attrName>style.visibility</p:attrName>
                                        </p:attrNameLst>
                                      </p:cBhvr>
                                      <p:to>
                                        <p:strVal val="visible"/>
                                      </p:to>
                                    </p:set>
                                    <p:anim calcmode="lin" valueType="num">
                                      <p:cBhvr additive="base">
                                        <p:cTn id="27" dur="500"/>
                                        <p:tgtEl>
                                          <p:spTgt spid="46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68">
                                            <p:txEl>
                                              <p:pRg st="5" end="5"/>
                                            </p:txEl>
                                          </p:spTgt>
                                        </p:tgtEl>
                                        <p:attrNameLst>
                                          <p:attrName>style.visibility</p:attrName>
                                        </p:attrNameLst>
                                      </p:cBhvr>
                                      <p:to>
                                        <p:strVal val="visible"/>
                                      </p:to>
                                    </p:set>
                                    <p:anim calcmode="lin" valueType="num">
                                      <p:cBhvr additive="base">
                                        <p:cTn id="32" dur="500"/>
                                        <p:tgtEl>
                                          <p:spTgt spid="46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7"/>
                                        </p:tgtEl>
                                        <p:attrNameLst>
                                          <p:attrName>style.visibility</p:attrName>
                                        </p:attrNameLst>
                                      </p:cBhvr>
                                      <p:to>
                                        <p:strVal val="visible"/>
                                      </p:to>
                                    </p:set>
                                    <p:anim calcmode="lin" valueType="num">
                                      <p:cBhvr additive="base">
                                        <p:cTn id="37" dur="500"/>
                                        <p:tgtEl>
                                          <p:spTgt spid="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23"/>
          <p:cNvSpPr txBox="1">
            <a:spLocks noGrp="1"/>
          </p:cNvSpPr>
          <p:nvPr>
            <p:ph type="title"/>
          </p:nvPr>
        </p:nvSpPr>
        <p:spPr>
          <a:xfrm>
            <a:off x="215900" y="90710"/>
            <a:ext cx="1188720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200"/>
              <a:buFont typeface="Arial"/>
              <a:buNone/>
            </a:pPr>
            <a:endParaRPr/>
          </a:p>
        </p:txBody>
      </p:sp>
      <p:graphicFrame>
        <p:nvGraphicFramePr>
          <p:cNvPr id="475" name="Google Shape;475;p23"/>
          <p:cNvGraphicFramePr/>
          <p:nvPr/>
        </p:nvGraphicFramePr>
        <p:xfrm>
          <a:off x="950277" y="1084574"/>
          <a:ext cx="10784550" cy="5392475"/>
        </p:xfrm>
        <a:graphic>
          <a:graphicData uri="http://schemas.openxmlformats.org/drawingml/2006/table">
            <a:tbl>
              <a:tblPr firstRow="1" firstCol="1" bandRow="1">
                <a:noFill/>
                <a:tableStyleId>{ACB30CBA-2A03-4204-B82B-DC655C4E9D98}</a:tableStyleId>
              </a:tblPr>
              <a:tblGrid>
                <a:gridCol w="2839625">
                  <a:extLst>
                    <a:ext uri="{9D8B030D-6E8A-4147-A177-3AD203B41FA5}">
                      <a16:colId xmlns:a16="http://schemas.microsoft.com/office/drawing/2014/main" val="20000"/>
                    </a:ext>
                  </a:extLst>
                </a:gridCol>
                <a:gridCol w="2839625">
                  <a:extLst>
                    <a:ext uri="{9D8B030D-6E8A-4147-A177-3AD203B41FA5}">
                      <a16:colId xmlns:a16="http://schemas.microsoft.com/office/drawing/2014/main" val="20001"/>
                    </a:ext>
                  </a:extLst>
                </a:gridCol>
                <a:gridCol w="2764500">
                  <a:extLst>
                    <a:ext uri="{9D8B030D-6E8A-4147-A177-3AD203B41FA5}">
                      <a16:colId xmlns:a16="http://schemas.microsoft.com/office/drawing/2014/main" val="20002"/>
                    </a:ext>
                  </a:extLst>
                </a:gridCol>
                <a:gridCol w="2340800">
                  <a:extLst>
                    <a:ext uri="{9D8B030D-6E8A-4147-A177-3AD203B41FA5}">
                      <a16:colId xmlns:a16="http://schemas.microsoft.com/office/drawing/2014/main" val="20003"/>
                    </a:ext>
                  </a:extLst>
                </a:gridCol>
              </a:tblGrid>
              <a:tr h="1809300">
                <a:tc rowSpan="2">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Vật liệu</a:t>
                      </a:r>
                      <a:endParaRPr sz="2400" u="none" strike="noStrike" cap="none">
                        <a:latin typeface="Times New Roman"/>
                        <a:ea typeface="Times New Roman"/>
                        <a:cs typeface="Times New Roman"/>
                        <a:sym typeface="Times New Roman"/>
                      </a:endParaRPr>
                    </a:p>
                  </a:txBody>
                  <a:tcPr marL="68575" marR="68575" marT="0" marB="0" anchor="ctr"/>
                </a:tc>
                <a:tc gridSpan="2">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Chiếc thìa nóng hơn/lạnh hơn/ không nhận thấy thay đổi?</a:t>
                      </a:r>
                      <a:endParaRPr sz="2400" u="none" strike="noStrike" cap="none">
                        <a:latin typeface="Times New Roman"/>
                        <a:ea typeface="Times New Roman"/>
                        <a:cs typeface="Times New Roman"/>
                        <a:sym typeface="Times New Roman"/>
                      </a:endParaRPr>
                    </a:p>
                  </a:txBody>
                  <a:tcPr marL="68575" marR="68575" marT="0" marB="0" anchor="ctr"/>
                </a:tc>
                <a:tc hMerge="1">
                  <a:txBody>
                    <a:bodyPr/>
                    <a:lstStyle/>
                    <a:p>
                      <a:endParaRPr lang="en-US"/>
                    </a:p>
                  </a:txBody>
                  <a:tcPr/>
                </a:tc>
                <a:tc rowSpan="2">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Vật liệu dẫn nhiệt tốt hay không?</a:t>
                      </a:r>
                      <a:endParaRPr sz="24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0"/>
                  </a:ext>
                </a:extLst>
              </a:tr>
              <a:tr h="1194375">
                <a:tc vMerge="1">
                  <a:txBody>
                    <a:bodyPr/>
                    <a:lstStyle/>
                    <a:p>
                      <a:endParaRPr lang="en-US"/>
                    </a:p>
                  </a:txBody>
                  <a:tcP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Nhúng vào nước nóng</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Nhúng vào nước lạnh</a:t>
                      </a:r>
                      <a:endParaRPr sz="24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en-US"/>
                    </a:p>
                  </a:txBody>
                  <a:tcPr/>
                </a:tc>
                <a:extLst>
                  <a:ext uri="{0D108BD9-81ED-4DB2-BD59-A6C34878D82A}">
                    <a16:rowId xmlns:a16="http://schemas.microsoft.com/office/drawing/2014/main" val="10001"/>
                  </a:ext>
                </a:extLst>
              </a:tr>
              <a:tr h="597200">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Kim loại</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597200">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Nhựa</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597200">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Gốm sứ</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r h="597200">
                <a:tc>
                  <a:txBody>
                    <a:bodyPr/>
                    <a:lstStyle/>
                    <a:p>
                      <a:pPr marL="0" marR="0" lvl="0" indent="0" algn="ctr"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Gỗ</a:t>
                      </a:r>
                      <a:endParaRPr sz="24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 </a:t>
                      </a:r>
                      <a:endParaRPr sz="24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5"/>
                  </a:ext>
                </a:extLst>
              </a:tr>
            </a:tbl>
          </a:graphicData>
        </a:graphic>
      </p:graphicFrame>
      <p:sp>
        <p:nvSpPr>
          <p:cNvPr id="476" name="Google Shape;476;p23"/>
          <p:cNvSpPr/>
          <p:nvPr/>
        </p:nvSpPr>
        <p:spPr>
          <a:xfrm>
            <a:off x="398463" y="-61128"/>
            <a:ext cx="11509818" cy="95410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B050"/>
              </a:buClr>
              <a:buSzPts val="2800"/>
              <a:buFont typeface="Times New Roman"/>
              <a:buNone/>
            </a:pPr>
            <a:r>
              <a:rPr lang="en-US" sz="2800" b="1" i="0" u="none" strike="noStrike" cap="none">
                <a:solidFill>
                  <a:srgbClr val="00B050"/>
                </a:solidFill>
                <a:latin typeface="Times New Roman"/>
                <a:ea typeface="Times New Roman"/>
                <a:cs typeface="Times New Roman"/>
                <a:sym typeface="Times New Roman"/>
              </a:rPr>
              <a:t>Bảng 2:</a:t>
            </a:r>
            <a:r>
              <a:rPr lang="en-US" sz="2800" b="0" i="0" u="none" strike="noStrike" cap="none">
                <a:solidFill>
                  <a:srgbClr val="00B050"/>
                </a:solidFill>
                <a:latin typeface="Times New Roman"/>
                <a:ea typeface="Times New Roman"/>
                <a:cs typeface="Times New Roman"/>
                <a:sym typeface="Times New Roman"/>
              </a:rPr>
              <a:t> </a:t>
            </a:r>
            <a:r>
              <a:rPr lang="en-US" sz="2800">
                <a:solidFill>
                  <a:srgbClr val="00B050"/>
                </a:solidFill>
                <a:latin typeface="Times New Roman"/>
                <a:ea typeface="Times New Roman"/>
                <a:cs typeface="Times New Roman"/>
                <a:sym typeface="Times New Roman"/>
              </a:rPr>
              <a:t>T</a:t>
            </a:r>
            <a:r>
              <a:rPr lang="en-US" sz="2800" b="0" i="0" u="none" strike="noStrike" cap="none">
                <a:solidFill>
                  <a:srgbClr val="00B050"/>
                </a:solidFill>
                <a:latin typeface="Times New Roman"/>
                <a:ea typeface="Times New Roman"/>
                <a:cs typeface="Times New Roman"/>
                <a:sym typeface="Times New Roman"/>
              </a:rPr>
              <a:t>h</a:t>
            </a:r>
            <a:r>
              <a:rPr lang="en-US" sz="2800" b="0" i="0" u="none" strike="noStrike" cap="none">
                <a:solidFill>
                  <a:srgbClr val="00B050"/>
                </a:solidFill>
                <a:latin typeface="Calibri"/>
                <a:ea typeface="Calibri"/>
                <a:cs typeface="Calibri"/>
                <a:sym typeface="Calibri"/>
              </a:rPr>
              <a:t>í</a:t>
            </a:r>
            <a:r>
              <a:rPr lang="en-US" sz="2800" b="0" i="0" u="none" strike="noStrike" cap="none">
                <a:solidFill>
                  <a:srgbClr val="00B050"/>
                </a:solidFill>
                <a:latin typeface="Times New Roman"/>
                <a:ea typeface="Times New Roman"/>
                <a:cs typeface="Times New Roman"/>
                <a:sym typeface="Times New Roman"/>
              </a:rPr>
              <a:t> nghiệm theo nhóm 3 phút t</a:t>
            </a:r>
            <a:r>
              <a:rPr lang="en-US" sz="2800" b="0" i="0" u="none" strike="noStrike" cap="none">
                <a:solidFill>
                  <a:srgbClr val="00B050"/>
                </a:solidFill>
                <a:latin typeface="Calibri"/>
                <a:ea typeface="Calibri"/>
                <a:cs typeface="Calibri"/>
                <a:sym typeface="Calibri"/>
              </a:rPr>
              <a:t>ì</a:t>
            </a:r>
            <a:r>
              <a:rPr lang="en-US" sz="2800" b="0" i="0" u="none" strike="noStrike" cap="none">
                <a:solidFill>
                  <a:srgbClr val="00B050"/>
                </a:solidFill>
                <a:latin typeface="Times New Roman"/>
                <a:ea typeface="Times New Roman"/>
                <a:cs typeface="Times New Roman"/>
                <a:sym typeface="Times New Roman"/>
              </a:rPr>
              <a:t>m hiểu khả năng dẫn nhiệt của vật liệu.</a:t>
            </a:r>
            <a:endParaRPr sz="2800" b="0" i="0" u="none" strike="noStrike" cap="none">
              <a:solidFill>
                <a:srgbClr val="00B05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Century Gothic"/>
              <a:buNone/>
            </a:pPr>
            <a:endParaRPr sz="2800" b="0" i="0" u="none" strike="noStrike" cap="none">
              <a:solidFill>
                <a:srgbClr val="00B050"/>
              </a:solidFill>
              <a:latin typeface="Arial"/>
              <a:ea typeface="Arial"/>
              <a:cs typeface="Arial"/>
              <a:sym typeface="Arial"/>
            </a:endParaRPr>
          </a:p>
        </p:txBody>
      </p:sp>
      <p:pic>
        <p:nvPicPr>
          <p:cNvPr id="477" name="Google Shape;477;p23"/>
          <p:cNvPicPr preferRelativeResize="0"/>
          <p:nvPr/>
        </p:nvPicPr>
        <p:blipFill rotWithShape="1">
          <a:blip r:embed="rId3">
            <a:alphaModFix/>
          </a:blip>
          <a:srcRect/>
          <a:stretch/>
        </p:blipFill>
        <p:spPr>
          <a:xfrm>
            <a:off x="10306050" y="5848350"/>
            <a:ext cx="1692664" cy="9536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fade">
                                      <p:cBhvr>
                                        <p:cTn id="7" dur="5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aphicFrame>
        <p:nvGraphicFramePr>
          <p:cNvPr id="482" name="Google Shape;482;p24"/>
          <p:cNvGraphicFramePr/>
          <p:nvPr/>
        </p:nvGraphicFramePr>
        <p:xfrm>
          <a:off x="189186" y="110360"/>
          <a:ext cx="12139425" cy="6747675"/>
        </p:xfrm>
        <a:graphic>
          <a:graphicData uri="http://schemas.openxmlformats.org/drawingml/2006/table">
            <a:tbl>
              <a:tblPr firstRow="1" firstCol="1" bandRow="1">
                <a:noFill/>
                <a:tableStyleId>{ACB30CBA-2A03-4204-B82B-DC655C4E9D98}</a:tableStyleId>
              </a:tblPr>
              <a:tblGrid>
                <a:gridCol w="3542075">
                  <a:extLst>
                    <a:ext uri="{9D8B030D-6E8A-4147-A177-3AD203B41FA5}">
                      <a16:colId xmlns:a16="http://schemas.microsoft.com/office/drawing/2014/main" val="20000"/>
                    </a:ext>
                  </a:extLst>
                </a:gridCol>
                <a:gridCol w="3542075">
                  <a:extLst>
                    <a:ext uri="{9D8B030D-6E8A-4147-A177-3AD203B41FA5}">
                      <a16:colId xmlns:a16="http://schemas.microsoft.com/office/drawing/2014/main" val="20001"/>
                    </a:ext>
                  </a:extLst>
                </a:gridCol>
                <a:gridCol w="2778350">
                  <a:extLst>
                    <a:ext uri="{9D8B030D-6E8A-4147-A177-3AD203B41FA5}">
                      <a16:colId xmlns:a16="http://schemas.microsoft.com/office/drawing/2014/main" val="20002"/>
                    </a:ext>
                  </a:extLst>
                </a:gridCol>
                <a:gridCol w="2276925">
                  <a:extLst>
                    <a:ext uri="{9D8B030D-6E8A-4147-A177-3AD203B41FA5}">
                      <a16:colId xmlns:a16="http://schemas.microsoft.com/office/drawing/2014/main" val="20003"/>
                    </a:ext>
                  </a:extLst>
                </a:gridCol>
              </a:tblGrid>
              <a:tr h="1191800">
                <a:tc rowSpan="2">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Vật liệu</a:t>
                      </a:r>
                      <a:endParaRPr sz="2800" u="none" strike="noStrike" cap="none">
                        <a:latin typeface="Times"/>
                        <a:ea typeface="Times"/>
                        <a:cs typeface="Times"/>
                        <a:sym typeface="Times"/>
                      </a:endParaRPr>
                    </a:p>
                  </a:txBody>
                  <a:tcPr marL="68575" marR="68575" marT="0" marB="0"/>
                </a:tc>
                <a:tc gridSpan="2">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Chiếc thìa nóng hơn/lạnh hơn/không nhận thấy sự thay đổi?</a:t>
                      </a:r>
                      <a:endParaRPr sz="2800" u="none" strike="noStrike" cap="none">
                        <a:latin typeface="Times"/>
                        <a:ea typeface="Times"/>
                        <a:cs typeface="Times"/>
                        <a:sym typeface="Times"/>
                      </a:endParaRPr>
                    </a:p>
                  </a:txBody>
                  <a:tcPr marL="68575" marR="68575" marT="0" marB="0"/>
                </a:tc>
                <a:tc hMerge="1">
                  <a:txBody>
                    <a:bodyPr/>
                    <a:lstStyle/>
                    <a:p>
                      <a:endParaRPr lang="en-US"/>
                    </a:p>
                  </a:txBody>
                  <a:tcPr/>
                </a:tc>
                <a:tc rowSpan="2">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Vật liệu dẫn nhiệt tốt hay không?</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0"/>
                  </a:ext>
                </a:extLst>
              </a:tr>
              <a:tr h="1192025">
                <a:tc vMerge="1">
                  <a:txBody>
                    <a:bodyPr/>
                    <a:lstStyle/>
                    <a:p>
                      <a:endParaRPr lang="en-US"/>
                    </a:p>
                  </a:txBody>
                  <a:tcPr/>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Khi nhúng vào nước nóng</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Khi nhúng vào nước đá</a:t>
                      </a:r>
                      <a:endParaRPr sz="2800" u="none" strike="noStrike" cap="none">
                        <a:latin typeface="Times"/>
                        <a:ea typeface="Times"/>
                        <a:cs typeface="Times"/>
                        <a:sym typeface="Times"/>
                      </a:endParaRPr>
                    </a:p>
                  </a:txBody>
                  <a:tcPr marL="68575" marR="68575" marT="0" marB="0"/>
                </a:tc>
                <a:tc vMerge="1">
                  <a:txBody>
                    <a:bodyPr/>
                    <a:lstStyle/>
                    <a:p>
                      <a:endParaRPr lang="en-US"/>
                    </a:p>
                  </a:txBody>
                  <a:tcPr/>
                </a:tc>
                <a:extLst>
                  <a:ext uri="{0D108BD9-81ED-4DB2-BD59-A6C34878D82A}">
                    <a16:rowId xmlns:a16="http://schemas.microsoft.com/office/drawing/2014/main" val="10001"/>
                  </a:ext>
                </a:extLst>
              </a:tr>
              <a:tr h="787775">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Kim loại</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Nóng hơn</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Lạnh hơn</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Dẫn nhiệt tốt</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2"/>
                  </a:ext>
                </a:extLst>
              </a:tr>
              <a:tr h="1192025">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Sứ</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thay đổi</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thay đổi</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dẫn nhiệt tốt</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3"/>
                  </a:ext>
                </a:extLst>
              </a:tr>
              <a:tr h="1192025">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Nhựa</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thay đổi</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thay đổi</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dẫn nhiệt tốt</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4"/>
                  </a:ext>
                </a:extLst>
              </a:tr>
              <a:tr h="1192025">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Gỗ</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thay đổi</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thay đổi</a:t>
                      </a:r>
                      <a:endParaRPr sz="2800" u="none" strike="noStrike" cap="none">
                        <a:latin typeface="Times"/>
                        <a:ea typeface="Times"/>
                        <a:cs typeface="Times"/>
                        <a:sym typeface="Times"/>
                      </a:endParaRPr>
                    </a:p>
                  </a:txBody>
                  <a:tcPr marL="68575" marR="68575" marT="0" marB="0"/>
                </a:tc>
                <a:tc>
                  <a:txBody>
                    <a:bodyPr/>
                    <a:lstStyle/>
                    <a:p>
                      <a:pPr marL="0" marR="0" lvl="0" indent="0" algn="just" rtl="0">
                        <a:lnSpc>
                          <a:spcPct val="107000"/>
                        </a:lnSpc>
                        <a:spcBef>
                          <a:spcPts val="0"/>
                        </a:spcBef>
                        <a:spcAft>
                          <a:spcPts val="0"/>
                        </a:spcAft>
                        <a:buClr>
                          <a:schemeClr val="dk1"/>
                        </a:buClr>
                        <a:buSzPts val="2800"/>
                        <a:buFont typeface="Times"/>
                        <a:buNone/>
                      </a:pPr>
                      <a:r>
                        <a:rPr lang="en-US" sz="2800" u="none" strike="noStrike" cap="none">
                          <a:latin typeface="Times"/>
                          <a:ea typeface="Times"/>
                          <a:cs typeface="Times"/>
                          <a:sym typeface="Times"/>
                        </a:rPr>
                        <a:t>Không dẫn nhiệt tốt</a:t>
                      </a:r>
                      <a:endParaRPr sz="2800" u="none" strike="noStrike" cap="none">
                        <a:latin typeface="Times"/>
                        <a:ea typeface="Times"/>
                        <a:cs typeface="Times"/>
                        <a:sym typeface="Times"/>
                      </a:endParaRPr>
                    </a:p>
                  </a:txBody>
                  <a:tcPr marL="68575" marR="68575" marT="0" marB="0"/>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5"/>
          <p:cNvSpPr txBox="1">
            <a:spLocks noGrp="1"/>
          </p:cNvSpPr>
          <p:nvPr>
            <p:ph type="title"/>
          </p:nvPr>
        </p:nvSpPr>
        <p:spPr>
          <a:xfrm>
            <a:off x="215900" y="90710"/>
            <a:ext cx="11887200" cy="74749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3200"/>
              <a:buFont typeface="Arial"/>
              <a:buNone/>
            </a:pPr>
            <a:r>
              <a:rPr lang="en-US">
                <a:solidFill>
                  <a:srgbClr val="FF0000"/>
                </a:solidFill>
              </a:rPr>
              <a:t>TÍNH CHẤT CỦA MỘT SỐ VẬT LIỆU THÔNG DỤNG</a:t>
            </a:r>
            <a:br>
              <a:rPr lang="en-US">
                <a:solidFill>
                  <a:srgbClr val="FF0000"/>
                </a:solidFill>
              </a:rPr>
            </a:br>
            <a:endParaRPr>
              <a:solidFill>
                <a:srgbClr val="FF0000"/>
              </a:solidFill>
            </a:endParaRPr>
          </a:p>
        </p:txBody>
      </p:sp>
      <p:pic>
        <p:nvPicPr>
          <p:cNvPr id="488" name="Google Shape;488;p25"/>
          <p:cNvPicPr preferRelativeResize="0"/>
          <p:nvPr/>
        </p:nvPicPr>
        <p:blipFill rotWithShape="1">
          <a:blip r:embed="rId3">
            <a:alphaModFix/>
          </a:blip>
          <a:srcRect/>
          <a:stretch/>
        </p:blipFill>
        <p:spPr>
          <a:xfrm>
            <a:off x="184185" y="838200"/>
            <a:ext cx="11918915" cy="560202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6"/>
          <p:cNvSpPr txBox="1">
            <a:spLocks noGrp="1"/>
          </p:cNvSpPr>
          <p:nvPr>
            <p:ph type="title"/>
          </p:nvPr>
        </p:nvSpPr>
        <p:spPr>
          <a:xfrm>
            <a:off x="215900" y="90710"/>
            <a:ext cx="1188720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3200"/>
              <a:buFont typeface="Arial"/>
              <a:buNone/>
            </a:pPr>
            <a:r>
              <a:rPr lang="en-US">
                <a:solidFill>
                  <a:srgbClr val="FF0000"/>
                </a:solidFill>
              </a:rPr>
              <a:t>ÁP DỤNG: PHIẾU HỌC TẬP SỐ 3 (theo cặp)</a:t>
            </a:r>
            <a:endParaRPr/>
          </a:p>
        </p:txBody>
      </p:sp>
      <p:sp>
        <p:nvSpPr>
          <p:cNvPr id="494" name="Google Shape;494;p26"/>
          <p:cNvSpPr txBox="1">
            <a:spLocks noGrp="1"/>
          </p:cNvSpPr>
          <p:nvPr>
            <p:ph type="body" idx="1"/>
          </p:nvPr>
        </p:nvSpPr>
        <p:spPr>
          <a:xfrm>
            <a:off x="215900" y="683653"/>
            <a:ext cx="11887200" cy="5930900"/>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2800"/>
              <a:buNone/>
            </a:pPr>
            <a:r>
              <a:rPr lang="en-US" b="1"/>
              <a:t>Câu 1.</a:t>
            </a:r>
            <a:r>
              <a:rPr lang="en-US"/>
              <a:t> Để làm chiếc ấm điện đun nước, người ta đã sử dụng vật liệu nào? Giải thích.</a:t>
            </a:r>
            <a:endParaRPr/>
          </a:p>
          <a:p>
            <a:pPr marL="0" lvl="0" indent="0" algn="just" rtl="0">
              <a:spcBef>
                <a:spcPts val="1000"/>
              </a:spcBef>
              <a:spcAft>
                <a:spcPts val="0"/>
              </a:spcAft>
              <a:buSzPts val="2800"/>
              <a:buNone/>
            </a:pPr>
            <a:r>
              <a:rPr lang="en-US" b="1"/>
              <a:t>Câu 2:</a:t>
            </a:r>
            <a:r>
              <a:rPr lang="en-US"/>
              <a:t> Quan sát hình ảnh các đồ vật, nêu vật liệu và tính chất của vật liệu tạo ra chúng. Công dụng của nó là gì?</a:t>
            </a:r>
            <a:endParaRPr/>
          </a:p>
          <a:p>
            <a:pPr marL="0" lvl="0" indent="0" algn="l" rtl="0">
              <a:spcBef>
                <a:spcPts val="1000"/>
              </a:spcBef>
              <a:spcAft>
                <a:spcPts val="0"/>
              </a:spcAft>
              <a:buSzPts val="2800"/>
              <a:buNone/>
            </a:pPr>
            <a:endParaRPr/>
          </a:p>
          <a:p>
            <a:pPr marL="0" lvl="0" indent="0" algn="l" rtl="0">
              <a:spcBef>
                <a:spcPts val="1000"/>
              </a:spcBef>
              <a:spcAft>
                <a:spcPts val="0"/>
              </a:spcAft>
              <a:buSzPts val="2800"/>
              <a:buNone/>
            </a:pPr>
            <a:endParaRPr/>
          </a:p>
          <a:p>
            <a:pPr marL="0" lvl="0" indent="0" algn="l" rtl="0">
              <a:spcBef>
                <a:spcPts val="1000"/>
              </a:spcBef>
              <a:spcAft>
                <a:spcPts val="0"/>
              </a:spcAft>
              <a:buSzPts val="2800"/>
              <a:buNone/>
            </a:pPr>
            <a:endParaRPr/>
          </a:p>
          <a:p>
            <a:pPr marL="0" lvl="0" indent="0" algn="l" rtl="0">
              <a:spcBef>
                <a:spcPts val="1000"/>
              </a:spcBef>
              <a:spcAft>
                <a:spcPts val="0"/>
              </a:spcAft>
              <a:buSzPts val="2800"/>
              <a:buNone/>
            </a:pPr>
            <a:endParaRPr/>
          </a:p>
          <a:p>
            <a:pPr marL="0" lvl="0" indent="0" algn="just" rtl="0">
              <a:spcBef>
                <a:spcPts val="1000"/>
              </a:spcBef>
              <a:spcAft>
                <a:spcPts val="0"/>
              </a:spcAft>
              <a:buSzPts val="2800"/>
              <a:buNone/>
            </a:pPr>
            <a:endParaRPr b="1"/>
          </a:p>
          <a:p>
            <a:pPr marL="0" lvl="0" indent="0" algn="just" rtl="0">
              <a:spcBef>
                <a:spcPts val="1000"/>
              </a:spcBef>
              <a:spcAft>
                <a:spcPts val="0"/>
              </a:spcAft>
              <a:buSzPts val="2800"/>
              <a:buNone/>
            </a:pPr>
            <a:r>
              <a:rPr lang="en-US" b="1"/>
              <a:t>Câu 3.</a:t>
            </a:r>
            <a:r>
              <a:rPr lang="en-US"/>
              <a:t> Hãy cho biết sử dụng một số đồ dùng trong gia đình sao cho an toàn (tránh bị bỏng, tránh bị điện giật,…).</a:t>
            </a:r>
            <a:endParaRPr/>
          </a:p>
          <a:p>
            <a:pPr marL="0" lvl="0" indent="0" algn="l" rtl="0">
              <a:spcBef>
                <a:spcPts val="1000"/>
              </a:spcBef>
              <a:spcAft>
                <a:spcPts val="0"/>
              </a:spcAft>
              <a:buSzPts val="2800"/>
              <a:buNone/>
            </a:pPr>
            <a:endParaRPr/>
          </a:p>
        </p:txBody>
      </p:sp>
      <p:pic>
        <p:nvPicPr>
          <p:cNvPr id="495" name="Google Shape;495;p26"/>
          <p:cNvPicPr preferRelativeResize="0"/>
          <p:nvPr/>
        </p:nvPicPr>
        <p:blipFill rotWithShape="1">
          <a:blip r:embed="rId3">
            <a:alphaModFix/>
          </a:blip>
          <a:srcRect/>
          <a:stretch/>
        </p:blipFill>
        <p:spPr>
          <a:xfrm>
            <a:off x="348804" y="2625770"/>
            <a:ext cx="1778805" cy="1778805"/>
          </a:xfrm>
          <a:prstGeom prst="rect">
            <a:avLst/>
          </a:prstGeom>
          <a:noFill/>
          <a:ln>
            <a:noFill/>
          </a:ln>
        </p:spPr>
      </p:pic>
      <p:pic>
        <p:nvPicPr>
          <p:cNvPr id="496" name="Google Shape;496;p26"/>
          <p:cNvPicPr preferRelativeResize="0"/>
          <p:nvPr/>
        </p:nvPicPr>
        <p:blipFill rotWithShape="1">
          <a:blip r:embed="rId4">
            <a:alphaModFix/>
          </a:blip>
          <a:srcRect/>
          <a:stretch/>
        </p:blipFill>
        <p:spPr>
          <a:xfrm>
            <a:off x="2350666" y="2625770"/>
            <a:ext cx="2041030" cy="1778805"/>
          </a:xfrm>
          <a:prstGeom prst="rect">
            <a:avLst/>
          </a:prstGeom>
          <a:noFill/>
          <a:ln>
            <a:noFill/>
          </a:ln>
        </p:spPr>
      </p:pic>
      <p:pic>
        <p:nvPicPr>
          <p:cNvPr id="497" name="Google Shape;497;p26"/>
          <p:cNvPicPr preferRelativeResize="0"/>
          <p:nvPr/>
        </p:nvPicPr>
        <p:blipFill rotWithShape="1">
          <a:blip r:embed="rId5">
            <a:alphaModFix/>
          </a:blip>
          <a:srcRect/>
          <a:stretch/>
        </p:blipFill>
        <p:spPr>
          <a:xfrm>
            <a:off x="4521562" y="2625770"/>
            <a:ext cx="1778805" cy="1778805"/>
          </a:xfrm>
          <a:prstGeom prst="rect">
            <a:avLst/>
          </a:prstGeom>
          <a:noFill/>
          <a:ln>
            <a:noFill/>
          </a:ln>
        </p:spPr>
      </p:pic>
      <p:pic>
        <p:nvPicPr>
          <p:cNvPr id="498" name="Google Shape;498;p26"/>
          <p:cNvPicPr preferRelativeResize="0"/>
          <p:nvPr/>
        </p:nvPicPr>
        <p:blipFill rotWithShape="1">
          <a:blip r:embed="rId6">
            <a:alphaModFix/>
          </a:blip>
          <a:srcRect/>
          <a:stretch/>
        </p:blipFill>
        <p:spPr>
          <a:xfrm>
            <a:off x="6497159" y="2625770"/>
            <a:ext cx="1778805" cy="1778805"/>
          </a:xfrm>
          <a:prstGeom prst="rect">
            <a:avLst/>
          </a:prstGeom>
          <a:noFill/>
          <a:ln>
            <a:noFill/>
          </a:ln>
        </p:spPr>
      </p:pic>
      <p:pic>
        <p:nvPicPr>
          <p:cNvPr id="499" name="Google Shape;499;p26"/>
          <p:cNvPicPr preferRelativeResize="0"/>
          <p:nvPr/>
        </p:nvPicPr>
        <p:blipFill rotWithShape="1">
          <a:blip r:embed="rId7">
            <a:alphaModFix/>
          </a:blip>
          <a:srcRect/>
          <a:stretch/>
        </p:blipFill>
        <p:spPr>
          <a:xfrm>
            <a:off x="8535904" y="2625770"/>
            <a:ext cx="1760440" cy="1778805"/>
          </a:xfrm>
          <a:prstGeom prst="rect">
            <a:avLst/>
          </a:prstGeom>
          <a:noFill/>
          <a:ln>
            <a:noFill/>
          </a:ln>
        </p:spPr>
      </p:pic>
      <p:pic>
        <p:nvPicPr>
          <p:cNvPr id="500" name="Google Shape;500;p26"/>
          <p:cNvPicPr preferRelativeResize="0"/>
          <p:nvPr/>
        </p:nvPicPr>
        <p:blipFill rotWithShape="1">
          <a:blip r:embed="rId8">
            <a:alphaModFix/>
          </a:blip>
          <a:srcRect/>
          <a:stretch/>
        </p:blipFill>
        <p:spPr>
          <a:xfrm>
            <a:off x="10466923" y="2679956"/>
            <a:ext cx="1696189" cy="1696189"/>
          </a:xfrm>
          <a:prstGeom prst="rect">
            <a:avLst/>
          </a:prstGeom>
          <a:noFill/>
          <a:ln>
            <a:noFill/>
          </a:ln>
        </p:spPr>
      </p:pic>
      <p:sp>
        <p:nvSpPr>
          <p:cNvPr id="501" name="Google Shape;501;p26"/>
          <p:cNvSpPr/>
          <p:nvPr/>
        </p:nvSpPr>
        <p:spPr>
          <a:xfrm>
            <a:off x="1009366" y="4499925"/>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1</a:t>
            </a:r>
            <a:endParaRPr/>
          </a:p>
        </p:txBody>
      </p:sp>
      <p:sp>
        <p:nvSpPr>
          <p:cNvPr id="502" name="Google Shape;502;p26"/>
          <p:cNvSpPr/>
          <p:nvPr/>
        </p:nvSpPr>
        <p:spPr>
          <a:xfrm>
            <a:off x="3142341" y="4499925"/>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2</a:t>
            </a:r>
            <a:endParaRPr/>
          </a:p>
        </p:txBody>
      </p:sp>
      <p:sp>
        <p:nvSpPr>
          <p:cNvPr id="503" name="Google Shape;503;p26"/>
          <p:cNvSpPr/>
          <p:nvPr/>
        </p:nvSpPr>
        <p:spPr>
          <a:xfrm>
            <a:off x="5182124" y="4499925"/>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3</a:t>
            </a:r>
            <a:endParaRPr/>
          </a:p>
        </p:txBody>
      </p:sp>
      <p:sp>
        <p:nvSpPr>
          <p:cNvPr id="504" name="Google Shape;504;p26"/>
          <p:cNvSpPr/>
          <p:nvPr/>
        </p:nvSpPr>
        <p:spPr>
          <a:xfrm>
            <a:off x="7157721" y="4499925"/>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4</a:t>
            </a:r>
            <a:endParaRPr/>
          </a:p>
        </p:txBody>
      </p:sp>
      <p:sp>
        <p:nvSpPr>
          <p:cNvPr id="505" name="Google Shape;505;p26"/>
          <p:cNvSpPr/>
          <p:nvPr/>
        </p:nvSpPr>
        <p:spPr>
          <a:xfrm>
            <a:off x="9187284" y="4499925"/>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5</a:t>
            </a:r>
            <a:endParaRPr/>
          </a:p>
        </p:txBody>
      </p:sp>
      <p:sp>
        <p:nvSpPr>
          <p:cNvPr id="506" name="Google Shape;506;p26"/>
          <p:cNvSpPr/>
          <p:nvPr/>
        </p:nvSpPr>
        <p:spPr>
          <a:xfrm>
            <a:off x="11086177" y="4499925"/>
            <a:ext cx="457679" cy="433198"/>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6</a:t>
            </a:r>
            <a:endParaRPr/>
          </a:p>
        </p:txBody>
      </p:sp>
      <p:pic>
        <p:nvPicPr>
          <p:cNvPr id="507" name="Google Shape;507;p26"/>
          <p:cNvPicPr preferRelativeResize="0"/>
          <p:nvPr/>
        </p:nvPicPr>
        <p:blipFill rotWithShape="1">
          <a:blip r:embed="rId9">
            <a:alphaModFix/>
          </a:blip>
          <a:srcRect/>
          <a:stretch/>
        </p:blipFill>
        <p:spPr>
          <a:xfrm>
            <a:off x="10466923" y="5891221"/>
            <a:ext cx="1636177" cy="9217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4">
                                            <p:txEl>
                                              <p:pRg st="0" end="0"/>
                                            </p:txEl>
                                          </p:spTgt>
                                        </p:tgtEl>
                                        <p:attrNameLst>
                                          <p:attrName>style.visibility</p:attrName>
                                        </p:attrNameLst>
                                      </p:cBhvr>
                                      <p:to>
                                        <p:strVal val="visible"/>
                                      </p:to>
                                    </p:set>
                                    <p:anim calcmode="lin" valueType="num">
                                      <p:cBhvr additive="base">
                                        <p:cTn id="7" dur="500"/>
                                        <p:tgtEl>
                                          <p:spTgt spid="4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4">
                                            <p:txEl>
                                              <p:pRg st="1" end="1"/>
                                            </p:txEl>
                                          </p:spTgt>
                                        </p:tgtEl>
                                        <p:attrNameLst>
                                          <p:attrName>style.visibility</p:attrName>
                                        </p:attrNameLst>
                                      </p:cBhvr>
                                      <p:to>
                                        <p:strVal val="visible"/>
                                      </p:to>
                                    </p:set>
                                    <p:anim calcmode="lin" valueType="num">
                                      <p:cBhvr additive="base">
                                        <p:cTn id="12" dur="500"/>
                                        <p:tgtEl>
                                          <p:spTgt spid="4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94">
                                            <p:txEl>
                                              <p:pRg st="2" end="2"/>
                                            </p:txEl>
                                          </p:spTgt>
                                        </p:tgtEl>
                                        <p:attrNameLst>
                                          <p:attrName>style.visibility</p:attrName>
                                        </p:attrNameLst>
                                      </p:cBhvr>
                                      <p:to>
                                        <p:strVal val="visible"/>
                                      </p:to>
                                    </p:set>
                                    <p:anim calcmode="lin" valueType="num">
                                      <p:cBhvr additive="base">
                                        <p:cTn id="17" dur="500"/>
                                        <p:tgtEl>
                                          <p:spTgt spid="4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4">
                                            <p:txEl>
                                              <p:pRg st="3" end="3"/>
                                            </p:txEl>
                                          </p:spTgt>
                                        </p:tgtEl>
                                        <p:attrNameLst>
                                          <p:attrName>style.visibility</p:attrName>
                                        </p:attrNameLst>
                                      </p:cBhvr>
                                      <p:to>
                                        <p:strVal val="visible"/>
                                      </p:to>
                                    </p:set>
                                    <p:anim calcmode="lin" valueType="num">
                                      <p:cBhvr additive="base">
                                        <p:cTn id="22" dur="500"/>
                                        <p:tgtEl>
                                          <p:spTgt spid="49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94">
                                            <p:txEl>
                                              <p:pRg st="4" end="4"/>
                                            </p:txEl>
                                          </p:spTgt>
                                        </p:tgtEl>
                                        <p:attrNameLst>
                                          <p:attrName>style.visibility</p:attrName>
                                        </p:attrNameLst>
                                      </p:cBhvr>
                                      <p:to>
                                        <p:strVal val="visible"/>
                                      </p:to>
                                    </p:set>
                                    <p:anim calcmode="lin" valueType="num">
                                      <p:cBhvr additive="base">
                                        <p:cTn id="27" dur="500"/>
                                        <p:tgtEl>
                                          <p:spTgt spid="49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94">
                                            <p:txEl>
                                              <p:pRg st="5" end="5"/>
                                            </p:txEl>
                                          </p:spTgt>
                                        </p:tgtEl>
                                        <p:attrNameLst>
                                          <p:attrName>style.visibility</p:attrName>
                                        </p:attrNameLst>
                                      </p:cBhvr>
                                      <p:to>
                                        <p:strVal val="visible"/>
                                      </p:to>
                                    </p:set>
                                    <p:anim calcmode="lin" valueType="num">
                                      <p:cBhvr additive="base">
                                        <p:cTn id="32" dur="500"/>
                                        <p:tgtEl>
                                          <p:spTgt spid="49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94">
                                            <p:txEl>
                                              <p:pRg st="6" end="6"/>
                                            </p:txEl>
                                          </p:spTgt>
                                        </p:tgtEl>
                                        <p:attrNameLst>
                                          <p:attrName>style.visibility</p:attrName>
                                        </p:attrNameLst>
                                      </p:cBhvr>
                                      <p:to>
                                        <p:strVal val="visible"/>
                                      </p:to>
                                    </p:set>
                                    <p:anim calcmode="lin" valueType="num">
                                      <p:cBhvr additive="base">
                                        <p:cTn id="37" dur="500"/>
                                        <p:tgtEl>
                                          <p:spTgt spid="49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94">
                                            <p:txEl>
                                              <p:pRg st="7" end="7"/>
                                            </p:txEl>
                                          </p:spTgt>
                                        </p:tgtEl>
                                        <p:attrNameLst>
                                          <p:attrName>style.visibility</p:attrName>
                                        </p:attrNameLst>
                                      </p:cBhvr>
                                      <p:to>
                                        <p:strVal val="visible"/>
                                      </p:to>
                                    </p:set>
                                    <p:anim calcmode="lin" valueType="num">
                                      <p:cBhvr additive="base">
                                        <p:cTn id="42" dur="500"/>
                                        <p:tgtEl>
                                          <p:spTgt spid="49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94">
                                            <p:txEl>
                                              <p:pRg st="8" end="8"/>
                                            </p:txEl>
                                          </p:spTgt>
                                        </p:tgtEl>
                                        <p:attrNameLst>
                                          <p:attrName>style.visibility</p:attrName>
                                        </p:attrNameLst>
                                      </p:cBhvr>
                                      <p:to>
                                        <p:strVal val="visible"/>
                                      </p:to>
                                    </p:set>
                                    <p:anim calcmode="lin" valueType="num">
                                      <p:cBhvr additive="base">
                                        <p:cTn id="47" dur="500"/>
                                        <p:tgtEl>
                                          <p:spTgt spid="49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95"/>
                                        </p:tgtEl>
                                        <p:attrNameLst>
                                          <p:attrName>style.visibility</p:attrName>
                                        </p:attrNameLst>
                                      </p:cBhvr>
                                      <p:to>
                                        <p:strVal val="visible"/>
                                      </p:to>
                                    </p:set>
                                    <p:anim calcmode="lin" valueType="num">
                                      <p:cBhvr additive="base">
                                        <p:cTn id="52" dur="500"/>
                                        <p:tgtEl>
                                          <p:spTgt spid="495"/>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01"/>
                                        </p:tgtEl>
                                        <p:attrNameLst>
                                          <p:attrName>style.visibility</p:attrName>
                                        </p:attrNameLst>
                                      </p:cBhvr>
                                      <p:to>
                                        <p:strVal val="visible"/>
                                      </p:to>
                                    </p:set>
                                    <p:anim calcmode="lin" valueType="num">
                                      <p:cBhvr additive="base">
                                        <p:cTn id="55" dur="500"/>
                                        <p:tgtEl>
                                          <p:spTgt spid="50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96"/>
                                        </p:tgtEl>
                                        <p:attrNameLst>
                                          <p:attrName>style.visibility</p:attrName>
                                        </p:attrNameLst>
                                      </p:cBhvr>
                                      <p:to>
                                        <p:strVal val="visible"/>
                                      </p:to>
                                    </p:set>
                                    <p:anim calcmode="lin" valueType="num">
                                      <p:cBhvr additive="base">
                                        <p:cTn id="60" dur="500"/>
                                        <p:tgtEl>
                                          <p:spTgt spid="496"/>
                                        </p:tgtEl>
                                        <p:attrNameLst>
                                          <p:attrName>ppt_y</p:attrName>
                                        </p:attrNameLst>
                                      </p:cBhvr>
                                      <p:tavLst>
                                        <p:tav tm="0">
                                          <p:val>
                                            <p:strVal val="#ppt_y+1"/>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02"/>
                                        </p:tgtEl>
                                        <p:attrNameLst>
                                          <p:attrName>style.visibility</p:attrName>
                                        </p:attrNameLst>
                                      </p:cBhvr>
                                      <p:to>
                                        <p:strVal val="visible"/>
                                      </p:to>
                                    </p:set>
                                    <p:anim calcmode="lin" valueType="num">
                                      <p:cBhvr additive="base">
                                        <p:cTn id="63" dur="500"/>
                                        <p:tgtEl>
                                          <p:spTgt spid="50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97"/>
                                        </p:tgtEl>
                                        <p:attrNameLst>
                                          <p:attrName>style.visibility</p:attrName>
                                        </p:attrNameLst>
                                      </p:cBhvr>
                                      <p:to>
                                        <p:strVal val="visible"/>
                                      </p:to>
                                    </p:set>
                                    <p:anim calcmode="lin" valueType="num">
                                      <p:cBhvr additive="base">
                                        <p:cTn id="68" dur="500"/>
                                        <p:tgtEl>
                                          <p:spTgt spid="497"/>
                                        </p:tgtEl>
                                        <p:attrNameLst>
                                          <p:attrName>ppt_y</p:attrName>
                                        </p:attrNameLst>
                                      </p:cBhvr>
                                      <p:tavLst>
                                        <p:tav tm="0">
                                          <p:val>
                                            <p:strVal val="#ppt_y+1"/>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03"/>
                                        </p:tgtEl>
                                        <p:attrNameLst>
                                          <p:attrName>style.visibility</p:attrName>
                                        </p:attrNameLst>
                                      </p:cBhvr>
                                      <p:to>
                                        <p:strVal val="visible"/>
                                      </p:to>
                                    </p:set>
                                    <p:anim calcmode="lin" valueType="num">
                                      <p:cBhvr additive="base">
                                        <p:cTn id="71" dur="500"/>
                                        <p:tgtEl>
                                          <p:spTgt spid="50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498"/>
                                        </p:tgtEl>
                                        <p:attrNameLst>
                                          <p:attrName>style.visibility</p:attrName>
                                        </p:attrNameLst>
                                      </p:cBhvr>
                                      <p:to>
                                        <p:strVal val="visible"/>
                                      </p:to>
                                    </p:set>
                                    <p:anim calcmode="lin" valueType="num">
                                      <p:cBhvr additive="base">
                                        <p:cTn id="76" dur="500"/>
                                        <p:tgtEl>
                                          <p:spTgt spid="498"/>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04"/>
                                        </p:tgtEl>
                                        <p:attrNameLst>
                                          <p:attrName>style.visibility</p:attrName>
                                        </p:attrNameLst>
                                      </p:cBhvr>
                                      <p:to>
                                        <p:strVal val="visible"/>
                                      </p:to>
                                    </p:set>
                                    <p:anim calcmode="lin" valueType="num">
                                      <p:cBhvr additive="base">
                                        <p:cTn id="79" dur="500"/>
                                        <p:tgtEl>
                                          <p:spTgt spid="50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99"/>
                                        </p:tgtEl>
                                        <p:attrNameLst>
                                          <p:attrName>style.visibility</p:attrName>
                                        </p:attrNameLst>
                                      </p:cBhvr>
                                      <p:to>
                                        <p:strVal val="visible"/>
                                      </p:to>
                                    </p:set>
                                    <p:anim calcmode="lin" valueType="num">
                                      <p:cBhvr additive="base">
                                        <p:cTn id="84" dur="500"/>
                                        <p:tgtEl>
                                          <p:spTgt spid="499"/>
                                        </p:tgtEl>
                                        <p:attrNameLst>
                                          <p:attrName>ppt_y</p:attrName>
                                        </p:attrNameLst>
                                      </p:cBhvr>
                                      <p:tavLst>
                                        <p:tav tm="0">
                                          <p:val>
                                            <p:strVal val="#ppt_y+1"/>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05"/>
                                        </p:tgtEl>
                                        <p:attrNameLst>
                                          <p:attrName>style.visibility</p:attrName>
                                        </p:attrNameLst>
                                      </p:cBhvr>
                                      <p:to>
                                        <p:strVal val="visible"/>
                                      </p:to>
                                    </p:set>
                                    <p:anim calcmode="lin" valueType="num">
                                      <p:cBhvr additive="base">
                                        <p:cTn id="87" dur="500"/>
                                        <p:tgtEl>
                                          <p:spTgt spid="50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500"/>
                                        </p:tgtEl>
                                        <p:attrNameLst>
                                          <p:attrName>style.visibility</p:attrName>
                                        </p:attrNameLst>
                                      </p:cBhvr>
                                      <p:to>
                                        <p:strVal val="visible"/>
                                      </p:to>
                                    </p:set>
                                    <p:anim calcmode="lin" valueType="num">
                                      <p:cBhvr additive="base">
                                        <p:cTn id="92" dur="500"/>
                                        <p:tgtEl>
                                          <p:spTgt spid="500"/>
                                        </p:tgtEl>
                                        <p:attrNameLst>
                                          <p:attrName>ppt_y</p:attrName>
                                        </p:attrNameLst>
                                      </p:cBhvr>
                                      <p:tavLst>
                                        <p:tav tm="0">
                                          <p:val>
                                            <p:strVal val="#ppt_y+1"/>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06"/>
                                        </p:tgtEl>
                                        <p:attrNameLst>
                                          <p:attrName>style.visibility</p:attrName>
                                        </p:attrNameLst>
                                      </p:cBhvr>
                                      <p:to>
                                        <p:strVal val="visible"/>
                                      </p:to>
                                    </p:set>
                                    <p:anim calcmode="lin" valueType="num">
                                      <p:cBhvr additive="base">
                                        <p:cTn id="95" dur="500"/>
                                        <p:tgtEl>
                                          <p:spTgt spid="50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07"/>
                                        </p:tgtEl>
                                        <p:attrNameLst>
                                          <p:attrName>style.visibility</p:attrName>
                                        </p:attrNameLst>
                                      </p:cBhvr>
                                      <p:to>
                                        <p:strVal val="visible"/>
                                      </p:to>
                                    </p:set>
                                    <p:animEffect transition="in" filter="fade">
                                      <p:cBhvr>
                                        <p:cTn id="100" dur="5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7"/>
          <p:cNvSpPr txBox="1"/>
          <p:nvPr/>
        </p:nvSpPr>
        <p:spPr>
          <a:xfrm>
            <a:off x="609600" y="685800"/>
            <a:ext cx="9855200" cy="461665"/>
          </a:xfrm>
          <a:prstGeom prst="rect">
            <a:avLst/>
          </a:prstGeom>
          <a:noFill/>
          <a:ln>
            <a:noFill/>
          </a:ln>
          <a:effectLst>
            <a:outerShdw dist="17961" dir="2700000" algn="ctr" rotWithShape="0">
              <a:schemeClr val="folHlink"/>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99"/>
                </a:solidFill>
                <a:latin typeface="Times New Roman"/>
                <a:ea typeface="Times New Roman"/>
                <a:cs typeface="Times New Roman"/>
                <a:sym typeface="Times New Roman"/>
              </a:rPr>
              <a:t>HÃY CHỌN ĐÁP ÁN ĐÚNG</a:t>
            </a:r>
            <a:endParaRPr sz="2400" b="1">
              <a:solidFill>
                <a:srgbClr val="000099"/>
              </a:solidFill>
              <a:latin typeface="Times New Roman"/>
              <a:ea typeface="Times New Roman"/>
              <a:cs typeface="Times New Roman"/>
              <a:sym typeface="Times New Roman"/>
            </a:endParaRPr>
          </a:p>
        </p:txBody>
      </p:sp>
      <p:sp>
        <p:nvSpPr>
          <p:cNvPr id="513" name="Google Shape;513;p27"/>
          <p:cNvSpPr/>
          <p:nvPr/>
        </p:nvSpPr>
        <p:spPr>
          <a:xfrm>
            <a:off x="3149600" y="2590800"/>
            <a:ext cx="7010400" cy="685800"/>
          </a:xfrm>
          <a:prstGeom prst="rect">
            <a:avLst/>
          </a:prstGeom>
          <a:noFill/>
          <a:ln>
            <a:noFill/>
          </a:ln>
          <a:effectLst>
            <a:outerShdw dist="17961" dir="18900000" algn="ctr" rotWithShape="0">
              <a:schemeClr val="folHlink">
                <a:alpha val="49803"/>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b="1">
              <a:solidFill>
                <a:srgbClr val="000099"/>
              </a:solidFill>
              <a:latin typeface="Arial"/>
              <a:ea typeface="Arial"/>
              <a:cs typeface="Arial"/>
              <a:sym typeface="Arial"/>
            </a:endParaRPr>
          </a:p>
        </p:txBody>
      </p:sp>
      <p:pic>
        <p:nvPicPr>
          <p:cNvPr id="514" name="Google Shape;514;p27" descr="flower2"/>
          <p:cNvPicPr preferRelativeResize="0"/>
          <p:nvPr/>
        </p:nvPicPr>
        <p:blipFill rotWithShape="1">
          <a:blip r:embed="rId3">
            <a:alphaModFix/>
          </a:blip>
          <a:srcRect/>
          <a:stretch/>
        </p:blipFill>
        <p:spPr>
          <a:xfrm flipH="1">
            <a:off x="9855200" y="914401"/>
            <a:ext cx="2032000" cy="1376363"/>
          </a:xfrm>
          <a:prstGeom prst="rect">
            <a:avLst/>
          </a:prstGeom>
          <a:noFill/>
          <a:ln>
            <a:noFill/>
          </a:ln>
        </p:spPr>
      </p:pic>
      <p:pic>
        <p:nvPicPr>
          <p:cNvPr id="515" name="Google Shape;515;p27" descr="flower2"/>
          <p:cNvPicPr preferRelativeResize="0"/>
          <p:nvPr/>
        </p:nvPicPr>
        <p:blipFill rotWithShape="1">
          <a:blip r:embed="rId3">
            <a:alphaModFix/>
          </a:blip>
          <a:srcRect/>
          <a:stretch/>
        </p:blipFill>
        <p:spPr>
          <a:xfrm flipH="1">
            <a:off x="9753600" y="1"/>
            <a:ext cx="2032000" cy="1376363"/>
          </a:xfrm>
          <a:prstGeom prst="rect">
            <a:avLst/>
          </a:prstGeom>
          <a:noFill/>
          <a:ln>
            <a:noFill/>
          </a:ln>
        </p:spPr>
      </p:pic>
      <p:pic>
        <p:nvPicPr>
          <p:cNvPr id="516" name="Google Shape;516;p27" descr="flower2"/>
          <p:cNvPicPr preferRelativeResize="0"/>
          <p:nvPr/>
        </p:nvPicPr>
        <p:blipFill rotWithShape="1">
          <a:blip r:embed="rId3">
            <a:alphaModFix/>
          </a:blip>
          <a:srcRect/>
          <a:stretch/>
        </p:blipFill>
        <p:spPr>
          <a:xfrm flipH="1">
            <a:off x="8534400" y="304801"/>
            <a:ext cx="2032000" cy="1376363"/>
          </a:xfrm>
          <a:prstGeom prst="rect">
            <a:avLst/>
          </a:prstGeom>
          <a:noFill/>
          <a:ln>
            <a:noFill/>
          </a:ln>
        </p:spPr>
      </p:pic>
      <p:pic>
        <p:nvPicPr>
          <p:cNvPr id="517" name="Google Shape;517;p27" descr="flower2"/>
          <p:cNvPicPr preferRelativeResize="0"/>
          <p:nvPr/>
        </p:nvPicPr>
        <p:blipFill rotWithShape="1">
          <a:blip r:embed="rId3">
            <a:alphaModFix/>
          </a:blip>
          <a:srcRect/>
          <a:stretch/>
        </p:blipFill>
        <p:spPr>
          <a:xfrm flipH="1">
            <a:off x="8940800" y="685801"/>
            <a:ext cx="2032000" cy="1376363"/>
          </a:xfrm>
          <a:prstGeom prst="rect">
            <a:avLst/>
          </a:prstGeom>
          <a:noFill/>
          <a:ln>
            <a:noFill/>
          </a:ln>
        </p:spPr>
      </p:pic>
      <p:sp>
        <p:nvSpPr>
          <p:cNvPr id="518" name="Google Shape;518;p27"/>
          <p:cNvSpPr/>
          <p:nvPr/>
        </p:nvSpPr>
        <p:spPr>
          <a:xfrm>
            <a:off x="3149600" y="3581400"/>
            <a:ext cx="7721600" cy="685800"/>
          </a:xfrm>
          <a:prstGeom prst="rect">
            <a:avLst/>
          </a:prstGeom>
          <a:noFill/>
          <a:ln>
            <a:noFill/>
          </a:ln>
          <a:effectLst>
            <a:outerShdw dist="17961" dir="18900000" algn="ctr" rotWithShape="0">
              <a:schemeClr val="folHlink">
                <a:alpha val="49803"/>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800">
              <a:solidFill>
                <a:srgbClr val="000099"/>
              </a:solidFill>
              <a:latin typeface="Arial"/>
              <a:ea typeface="Arial"/>
              <a:cs typeface="Arial"/>
              <a:sym typeface="Arial"/>
            </a:endParaRPr>
          </a:p>
        </p:txBody>
      </p:sp>
      <p:sp>
        <p:nvSpPr>
          <p:cNvPr id="519" name="Google Shape;519;p27"/>
          <p:cNvSpPr/>
          <p:nvPr/>
        </p:nvSpPr>
        <p:spPr>
          <a:xfrm>
            <a:off x="3149600" y="4495800"/>
            <a:ext cx="3962400" cy="685800"/>
          </a:xfrm>
          <a:prstGeom prst="rect">
            <a:avLst/>
          </a:prstGeom>
          <a:noFill/>
          <a:ln>
            <a:noFill/>
          </a:ln>
          <a:effectLst>
            <a:outerShdw dist="17961" dir="18900000" algn="ctr" rotWithShape="0">
              <a:schemeClr val="folHlink">
                <a:alpha val="49803"/>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p:txBody>
      </p:sp>
      <p:sp>
        <p:nvSpPr>
          <p:cNvPr id="520" name="Google Shape;520;p27"/>
          <p:cNvSpPr/>
          <p:nvPr/>
        </p:nvSpPr>
        <p:spPr>
          <a:xfrm>
            <a:off x="3454400" y="8151813"/>
            <a:ext cx="4064000" cy="685800"/>
          </a:xfrm>
          <a:prstGeom prst="rect">
            <a:avLst/>
          </a:prstGeom>
          <a:noFill/>
          <a:ln>
            <a:noFill/>
          </a:ln>
          <a:effectLst>
            <a:outerShdw dist="17961" dir="18900000" algn="ctr" rotWithShape="0">
              <a:schemeClr val="folHlink">
                <a:alpha val="49803"/>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600" b="1">
                <a:solidFill>
                  <a:srgbClr val="000099"/>
                </a:solidFill>
                <a:latin typeface="Arial"/>
                <a:ea typeface="Arial"/>
                <a:cs typeface="Arial"/>
                <a:sym typeface="Arial"/>
              </a:rPr>
              <a:t> C¶ A vµ B</a:t>
            </a:r>
            <a:endParaRPr/>
          </a:p>
        </p:txBody>
      </p:sp>
      <p:sp>
        <p:nvSpPr>
          <p:cNvPr id="521" name="Google Shape;521;p27"/>
          <p:cNvSpPr/>
          <p:nvPr/>
        </p:nvSpPr>
        <p:spPr>
          <a:xfrm>
            <a:off x="3166533" y="5526088"/>
            <a:ext cx="7721600" cy="685800"/>
          </a:xfrm>
          <a:prstGeom prst="rect">
            <a:avLst/>
          </a:prstGeom>
          <a:noFill/>
          <a:ln>
            <a:noFill/>
          </a:ln>
          <a:effectLst>
            <a:outerShdw dist="17961" dir="18900000" algn="ctr" rotWithShape="0">
              <a:schemeClr val="folHlink">
                <a:alpha val="49803"/>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
        <p:nvSpPr>
          <p:cNvPr id="522" name="Google Shape;522;p27">
            <a:hlinkClick r:id="rId4" action="ppaction://hlinksldjump"/>
          </p:cNvPr>
          <p:cNvSpPr/>
          <p:nvPr/>
        </p:nvSpPr>
        <p:spPr>
          <a:xfrm>
            <a:off x="11277600" y="6248400"/>
            <a:ext cx="914400" cy="609600"/>
          </a:xfrm>
          <a:prstGeom prst="smileyFace">
            <a:avLst>
              <a:gd name="adj" fmla="val 4653"/>
            </a:avLst>
          </a:prstGeom>
          <a:solidFill>
            <a:srgbClr val="FFFF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3" name="Google Shape;523;p27"/>
          <p:cNvSpPr/>
          <p:nvPr/>
        </p:nvSpPr>
        <p:spPr>
          <a:xfrm>
            <a:off x="5670430" y="228600"/>
            <a:ext cx="3149600" cy="914400"/>
          </a:xfrm>
          <a:prstGeom prst="rect">
            <a:avLst/>
          </a:prstGeom>
          <a:solidFill>
            <a:schemeClr val="lt1"/>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LUYỆN TẬP</a:t>
            </a:r>
            <a:endParaRPr sz="3600" b="1">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par>
                                <p:cTn id="8" presetID="10" presetClass="entr" presetSubtype="0" fill="hold" nodeType="withEffect">
                                  <p:stCondLst>
                                    <p:cond delay="0"/>
                                  </p:stCondLst>
                                  <p:childTnLst>
                                    <p:set>
                                      <p:cBhvr>
                                        <p:cTn id="9" dur="1" fill="hold">
                                          <p:stCondLst>
                                            <p:cond delay="0"/>
                                          </p:stCondLst>
                                        </p:cTn>
                                        <p:tgtEl>
                                          <p:spTgt spid="512"/>
                                        </p:tgtEl>
                                        <p:attrNameLst>
                                          <p:attrName>style.visibility</p:attrName>
                                        </p:attrNameLst>
                                      </p:cBhvr>
                                      <p:to>
                                        <p:strVal val="visible"/>
                                      </p:to>
                                    </p:set>
                                    <p:animEffect transition="in" filter="fade">
                                      <p:cBhvr>
                                        <p:cTn id="10" dur="500"/>
                                        <p:tgtEl>
                                          <p:spTgt spid="512"/>
                                        </p:tgtEl>
                                      </p:cBhvr>
                                    </p:animEffect>
                                  </p:childTnLst>
                                </p:cTn>
                              </p:par>
                              <p:par>
                                <p:cTn id="11" presetID="10" presetClass="entr" presetSubtype="0" fill="hold" nodeType="withEffect">
                                  <p:stCondLst>
                                    <p:cond delay="0"/>
                                  </p:stCondLst>
                                  <p:childTnLst>
                                    <p:set>
                                      <p:cBhvr>
                                        <p:cTn id="12" dur="1" fill="hold">
                                          <p:stCondLst>
                                            <p:cond delay="0"/>
                                          </p:stCondLst>
                                        </p:cTn>
                                        <p:tgtEl>
                                          <p:spTgt spid="513"/>
                                        </p:tgtEl>
                                        <p:attrNameLst>
                                          <p:attrName>style.visibility</p:attrName>
                                        </p:attrNameLst>
                                      </p:cBhvr>
                                      <p:to>
                                        <p:strVal val="visible"/>
                                      </p:to>
                                    </p:set>
                                    <p:animEffect transition="in" filter="fade">
                                      <p:cBhvr>
                                        <p:cTn id="13" dur="1000"/>
                                        <p:tgtEl>
                                          <p:spTgt spid="513"/>
                                        </p:tgtEl>
                                      </p:cBhvr>
                                    </p:animEffect>
                                  </p:childTnLst>
                                </p:cTn>
                              </p:par>
                              <p:par>
                                <p:cTn id="14" presetID="10" presetClass="entr" presetSubtype="0" fill="hold" nodeType="withEffect">
                                  <p:stCondLst>
                                    <p:cond delay="0"/>
                                  </p:stCondLst>
                                  <p:childTnLst>
                                    <p:set>
                                      <p:cBhvr>
                                        <p:cTn id="15" dur="1" fill="hold">
                                          <p:stCondLst>
                                            <p:cond delay="0"/>
                                          </p:stCondLst>
                                        </p:cTn>
                                        <p:tgtEl>
                                          <p:spTgt spid="518"/>
                                        </p:tgtEl>
                                        <p:attrNameLst>
                                          <p:attrName>style.visibility</p:attrName>
                                        </p:attrNameLst>
                                      </p:cBhvr>
                                      <p:to>
                                        <p:strVal val="visible"/>
                                      </p:to>
                                    </p:set>
                                    <p:animEffect transition="in" filter="fade">
                                      <p:cBhvr>
                                        <p:cTn id="16" dur="1000"/>
                                        <p:tgtEl>
                                          <p:spTgt spid="518"/>
                                        </p:tgtEl>
                                      </p:cBhvr>
                                    </p:animEffect>
                                  </p:childTnLst>
                                </p:cTn>
                              </p:par>
                              <p:par>
                                <p:cTn id="17" presetID="10" presetClass="entr" presetSubtype="0" fill="hold" nodeType="withEffect">
                                  <p:stCondLst>
                                    <p:cond delay="0"/>
                                  </p:stCondLst>
                                  <p:childTnLst>
                                    <p:set>
                                      <p:cBhvr>
                                        <p:cTn id="18" dur="1" fill="hold">
                                          <p:stCondLst>
                                            <p:cond delay="0"/>
                                          </p:stCondLst>
                                        </p:cTn>
                                        <p:tgtEl>
                                          <p:spTgt spid="519"/>
                                        </p:tgtEl>
                                        <p:attrNameLst>
                                          <p:attrName>style.visibility</p:attrName>
                                        </p:attrNameLst>
                                      </p:cBhvr>
                                      <p:to>
                                        <p:strVal val="visible"/>
                                      </p:to>
                                    </p:set>
                                    <p:animEffect transition="in" filter="fade">
                                      <p:cBhvr>
                                        <p:cTn id="19" dur="1000"/>
                                        <p:tgtEl>
                                          <p:spTgt spid="519"/>
                                        </p:tgtEl>
                                      </p:cBhvr>
                                    </p:animEffect>
                                  </p:childTnLst>
                                </p:cTn>
                              </p:par>
                              <p:par>
                                <p:cTn id="20" presetID="10" presetClass="entr" presetSubtype="0" fill="hold" nodeType="withEffect">
                                  <p:stCondLst>
                                    <p:cond delay="0"/>
                                  </p:stCondLst>
                                  <p:childTnLst>
                                    <p:set>
                                      <p:cBhvr>
                                        <p:cTn id="21" dur="1" fill="hold">
                                          <p:stCondLst>
                                            <p:cond delay="0"/>
                                          </p:stCondLst>
                                        </p:cTn>
                                        <p:tgtEl>
                                          <p:spTgt spid="520"/>
                                        </p:tgtEl>
                                        <p:attrNameLst>
                                          <p:attrName>style.visibility</p:attrName>
                                        </p:attrNameLst>
                                      </p:cBhvr>
                                      <p:to>
                                        <p:strVal val="visible"/>
                                      </p:to>
                                    </p:set>
                                    <p:animEffect transition="in" filter="fade">
                                      <p:cBhvr>
                                        <p:cTn id="22" dur="1000"/>
                                        <p:tgtEl>
                                          <p:spTgt spid="520"/>
                                        </p:tgtEl>
                                      </p:cBhvr>
                                    </p:animEffect>
                                  </p:childTnLst>
                                </p:cTn>
                              </p:par>
                              <p:par>
                                <p:cTn id="23" presetID="10" presetClass="entr" presetSubtype="0" fill="hold" nodeType="withEffect">
                                  <p:stCondLst>
                                    <p:cond delay="0"/>
                                  </p:stCondLst>
                                  <p:childTnLst>
                                    <p:set>
                                      <p:cBhvr>
                                        <p:cTn id="24" dur="1" fill="hold">
                                          <p:stCondLst>
                                            <p:cond delay="0"/>
                                          </p:stCondLst>
                                        </p:cTn>
                                        <p:tgtEl>
                                          <p:spTgt spid="521"/>
                                        </p:tgtEl>
                                        <p:attrNameLst>
                                          <p:attrName>style.visibility</p:attrName>
                                        </p:attrNameLst>
                                      </p:cBhvr>
                                      <p:to>
                                        <p:strVal val="visible"/>
                                      </p:to>
                                    </p:set>
                                    <p:animEffect transition="in" filter="fade">
                                      <p:cBhvr>
                                        <p:cTn id="25" dur="1000"/>
                                        <p:tgtEl>
                                          <p:spTgt spid="521"/>
                                        </p:tgtEl>
                                      </p:cBhvr>
                                    </p:animEffect>
                                  </p:childTnLst>
                                </p:cTn>
                              </p:par>
                              <p:par>
                                <p:cTn id="26" presetID="10" presetClass="entr" presetSubtype="0" fill="hold" nodeType="withEffect">
                                  <p:stCondLst>
                                    <p:cond delay="0"/>
                                  </p:stCondLst>
                                  <p:childTnLst>
                                    <p:set>
                                      <p:cBhvr>
                                        <p:cTn id="27" dur="1" fill="hold">
                                          <p:stCondLst>
                                            <p:cond delay="0"/>
                                          </p:stCondLst>
                                        </p:cTn>
                                        <p:tgtEl>
                                          <p:spTgt spid="514"/>
                                        </p:tgtEl>
                                        <p:attrNameLst>
                                          <p:attrName>style.visibility</p:attrName>
                                        </p:attrNameLst>
                                      </p:cBhvr>
                                      <p:to>
                                        <p:strVal val="visible"/>
                                      </p:to>
                                    </p:set>
                                    <p:animEffect transition="in" filter="fade">
                                      <p:cBhvr>
                                        <p:cTn id="28" dur="1000"/>
                                        <p:tgtEl>
                                          <p:spTgt spid="514"/>
                                        </p:tgtEl>
                                      </p:cBhvr>
                                    </p:animEffect>
                                  </p:childTnLst>
                                </p:cTn>
                              </p:par>
                              <p:par>
                                <p:cTn id="29" presetID="10" presetClass="entr" presetSubtype="0" fill="hold" nodeType="withEffect">
                                  <p:stCondLst>
                                    <p:cond delay="0"/>
                                  </p:stCondLst>
                                  <p:childTnLst>
                                    <p:set>
                                      <p:cBhvr>
                                        <p:cTn id="30" dur="1" fill="hold">
                                          <p:stCondLst>
                                            <p:cond delay="0"/>
                                          </p:stCondLst>
                                        </p:cTn>
                                        <p:tgtEl>
                                          <p:spTgt spid="515"/>
                                        </p:tgtEl>
                                        <p:attrNameLst>
                                          <p:attrName>style.visibility</p:attrName>
                                        </p:attrNameLst>
                                      </p:cBhvr>
                                      <p:to>
                                        <p:strVal val="visible"/>
                                      </p:to>
                                    </p:set>
                                    <p:animEffect transition="in" filter="fade">
                                      <p:cBhvr>
                                        <p:cTn id="31" dur="1000"/>
                                        <p:tgtEl>
                                          <p:spTgt spid="515"/>
                                        </p:tgtEl>
                                      </p:cBhvr>
                                    </p:animEffect>
                                  </p:childTnLst>
                                </p:cTn>
                              </p:par>
                              <p:par>
                                <p:cTn id="32" presetID="10" presetClass="entr" presetSubtype="0" fill="hold" nodeType="withEffect">
                                  <p:stCondLst>
                                    <p:cond delay="0"/>
                                  </p:stCondLst>
                                  <p:childTnLst>
                                    <p:set>
                                      <p:cBhvr>
                                        <p:cTn id="33" dur="1" fill="hold">
                                          <p:stCondLst>
                                            <p:cond delay="0"/>
                                          </p:stCondLst>
                                        </p:cTn>
                                        <p:tgtEl>
                                          <p:spTgt spid="516"/>
                                        </p:tgtEl>
                                        <p:attrNameLst>
                                          <p:attrName>style.visibility</p:attrName>
                                        </p:attrNameLst>
                                      </p:cBhvr>
                                      <p:to>
                                        <p:strVal val="visible"/>
                                      </p:to>
                                    </p:set>
                                    <p:animEffect transition="in" filter="fade">
                                      <p:cBhvr>
                                        <p:cTn id="34" dur="1000"/>
                                        <p:tgtEl>
                                          <p:spTgt spid="516"/>
                                        </p:tgtEl>
                                      </p:cBhvr>
                                    </p:animEffect>
                                  </p:childTnLst>
                                </p:cTn>
                              </p:par>
                              <p:par>
                                <p:cTn id="35" presetID="10" presetClass="entr" presetSubtype="0" fill="hold" nodeType="withEffect">
                                  <p:stCondLst>
                                    <p:cond delay="0"/>
                                  </p:stCondLst>
                                  <p:childTnLst>
                                    <p:set>
                                      <p:cBhvr>
                                        <p:cTn id="36" dur="1" fill="hold">
                                          <p:stCondLst>
                                            <p:cond delay="0"/>
                                          </p:stCondLst>
                                        </p:cTn>
                                        <p:tgtEl>
                                          <p:spTgt spid="517"/>
                                        </p:tgtEl>
                                        <p:attrNameLst>
                                          <p:attrName>style.visibility</p:attrName>
                                        </p:attrNameLst>
                                      </p:cBhvr>
                                      <p:to>
                                        <p:strVal val="visible"/>
                                      </p:to>
                                    </p:set>
                                    <p:animEffect transition="in" filter="fade">
                                      <p:cBhvr>
                                        <p:cTn id="37" dur="10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28"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530" name="Google Shape;530;p28"/>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1</a:t>
            </a:r>
            <a:endParaRPr sz="3012" b="1">
              <a:solidFill>
                <a:srgbClr val="FF0000"/>
              </a:solidFill>
              <a:latin typeface="Bookman Old Style"/>
              <a:ea typeface="Bookman Old Style"/>
              <a:cs typeface="Bookman Old Style"/>
              <a:sym typeface="Bookman Old Style"/>
            </a:endParaRPr>
          </a:p>
        </p:txBody>
      </p:sp>
      <p:pic>
        <p:nvPicPr>
          <p:cNvPr id="531" name="Google Shape;531;p28"/>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532" name="Google Shape;532;p28"/>
          <p:cNvSpPr txBox="1"/>
          <p:nvPr/>
        </p:nvSpPr>
        <p:spPr>
          <a:xfrm>
            <a:off x="2290330" y="5177254"/>
            <a:ext cx="8286750" cy="667344"/>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4000">
                <a:solidFill>
                  <a:srgbClr val="FF0000"/>
                </a:solidFill>
                <a:latin typeface="Century Gothic"/>
                <a:ea typeface="Century Gothic"/>
                <a:cs typeface="Century Gothic"/>
                <a:sym typeface="Century Gothic"/>
              </a:rPr>
              <a:t>C. Cao su</a:t>
            </a:r>
            <a:endParaRPr/>
          </a:p>
        </p:txBody>
      </p:sp>
      <p:sp>
        <p:nvSpPr>
          <p:cNvPr id="533" name="Google Shape;533;p28"/>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534" name="Google Shape;534;p28"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535" name="Google Shape;535;p28"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536" name="Google Shape;536;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537" name="Google Shape;537;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538" name="Google Shape;538;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539" name="Google Shape;539;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540" name="Google Shape;540;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541" name="Google Shape;541;p28"/>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542" name="Google Shape;542;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543" name="Google Shape;543;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544" name="Google Shape;544;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545" name="Google Shape;545;p2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546" name="Google Shape;546;p28"/>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547" name="Google Shape;547;p28"/>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548" name="Google Shape;548;p28"/>
          <p:cNvSpPr txBox="1"/>
          <p:nvPr/>
        </p:nvSpPr>
        <p:spPr>
          <a:xfrm>
            <a:off x="3156155" y="2492477"/>
            <a:ext cx="7452618"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 Vật liệu nào sau đây được làm lốp xe, đệm?</a:t>
            </a:r>
            <a:endParaRPr sz="2800">
              <a:solidFill>
                <a:schemeClr val="dk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ts val="2800"/>
              <a:buFont typeface="Times New Roman"/>
              <a:buAutoNum type="alphaUcPeriod"/>
            </a:pPr>
            <a:r>
              <a:rPr lang="en-US" sz="2800">
                <a:solidFill>
                  <a:schemeClr val="dk1"/>
                </a:solidFill>
                <a:latin typeface="Times New Roman"/>
                <a:ea typeface="Times New Roman"/>
                <a:cs typeface="Times New Roman"/>
                <a:sym typeface="Times New Roman"/>
              </a:rPr>
              <a:t>Nhựa                              B. Thủy tinh                  </a:t>
            </a:r>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C. Cao su                            D. Kim loại</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4"/>
                                        </p:tgtEl>
                                        <p:attrNameLst>
                                          <p:attrName>style.visibility</p:attrName>
                                        </p:attrNameLst>
                                      </p:cBhvr>
                                      <p:to>
                                        <p:strVal val="visible"/>
                                      </p:to>
                                    </p:set>
                                    <p:animEffect transition="in" filter="fade">
                                      <p:cBhvr>
                                        <p:cTn id="12" dur="500"/>
                                        <p:tgtEl>
                                          <p:spTgt spid="534"/>
                                        </p:tgtEl>
                                      </p:cBhvr>
                                    </p:animEffect>
                                  </p:childTnLst>
                                </p:cTn>
                              </p:par>
                              <p:par>
                                <p:cTn id="13" presetID="10" presetClass="entr" presetSubtype="0" fill="hold" nodeType="withEffect">
                                  <p:stCondLst>
                                    <p:cond delay="0"/>
                                  </p:stCondLst>
                                  <p:childTnLst>
                                    <p:set>
                                      <p:cBhvr>
                                        <p:cTn id="14" dur="1" fill="hold">
                                          <p:stCondLst>
                                            <p:cond delay="0"/>
                                          </p:stCondLst>
                                        </p:cTn>
                                        <p:tgtEl>
                                          <p:spTgt spid="535"/>
                                        </p:tgtEl>
                                        <p:attrNameLst>
                                          <p:attrName>style.visibility</p:attrName>
                                        </p:attrNameLst>
                                      </p:cBhvr>
                                      <p:to>
                                        <p:strVal val="visible"/>
                                      </p:to>
                                    </p:set>
                                    <p:animEffect transition="in" filter="fade">
                                      <p:cBhvr>
                                        <p:cTn id="15" dur="500"/>
                                        <p:tgtEl>
                                          <p:spTgt spid="535"/>
                                        </p:tgtEl>
                                      </p:cBhvr>
                                    </p:animEffect>
                                  </p:childTnLst>
                                </p:cTn>
                              </p:par>
                              <p:par>
                                <p:cTn id="16" presetID="10" presetClass="entr" presetSubtype="0" fill="hold" nodeType="withEffect">
                                  <p:stCondLst>
                                    <p:cond delay="0"/>
                                  </p:stCondLst>
                                  <p:childTnLst>
                                    <p:set>
                                      <p:cBhvr>
                                        <p:cTn id="17" dur="1" fill="hold">
                                          <p:stCondLst>
                                            <p:cond delay="0"/>
                                          </p:stCondLst>
                                        </p:cTn>
                                        <p:tgtEl>
                                          <p:spTgt spid="536"/>
                                        </p:tgtEl>
                                        <p:attrNameLst>
                                          <p:attrName>style.visibility</p:attrName>
                                        </p:attrNameLst>
                                      </p:cBhvr>
                                      <p:to>
                                        <p:strVal val="visible"/>
                                      </p:to>
                                    </p:set>
                                    <p:animEffect transition="in" filter="fade">
                                      <p:cBhvr>
                                        <p:cTn id="18" dur="500"/>
                                        <p:tgtEl>
                                          <p:spTgt spid="536"/>
                                        </p:tgtEl>
                                      </p:cBhvr>
                                    </p:animEffect>
                                  </p:childTnLst>
                                </p:cTn>
                              </p:par>
                              <p:par>
                                <p:cTn id="19" presetID="10" presetClass="entr" presetSubtype="0" fill="hold" nodeType="withEffect">
                                  <p:stCondLst>
                                    <p:cond delay="0"/>
                                  </p:stCondLst>
                                  <p:childTnLst>
                                    <p:set>
                                      <p:cBhvr>
                                        <p:cTn id="20" dur="1" fill="hold">
                                          <p:stCondLst>
                                            <p:cond delay="0"/>
                                          </p:stCondLst>
                                        </p:cTn>
                                        <p:tgtEl>
                                          <p:spTgt spid="537"/>
                                        </p:tgtEl>
                                        <p:attrNameLst>
                                          <p:attrName>style.visibility</p:attrName>
                                        </p:attrNameLst>
                                      </p:cBhvr>
                                      <p:to>
                                        <p:strVal val="visible"/>
                                      </p:to>
                                    </p:set>
                                    <p:animEffect transition="in" filter="fade">
                                      <p:cBhvr>
                                        <p:cTn id="21" dur="500"/>
                                        <p:tgtEl>
                                          <p:spTgt spid="537"/>
                                        </p:tgtEl>
                                      </p:cBhvr>
                                    </p:animEffect>
                                  </p:childTnLst>
                                </p:cTn>
                              </p:par>
                              <p:par>
                                <p:cTn id="22" presetID="10" presetClass="entr" presetSubtype="0" fill="hold" nodeType="withEffect">
                                  <p:stCondLst>
                                    <p:cond delay="0"/>
                                  </p:stCondLst>
                                  <p:childTnLst>
                                    <p:set>
                                      <p:cBhvr>
                                        <p:cTn id="23" dur="1" fill="hold">
                                          <p:stCondLst>
                                            <p:cond delay="0"/>
                                          </p:stCondLst>
                                        </p:cTn>
                                        <p:tgtEl>
                                          <p:spTgt spid="538"/>
                                        </p:tgtEl>
                                        <p:attrNameLst>
                                          <p:attrName>style.visibility</p:attrName>
                                        </p:attrNameLst>
                                      </p:cBhvr>
                                      <p:to>
                                        <p:strVal val="visible"/>
                                      </p:to>
                                    </p:set>
                                    <p:animEffect transition="in" filter="fade">
                                      <p:cBhvr>
                                        <p:cTn id="24" dur="500"/>
                                        <p:tgtEl>
                                          <p:spTgt spid="538"/>
                                        </p:tgtEl>
                                      </p:cBhvr>
                                    </p:animEffect>
                                  </p:childTnLst>
                                </p:cTn>
                              </p:par>
                              <p:par>
                                <p:cTn id="25" presetID="10" presetClass="entr" presetSubtype="0" fill="hold" nodeType="withEffect">
                                  <p:stCondLst>
                                    <p:cond delay="0"/>
                                  </p:stCondLst>
                                  <p:childTnLst>
                                    <p:set>
                                      <p:cBhvr>
                                        <p:cTn id="26" dur="1" fill="hold">
                                          <p:stCondLst>
                                            <p:cond delay="0"/>
                                          </p:stCondLst>
                                        </p:cTn>
                                        <p:tgtEl>
                                          <p:spTgt spid="539"/>
                                        </p:tgtEl>
                                        <p:attrNameLst>
                                          <p:attrName>style.visibility</p:attrName>
                                        </p:attrNameLst>
                                      </p:cBhvr>
                                      <p:to>
                                        <p:strVal val="visible"/>
                                      </p:to>
                                    </p:set>
                                    <p:animEffect transition="in" filter="fade">
                                      <p:cBhvr>
                                        <p:cTn id="27" dur="500"/>
                                        <p:tgtEl>
                                          <p:spTgt spid="539"/>
                                        </p:tgtEl>
                                      </p:cBhvr>
                                    </p:animEffect>
                                  </p:childTnLst>
                                </p:cTn>
                              </p:par>
                              <p:par>
                                <p:cTn id="28" presetID="10" presetClass="entr" presetSubtype="0" fill="hold" nodeType="withEffect">
                                  <p:stCondLst>
                                    <p:cond delay="0"/>
                                  </p:stCondLst>
                                  <p:childTnLst>
                                    <p:set>
                                      <p:cBhvr>
                                        <p:cTn id="29" dur="1" fill="hold">
                                          <p:stCondLst>
                                            <p:cond delay="0"/>
                                          </p:stCondLst>
                                        </p:cTn>
                                        <p:tgtEl>
                                          <p:spTgt spid="540"/>
                                        </p:tgtEl>
                                        <p:attrNameLst>
                                          <p:attrName>style.visibility</p:attrName>
                                        </p:attrNameLst>
                                      </p:cBhvr>
                                      <p:to>
                                        <p:strVal val="visible"/>
                                      </p:to>
                                    </p:set>
                                    <p:animEffect transition="in" filter="fade">
                                      <p:cBhvr>
                                        <p:cTn id="30" dur="500"/>
                                        <p:tgtEl>
                                          <p:spTgt spid="540"/>
                                        </p:tgtEl>
                                      </p:cBhvr>
                                    </p:animEffect>
                                  </p:childTnLst>
                                </p:cTn>
                              </p:par>
                              <p:par>
                                <p:cTn id="31" presetID="10" presetClass="entr" presetSubtype="0" fill="hold" nodeType="withEffect">
                                  <p:stCondLst>
                                    <p:cond delay="0"/>
                                  </p:stCondLst>
                                  <p:childTnLst>
                                    <p:set>
                                      <p:cBhvr>
                                        <p:cTn id="32" dur="1" fill="hold">
                                          <p:stCondLst>
                                            <p:cond delay="0"/>
                                          </p:stCondLst>
                                        </p:cTn>
                                        <p:tgtEl>
                                          <p:spTgt spid="541"/>
                                        </p:tgtEl>
                                        <p:attrNameLst>
                                          <p:attrName>style.visibility</p:attrName>
                                        </p:attrNameLst>
                                      </p:cBhvr>
                                      <p:to>
                                        <p:strVal val="visible"/>
                                      </p:to>
                                    </p:set>
                                    <p:animEffect transition="in" filter="fade">
                                      <p:cBhvr>
                                        <p:cTn id="33" dur="500"/>
                                        <p:tgtEl>
                                          <p:spTgt spid="541"/>
                                        </p:tgtEl>
                                      </p:cBhvr>
                                    </p:animEffect>
                                  </p:childTnLst>
                                </p:cTn>
                              </p:par>
                              <p:par>
                                <p:cTn id="34" presetID="10" presetClass="entr" presetSubtype="0" fill="hold" nodeType="withEffect">
                                  <p:stCondLst>
                                    <p:cond delay="0"/>
                                  </p:stCondLst>
                                  <p:childTnLst>
                                    <p:set>
                                      <p:cBhvr>
                                        <p:cTn id="35" dur="1" fill="hold">
                                          <p:stCondLst>
                                            <p:cond delay="0"/>
                                          </p:stCondLst>
                                        </p:cTn>
                                        <p:tgtEl>
                                          <p:spTgt spid="542"/>
                                        </p:tgtEl>
                                        <p:attrNameLst>
                                          <p:attrName>style.visibility</p:attrName>
                                        </p:attrNameLst>
                                      </p:cBhvr>
                                      <p:to>
                                        <p:strVal val="visible"/>
                                      </p:to>
                                    </p:set>
                                    <p:animEffect transition="in" filter="fade">
                                      <p:cBhvr>
                                        <p:cTn id="36" dur="500"/>
                                        <p:tgtEl>
                                          <p:spTgt spid="542"/>
                                        </p:tgtEl>
                                      </p:cBhvr>
                                    </p:animEffect>
                                  </p:childTnLst>
                                </p:cTn>
                              </p:par>
                              <p:par>
                                <p:cTn id="37" presetID="10" presetClass="entr" presetSubtype="0" fill="hold" nodeType="withEffect">
                                  <p:stCondLst>
                                    <p:cond delay="0"/>
                                  </p:stCondLst>
                                  <p:childTnLst>
                                    <p:set>
                                      <p:cBhvr>
                                        <p:cTn id="38" dur="1" fill="hold">
                                          <p:stCondLst>
                                            <p:cond delay="0"/>
                                          </p:stCondLst>
                                        </p:cTn>
                                        <p:tgtEl>
                                          <p:spTgt spid="543"/>
                                        </p:tgtEl>
                                        <p:attrNameLst>
                                          <p:attrName>style.visibility</p:attrName>
                                        </p:attrNameLst>
                                      </p:cBhvr>
                                      <p:to>
                                        <p:strVal val="visible"/>
                                      </p:to>
                                    </p:set>
                                    <p:animEffect transition="in" filter="fade">
                                      <p:cBhvr>
                                        <p:cTn id="39" dur="500"/>
                                        <p:tgtEl>
                                          <p:spTgt spid="543"/>
                                        </p:tgtEl>
                                      </p:cBhvr>
                                    </p:animEffect>
                                  </p:childTnLst>
                                </p:cTn>
                              </p:par>
                              <p:par>
                                <p:cTn id="40" presetID="10" presetClass="entr" presetSubtype="0" fill="hold" nodeType="withEffect">
                                  <p:stCondLst>
                                    <p:cond delay="0"/>
                                  </p:stCondLst>
                                  <p:childTnLst>
                                    <p:set>
                                      <p:cBhvr>
                                        <p:cTn id="41" dur="1" fill="hold">
                                          <p:stCondLst>
                                            <p:cond delay="0"/>
                                          </p:stCondLst>
                                        </p:cTn>
                                        <p:tgtEl>
                                          <p:spTgt spid="544"/>
                                        </p:tgtEl>
                                        <p:attrNameLst>
                                          <p:attrName>style.visibility</p:attrName>
                                        </p:attrNameLst>
                                      </p:cBhvr>
                                      <p:to>
                                        <p:strVal val="visible"/>
                                      </p:to>
                                    </p:set>
                                    <p:animEffect transition="in" filter="fade">
                                      <p:cBhvr>
                                        <p:cTn id="42" dur="500"/>
                                        <p:tgtEl>
                                          <p:spTgt spid="544"/>
                                        </p:tgtEl>
                                      </p:cBhvr>
                                    </p:animEffect>
                                  </p:childTnLst>
                                </p:cTn>
                              </p:par>
                              <p:par>
                                <p:cTn id="43" presetID="10" presetClass="entr" presetSubtype="0" fill="hold" nodeType="withEffect">
                                  <p:stCondLst>
                                    <p:cond delay="0"/>
                                  </p:stCondLst>
                                  <p:childTnLst>
                                    <p:set>
                                      <p:cBhvr>
                                        <p:cTn id="44" dur="1" fill="hold">
                                          <p:stCondLst>
                                            <p:cond delay="0"/>
                                          </p:stCondLst>
                                        </p:cTn>
                                        <p:tgtEl>
                                          <p:spTgt spid="545"/>
                                        </p:tgtEl>
                                        <p:attrNameLst>
                                          <p:attrName>style.visibility</p:attrName>
                                        </p:attrNameLst>
                                      </p:cBhvr>
                                      <p:to>
                                        <p:strVal val="visible"/>
                                      </p:to>
                                    </p:set>
                                    <p:animEffect transition="in" filter="fade">
                                      <p:cBhvr>
                                        <p:cTn id="45" dur="500"/>
                                        <p:tgtEl>
                                          <p:spTgt spid="545"/>
                                        </p:tgtEl>
                                      </p:cBhvr>
                                    </p:animEffect>
                                  </p:childTnLst>
                                </p:cTn>
                              </p:par>
                              <p:par>
                                <p:cTn id="46" presetID="10" presetClass="entr" presetSubtype="0" fill="hold" nodeType="withEffect">
                                  <p:stCondLst>
                                    <p:cond delay="0"/>
                                  </p:stCondLst>
                                  <p:childTnLst>
                                    <p:set>
                                      <p:cBhvr>
                                        <p:cTn id="47" dur="1" fill="hold">
                                          <p:stCondLst>
                                            <p:cond delay="0"/>
                                          </p:stCondLst>
                                        </p:cTn>
                                        <p:tgtEl>
                                          <p:spTgt spid="546"/>
                                        </p:tgtEl>
                                        <p:attrNameLst>
                                          <p:attrName>style.visibility</p:attrName>
                                        </p:attrNameLst>
                                      </p:cBhvr>
                                      <p:to>
                                        <p:strVal val="visible"/>
                                      </p:to>
                                    </p:set>
                                    <p:animEffect transition="in" filter="fade">
                                      <p:cBhvr>
                                        <p:cTn id="48" dur="500"/>
                                        <p:tgtEl>
                                          <p:spTgt spid="546"/>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546"/>
                                        </p:tgtEl>
                                      </p:cBhvr>
                                    </p:animEffect>
                                    <p:set>
                                      <p:cBhvr>
                                        <p:cTn id="52" dur="1" fill="hold">
                                          <p:stCondLst>
                                            <p:cond delay="500"/>
                                          </p:stCondLst>
                                        </p:cTn>
                                        <p:tgtEl>
                                          <p:spTgt spid="546"/>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545"/>
                                        </p:tgtEl>
                                      </p:cBhvr>
                                    </p:animEffect>
                                    <p:set>
                                      <p:cBhvr>
                                        <p:cTn id="56" dur="1" fill="hold">
                                          <p:stCondLst>
                                            <p:cond delay="1000"/>
                                          </p:stCondLst>
                                        </p:cTn>
                                        <p:tgtEl>
                                          <p:spTgt spid="545"/>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544"/>
                                        </p:tgtEl>
                                      </p:cBhvr>
                                    </p:animEffect>
                                    <p:set>
                                      <p:cBhvr>
                                        <p:cTn id="60" dur="1" fill="hold">
                                          <p:stCondLst>
                                            <p:cond delay="1000"/>
                                          </p:stCondLst>
                                        </p:cTn>
                                        <p:tgtEl>
                                          <p:spTgt spid="544"/>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543"/>
                                        </p:tgtEl>
                                      </p:cBhvr>
                                    </p:animEffect>
                                    <p:set>
                                      <p:cBhvr>
                                        <p:cTn id="64" dur="1" fill="hold">
                                          <p:stCondLst>
                                            <p:cond delay="1000"/>
                                          </p:stCondLst>
                                        </p:cTn>
                                        <p:tgtEl>
                                          <p:spTgt spid="543"/>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542"/>
                                        </p:tgtEl>
                                      </p:cBhvr>
                                    </p:animEffect>
                                    <p:set>
                                      <p:cBhvr>
                                        <p:cTn id="68" dur="1" fill="hold">
                                          <p:stCondLst>
                                            <p:cond delay="1000"/>
                                          </p:stCondLst>
                                        </p:cTn>
                                        <p:tgtEl>
                                          <p:spTgt spid="542"/>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541"/>
                                        </p:tgtEl>
                                      </p:cBhvr>
                                    </p:animEffect>
                                    <p:set>
                                      <p:cBhvr>
                                        <p:cTn id="72" dur="1" fill="hold">
                                          <p:stCondLst>
                                            <p:cond delay="1000"/>
                                          </p:stCondLst>
                                        </p:cTn>
                                        <p:tgtEl>
                                          <p:spTgt spid="541"/>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540"/>
                                        </p:tgtEl>
                                      </p:cBhvr>
                                    </p:animEffect>
                                    <p:set>
                                      <p:cBhvr>
                                        <p:cTn id="76" dur="1" fill="hold">
                                          <p:stCondLst>
                                            <p:cond delay="1000"/>
                                          </p:stCondLst>
                                        </p:cTn>
                                        <p:tgtEl>
                                          <p:spTgt spid="540"/>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539"/>
                                        </p:tgtEl>
                                      </p:cBhvr>
                                    </p:animEffect>
                                    <p:set>
                                      <p:cBhvr>
                                        <p:cTn id="80" dur="1" fill="hold">
                                          <p:stCondLst>
                                            <p:cond delay="1000"/>
                                          </p:stCondLst>
                                        </p:cTn>
                                        <p:tgtEl>
                                          <p:spTgt spid="539"/>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538"/>
                                        </p:tgtEl>
                                      </p:cBhvr>
                                    </p:animEffect>
                                    <p:set>
                                      <p:cBhvr>
                                        <p:cTn id="84" dur="1" fill="hold">
                                          <p:stCondLst>
                                            <p:cond delay="1000"/>
                                          </p:stCondLst>
                                        </p:cTn>
                                        <p:tgtEl>
                                          <p:spTgt spid="538"/>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537"/>
                                        </p:tgtEl>
                                      </p:cBhvr>
                                    </p:animEffect>
                                    <p:set>
                                      <p:cBhvr>
                                        <p:cTn id="88" dur="1" fill="hold">
                                          <p:stCondLst>
                                            <p:cond delay="1000"/>
                                          </p:stCondLst>
                                        </p:cTn>
                                        <p:tgtEl>
                                          <p:spTgt spid="537"/>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536"/>
                                        </p:tgtEl>
                                      </p:cBhvr>
                                    </p:animEffect>
                                    <p:set>
                                      <p:cBhvr>
                                        <p:cTn id="92" dur="1" fill="hold">
                                          <p:stCondLst>
                                            <p:cond delay="1000"/>
                                          </p:stCondLst>
                                        </p:cTn>
                                        <p:tgtEl>
                                          <p:spTgt spid="536"/>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534"/>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535"/>
                                        </p:tgtEl>
                                      </p:cBhvr>
                                    </p:animEffect>
                                    <p:set>
                                      <p:cBhvr>
                                        <p:cTn id="99" dur="1" fill="hold">
                                          <p:stCondLst>
                                            <p:cond delay="1000"/>
                                          </p:stCondLst>
                                        </p:cTn>
                                        <p:tgtEl>
                                          <p:spTgt spid="535"/>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33"/>
                                        </p:tgtEl>
                                        <p:attrNameLst>
                                          <p:attrName>style.visibility</p:attrName>
                                        </p:attrNameLst>
                                      </p:cBhvr>
                                      <p:to>
                                        <p:strVal val="visible"/>
                                      </p:to>
                                    </p:set>
                                    <p:animEffect transition="in" filter="fade">
                                      <p:cBhvr>
                                        <p:cTn id="104" dur="500"/>
                                        <p:tgtEl>
                                          <p:spTgt spid="533"/>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53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47"/>
                                        </p:tgtEl>
                                        <p:attrNameLst>
                                          <p:attrName>style.visibility</p:attrName>
                                        </p:attrNameLst>
                                      </p:cBhvr>
                                      <p:to>
                                        <p:strVal val="visible"/>
                                      </p:to>
                                    </p:set>
                                    <p:animEffect transition="in" filter="fade">
                                      <p:cBhvr>
                                        <p:cTn id="112" dur="50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29"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555" name="Google Shape;555;p29"/>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2</a:t>
            </a:r>
            <a:endParaRPr sz="3012" b="1">
              <a:solidFill>
                <a:srgbClr val="FF0000"/>
              </a:solidFill>
              <a:latin typeface="Bookman Old Style"/>
              <a:ea typeface="Bookman Old Style"/>
              <a:cs typeface="Bookman Old Style"/>
              <a:sym typeface="Bookman Old Style"/>
            </a:endParaRPr>
          </a:p>
        </p:txBody>
      </p:sp>
      <p:pic>
        <p:nvPicPr>
          <p:cNvPr id="556" name="Google Shape;556;p29"/>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557" name="Google Shape;557;p29"/>
          <p:cNvSpPr txBox="1"/>
          <p:nvPr/>
        </p:nvSpPr>
        <p:spPr>
          <a:xfrm>
            <a:off x="2266950" y="5034492"/>
            <a:ext cx="8286750" cy="667344"/>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4000">
                <a:solidFill>
                  <a:srgbClr val="FF0000"/>
                </a:solidFill>
                <a:latin typeface="Times New Roman"/>
                <a:ea typeface="Times New Roman"/>
                <a:cs typeface="Times New Roman"/>
                <a:sym typeface="Times New Roman"/>
              </a:rPr>
              <a:t>B. Kim loại         </a:t>
            </a:r>
            <a:endParaRPr sz="4000">
              <a:solidFill>
                <a:srgbClr val="FF0000"/>
              </a:solidFill>
              <a:latin typeface="Century Gothic"/>
              <a:ea typeface="Century Gothic"/>
              <a:cs typeface="Century Gothic"/>
              <a:sym typeface="Century Gothic"/>
            </a:endParaRPr>
          </a:p>
        </p:txBody>
      </p:sp>
      <p:sp>
        <p:nvSpPr>
          <p:cNvPr id="558" name="Google Shape;558;p29"/>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559" name="Google Shape;559;p29"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560" name="Google Shape;560;p29"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561" name="Google Shape;561;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562" name="Google Shape;562;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563" name="Google Shape;563;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564" name="Google Shape;564;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565" name="Google Shape;565;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566" name="Google Shape;566;p29"/>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567" name="Google Shape;567;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568" name="Google Shape;568;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569" name="Google Shape;569;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570" name="Google Shape;570;p2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571" name="Google Shape;571;p29"/>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572" name="Google Shape;572;p29"/>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573" name="Google Shape;573;p29"/>
          <p:cNvSpPr txBox="1"/>
          <p:nvPr/>
        </p:nvSpPr>
        <p:spPr>
          <a:xfrm>
            <a:off x="2796109" y="2073015"/>
            <a:ext cx="758464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Trong các vật liệu sau, vật liệu nào dẫn điện tốt?</a:t>
            </a:r>
            <a:endParaRPr/>
          </a:p>
          <a:p>
            <a:pPr marL="457200" marR="0" lvl="0" indent="-457200" algn="l" rtl="0">
              <a:spcBef>
                <a:spcPts val="0"/>
              </a:spcBef>
              <a:spcAft>
                <a:spcPts val="0"/>
              </a:spcAft>
              <a:buClr>
                <a:schemeClr val="dk1"/>
              </a:buClr>
              <a:buSzPts val="2800"/>
              <a:buFont typeface="Times New Roman"/>
              <a:buAutoNum type="alphaUcPeriod"/>
            </a:pPr>
            <a:r>
              <a:rPr lang="en-US" sz="2800">
                <a:solidFill>
                  <a:schemeClr val="dk1"/>
                </a:solidFill>
                <a:latin typeface="Times New Roman"/>
                <a:ea typeface="Times New Roman"/>
                <a:cs typeface="Times New Roman"/>
                <a:sym typeface="Times New Roman"/>
              </a:rPr>
              <a:t>Thủy tinh                           B. Kim loại          </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C. Cao su                                D. Gốm</a:t>
            </a:r>
            <a:endParaRPr sz="28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gtEl>
                                        <p:attrNameLst>
                                          <p:attrName>style.visibility</p:attrName>
                                        </p:attrNameLst>
                                      </p:cBhvr>
                                      <p:to>
                                        <p:strVal val="visible"/>
                                      </p:to>
                                    </p:set>
                                    <p:animEffect transition="in" filter="fade">
                                      <p:cBhvr>
                                        <p:cTn id="12" dur="500"/>
                                        <p:tgtEl>
                                          <p:spTgt spid="559"/>
                                        </p:tgtEl>
                                      </p:cBhvr>
                                    </p:animEffect>
                                  </p:childTnLst>
                                </p:cTn>
                              </p:par>
                              <p:par>
                                <p:cTn id="13" presetID="10" presetClass="entr" presetSubtype="0" fill="hold" nodeType="withEffect">
                                  <p:stCondLst>
                                    <p:cond delay="0"/>
                                  </p:stCondLst>
                                  <p:childTnLst>
                                    <p:set>
                                      <p:cBhvr>
                                        <p:cTn id="14" dur="1" fill="hold">
                                          <p:stCondLst>
                                            <p:cond delay="0"/>
                                          </p:stCondLst>
                                        </p:cTn>
                                        <p:tgtEl>
                                          <p:spTgt spid="560"/>
                                        </p:tgtEl>
                                        <p:attrNameLst>
                                          <p:attrName>style.visibility</p:attrName>
                                        </p:attrNameLst>
                                      </p:cBhvr>
                                      <p:to>
                                        <p:strVal val="visible"/>
                                      </p:to>
                                    </p:set>
                                    <p:animEffect transition="in" filter="fade">
                                      <p:cBhvr>
                                        <p:cTn id="15" dur="500"/>
                                        <p:tgtEl>
                                          <p:spTgt spid="560"/>
                                        </p:tgtEl>
                                      </p:cBhvr>
                                    </p:animEffect>
                                  </p:childTnLst>
                                </p:cTn>
                              </p:par>
                              <p:par>
                                <p:cTn id="16" presetID="10" presetClass="entr" presetSubtype="0" fill="hold" nodeType="withEffect">
                                  <p:stCondLst>
                                    <p:cond delay="0"/>
                                  </p:stCondLst>
                                  <p:childTnLst>
                                    <p:set>
                                      <p:cBhvr>
                                        <p:cTn id="17" dur="1" fill="hold">
                                          <p:stCondLst>
                                            <p:cond delay="0"/>
                                          </p:stCondLst>
                                        </p:cTn>
                                        <p:tgtEl>
                                          <p:spTgt spid="561"/>
                                        </p:tgtEl>
                                        <p:attrNameLst>
                                          <p:attrName>style.visibility</p:attrName>
                                        </p:attrNameLst>
                                      </p:cBhvr>
                                      <p:to>
                                        <p:strVal val="visible"/>
                                      </p:to>
                                    </p:set>
                                    <p:animEffect transition="in" filter="fade">
                                      <p:cBhvr>
                                        <p:cTn id="18" dur="500"/>
                                        <p:tgtEl>
                                          <p:spTgt spid="561"/>
                                        </p:tgtEl>
                                      </p:cBhvr>
                                    </p:animEffect>
                                  </p:childTnLst>
                                </p:cTn>
                              </p:par>
                              <p:par>
                                <p:cTn id="19" presetID="10" presetClass="entr" presetSubtype="0" fill="hold" nodeType="withEffect">
                                  <p:stCondLst>
                                    <p:cond delay="0"/>
                                  </p:stCondLst>
                                  <p:childTnLst>
                                    <p:set>
                                      <p:cBhvr>
                                        <p:cTn id="20" dur="1" fill="hold">
                                          <p:stCondLst>
                                            <p:cond delay="0"/>
                                          </p:stCondLst>
                                        </p:cTn>
                                        <p:tgtEl>
                                          <p:spTgt spid="562"/>
                                        </p:tgtEl>
                                        <p:attrNameLst>
                                          <p:attrName>style.visibility</p:attrName>
                                        </p:attrNameLst>
                                      </p:cBhvr>
                                      <p:to>
                                        <p:strVal val="visible"/>
                                      </p:to>
                                    </p:set>
                                    <p:animEffect transition="in" filter="fade">
                                      <p:cBhvr>
                                        <p:cTn id="21" dur="500"/>
                                        <p:tgtEl>
                                          <p:spTgt spid="562"/>
                                        </p:tgtEl>
                                      </p:cBhvr>
                                    </p:animEffect>
                                  </p:childTnLst>
                                </p:cTn>
                              </p:par>
                              <p:par>
                                <p:cTn id="22" presetID="10" presetClass="entr" presetSubtype="0" fill="hold" nodeType="withEffect">
                                  <p:stCondLst>
                                    <p:cond delay="0"/>
                                  </p:stCondLst>
                                  <p:childTnLst>
                                    <p:set>
                                      <p:cBhvr>
                                        <p:cTn id="23" dur="1" fill="hold">
                                          <p:stCondLst>
                                            <p:cond delay="0"/>
                                          </p:stCondLst>
                                        </p:cTn>
                                        <p:tgtEl>
                                          <p:spTgt spid="563"/>
                                        </p:tgtEl>
                                        <p:attrNameLst>
                                          <p:attrName>style.visibility</p:attrName>
                                        </p:attrNameLst>
                                      </p:cBhvr>
                                      <p:to>
                                        <p:strVal val="visible"/>
                                      </p:to>
                                    </p:set>
                                    <p:animEffect transition="in" filter="fade">
                                      <p:cBhvr>
                                        <p:cTn id="24" dur="500"/>
                                        <p:tgtEl>
                                          <p:spTgt spid="563"/>
                                        </p:tgtEl>
                                      </p:cBhvr>
                                    </p:animEffect>
                                  </p:childTnLst>
                                </p:cTn>
                              </p:par>
                              <p:par>
                                <p:cTn id="25" presetID="10" presetClass="entr" presetSubtype="0" fill="hold" nodeType="withEffect">
                                  <p:stCondLst>
                                    <p:cond delay="0"/>
                                  </p:stCondLst>
                                  <p:childTnLst>
                                    <p:set>
                                      <p:cBhvr>
                                        <p:cTn id="26" dur="1" fill="hold">
                                          <p:stCondLst>
                                            <p:cond delay="0"/>
                                          </p:stCondLst>
                                        </p:cTn>
                                        <p:tgtEl>
                                          <p:spTgt spid="564"/>
                                        </p:tgtEl>
                                        <p:attrNameLst>
                                          <p:attrName>style.visibility</p:attrName>
                                        </p:attrNameLst>
                                      </p:cBhvr>
                                      <p:to>
                                        <p:strVal val="visible"/>
                                      </p:to>
                                    </p:set>
                                    <p:animEffect transition="in" filter="fade">
                                      <p:cBhvr>
                                        <p:cTn id="27" dur="500"/>
                                        <p:tgtEl>
                                          <p:spTgt spid="564"/>
                                        </p:tgtEl>
                                      </p:cBhvr>
                                    </p:animEffect>
                                  </p:childTnLst>
                                </p:cTn>
                              </p:par>
                              <p:par>
                                <p:cTn id="28" presetID="10" presetClass="entr" presetSubtype="0" fill="hold" nodeType="withEffect">
                                  <p:stCondLst>
                                    <p:cond delay="0"/>
                                  </p:stCondLst>
                                  <p:childTnLst>
                                    <p:set>
                                      <p:cBhvr>
                                        <p:cTn id="29" dur="1" fill="hold">
                                          <p:stCondLst>
                                            <p:cond delay="0"/>
                                          </p:stCondLst>
                                        </p:cTn>
                                        <p:tgtEl>
                                          <p:spTgt spid="565"/>
                                        </p:tgtEl>
                                        <p:attrNameLst>
                                          <p:attrName>style.visibility</p:attrName>
                                        </p:attrNameLst>
                                      </p:cBhvr>
                                      <p:to>
                                        <p:strVal val="visible"/>
                                      </p:to>
                                    </p:set>
                                    <p:animEffect transition="in" filter="fade">
                                      <p:cBhvr>
                                        <p:cTn id="30" dur="500"/>
                                        <p:tgtEl>
                                          <p:spTgt spid="565"/>
                                        </p:tgtEl>
                                      </p:cBhvr>
                                    </p:animEffect>
                                  </p:childTnLst>
                                </p:cTn>
                              </p:par>
                              <p:par>
                                <p:cTn id="31" presetID="10" presetClass="entr" presetSubtype="0" fill="hold" nodeType="withEffect">
                                  <p:stCondLst>
                                    <p:cond delay="0"/>
                                  </p:stCondLst>
                                  <p:childTnLst>
                                    <p:set>
                                      <p:cBhvr>
                                        <p:cTn id="32" dur="1" fill="hold">
                                          <p:stCondLst>
                                            <p:cond delay="0"/>
                                          </p:stCondLst>
                                        </p:cTn>
                                        <p:tgtEl>
                                          <p:spTgt spid="566"/>
                                        </p:tgtEl>
                                        <p:attrNameLst>
                                          <p:attrName>style.visibility</p:attrName>
                                        </p:attrNameLst>
                                      </p:cBhvr>
                                      <p:to>
                                        <p:strVal val="visible"/>
                                      </p:to>
                                    </p:set>
                                    <p:animEffect transition="in" filter="fade">
                                      <p:cBhvr>
                                        <p:cTn id="33" dur="500"/>
                                        <p:tgtEl>
                                          <p:spTgt spid="566"/>
                                        </p:tgtEl>
                                      </p:cBhvr>
                                    </p:animEffect>
                                  </p:childTnLst>
                                </p:cTn>
                              </p:par>
                              <p:par>
                                <p:cTn id="34" presetID="10" presetClass="entr" presetSubtype="0" fill="hold" nodeType="withEffect">
                                  <p:stCondLst>
                                    <p:cond delay="0"/>
                                  </p:stCondLst>
                                  <p:childTnLst>
                                    <p:set>
                                      <p:cBhvr>
                                        <p:cTn id="35" dur="1" fill="hold">
                                          <p:stCondLst>
                                            <p:cond delay="0"/>
                                          </p:stCondLst>
                                        </p:cTn>
                                        <p:tgtEl>
                                          <p:spTgt spid="567"/>
                                        </p:tgtEl>
                                        <p:attrNameLst>
                                          <p:attrName>style.visibility</p:attrName>
                                        </p:attrNameLst>
                                      </p:cBhvr>
                                      <p:to>
                                        <p:strVal val="visible"/>
                                      </p:to>
                                    </p:set>
                                    <p:animEffect transition="in" filter="fade">
                                      <p:cBhvr>
                                        <p:cTn id="36" dur="500"/>
                                        <p:tgtEl>
                                          <p:spTgt spid="567"/>
                                        </p:tgtEl>
                                      </p:cBhvr>
                                    </p:animEffect>
                                  </p:childTnLst>
                                </p:cTn>
                              </p:par>
                              <p:par>
                                <p:cTn id="37" presetID="10" presetClass="entr" presetSubtype="0" fill="hold" nodeType="withEffect">
                                  <p:stCondLst>
                                    <p:cond delay="0"/>
                                  </p:stCondLst>
                                  <p:childTnLst>
                                    <p:set>
                                      <p:cBhvr>
                                        <p:cTn id="38" dur="1" fill="hold">
                                          <p:stCondLst>
                                            <p:cond delay="0"/>
                                          </p:stCondLst>
                                        </p:cTn>
                                        <p:tgtEl>
                                          <p:spTgt spid="568"/>
                                        </p:tgtEl>
                                        <p:attrNameLst>
                                          <p:attrName>style.visibility</p:attrName>
                                        </p:attrNameLst>
                                      </p:cBhvr>
                                      <p:to>
                                        <p:strVal val="visible"/>
                                      </p:to>
                                    </p:set>
                                    <p:animEffect transition="in" filter="fade">
                                      <p:cBhvr>
                                        <p:cTn id="39" dur="500"/>
                                        <p:tgtEl>
                                          <p:spTgt spid="568"/>
                                        </p:tgtEl>
                                      </p:cBhvr>
                                    </p:animEffect>
                                  </p:childTnLst>
                                </p:cTn>
                              </p:par>
                              <p:par>
                                <p:cTn id="40" presetID="10" presetClass="entr" presetSubtype="0" fill="hold" nodeType="withEffect">
                                  <p:stCondLst>
                                    <p:cond delay="0"/>
                                  </p:stCondLst>
                                  <p:childTnLst>
                                    <p:set>
                                      <p:cBhvr>
                                        <p:cTn id="41" dur="1" fill="hold">
                                          <p:stCondLst>
                                            <p:cond delay="0"/>
                                          </p:stCondLst>
                                        </p:cTn>
                                        <p:tgtEl>
                                          <p:spTgt spid="569"/>
                                        </p:tgtEl>
                                        <p:attrNameLst>
                                          <p:attrName>style.visibility</p:attrName>
                                        </p:attrNameLst>
                                      </p:cBhvr>
                                      <p:to>
                                        <p:strVal val="visible"/>
                                      </p:to>
                                    </p:set>
                                    <p:animEffect transition="in" filter="fade">
                                      <p:cBhvr>
                                        <p:cTn id="42" dur="500"/>
                                        <p:tgtEl>
                                          <p:spTgt spid="569"/>
                                        </p:tgtEl>
                                      </p:cBhvr>
                                    </p:animEffect>
                                  </p:childTnLst>
                                </p:cTn>
                              </p:par>
                              <p:par>
                                <p:cTn id="43" presetID="10" presetClass="entr" presetSubtype="0" fill="hold" nodeType="withEffect">
                                  <p:stCondLst>
                                    <p:cond delay="0"/>
                                  </p:stCondLst>
                                  <p:childTnLst>
                                    <p:set>
                                      <p:cBhvr>
                                        <p:cTn id="44" dur="1" fill="hold">
                                          <p:stCondLst>
                                            <p:cond delay="0"/>
                                          </p:stCondLst>
                                        </p:cTn>
                                        <p:tgtEl>
                                          <p:spTgt spid="570"/>
                                        </p:tgtEl>
                                        <p:attrNameLst>
                                          <p:attrName>style.visibility</p:attrName>
                                        </p:attrNameLst>
                                      </p:cBhvr>
                                      <p:to>
                                        <p:strVal val="visible"/>
                                      </p:to>
                                    </p:set>
                                    <p:animEffect transition="in" filter="fade">
                                      <p:cBhvr>
                                        <p:cTn id="45" dur="500"/>
                                        <p:tgtEl>
                                          <p:spTgt spid="570"/>
                                        </p:tgtEl>
                                      </p:cBhvr>
                                    </p:animEffect>
                                  </p:childTnLst>
                                </p:cTn>
                              </p:par>
                              <p:par>
                                <p:cTn id="46" presetID="10" presetClass="entr" presetSubtype="0" fill="hold" nodeType="withEffect">
                                  <p:stCondLst>
                                    <p:cond delay="0"/>
                                  </p:stCondLst>
                                  <p:childTnLst>
                                    <p:set>
                                      <p:cBhvr>
                                        <p:cTn id="47" dur="1" fill="hold">
                                          <p:stCondLst>
                                            <p:cond delay="0"/>
                                          </p:stCondLst>
                                        </p:cTn>
                                        <p:tgtEl>
                                          <p:spTgt spid="571"/>
                                        </p:tgtEl>
                                        <p:attrNameLst>
                                          <p:attrName>style.visibility</p:attrName>
                                        </p:attrNameLst>
                                      </p:cBhvr>
                                      <p:to>
                                        <p:strVal val="visible"/>
                                      </p:to>
                                    </p:set>
                                    <p:animEffect transition="in" filter="fade">
                                      <p:cBhvr>
                                        <p:cTn id="48" dur="500"/>
                                        <p:tgtEl>
                                          <p:spTgt spid="571"/>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571"/>
                                        </p:tgtEl>
                                      </p:cBhvr>
                                    </p:animEffect>
                                    <p:set>
                                      <p:cBhvr>
                                        <p:cTn id="52" dur="1" fill="hold">
                                          <p:stCondLst>
                                            <p:cond delay="500"/>
                                          </p:stCondLst>
                                        </p:cTn>
                                        <p:tgtEl>
                                          <p:spTgt spid="571"/>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570"/>
                                        </p:tgtEl>
                                      </p:cBhvr>
                                    </p:animEffect>
                                    <p:set>
                                      <p:cBhvr>
                                        <p:cTn id="56" dur="1" fill="hold">
                                          <p:stCondLst>
                                            <p:cond delay="1000"/>
                                          </p:stCondLst>
                                        </p:cTn>
                                        <p:tgtEl>
                                          <p:spTgt spid="570"/>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569"/>
                                        </p:tgtEl>
                                      </p:cBhvr>
                                    </p:animEffect>
                                    <p:set>
                                      <p:cBhvr>
                                        <p:cTn id="60" dur="1" fill="hold">
                                          <p:stCondLst>
                                            <p:cond delay="1000"/>
                                          </p:stCondLst>
                                        </p:cTn>
                                        <p:tgtEl>
                                          <p:spTgt spid="569"/>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568"/>
                                        </p:tgtEl>
                                      </p:cBhvr>
                                    </p:animEffect>
                                    <p:set>
                                      <p:cBhvr>
                                        <p:cTn id="64" dur="1" fill="hold">
                                          <p:stCondLst>
                                            <p:cond delay="1000"/>
                                          </p:stCondLst>
                                        </p:cTn>
                                        <p:tgtEl>
                                          <p:spTgt spid="568"/>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567"/>
                                        </p:tgtEl>
                                      </p:cBhvr>
                                    </p:animEffect>
                                    <p:set>
                                      <p:cBhvr>
                                        <p:cTn id="68" dur="1" fill="hold">
                                          <p:stCondLst>
                                            <p:cond delay="1000"/>
                                          </p:stCondLst>
                                        </p:cTn>
                                        <p:tgtEl>
                                          <p:spTgt spid="567"/>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566"/>
                                        </p:tgtEl>
                                      </p:cBhvr>
                                    </p:animEffect>
                                    <p:set>
                                      <p:cBhvr>
                                        <p:cTn id="72" dur="1" fill="hold">
                                          <p:stCondLst>
                                            <p:cond delay="1000"/>
                                          </p:stCondLst>
                                        </p:cTn>
                                        <p:tgtEl>
                                          <p:spTgt spid="566"/>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565"/>
                                        </p:tgtEl>
                                      </p:cBhvr>
                                    </p:animEffect>
                                    <p:set>
                                      <p:cBhvr>
                                        <p:cTn id="76" dur="1" fill="hold">
                                          <p:stCondLst>
                                            <p:cond delay="1000"/>
                                          </p:stCondLst>
                                        </p:cTn>
                                        <p:tgtEl>
                                          <p:spTgt spid="565"/>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564"/>
                                        </p:tgtEl>
                                      </p:cBhvr>
                                    </p:animEffect>
                                    <p:set>
                                      <p:cBhvr>
                                        <p:cTn id="80" dur="1" fill="hold">
                                          <p:stCondLst>
                                            <p:cond delay="1000"/>
                                          </p:stCondLst>
                                        </p:cTn>
                                        <p:tgtEl>
                                          <p:spTgt spid="564"/>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563"/>
                                        </p:tgtEl>
                                      </p:cBhvr>
                                    </p:animEffect>
                                    <p:set>
                                      <p:cBhvr>
                                        <p:cTn id="84" dur="1" fill="hold">
                                          <p:stCondLst>
                                            <p:cond delay="1000"/>
                                          </p:stCondLst>
                                        </p:cTn>
                                        <p:tgtEl>
                                          <p:spTgt spid="563"/>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562"/>
                                        </p:tgtEl>
                                      </p:cBhvr>
                                    </p:animEffect>
                                    <p:set>
                                      <p:cBhvr>
                                        <p:cTn id="88" dur="1" fill="hold">
                                          <p:stCondLst>
                                            <p:cond delay="1000"/>
                                          </p:stCondLst>
                                        </p:cTn>
                                        <p:tgtEl>
                                          <p:spTgt spid="562"/>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561"/>
                                        </p:tgtEl>
                                      </p:cBhvr>
                                    </p:animEffect>
                                    <p:set>
                                      <p:cBhvr>
                                        <p:cTn id="92" dur="1" fill="hold">
                                          <p:stCondLst>
                                            <p:cond delay="1000"/>
                                          </p:stCondLst>
                                        </p:cTn>
                                        <p:tgtEl>
                                          <p:spTgt spid="561"/>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559"/>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560"/>
                                        </p:tgtEl>
                                      </p:cBhvr>
                                    </p:animEffect>
                                    <p:set>
                                      <p:cBhvr>
                                        <p:cTn id="99" dur="1" fill="hold">
                                          <p:stCondLst>
                                            <p:cond delay="1000"/>
                                          </p:stCondLst>
                                        </p:cTn>
                                        <p:tgtEl>
                                          <p:spTgt spid="56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58"/>
                                        </p:tgtEl>
                                        <p:attrNameLst>
                                          <p:attrName>style.visibility</p:attrName>
                                        </p:attrNameLst>
                                      </p:cBhvr>
                                      <p:to>
                                        <p:strVal val="visible"/>
                                      </p:to>
                                    </p:set>
                                    <p:animEffect transition="in" filter="fade">
                                      <p:cBhvr>
                                        <p:cTn id="104" dur="500"/>
                                        <p:tgtEl>
                                          <p:spTgt spid="558"/>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55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72"/>
                                        </p:tgtEl>
                                        <p:attrNameLst>
                                          <p:attrName>style.visibility</p:attrName>
                                        </p:attrNameLst>
                                      </p:cBhvr>
                                      <p:to>
                                        <p:strVal val="visible"/>
                                      </p:to>
                                    </p:set>
                                    <p:animEffect transition="in" filter="fade">
                                      <p:cBhvr>
                                        <p:cTn id="112" dur="50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descr="OPL20U25GSXzBJYl68kk8uQGfFKzs7yb1M4KJWUiLk6ZEvGF+qCIPSnY57AbBFCvTW$2023 18 99$99+K4lPs7H94VUqPe2XwIsfPRnrXQE//QTEXxb8/8N4CNc6FpgZahzpTjFhMzSA7T/nHJa11DE8Ng2TP3iAmRczFlmslSuUNOgUeb6yRvs0="/>
          <p:cNvSpPr/>
          <p:nvPr/>
        </p:nvSpPr>
        <p:spPr>
          <a:xfrm>
            <a:off x="1524000" y="2236770"/>
            <a:ext cx="9144000" cy="856309"/>
          </a:xfrm>
          <a:prstGeom prst="rect">
            <a:avLst/>
          </a:prstGeom>
          <a:blipFill rotWithShape="1">
            <a:blip r:embed="rId3">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500">
              <a:solidFill>
                <a:schemeClr val="lt1"/>
              </a:solidFill>
              <a:latin typeface="Century Gothic"/>
              <a:ea typeface="Century Gothic"/>
              <a:cs typeface="Century Gothic"/>
              <a:sym typeface="Century Gothic"/>
            </a:endParaRPr>
          </a:p>
        </p:txBody>
      </p:sp>
      <p:sp>
        <p:nvSpPr>
          <p:cNvPr id="205" name="Google Shape;205;p3" descr="OPL20U25GSXzBJYl68kk8uQGfFKzs7yb1M4KJWUiLk6ZEvGF+qCIPSnY57AbBFCvTW$2023 18 99$99+K4lPs7H94VUqPe2XwIsfPRnrXQE//QTEXxb8/8N4CNc6FpgZahzpTjFhMzSA7T/nHJa11DE8Ng2TP3iAmRczFlmslSuUNOgUeb6yRvs0="/>
          <p:cNvSpPr/>
          <p:nvPr/>
        </p:nvSpPr>
        <p:spPr>
          <a:xfrm>
            <a:off x="1524000" y="4738252"/>
            <a:ext cx="9144000" cy="856309"/>
          </a:xfrm>
          <a:prstGeom prst="rect">
            <a:avLst/>
          </a:prstGeom>
          <a:blipFill rotWithShape="1">
            <a:blip r:embed="rId3">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500">
              <a:solidFill>
                <a:schemeClr val="lt1"/>
              </a:solidFill>
              <a:latin typeface="Century Gothic"/>
              <a:ea typeface="Century Gothic"/>
              <a:cs typeface="Century Gothic"/>
              <a:sym typeface="Century Gothic"/>
            </a:endParaRPr>
          </a:p>
        </p:txBody>
      </p:sp>
      <p:pic>
        <p:nvPicPr>
          <p:cNvPr id="206" name="Google Shape;206;p3" descr="OPL20U25GSXzBJYl68kk8uQGfFKzs7yb1M4KJWUiLk6ZEvGF+qCIPSnY57AbBFCvTW$2023 18 99$99+K4lPs7H94VUqPe2XwIsfPRnrXQE//QTEXxb8/8N4CNc6FpgZahzpTjFhMzSA7T/nHJa11DE8Ng2TP3iAmRczFlmslSuUNOgUeb6yRvs0=">
            <a:hlinkClick r:id="rId4" action="ppaction://hlinksldjump"/>
          </p:cNvPr>
          <p:cNvPicPr preferRelativeResize="0"/>
          <p:nvPr/>
        </p:nvPicPr>
        <p:blipFill rotWithShape="1">
          <a:blip r:embed="rId5">
            <a:alphaModFix/>
          </a:blip>
          <a:srcRect/>
          <a:stretch/>
        </p:blipFill>
        <p:spPr>
          <a:xfrm>
            <a:off x="2025366" y="1702244"/>
            <a:ext cx="1476884" cy="1307705"/>
          </a:xfrm>
          <a:prstGeom prst="rect">
            <a:avLst/>
          </a:prstGeom>
          <a:noFill/>
          <a:ln>
            <a:noFill/>
          </a:ln>
        </p:spPr>
      </p:pic>
      <p:pic>
        <p:nvPicPr>
          <p:cNvPr id="207" name="Google Shape;207;p3" descr="OPL20U25GSXzBJYl68kk8uQGfFKzs7yb1M4KJWUiLk6ZEvGF+qCIPSnY57AbBFCvTW$2023 18 99$99+K4lPs7H94VUqPe2XwIsfPRnrXQE//QTEXxb8/8N4CNc6FpgZahzpTjFhMzSA7T/nHJa11DE8Ng2TP3iAmRczFlmslSuUNOgUeb6yRvs0=">
            <a:hlinkClick r:id="rId4" action="ppaction://hlinksldjump"/>
          </p:cNvPr>
          <p:cNvPicPr preferRelativeResize="0"/>
          <p:nvPr/>
        </p:nvPicPr>
        <p:blipFill rotWithShape="1">
          <a:blip r:embed="rId6">
            <a:alphaModFix/>
          </a:blip>
          <a:srcRect/>
          <a:stretch/>
        </p:blipFill>
        <p:spPr>
          <a:xfrm>
            <a:off x="1991071" y="1426055"/>
            <a:ext cx="1545471" cy="1037935"/>
          </a:xfrm>
          <a:prstGeom prst="rect">
            <a:avLst/>
          </a:prstGeom>
          <a:noFill/>
          <a:ln>
            <a:noFill/>
          </a:ln>
        </p:spPr>
      </p:pic>
      <p:pic>
        <p:nvPicPr>
          <p:cNvPr id="208" name="Google Shape;208;p3" descr="OPL20U25GSXzBJYl68kk8uQGfFKzs7yb1M4KJWUiLk6ZEvGF+qCIPSnY57AbBFCvTW$2023 18 99$99+K4lPs7H94VUqPe2XwIsfPRnrXQE//QTEXxb8/8N4CNc6FpgZahzpTjFhMzSA7T/nHJa11DE8Ng2TP3iAmRczFlmslSuUNOgUeb6yRvs0=">
            <a:hlinkClick r:id="rId7" action="ppaction://hlinksldjump"/>
          </p:cNvPr>
          <p:cNvPicPr preferRelativeResize="0"/>
          <p:nvPr/>
        </p:nvPicPr>
        <p:blipFill rotWithShape="1">
          <a:blip r:embed="rId8">
            <a:alphaModFix/>
          </a:blip>
          <a:srcRect/>
          <a:stretch/>
        </p:blipFill>
        <p:spPr>
          <a:xfrm>
            <a:off x="5357565" y="1674573"/>
            <a:ext cx="1476884" cy="1307705"/>
          </a:xfrm>
          <a:prstGeom prst="rect">
            <a:avLst/>
          </a:prstGeom>
          <a:noFill/>
          <a:ln>
            <a:noFill/>
          </a:ln>
        </p:spPr>
      </p:pic>
      <p:pic>
        <p:nvPicPr>
          <p:cNvPr id="209" name="Google Shape;209;p3" descr="OPL20U25GSXzBJYl68kk8uQGfFKzs7yb1M4KJWUiLk6ZEvGF+qCIPSnY57AbBFCvTW$2023 18 99$99+K4lPs7H94VUqPe2XwIsfPRnrXQE//QTEXxb8/8N4CNc6FpgZahzpTjFhMzSA7T/nHJa11DE8Ng2TP3iAmRczFlmslSuUNOgUeb6yRvs0=">
            <a:hlinkClick r:id="rId7" action="ppaction://hlinksldjump"/>
          </p:cNvPr>
          <p:cNvPicPr preferRelativeResize="0"/>
          <p:nvPr/>
        </p:nvPicPr>
        <p:blipFill rotWithShape="1">
          <a:blip r:embed="rId9">
            <a:alphaModFix/>
          </a:blip>
          <a:srcRect/>
          <a:stretch/>
        </p:blipFill>
        <p:spPr>
          <a:xfrm>
            <a:off x="5323270" y="1426055"/>
            <a:ext cx="1545471" cy="1037935"/>
          </a:xfrm>
          <a:prstGeom prst="rect">
            <a:avLst/>
          </a:prstGeom>
          <a:noFill/>
          <a:ln>
            <a:noFill/>
          </a:ln>
        </p:spPr>
      </p:pic>
      <p:pic>
        <p:nvPicPr>
          <p:cNvPr id="210" name="Google Shape;210;p3" descr="OPL20U25GSXzBJYl68kk8uQGfFKzs7yb1M4KJWUiLk6ZEvGF+qCIPSnY57AbBFCvTW$2023 18 99$99+K4lPs7H94VUqPe2XwIsfPRnrXQE//QTEXxb8/8N4CNc6FpgZahzpTjFhMzSA7T/nHJa11DE8Ng2TP3iAmRczFlmslSuUNOgUeb6yRvs0=">
            <a:hlinkClick r:id="rId10" action="ppaction://hlinksldjump"/>
          </p:cNvPr>
          <p:cNvPicPr preferRelativeResize="0"/>
          <p:nvPr/>
        </p:nvPicPr>
        <p:blipFill rotWithShape="1">
          <a:blip r:embed="rId11">
            <a:alphaModFix/>
          </a:blip>
          <a:srcRect/>
          <a:stretch/>
        </p:blipFill>
        <p:spPr>
          <a:xfrm>
            <a:off x="8418385" y="1717774"/>
            <a:ext cx="1476884" cy="1307705"/>
          </a:xfrm>
          <a:prstGeom prst="rect">
            <a:avLst/>
          </a:prstGeom>
          <a:noFill/>
          <a:ln>
            <a:noFill/>
          </a:ln>
        </p:spPr>
      </p:pic>
      <p:pic>
        <p:nvPicPr>
          <p:cNvPr id="211" name="Google Shape;211;p3" descr="OPL20U25GSXzBJYl68kk8uQGfFKzs7yb1M4KJWUiLk6ZEvGF+qCIPSnY57AbBFCvTW$2023 18 99$99+K4lPs7H94VUqPe2XwIsfPRnrXQE//QTEXxb8/8N4CNc6FpgZahzpTjFhMzSA7T/nHJa11DE8Ng2TP3iAmRczFlmslSuUNOgUeb6yRvs0=">
            <a:hlinkClick r:id="rId10" action="ppaction://hlinksldjump"/>
          </p:cNvPr>
          <p:cNvPicPr preferRelativeResize="0"/>
          <p:nvPr/>
        </p:nvPicPr>
        <p:blipFill rotWithShape="1">
          <a:blip r:embed="rId12">
            <a:alphaModFix/>
          </a:blip>
          <a:srcRect/>
          <a:stretch/>
        </p:blipFill>
        <p:spPr>
          <a:xfrm>
            <a:off x="8349798" y="1382966"/>
            <a:ext cx="1545471" cy="1037935"/>
          </a:xfrm>
          <a:prstGeom prst="rect">
            <a:avLst/>
          </a:prstGeom>
          <a:noFill/>
          <a:ln>
            <a:noFill/>
          </a:ln>
        </p:spPr>
      </p:pic>
      <p:pic>
        <p:nvPicPr>
          <p:cNvPr id="212" name="Google Shape;212;p3" descr="OPL20U25GSXzBJYl68kk8uQGfFKzs7yb1M4KJWUiLk6ZEvGF+qCIPSnY57AbBFCvTW$2023 18 99$99+K4lPs7H94VUqPe2XwIsfPRnrXQE//QTEXxb8/8N4CNc6FpgZahzpTjFhMzSA7T/nHJa11DE8Ng2TP3iAmRczFlmslSuUNOgUeb6yRvs0=">
            <a:hlinkClick r:id="rId13" action="ppaction://hlinksldjump"/>
          </p:cNvPr>
          <p:cNvPicPr preferRelativeResize="0"/>
          <p:nvPr/>
        </p:nvPicPr>
        <p:blipFill rotWithShape="1">
          <a:blip r:embed="rId14">
            <a:alphaModFix/>
          </a:blip>
          <a:srcRect/>
          <a:stretch/>
        </p:blipFill>
        <p:spPr>
          <a:xfrm>
            <a:off x="3537442" y="4204749"/>
            <a:ext cx="1476884" cy="1307705"/>
          </a:xfrm>
          <a:prstGeom prst="rect">
            <a:avLst/>
          </a:prstGeom>
          <a:noFill/>
          <a:ln>
            <a:noFill/>
          </a:ln>
        </p:spPr>
      </p:pic>
      <p:pic>
        <p:nvPicPr>
          <p:cNvPr id="213" name="Google Shape;213;p3" descr="OPL20U25GSXzBJYl68kk8uQGfFKzs7yb1M4KJWUiLk6ZEvGF+qCIPSnY57AbBFCvTW$2023 18 99$99+K4lPs7H94VUqPe2XwIsfPRnrXQE//QTEXxb8/8N4CNc6FpgZahzpTjFhMzSA7T/nHJa11DE8Ng2TP3iAmRczFlmslSuUNOgUeb6yRvs0=">
            <a:hlinkClick r:id="rId13" action="ppaction://hlinksldjump"/>
          </p:cNvPr>
          <p:cNvPicPr preferRelativeResize="0"/>
          <p:nvPr/>
        </p:nvPicPr>
        <p:blipFill rotWithShape="1">
          <a:blip r:embed="rId15">
            <a:alphaModFix/>
          </a:blip>
          <a:srcRect/>
          <a:stretch/>
        </p:blipFill>
        <p:spPr>
          <a:xfrm>
            <a:off x="3503150" y="3820663"/>
            <a:ext cx="1545471" cy="1037935"/>
          </a:xfrm>
          <a:prstGeom prst="rect">
            <a:avLst/>
          </a:prstGeom>
          <a:noFill/>
          <a:ln>
            <a:noFill/>
          </a:ln>
        </p:spPr>
      </p:pic>
      <p:pic>
        <p:nvPicPr>
          <p:cNvPr id="214" name="Google Shape;214;p3">
            <a:hlinkClick r:id="rId16" action="ppaction://hlinksldjump"/>
          </p:cNvPr>
          <p:cNvPicPr preferRelativeResize="0"/>
          <p:nvPr/>
        </p:nvPicPr>
        <p:blipFill rotWithShape="1">
          <a:blip r:embed="rId17">
            <a:alphaModFix/>
          </a:blip>
          <a:srcRect/>
          <a:stretch/>
        </p:blipFill>
        <p:spPr>
          <a:xfrm>
            <a:off x="6854317" y="4189066"/>
            <a:ext cx="1476884" cy="1307705"/>
          </a:xfrm>
          <a:prstGeom prst="rect">
            <a:avLst/>
          </a:prstGeom>
          <a:noFill/>
          <a:ln>
            <a:noFill/>
          </a:ln>
        </p:spPr>
      </p:pic>
      <p:pic>
        <p:nvPicPr>
          <p:cNvPr id="215" name="Google Shape;215;p3">
            <a:hlinkClick r:id="rId16" action="ppaction://hlinksldjump"/>
          </p:cNvPr>
          <p:cNvPicPr preferRelativeResize="0"/>
          <p:nvPr/>
        </p:nvPicPr>
        <p:blipFill rotWithShape="1">
          <a:blip r:embed="rId18">
            <a:alphaModFix/>
          </a:blip>
          <a:srcRect/>
          <a:stretch/>
        </p:blipFill>
        <p:spPr>
          <a:xfrm>
            <a:off x="6785730" y="3942394"/>
            <a:ext cx="1545471" cy="1037935"/>
          </a:xfrm>
          <a:prstGeom prst="rect">
            <a:avLst/>
          </a:prstGeom>
          <a:noFill/>
          <a:ln>
            <a:noFill/>
          </a:ln>
        </p:spPr>
      </p:pic>
      <p:pic>
        <p:nvPicPr>
          <p:cNvPr id="216" name="Google Shape;216;p3"/>
          <p:cNvPicPr preferRelativeResize="0"/>
          <p:nvPr/>
        </p:nvPicPr>
        <p:blipFill rotWithShape="1">
          <a:blip r:embed="rId19">
            <a:alphaModFix/>
          </a:blip>
          <a:srcRect/>
          <a:stretch/>
        </p:blipFill>
        <p:spPr>
          <a:xfrm>
            <a:off x="2952173" y="5588833"/>
            <a:ext cx="4571999" cy="251115"/>
          </a:xfrm>
          <a:prstGeom prst="rect">
            <a:avLst/>
          </a:prstGeom>
          <a:noFill/>
          <a:ln>
            <a:noFill/>
          </a:ln>
        </p:spPr>
      </p:pic>
      <p:pic>
        <p:nvPicPr>
          <p:cNvPr id="217" name="Google Shape;217;p3"/>
          <p:cNvPicPr preferRelativeResize="0"/>
          <p:nvPr/>
        </p:nvPicPr>
        <p:blipFill rotWithShape="1">
          <a:blip r:embed="rId19">
            <a:alphaModFix/>
          </a:blip>
          <a:srcRect/>
          <a:stretch/>
        </p:blipFill>
        <p:spPr>
          <a:xfrm>
            <a:off x="6096007" y="5588833"/>
            <a:ext cx="4571999" cy="251115"/>
          </a:xfrm>
          <a:prstGeom prst="rect">
            <a:avLst/>
          </a:prstGeom>
          <a:noFill/>
          <a:ln>
            <a:noFill/>
          </a:ln>
        </p:spPr>
      </p:pic>
      <p:pic>
        <p:nvPicPr>
          <p:cNvPr id="218" name="Google Shape;218;p3"/>
          <p:cNvPicPr preferRelativeResize="0"/>
          <p:nvPr/>
        </p:nvPicPr>
        <p:blipFill rotWithShape="1">
          <a:blip r:embed="rId19">
            <a:alphaModFix/>
          </a:blip>
          <a:srcRect/>
          <a:stretch/>
        </p:blipFill>
        <p:spPr>
          <a:xfrm>
            <a:off x="1524007" y="3088231"/>
            <a:ext cx="4571999" cy="251115"/>
          </a:xfrm>
          <a:prstGeom prst="rect">
            <a:avLst/>
          </a:prstGeom>
          <a:noFill/>
          <a:ln>
            <a:noFill/>
          </a:ln>
        </p:spPr>
      </p:pic>
      <p:pic>
        <p:nvPicPr>
          <p:cNvPr id="219" name="Google Shape;219;p3"/>
          <p:cNvPicPr preferRelativeResize="0"/>
          <p:nvPr/>
        </p:nvPicPr>
        <p:blipFill rotWithShape="1">
          <a:blip r:embed="rId19">
            <a:alphaModFix/>
          </a:blip>
          <a:srcRect/>
          <a:stretch/>
        </p:blipFill>
        <p:spPr>
          <a:xfrm>
            <a:off x="6096007" y="3088231"/>
            <a:ext cx="4571999" cy="251115"/>
          </a:xfrm>
          <a:prstGeom prst="rect">
            <a:avLst/>
          </a:prstGeom>
          <a:noFill/>
          <a:ln>
            <a:noFill/>
          </a:ln>
        </p:spPr>
      </p:pic>
      <p:sp>
        <p:nvSpPr>
          <p:cNvPr id="220" name="Google Shape;220;p3"/>
          <p:cNvSpPr/>
          <p:nvPr/>
        </p:nvSpPr>
        <p:spPr>
          <a:xfrm>
            <a:off x="10120655" y="5166407"/>
            <a:ext cx="405685" cy="225699"/>
          </a:xfrm>
          <a:prstGeom prst="rightArrow">
            <a:avLst>
              <a:gd name="adj1" fmla="val 50000"/>
              <a:gd name="adj2" fmla="val 50000"/>
            </a:avLst>
          </a:prstGeom>
          <a:solidFill>
            <a:schemeClr val="accent1"/>
          </a:solidFill>
          <a:ln w="15875" cap="rnd" cmpd="sng">
            <a:solidFill>
              <a:srgbClr val="78230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5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6"/>
                                        </p:tgtEl>
                                      </p:cBhvr>
                                    </p:animEffect>
                                    <p:set>
                                      <p:cBhvr>
                                        <p:cTn id="7" dur="1" fill="hold">
                                          <p:stCondLst>
                                            <p:cond delay="500"/>
                                          </p:stCondLst>
                                        </p:cTn>
                                        <p:tgtEl>
                                          <p:spTgt spid="20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7"/>
                                        </p:tgtEl>
                                      </p:cBhvr>
                                    </p:animEffect>
                                    <p:set>
                                      <p:cBhvr>
                                        <p:cTn id="10" dur="1" fill="hold">
                                          <p:stCondLst>
                                            <p:cond delay="500"/>
                                          </p:stCondLst>
                                        </p:cTn>
                                        <p:tgtEl>
                                          <p:spTgt spid="20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8"/>
                                        </p:tgtEl>
                                      </p:cBhvr>
                                    </p:animEffect>
                                    <p:set>
                                      <p:cBhvr>
                                        <p:cTn id="15" dur="1" fill="hold">
                                          <p:stCondLst>
                                            <p:cond delay="500"/>
                                          </p:stCondLst>
                                        </p:cTn>
                                        <p:tgtEl>
                                          <p:spTgt spid="20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09"/>
                                        </p:tgtEl>
                                      </p:cBhvr>
                                    </p:animEffect>
                                    <p:set>
                                      <p:cBhvr>
                                        <p:cTn id="18" dur="1" fill="hold">
                                          <p:stCondLst>
                                            <p:cond delay="500"/>
                                          </p:stCondLst>
                                        </p:cTn>
                                        <p:tgtEl>
                                          <p:spTgt spid="20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10"/>
                                        </p:tgtEl>
                                      </p:cBhvr>
                                    </p:animEffect>
                                    <p:set>
                                      <p:cBhvr>
                                        <p:cTn id="23" dur="1" fill="hold">
                                          <p:stCondLst>
                                            <p:cond delay="500"/>
                                          </p:stCondLst>
                                        </p:cTn>
                                        <p:tgtEl>
                                          <p:spTgt spid="21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11"/>
                                        </p:tgtEl>
                                      </p:cBhvr>
                                    </p:animEffect>
                                    <p:set>
                                      <p:cBhvr>
                                        <p:cTn id="26" dur="1" fill="hold">
                                          <p:stCondLst>
                                            <p:cond delay="500"/>
                                          </p:stCondLst>
                                        </p:cTn>
                                        <p:tgtEl>
                                          <p:spTgt spid="2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2"/>
                                        </p:tgtEl>
                                      </p:cBhvr>
                                    </p:animEffect>
                                    <p:set>
                                      <p:cBhvr>
                                        <p:cTn id="31" dur="1" fill="hold">
                                          <p:stCondLst>
                                            <p:cond delay="500"/>
                                          </p:stCondLst>
                                        </p:cTn>
                                        <p:tgtEl>
                                          <p:spTgt spid="2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3"/>
                                        </p:tgtEl>
                                      </p:cBhvr>
                                    </p:animEffect>
                                    <p:set>
                                      <p:cBhvr>
                                        <p:cTn id="34" dur="1" fill="hold">
                                          <p:stCondLst>
                                            <p:cond delay="500"/>
                                          </p:stCondLst>
                                        </p:cTn>
                                        <p:tgtEl>
                                          <p:spTgt spid="2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14"/>
                                        </p:tgtEl>
                                      </p:cBhvr>
                                    </p:animEffect>
                                    <p:set>
                                      <p:cBhvr>
                                        <p:cTn id="39" dur="1" fill="hold">
                                          <p:stCondLst>
                                            <p:cond delay="500"/>
                                          </p:stCondLst>
                                        </p:cTn>
                                        <p:tgtEl>
                                          <p:spTgt spid="2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15"/>
                                        </p:tgtEl>
                                      </p:cBhvr>
                                    </p:animEffect>
                                    <p:set>
                                      <p:cBhvr>
                                        <p:cTn id="42" dur="1" fill="hold">
                                          <p:stCondLst>
                                            <p:cond delay="500"/>
                                          </p:stCondLst>
                                        </p:cTn>
                                        <p:tgtEl>
                                          <p:spTgt spid="2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30"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580" name="Google Shape;580;p30"/>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3</a:t>
            </a:r>
            <a:endParaRPr sz="3012" b="1">
              <a:solidFill>
                <a:srgbClr val="FF0000"/>
              </a:solidFill>
              <a:latin typeface="Bookman Old Style"/>
              <a:ea typeface="Bookman Old Style"/>
              <a:cs typeface="Bookman Old Style"/>
              <a:sym typeface="Bookman Old Style"/>
            </a:endParaRPr>
          </a:p>
        </p:txBody>
      </p:sp>
      <p:pic>
        <p:nvPicPr>
          <p:cNvPr id="581" name="Google Shape;581;p30"/>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582" name="Google Shape;582;p30"/>
          <p:cNvSpPr txBox="1"/>
          <p:nvPr/>
        </p:nvSpPr>
        <p:spPr>
          <a:xfrm>
            <a:off x="2266950" y="5034492"/>
            <a:ext cx="8286750" cy="667344"/>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4000">
                <a:solidFill>
                  <a:srgbClr val="FF0000"/>
                </a:solidFill>
                <a:latin typeface="Times New Roman"/>
                <a:ea typeface="Times New Roman"/>
                <a:cs typeface="Times New Roman"/>
                <a:sym typeface="Times New Roman"/>
              </a:rPr>
              <a:t>A. Gỗ         </a:t>
            </a:r>
            <a:endParaRPr sz="4000">
              <a:solidFill>
                <a:srgbClr val="FF0000"/>
              </a:solidFill>
              <a:latin typeface="Century Gothic"/>
              <a:ea typeface="Century Gothic"/>
              <a:cs typeface="Century Gothic"/>
              <a:sym typeface="Century Gothic"/>
            </a:endParaRPr>
          </a:p>
        </p:txBody>
      </p:sp>
      <p:sp>
        <p:nvSpPr>
          <p:cNvPr id="583" name="Google Shape;583;p30"/>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584" name="Google Shape;584;p30"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585" name="Google Shape;585;p30"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586" name="Google Shape;586;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587" name="Google Shape;587;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588" name="Google Shape;588;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589" name="Google Shape;589;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590" name="Google Shape;590;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591" name="Google Shape;591;p30"/>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592" name="Google Shape;592;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593" name="Google Shape;593;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594" name="Google Shape;594;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595" name="Google Shape;595;p3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596" name="Google Shape;596;p30"/>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597" name="Google Shape;597;p30"/>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598" name="Google Shape;598;p30"/>
          <p:cNvSpPr txBox="1"/>
          <p:nvPr/>
        </p:nvSpPr>
        <p:spPr>
          <a:xfrm>
            <a:off x="2796109" y="2073015"/>
            <a:ext cx="613180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Vật liệu nào sau đây là chất cách điện?</a:t>
            </a:r>
            <a:endParaRPr/>
          </a:p>
          <a:p>
            <a:pPr marL="514350" marR="0" lvl="0" indent="-514350" algn="l" rtl="0">
              <a:spcBef>
                <a:spcPts val="0"/>
              </a:spcBef>
              <a:spcAft>
                <a:spcPts val="0"/>
              </a:spcAft>
              <a:buClr>
                <a:schemeClr val="dk1"/>
              </a:buClr>
              <a:buSzPts val="2800"/>
              <a:buFont typeface="Times New Roman"/>
              <a:buAutoNum type="alphaUcPeriod"/>
            </a:pPr>
            <a:r>
              <a:rPr lang="en-US" sz="2800">
                <a:solidFill>
                  <a:schemeClr val="dk1"/>
                </a:solidFill>
                <a:latin typeface="Times New Roman"/>
                <a:ea typeface="Times New Roman"/>
                <a:cs typeface="Times New Roman"/>
                <a:sym typeface="Times New Roman"/>
              </a:rPr>
              <a:t>Gỗ                        B. Đồng               </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C. Sắt                        D. Nhôm</a:t>
            </a:r>
            <a:endParaRPr sz="28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500"/>
                                        <p:tgtEl>
                                          <p:spTgt spid="5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animEffect transition="in" filter="fade">
                                      <p:cBhvr>
                                        <p:cTn id="12" dur="500"/>
                                        <p:tgtEl>
                                          <p:spTgt spid="584"/>
                                        </p:tgtEl>
                                      </p:cBhvr>
                                    </p:animEffect>
                                  </p:childTnLst>
                                </p:cTn>
                              </p:par>
                              <p:par>
                                <p:cTn id="13" presetID="10" presetClass="entr" presetSubtype="0" fill="hold" nodeType="withEffect">
                                  <p:stCondLst>
                                    <p:cond delay="0"/>
                                  </p:stCondLst>
                                  <p:childTnLst>
                                    <p:set>
                                      <p:cBhvr>
                                        <p:cTn id="14" dur="1" fill="hold">
                                          <p:stCondLst>
                                            <p:cond delay="0"/>
                                          </p:stCondLst>
                                        </p:cTn>
                                        <p:tgtEl>
                                          <p:spTgt spid="585"/>
                                        </p:tgtEl>
                                        <p:attrNameLst>
                                          <p:attrName>style.visibility</p:attrName>
                                        </p:attrNameLst>
                                      </p:cBhvr>
                                      <p:to>
                                        <p:strVal val="visible"/>
                                      </p:to>
                                    </p:set>
                                    <p:animEffect transition="in" filter="fade">
                                      <p:cBhvr>
                                        <p:cTn id="15" dur="500"/>
                                        <p:tgtEl>
                                          <p:spTgt spid="585"/>
                                        </p:tgtEl>
                                      </p:cBhvr>
                                    </p:animEffect>
                                  </p:childTnLst>
                                </p:cTn>
                              </p:par>
                              <p:par>
                                <p:cTn id="16" presetID="10" presetClass="entr" presetSubtype="0" fill="hold" nodeType="withEffect">
                                  <p:stCondLst>
                                    <p:cond delay="0"/>
                                  </p:stCondLst>
                                  <p:childTnLst>
                                    <p:set>
                                      <p:cBhvr>
                                        <p:cTn id="17" dur="1" fill="hold">
                                          <p:stCondLst>
                                            <p:cond delay="0"/>
                                          </p:stCondLst>
                                        </p:cTn>
                                        <p:tgtEl>
                                          <p:spTgt spid="586"/>
                                        </p:tgtEl>
                                        <p:attrNameLst>
                                          <p:attrName>style.visibility</p:attrName>
                                        </p:attrNameLst>
                                      </p:cBhvr>
                                      <p:to>
                                        <p:strVal val="visible"/>
                                      </p:to>
                                    </p:set>
                                    <p:animEffect transition="in" filter="fade">
                                      <p:cBhvr>
                                        <p:cTn id="18" dur="500"/>
                                        <p:tgtEl>
                                          <p:spTgt spid="586"/>
                                        </p:tgtEl>
                                      </p:cBhvr>
                                    </p:animEffect>
                                  </p:childTnLst>
                                </p:cTn>
                              </p:par>
                              <p:par>
                                <p:cTn id="19" presetID="10" presetClass="entr" presetSubtype="0" fill="hold" nodeType="withEffect">
                                  <p:stCondLst>
                                    <p:cond delay="0"/>
                                  </p:stCondLst>
                                  <p:childTnLst>
                                    <p:set>
                                      <p:cBhvr>
                                        <p:cTn id="20" dur="1" fill="hold">
                                          <p:stCondLst>
                                            <p:cond delay="0"/>
                                          </p:stCondLst>
                                        </p:cTn>
                                        <p:tgtEl>
                                          <p:spTgt spid="587"/>
                                        </p:tgtEl>
                                        <p:attrNameLst>
                                          <p:attrName>style.visibility</p:attrName>
                                        </p:attrNameLst>
                                      </p:cBhvr>
                                      <p:to>
                                        <p:strVal val="visible"/>
                                      </p:to>
                                    </p:set>
                                    <p:animEffect transition="in" filter="fade">
                                      <p:cBhvr>
                                        <p:cTn id="21" dur="500"/>
                                        <p:tgtEl>
                                          <p:spTgt spid="587"/>
                                        </p:tgtEl>
                                      </p:cBhvr>
                                    </p:animEffect>
                                  </p:childTnLst>
                                </p:cTn>
                              </p:par>
                              <p:par>
                                <p:cTn id="22" presetID="10" presetClass="entr" presetSubtype="0" fill="hold" nodeType="withEffect">
                                  <p:stCondLst>
                                    <p:cond delay="0"/>
                                  </p:stCondLst>
                                  <p:childTnLst>
                                    <p:set>
                                      <p:cBhvr>
                                        <p:cTn id="23" dur="1" fill="hold">
                                          <p:stCondLst>
                                            <p:cond delay="0"/>
                                          </p:stCondLst>
                                        </p:cTn>
                                        <p:tgtEl>
                                          <p:spTgt spid="588"/>
                                        </p:tgtEl>
                                        <p:attrNameLst>
                                          <p:attrName>style.visibility</p:attrName>
                                        </p:attrNameLst>
                                      </p:cBhvr>
                                      <p:to>
                                        <p:strVal val="visible"/>
                                      </p:to>
                                    </p:set>
                                    <p:animEffect transition="in" filter="fade">
                                      <p:cBhvr>
                                        <p:cTn id="24" dur="500"/>
                                        <p:tgtEl>
                                          <p:spTgt spid="588"/>
                                        </p:tgtEl>
                                      </p:cBhvr>
                                    </p:animEffect>
                                  </p:childTnLst>
                                </p:cTn>
                              </p:par>
                              <p:par>
                                <p:cTn id="25" presetID="10" presetClass="entr" presetSubtype="0" fill="hold" nodeType="withEffect">
                                  <p:stCondLst>
                                    <p:cond delay="0"/>
                                  </p:stCondLst>
                                  <p:childTnLst>
                                    <p:set>
                                      <p:cBhvr>
                                        <p:cTn id="26" dur="1" fill="hold">
                                          <p:stCondLst>
                                            <p:cond delay="0"/>
                                          </p:stCondLst>
                                        </p:cTn>
                                        <p:tgtEl>
                                          <p:spTgt spid="589"/>
                                        </p:tgtEl>
                                        <p:attrNameLst>
                                          <p:attrName>style.visibility</p:attrName>
                                        </p:attrNameLst>
                                      </p:cBhvr>
                                      <p:to>
                                        <p:strVal val="visible"/>
                                      </p:to>
                                    </p:set>
                                    <p:animEffect transition="in" filter="fade">
                                      <p:cBhvr>
                                        <p:cTn id="27" dur="500"/>
                                        <p:tgtEl>
                                          <p:spTgt spid="589"/>
                                        </p:tgtEl>
                                      </p:cBhvr>
                                    </p:animEffect>
                                  </p:childTnLst>
                                </p:cTn>
                              </p:par>
                              <p:par>
                                <p:cTn id="28" presetID="10" presetClass="entr" presetSubtype="0" fill="hold" nodeType="withEffect">
                                  <p:stCondLst>
                                    <p:cond delay="0"/>
                                  </p:stCondLst>
                                  <p:childTnLst>
                                    <p:set>
                                      <p:cBhvr>
                                        <p:cTn id="29" dur="1" fill="hold">
                                          <p:stCondLst>
                                            <p:cond delay="0"/>
                                          </p:stCondLst>
                                        </p:cTn>
                                        <p:tgtEl>
                                          <p:spTgt spid="590"/>
                                        </p:tgtEl>
                                        <p:attrNameLst>
                                          <p:attrName>style.visibility</p:attrName>
                                        </p:attrNameLst>
                                      </p:cBhvr>
                                      <p:to>
                                        <p:strVal val="visible"/>
                                      </p:to>
                                    </p:set>
                                    <p:animEffect transition="in" filter="fade">
                                      <p:cBhvr>
                                        <p:cTn id="30" dur="500"/>
                                        <p:tgtEl>
                                          <p:spTgt spid="590"/>
                                        </p:tgtEl>
                                      </p:cBhvr>
                                    </p:animEffect>
                                  </p:childTnLst>
                                </p:cTn>
                              </p:par>
                              <p:par>
                                <p:cTn id="31" presetID="10" presetClass="entr" presetSubtype="0" fill="hold" nodeType="withEffect">
                                  <p:stCondLst>
                                    <p:cond delay="0"/>
                                  </p:stCondLst>
                                  <p:childTnLst>
                                    <p:set>
                                      <p:cBhvr>
                                        <p:cTn id="32" dur="1" fill="hold">
                                          <p:stCondLst>
                                            <p:cond delay="0"/>
                                          </p:stCondLst>
                                        </p:cTn>
                                        <p:tgtEl>
                                          <p:spTgt spid="591"/>
                                        </p:tgtEl>
                                        <p:attrNameLst>
                                          <p:attrName>style.visibility</p:attrName>
                                        </p:attrNameLst>
                                      </p:cBhvr>
                                      <p:to>
                                        <p:strVal val="visible"/>
                                      </p:to>
                                    </p:set>
                                    <p:animEffect transition="in" filter="fade">
                                      <p:cBhvr>
                                        <p:cTn id="33" dur="500"/>
                                        <p:tgtEl>
                                          <p:spTgt spid="591"/>
                                        </p:tgtEl>
                                      </p:cBhvr>
                                    </p:animEffect>
                                  </p:childTnLst>
                                </p:cTn>
                              </p:par>
                              <p:par>
                                <p:cTn id="34" presetID="10" presetClass="entr" presetSubtype="0" fill="hold" nodeType="withEffect">
                                  <p:stCondLst>
                                    <p:cond delay="0"/>
                                  </p:stCondLst>
                                  <p:childTnLst>
                                    <p:set>
                                      <p:cBhvr>
                                        <p:cTn id="35" dur="1" fill="hold">
                                          <p:stCondLst>
                                            <p:cond delay="0"/>
                                          </p:stCondLst>
                                        </p:cTn>
                                        <p:tgtEl>
                                          <p:spTgt spid="592"/>
                                        </p:tgtEl>
                                        <p:attrNameLst>
                                          <p:attrName>style.visibility</p:attrName>
                                        </p:attrNameLst>
                                      </p:cBhvr>
                                      <p:to>
                                        <p:strVal val="visible"/>
                                      </p:to>
                                    </p:set>
                                    <p:animEffect transition="in" filter="fade">
                                      <p:cBhvr>
                                        <p:cTn id="36" dur="500"/>
                                        <p:tgtEl>
                                          <p:spTgt spid="592"/>
                                        </p:tgtEl>
                                      </p:cBhvr>
                                    </p:animEffect>
                                  </p:childTnLst>
                                </p:cTn>
                              </p:par>
                              <p:par>
                                <p:cTn id="37" presetID="10" presetClass="entr" presetSubtype="0" fill="hold" nodeType="withEffect">
                                  <p:stCondLst>
                                    <p:cond delay="0"/>
                                  </p:stCondLst>
                                  <p:childTnLst>
                                    <p:set>
                                      <p:cBhvr>
                                        <p:cTn id="38" dur="1" fill="hold">
                                          <p:stCondLst>
                                            <p:cond delay="0"/>
                                          </p:stCondLst>
                                        </p:cTn>
                                        <p:tgtEl>
                                          <p:spTgt spid="593"/>
                                        </p:tgtEl>
                                        <p:attrNameLst>
                                          <p:attrName>style.visibility</p:attrName>
                                        </p:attrNameLst>
                                      </p:cBhvr>
                                      <p:to>
                                        <p:strVal val="visible"/>
                                      </p:to>
                                    </p:set>
                                    <p:animEffect transition="in" filter="fade">
                                      <p:cBhvr>
                                        <p:cTn id="39" dur="500"/>
                                        <p:tgtEl>
                                          <p:spTgt spid="593"/>
                                        </p:tgtEl>
                                      </p:cBhvr>
                                    </p:animEffect>
                                  </p:childTnLst>
                                </p:cTn>
                              </p:par>
                              <p:par>
                                <p:cTn id="40" presetID="10" presetClass="entr" presetSubtype="0" fill="hold" nodeType="withEffect">
                                  <p:stCondLst>
                                    <p:cond delay="0"/>
                                  </p:stCondLst>
                                  <p:childTnLst>
                                    <p:set>
                                      <p:cBhvr>
                                        <p:cTn id="41" dur="1" fill="hold">
                                          <p:stCondLst>
                                            <p:cond delay="0"/>
                                          </p:stCondLst>
                                        </p:cTn>
                                        <p:tgtEl>
                                          <p:spTgt spid="594"/>
                                        </p:tgtEl>
                                        <p:attrNameLst>
                                          <p:attrName>style.visibility</p:attrName>
                                        </p:attrNameLst>
                                      </p:cBhvr>
                                      <p:to>
                                        <p:strVal val="visible"/>
                                      </p:to>
                                    </p:set>
                                    <p:animEffect transition="in" filter="fade">
                                      <p:cBhvr>
                                        <p:cTn id="42" dur="500"/>
                                        <p:tgtEl>
                                          <p:spTgt spid="594"/>
                                        </p:tgtEl>
                                      </p:cBhvr>
                                    </p:animEffect>
                                  </p:childTnLst>
                                </p:cTn>
                              </p:par>
                              <p:par>
                                <p:cTn id="43" presetID="10" presetClass="entr" presetSubtype="0" fill="hold" nodeType="withEffect">
                                  <p:stCondLst>
                                    <p:cond delay="0"/>
                                  </p:stCondLst>
                                  <p:childTnLst>
                                    <p:set>
                                      <p:cBhvr>
                                        <p:cTn id="44" dur="1" fill="hold">
                                          <p:stCondLst>
                                            <p:cond delay="0"/>
                                          </p:stCondLst>
                                        </p:cTn>
                                        <p:tgtEl>
                                          <p:spTgt spid="595"/>
                                        </p:tgtEl>
                                        <p:attrNameLst>
                                          <p:attrName>style.visibility</p:attrName>
                                        </p:attrNameLst>
                                      </p:cBhvr>
                                      <p:to>
                                        <p:strVal val="visible"/>
                                      </p:to>
                                    </p:set>
                                    <p:animEffect transition="in" filter="fade">
                                      <p:cBhvr>
                                        <p:cTn id="45" dur="500"/>
                                        <p:tgtEl>
                                          <p:spTgt spid="595"/>
                                        </p:tgtEl>
                                      </p:cBhvr>
                                    </p:animEffect>
                                  </p:childTnLst>
                                </p:cTn>
                              </p:par>
                              <p:par>
                                <p:cTn id="46" presetID="10" presetClass="entr" presetSubtype="0" fill="hold" nodeType="withEffect">
                                  <p:stCondLst>
                                    <p:cond delay="0"/>
                                  </p:stCondLst>
                                  <p:childTnLst>
                                    <p:set>
                                      <p:cBhvr>
                                        <p:cTn id="47" dur="1" fill="hold">
                                          <p:stCondLst>
                                            <p:cond delay="0"/>
                                          </p:stCondLst>
                                        </p:cTn>
                                        <p:tgtEl>
                                          <p:spTgt spid="596"/>
                                        </p:tgtEl>
                                        <p:attrNameLst>
                                          <p:attrName>style.visibility</p:attrName>
                                        </p:attrNameLst>
                                      </p:cBhvr>
                                      <p:to>
                                        <p:strVal val="visible"/>
                                      </p:to>
                                    </p:set>
                                    <p:animEffect transition="in" filter="fade">
                                      <p:cBhvr>
                                        <p:cTn id="48" dur="500"/>
                                        <p:tgtEl>
                                          <p:spTgt spid="596"/>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596"/>
                                        </p:tgtEl>
                                      </p:cBhvr>
                                    </p:animEffect>
                                    <p:set>
                                      <p:cBhvr>
                                        <p:cTn id="52" dur="1" fill="hold">
                                          <p:stCondLst>
                                            <p:cond delay="500"/>
                                          </p:stCondLst>
                                        </p:cTn>
                                        <p:tgtEl>
                                          <p:spTgt spid="596"/>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595"/>
                                        </p:tgtEl>
                                      </p:cBhvr>
                                    </p:animEffect>
                                    <p:set>
                                      <p:cBhvr>
                                        <p:cTn id="56" dur="1" fill="hold">
                                          <p:stCondLst>
                                            <p:cond delay="1000"/>
                                          </p:stCondLst>
                                        </p:cTn>
                                        <p:tgtEl>
                                          <p:spTgt spid="595"/>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594"/>
                                        </p:tgtEl>
                                      </p:cBhvr>
                                    </p:animEffect>
                                    <p:set>
                                      <p:cBhvr>
                                        <p:cTn id="60" dur="1" fill="hold">
                                          <p:stCondLst>
                                            <p:cond delay="1000"/>
                                          </p:stCondLst>
                                        </p:cTn>
                                        <p:tgtEl>
                                          <p:spTgt spid="594"/>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593"/>
                                        </p:tgtEl>
                                      </p:cBhvr>
                                    </p:animEffect>
                                    <p:set>
                                      <p:cBhvr>
                                        <p:cTn id="64" dur="1" fill="hold">
                                          <p:stCondLst>
                                            <p:cond delay="1000"/>
                                          </p:stCondLst>
                                        </p:cTn>
                                        <p:tgtEl>
                                          <p:spTgt spid="593"/>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592"/>
                                        </p:tgtEl>
                                      </p:cBhvr>
                                    </p:animEffect>
                                    <p:set>
                                      <p:cBhvr>
                                        <p:cTn id="68" dur="1" fill="hold">
                                          <p:stCondLst>
                                            <p:cond delay="1000"/>
                                          </p:stCondLst>
                                        </p:cTn>
                                        <p:tgtEl>
                                          <p:spTgt spid="592"/>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591"/>
                                        </p:tgtEl>
                                      </p:cBhvr>
                                    </p:animEffect>
                                    <p:set>
                                      <p:cBhvr>
                                        <p:cTn id="72" dur="1" fill="hold">
                                          <p:stCondLst>
                                            <p:cond delay="1000"/>
                                          </p:stCondLst>
                                        </p:cTn>
                                        <p:tgtEl>
                                          <p:spTgt spid="591"/>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590"/>
                                        </p:tgtEl>
                                      </p:cBhvr>
                                    </p:animEffect>
                                    <p:set>
                                      <p:cBhvr>
                                        <p:cTn id="76" dur="1" fill="hold">
                                          <p:stCondLst>
                                            <p:cond delay="1000"/>
                                          </p:stCondLst>
                                        </p:cTn>
                                        <p:tgtEl>
                                          <p:spTgt spid="590"/>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589"/>
                                        </p:tgtEl>
                                      </p:cBhvr>
                                    </p:animEffect>
                                    <p:set>
                                      <p:cBhvr>
                                        <p:cTn id="80" dur="1" fill="hold">
                                          <p:stCondLst>
                                            <p:cond delay="1000"/>
                                          </p:stCondLst>
                                        </p:cTn>
                                        <p:tgtEl>
                                          <p:spTgt spid="589"/>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588"/>
                                        </p:tgtEl>
                                      </p:cBhvr>
                                    </p:animEffect>
                                    <p:set>
                                      <p:cBhvr>
                                        <p:cTn id="84" dur="1" fill="hold">
                                          <p:stCondLst>
                                            <p:cond delay="1000"/>
                                          </p:stCondLst>
                                        </p:cTn>
                                        <p:tgtEl>
                                          <p:spTgt spid="588"/>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587"/>
                                        </p:tgtEl>
                                      </p:cBhvr>
                                    </p:animEffect>
                                    <p:set>
                                      <p:cBhvr>
                                        <p:cTn id="88" dur="1" fill="hold">
                                          <p:stCondLst>
                                            <p:cond delay="1000"/>
                                          </p:stCondLst>
                                        </p:cTn>
                                        <p:tgtEl>
                                          <p:spTgt spid="587"/>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586"/>
                                        </p:tgtEl>
                                      </p:cBhvr>
                                    </p:animEffect>
                                    <p:set>
                                      <p:cBhvr>
                                        <p:cTn id="92" dur="1" fill="hold">
                                          <p:stCondLst>
                                            <p:cond delay="1000"/>
                                          </p:stCondLst>
                                        </p:cTn>
                                        <p:tgtEl>
                                          <p:spTgt spid="586"/>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584"/>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585"/>
                                        </p:tgtEl>
                                      </p:cBhvr>
                                    </p:animEffect>
                                    <p:set>
                                      <p:cBhvr>
                                        <p:cTn id="99" dur="1" fill="hold">
                                          <p:stCondLst>
                                            <p:cond delay="1000"/>
                                          </p:stCondLst>
                                        </p:cTn>
                                        <p:tgtEl>
                                          <p:spTgt spid="585"/>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83"/>
                                        </p:tgtEl>
                                        <p:attrNameLst>
                                          <p:attrName>style.visibility</p:attrName>
                                        </p:attrNameLst>
                                      </p:cBhvr>
                                      <p:to>
                                        <p:strVal val="visible"/>
                                      </p:to>
                                    </p:set>
                                    <p:animEffect transition="in" filter="fade">
                                      <p:cBhvr>
                                        <p:cTn id="104" dur="500"/>
                                        <p:tgtEl>
                                          <p:spTgt spid="583"/>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58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97"/>
                                        </p:tgtEl>
                                        <p:attrNameLst>
                                          <p:attrName>style.visibility</p:attrName>
                                        </p:attrNameLst>
                                      </p:cBhvr>
                                      <p:to>
                                        <p:strVal val="visible"/>
                                      </p:to>
                                    </p:set>
                                    <p:animEffect transition="in" filter="fade">
                                      <p:cBhvr>
                                        <p:cTn id="112" dur="50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31"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605" name="Google Shape;605;p31"/>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4</a:t>
            </a:r>
            <a:endParaRPr sz="3012" b="1">
              <a:solidFill>
                <a:srgbClr val="FF0000"/>
              </a:solidFill>
              <a:latin typeface="Bookman Old Style"/>
              <a:ea typeface="Bookman Old Style"/>
              <a:cs typeface="Bookman Old Style"/>
              <a:sym typeface="Bookman Old Style"/>
            </a:endParaRPr>
          </a:p>
        </p:txBody>
      </p:sp>
      <p:pic>
        <p:nvPicPr>
          <p:cNvPr id="606" name="Google Shape;606;p31"/>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607" name="Google Shape;607;p31"/>
          <p:cNvSpPr txBox="1"/>
          <p:nvPr/>
        </p:nvSpPr>
        <p:spPr>
          <a:xfrm>
            <a:off x="2266950" y="5034492"/>
            <a:ext cx="8286750" cy="667344"/>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4000">
                <a:solidFill>
                  <a:srgbClr val="FF0000"/>
                </a:solidFill>
                <a:latin typeface="Times New Roman"/>
                <a:ea typeface="Times New Roman"/>
                <a:cs typeface="Times New Roman"/>
                <a:sym typeface="Times New Roman"/>
              </a:rPr>
              <a:t>D: 4        </a:t>
            </a:r>
            <a:endParaRPr sz="4000">
              <a:solidFill>
                <a:srgbClr val="FF0000"/>
              </a:solidFill>
              <a:latin typeface="Century Gothic"/>
              <a:ea typeface="Century Gothic"/>
              <a:cs typeface="Century Gothic"/>
              <a:sym typeface="Century Gothic"/>
            </a:endParaRPr>
          </a:p>
        </p:txBody>
      </p:sp>
      <p:sp>
        <p:nvSpPr>
          <p:cNvPr id="608" name="Google Shape;608;p31"/>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609" name="Google Shape;609;p31"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610" name="Google Shape;610;p31"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611" name="Google Shape;611;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612" name="Google Shape;612;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613" name="Google Shape;613;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614" name="Google Shape;614;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615" name="Google Shape;615;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616" name="Google Shape;616;p31"/>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617" name="Google Shape;617;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618" name="Google Shape;618;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619" name="Google Shape;619;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620" name="Google Shape;620;p31"/>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621" name="Google Shape;621;p31"/>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622" name="Google Shape;622;p31"/>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623" name="Google Shape;623;p31"/>
          <p:cNvSpPr txBox="1"/>
          <p:nvPr/>
        </p:nvSpPr>
        <p:spPr>
          <a:xfrm>
            <a:off x="2796109" y="2073015"/>
            <a:ext cx="8727069"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Cho các vật liệu sau: nhựa, thủy tinh, gốm, đá vôi, thép.</a:t>
            </a:r>
            <a:endParaRPr sz="2800" b="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 Số vật liệu nhân tạo là:</a:t>
            </a:r>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A.3                                   B. 2.                             </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C. 5                                D. 4</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animEffect transition="in" filter="fade">
                                      <p:cBhvr>
                                        <p:cTn id="7" dur="500"/>
                                        <p:tgtEl>
                                          <p:spTgt spid="6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fade">
                                      <p:cBhvr>
                                        <p:cTn id="12" dur="500"/>
                                        <p:tgtEl>
                                          <p:spTgt spid="609"/>
                                        </p:tgtEl>
                                      </p:cBhvr>
                                    </p:animEffect>
                                  </p:childTnLst>
                                </p:cTn>
                              </p:par>
                              <p:par>
                                <p:cTn id="13" presetID="10" presetClass="entr" presetSubtype="0" fill="hold" nodeType="withEffect">
                                  <p:stCondLst>
                                    <p:cond delay="0"/>
                                  </p:stCondLst>
                                  <p:childTnLst>
                                    <p:set>
                                      <p:cBhvr>
                                        <p:cTn id="14" dur="1" fill="hold">
                                          <p:stCondLst>
                                            <p:cond delay="0"/>
                                          </p:stCondLst>
                                        </p:cTn>
                                        <p:tgtEl>
                                          <p:spTgt spid="610"/>
                                        </p:tgtEl>
                                        <p:attrNameLst>
                                          <p:attrName>style.visibility</p:attrName>
                                        </p:attrNameLst>
                                      </p:cBhvr>
                                      <p:to>
                                        <p:strVal val="visible"/>
                                      </p:to>
                                    </p:set>
                                    <p:animEffect transition="in" filter="fade">
                                      <p:cBhvr>
                                        <p:cTn id="15" dur="500"/>
                                        <p:tgtEl>
                                          <p:spTgt spid="610"/>
                                        </p:tgtEl>
                                      </p:cBhvr>
                                    </p:animEffect>
                                  </p:childTnLst>
                                </p:cTn>
                              </p:par>
                              <p:par>
                                <p:cTn id="16" presetID="10" presetClass="entr" presetSubtype="0" fill="hold" nodeType="withEffect">
                                  <p:stCondLst>
                                    <p:cond delay="0"/>
                                  </p:stCondLst>
                                  <p:childTnLst>
                                    <p:set>
                                      <p:cBhvr>
                                        <p:cTn id="17" dur="1" fill="hold">
                                          <p:stCondLst>
                                            <p:cond delay="0"/>
                                          </p:stCondLst>
                                        </p:cTn>
                                        <p:tgtEl>
                                          <p:spTgt spid="611"/>
                                        </p:tgtEl>
                                        <p:attrNameLst>
                                          <p:attrName>style.visibility</p:attrName>
                                        </p:attrNameLst>
                                      </p:cBhvr>
                                      <p:to>
                                        <p:strVal val="visible"/>
                                      </p:to>
                                    </p:set>
                                    <p:animEffect transition="in" filter="fade">
                                      <p:cBhvr>
                                        <p:cTn id="18" dur="500"/>
                                        <p:tgtEl>
                                          <p:spTgt spid="611"/>
                                        </p:tgtEl>
                                      </p:cBhvr>
                                    </p:animEffect>
                                  </p:childTnLst>
                                </p:cTn>
                              </p:par>
                              <p:par>
                                <p:cTn id="19" presetID="10" presetClass="entr" presetSubtype="0" fill="hold" nodeType="withEffect">
                                  <p:stCondLst>
                                    <p:cond delay="0"/>
                                  </p:stCondLst>
                                  <p:childTnLst>
                                    <p:set>
                                      <p:cBhvr>
                                        <p:cTn id="20" dur="1" fill="hold">
                                          <p:stCondLst>
                                            <p:cond delay="0"/>
                                          </p:stCondLst>
                                        </p:cTn>
                                        <p:tgtEl>
                                          <p:spTgt spid="612"/>
                                        </p:tgtEl>
                                        <p:attrNameLst>
                                          <p:attrName>style.visibility</p:attrName>
                                        </p:attrNameLst>
                                      </p:cBhvr>
                                      <p:to>
                                        <p:strVal val="visible"/>
                                      </p:to>
                                    </p:set>
                                    <p:animEffect transition="in" filter="fade">
                                      <p:cBhvr>
                                        <p:cTn id="21" dur="500"/>
                                        <p:tgtEl>
                                          <p:spTgt spid="612"/>
                                        </p:tgtEl>
                                      </p:cBhvr>
                                    </p:animEffect>
                                  </p:childTnLst>
                                </p:cTn>
                              </p:par>
                              <p:par>
                                <p:cTn id="22" presetID="10" presetClass="entr" presetSubtype="0" fill="hold" nodeType="withEffect">
                                  <p:stCondLst>
                                    <p:cond delay="0"/>
                                  </p:stCondLst>
                                  <p:childTnLst>
                                    <p:set>
                                      <p:cBhvr>
                                        <p:cTn id="23" dur="1" fill="hold">
                                          <p:stCondLst>
                                            <p:cond delay="0"/>
                                          </p:stCondLst>
                                        </p:cTn>
                                        <p:tgtEl>
                                          <p:spTgt spid="613"/>
                                        </p:tgtEl>
                                        <p:attrNameLst>
                                          <p:attrName>style.visibility</p:attrName>
                                        </p:attrNameLst>
                                      </p:cBhvr>
                                      <p:to>
                                        <p:strVal val="visible"/>
                                      </p:to>
                                    </p:set>
                                    <p:animEffect transition="in" filter="fade">
                                      <p:cBhvr>
                                        <p:cTn id="24" dur="500"/>
                                        <p:tgtEl>
                                          <p:spTgt spid="613"/>
                                        </p:tgtEl>
                                      </p:cBhvr>
                                    </p:animEffect>
                                  </p:childTnLst>
                                </p:cTn>
                              </p:par>
                              <p:par>
                                <p:cTn id="25" presetID="10" presetClass="entr" presetSubtype="0" fill="hold" nodeType="withEffect">
                                  <p:stCondLst>
                                    <p:cond delay="0"/>
                                  </p:stCondLst>
                                  <p:childTnLst>
                                    <p:set>
                                      <p:cBhvr>
                                        <p:cTn id="26" dur="1" fill="hold">
                                          <p:stCondLst>
                                            <p:cond delay="0"/>
                                          </p:stCondLst>
                                        </p:cTn>
                                        <p:tgtEl>
                                          <p:spTgt spid="614"/>
                                        </p:tgtEl>
                                        <p:attrNameLst>
                                          <p:attrName>style.visibility</p:attrName>
                                        </p:attrNameLst>
                                      </p:cBhvr>
                                      <p:to>
                                        <p:strVal val="visible"/>
                                      </p:to>
                                    </p:set>
                                    <p:animEffect transition="in" filter="fade">
                                      <p:cBhvr>
                                        <p:cTn id="27" dur="500"/>
                                        <p:tgtEl>
                                          <p:spTgt spid="614"/>
                                        </p:tgtEl>
                                      </p:cBhvr>
                                    </p:animEffect>
                                  </p:childTnLst>
                                </p:cTn>
                              </p:par>
                              <p:par>
                                <p:cTn id="28" presetID="10" presetClass="entr" presetSubtype="0" fill="hold" nodeType="withEffect">
                                  <p:stCondLst>
                                    <p:cond delay="0"/>
                                  </p:stCondLst>
                                  <p:childTnLst>
                                    <p:set>
                                      <p:cBhvr>
                                        <p:cTn id="29" dur="1" fill="hold">
                                          <p:stCondLst>
                                            <p:cond delay="0"/>
                                          </p:stCondLst>
                                        </p:cTn>
                                        <p:tgtEl>
                                          <p:spTgt spid="615"/>
                                        </p:tgtEl>
                                        <p:attrNameLst>
                                          <p:attrName>style.visibility</p:attrName>
                                        </p:attrNameLst>
                                      </p:cBhvr>
                                      <p:to>
                                        <p:strVal val="visible"/>
                                      </p:to>
                                    </p:set>
                                    <p:animEffect transition="in" filter="fade">
                                      <p:cBhvr>
                                        <p:cTn id="30" dur="500"/>
                                        <p:tgtEl>
                                          <p:spTgt spid="615"/>
                                        </p:tgtEl>
                                      </p:cBhvr>
                                    </p:animEffect>
                                  </p:childTnLst>
                                </p:cTn>
                              </p:par>
                              <p:par>
                                <p:cTn id="31" presetID="10" presetClass="entr" presetSubtype="0" fill="hold" nodeType="withEffect">
                                  <p:stCondLst>
                                    <p:cond delay="0"/>
                                  </p:stCondLst>
                                  <p:childTnLst>
                                    <p:set>
                                      <p:cBhvr>
                                        <p:cTn id="32" dur="1" fill="hold">
                                          <p:stCondLst>
                                            <p:cond delay="0"/>
                                          </p:stCondLst>
                                        </p:cTn>
                                        <p:tgtEl>
                                          <p:spTgt spid="616"/>
                                        </p:tgtEl>
                                        <p:attrNameLst>
                                          <p:attrName>style.visibility</p:attrName>
                                        </p:attrNameLst>
                                      </p:cBhvr>
                                      <p:to>
                                        <p:strVal val="visible"/>
                                      </p:to>
                                    </p:set>
                                    <p:animEffect transition="in" filter="fade">
                                      <p:cBhvr>
                                        <p:cTn id="33" dur="500"/>
                                        <p:tgtEl>
                                          <p:spTgt spid="616"/>
                                        </p:tgtEl>
                                      </p:cBhvr>
                                    </p:animEffect>
                                  </p:childTnLst>
                                </p:cTn>
                              </p:par>
                              <p:par>
                                <p:cTn id="34" presetID="10" presetClass="entr" presetSubtype="0" fill="hold" nodeType="withEffect">
                                  <p:stCondLst>
                                    <p:cond delay="0"/>
                                  </p:stCondLst>
                                  <p:childTnLst>
                                    <p:set>
                                      <p:cBhvr>
                                        <p:cTn id="35" dur="1" fill="hold">
                                          <p:stCondLst>
                                            <p:cond delay="0"/>
                                          </p:stCondLst>
                                        </p:cTn>
                                        <p:tgtEl>
                                          <p:spTgt spid="617"/>
                                        </p:tgtEl>
                                        <p:attrNameLst>
                                          <p:attrName>style.visibility</p:attrName>
                                        </p:attrNameLst>
                                      </p:cBhvr>
                                      <p:to>
                                        <p:strVal val="visible"/>
                                      </p:to>
                                    </p:set>
                                    <p:animEffect transition="in" filter="fade">
                                      <p:cBhvr>
                                        <p:cTn id="36" dur="500"/>
                                        <p:tgtEl>
                                          <p:spTgt spid="617"/>
                                        </p:tgtEl>
                                      </p:cBhvr>
                                    </p:animEffect>
                                  </p:childTnLst>
                                </p:cTn>
                              </p:par>
                              <p:par>
                                <p:cTn id="37" presetID="10" presetClass="entr" presetSubtype="0" fill="hold" nodeType="withEffect">
                                  <p:stCondLst>
                                    <p:cond delay="0"/>
                                  </p:stCondLst>
                                  <p:childTnLst>
                                    <p:set>
                                      <p:cBhvr>
                                        <p:cTn id="38" dur="1" fill="hold">
                                          <p:stCondLst>
                                            <p:cond delay="0"/>
                                          </p:stCondLst>
                                        </p:cTn>
                                        <p:tgtEl>
                                          <p:spTgt spid="618"/>
                                        </p:tgtEl>
                                        <p:attrNameLst>
                                          <p:attrName>style.visibility</p:attrName>
                                        </p:attrNameLst>
                                      </p:cBhvr>
                                      <p:to>
                                        <p:strVal val="visible"/>
                                      </p:to>
                                    </p:set>
                                    <p:animEffect transition="in" filter="fade">
                                      <p:cBhvr>
                                        <p:cTn id="39" dur="500"/>
                                        <p:tgtEl>
                                          <p:spTgt spid="618"/>
                                        </p:tgtEl>
                                      </p:cBhvr>
                                    </p:animEffect>
                                  </p:childTnLst>
                                </p:cTn>
                              </p:par>
                              <p:par>
                                <p:cTn id="40" presetID="10" presetClass="entr" presetSubtype="0" fill="hold" nodeType="withEffect">
                                  <p:stCondLst>
                                    <p:cond delay="0"/>
                                  </p:stCondLst>
                                  <p:childTnLst>
                                    <p:set>
                                      <p:cBhvr>
                                        <p:cTn id="41" dur="1" fill="hold">
                                          <p:stCondLst>
                                            <p:cond delay="0"/>
                                          </p:stCondLst>
                                        </p:cTn>
                                        <p:tgtEl>
                                          <p:spTgt spid="619"/>
                                        </p:tgtEl>
                                        <p:attrNameLst>
                                          <p:attrName>style.visibility</p:attrName>
                                        </p:attrNameLst>
                                      </p:cBhvr>
                                      <p:to>
                                        <p:strVal val="visible"/>
                                      </p:to>
                                    </p:set>
                                    <p:animEffect transition="in" filter="fade">
                                      <p:cBhvr>
                                        <p:cTn id="42" dur="500"/>
                                        <p:tgtEl>
                                          <p:spTgt spid="619"/>
                                        </p:tgtEl>
                                      </p:cBhvr>
                                    </p:animEffect>
                                  </p:childTnLst>
                                </p:cTn>
                              </p:par>
                              <p:par>
                                <p:cTn id="43" presetID="10" presetClass="entr" presetSubtype="0" fill="hold" nodeType="withEffect">
                                  <p:stCondLst>
                                    <p:cond delay="0"/>
                                  </p:stCondLst>
                                  <p:childTnLst>
                                    <p:set>
                                      <p:cBhvr>
                                        <p:cTn id="44" dur="1" fill="hold">
                                          <p:stCondLst>
                                            <p:cond delay="0"/>
                                          </p:stCondLst>
                                        </p:cTn>
                                        <p:tgtEl>
                                          <p:spTgt spid="620"/>
                                        </p:tgtEl>
                                        <p:attrNameLst>
                                          <p:attrName>style.visibility</p:attrName>
                                        </p:attrNameLst>
                                      </p:cBhvr>
                                      <p:to>
                                        <p:strVal val="visible"/>
                                      </p:to>
                                    </p:set>
                                    <p:animEffect transition="in" filter="fade">
                                      <p:cBhvr>
                                        <p:cTn id="45" dur="500"/>
                                        <p:tgtEl>
                                          <p:spTgt spid="620"/>
                                        </p:tgtEl>
                                      </p:cBhvr>
                                    </p:animEffect>
                                  </p:childTnLst>
                                </p:cTn>
                              </p:par>
                              <p:par>
                                <p:cTn id="46" presetID="10" presetClass="entr" presetSubtype="0" fill="hold" nodeType="withEffect">
                                  <p:stCondLst>
                                    <p:cond delay="0"/>
                                  </p:stCondLst>
                                  <p:childTnLst>
                                    <p:set>
                                      <p:cBhvr>
                                        <p:cTn id="47" dur="1" fill="hold">
                                          <p:stCondLst>
                                            <p:cond delay="0"/>
                                          </p:stCondLst>
                                        </p:cTn>
                                        <p:tgtEl>
                                          <p:spTgt spid="621"/>
                                        </p:tgtEl>
                                        <p:attrNameLst>
                                          <p:attrName>style.visibility</p:attrName>
                                        </p:attrNameLst>
                                      </p:cBhvr>
                                      <p:to>
                                        <p:strVal val="visible"/>
                                      </p:to>
                                    </p:set>
                                    <p:animEffect transition="in" filter="fade">
                                      <p:cBhvr>
                                        <p:cTn id="48" dur="500"/>
                                        <p:tgtEl>
                                          <p:spTgt spid="621"/>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621"/>
                                        </p:tgtEl>
                                      </p:cBhvr>
                                    </p:animEffect>
                                    <p:set>
                                      <p:cBhvr>
                                        <p:cTn id="52" dur="1" fill="hold">
                                          <p:stCondLst>
                                            <p:cond delay="500"/>
                                          </p:stCondLst>
                                        </p:cTn>
                                        <p:tgtEl>
                                          <p:spTgt spid="621"/>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620"/>
                                        </p:tgtEl>
                                      </p:cBhvr>
                                    </p:animEffect>
                                    <p:set>
                                      <p:cBhvr>
                                        <p:cTn id="56" dur="1" fill="hold">
                                          <p:stCondLst>
                                            <p:cond delay="1000"/>
                                          </p:stCondLst>
                                        </p:cTn>
                                        <p:tgtEl>
                                          <p:spTgt spid="620"/>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619"/>
                                        </p:tgtEl>
                                      </p:cBhvr>
                                    </p:animEffect>
                                    <p:set>
                                      <p:cBhvr>
                                        <p:cTn id="60" dur="1" fill="hold">
                                          <p:stCondLst>
                                            <p:cond delay="1000"/>
                                          </p:stCondLst>
                                        </p:cTn>
                                        <p:tgtEl>
                                          <p:spTgt spid="619"/>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618"/>
                                        </p:tgtEl>
                                      </p:cBhvr>
                                    </p:animEffect>
                                    <p:set>
                                      <p:cBhvr>
                                        <p:cTn id="64" dur="1" fill="hold">
                                          <p:stCondLst>
                                            <p:cond delay="1000"/>
                                          </p:stCondLst>
                                        </p:cTn>
                                        <p:tgtEl>
                                          <p:spTgt spid="618"/>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617"/>
                                        </p:tgtEl>
                                      </p:cBhvr>
                                    </p:animEffect>
                                    <p:set>
                                      <p:cBhvr>
                                        <p:cTn id="68" dur="1" fill="hold">
                                          <p:stCondLst>
                                            <p:cond delay="1000"/>
                                          </p:stCondLst>
                                        </p:cTn>
                                        <p:tgtEl>
                                          <p:spTgt spid="617"/>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616"/>
                                        </p:tgtEl>
                                      </p:cBhvr>
                                    </p:animEffect>
                                    <p:set>
                                      <p:cBhvr>
                                        <p:cTn id="72" dur="1" fill="hold">
                                          <p:stCondLst>
                                            <p:cond delay="1000"/>
                                          </p:stCondLst>
                                        </p:cTn>
                                        <p:tgtEl>
                                          <p:spTgt spid="616"/>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615"/>
                                        </p:tgtEl>
                                      </p:cBhvr>
                                    </p:animEffect>
                                    <p:set>
                                      <p:cBhvr>
                                        <p:cTn id="76" dur="1" fill="hold">
                                          <p:stCondLst>
                                            <p:cond delay="1000"/>
                                          </p:stCondLst>
                                        </p:cTn>
                                        <p:tgtEl>
                                          <p:spTgt spid="615"/>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614"/>
                                        </p:tgtEl>
                                      </p:cBhvr>
                                    </p:animEffect>
                                    <p:set>
                                      <p:cBhvr>
                                        <p:cTn id="80" dur="1" fill="hold">
                                          <p:stCondLst>
                                            <p:cond delay="1000"/>
                                          </p:stCondLst>
                                        </p:cTn>
                                        <p:tgtEl>
                                          <p:spTgt spid="614"/>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613"/>
                                        </p:tgtEl>
                                      </p:cBhvr>
                                    </p:animEffect>
                                    <p:set>
                                      <p:cBhvr>
                                        <p:cTn id="84" dur="1" fill="hold">
                                          <p:stCondLst>
                                            <p:cond delay="1000"/>
                                          </p:stCondLst>
                                        </p:cTn>
                                        <p:tgtEl>
                                          <p:spTgt spid="613"/>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612"/>
                                        </p:tgtEl>
                                      </p:cBhvr>
                                    </p:animEffect>
                                    <p:set>
                                      <p:cBhvr>
                                        <p:cTn id="88" dur="1" fill="hold">
                                          <p:stCondLst>
                                            <p:cond delay="1000"/>
                                          </p:stCondLst>
                                        </p:cTn>
                                        <p:tgtEl>
                                          <p:spTgt spid="612"/>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611"/>
                                        </p:tgtEl>
                                      </p:cBhvr>
                                    </p:animEffect>
                                    <p:set>
                                      <p:cBhvr>
                                        <p:cTn id="92" dur="1" fill="hold">
                                          <p:stCondLst>
                                            <p:cond delay="1000"/>
                                          </p:stCondLst>
                                        </p:cTn>
                                        <p:tgtEl>
                                          <p:spTgt spid="611"/>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609"/>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610"/>
                                        </p:tgtEl>
                                      </p:cBhvr>
                                    </p:animEffect>
                                    <p:set>
                                      <p:cBhvr>
                                        <p:cTn id="99" dur="1" fill="hold">
                                          <p:stCondLst>
                                            <p:cond delay="1000"/>
                                          </p:stCondLst>
                                        </p:cTn>
                                        <p:tgtEl>
                                          <p:spTgt spid="61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608"/>
                                        </p:tgtEl>
                                        <p:attrNameLst>
                                          <p:attrName>style.visibility</p:attrName>
                                        </p:attrNameLst>
                                      </p:cBhvr>
                                      <p:to>
                                        <p:strVal val="visible"/>
                                      </p:to>
                                    </p:set>
                                    <p:animEffect transition="in" filter="fade">
                                      <p:cBhvr>
                                        <p:cTn id="104" dur="500"/>
                                        <p:tgtEl>
                                          <p:spTgt spid="608"/>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60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622"/>
                                        </p:tgtEl>
                                        <p:attrNameLst>
                                          <p:attrName>style.visibility</p:attrName>
                                        </p:attrNameLst>
                                      </p:cBhvr>
                                      <p:to>
                                        <p:strVal val="visible"/>
                                      </p:to>
                                    </p:set>
                                    <p:animEffect transition="in" filter="fade">
                                      <p:cBhvr>
                                        <p:cTn id="112" dur="50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32"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630" name="Google Shape;630;p32"/>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5</a:t>
            </a:r>
            <a:endParaRPr sz="3012" b="1">
              <a:solidFill>
                <a:srgbClr val="FF0000"/>
              </a:solidFill>
              <a:latin typeface="Bookman Old Style"/>
              <a:ea typeface="Bookman Old Style"/>
              <a:cs typeface="Bookman Old Style"/>
              <a:sym typeface="Bookman Old Style"/>
            </a:endParaRPr>
          </a:p>
        </p:txBody>
      </p:sp>
      <p:pic>
        <p:nvPicPr>
          <p:cNvPr id="631" name="Google Shape;631;p32"/>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632" name="Google Shape;632;p32"/>
          <p:cNvSpPr txBox="1"/>
          <p:nvPr/>
        </p:nvSpPr>
        <p:spPr>
          <a:xfrm>
            <a:off x="2266950" y="5034492"/>
            <a:ext cx="8286750" cy="667344"/>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4000">
                <a:solidFill>
                  <a:srgbClr val="FF0000"/>
                </a:solidFill>
                <a:latin typeface="Times New Roman"/>
                <a:ea typeface="Times New Roman"/>
                <a:cs typeface="Times New Roman"/>
                <a:sym typeface="Times New Roman"/>
              </a:rPr>
              <a:t>D. Phần lõi của dây         </a:t>
            </a:r>
            <a:endParaRPr sz="4000">
              <a:solidFill>
                <a:srgbClr val="FF0000"/>
              </a:solidFill>
              <a:latin typeface="Century Gothic"/>
              <a:ea typeface="Century Gothic"/>
              <a:cs typeface="Century Gothic"/>
              <a:sym typeface="Century Gothic"/>
            </a:endParaRPr>
          </a:p>
        </p:txBody>
      </p:sp>
      <p:sp>
        <p:nvSpPr>
          <p:cNvPr id="633" name="Google Shape;633;p32"/>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634" name="Google Shape;634;p32"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635" name="Google Shape;635;p32"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636" name="Google Shape;636;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637" name="Google Shape;637;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638" name="Google Shape;638;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639" name="Google Shape;639;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640" name="Google Shape;640;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641" name="Google Shape;641;p32"/>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642" name="Google Shape;642;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643" name="Google Shape;643;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644" name="Google Shape;644;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645" name="Google Shape;645;p32"/>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646" name="Google Shape;646;p32"/>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647" name="Google Shape;647;p32"/>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648" name="Google Shape;648;p32"/>
          <p:cNvSpPr txBox="1"/>
          <p:nvPr/>
        </p:nvSpPr>
        <p:spPr>
          <a:xfrm>
            <a:off x="2796109" y="2073015"/>
            <a:ext cx="1847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
        <p:nvSpPr>
          <p:cNvPr id="649" name="Google Shape;649;p32"/>
          <p:cNvSpPr txBox="1"/>
          <p:nvPr/>
        </p:nvSpPr>
        <p:spPr>
          <a:xfrm>
            <a:off x="2948509" y="2225415"/>
            <a:ext cx="8049511"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Trong một đoạn dây điện, phần nào của dây là chất</a:t>
            </a:r>
            <a:endParaRPr sz="2800" b="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 dẫn điện:</a:t>
            </a:r>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A. Phần vỏ nhựa của dây</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B. Phần đầu của đoạn dây</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C. Phần cuối của đoạn dây</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D. Phần lõi của dây</a:t>
            </a:r>
            <a:endParaRPr sz="28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500"/>
                                        <p:tgtEl>
                                          <p:spTgt spid="6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500"/>
                                        <p:tgtEl>
                                          <p:spTgt spid="634"/>
                                        </p:tgtEl>
                                      </p:cBhvr>
                                    </p:animEffect>
                                  </p:childTnLst>
                                </p:cTn>
                              </p:par>
                              <p:par>
                                <p:cTn id="13" presetID="10" presetClass="entr" presetSubtype="0" fill="hold" nodeType="withEffect">
                                  <p:stCondLst>
                                    <p:cond delay="0"/>
                                  </p:stCondLst>
                                  <p:childTnLst>
                                    <p:set>
                                      <p:cBhvr>
                                        <p:cTn id="14" dur="1" fill="hold">
                                          <p:stCondLst>
                                            <p:cond delay="0"/>
                                          </p:stCondLst>
                                        </p:cTn>
                                        <p:tgtEl>
                                          <p:spTgt spid="635"/>
                                        </p:tgtEl>
                                        <p:attrNameLst>
                                          <p:attrName>style.visibility</p:attrName>
                                        </p:attrNameLst>
                                      </p:cBhvr>
                                      <p:to>
                                        <p:strVal val="visible"/>
                                      </p:to>
                                    </p:set>
                                    <p:animEffect transition="in" filter="fade">
                                      <p:cBhvr>
                                        <p:cTn id="15" dur="500"/>
                                        <p:tgtEl>
                                          <p:spTgt spid="635"/>
                                        </p:tgtEl>
                                      </p:cBhvr>
                                    </p:animEffect>
                                  </p:childTnLst>
                                </p:cTn>
                              </p:par>
                              <p:par>
                                <p:cTn id="16" presetID="10" presetClass="entr" presetSubtype="0" fill="hold" nodeType="withEffect">
                                  <p:stCondLst>
                                    <p:cond delay="0"/>
                                  </p:stCondLst>
                                  <p:childTnLst>
                                    <p:set>
                                      <p:cBhvr>
                                        <p:cTn id="17" dur="1" fill="hold">
                                          <p:stCondLst>
                                            <p:cond delay="0"/>
                                          </p:stCondLst>
                                        </p:cTn>
                                        <p:tgtEl>
                                          <p:spTgt spid="636"/>
                                        </p:tgtEl>
                                        <p:attrNameLst>
                                          <p:attrName>style.visibility</p:attrName>
                                        </p:attrNameLst>
                                      </p:cBhvr>
                                      <p:to>
                                        <p:strVal val="visible"/>
                                      </p:to>
                                    </p:set>
                                    <p:animEffect transition="in" filter="fade">
                                      <p:cBhvr>
                                        <p:cTn id="18" dur="500"/>
                                        <p:tgtEl>
                                          <p:spTgt spid="636"/>
                                        </p:tgtEl>
                                      </p:cBhvr>
                                    </p:animEffect>
                                  </p:childTnLst>
                                </p:cTn>
                              </p:par>
                              <p:par>
                                <p:cTn id="19" presetID="10" presetClass="entr" presetSubtype="0" fill="hold" nodeType="withEffect">
                                  <p:stCondLst>
                                    <p:cond delay="0"/>
                                  </p:stCondLst>
                                  <p:childTnLst>
                                    <p:set>
                                      <p:cBhvr>
                                        <p:cTn id="20" dur="1" fill="hold">
                                          <p:stCondLst>
                                            <p:cond delay="0"/>
                                          </p:stCondLst>
                                        </p:cTn>
                                        <p:tgtEl>
                                          <p:spTgt spid="637"/>
                                        </p:tgtEl>
                                        <p:attrNameLst>
                                          <p:attrName>style.visibility</p:attrName>
                                        </p:attrNameLst>
                                      </p:cBhvr>
                                      <p:to>
                                        <p:strVal val="visible"/>
                                      </p:to>
                                    </p:set>
                                    <p:animEffect transition="in" filter="fade">
                                      <p:cBhvr>
                                        <p:cTn id="21" dur="500"/>
                                        <p:tgtEl>
                                          <p:spTgt spid="637"/>
                                        </p:tgtEl>
                                      </p:cBhvr>
                                    </p:animEffect>
                                  </p:childTnLst>
                                </p:cTn>
                              </p:par>
                              <p:par>
                                <p:cTn id="22" presetID="10" presetClass="entr" presetSubtype="0" fill="hold" nodeType="withEffect">
                                  <p:stCondLst>
                                    <p:cond delay="0"/>
                                  </p:stCondLst>
                                  <p:childTnLst>
                                    <p:set>
                                      <p:cBhvr>
                                        <p:cTn id="23" dur="1" fill="hold">
                                          <p:stCondLst>
                                            <p:cond delay="0"/>
                                          </p:stCondLst>
                                        </p:cTn>
                                        <p:tgtEl>
                                          <p:spTgt spid="638"/>
                                        </p:tgtEl>
                                        <p:attrNameLst>
                                          <p:attrName>style.visibility</p:attrName>
                                        </p:attrNameLst>
                                      </p:cBhvr>
                                      <p:to>
                                        <p:strVal val="visible"/>
                                      </p:to>
                                    </p:set>
                                    <p:animEffect transition="in" filter="fade">
                                      <p:cBhvr>
                                        <p:cTn id="24" dur="500"/>
                                        <p:tgtEl>
                                          <p:spTgt spid="638"/>
                                        </p:tgtEl>
                                      </p:cBhvr>
                                    </p:animEffect>
                                  </p:childTnLst>
                                </p:cTn>
                              </p:par>
                              <p:par>
                                <p:cTn id="25" presetID="10" presetClass="entr" presetSubtype="0" fill="hold" nodeType="withEffect">
                                  <p:stCondLst>
                                    <p:cond delay="0"/>
                                  </p:stCondLst>
                                  <p:childTnLst>
                                    <p:set>
                                      <p:cBhvr>
                                        <p:cTn id="26" dur="1" fill="hold">
                                          <p:stCondLst>
                                            <p:cond delay="0"/>
                                          </p:stCondLst>
                                        </p:cTn>
                                        <p:tgtEl>
                                          <p:spTgt spid="639"/>
                                        </p:tgtEl>
                                        <p:attrNameLst>
                                          <p:attrName>style.visibility</p:attrName>
                                        </p:attrNameLst>
                                      </p:cBhvr>
                                      <p:to>
                                        <p:strVal val="visible"/>
                                      </p:to>
                                    </p:set>
                                    <p:animEffect transition="in" filter="fade">
                                      <p:cBhvr>
                                        <p:cTn id="27" dur="500"/>
                                        <p:tgtEl>
                                          <p:spTgt spid="639"/>
                                        </p:tgtEl>
                                      </p:cBhvr>
                                    </p:animEffect>
                                  </p:childTnLst>
                                </p:cTn>
                              </p:par>
                              <p:par>
                                <p:cTn id="28" presetID="10" presetClass="entr" presetSubtype="0" fill="hold" nodeType="withEffect">
                                  <p:stCondLst>
                                    <p:cond delay="0"/>
                                  </p:stCondLst>
                                  <p:childTnLst>
                                    <p:set>
                                      <p:cBhvr>
                                        <p:cTn id="29" dur="1" fill="hold">
                                          <p:stCondLst>
                                            <p:cond delay="0"/>
                                          </p:stCondLst>
                                        </p:cTn>
                                        <p:tgtEl>
                                          <p:spTgt spid="640"/>
                                        </p:tgtEl>
                                        <p:attrNameLst>
                                          <p:attrName>style.visibility</p:attrName>
                                        </p:attrNameLst>
                                      </p:cBhvr>
                                      <p:to>
                                        <p:strVal val="visible"/>
                                      </p:to>
                                    </p:set>
                                    <p:animEffect transition="in" filter="fade">
                                      <p:cBhvr>
                                        <p:cTn id="30" dur="500"/>
                                        <p:tgtEl>
                                          <p:spTgt spid="640"/>
                                        </p:tgtEl>
                                      </p:cBhvr>
                                    </p:animEffect>
                                  </p:childTnLst>
                                </p:cTn>
                              </p:par>
                              <p:par>
                                <p:cTn id="31" presetID="10" presetClass="entr" presetSubtype="0" fill="hold" nodeType="withEffect">
                                  <p:stCondLst>
                                    <p:cond delay="0"/>
                                  </p:stCondLst>
                                  <p:childTnLst>
                                    <p:set>
                                      <p:cBhvr>
                                        <p:cTn id="32" dur="1" fill="hold">
                                          <p:stCondLst>
                                            <p:cond delay="0"/>
                                          </p:stCondLst>
                                        </p:cTn>
                                        <p:tgtEl>
                                          <p:spTgt spid="641"/>
                                        </p:tgtEl>
                                        <p:attrNameLst>
                                          <p:attrName>style.visibility</p:attrName>
                                        </p:attrNameLst>
                                      </p:cBhvr>
                                      <p:to>
                                        <p:strVal val="visible"/>
                                      </p:to>
                                    </p:set>
                                    <p:animEffect transition="in" filter="fade">
                                      <p:cBhvr>
                                        <p:cTn id="33" dur="500"/>
                                        <p:tgtEl>
                                          <p:spTgt spid="641"/>
                                        </p:tgtEl>
                                      </p:cBhvr>
                                    </p:animEffect>
                                  </p:childTnLst>
                                </p:cTn>
                              </p:par>
                              <p:par>
                                <p:cTn id="34" presetID="10" presetClass="entr" presetSubtype="0" fill="hold" nodeType="withEffect">
                                  <p:stCondLst>
                                    <p:cond delay="0"/>
                                  </p:stCondLst>
                                  <p:childTnLst>
                                    <p:set>
                                      <p:cBhvr>
                                        <p:cTn id="35" dur="1" fill="hold">
                                          <p:stCondLst>
                                            <p:cond delay="0"/>
                                          </p:stCondLst>
                                        </p:cTn>
                                        <p:tgtEl>
                                          <p:spTgt spid="642"/>
                                        </p:tgtEl>
                                        <p:attrNameLst>
                                          <p:attrName>style.visibility</p:attrName>
                                        </p:attrNameLst>
                                      </p:cBhvr>
                                      <p:to>
                                        <p:strVal val="visible"/>
                                      </p:to>
                                    </p:set>
                                    <p:animEffect transition="in" filter="fade">
                                      <p:cBhvr>
                                        <p:cTn id="36" dur="500"/>
                                        <p:tgtEl>
                                          <p:spTgt spid="642"/>
                                        </p:tgtEl>
                                      </p:cBhvr>
                                    </p:animEffect>
                                  </p:childTnLst>
                                </p:cTn>
                              </p:par>
                              <p:par>
                                <p:cTn id="37" presetID="10" presetClass="entr" presetSubtype="0" fill="hold" nodeType="withEffect">
                                  <p:stCondLst>
                                    <p:cond delay="0"/>
                                  </p:stCondLst>
                                  <p:childTnLst>
                                    <p:set>
                                      <p:cBhvr>
                                        <p:cTn id="38" dur="1" fill="hold">
                                          <p:stCondLst>
                                            <p:cond delay="0"/>
                                          </p:stCondLst>
                                        </p:cTn>
                                        <p:tgtEl>
                                          <p:spTgt spid="643"/>
                                        </p:tgtEl>
                                        <p:attrNameLst>
                                          <p:attrName>style.visibility</p:attrName>
                                        </p:attrNameLst>
                                      </p:cBhvr>
                                      <p:to>
                                        <p:strVal val="visible"/>
                                      </p:to>
                                    </p:set>
                                    <p:animEffect transition="in" filter="fade">
                                      <p:cBhvr>
                                        <p:cTn id="39" dur="500"/>
                                        <p:tgtEl>
                                          <p:spTgt spid="643"/>
                                        </p:tgtEl>
                                      </p:cBhvr>
                                    </p:animEffect>
                                  </p:childTnLst>
                                </p:cTn>
                              </p:par>
                              <p:par>
                                <p:cTn id="40" presetID="10" presetClass="entr" presetSubtype="0" fill="hold" nodeType="withEffect">
                                  <p:stCondLst>
                                    <p:cond delay="0"/>
                                  </p:stCondLst>
                                  <p:childTnLst>
                                    <p:set>
                                      <p:cBhvr>
                                        <p:cTn id="41" dur="1" fill="hold">
                                          <p:stCondLst>
                                            <p:cond delay="0"/>
                                          </p:stCondLst>
                                        </p:cTn>
                                        <p:tgtEl>
                                          <p:spTgt spid="644"/>
                                        </p:tgtEl>
                                        <p:attrNameLst>
                                          <p:attrName>style.visibility</p:attrName>
                                        </p:attrNameLst>
                                      </p:cBhvr>
                                      <p:to>
                                        <p:strVal val="visible"/>
                                      </p:to>
                                    </p:set>
                                    <p:animEffect transition="in" filter="fade">
                                      <p:cBhvr>
                                        <p:cTn id="42" dur="500"/>
                                        <p:tgtEl>
                                          <p:spTgt spid="644"/>
                                        </p:tgtEl>
                                      </p:cBhvr>
                                    </p:animEffect>
                                  </p:childTnLst>
                                </p:cTn>
                              </p:par>
                              <p:par>
                                <p:cTn id="43" presetID="10" presetClass="entr" presetSubtype="0" fill="hold" nodeType="withEffect">
                                  <p:stCondLst>
                                    <p:cond delay="0"/>
                                  </p:stCondLst>
                                  <p:childTnLst>
                                    <p:set>
                                      <p:cBhvr>
                                        <p:cTn id="44" dur="1" fill="hold">
                                          <p:stCondLst>
                                            <p:cond delay="0"/>
                                          </p:stCondLst>
                                        </p:cTn>
                                        <p:tgtEl>
                                          <p:spTgt spid="645"/>
                                        </p:tgtEl>
                                        <p:attrNameLst>
                                          <p:attrName>style.visibility</p:attrName>
                                        </p:attrNameLst>
                                      </p:cBhvr>
                                      <p:to>
                                        <p:strVal val="visible"/>
                                      </p:to>
                                    </p:set>
                                    <p:animEffect transition="in" filter="fade">
                                      <p:cBhvr>
                                        <p:cTn id="45" dur="500"/>
                                        <p:tgtEl>
                                          <p:spTgt spid="645"/>
                                        </p:tgtEl>
                                      </p:cBhvr>
                                    </p:animEffect>
                                  </p:childTnLst>
                                </p:cTn>
                              </p:par>
                              <p:par>
                                <p:cTn id="46" presetID="10" presetClass="entr" presetSubtype="0" fill="hold" nodeType="withEffect">
                                  <p:stCondLst>
                                    <p:cond delay="0"/>
                                  </p:stCondLst>
                                  <p:childTnLst>
                                    <p:set>
                                      <p:cBhvr>
                                        <p:cTn id="47" dur="1" fill="hold">
                                          <p:stCondLst>
                                            <p:cond delay="0"/>
                                          </p:stCondLst>
                                        </p:cTn>
                                        <p:tgtEl>
                                          <p:spTgt spid="646"/>
                                        </p:tgtEl>
                                        <p:attrNameLst>
                                          <p:attrName>style.visibility</p:attrName>
                                        </p:attrNameLst>
                                      </p:cBhvr>
                                      <p:to>
                                        <p:strVal val="visible"/>
                                      </p:to>
                                    </p:set>
                                    <p:animEffect transition="in" filter="fade">
                                      <p:cBhvr>
                                        <p:cTn id="48" dur="500"/>
                                        <p:tgtEl>
                                          <p:spTgt spid="646"/>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646"/>
                                        </p:tgtEl>
                                      </p:cBhvr>
                                    </p:animEffect>
                                    <p:set>
                                      <p:cBhvr>
                                        <p:cTn id="52" dur="1" fill="hold">
                                          <p:stCondLst>
                                            <p:cond delay="500"/>
                                          </p:stCondLst>
                                        </p:cTn>
                                        <p:tgtEl>
                                          <p:spTgt spid="646"/>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645"/>
                                        </p:tgtEl>
                                      </p:cBhvr>
                                    </p:animEffect>
                                    <p:set>
                                      <p:cBhvr>
                                        <p:cTn id="56" dur="1" fill="hold">
                                          <p:stCondLst>
                                            <p:cond delay="1000"/>
                                          </p:stCondLst>
                                        </p:cTn>
                                        <p:tgtEl>
                                          <p:spTgt spid="645"/>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644"/>
                                        </p:tgtEl>
                                      </p:cBhvr>
                                    </p:animEffect>
                                    <p:set>
                                      <p:cBhvr>
                                        <p:cTn id="60" dur="1" fill="hold">
                                          <p:stCondLst>
                                            <p:cond delay="1000"/>
                                          </p:stCondLst>
                                        </p:cTn>
                                        <p:tgtEl>
                                          <p:spTgt spid="644"/>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643"/>
                                        </p:tgtEl>
                                      </p:cBhvr>
                                    </p:animEffect>
                                    <p:set>
                                      <p:cBhvr>
                                        <p:cTn id="64" dur="1" fill="hold">
                                          <p:stCondLst>
                                            <p:cond delay="1000"/>
                                          </p:stCondLst>
                                        </p:cTn>
                                        <p:tgtEl>
                                          <p:spTgt spid="643"/>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642"/>
                                        </p:tgtEl>
                                      </p:cBhvr>
                                    </p:animEffect>
                                    <p:set>
                                      <p:cBhvr>
                                        <p:cTn id="68" dur="1" fill="hold">
                                          <p:stCondLst>
                                            <p:cond delay="1000"/>
                                          </p:stCondLst>
                                        </p:cTn>
                                        <p:tgtEl>
                                          <p:spTgt spid="642"/>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641"/>
                                        </p:tgtEl>
                                      </p:cBhvr>
                                    </p:animEffect>
                                    <p:set>
                                      <p:cBhvr>
                                        <p:cTn id="72" dur="1" fill="hold">
                                          <p:stCondLst>
                                            <p:cond delay="1000"/>
                                          </p:stCondLst>
                                        </p:cTn>
                                        <p:tgtEl>
                                          <p:spTgt spid="641"/>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640"/>
                                        </p:tgtEl>
                                      </p:cBhvr>
                                    </p:animEffect>
                                    <p:set>
                                      <p:cBhvr>
                                        <p:cTn id="76" dur="1" fill="hold">
                                          <p:stCondLst>
                                            <p:cond delay="1000"/>
                                          </p:stCondLst>
                                        </p:cTn>
                                        <p:tgtEl>
                                          <p:spTgt spid="640"/>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639"/>
                                        </p:tgtEl>
                                      </p:cBhvr>
                                    </p:animEffect>
                                    <p:set>
                                      <p:cBhvr>
                                        <p:cTn id="80" dur="1" fill="hold">
                                          <p:stCondLst>
                                            <p:cond delay="1000"/>
                                          </p:stCondLst>
                                        </p:cTn>
                                        <p:tgtEl>
                                          <p:spTgt spid="639"/>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638"/>
                                        </p:tgtEl>
                                      </p:cBhvr>
                                    </p:animEffect>
                                    <p:set>
                                      <p:cBhvr>
                                        <p:cTn id="84" dur="1" fill="hold">
                                          <p:stCondLst>
                                            <p:cond delay="1000"/>
                                          </p:stCondLst>
                                        </p:cTn>
                                        <p:tgtEl>
                                          <p:spTgt spid="638"/>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637"/>
                                        </p:tgtEl>
                                      </p:cBhvr>
                                    </p:animEffect>
                                    <p:set>
                                      <p:cBhvr>
                                        <p:cTn id="88" dur="1" fill="hold">
                                          <p:stCondLst>
                                            <p:cond delay="1000"/>
                                          </p:stCondLst>
                                        </p:cTn>
                                        <p:tgtEl>
                                          <p:spTgt spid="637"/>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636"/>
                                        </p:tgtEl>
                                      </p:cBhvr>
                                    </p:animEffect>
                                    <p:set>
                                      <p:cBhvr>
                                        <p:cTn id="92" dur="1" fill="hold">
                                          <p:stCondLst>
                                            <p:cond delay="1000"/>
                                          </p:stCondLst>
                                        </p:cTn>
                                        <p:tgtEl>
                                          <p:spTgt spid="636"/>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634"/>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635"/>
                                        </p:tgtEl>
                                      </p:cBhvr>
                                    </p:animEffect>
                                    <p:set>
                                      <p:cBhvr>
                                        <p:cTn id="99" dur="1" fill="hold">
                                          <p:stCondLst>
                                            <p:cond delay="1000"/>
                                          </p:stCondLst>
                                        </p:cTn>
                                        <p:tgtEl>
                                          <p:spTgt spid="635"/>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633"/>
                                        </p:tgtEl>
                                        <p:attrNameLst>
                                          <p:attrName>style.visibility</p:attrName>
                                        </p:attrNameLst>
                                      </p:cBhvr>
                                      <p:to>
                                        <p:strVal val="visible"/>
                                      </p:to>
                                    </p:set>
                                    <p:animEffect transition="in" filter="fade">
                                      <p:cBhvr>
                                        <p:cTn id="104" dur="500"/>
                                        <p:tgtEl>
                                          <p:spTgt spid="633"/>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63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647"/>
                                        </p:tgtEl>
                                        <p:attrNameLst>
                                          <p:attrName>style.visibility</p:attrName>
                                        </p:attrNameLst>
                                      </p:cBhvr>
                                      <p:to>
                                        <p:strVal val="visible"/>
                                      </p:to>
                                    </p:set>
                                    <p:animEffect transition="in" filter="fade">
                                      <p:cBhvr>
                                        <p:cTn id="112" dur="50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3"/>
          <p:cNvSpPr txBox="1">
            <a:spLocks noGrp="1"/>
          </p:cNvSpPr>
          <p:nvPr>
            <p:ph type="title"/>
          </p:nvPr>
        </p:nvSpPr>
        <p:spPr>
          <a:xfrm>
            <a:off x="460598" y="657380"/>
            <a:ext cx="1188720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3200"/>
              <a:buFont typeface="Arial"/>
              <a:buNone/>
            </a:pPr>
            <a:r>
              <a:rPr lang="en-US">
                <a:solidFill>
                  <a:srgbClr val="FF0000"/>
                </a:solidFill>
              </a:rPr>
              <a:t>VẬN DỤNG</a:t>
            </a:r>
            <a:endParaRPr/>
          </a:p>
        </p:txBody>
      </p:sp>
      <p:sp>
        <p:nvSpPr>
          <p:cNvPr id="655" name="Google Shape;655;p33"/>
          <p:cNvSpPr txBox="1">
            <a:spLocks noGrp="1"/>
          </p:cNvSpPr>
          <p:nvPr>
            <p:ph type="body" idx="1"/>
          </p:nvPr>
        </p:nvSpPr>
        <p:spPr>
          <a:xfrm>
            <a:off x="215900" y="838200"/>
            <a:ext cx="11887200" cy="59309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a:p>
            <a:pPr marL="342900" lvl="0" indent="-342900" algn="just" rtl="0">
              <a:spcBef>
                <a:spcPts val="1000"/>
              </a:spcBef>
              <a:spcAft>
                <a:spcPts val="0"/>
              </a:spcAft>
              <a:buSzPts val="2800"/>
              <a:buFont typeface="Arial"/>
              <a:buChar char="-"/>
            </a:pPr>
            <a:r>
              <a:rPr lang="en-US" b="1">
                <a:solidFill>
                  <a:schemeClr val="dk1"/>
                </a:solidFill>
              </a:rPr>
              <a:t>Nhiệm vụ: </a:t>
            </a:r>
            <a:r>
              <a:rPr lang="en-US"/>
              <a:t>Mỗi học sinh về làm một vận dụng bằng nhiều vật liệu khác nhau.</a:t>
            </a:r>
            <a:endParaRPr/>
          </a:p>
          <a:p>
            <a:pPr marL="342900" lvl="0" indent="-342900" algn="just" rtl="0">
              <a:spcBef>
                <a:spcPts val="1000"/>
              </a:spcBef>
              <a:spcAft>
                <a:spcPts val="0"/>
              </a:spcAft>
              <a:buSzPts val="2800"/>
              <a:buFont typeface="Arial"/>
              <a:buChar char="-"/>
            </a:pPr>
            <a:r>
              <a:rPr lang="en-US" b="1"/>
              <a:t>Thực hiện: </a:t>
            </a:r>
            <a:r>
              <a:rPr lang="en-US"/>
              <a:t>Học sinh thực hiện ngoài giờ học trên lớp và nộp sản phẩm vào tiết sau.</a:t>
            </a:r>
            <a:endParaRPr/>
          </a:p>
          <a:p>
            <a:pPr marL="342900" lvl="0" indent="-165100" algn="just" rtl="0">
              <a:spcBef>
                <a:spcPts val="1000"/>
              </a:spcBef>
              <a:spcAft>
                <a:spcPts val="0"/>
              </a:spcAft>
              <a:buSzPts val="2800"/>
              <a:buFont typeface="Arial"/>
              <a:buNone/>
            </a:pP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34"/>
          <p:cNvSpPr txBox="1">
            <a:spLocks noGrp="1"/>
          </p:cNvSpPr>
          <p:nvPr>
            <p:ph type="title"/>
          </p:nvPr>
        </p:nvSpPr>
        <p:spPr>
          <a:xfrm>
            <a:off x="506083" y="0"/>
            <a:ext cx="10972800" cy="1143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2800"/>
              <a:buFont typeface="Times New Roman"/>
              <a:buNone/>
            </a:pPr>
            <a:r>
              <a:rPr lang="en-US" sz="2800">
                <a:solidFill>
                  <a:srgbClr val="FF0000"/>
                </a:solidFill>
                <a:latin typeface="Times New Roman"/>
                <a:ea typeface="Times New Roman"/>
                <a:cs typeface="Times New Roman"/>
                <a:sym typeface="Times New Roman"/>
              </a:rPr>
              <a:t>                       </a:t>
            </a:r>
            <a:r>
              <a:rPr lang="en-US" sz="3600">
                <a:solidFill>
                  <a:srgbClr val="FF0000"/>
                </a:solidFill>
                <a:latin typeface="Times New Roman"/>
                <a:ea typeface="Times New Roman"/>
                <a:cs typeface="Times New Roman"/>
                <a:sym typeface="Times New Roman"/>
              </a:rPr>
              <a:t>Nhiệm vụ của các nhóm về nhà:</a:t>
            </a:r>
            <a:endParaRPr sz="3600">
              <a:solidFill>
                <a:srgbClr val="FF0000"/>
              </a:solidFill>
              <a:latin typeface="Times New Roman"/>
              <a:ea typeface="Times New Roman"/>
              <a:cs typeface="Times New Roman"/>
              <a:sym typeface="Times New Roman"/>
            </a:endParaRPr>
          </a:p>
        </p:txBody>
      </p:sp>
      <p:sp>
        <p:nvSpPr>
          <p:cNvPr id="661" name="Google Shape;661;p34"/>
          <p:cNvSpPr txBox="1">
            <a:spLocks noGrp="1"/>
          </p:cNvSpPr>
          <p:nvPr>
            <p:ph type="body" idx="1"/>
          </p:nvPr>
        </p:nvSpPr>
        <p:spPr>
          <a:xfrm>
            <a:off x="203200" y="594361"/>
            <a:ext cx="11785600"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600"/>
              <a:buChar char="🠶"/>
            </a:pPr>
            <a:r>
              <a:rPr lang="en-US" sz="3600">
                <a:latin typeface="Times New Roman"/>
                <a:ea typeface="Times New Roman"/>
                <a:cs typeface="Times New Roman"/>
                <a:sym typeface="Times New Roman"/>
              </a:rPr>
              <a:t>Chia lớp thành 4 nhóm: Tìm hiểu về rác thải và những nguy hại của rác thải nếu không được xử lí đúng cách.</a:t>
            </a:r>
            <a:endParaRPr sz="3600">
              <a:latin typeface="Times New Roman"/>
              <a:ea typeface="Times New Roman"/>
              <a:cs typeface="Times New Roman"/>
              <a:sym typeface="Times New Roman"/>
            </a:endParaRPr>
          </a:p>
          <a:p>
            <a:pPr marL="342900" lvl="0" indent="-342900" algn="l" rtl="0">
              <a:spcBef>
                <a:spcPts val="1000"/>
              </a:spcBef>
              <a:spcAft>
                <a:spcPts val="0"/>
              </a:spcAft>
              <a:buSzPts val="3600"/>
              <a:buChar char="🠶"/>
            </a:pPr>
            <a:r>
              <a:rPr lang="en-US" sz="3600">
                <a:latin typeface="Times New Roman"/>
                <a:ea typeface="Times New Roman"/>
                <a:cs typeface="Times New Roman"/>
                <a:sym typeface="Times New Roman"/>
              </a:rPr>
              <a:t>Học sinh học thuộc bài và làm bài tập ở nhà</a:t>
            </a:r>
            <a:endParaRPr sz="3600">
              <a:latin typeface="Times New Roman"/>
              <a:ea typeface="Times New Roman"/>
              <a:cs typeface="Times New Roman"/>
              <a:sym typeface="Times New Roman"/>
            </a:endParaRPr>
          </a:p>
          <a:p>
            <a:pPr marL="0" lvl="0" indent="0" algn="l" rtl="0">
              <a:spcBef>
                <a:spcPts val="1000"/>
              </a:spcBef>
              <a:spcAft>
                <a:spcPts val="0"/>
              </a:spcAft>
              <a:buSzPts val="3600"/>
              <a:buNone/>
            </a:pPr>
            <a:endParaRPr sz="3600"/>
          </a:p>
        </p:txBody>
      </p:sp>
    </p:spTree>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0"/>
          <p:cNvSpPr txBox="1">
            <a:spLocks noGrp="1"/>
          </p:cNvSpPr>
          <p:nvPr>
            <p:ph type="ctrTitle"/>
          </p:nvPr>
        </p:nvSpPr>
        <p:spPr>
          <a:xfrm>
            <a:off x="2371594" y="1549476"/>
            <a:ext cx="7716520" cy="22408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800"/>
              </a:spcBef>
              <a:spcAft>
                <a:spcPts val="800"/>
              </a:spcAft>
              <a:buClr>
                <a:srgbClr val="FF0000"/>
              </a:buClr>
              <a:buSzPts val="6800"/>
              <a:buFont typeface="Palatino Linotype"/>
              <a:buNone/>
            </a:pPr>
            <a:r>
              <a:rPr lang="en-US" sz="5400" b="1" dirty="0" err="1" smtClean="0">
                <a:solidFill>
                  <a:srgbClr val="FF0000"/>
                </a:solidFill>
                <a:latin typeface="Palatino Linotype"/>
                <a:ea typeface="Palatino Linotype"/>
                <a:cs typeface="Palatino Linotype"/>
                <a:sym typeface="Palatino Linotype"/>
              </a:rPr>
              <a:t>Tiết</a:t>
            </a:r>
            <a:r>
              <a:rPr lang="en-US" sz="5400" b="1" smtClean="0">
                <a:solidFill>
                  <a:srgbClr val="FF0000"/>
                </a:solidFill>
                <a:latin typeface="Palatino Linotype"/>
                <a:ea typeface="Palatino Linotype"/>
                <a:cs typeface="Palatino Linotype"/>
                <a:sym typeface="Palatino Linotype"/>
              </a:rPr>
              <a:t> 26 </a:t>
            </a:r>
            <a:r>
              <a:rPr lang="en-US" sz="5400" b="1" dirty="0" smtClean="0">
                <a:solidFill>
                  <a:srgbClr val="FF0000"/>
                </a:solidFill>
                <a:latin typeface="Palatino Linotype"/>
                <a:ea typeface="Palatino Linotype"/>
                <a:cs typeface="Palatino Linotype"/>
                <a:sym typeface="Palatino Linotype"/>
              </a:rPr>
              <a:t>- </a:t>
            </a:r>
            <a:r>
              <a:rPr lang="en-US" sz="5400" b="1" dirty="0" err="1" smtClean="0">
                <a:solidFill>
                  <a:srgbClr val="FF0000"/>
                </a:solidFill>
                <a:latin typeface="Palatino Linotype"/>
                <a:ea typeface="Palatino Linotype"/>
                <a:cs typeface="Palatino Linotype"/>
                <a:sym typeface="Palatino Linotype"/>
              </a:rPr>
              <a:t>Bài</a:t>
            </a:r>
            <a:r>
              <a:rPr lang="en-US" sz="5400" b="1" dirty="0" smtClean="0">
                <a:solidFill>
                  <a:srgbClr val="FF0000"/>
                </a:solidFill>
                <a:latin typeface="Palatino Linotype"/>
                <a:ea typeface="Palatino Linotype"/>
                <a:cs typeface="Palatino Linotype"/>
                <a:sym typeface="Palatino Linotype"/>
              </a:rPr>
              <a:t> </a:t>
            </a:r>
            <a:r>
              <a:rPr lang="en-US" sz="5400" b="1" dirty="0">
                <a:solidFill>
                  <a:srgbClr val="FF0000"/>
                </a:solidFill>
                <a:latin typeface="Palatino Linotype"/>
                <a:ea typeface="Palatino Linotype"/>
                <a:cs typeface="Palatino Linotype"/>
                <a:sym typeface="Palatino Linotype"/>
              </a:rPr>
              <a:t>12: </a:t>
            </a:r>
            <a:br>
              <a:rPr lang="en-US" sz="5400" b="1" dirty="0">
                <a:solidFill>
                  <a:srgbClr val="FF0000"/>
                </a:solidFill>
                <a:latin typeface="Palatino Linotype"/>
                <a:ea typeface="Palatino Linotype"/>
                <a:cs typeface="Palatino Linotype"/>
                <a:sym typeface="Palatino Linotype"/>
              </a:rPr>
            </a:br>
            <a:r>
              <a:rPr lang="en-US" sz="5400" b="1" dirty="0">
                <a:solidFill>
                  <a:srgbClr val="00B050"/>
                </a:solidFill>
                <a:latin typeface="Palatino Linotype"/>
                <a:ea typeface="Palatino Linotype"/>
                <a:cs typeface="Palatino Linotype"/>
                <a:sym typeface="Palatino Linotype"/>
              </a:rPr>
              <a:t>MỘT SỐ VẬT LIỆU</a:t>
            </a:r>
            <a:endParaRPr dirty="0"/>
          </a:p>
        </p:txBody>
      </p:sp>
    </p:spTree>
    <p:extLst>
      <p:ext uri="{BB962C8B-B14F-4D97-AF65-F5344CB8AC3E}">
        <p14:creationId xmlns:p14="http://schemas.microsoft.com/office/powerpoint/2010/main" val="2885664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35"/>
          <p:cNvSpPr txBox="1"/>
          <p:nvPr/>
        </p:nvSpPr>
        <p:spPr>
          <a:xfrm>
            <a:off x="4638067" y="1295401"/>
            <a:ext cx="3375385" cy="7582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500" b="1">
                <a:solidFill>
                  <a:srgbClr val="00B050"/>
                </a:solidFill>
                <a:latin typeface="Sriracha"/>
                <a:ea typeface="Sriracha"/>
                <a:cs typeface="Sriracha"/>
                <a:sym typeface="Sriracha"/>
              </a:rPr>
              <a:t>TRÒ CHƠI</a:t>
            </a:r>
            <a:endParaRPr/>
          </a:p>
        </p:txBody>
      </p:sp>
      <p:sp>
        <p:nvSpPr>
          <p:cNvPr id="667" name="Google Shape;667;p35"/>
          <p:cNvSpPr txBox="1"/>
          <p:nvPr/>
        </p:nvSpPr>
        <p:spPr>
          <a:xfrm>
            <a:off x="2889113" y="2571751"/>
            <a:ext cx="6873292" cy="7582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500" b="1">
                <a:solidFill>
                  <a:srgbClr val="FF5757"/>
                </a:solidFill>
                <a:latin typeface="Bungee"/>
                <a:ea typeface="Bungee"/>
                <a:cs typeface="Bungee"/>
                <a:sym typeface="Bungee"/>
              </a:rPr>
              <a:t>AI THÔNG MINH HƠN</a:t>
            </a:r>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500"/>
                                        <p:tgtEl>
                                          <p:spTgt spid="666"/>
                                        </p:tgtEl>
                                      </p:cBhvr>
                                    </p:animEffect>
                                  </p:childTnLst>
                                </p:cTn>
                              </p:par>
                              <p:par>
                                <p:cTn id="8" presetID="10" presetClass="entr" presetSubtype="0" fill="hold" nodeType="withEffect">
                                  <p:stCondLst>
                                    <p:cond delay="0"/>
                                  </p:stCondLst>
                                  <p:childTnLst>
                                    <p:set>
                                      <p:cBhvr>
                                        <p:cTn id="9" dur="1" fill="hold">
                                          <p:stCondLst>
                                            <p:cond delay="0"/>
                                          </p:stCondLst>
                                        </p:cTn>
                                        <p:tgtEl>
                                          <p:spTgt spid="667"/>
                                        </p:tgtEl>
                                        <p:attrNameLst>
                                          <p:attrName>style.visibility</p:attrName>
                                        </p:attrNameLst>
                                      </p:cBhvr>
                                      <p:to>
                                        <p:strVal val="visible"/>
                                      </p:to>
                                    </p:set>
                                    <p:animEffect transition="in" filter="fade">
                                      <p:cBhvr>
                                        <p:cTn id="10" dur="5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36"/>
          <p:cNvSpPr txBox="1"/>
          <p:nvPr/>
        </p:nvSpPr>
        <p:spPr>
          <a:xfrm>
            <a:off x="2128955" y="2416175"/>
            <a:ext cx="7962669" cy="452432"/>
          </a:xfrm>
          <a:prstGeom prst="rect">
            <a:avLst/>
          </a:prstGeom>
          <a:noFill/>
          <a:ln>
            <a:noFill/>
          </a:ln>
        </p:spPr>
        <p:txBody>
          <a:bodyPr spcFirstLastPara="1" wrap="square" lIns="0" tIns="0" rIns="0" bIns="0" anchor="t" anchorCtr="0">
            <a:spAutoFit/>
          </a:bodyPr>
          <a:lstStyle/>
          <a:p>
            <a:pPr marL="0" marR="0" lvl="0" indent="0" algn="ctr" rtl="0">
              <a:lnSpc>
                <a:spcPct val="200000"/>
              </a:lnSpc>
              <a:spcBef>
                <a:spcPts val="0"/>
              </a:spcBef>
              <a:spcAft>
                <a:spcPts val="0"/>
              </a:spcAft>
              <a:buNone/>
            </a:pPr>
            <a:r>
              <a:rPr lang="en-US" sz="2000">
                <a:solidFill>
                  <a:srgbClr val="000000"/>
                </a:solidFill>
                <a:latin typeface="Arial"/>
                <a:ea typeface="Arial"/>
                <a:cs typeface="Arial"/>
                <a:sym typeface="Arial"/>
              </a:rPr>
              <a:t>.</a:t>
            </a:r>
            <a:endParaRPr/>
          </a:p>
        </p:txBody>
      </p:sp>
      <p:sp>
        <p:nvSpPr>
          <p:cNvPr id="673" name="Google Shape;673;p36"/>
          <p:cNvSpPr txBox="1"/>
          <p:nvPr/>
        </p:nvSpPr>
        <p:spPr>
          <a:xfrm>
            <a:off x="3211231" y="1267128"/>
            <a:ext cx="5798114" cy="609398"/>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5500" b="1">
                <a:solidFill>
                  <a:srgbClr val="00B0F0"/>
                </a:solidFill>
                <a:latin typeface="Arial"/>
                <a:ea typeface="Arial"/>
                <a:cs typeface="Arial"/>
                <a:sym typeface="Arial"/>
              </a:rPr>
              <a:t>LUẬT CHƠI !</a:t>
            </a:r>
            <a:endParaRPr/>
          </a:p>
        </p:txBody>
      </p:sp>
      <p:sp>
        <p:nvSpPr>
          <p:cNvPr id="674" name="Google Shape;674;p36"/>
          <p:cNvSpPr txBox="1"/>
          <p:nvPr/>
        </p:nvSpPr>
        <p:spPr>
          <a:xfrm>
            <a:off x="811161" y="2868607"/>
            <a:ext cx="11040202"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 Lớp chia thành 4 đội</a:t>
            </a:r>
            <a:endParaRPr/>
          </a:p>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-Trong thời gian : 3 phút</a:t>
            </a:r>
            <a:endParaRPr/>
          </a:p>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 Đội chơi nào viết được nhiều đáp án đúng và nhanh nhất </a:t>
            </a:r>
            <a:endParaRPr/>
          </a:p>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vào bảng phụ thì đội đó giành chiến thắng</a:t>
            </a:r>
            <a:endParaRPr/>
          </a:p>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 </a:t>
            </a:r>
            <a:endParaRPr sz="3600">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500"/>
                                        <p:tgtEl>
                                          <p:spTgt spid="673"/>
                                        </p:tgtEl>
                                      </p:cBhvr>
                                    </p:animEffect>
                                  </p:childTnLst>
                                </p:cTn>
                              </p:par>
                              <p:par>
                                <p:cTn id="8" presetID="10" presetClass="entr" presetSubtype="0" fill="hold" nodeType="withEffect">
                                  <p:stCondLst>
                                    <p:cond delay="0"/>
                                  </p:stCondLst>
                                  <p:childTnLst>
                                    <p:set>
                                      <p:cBhvr>
                                        <p:cTn id="9" dur="1" fill="hold">
                                          <p:stCondLst>
                                            <p:cond delay="0"/>
                                          </p:stCondLst>
                                        </p:cTn>
                                        <p:tgtEl>
                                          <p:spTgt spid="672"/>
                                        </p:tgtEl>
                                        <p:attrNameLst>
                                          <p:attrName>style.visibility</p:attrName>
                                        </p:attrNameLst>
                                      </p:cBhvr>
                                      <p:to>
                                        <p:strVal val="visible"/>
                                      </p:to>
                                    </p:set>
                                    <p:animEffect transition="in" filter="fade">
                                      <p:cBhvr>
                                        <p:cTn id="10" dur="5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37"/>
          <p:cNvPicPr preferRelativeResize="0"/>
          <p:nvPr/>
        </p:nvPicPr>
        <p:blipFill rotWithShape="1">
          <a:blip r:embed="rId3">
            <a:alphaModFix/>
          </a:blip>
          <a:srcRect/>
          <a:stretch/>
        </p:blipFill>
        <p:spPr>
          <a:xfrm>
            <a:off x="10153650" y="5886450"/>
            <a:ext cx="1692664" cy="953613"/>
          </a:xfrm>
          <a:prstGeom prst="rect">
            <a:avLst/>
          </a:prstGeom>
          <a:noFill/>
          <a:ln>
            <a:noFill/>
          </a:ln>
        </p:spPr>
      </p:pic>
      <p:grpSp>
        <p:nvGrpSpPr>
          <p:cNvPr id="680" name="Google Shape;680;p37"/>
          <p:cNvGrpSpPr/>
          <p:nvPr/>
        </p:nvGrpSpPr>
        <p:grpSpPr>
          <a:xfrm>
            <a:off x="1906117" y="1609937"/>
            <a:ext cx="4410944" cy="3257005"/>
            <a:chOff x="0" y="0"/>
            <a:chExt cx="16770037" cy="12697795"/>
          </a:xfrm>
        </p:grpSpPr>
        <p:sp>
          <p:nvSpPr>
            <p:cNvPr id="681" name="Google Shape;681;p37"/>
            <p:cNvSpPr/>
            <p:nvPr/>
          </p:nvSpPr>
          <p:spPr>
            <a:xfrm>
              <a:off x="304800" y="304800"/>
              <a:ext cx="16465237" cy="12392995"/>
            </a:xfrm>
            <a:custGeom>
              <a:avLst/>
              <a:gdLst/>
              <a:ahLst/>
              <a:cxnLst/>
              <a:rect l="l" t="t" r="r" b="b"/>
              <a:pathLst>
                <a:path w="16465237" h="12392995" extrusionOk="0">
                  <a:moveTo>
                    <a:pt x="16465237" y="0"/>
                  </a:moveTo>
                  <a:lnTo>
                    <a:pt x="16465237" y="12392995"/>
                  </a:lnTo>
                  <a:lnTo>
                    <a:pt x="0" y="12392995"/>
                  </a:lnTo>
                  <a:lnTo>
                    <a:pt x="0" y="12088195"/>
                  </a:lnTo>
                  <a:lnTo>
                    <a:pt x="16160437" y="12088195"/>
                  </a:lnTo>
                  <a:lnTo>
                    <a:pt x="16160437" y="0"/>
                  </a:lnTo>
                  <a:close/>
                </a:path>
              </a:pathLst>
            </a:custGeom>
            <a:solidFill>
              <a:srgbClr val="1E1C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entury Gothic"/>
                <a:ea typeface="Century Gothic"/>
                <a:cs typeface="Century Gothic"/>
                <a:sym typeface="Century Gothic"/>
              </a:endParaRPr>
            </a:p>
          </p:txBody>
        </p:sp>
        <p:sp>
          <p:nvSpPr>
            <p:cNvPr id="682" name="Google Shape;682;p37"/>
            <p:cNvSpPr/>
            <p:nvPr/>
          </p:nvSpPr>
          <p:spPr>
            <a:xfrm>
              <a:off x="0" y="0"/>
              <a:ext cx="16465237" cy="12392995"/>
            </a:xfrm>
            <a:custGeom>
              <a:avLst/>
              <a:gdLst/>
              <a:ahLst/>
              <a:cxnLst/>
              <a:rect l="l" t="t" r="r" b="b"/>
              <a:pathLst>
                <a:path w="16465237" h="12392995" extrusionOk="0">
                  <a:moveTo>
                    <a:pt x="0" y="0"/>
                  </a:moveTo>
                  <a:lnTo>
                    <a:pt x="16465237" y="0"/>
                  </a:lnTo>
                  <a:lnTo>
                    <a:pt x="16465237" y="12392995"/>
                  </a:lnTo>
                  <a:lnTo>
                    <a:pt x="0" y="12392995"/>
                  </a:lnTo>
                  <a:close/>
                </a:path>
              </a:pathLst>
            </a:custGeom>
            <a:solidFill>
              <a:srgbClr val="8F8C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entury Gothic"/>
                <a:ea typeface="Century Gothic"/>
                <a:cs typeface="Century Gothic"/>
                <a:sym typeface="Century Gothic"/>
              </a:endParaRPr>
            </a:p>
          </p:txBody>
        </p:sp>
      </p:grpSp>
      <p:grpSp>
        <p:nvGrpSpPr>
          <p:cNvPr id="683" name="Google Shape;683;p37"/>
          <p:cNvGrpSpPr/>
          <p:nvPr/>
        </p:nvGrpSpPr>
        <p:grpSpPr>
          <a:xfrm>
            <a:off x="6372225" y="1497896"/>
            <a:ext cx="4330774" cy="3327020"/>
            <a:chOff x="0" y="0"/>
            <a:chExt cx="16023552" cy="12480977"/>
          </a:xfrm>
        </p:grpSpPr>
        <p:sp>
          <p:nvSpPr>
            <p:cNvPr id="684" name="Google Shape;684;p37"/>
            <p:cNvSpPr/>
            <p:nvPr/>
          </p:nvSpPr>
          <p:spPr>
            <a:xfrm>
              <a:off x="304800" y="304800"/>
              <a:ext cx="15718752" cy="12176177"/>
            </a:xfrm>
            <a:custGeom>
              <a:avLst/>
              <a:gdLst/>
              <a:ahLst/>
              <a:cxnLst/>
              <a:rect l="l" t="t" r="r" b="b"/>
              <a:pathLst>
                <a:path w="15718752" h="12176177" extrusionOk="0">
                  <a:moveTo>
                    <a:pt x="15718752" y="0"/>
                  </a:moveTo>
                  <a:lnTo>
                    <a:pt x="15718752" y="12176177"/>
                  </a:lnTo>
                  <a:lnTo>
                    <a:pt x="0" y="12176177"/>
                  </a:lnTo>
                  <a:lnTo>
                    <a:pt x="0" y="11871377"/>
                  </a:lnTo>
                  <a:lnTo>
                    <a:pt x="15413952" y="11871377"/>
                  </a:lnTo>
                  <a:lnTo>
                    <a:pt x="15413952" y="0"/>
                  </a:lnTo>
                  <a:close/>
                </a:path>
              </a:pathLst>
            </a:custGeom>
            <a:solidFill>
              <a:srgbClr val="1E1C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entury Gothic"/>
                <a:ea typeface="Century Gothic"/>
                <a:cs typeface="Century Gothic"/>
                <a:sym typeface="Century Gothic"/>
              </a:endParaRPr>
            </a:p>
          </p:txBody>
        </p:sp>
        <p:sp>
          <p:nvSpPr>
            <p:cNvPr id="685" name="Google Shape;685;p37"/>
            <p:cNvSpPr/>
            <p:nvPr/>
          </p:nvSpPr>
          <p:spPr>
            <a:xfrm>
              <a:off x="0" y="0"/>
              <a:ext cx="15718752" cy="12176177"/>
            </a:xfrm>
            <a:custGeom>
              <a:avLst/>
              <a:gdLst/>
              <a:ahLst/>
              <a:cxnLst/>
              <a:rect l="l" t="t" r="r" b="b"/>
              <a:pathLst>
                <a:path w="15718752" h="12176177" extrusionOk="0">
                  <a:moveTo>
                    <a:pt x="0" y="0"/>
                  </a:moveTo>
                  <a:lnTo>
                    <a:pt x="15718752" y="0"/>
                  </a:lnTo>
                  <a:lnTo>
                    <a:pt x="15718752" y="12176177"/>
                  </a:lnTo>
                  <a:lnTo>
                    <a:pt x="0" y="12176177"/>
                  </a:lnTo>
                  <a:close/>
                </a:path>
              </a:pathLst>
            </a:custGeom>
            <a:solidFill>
              <a:srgbClr val="A98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entury Gothic"/>
                <a:ea typeface="Century Gothic"/>
                <a:cs typeface="Century Gothic"/>
                <a:sym typeface="Century Gothic"/>
              </a:endParaRPr>
            </a:p>
          </p:txBody>
        </p:sp>
      </p:grpSp>
      <p:sp>
        <p:nvSpPr>
          <p:cNvPr id="686" name="Google Shape;686;p37"/>
          <p:cNvSpPr txBox="1"/>
          <p:nvPr/>
        </p:nvSpPr>
        <p:spPr>
          <a:xfrm>
            <a:off x="2153264" y="1756991"/>
            <a:ext cx="3067665" cy="882614"/>
          </a:xfrm>
          <a:prstGeom prst="rect">
            <a:avLst/>
          </a:prstGeom>
          <a:noFill/>
          <a:ln>
            <a:noFill/>
          </a:ln>
        </p:spPr>
        <p:txBody>
          <a:bodyPr spcFirstLastPara="1" wrap="square" lIns="91425" tIns="45700" rIns="91425" bIns="45700" anchor="t" anchorCtr="0">
            <a:spAutoFit/>
          </a:bodyPr>
          <a:lstStyle/>
          <a:p>
            <a:pPr marL="0" marR="0" lvl="0" indent="0" algn="ctr" rtl="0">
              <a:lnSpc>
                <a:spcPct val="134250"/>
              </a:lnSpc>
              <a:spcBef>
                <a:spcPts val="0"/>
              </a:spcBef>
              <a:spcAft>
                <a:spcPts val="0"/>
              </a:spcAft>
              <a:buNone/>
            </a:pPr>
            <a:r>
              <a:rPr lang="en-US" sz="2400">
                <a:solidFill>
                  <a:schemeClr val="lt2"/>
                </a:solidFill>
                <a:latin typeface="Times New Roman"/>
                <a:ea typeface="Times New Roman"/>
                <a:cs typeface="Times New Roman"/>
                <a:sym typeface="Times New Roman"/>
              </a:rPr>
              <a:t>Rác thải có thể tái chế </a:t>
            </a:r>
            <a:endParaRPr/>
          </a:p>
          <a:p>
            <a:pPr marL="0" marR="0" lvl="0" indent="0" algn="ctr" rtl="0">
              <a:lnSpc>
                <a:spcPct val="134250"/>
              </a:lnSpc>
              <a:spcBef>
                <a:spcPts val="0"/>
              </a:spcBef>
              <a:spcAft>
                <a:spcPts val="0"/>
              </a:spcAft>
              <a:buNone/>
            </a:pPr>
            <a:r>
              <a:rPr lang="en-US" sz="2400">
                <a:solidFill>
                  <a:schemeClr val="lt2"/>
                </a:solidFill>
                <a:latin typeface="Times New Roman"/>
                <a:ea typeface="Times New Roman"/>
                <a:cs typeface="Times New Roman"/>
                <a:sym typeface="Times New Roman"/>
              </a:rPr>
              <a:t>Lại được</a:t>
            </a:r>
            <a:endParaRPr sz="2400">
              <a:solidFill>
                <a:schemeClr val="lt2"/>
              </a:solidFill>
              <a:latin typeface="Times New Roman"/>
              <a:ea typeface="Times New Roman"/>
              <a:cs typeface="Times New Roman"/>
              <a:sym typeface="Times New Roman"/>
            </a:endParaRPr>
          </a:p>
        </p:txBody>
      </p:sp>
      <p:sp>
        <p:nvSpPr>
          <p:cNvPr id="687" name="Google Shape;687;p37"/>
          <p:cNvSpPr txBox="1"/>
          <p:nvPr/>
        </p:nvSpPr>
        <p:spPr>
          <a:xfrm>
            <a:off x="6577781" y="1756991"/>
            <a:ext cx="2791131" cy="882614"/>
          </a:xfrm>
          <a:prstGeom prst="rect">
            <a:avLst/>
          </a:prstGeom>
          <a:noFill/>
          <a:ln>
            <a:noFill/>
          </a:ln>
        </p:spPr>
        <p:txBody>
          <a:bodyPr spcFirstLastPara="1" wrap="square" lIns="91425" tIns="45700" rIns="91425" bIns="45700" anchor="t" anchorCtr="0">
            <a:spAutoFit/>
          </a:bodyPr>
          <a:lstStyle/>
          <a:p>
            <a:pPr marL="0" marR="0" lvl="0" indent="0" algn="ctr" rtl="0">
              <a:lnSpc>
                <a:spcPct val="134250"/>
              </a:lnSpc>
              <a:spcBef>
                <a:spcPts val="0"/>
              </a:spcBef>
              <a:spcAft>
                <a:spcPts val="0"/>
              </a:spcAft>
              <a:buNone/>
            </a:pPr>
            <a:r>
              <a:rPr lang="en-US" sz="2400">
                <a:solidFill>
                  <a:schemeClr val="lt2"/>
                </a:solidFill>
                <a:latin typeface="Times New Roman"/>
                <a:ea typeface="Times New Roman"/>
                <a:cs typeface="Times New Roman"/>
                <a:sym typeface="Times New Roman"/>
              </a:rPr>
              <a:t>Rác thải không thể tái chế lại được</a:t>
            </a:r>
            <a:endParaRPr/>
          </a:p>
        </p:txBody>
      </p:sp>
      <p:sp>
        <p:nvSpPr>
          <p:cNvPr id="688" name="Google Shape;688;p37"/>
          <p:cNvSpPr txBox="1">
            <a:spLocks noGrp="1"/>
          </p:cNvSpPr>
          <p:nvPr>
            <p:ph type="body" idx="1"/>
          </p:nvPr>
        </p:nvSpPr>
        <p:spPr>
          <a:xfrm>
            <a:off x="215900" y="838200"/>
            <a:ext cx="11887200" cy="59309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9"/>
                                        </p:tgtEl>
                                        <p:attrNameLst>
                                          <p:attrName>style.visibility</p:attrName>
                                        </p:attrNameLst>
                                      </p:cBhvr>
                                      <p:to>
                                        <p:strVal val="visible"/>
                                      </p:to>
                                    </p:set>
                                    <p:animEffect transition="in" filter="fade">
                                      <p:cBhvr>
                                        <p:cTn id="7" dur="5000"/>
                                        <p:tgtEl>
                                          <p:spTgt spid="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8"/>
          <p:cNvSpPr txBox="1">
            <a:spLocks noGrp="1"/>
          </p:cNvSpPr>
          <p:nvPr>
            <p:ph type="title"/>
          </p:nvPr>
        </p:nvSpPr>
        <p:spPr>
          <a:xfrm>
            <a:off x="486359" y="180304"/>
            <a:ext cx="11705641" cy="657896"/>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FF0000"/>
              </a:buClr>
              <a:buSzPct val="100000"/>
              <a:buFont typeface="Arial"/>
              <a:buNone/>
            </a:pPr>
            <a:r>
              <a:rPr lang="en-US" sz="3100">
                <a:solidFill>
                  <a:srgbClr val="FF0000"/>
                </a:solidFill>
              </a:rPr>
              <a:t>HƯỚNG DẪN PHÂN LOẠI CHẤT THẢI RẮN – BẢO VỆ MÔI TRƯỜNG</a:t>
            </a:r>
            <a:r>
              <a:rPr lang="en-US">
                <a:solidFill>
                  <a:srgbClr val="FF0000"/>
                </a:solidFill>
              </a:rPr>
              <a:t/>
            </a:r>
            <a:br>
              <a:rPr lang="en-US">
                <a:solidFill>
                  <a:srgbClr val="FF0000"/>
                </a:solidFill>
              </a:rPr>
            </a:br>
            <a:endParaRPr>
              <a:solidFill>
                <a:srgbClr val="FF0000"/>
              </a:solidFill>
            </a:endParaRPr>
          </a:p>
        </p:txBody>
      </p:sp>
      <p:pic>
        <p:nvPicPr>
          <p:cNvPr id="694" name="Google Shape;694;p38"/>
          <p:cNvPicPr preferRelativeResize="0"/>
          <p:nvPr/>
        </p:nvPicPr>
        <p:blipFill rotWithShape="1">
          <a:blip r:embed="rId3">
            <a:alphaModFix/>
          </a:blip>
          <a:srcRect/>
          <a:stretch/>
        </p:blipFill>
        <p:spPr>
          <a:xfrm>
            <a:off x="780643" y="740534"/>
            <a:ext cx="10858504" cy="61174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5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 descr="OPL20U25GSXzBJYl68kk8uQGfFKzs7yb1M4KJWUiLk6ZEvGF+qCIPSnY57AbBFCvTW$2023 18 99$99+K4lPs7H94VUqPe2XwIsfPRnrXQE//QTEXxb8/8N4CNc6FpgZahzpTjFhMzSA7T/nHJa11DE8Ng2TP3iAmRczFlmslSuUNOgUeb6yRvs0="/>
          <p:cNvPicPr preferRelativeResize="0"/>
          <p:nvPr/>
        </p:nvPicPr>
        <p:blipFill rotWithShape="1">
          <a:blip r:embed="rId3">
            <a:alphaModFix/>
          </a:blip>
          <a:srcRect/>
          <a:stretch/>
        </p:blipFill>
        <p:spPr>
          <a:xfrm>
            <a:off x="10369233" y="5217560"/>
            <a:ext cx="1476884" cy="1307705"/>
          </a:xfrm>
          <a:prstGeom prst="rect">
            <a:avLst/>
          </a:prstGeom>
          <a:noFill/>
          <a:ln>
            <a:noFill/>
          </a:ln>
        </p:spPr>
      </p:pic>
      <p:pic>
        <p:nvPicPr>
          <p:cNvPr id="227" name="Google Shape;227;p4" descr="OPL20U25GSXzBJYl68kk8uQGfFKzs7yb1M4KJWUiLk6ZEvGF+qCIPSnY57AbBFCvTW$2023 18 99$99+K4lPs7H94VUqPe2XwIsfPRnrXQE//QTEXxb8/8N4CNc6FpgZahzpTjFhMzSA7T/nHJa11DE8Ng2TP3iAmRczFlmslSuUNOgUeb6yRvs0="/>
          <p:cNvPicPr preferRelativeResize="0"/>
          <p:nvPr/>
        </p:nvPicPr>
        <p:blipFill rotWithShape="1">
          <a:blip r:embed="rId4">
            <a:alphaModFix/>
          </a:blip>
          <a:srcRect/>
          <a:stretch/>
        </p:blipFill>
        <p:spPr>
          <a:xfrm>
            <a:off x="10334938" y="4833473"/>
            <a:ext cx="1545471" cy="1037935"/>
          </a:xfrm>
          <a:prstGeom prst="rect">
            <a:avLst/>
          </a:prstGeom>
          <a:noFill/>
          <a:ln>
            <a:noFill/>
          </a:ln>
        </p:spPr>
      </p:pic>
      <p:sp>
        <p:nvSpPr>
          <p:cNvPr id="228" name="Google Shape;228;p4" descr="OPL20U25GSXzBJYl68kk8uQGfFKzs7yb1M4KJWUiLk6ZEvGF+qCIPSnY57AbBFCvTW$2023 18 99$99+K4lPs7H94VUqPe2XwIsfPRnrXQE//QTEXxb8/8N4CNc6FpgZahzpTjFhMzSA7T/nHJa11DE8Ng2TP3iAmRczFlmslSuUNOgUeb6yRvs0="/>
          <p:cNvSpPr/>
          <p:nvPr/>
        </p:nvSpPr>
        <p:spPr>
          <a:xfrm>
            <a:off x="10484519" y="4512105"/>
            <a:ext cx="1102995" cy="996009"/>
          </a:xfrm>
          <a:prstGeom prst="foldedCorner">
            <a:avLst>
              <a:gd name="adj" fmla="val 16667"/>
            </a:avLst>
          </a:prstGeom>
          <a:solidFill>
            <a:schemeClr val="lt1"/>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1313">
                <a:solidFill>
                  <a:srgbClr val="000000"/>
                </a:solidFill>
                <a:latin typeface="Tahoma"/>
                <a:ea typeface="Tahoma"/>
                <a:cs typeface="Tahoma"/>
                <a:sym typeface="Tahoma"/>
              </a:rPr>
              <a:t/>
            </a:r>
            <a:br>
              <a:rPr lang="en-US" sz="1313">
                <a:solidFill>
                  <a:srgbClr val="000000"/>
                </a:solidFill>
                <a:latin typeface="Tahoma"/>
                <a:ea typeface="Tahoma"/>
                <a:cs typeface="Tahoma"/>
                <a:sym typeface="Tahoma"/>
              </a:rPr>
            </a:br>
            <a:r>
              <a:rPr lang="en-US" sz="1625">
                <a:solidFill>
                  <a:srgbClr val="99CC00"/>
                </a:solidFill>
                <a:latin typeface="Tahoma"/>
                <a:ea typeface="Tahoma"/>
                <a:cs typeface="Tahoma"/>
                <a:sym typeface="Tahoma"/>
              </a:rPr>
              <a:t>Một chiếc thước kẻ</a:t>
            </a:r>
            <a:endParaRPr/>
          </a:p>
          <a:p>
            <a:pPr marL="0" marR="0" lvl="0" indent="0" algn="ctr" rtl="0">
              <a:spcBef>
                <a:spcPts val="0"/>
              </a:spcBef>
              <a:spcAft>
                <a:spcPts val="0"/>
              </a:spcAft>
              <a:buNone/>
            </a:pPr>
            <a:endParaRPr sz="1313">
              <a:solidFill>
                <a:srgbClr val="000000"/>
              </a:solidFill>
              <a:latin typeface="Tahoma"/>
              <a:ea typeface="Tahoma"/>
              <a:cs typeface="Tahoma"/>
              <a:sym typeface="Tahoma"/>
            </a:endParaRPr>
          </a:p>
        </p:txBody>
      </p:sp>
      <p:sp>
        <p:nvSpPr>
          <p:cNvPr id="229" name="Google Shape;229;p4" descr="OPL20U25GSXzBJYl68kk8uQGfFKzs7yb1M4KJWUiLk6ZEvGF+qCIPSnY57AbBFCvTW$2023 18 99$99+K4lPs7H94VUqPe2XwIsfPRnrXQE//QTEXxb8/8N4CNc6FpgZahzpTjFhMzSA7T/nHJa11DE8Ng2TP3iAmRczFlmslSuUNOgUeb6yRvs0="/>
          <p:cNvSpPr/>
          <p:nvPr/>
        </p:nvSpPr>
        <p:spPr>
          <a:xfrm>
            <a:off x="9933433" y="1026864"/>
            <a:ext cx="2039727" cy="653185"/>
          </a:xfrm>
          <a:prstGeom prst="foldedCorner">
            <a:avLst>
              <a:gd name="adj" fmla="val 16667"/>
            </a:avLst>
          </a:prstGeom>
          <a:solidFill>
            <a:schemeClr val="lt1">
              <a:alpha val="89803"/>
            </a:schemeClr>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3200" b="1">
                <a:solidFill>
                  <a:srgbClr val="FF0000"/>
                </a:solidFill>
                <a:latin typeface="Times New Roman"/>
                <a:ea typeface="Times New Roman"/>
                <a:cs typeface="Times New Roman"/>
                <a:sym typeface="Times New Roman"/>
              </a:rPr>
              <a:t>Đáp án: D</a:t>
            </a:r>
            <a:endParaRPr/>
          </a:p>
        </p:txBody>
      </p:sp>
      <p:sp>
        <p:nvSpPr>
          <p:cNvPr id="230" name="Google Shape;230;p4" descr="OPL20U25GSXzBJYl68kk8uQGfFKzs7yb1M4KJWUiLk6ZEvGF+qCIPSnY57AbBFCvTW$2023 18 99$99+K4lPs7H94VUqPe2XwIsfPRnrXQE//QTEXxb8/8N4CNc6FpgZahzpTjFhMzSA7T/nHJa11DE8Ng2TP3iAmRczFlmslSuUNOgUeb6yRvs0="/>
          <p:cNvSpPr/>
          <p:nvPr/>
        </p:nvSpPr>
        <p:spPr>
          <a:xfrm rot="5600923">
            <a:off x="10226581" y="2660632"/>
            <a:ext cx="1828748" cy="188235"/>
          </a:xfrm>
          <a:prstGeom prst="rect">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sp>
        <p:nvSpPr>
          <p:cNvPr id="231" name="Google Shape;231;p4" descr="OPL20U25GSXzBJYl68kk8uQGfFKzs7yb1M4KJWUiLk6ZEvGF+qCIPSnY57AbBFCvTW$2023 18 99$99+K4lPs7H94VUqPe2XwIsfPRnrXQE//QTEXxb8/8N4CNc6FpgZahzpTjFhMzSA7T/nHJa11DE8Ng2TP3iAmRczFlmslSuUNOgUeb6yRvs0=">
            <a:hlinkClick r:id="rId6" action="ppaction://hlinksldjump"/>
          </p:cNvPr>
          <p:cNvSpPr/>
          <p:nvPr/>
        </p:nvSpPr>
        <p:spPr>
          <a:xfrm rot="586976" flipH="1">
            <a:off x="10162897" y="1978783"/>
            <a:ext cx="1733204" cy="674636"/>
          </a:xfrm>
          <a:prstGeom prst="homePlate">
            <a:avLst>
              <a:gd name="adj" fmla="val 50000"/>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2127" u="sng">
                <a:solidFill>
                  <a:srgbClr val="FFFFFF"/>
                </a:solidFill>
                <a:latin typeface="Tahoma"/>
                <a:ea typeface="Tahoma"/>
                <a:cs typeface="Tahoma"/>
                <a:sym typeface="Tahoma"/>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Trở</a:t>
            </a:r>
            <a:r>
              <a:rPr lang="en-US" sz="2127">
                <a:solidFill>
                  <a:srgbClr val="FFFFFF"/>
                </a:solidFill>
                <a:latin typeface="Tahoma"/>
                <a:ea typeface="Tahoma"/>
                <a:cs typeface="Tahoma"/>
                <a:sym typeface="Tahoma"/>
              </a:rPr>
              <a:t> Về</a:t>
            </a:r>
            <a:endParaRPr/>
          </a:p>
        </p:txBody>
      </p:sp>
      <p:sp>
        <p:nvSpPr>
          <p:cNvPr id="232" name="Google Shape;232;p4" descr="OPL20U25GSXzBJYl68kk8uQGfFKzs7yb1M4KJWUiLk6ZEvGF+qCIPSnY57AbBFCvTW$2023 18 99$99+K4lPs7H94VUqPe2XwIsfPRnrXQE//QTEXxb8/8N4CNc6FpgZahzpTjFhMzSA7T/nHJa11DE8Ng2TP3iAmRczFlmslSuUNOgUeb6yRvs0="/>
          <p:cNvSpPr/>
          <p:nvPr/>
        </p:nvSpPr>
        <p:spPr>
          <a:xfrm>
            <a:off x="8423595" y="5273515"/>
            <a:ext cx="115807" cy="115804"/>
          </a:xfrm>
          <a:prstGeom prst="flowChartSummingJunction">
            <a:avLst/>
          </a:prstGeom>
          <a:gradFill>
            <a:gsLst>
              <a:gs pos="0">
                <a:srgbClr val="C9C9C9"/>
              </a:gs>
              <a:gs pos="50000">
                <a:srgbClr val="DCDCDC"/>
              </a:gs>
              <a:gs pos="100000">
                <a:srgbClr val="EDEDED"/>
              </a:gs>
            </a:gsLst>
            <a:path path="circle">
              <a:fillToRect l="50000" t="50000" r="50000" b="50000"/>
            </a:path>
            <a:tileRect/>
          </a:gradFill>
          <a:ln w="15875" cap="rnd"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pic>
        <p:nvPicPr>
          <p:cNvPr id="233" name="Google Shape;233;p4"/>
          <p:cNvPicPr preferRelativeResize="0"/>
          <p:nvPr/>
        </p:nvPicPr>
        <p:blipFill rotWithShape="1">
          <a:blip r:embed="rId7">
            <a:alphaModFix/>
          </a:blip>
          <a:srcRect/>
          <a:stretch/>
        </p:blipFill>
        <p:spPr>
          <a:xfrm>
            <a:off x="10452103" y="5253851"/>
            <a:ext cx="371475" cy="328613"/>
          </a:xfrm>
          <a:prstGeom prst="rect">
            <a:avLst/>
          </a:prstGeom>
          <a:noFill/>
          <a:ln>
            <a:noFill/>
          </a:ln>
        </p:spPr>
      </p:pic>
      <p:pic>
        <p:nvPicPr>
          <p:cNvPr id="234" name="Google Shape;234;p4"/>
          <p:cNvPicPr preferRelativeResize="0"/>
          <p:nvPr/>
        </p:nvPicPr>
        <p:blipFill rotWithShape="1">
          <a:blip r:embed="rId8">
            <a:alphaModFix/>
          </a:blip>
          <a:srcRect/>
          <a:stretch/>
        </p:blipFill>
        <p:spPr>
          <a:xfrm>
            <a:off x="11327484" y="4827886"/>
            <a:ext cx="535781" cy="892969"/>
          </a:xfrm>
          <a:prstGeom prst="rect">
            <a:avLst/>
          </a:prstGeom>
          <a:noFill/>
          <a:ln>
            <a:noFill/>
          </a:ln>
        </p:spPr>
      </p:pic>
      <p:sp>
        <p:nvSpPr>
          <p:cNvPr id="235" name="Google Shape;235;p4"/>
          <p:cNvSpPr/>
          <p:nvPr/>
        </p:nvSpPr>
        <p:spPr>
          <a:xfrm>
            <a:off x="1" y="-184665"/>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6" name="Google Shape;236;p4"/>
          <p:cNvSpPr/>
          <p:nvPr/>
        </p:nvSpPr>
        <p:spPr>
          <a:xfrm>
            <a:off x="53056" y="775902"/>
            <a:ext cx="607859" cy="2769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
        <p:nvSpPr>
          <p:cNvPr id="237" name="Google Shape;237;p4"/>
          <p:cNvSpPr/>
          <p:nvPr/>
        </p:nvSpPr>
        <p:spPr>
          <a:xfrm>
            <a:off x="0" y="1499802"/>
            <a:ext cx="607859" cy="2769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2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
        <p:nvSpPr>
          <p:cNvPr id="238" name="Google Shape;238;p4"/>
          <p:cNvSpPr/>
          <p:nvPr/>
        </p:nvSpPr>
        <p:spPr>
          <a:xfrm>
            <a:off x="1" y="2653482"/>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39" name="Google Shape;239;p4"/>
          <p:cNvPicPr preferRelativeResize="0"/>
          <p:nvPr/>
        </p:nvPicPr>
        <p:blipFill rotWithShape="1">
          <a:blip r:embed="rId9">
            <a:alphaModFix/>
          </a:blip>
          <a:srcRect/>
          <a:stretch/>
        </p:blipFill>
        <p:spPr>
          <a:xfrm>
            <a:off x="685800" y="4442673"/>
            <a:ext cx="914400" cy="336551"/>
          </a:xfrm>
          <a:prstGeom prst="rect">
            <a:avLst/>
          </a:prstGeom>
          <a:noFill/>
          <a:ln>
            <a:noFill/>
          </a:ln>
        </p:spPr>
      </p:pic>
      <p:sp>
        <p:nvSpPr>
          <p:cNvPr id="240" name="Google Shape;240;p4"/>
          <p:cNvSpPr/>
          <p:nvPr/>
        </p:nvSpPr>
        <p:spPr>
          <a:xfrm>
            <a:off x="44704" y="-299085"/>
            <a:ext cx="12192000" cy="85023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33" b="1">
                <a:solidFill>
                  <a:srgbClr val="FF0000"/>
                </a:solidFill>
                <a:latin typeface="Times New Roman"/>
                <a:ea typeface="Times New Roman"/>
                <a:cs typeface="Times New Roman"/>
                <a:sym typeface="Times New Roman"/>
              </a:rPr>
              <a:t>Câu 1. </a:t>
            </a:r>
            <a:r>
              <a:rPr lang="en-US" sz="3733">
                <a:solidFill>
                  <a:srgbClr val="FF0000"/>
                </a:solidFill>
                <a:latin typeface="Times New Roman"/>
                <a:ea typeface="Times New Roman"/>
                <a:cs typeface="Times New Roman"/>
                <a:sym typeface="Times New Roman"/>
              </a:rPr>
              <a:t>Các đồ dùng, dụng cụ lao động thời xưa làm từ:</a:t>
            </a:r>
            <a:endParaRPr sz="3733" i="1">
              <a:solidFill>
                <a:srgbClr val="FF0000"/>
              </a:solidFill>
              <a:latin typeface="Cambria Math"/>
              <a:ea typeface="Cambria Math"/>
              <a:cs typeface="Cambria Math"/>
              <a:sym typeface="Cambria Math"/>
            </a:endParaRPr>
          </a:p>
        </p:txBody>
      </p:sp>
      <p:sp>
        <p:nvSpPr>
          <p:cNvPr id="241" name="Google Shape;241;p4"/>
          <p:cNvSpPr txBox="1"/>
          <p:nvPr/>
        </p:nvSpPr>
        <p:spPr>
          <a:xfrm>
            <a:off x="44704" y="6143535"/>
            <a:ext cx="1555496"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A. Gỗ</a:t>
            </a:r>
            <a:endParaRPr sz="3733">
              <a:solidFill>
                <a:schemeClr val="dk1"/>
              </a:solidFill>
              <a:latin typeface="Times New Roman"/>
              <a:ea typeface="Times New Roman"/>
              <a:cs typeface="Times New Roman"/>
              <a:sym typeface="Times New Roman"/>
            </a:endParaRPr>
          </a:p>
        </p:txBody>
      </p:sp>
      <p:sp>
        <p:nvSpPr>
          <p:cNvPr id="242" name="Google Shape;242;p4"/>
          <p:cNvSpPr txBox="1"/>
          <p:nvPr/>
        </p:nvSpPr>
        <p:spPr>
          <a:xfrm>
            <a:off x="3256653" y="6143535"/>
            <a:ext cx="1634823"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C. Đất</a:t>
            </a:r>
            <a:endParaRPr sz="3733">
              <a:solidFill>
                <a:schemeClr val="dk1"/>
              </a:solidFill>
              <a:latin typeface="Times New Roman"/>
              <a:ea typeface="Times New Roman"/>
              <a:cs typeface="Times New Roman"/>
              <a:sym typeface="Times New Roman"/>
            </a:endParaRPr>
          </a:p>
        </p:txBody>
      </p:sp>
      <p:sp>
        <p:nvSpPr>
          <p:cNvPr id="243" name="Google Shape;243;p4"/>
          <p:cNvSpPr txBox="1"/>
          <p:nvPr/>
        </p:nvSpPr>
        <p:spPr>
          <a:xfrm>
            <a:off x="4925770" y="6129357"/>
            <a:ext cx="5452023"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D. Cả ba phương án A,B,C</a:t>
            </a:r>
            <a:endParaRPr sz="3733">
              <a:solidFill>
                <a:schemeClr val="dk1"/>
              </a:solidFill>
              <a:latin typeface="Times New Roman"/>
              <a:ea typeface="Times New Roman"/>
              <a:cs typeface="Times New Roman"/>
              <a:sym typeface="Times New Roman"/>
            </a:endParaRPr>
          </a:p>
        </p:txBody>
      </p:sp>
      <p:sp>
        <p:nvSpPr>
          <p:cNvPr id="244" name="Google Shape;244;p4"/>
          <p:cNvSpPr txBox="1"/>
          <p:nvPr/>
        </p:nvSpPr>
        <p:spPr>
          <a:xfrm>
            <a:off x="1634495" y="6160374"/>
            <a:ext cx="1364000"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B. Đá</a:t>
            </a:r>
            <a:endParaRPr sz="3733">
              <a:solidFill>
                <a:schemeClr val="dk1"/>
              </a:solidFill>
              <a:latin typeface="Times New Roman"/>
              <a:ea typeface="Times New Roman"/>
              <a:cs typeface="Times New Roman"/>
              <a:sym typeface="Times New Roman"/>
            </a:endParaRPr>
          </a:p>
        </p:txBody>
      </p:sp>
      <p:pic>
        <p:nvPicPr>
          <p:cNvPr id="245" name="Google Shape;245;p4" descr="XÃ HỘI CỔ SƠ, NHÌN TỪ DIỄN TRÌNH TƯ DUY CON NGƯỜI NGUYÊN THỦY - P2"/>
          <p:cNvPicPr preferRelativeResize="0"/>
          <p:nvPr/>
        </p:nvPicPr>
        <p:blipFill rotWithShape="1">
          <a:blip r:embed="rId10">
            <a:alphaModFix/>
          </a:blip>
          <a:srcRect/>
          <a:stretch/>
        </p:blipFill>
        <p:spPr>
          <a:xfrm>
            <a:off x="-12892" y="508722"/>
            <a:ext cx="5692747" cy="3021879"/>
          </a:xfrm>
          <a:prstGeom prst="rect">
            <a:avLst/>
          </a:prstGeom>
          <a:noFill/>
          <a:ln>
            <a:noFill/>
          </a:ln>
        </p:spPr>
      </p:pic>
      <p:pic>
        <p:nvPicPr>
          <p:cNvPr id="246" name="Google Shape;246;p4" descr="Tập tin:Thatched cottage anh ground wall of the central highlands in daklak  Vietnam.JPG – Wikipedia tiếng Việt"/>
          <p:cNvPicPr preferRelativeResize="0"/>
          <p:nvPr/>
        </p:nvPicPr>
        <p:blipFill rotWithShape="1">
          <a:blip r:embed="rId11">
            <a:alphaModFix/>
          </a:blip>
          <a:srcRect/>
          <a:stretch/>
        </p:blipFill>
        <p:spPr>
          <a:xfrm>
            <a:off x="-32216" y="3506964"/>
            <a:ext cx="5712071" cy="2622393"/>
          </a:xfrm>
          <a:prstGeom prst="rect">
            <a:avLst/>
          </a:prstGeom>
          <a:noFill/>
          <a:ln>
            <a:noFill/>
          </a:ln>
        </p:spPr>
      </p:pic>
      <p:pic>
        <p:nvPicPr>
          <p:cNvPr id="247" name="Google Shape;247;p4"/>
          <p:cNvPicPr preferRelativeResize="0"/>
          <p:nvPr/>
        </p:nvPicPr>
        <p:blipFill rotWithShape="1">
          <a:blip r:embed="rId12">
            <a:alphaModFix/>
          </a:blip>
          <a:srcRect/>
          <a:stretch/>
        </p:blipFill>
        <p:spPr>
          <a:xfrm>
            <a:off x="5692747" y="492999"/>
            <a:ext cx="3686460" cy="3013964"/>
          </a:xfrm>
          <a:prstGeom prst="rect">
            <a:avLst/>
          </a:prstGeom>
          <a:noFill/>
          <a:ln>
            <a:noFill/>
          </a:ln>
        </p:spPr>
      </p:pic>
      <p:pic>
        <p:nvPicPr>
          <p:cNvPr id="248" name="Google Shape;248;p4"/>
          <p:cNvPicPr preferRelativeResize="0"/>
          <p:nvPr/>
        </p:nvPicPr>
        <p:blipFill rotWithShape="1">
          <a:blip r:embed="rId13">
            <a:alphaModFix/>
          </a:blip>
          <a:srcRect/>
          <a:stretch/>
        </p:blipFill>
        <p:spPr>
          <a:xfrm>
            <a:off x="5699786" y="3530601"/>
            <a:ext cx="3604545" cy="25751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fade">
                                      <p:cBhvr>
                                        <p:cTn id="10" dur="500"/>
                                        <p:tgtEl>
                                          <p:spTgt spid="245"/>
                                        </p:tgtEl>
                                      </p:cBhvr>
                                    </p:animEffect>
                                  </p:childTnLst>
                                </p:cTn>
                              </p:par>
                              <p:par>
                                <p:cTn id="11" presetID="10" presetClass="entr" presetSubtype="0" fill="hold" nodeType="withEffect">
                                  <p:stCondLst>
                                    <p:cond delay="0"/>
                                  </p:stCondLst>
                                  <p:childTnLst>
                                    <p:set>
                                      <p:cBhvr>
                                        <p:cTn id="12" dur="1" fill="hold">
                                          <p:stCondLst>
                                            <p:cond delay="0"/>
                                          </p:stCondLst>
                                        </p:cTn>
                                        <p:tgtEl>
                                          <p:spTgt spid="247"/>
                                        </p:tgtEl>
                                        <p:attrNameLst>
                                          <p:attrName>style.visibility</p:attrName>
                                        </p:attrNameLst>
                                      </p:cBhvr>
                                      <p:to>
                                        <p:strVal val="visible"/>
                                      </p:to>
                                    </p:set>
                                    <p:animEffect transition="in" filter="fade">
                                      <p:cBhvr>
                                        <p:cTn id="13" dur="500"/>
                                        <p:tgtEl>
                                          <p:spTgt spid="247"/>
                                        </p:tgtEl>
                                      </p:cBhvr>
                                    </p:animEffect>
                                  </p:childTnLst>
                                </p:cTn>
                              </p:par>
                              <p:par>
                                <p:cTn id="14" presetID="10" presetClass="entr" presetSubtype="0" fill="hold" nodeType="withEffect">
                                  <p:stCondLst>
                                    <p:cond delay="0"/>
                                  </p:stCondLst>
                                  <p:childTnLst>
                                    <p:set>
                                      <p:cBhvr>
                                        <p:cTn id="15" dur="1" fill="hold">
                                          <p:stCondLst>
                                            <p:cond delay="0"/>
                                          </p:stCondLst>
                                        </p:cTn>
                                        <p:tgtEl>
                                          <p:spTgt spid="246"/>
                                        </p:tgtEl>
                                        <p:attrNameLst>
                                          <p:attrName>style.visibility</p:attrName>
                                        </p:attrNameLst>
                                      </p:cBhvr>
                                      <p:to>
                                        <p:strVal val="visible"/>
                                      </p:to>
                                    </p:set>
                                    <p:animEffect transition="in" filter="fade">
                                      <p:cBhvr>
                                        <p:cTn id="16" dur="500"/>
                                        <p:tgtEl>
                                          <p:spTgt spid="246"/>
                                        </p:tgtEl>
                                      </p:cBhvr>
                                    </p:animEffect>
                                  </p:childTnLst>
                                </p:cTn>
                              </p:par>
                              <p:par>
                                <p:cTn id="17" presetID="10" presetClass="entr" presetSubtype="0" fill="hold" nodeType="with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500"/>
                                        <p:tgtEl>
                                          <p:spTgt spid="248"/>
                                        </p:tgtEl>
                                      </p:cBhvr>
                                    </p:animEffect>
                                  </p:childTnLst>
                                </p:cTn>
                              </p:par>
                              <p:par>
                                <p:cTn id="20" presetID="10"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500"/>
                                        <p:tgtEl>
                                          <p:spTgt spid="241"/>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gtEl>
                                        <p:attrNameLst>
                                          <p:attrName>style.visibility</p:attrName>
                                        </p:attrNameLst>
                                      </p:cBhvr>
                                      <p:to>
                                        <p:strVal val="visible"/>
                                      </p:to>
                                    </p:set>
                                    <p:animEffect transition="in" filter="fade">
                                      <p:cBhvr>
                                        <p:cTn id="25" dur="500"/>
                                        <p:tgtEl>
                                          <p:spTgt spid="244"/>
                                        </p:tgtEl>
                                      </p:cBhvr>
                                    </p:animEffect>
                                  </p:childTnLst>
                                </p:cTn>
                              </p:par>
                              <p:par>
                                <p:cTn id="26" presetID="10" presetClass="entr" presetSubtype="0" fill="hold" nodeType="withEffect">
                                  <p:stCondLst>
                                    <p:cond delay="0"/>
                                  </p:stCondLst>
                                  <p:childTnLst>
                                    <p:set>
                                      <p:cBhvr>
                                        <p:cTn id="27" dur="1" fill="hold">
                                          <p:stCondLst>
                                            <p:cond delay="0"/>
                                          </p:stCondLst>
                                        </p:cTn>
                                        <p:tgtEl>
                                          <p:spTgt spid="242"/>
                                        </p:tgtEl>
                                        <p:attrNameLst>
                                          <p:attrName>style.visibility</p:attrName>
                                        </p:attrNameLst>
                                      </p:cBhvr>
                                      <p:to>
                                        <p:strVal val="visible"/>
                                      </p:to>
                                    </p:set>
                                    <p:animEffect transition="in" filter="fade">
                                      <p:cBhvr>
                                        <p:cTn id="28" dur="500"/>
                                        <p:tgtEl>
                                          <p:spTgt spid="242"/>
                                        </p:tgtEl>
                                      </p:cBhvr>
                                    </p:animEffect>
                                  </p:childTnLst>
                                </p:cTn>
                              </p:par>
                              <p:par>
                                <p:cTn id="29" presetID="10" presetClass="entr" presetSubtype="0" fill="hold" nodeType="withEffect">
                                  <p:stCondLst>
                                    <p:cond delay="0"/>
                                  </p:stCondLst>
                                  <p:childTnLst>
                                    <p:set>
                                      <p:cBhvr>
                                        <p:cTn id="30" dur="1" fill="hold">
                                          <p:stCondLst>
                                            <p:cond delay="0"/>
                                          </p:stCondLst>
                                        </p:cTn>
                                        <p:tgtEl>
                                          <p:spTgt spid="243"/>
                                        </p:tgtEl>
                                        <p:attrNameLst>
                                          <p:attrName>style.visibility</p:attrName>
                                        </p:attrNameLst>
                                      </p:cBhvr>
                                      <p:to>
                                        <p:strVal val="visible"/>
                                      </p:to>
                                    </p:set>
                                    <p:animEffect transition="in" filter="fade">
                                      <p:cBhvr>
                                        <p:cTn id="31" dur="500"/>
                                        <p:tgtEl>
                                          <p:spTgt spid="2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9"/>
                                        </p:tgtEl>
                                        <p:attrNameLst>
                                          <p:attrName>style.visibility</p:attrName>
                                        </p:attrNameLst>
                                      </p:cBhvr>
                                      <p:to>
                                        <p:strVal val="visible"/>
                                      </p:to>
                                    </p:set>
                                    <p:animEffect transition="in" filter="fade">
                                      <p:cBhvr>
                                        <p:cTn id="36" dur="500"/>
                                        <p:tgtEl>
                                          <p:spTgt spid="229"/>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28"/>
                                        </p:tgtEl>
                                        <p:attrNameLst>
                                          <p:attrName>style.visibility</p:attrName>
                                        </p:attrNameLst>
                                      </p:cBhvr>
                                      <p:to>
                                        <p:strVal val="visible"/>
                                      </p:to>
                                    </p:set>
                                    <p:animEffect transition="in" filter="fade">
                                      <p:cBhvr>
                                        <p:cTn id="40" dur="500"/>
                                        <p:tgtEl>
                                          <p:spTgt spid="228"/>
                                        </p:tgtEl>
                                      </p:cBhvr>
                                    </p:animEffect>
                                  </p:childTnLst>
                                </p:cTn>
                              </p:par>
                              <p:par>
                                <p:cTn id="41" presetID="10" presetClass="entr" presetSubtype="0" fill="hold" nodeType="withEffect">
                                  <p:stCondLst>
                                    <p:cond delay="0"/>
                                  </p:stCondLst>
                                  <p:childTnLst>
                                    <p:set>
                                      <p:cBhvr>
                                        <p:cTn id="42" dur="1" fill="hold">
                                          <p:stCondLst>
                                            <p:cond delay="0"/>
                                          </p:stCondLst>
                                        </p:cTn>
                                        <p:tgtEl>
                                          <p:spTgt spid="233"/>
                                        </p:tgtEl>
                                        <p:attrNameLst>
                                          <p:attrName>style.visibility</p:attrName>
                                        </p:attrNameLst>
                                      </p:cBhvr>
                                      <p:to>
                                        <p:strVal val="visible"/>
                                      </p:to>
                                    </p:set>
                                    <p:animEffect transition="in" filter="fade">
                                      <p:cBhvr>
                                        <p:cTn id="43" dur="500"/>
                                        <p:tgtEl>
                                          <p:spTgt spid="233"/>
                                        </p:tgtEl>
                                      </p:cBhvr>
                                    </p:animEffect>
                                  </p:childTnLst>
                                </p:cTn>
                              </p:par>
                              <p:par>
                                <p:cTn id="44" presetID="10" presetClass="entr" presetSubtype="0" fill="hold" nodeType="withEffect">
                                  <p:stCondLst>
                                    <p:cond delay="0"/>
                                  </p:stCondLst>
                                  <p:childTnLst>
                                    <p:set>
                                      <p:cBhvr>
                                        <p:cTn id="45" dur="1" fill="hold">
                                          <p:stCondLst>
                                            <p:cond delay="0"/>
                                          </p:stCondLst>
                                        </p:cTn>
                                        <p:tgtEl>
                                          <p:spTgt spid="234"/>
                                        </p:tgtEl>
                                        <p:attrNameLst>
                                          <p:attrName>style.visibility</p:attrName>
                                        </p:attrNameLst>
                                      </p:cBhvr>
                                      <p:to>
                                        <p:strVal val="visible"/>
                                      </p:to>
                                    </p:set>
                                    <p:animEffect transition="in" filter="fade">
                                      <p:cBhvr>
                                        <p:cTn id="46"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39"/>
          <p:cNvSpPr/>
          <p:nvPr/>
        </p:nvSpPr>
        <p:spPr>
          <a:xfrm>
            <a:off x="1236133" y="1727201"/>
            <a:ext cx="2624667" cy="3488266"/>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00" name="Google Shape;700;p39"/>
          <p:cNvSpPr/>
          <p:nvPr/>
        </p:nvSpPr>
        <p:spPr>
          <a:xfrm>
            <a:off x="5118630" y="1721249"/>
            <a:ext cx="2624667" cy="3488266"/>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01" name="Google Shape;701;p39"/>
          <p:cNvSpPr/>
          <p:nvPr/>
        </p:nvSpPr>
        <p:spPr>
          <a:xfrm>
            <a:off x="8788400" y="1727201"/>
            <a:ext cx="2624667" cy="3488266"/>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702" name="Google Shape;702;p39" descr="Books "/>
          <p:cNvPicPr preferRelativeResize="0"/>
          <p:nvPr/>
        </p:nvPicPr>
        <p:blipFill rotWithShape="1">
          <a:blip r:embed="rId3">
            <a:alphaModFix/>
          </a:blip>
          <a:srcRect/>
          <a:stretch/>
        </p:blipFill>
        <p:spPr>
          <a:xfrm>
            <a:off x="1359430" y="2214563"/>
            <a:ext cx="1219200" cy="1219201"/>
          </a:xfrm>
          <a:prstGeom prst="rect">
            <a:avLst/>
          </a:prstGeom>
          <a:noFill/>
          <a:ln>
            <a:noFill/>
          </a:ln>
        </p:spPr>
      </p:pic>
      <p:pic>
        <p:nvPicPr>
          <p:cNvPr id="703" name="Google Shape;703;p39" descr="Newspaper "/>
          <p:cNvPicPr preferRelativeResize="0"/>
          <p:nvPr/>
        </p:nvPicPr>
        <p:blipFill rotWithShape="1">
          <a:blip r:embed="rId4">
            <a:alphaModFix/>
          </a:blip>
          <a:srcRect/>
          <a:stretch/>
        </p:blipFill>
        <p:spPr>
          <a:xfrm>
            <a:off x="2493963" y="1604963"/>
            <a:ext cx="1219200" cy="1219201"/>
          </a:xfrm>
          <a:prstGeom prst="rect">
            <a:avLst/>
          </a:prstGeom>
          <a:noFill/>
          <a:ln>
            <a:noFill/>
          </a:ln>
        </p:spPr>
      </p:pic>
      <p:pic>
        <p:nvPicPr>
          <p:cNvPr id="704" name="Google Shape;704;p39" descr="Open box "/>
          <p:cNvPicPr preferRelativeResize="0"/>
          <p:nvPr/>
        </p:nvPicPr>
        <p:blipFill rotWithShape="1">
          <a:blip r:embed="rId5">
            <a:alphaModFix/>
          </a:blip>
          <a:srcRect/>
          <a:stretch/>
        </p:blipFill>
        <p:spPr>
          <a:xfrm>
            <a:off x="2409296" y="3063083"/>
            <a:ext cx="1219200" cy="1219201"/>
          </a:xfrm>
          <a:prstGeom prst="rect">
            <a:avLst/>
          </a:prstGeom>
          <a:noFill/>
          <a:ln>
            <a:noFill/>
          </a:ln>
        </p:spPr>
      </p:pic>
      <p:pic>
        <p:nvPicPr>
          <p:cNvPr id="705" name="Google Shape;705;p39" descr="Soft drink "/>
          <p:cNvPicPr preferRelativeResize="0"/>
          <p:nvPr/>
        </p:nvPicPr>
        <p:blipFill rotWithShape="1">
          <a:blip r:embed="rId6">
            <a:alphaModFix/>
          </a:blip>
          <a:srcRect/>
          <a:stretch/>
        </p:blipFill>
        <p:spPr>
          <a:xfrm>
            <a:off x="4900086" y="3317379"/>
            <a:ext cx="1219200" cy="1219201"/>
          </a:xfrm>
          <a:prstGeom prst="rect">
            <a:avLst/>
          </a:prstGeom>
          <a:noFill/>
          <a:ln>
            <a:noFill/>
          </a:ln>
        </p:spPr>
      </p:pic>
      <p:pic>
        <p:nvPicPr>
          <p:cNvPr id="706" name="Google Shape;706;p39" descr="Wine bottles "/>
          <p:cNvPicPr preferRelativeResize="0"/>
          <p:nvPr/>
        </p:nvPicPr>
        <p:blipFill rotWithShape="1">
          <a:blip r:embed="rId7">
            <a:alphaModFix/>
          </a:blip>
          <a:srcRect/>
          <a:stretch/>
        </p:blipFill>
        <p:spPr>
          <a:xfrm>
            <a:off x="5394590" y="1945778"/>
            <a:ext cx="1219200" cy="1219201"/>
          </a:xfrm>
          <a:prstGeom prst="rect">
            <a:avLst/>
          </a:prstGeom>
          <a:noFill/>
          <a:ln>
            <a:noFill/>
          </a:ln>
        </p:spPr>
      </p:pic>
      <p:pic>
        <p:nvPicPr>
          <p:cNvPr id="707" name="Google Shape;707;p39" descr="Bottle "/>
          <p:cNvPicPr preferRelativeResize="0"/>
          <p:nvPr/>
        </p:nvPicPr>
        <p:blipFill rotWithShape="1">
          <a:blip r:embed="rId8">
            <a:alphaModFix/>
          </a:blip>
          <a:srcRect/>
          <a:stretch/>
        </p:blipFill>
        <p:spPr>
          <a:xfrm>
            <a:off x="5836446" y="3433737"/>
            <a:ext cx="1034786" cy="1034787"/>
          </a:xfrm>
          <a:prstGeom prst="rect">
            <a:avLst/>
          </a:prstGeom>
          <a:noFill/>
          <a:ln>
            <a:noFill/>
          </a:ln>
        </p:spPr>
      </p:pic>
      <p:pic>
        <p:nvPicPr>
          <p:cNvPr id="708" name="Google Shape;708;p39" descr="Wine bottle "/>
          <p:cNvPicPr preferRelativeResize="0"/>
          <p:nvPr/>
        </p:nvPicPr>
        <p:blipFill rotWithShape="1">
          <a:blip r:embed="rId9">
            <a:alphaModFix/>
          </a:blip>
          <a:srcRect/>
          <a:stretch/>
        </p:blipFill>
        <p:spPr>
          <a:xfrm>
            <a:off x="6644219" y="3317379"/>
            <a:ext cx="1219200" cy="1219201"/>
          </a:xfrm>
          <a:prstGeom prst="rect">
            <a:avLst/>
          </a:prstGeom>
          <a:noFill/>
          <a:ln>
            <a:noFill/>
          </a:ln>
        </p:spPr>
      </p:pic>
      <p:pic>
        <p:nvPicPr>
          <p:cNvPr id="709" name="Google Shape;709;p39" descr="Reusable bottle "/>
          <p:cNvPicPr preferRelativeResize="0"/>
          <p:nvPr/>
        </p:nvPicPr>
        <p:blipFill rotWithShape="1">
          <a:blip r:embed="rId10">
            <a:alphaModFix/>
          </a:blip>
          <a:srcRect/>
          <a:stretch/>
        </p:blipFill>
        <p:spPr>
          <a:xfrm>
            <a:off x="6536003" y="1945457"/>
            <a:ext cx="1219200" cy="1219201"/>
          </a:xfrm>
          <a:prstGeom prst="rect">
            <a:avLst/>
          </a:prstGeom>
          <a:noFill/>
          <a:ln>
            <a:noFill/>
          </a:ln>
        </p:spPr>
      </p:pic>
      <p:pic>
        <p:nvPicPr>
          <p:cNvPr id="710" name="Google Shape;710;p39" descr="Bibimbap "/>
          <p:cNvPicPr preferRelativeResize="0"/>
          <p:nvPr/>
        </p:nvPicPr>
        <p:blipFill rotWithShape="1">
          <a:blip r:embed="rId11">
            <a:alphaModFix/>
          </a:blip>
          <a:srcRect/>
          <a:stretch/>
        </p:blipFill>
        <p:spPr>
          <a:xfrm>
            <a:off x="8923866" y="1843559"/>
            <a:ext cx="2412997" cy="2412999"/>
          </a:xfrm>
          <a:prstGeom prst="rect">
            <a:avLst/>
          </a:prstGeom>
          <a:noFill/>
          <a:ln>
            <a:noFill/>
          </a:ln>
        </p:spPr>
      </p:pic>
      <p:sp>
        <p:nvSpPr>
          <p:cNvPr id="711" name="Google Shape;711;p39"/>
          <p:cNvSpPr txBox="1"/>
          <p:nvPr/>
        </p:nvSpPr>
        <p:spPr>
          <a:xfrm>
            <a:off x="1373191" y="4315503"/>
            <a:ext cx="235373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Tahoma"/>
                <a:ea typeface="Tahoma"/>
                <a:cs typeface="Tahoma"/>
                <a:sym typeface="Tahoma"/>
              </a:rPr>
              <a:t>Giấy, báo, sách vở, hộp cũ</a:t>
            </a:r>
            <a:endParaRPr sz="2400">
              <a:solidFill>
                <a:schemeClr val="dk1"/>
              </a:solidFill>
              <a:latin typeface="Tahoma"/>
              <a:ea typeface="Tahoma"/>
              <a:cs typeface="Tahoma"/>
              <a:sym typeface="Tahoma"/>
            </a:endParaRPr>
          </a:p>
        </p:txBody>
      </p:sp>
      <p:sp>
        <p:nvSpPr>
          <p:cNvPr id="712" name="Google Shape;712;p39"/>
          <p:cNvSpPr txBox="1"/>
          <p:nvPr/>
        </p:nvSpPr>
        <p:spPr>
          <a:xfrm>
            <a:off x="5249333" y="4625890"/>
            <a:ext cx="235373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Tahoma"/>
                <a:ea typeface="Tahoma"/>
                <a:cs typeface="Tahoma"/>
                <a:sym typeface="Tahoma"/>
              </a:rPr>
              <a:t>Chai lọ cũ</a:t>
            </a:r>
            <a:endParaRPr sz="2400">
              <a:solidFill>
                <a:schemeClr val="dk1"/>
              </a:solidFill>
              <a:latin typeface="Tahoma"/>
              <a:ea typeface="Tahoma"/>
              <a:cs typeface="Tahoma"/>
              <a:sym typeface="Tahoma"/>
            </a:endParaRPr>
          </a:p>
        </p:txBody>
      </p:sp>
      <p:sp>
        <p:nvSpPr>
          <p:cNvPr id="713" name="Google Shape;713;p39"/>
          <p:cNvSpPr txBox="1"/>
          <p:nvPr/>
        </p:nvSpPr>
        <p:spPr>
          <a:xfrm>
            <a:off x="8923866" y="4256558"/>
            <a:ext cx="235373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Tahoma"/>
                <a:ea typeface="Tahoma"/>
                <a:cs typeface="Tahoma"/>
                <a:sym typeface="Tahoma"/>
              </a:rPr>
              <a:t>Thực phẩm dư thừa, hỏng</a:t>
            </a:r>
            <a:endParaRPr sz="2400">
              <a:solidFill>
                <a:schemeClr val="dk1"/>
              </a:solidFill>
              <a:latin typeface="Tahoma"/>
              <a:ea typeface="Tahoma"/>
              <a:cs typeface="Tahoma"/>
              <a:sym typeface="Tahoma"/>
            </a:endParaRPr>
          </a:p>
        </p:txBody>
      </p:sp>
      <p:cxnSp>
        <p:nvCxnSpPr>
          <p:cNvPr id="714" name="Google Shape;714;p39"/>
          <p:cNvCxnSpPr/>
          <p:nvPr/>
        </p:nvCxnSpPr>
        <p:spPr>
          <a:xfrm rot="10800000" flipH="1">
            <a:off x="3064934" y="5663979"/>
            <a:ext cx="1259419" cy="417277"/>
          </a:xfrm>
          <a:prstGeom prst="straightConnector1">
            <a:avLst/>
          </a:prstGeom>
          <a:noFill/>
          <a:ln w="57150" cap="flat" cmpd="sng">
            <a:solidFill>
              <a:srgbClr val="D37816"/>
            </a:solidFill>
            <a:prstDash val="solid"/>
            <a:round/>
            <a:headEnd type="none" w="sm" len="sm"/>
            <a:tailEnd type="triangle" w="med" len="med"/>
          </a:ln>
        </p:spPr>
      </p:cxnSp>
      <p:cxnSp>
        <p:nvCxnSpPr>
          <p:cNvPr id="715" name="Google Shape;715;p39"/>
          <p:cNvCxnSpPr/>
          <p:nvPr/>
        </p:nvCxnSpPr>
        <p:spPr>
          <a:xfrm>
            <a:off x="3064934" y="6119618"/>
            <a:ext cx="1259419" cy="265781"/>
          </a:xfrm>
          <a:prstGeom prst="straightConnector1">
            <a:avLst/>
          </a:prstGeom>
          <a:noFill/>
          <a:ln w="57150" cap="flat" cmpd="sng">
            <a:solidFill>
              <a:srgbClr val="D37816"/>
            </a:solidFill>
            <a:prstDash val="solid"/>
            <a:round/>
            <a:headEnd type="none" w="sm" len="sm"/>
            <a:tailEnd type="triangle" w="med" len="med"/>
          </a:ln>
        </p:spPr>
      </p:cxnSp>
      <p:sp>
        <p:nvSpPr>
          <p:cNvPr id="716" name="Google Shape;716;p39"/>
          <p:cNvSpPr txBox="1"/>
          <p:nvPr/>
        </p:nvSpPr>
        <p:spPr>
          <a:xfrm>
            <a:off x="4233334" y="5383056"/>
            <a:ext cx="48992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ahoma"/>
                <a:ea typeface="Tahoma"/>
                <a:cs typeface="Tahoma"/>
                <a:sym typeface="Tahoma"/>
              </a:rPr>
              <a:t>Sử dụng với mục đích khác</a:t>
            </a:r>
            <a:endParaRPr sz="2800">
              <a:solidFill>
                <a:schemeClr val="dk1"/>
              </a:solidFill>
              <a:latin typeface="Tahoma"/>
              <a:ea typeface="Tahoma"/>
              <a:cs typeface="Tahoma"/>
              <a:sym typeface="Tahoma"/>
            </a:endParaRPr>
          </a:p>
        </p:txBody>
      </p:sp>
      <p:sp>
        <p:nvSpPr>
          <p:cNvPr id="717" name="Google Shape;717;p39"/>
          <p:cNvSpPr txBox="1"/>
          <p:nvPr/>
        </p:nvSpPr>
        <p:spPr>
          <a:xfrm>
            <a:off x="4107526" y="6063987"/>
            <a:ext cx="3755893" cy="5315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ahoma"/>
                <a:ea typeface="Tahoma"/>
                <a:cs typeface="Tahoma"/>
                <a:sym typeface="Tahoma"/>
              </a:rPr>
              <a:t>Gom lại để tái chế</a:t>
            </a:r>
            <a:endParaRPr sz="2800">
              <a:solidFill>
                <a:schemeClr val="dk1"/>
              </a:solidFill>
              <a:latin typeface="Tahoma"/>
              <a:ea typeface="Tahoma"/>
              <a:cs typeface="Tahoma"/>
              <a:sym typeface="Tahoma"/>
            </a:endParaRPr>
          </a:p>
        </p:txBody>
      </p:sp>
      <p:sp>
        <p:nvSpPr>
          <p:cNvPr id="718" name="Google Shape;718;p39"/>
          <p:cNvSpPr txBox="1"/>
          <p:nvPr/>
        </p:nvSpPr>
        <p:spPr>
          <a:xfrm>
            <a:off x="1103086" y="986971"/>
            <a:ext cx="1084784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entury Gothic"/>
                <a:ea typeface="Century Gothic"/>
                <a:cs typeface="Century Gothic"/>
                <a:sym typeface="Century Gothic"/>
              </a:rPr>
              <a:t>III. Thu gom rác thải và tái sử dụng đồ dùng trong gia đình</a:t>
            </a: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500"/>
                                        <p:tgtEl>
                                          <p:spTgt spid="69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02"/>
                                        </p:tgtEl>
                                        <p:attrNameLst>
                                          <p:attrName>style.visibility</p:attrName>
                                        </p:attrNameLst>
                                      </p:cBhvr>
                                      <p:to>
                                        <p:strVal val="visible"/>
                                      </p:to>
                                    </p:set>
                                    <p:anim calcmode="lin" valueType="num">
                                      <p:cBhvr additive="base">
                                        <p:cTn id="10" dur="500"/>
                                        <p:tgtEl>
                                          <p:spTgt spid="70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03"/>
                                        </p:tgtEl>
                                        <p:attrNameLst>
                                          <p:attrName>style.visibility</p:attrName>
                                        </p:attrNameLst>
                                      </p:cBhvr>
                                      <p:to>
                                        <p:strVal val="visible"/>
                                      </p:to>
                                    </p:set>
                                    <p:anim calcmode="lin" valueType="num">
                                      <p:cBhvr additive="base">
                                        <p:cTn id="13" dur="500"/>
                                        <p:tgtEl>
                                          <p:spTgt spid="70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04"/>
                                        </p:tgtEl>
                                        <p:attrNameLst>
                                          <p:attrName>style.visibility</p:attrName>
                                        </p:attrNameLst>
                                      </p:cBhvr>
                                      <p:to>
                                        <p:strVal val="visible"/>
                                      </p:to>
                                    </p:set>
                                    <p:anim calcmode="lin" valueType="num">
                                      <p:cBhvr additive="base">
                                        <p:cTn id="16" dur="500"/>
                                        <p:tgtEl>
                                          <p:spTgt spid="70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1"/>
                                        </p:tgtEl>
                                        <p:attrNameLst>
                                          <p:attrName>style.visibility</p:attrName>
                                        </p:attrNameLst>
                                      </p:cBhvr>
                                      <p:to>
                                        <p:strVal val="visible"/>
                                      </p:to>
                                    </p:set>
                                    <p:anim calcmode="lin" valueType="num">
                                      <p:cBhvr additive="base">
                                        <p:cTn id="19" dur="500"/>
                                        <p:tgtEl>
                                          <p:spTgt spid="7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00"/>
                                        </p:tgtEl>
                                        <p:attrNameLst>
                                          <p:attrName>style.visibility</p:attrName>
                                        </p:attrNameLst>
                                      </p:cBhvr>
                                      <p:to>
                                        <p:strVal val="visible"/>
                                      </p:to>
                                    </p:set>
                                    <p:anim calcmode="lin" valueType="num">
                                      <p:cBhvr additive="base">
                                        <p:cTn id="24" dur="500"/>
                                        <p:tgtEl>
                                          <p:spTgt spid="700"/>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additive="base">
                                        <p:cTn id="27" dur="500"/>
                                        <p:tgtEl>
                                          <p:spTgt spid="706"/>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09"/>
                                        </p:tgtEl>
                                        <p:attrNameLst>
                                          <p:attrName>style.visibility</p:attrName>
                                        </p:attrNameLst>
                                      </p:cBhvr>
                                      <p:to>
                                        <p:strVal val="visible"/>
                                      </p:to>
                                    </p:set>
                                    <p:anim calcmode="lin" valueType="num">
                                      <p:cBhvr additive="base">
                                        <p:cTn id="30" dur="500"/>
                                        <p:tgtEl>
                                          <p:spTgt spid="709"/>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05"/>
                                        </p:tgtEl>
                                        <p:attrNameLst>
                                          <p:attrName>style.visibility</p:attrName>
                                        </p:attrNameLst>
                                      </p:cBhvr>
                                      <p:to>
                                        <p:strVal val="visible"/>
                                      </p:to>
                                    </p:set>
                                    <p:anim calcmode="lin" valueType="num">
                                      <p:cBhvr additive="base">
                                        <p:cTn id="33" dur="500"/>
                                        <p:tgtEl>
                                          <p:spTgt spid="705"/>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07"/>
                                        </p:tgtEl>
                                        <p:attrNameLst>
                                          <p:attrName>style.visibility</p:attrName>
                                        </p:attrNameLst>
                                      </p:cBhvr>
                                      <p:to>
                                        <p:strVal val="visible"/>
                                      </p:to>
                                    </p:set>
                                    <p:anim calcmode="lin" valueType="num">
                                      <p:cBhvr additive="base">
                                        <p:cTn id="36" dur="500"/>
                                        <p:tgtEl>
                                          <p:spTgt spid="707"/>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8"/>
                                        </p:tgtEl>
                                        <p:attrNameLst>
                                          <p:attrName>style.visibility</p:attrName>
                                        </p:attrNameLst>
                                      </p:cBhvr>
                                      <p:to>
                                        <p:strVal val="visible"/>
                                      </p:to>
                                    </p:set>
                                    <p:anim calcmode="lin" valueType="num">
                                      <p:cBhvr additive="base">
                                        <p:cTn id="39" dur="500"/>
                                        <p:tgtEl>
                                          <p:spTgt spid="708"/>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712"/>
                                        </p:tgtEl>
                                        <p:attrNameLst>
                                          <p:attrName>style.visibility</p:attrName>
                                        </p:attrNameLst>
                                      </p:cBhvr>
                                      <p:to>
                                        <p:strVal val="visible"/>
                                      </p:to>
                                    </p:set>
                                    <p:anim calcmode="lin" valueType="num">
                                      <p:cBhvr additive="base">
                                        <p:cTn id="42" dur="500"/>
                                        <p:tgtEl>
                                          <p:spTgt spid="7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01"/>
                                        </p:tgtEl>
                                        <p:attrNameLst>
                                          <p:attrName>style.visibility</p:attrName>
                                        </p:attrNameLst>
                                      </p:cBhvr>
                                      <p:to>
                                        <p:strVal val="visible"/>
                                      </p:to>
                                    </p:set>
                                    <p:anim calcmode="lin" valueType="num">
                                      <p:cBhvr additive="base">
                                        <p:cTn id="47" dur="500"/>
                                        <p:tgtEl>
                                          <p:spTgt spid="701"/>
                                        </p:tgtEl>
                                        <p:attrNameLst>
                                          <p:attrName>ppt_y</p:attrName>
                                        </p:attrNameLst>
                                      </p:cBhvr>
                                      <p:tavLst>
                                        <p:tav tm="0">
                                          <p:val>
                                            <p:strVal val="#ppt_y+1"/>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10"/>
                                        </p:tgtEl>
                                        <p:attrNameLst>
                                          <p:attrName>style.visibility</p:attrName>
                                        </p:attrNameLst>
                                      </p:cBhvr>
                                      <p:to>
                                        <p:strVal val="visible"/>
                                      </p:to>
                                    </p:set>
                                    <p:anim calcmode="lin" valueType="num">
                                      <p:cBhvr additive="base">
                                        <p:cTn id="50" dur="500"/>
                                        <p:tgtEl>
                                          <p:spTgt spid="710"/>
                                        </p:tgtEl>
                                        <p:attrNameLst>
                                          <p:attrName>ppt_y</p:attrName>
                                        </p:attrNameLst>
                                      </p:cBhvr>
                                      <p:tavLst>
                                        <p:tav tm="0">
                                          <p:val>
                                            <p:strVal val="#ppt_y+1"/>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13"/>
                                        </p:tgtEl>
                                        <p:attrNameLst>
                                          <p:attrName>style.visibility</p:attrName>
                                        </p:attrNameLst>
                                      </p:cBhvr>
                                      <p:to>
                                        <p:strVal val="visible"/>
                                      </p:to>
                                    </p:set>
                                    <p:anim calcmode="lin" valueType="num">
                                      <p:cBhvr additive="base">
                                        <p:cTn id="53" dur="500"/>
                                        <p:tgtEl>
                                          <p:spTgt spid="7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14"/>
                                        </p:tgtEl>
                                        <p:attrNameLst>
                                          <p:attrName>style.visibility</p:attrName>
                                        </p:attrNameLst>
                                      </p:cBhvr>
                                      <p:to>
                                        <p:strVal val="visible"/>
                                      </p:to>
                                    </p:set>
                                    <p:animEffect transition="in" filter="fade">
                                      <p:cBhvr>
                                        <p:cTn id="58" dur="500"/>
                                        <p:tgtEl>
                                          <p:spTgt spid="714"/>
                                        </p:tgtEl>
                                      </p:cBhvr>
                                    </p:animEffect>
                                  </p:childTnLst>
                                </p:cTn>
                              </p:par>
                              <p:par>
                                <p:cTn id="59" presetID="10" presetClass="entr" presetSubtype="0" fill="hold" nodeType="withEffect">
                                  <p:stCondLst>
                                    <p:cond delay="0"/>
                                  </p:stCondLst>
                                  <p:childTnLst>
                                    <p:set>
                                      <p:cBhvr>
                                        <p:cTn id="60" dur="1" fill="hold">
                                          <p:stCondLst>
                                            <p:cond delay="0"/>
                                          </p:stCondLst>
                                        </p:cTn>
                                        <p:tgtEl>
                                          <p:spTgt spid="715"/>
                                        </p:tgtEl>
                                        <p:attrNameLst>
                                          <p:attrName>style.visibility</p:attrName>
                                        </p:attrNameLst>
                                      </p:cBhvr>
                                      <p:to>
                                        <p:strVal val="visible"/>
                                      </p:to>
                                    </p:set>
                                    <p:animEffect transition="in" filter="fade">
                                      <p:cBhvr>
                                        <p:cTn id="61" dur="500"/>
                                        <p:tgtEl>
                                          <p:spTgt spid="715"/>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716"/>
                                        </p:tgtEl>
                                        <p:attrNameLst>
                                          <p:attrName>style.visibility</p:attrName>
                                        </p:attrNameLst>
                                      </p:cBhvr>
                                      <p:to>
                                        <p:strVal val="visible"/>
                                      </p:to>
                                    </p:set>
                                    <p:anim calcmode="lin" valueType="num">
                                      <p:cBhvr additive="base">
                                        <p:cTn id="66" dur="500"/>
                                        <p:tgtEl>
                                          <p:spTgt spid="71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717"/>
                                        </p:tgtEl>
                                        <p:attrNameLst>
                                          <p:attrName>style.visibility</p:attrName>
                                        </p:attrNameLst>
                                      </p:cBhvr>
                                      <p:to>
                                        <p:strVal val="visible"/>
                                      </p:to>
                                    </p:set>
                                    <p:anim calcmode="lin" valueType="num">
                                      <p:cBhvr additive="base">
                                        <p:cTn id="71" dur="500"/>
                                        <p:tgtEl>
                                          <p:spTgt spid="7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40"/>
          <p:cNvPicPr preferRelativeResize="0"/>
          <p:nvPr/>
        </p:nvPicPr>
        <p:blipFill rotWithShape="1">
          <a:blip r:embed="rId3">
            <a:alphaModFix/>
          </a:blip>
          <a:srcRect/>
          <a:stretch/>
        </p:blipFill>
        <p:spPr>
          <a:xfrm>
            <a:off x="4475347" y="4146794"/>
            <a:ext cx="3076106" cy="2304110"/>
          </a:xfrm>
          <a:prstGeom prst="rect">
            <a:avLst/>
          </a:prstGeom>
          <a:noFill/>
          <a:ln>
            <a:noFill/>
          </a:ln>
        </p:spPr>
      </p:pic>
      <p:pic>
        <p:nvPicPr>
          <p:cNvPr id="724" name="Google Shape;724;p40"/>
          <p:cNvPicPr preferRelativeResize="0"/>
          <p:nvPr/>
        </p:nvPicPr>
        <p:blipFill rotWithShape="1">
          <a:blip r:embed="rId4">
            <a:alphaModFix/>
          </a:blip>
          <a:srcRect/>
          <a:stretch/>
        </p:blipFill>
        <p:spPr>
          <a:xfrm>
            <a:off x="4727326" y="1758226"/>
            <a:ext cx="2748605" cy="2201074"/>
          </a:xfrm>
          <a:prstGeom prst="rect">
            <a:avLst/>
          </a:prstGeom>
          <a:noFill/>
          <a:ln>
            <a:noFill/>
          </a:ln>
        </p:spPr>
      </p:pic>
      <p:pic>
        <p:nvPicPr>
          <p:cNvPr id="725" name="Google Shape;725;p40"/>
          <p:cNvPicPr preferRelativeResize="0"/>
          <p:nvPr/>
        </p:nvPicPr>
        <p:blipFill rotWithShape="1">
          <a:blip r:embed="rId5">
            <a:alphaModFix/>
          </a:blip>
          <a:srcRect/>
          <a:stretch/>
        </p:blipFill>
        <p:spPr>
          <a:xfrm>
            <a:off x="698648" y="4146794"/>
            <a:ext cx="3076106" cy="2304110"/>
          </a:xfrm>
          <a:prstGeom prst="rect">
            <a:avLst/>
          </a:prstGeom>
          <a:noFill/>
          <a:ln>
            <a:noFill/>
          </a:ln>
        </p:spPr>
      </p:pic>
      <p:pic>
        <p:nvPicPr>
          <p:cNvPr id="726" name="Google Shape;726;p40"/>
          <p:cNvPicPr preferRelativeResize="0"/>
          <p:nvPr/>
        </p:nvPicPr>
        <p:blipFill rotWithShape="1">
          <a:blip r:embed="rId6">
            <a:alphaModFix/>
          </a:blip>
          <a:srcRect/>
          <a:stretch/>
        </p:blipFill>
        <p:spPr>
          <a:xfrm>
            <a:off x="932668" y="1857420"/>
            <a:ext cx="3011420" cy="2003963"/>
          </a:xfrm>
          <a:prstGeom prst="rect">
            <a:avLst/>
          </a:prstGeom>
          <a:noFill/>
          <a:ln>
            <a:noFill/>
          </a:ln>
        </p:spPr>
      </p:pic>
      <p:pic>
        <p:nvPicPr>
          <p:cNvPr id="727" name="Google Shape;727;p40"/>
          <p:cNvPicPr preferRelativeResize="0"/>
          <p:nvPr/>
        </p:nvPicPr>
        <p:blipFill rotWithShape="1">
          <a:blip r:embed="rId7">
            <a:alphaModFix/>
          </a:blip>
          <a:srcRect/>
          <a:stretch/>
        </p:blipFill>
        <p:spPr>
          <a:xfrm>
            <a:off x="7998233" y="4526853"/>
            <a:ext cx="3693703" cy="1924051"/>
          </a:xfrm>
          <a:prstGeom prst="rect">
            <a:avLst/>
          </a:prstGeom>
          <a:noFill/>
          <a:ln>
            <a:noFill/>
          </a:ln>
        </p:spPr>
      </p:pic>
      <p:pic>
        <p:nvPicPr>
          <p:cNvPr id="728" name="Google Shape;728;p40"/>
          <p:cNvPicPr preferRelativeResize="0"/>
          <p:nvPr/>
        </p:nvPicPr>
        <p:blipFill rotWithShape="1">
          <a:blip r:embed="rId8">
            <a:alphaModFix/>
          </a:blip>
          <a:srcRect/>
          <a:stretch/>
        </p:blipFill>
        <p:spPr>
          <a:xfrm>
            <a:off x="9146851" y="1730262"/>
            <a:ext cx="2343433" cy="2573396"/>
          </a:xfrm>
          <a:prstGeom prst="rect">
            <a:avLst/>
          </a:prstGeom>
          <a:noFill/>
          <a:ln>
            <a:noFill/>
          </a:ln>
        </p:spPr>
      </p:pic>
      <p:sp>
        <p:nvSpPr>
          <p:cNvPr id="729" name="Google Shape;729;p40"/>
          <p:cNvSpPr txBox="1"/>
          <p:nvPr/>
        </p:nvSpPr>
        <p:spPr>
          <a:xfrm>
            <a:off x="932668" y="1219200"/>
            <a:ext cx="1084784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entury Gothic"/>
                <a:ea typeface="Century Gothic"/>
                <a:cs typeface="Century Gothic"/>
                <a:sym typeface="Century Gothic"/>
              </a:rPr>
              <a:t>III. Thu gom rác thải và tái sử dụng đồ dùng trong gia đình</a:t>
            </a: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animEffect transition="in" filter="fade">
                                      <p:cBhvr>
                                        <p:cTn id="7" dur="500"/>
                                        <p:tgtEl>
                                          <p:spTgt spid="7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4"/>
                                        </p:tgtEl>
                                        <p:attrNameLst>
                                          <p:attrName>style.visibility</p:attrName>
                                        </p:attrNameLst>
                                      </p:cBhvr>
                                      <p:to>
                                        <p:strVal val="visible"/>
                                      </p:to>
                                    </p:set>
                                    <p:animEffect transition="in" filter="fade">
                                      <p:cBhvr>
                                        <p:cTn id="11" dur="500"/>
                                        <p:tgtEl>
                                          <p:spTgt spid="7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28"/>
                                        </p:tgtEl>
                                        <p:attrNameLst>
                                          <p:attrName>style.visibility</p:attrName>
                                        </p:attrNameLst>
                                      </p:cBhvr>
                                      <p:to>
                                        <p:strVal val="visible"/>
                                      </p:to>
                                    </p:set>
                                    <p:animEffect transition="in" filter="fade">
                                      <p:cBhvr>
                                        <p:cTn id="15" dur="500"/>
                                        <p:tgtEl>
                                          <p:spTgt spid="7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25"/>
                                        </p:tgtEl>
                                        <p:attrNameLst>
                                          <p:attrName>style.visibility</p:attrName>
                                        </p:attrNameLst>
                                      </p:cBhvr>
                                      <p:to>
                                        <p:strVal val="visible"/>
                                      </p:to>
                                    </p:set>
                                    <p:animEffect transition="in" filter="fade">
                                      <p:cBhvr>
                                        <p:cTn id="19" dur="500"/>
                                        <p:tgtEl>
                                          <p:spTgt spid="7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23"/>
                                        </p:tgtEl>
                                        <p:attrNameLst>
                                          <p:attrName>style.visibility</p:attrName>
                                        </p:attrNameLst>
                                      </p:cBhvr>
                                      <p:to>
                                        <p:strVal val="visible"/>
                                      </p:to>
                                    </p:set>
                                    <p:animEffect transition="in" filter="fade">
                                      <p:cBhvr>
                                        <p:cTn id="23" dur="500"/>
                                        <p:tgtEl>
                                          <p:spTgt spid="7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27"/>
                                        </p:tgtEl>
                                        <p:attrNameLst>
                                          <p:attrName>style.visibility</p:attrName>
                                        </p:attrNameLst>
                                      </p:cBhvr>
                                      <p:to>
                                        <p:strVal val="visible"/>
                                      </p:to>
                                    </p:set>
                                    <p:animEffect transition="in" filter="fade">
                                      <p:cBhvr>
                                        <p:cTn id="27"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41"/>
          <p:cNvPicPr preferRelativeResize="0"/>
          <p:nvPr/>
        </p:nvPicPr>
        <p:blipFill rotWithShape="1">
          <a:blip r:embed="rId3">
            <a:alphaModFix/>
          </a:blip>
          <a:srcRect/>
          <a:stretch/>
        </p:blipFill>
        <p:spPr>
          <a:xfrm>
            <a:off x="3295227" y="1695113"/>
            <a:ext cx="6112934" cy="4038902"/>
          </a:xfrm>
          <a:prstGeom prst="rect">
            <a:avLst/>
          </a:prstGeom>
          <a:noFill/>
          <a:ln>
            <a:noFill/>
          </a:ln>
        </p:spPr>
      </p:pic>
      <p:sp>
        <p:nvSpPr>
          <p:cNvPr id="735" name="Google Shape;735;p41"/>
          <p:cNvSpPr txBox="1"/>
          <p:nvPr/>
        </p:nvSpPr>
        <p:spPr>
          <a:xfrm>
            <a:off x="1507068" y="5922061"/>
            <a:ext cx="96689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Tahoma"/>
                <a:ea typeface="Tahoma"/>
                <a:cs typeface="Tahoma"/>
                <a:sym typeface="Tahoma"/>
              </a:rPr>
              <a:t>Tạo phân bón cho cây trồng từ rác thải, đồ ăn thừa</a:t>
            </a:r>
            <a:endParaRPr sz="3200">
              <a:solidFill>
                <a:schemeClr val="dk1"/>
              </a:solidFill>
              <a:latin typeface="Tahoma"/>
              <a:ea typeface="Tahoma"/>
              <a:cs typeface="Tahoma"/>
              <a:sym typeface="Tahoma"/>
            </a:endParaRPr>
          </a:p>
        </p:txBody>
      </p:sp>
      <p:sp>
        <p:nvSpPr>
          <p:cNvPr id="736" name="Google Shape;736;p41"/>
          <p:cNvSpPr txBox="1"/>
          <p:nvPr/>
        </p:nvSpPr>
        <p:spPr>
          <a:xfrm>
            <a:off x="1103086" y="1088571"/>
            <a:ext cx="1084784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entury Gothic"/>
                <a:ea typeface="Century Gothic"/>
                <a:cs typeface="Century Gothic"/>
                <a:sym typeface="Century Gothic"/>
              </a:rPr>
              <a:t>III. Thu gom rác thải và tái sử dụng đồ dùng trong gia đình</a:t>
            </a: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4"/>
                                        </p:tgtEl>
                                        <p:attrNameLst>
                                          <p:attrName>style.visibility</p:attrName>
                                        </p:attrNameLst>
                                      </p:cBhvr>
                                      <p:to>
                                        <p:strVal val="visible"/>
                                      </p:to>
                                    </p:set>
                                    <p:anim calcmode="lin" valueType="num">
                                      <p:cBhvr additive="base">
                                        <p:cTn id="7" dur="500"/>
                                        <p:tgtEl>
                                          <p:spTgt spid="73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35"/>
                                        </p:tgtEl>
                                        <p:attrNameLst>
                                          <p:attrName>style.visibility</p:attrName>
                                        </p:attrNameLst>
                                      </p:cBhvr>
                                      <p:to>
                                        <p:strVal val="visible"/>
                                      </p:to>
                                    </p:set>
                                    <p:anim calcmode="lin" valueType="num">
                                      <p:cBhvr additive="base">
                                        <p:cTn id="10" dur="500"/>
                                        <p:tgtEl>
                                          <p:spTgt spid="7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2"/>
          <p:cNvSpPr txBox="1"/>
          <p:nvPr/>
        </p:nvSpPr>
        <p:spPr>
          <a:xfrm>
            <a:off x="626533" y="5430995"/>
            <a:ext cx="11277600" cy="1159035"/>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3200">
                <a:solidFill>
                  <a:schemeClr val="dk1"/>
                </a:solidFill>
                <a:latin typeface="Tahoma"/>
                <a:ea typeface="Tahoma"/>
                <a:cs typeface="Tahoma"/>
                <a:sym typeface="Tahoma"/>
              </a:rPr>
              <a:t>Hạn chế rác thải, phân loại rác khi bỏ đi là những hành động thiết thực bảo vệ môi trường</a:t>
            </a:r>
            <a:endParaRPr sz="3200">
              <a:solidFill>
                <a:schemeClr val="dk1"/>
              </a:solidFill>
              <a:latin typeface="Tahoma"/>
              <a:ea typeface="Tahoma"/>
              <a:cs typeface="Tahoma"/>
              <a:sym typeface="Tahoma"/>
            </a:endParaRPr>
          </a:p>
        </p:txBody>
      </p:sp>
      <p:pic>
        <p:nvPicPr>
          <p:cNvPr id="742" name="Google Shape;742;p42"/>
          <p:cNvPicPr preferRelativeResize="0"/>
          <p:nvPr/>
        </p:nvPicPr>
        <p:blipFill rotWithShape="1">
          <a:blip r:embed="rId3">
            <a:alphaModFix/>
          </a:blip>
          <a:srcRect/>
          <a:stretch/>
        </p:blipFill>
        <p:spPr>
          <a:xfrm>
            <a:off x="6868717" y="2013330"/>
            <a:ext cx="4866120" cy="2994535"/>
          </a:xfrm>
          <a:prstGeom prst="rect">
            <a:avLst/>
          </a:prstGeom>
          <a:noFill/>
          <a:ln>
            <a:noFill/>
          </a:ln>
        </p:spPr>
      </p:pic>
      <p:pic>
        <p:nvPicPr>
          <p:cNvPr id="743" name="Google Shape;743;p42"/>
          <p:cNvPicPr preferRelativeResize="0"/>
          <p:nvPr/>
        </p:nvPicPr>
        <p:blipFill rotWithShape="1">
          <a:blip r:embed="rId4">
            <a:alphaModFix/>
          </a:blip>
          <a:srcRect/>
          <a:stretch/>
        </p:blipFill>
        <p:spPr>
          <a:xfrm>
            <a:off x="882481" y="2013330"/>
            <a:ext cx="5736093" cy="3050144"/>
          </a:xfrm>
          <a:prstGeom prst="rect">
            <a:avLst/>
          </a:prstGeom>
          <a:noFill/>
          <a:ln>
            <a:noFill/>
          </a:ln>
        </p:spPr>
      </p:pic>
      <p:sp>
        <p:nvSpPr>
          <p:cNvPr id="744" name="Google Shape;744;p42"/>
          <p:cNvSpPr txBox="1"/>
          <p:nvPr/>
        </p:nvSpPr>
        <p:spPr>
          <a:xfrm>
            <a:off x="882481" y="1204686"/>
            <a:ext cx="1084784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entury Gothic"/>
                <a:ea typeface="Century Gothic"/>
                <a:cs typeface="Century Gothic"/>
                <a:sym typeface="Century Gothic"/>
              </a:rPr>
              <a:t>III. Thu gom rác thải và tái sử dụng đồ dùng trong gia đình</a:t>
            </a: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animEffect transition="in" filter="fade">
                                      <p:cBhvr>
                                        <p:cTn id="7" dur="500"/>
                                        <p:tgtEl>
                                          <p:spTgt spid="742"/>
                                        </p:tgtEl>
                                      </p:cBhvr>
                                    </p:animEffect>
                                  </p:childTnLst>
                                </p:cTn>
                              </p:par>
                              <p:par>
                                <p:cTn id="8" presetID="2" presetClass="entr" presetSubtype="4" fill="hold" nodeType="withEffect">
                                  <p:stCondLst>
                                    <p:cond delay="0"/>
                                  </p:stCondLst>
                                  <p:childTnLst>
                                    <p:set>
                                      <p:cBhvr>
                                        <p:cTn id="9" dur="1" fill="hold">
                                          <p:stCondLst>
                                            <p:cond delay="0"/>
                                          </p:stCondLst>
                                        </p:cTn>
                                        <p:tgtEl>
                                          <p:spTgt spid="743"/>
                                        </p:tgtEl>
                                        <p:attrNameLst>
                                          <p:attrName>style.visibility</p:attrName>
                                        </p:attrNameLst>
                                      </p:cBhvr>
                                      <p:to>
                                        <p:strVal val="visible"/>
                                      </p:to>
                                    </p:set>
                                    <p:anim calcmode="lin" valueType="num">
                                      <p:cBhvr additive="base">
                                        <p:cTn id="10" dur="500"/>
                                        <p:tgtEl>
                                          <p:spTgt spid="74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41"/>
                                        </p:tgtEl>
                                        <p:attrNameLst>
                                          <p:attrName>style.visibility</p:attrName>
                                        </p:attrNameLst>
                                      </p:cBhvr>
                                      <p:to>
                                        <p:strVal val="visible"/>
                                      </p:to>
                                    </p:set>
                                    <p:anim calcmode="lin" valueType="num">
                                      <p:cBhvr additive="base">
                                        <p:cTn id="13" dur="500"/>
                                        <p:tgtEl>
                                          <p:spTgt spid="7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43"/>
          <p:cNvSpPr txBox="1"/>
          <p:nvPr/>
        </p:nvSpPr>
        <p:spPr>
          <a:xfrm>
            <a:off x="5384799" y="2687796"/>
            <a:ext cx="6265334" cy="653705"/>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3200">
                <a:solidFill>
                  <a:schemeClr val="dk1"/>
                </a:solidFill>
                <a:latin typeface="Tahoma"/>
                <a:ea typeface="Tahoma"/>
                <a:cs typeface="Tahoma"/>
                <a:sym typeface="Tahoma"/>
              </a:rPr>
              <a:t>Reduce: Giảm thiểu việc sử dụng</a:t>
            </a:r>
            <a:endParaRPr sz="3200">
              <a:solidFill>
                <a:schemeClr val="dk1"/>
              </a:solidFill>
              <a:latin typeface="Tahoma"/>
              <a:ea typeface="Tahoma"/>
              <a:cs typeface="Tahoma"/>
              <a:sym typeface="Tahoma"/>
            </a:endParaRPr>
          </a:p>
        </p:txBody>
      </p:sp>
      <p:pic>
        <p:nvPicPr>
          <p:cNvPr id="750" name="Google Shape;750;p43"/>
          <p:cNvPicPr preferRelativeResize="0"/>
          <p:nvPr/>
        </p:nvPicPr>
        <p:blipFill rotWithShape="1">
          <a:blip r:embed="rId3">
            <a:alphaModFix/>
          </a:blip>
          <a:srcRect/>
          <a:stretch/>
        </p:blipFill>
        <p:spPr>
          <a:xfrm>
            <a:off x="1087298" y="1743833"/>
            <a:ext cx="3864912" cy="4623100"/>
          </a:xfrm>
          <a:prstGeom prst="rect">
            <a:avLst/>
          </a:prstGeom>
          <a:noFill/>
          <a:ln>
            <a:noFill/>
          </a:ln>
        </p:spPr>
      </p:pic>
      <p:sp>
        <p:nvSpPr>
          <p:cNvPr id="751" name="Google Shape;751;p43"/>
          <p:cNvSpPr txBox="1"/>
          <p:nvPr/>
        </p:nvSpPr>
        <p:spPr>
          <a:xfrm>
            <a:off x="5384799" y="3692496"/>
            <a:ext cx="6265334" cy="597664"/>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3200">
                <a:solidFill>
                  <a:schemeClr val="dk1"/>
                </a:solidFill>
                <a:latin typeface="Tahoma"/>
                <a:ea typeface="Tahoma"/>
                <a:cs typeface="Tahoma"/>
                <a:sym typeface="Tahoma"/>
              </a:rPr>
              <a:t>Reuse: Tái sử dụng</a:t>
            </a:r>
            <a:endParaRPr sz="3200">
              <a:solidFill>
                <a:schemeClr val="dk1"/>
              </a:solidFill>
              <a:latin typeface="Tahoma"/>
              <a:ea typeface="Tahoma"/>
              <a:cs typeface="Tahoma"/>
              <a:sym typeface="Tahoma"/>
            </a:endParaRPr>
          </a:p>
        </p:txBody>
      </p:sp>
      <p:sp>
        <p:nvSpPr>
          <p:cNvPr id="752" name="Google Shape;752;p43"/>
          <p:cNvSpPr txBox="1"/>
          <p:nvPr/>
        </p:nvSpPr>
        <p:spPr>
          <a:xfrm>
            <a:off x="5384799" y="4697196"/>
            <a:ext cx="6265334" cy="653705"/>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3200">
                <a:solidFill>
                  <a:schemeClr val="dk1"/>
                </a:solidFill>
                <a:latin typeface="Tahoma"/>
                <a:ea typeface="Tahoma"/>
                <a:cs typeface="Tahoma"/>
                <a:sym typeface="Tahoma"/>
              </a:rPr>
              <a:t>Recycle: Tái chế</a:t>
            </a:r>
            <a:endParaRPr sz="3200">
              <a:solidFill>
                <a:schemeClr val="dk1"/>
              </a:solidFill>
              <a:latin typeface="Tahoma"/>
              <a:ea typeface="Tahoma"/>
              <a:cs typeface="Tahoma"/>
              <a:sym typeface="Tahoma"/>
            </a:endParaRPr>
          </a:p>
        </p:txBody>
      </p:sp>
      <p:sp>
        <p:nvSpPr>
          <p:cNvPr id="753" name="Google Shape;753;p43"/>
          <p:cNvSpPr txBox="1"/>
          <p:nvPr/>
        </p:nvSpPr>
        <p:spPr>
          <a:xfrm>
            <a:off x="1611086" y="94342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4" name="Google Shape;754;p43"/>
          <p:cNvSpPr txBox="1"/>
          <p:nvPr/>
        </p:nvSpPr>
        <p:spPr>
          <a:xfrm>
            <a:off x="740229" y="943429"/>
            <a:ext cx="1084784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entury Gothic"/>
                <a:ea typeface="Century Gothic"/>
                <a:cs typeface="Century Gothic"/>
                <a:sym typeface="Century Gothic"/>
              </a:rPr>
              <a:t>III. Thu gom rác thải và tái sử dụng đồ dùng trong gia đình</a:t>
            </a: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9"/>
                                        </p:tgtEl>
                                        <p:attrNameLst>
                                          <p:attrName>style.visibility</p:attrName>
                                        </p:attrNameLst>
                                      </p:cBhvr>
                                      <p:to>
                                        <p:strVal val="visible"/>
                                      </p:to>
                                    </p:set>
                                    <p:anim calcmode="lin" valueType="num">
                                      <p:cBhvr additive="base">
                                        <p:cTn id="7" dur="500"/>
                                        <p:tgtEl>
                                          <p:spTgt spid="74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51"/>
                                        </p:tgtEl>
                                        <p:attrNameLst>
                                          <p:attrName>style.visibility</p:attrName>
                                        </p:attrNameLst>
                                      </p:cBhvr>
                                      <p:to>
                                        <p:strVal val="visible"/>
                                      </p:to>
                                    </p:set>
                                    <p:anim calcmode="lin" valueType="num">
                                      <p:cBhvr additive="base">
                                        <p:cTn id="11" dur="500"/>
                                        <p:tgtEl>
                                          <p:spTgt spid="751"/>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752"/>
                                        </p:tgtEl>
                                        <p:attrNameLst>
                                          <p:attrName>style.visibility</p:attrName>
                                        </p:attrNameLst>
                                      </p:cBhvr>
                                      <p:to>
                                        <p:strVal val="visible"/>
                                      </p:to>
                                    </p:set>
                                    <p:anim calcmode="lin" valueType="num">
                                      <p:cBhvr additive="base">
                                        <p:cTn id="15" dur="500"/>
                                        <p:tgtEl>
                                          <p:spTgt spid="7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44"/>
          <p:cNvSpPr txBox="1">
            <a:spLocks noGrp="1"/>
          </p:cNvSpPr>
          <p:nvPr>
            <p:ph type="title"/>
          </p:nvPr>
        </p:nvSpPr>
        <p:spPr>
          <a:xfrm>
            <a:off x="721217" y="386925"/>
            <a:ext cx="1030614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3200"/>
              <a:buFont typeface="Arial"/>
              <a:buNone/>
            </a:pPr>
            <a:r>
              <a:rPr lang="en-US">
                <a:solidFill>
                  <a:srgbClr val="FF0000"/>
                </a:solidFill>
              </a:rPr>
              <a:t>HOÀN THÀNH PHIẾU HỌC TẬP SỐ 1</a:t>
            </a:r>
            <a:endParaRPr>
              <a:solidFill>
                <a:srgbClr val="FF0000"/>
              </a:solidFill>
            </a:endParaRPr>
          </a:p>
        </p:txBody>
      </p:sp>
      <p:sp>
        <p:nvSpPr>
          <p:cNvPr id="760" name="Google Shape;760;p44"/>
          <p:cNvSpPr txBox="1">
            <a:spLocks noGrp="1"/>
          </p:cNvSpPr>
          <p:nvPr>
            <p:ph type="body" idx="1"/>
          </p:nvPr>
        </p:nvSpPr>
        <p:spPr>
          <a:xfrm>
            <a:off x="721217" y="1237445"/>
            <a:ext cx="11381883" cy="511183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800"/>
              <a:buNone/>
            </a:pPr>
            <a:r>
              <a:rPr lang="en-US" b="1"/>
              <a:t>Câu 1:</a:t>
            </a:r>
            <a:r>
              <a:rPr lang="en-US"/>
              <a:t> Nêu được cách xử lý một số đồ dùng bỏ đi trong gia đình. </a:t>
            </a:r>
            <a:endParaRPr/>
          </a:p>
          <a:p>
            <a:pPr marL="342900" lvl="0" indent="-342900" algn="l" rtl="0">
              <a:spcBef>
                <a:spcPts val="1000"/>
              </a:spcBef>
              <a:spcAft>
                <a:spcPts val="0"/>
              </a:spcAft>
              <a:buSzPts val="2800"/>
              <a:buFont typeface="Arial"/>
              <a:buChar char="•"/>
            </a:pPr>
            <a:r>
              <a:rPr lang="en-US"/>
              <a:t>Chai nhựa, chai thuỷ tinh, túi nilon</a:t>
            </a:r>
            <a:endParaRPr/>
          </a:p>
          <a:p>
            <a:pPr marL="342900" lvl="0" indent="-342900" algn="l" rtl="0">
              <a:spcBef>
                <a:spcPts val="1000"/>
              </a:spcBef>
              <a:spcAft>
                <a:spcPts val="0"/>
              </a:spcAft>
              <a:buSzPts val="2800"/>
              <a:buFont typeface="Arial"/>
              <a:buChar char="•"/>
            </a:pPr>
            <a:r>
              <a:rPr lang="en-US"/>
              <a:t>Quần áo cũ</a:t>
            </a:r>
            <a:endParaRPr/>
          </a:p>
          <a:p>
            <a:pPr marL="342900" lvl="0" indent="-342900" algn="l" rtl="0">
              <a:spcBef>
                <a:spcPts val="1000"/>
              </a:spcBef>
              <a:spcAft>
                <a:spcPts val="0"/>
              </a:spcAft>
              <a:buSzPts val="2800"/>
              <a:buFont typeface="Arial"/>
              <a:buChar char="•"/>
            </a:pPr>
            <a:r>
              <a:rPr lang="en-US"/>
              <a:t>Đồ điện cũ hỏng</a:t>
            </a:r>
            <a:endParaRPr/>
          </a:p>
          <a:p>
            <a:pPr marL="342900" lvl="0" indent="-342900" algn="l" rtl="0">
              <a:spcBef>
                <a:spcPts val="1000"/>
              </a:spcBef>
              <a:spcAft>
                <a:spcPts val="0"/>
              </a:spcAft>
              <a:buSzPts val="2800"/>
              <a:buFont typeface="Arial"/>
              <a:buChar char="•"/>
            </a:pPr>
            <a:r>
              <a:rPr lang="en-US"/>
              <a:t>Pin điện hỏng</a:t>
            </a:r>
            <a:endParaRPr/>
          </a:p>
          <a:p>
            <a:pPr marL="342900" lvl="0" indent="-342900" algn="l" rtl="0">
              <a:spcBef>
                <a:spcPts val="1000"/>
              </a:spcBef>
              <a:spcAft>
                <a:spcPts val="0"/>
              </a:spcAft>
              <a:buSzPts val="2800"/>
              <a:buFont typeface="Arial"/>
              <a:buChar char="•"/>
            </a:pPr>
            <a:r>
              <a:rPr lang="en-US"/>
              <a:t>Đồ gỗ đã qua sử dụng</a:t>
            </a:r>
            <a:endParaRPr/>
          </a:p>
          <a:p>
            <a:pPr marL="342900" lvl="0" indent="-342900" algn="l" rtl="0">
              <a:spcBef>
                <a:spcPts val="1000"/>
              </a:spcBef>
              <a:spcAft>
                <a:spcPts val="0"/>
              </a:spcAft>
              <a:buSzPts val="2800"/>
              <a:buFont typeface="Arial"/>
              <a:buChar char="•"/>
            </a:pPr>
            <a:r>
              <a:rPr lang="en-US"/>
              <a:t>Giấy vụn</a:t>
            </a:r>
            <a:endParaRPr/>
          </a:p>
          <a:p>
            <a:pPr marL="0" lvl="0" indent="0" algn="l" rtl="0">
              <a:spcBef>
                <a:spcPts val="1000"/>
              </a:spcBef>
              <a:spcAft>
                <a:spcPts val="0"/>
              </a:spcAft>
              <a:buSzPts val="2800"/>
              <a:buNone/>
            </a:pPr>
            <a:r>
              <a:rPr lang="en-US" b="1"/>
              <a:t>Câu 2: </a:t>
            </a:r>
            <a:r>
              <a:rPr lang="en-US"/>
              <a:t>Cách xử lí rác thải dễ phân hủy từ những thức ăn bỏ đi hàng ngày thành phân bón cho cây trồng.</a:t>
            </a:r>
            <a:endParaRPr/>
          </a:p>
          <a:p>
            <a:pPr marL="0" lvl="0" indent="0" algn="l" rtl="0">
              <a:spcBef>
                <a:spcPts val="1000"/>
              </a:spcBef>
              <a:spcAft>
                <a:spcPts val="0"/>
              </a:spcAft>
              <a:buSzPts val="2800"/>
              <a:buNone/>
            </a:pPr>
            <a:endParaRPr/>
          </a:p>
        </p:txBody>
      </p:sp>
      <p:pic>
        <p:nvPicPr>
          <p:cNvPr id="761" name="Google Shape;761;p44"/>
          <p:cNvPicPr preferRelativeResize="0"/>
          <p:nvPr/>
        </p:nvPicPr>
        <p:blipFill rotWithShape="1">
          <a:blip r:embed="rId3">
            <a:alphaModFix/>
          </a:blip>
          <a:srcRect/>
          <a:stretch/>
        </p:blipFill>
        <p:spPr>
          <a:xfrm>
            <a:off x="10271751" y="5686023"/>
            <a:ext cx="1831349" cy="10317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0">
                                            <p:txEl>
                                              <p:pRg st="0" end="0"/>
                                            </p:txEl>
                                          </p:spTgt>
                                        </p:tgtEl>
                                        <p:attrNameLst>
                                          <p:attrName>style.visibility</p:attrName>
                                        </p:attrNameLst>
                                      </p:cBhvr>
                                      <p:to>
                                        <p:strVal val="visible"/>
                                      </p:to>
                                    </p:set>
                                    <p:anim calcmode="lin" valueType="num">
                                      <p:cBhvr additive="base">
                                        <p:cTn id="7" dur="500"/>
                                        <p:tgtEl>
                                          <p:spTgt spid="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60">
                                            <p:txEl>
                                              <p:pRg st="1" end="1"/>
                                            </p:txEl>
                                          </p:spTgt>
                                        </p:tgtEl>
                                        <p:attrNameLst>
                                          <p:attrName>style.visibility</p:attrName>
                                        </p:attrNameLst>
                                      </p:cBhvr>
                                      <p:to>
                                        <p:strVal val="visible"/>
                                      </p:to>
                                    </p:set>
                                    <p:anim calcmode="lin" valueType="num">
                                      <p:cBhvr additive="base">
                                        <p:cTn id="12" dur="500"/>
                                        <p:tgtEl>
                                          <p:spTgt spid="7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60">
                                            <p:txEl>
                                              <p:pRg st="2" end="2"/>
                                            </p:txEl>
                                          </p:spTgt>
                                        </p:tgtEl>
                                        <p:attrNameLst>
                                          <p:attrName>style.visibility</p:attrName>
                                        </p:attrNameLst>
                                      </p:cBhvr>
                                      <p:to>
                                        <p:strVal val="visible"/>
                                      </p:to>
                                    </p:set>
                                    <p:anim calcmode="lin" valueType="num">
                                      <p:cBhvr additive="base">
                                        <p:cTn id="17" dur="500"/>
                                        <p:tgtEl>
                                          <p:spTgt spid="7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60">
                                            <p:txEl>
                                              <p:pRg st="3" end="3"/>
                                            </p:txEl>
                                          </p:spTgt>
                                        </p:tgtEl>
                                        <p:attrNameLst>
                                          <p:attrName>style.visibility</p:attrName>
                                        </p:attrNameLst>
                                      </p:cBhvr>
                                      <p:to>
                                        <p:strVal val="visible"/>
                                      </p:to>
                                    </p:set>
                                    <p:anim calcmode="lin" valueType="num">
                                      <p:cBhvr additive="base">
                                        <p:cTn id="22" dur="500"/>
                                        <p:tgtEl>
                                          <p:spTgt spid="76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60">
                                            <p:txEl>
                                              <p:pRg st="4" end="4"/>
                                            </p:txEl>
                                          </p:spTgt>
                                        </p:tgtEl>
                                        <p:attrNameLst>
                                          <p:attrName>style.visibility</p:attrName>
                                        </p:attrNameLst>
                                      </p:cBhvr>
                                      <p:to>
                                        <p:strVal val="visible"/>
                                      </p:to>
                                    </p:set>
                                    <p:anim calcmode="lin" valueType="num">
                                      <p:cBhvr additive="base">
                                        <p:cTn id="27" dur="500"/>
                                        <p:tgtEl>
                                          <p:spTgt spid="76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60">
                                            <p:txEl>
                                              <p:pRg st="5" end="5"/>
                                            </p:txEl>
                                          </p:spTgt>
                                        </p:tgtEl>
                                        <p:attrNameLst>
                                          <p:attrName>style.visibility</p:attrName>
                                        </p:attrNameLst>
                                      </p:cBhvr>
                                      <p:to>
                                        <p:strVal val="visible"/>
                                      </p:to>
                                    </p:set>
                                    <p:anim calcmode="lin" valueType="num">
                                      <p:cBhvr additive="base">
                                        <p:cTn id="32" dur="500"/>
                                        <p:tgtEl>
                                          <p:spTgt spid="76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60">
                                            <p:txEl>
                                              <p:pRg st="6" end="6"/>
                                            </p:txEl>
                                          </p:spTgt>
                                        </p:tgtEl>
                                        <p:attrNameLst>
                                          <p:attrName>style.visibility</p:attrName>
                                        </p:attrNameLst>
                                      </p:cBhvr>
                                      <p:to>
                                        <p:strVal val="visible"/>
                                      </p:to>
                                    </p:set>
                                    <p:anim calcmode="lin" valueType="num">
                                      <p:cBhvr additive="base">
                                        <p:cTn id="37" dur="500"/>
                                        <p:tgtEl>
                                          <p:spTgt spid="76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60">
                                            <p:txEl>
                                              <p:pRg st="7" end="7"/>
                                            </p:txEl>
                                          </p:spTgt>
                                        </p:tgtEl>
                                        <p:attrNameLst>
                                          <p:attrName>style.visibility</p:attrName>
                                        </p:attrNameLst>
                                      </p:cBhvr>
                                      <p:to>
                                        <p:strVal val="visible"/>
                                      </p:to>
                                    </p:set>
                                    <p:anim calcmode="lin" valueType="num">
                                      <p:cBhvr additive="base">
                                        <p:cTn id="42" dur="500"/>
                                        <p:tgtEl>
                                          <p:spTgt spid="76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60">
                                            <p:txEl>
                                              <p:pRg st="8" end="8"/>
                                            </p:txEl>
                                          </p:spTgt>
                                        </p:tgtEl>
                                        <p:attrNameLst>
                                          <p:attrName>style.visibility</p:attrName>
                                        </p:attrNameLst>
                                      </p:cBhvr>
                                      <p:to>
                                        <p:strVal val="visible"/>
                                      </p:to>
                                    </p:set>
                                    <p:anim calcmode="lin" valueType="num">
                                      <p:cBhvr additive="base">
                                        <p:cTn id="47" dur="500"/>
                                        <p:tgtEl>
                                          <p:spTgt spid="76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61"/>
                                        </p:tgtEl>
                                        <p:attrNameLst>
                                          <p:attrName>style.visibility</p:attrName>
                                        </p:attrNameLst>
                                      </p:cBhvr>
                                      <p:to>
                                        <p:strVal val="visible"/>
                                      </p:to>
                                    </p:set>
                                    <p:animEffect transition="in" filter="fade">
                                      <p:cBhvr>
                                        <p:cTn id="52" dur="50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45"/>
          <p:cNvSpPr/>
          <p:nvPr/>
        </p:nvSpPr>
        <p:spPr>
          <a:xfrm>
            <a:off x="0" y="16933"/>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
        <p:nvSpPr>
          <p:cNvPr id="767" name="Google Shape;767;p45"/>
          <p:cNvSpPr txBox="1"/>
          <p:nvPr/>
        </p:nvSpPr>
        <p:spPr>
          <a:xfrm>
            <a:off x="400049" y="2617685"/>
            <a:ext cx="11415713"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4000"/>
              <a:buFont typeface="Century Gothic"/>
              <a:buNone/>
            </a:pPr>
            <a:r>
              <a:rPr lang="en-US" sz="4000" b="1" i="0" u="none" strike="noStrike" cap="none">
                <a:solidFill>
                  <a:srgbClr val="002060"/>
                </a:solidFill>
                <a:latin typeface="Century Gothic"/>
                <a:ea typeface="Century Gothic"/>
                <a:cs typeface="Century Gothic"/>
                <a:sym typeface="Century Gothic"/>
              </a:rPr>
              <a:t>Hãy chọn phương án trả lời đúng trong các câu sau: </a:t>
            </a:r>
            <a:endParaRPr/>
          </a:p>
        </p:txBody>
      </p:sp>
      <p:grpSp>
        <p:nvGrpSpPr>
          <p:cNvPr id="768" name="Google Shape;768;p45"/>
          <p:cNvGrpSpPr/>
          <p:nvPr/>
        </p:nvGrpSpPr>
        <p:grpSpPr>
          <a:xfrm>
            <a:off x="2188412" y="524810"/>
            <a:ext cx="7241736" cy="1584999"/>
            <a:chOff x="4362450" y="346550"/>
            <a:chExt cx="4248150" cy="1333500"/>
          </a:xfrm>
        </p:grpSpPr>
        <p:sp>
          <p:nvSpPr>
            <p:cNvPr id="769" name="Google Shape;769;p45"/>
            <p:cNvSpPr/>
            <p:nvPr/>
          </p:nvSpPr>
          <p:spPr>
            <a:xfrm>
              <a:off x="4362450" y="346550"/>
              <a:ext cx="4248150" cy="1333500"/>
            </a:xfrm>
            <a:prstGeom prst="homePlate">
              <a:avLst>
                <a:gd name="adj" fmla="val 50000"/>
              </a:avLst>
            </a:prstGeom>
            <a:solidFill>
              <a:srgbClr val="F3DE76"/>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
          <p:nvSpPr>
            <p:cNvPr id="770" name="Google Shape;770;p45"/>
            <p:cNvSpPr txBox="1"/>
            <p:nvPr/>
          </p:nvSpPr>
          <p:spPr>
            <a:xfrm>
              <a:off x="4929187" y="505468"/>
              <a:ext cx="284797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6000"/>
                <a:buFont typeface="Bebas Neue"/>
                <a:buNone/>
              </a:pPr>
              <a:r>
                <a:rPr lang="en-US" sz="6000" b="1" i="0" u="none" strike="noStrike" cap="none">
                  <a:solidFill>
                    <a:srgbClr val="FF0000"/>
                  </a:solidFill>
                  <a:latin typeface="Bebas Neue"/>
                  <a:ea typeface="Bebas Neue"/>
                  <a:cs typeface="Bebas Neue"/>
                  <a:sym typeface="Bebas Neue"/>
                </a:rPr>
                <a:t>LUYỆN TẬP</a:t>
              </a:r>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46"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777" name="Google Shape;777;p46"/>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1</a:t>
            </a:r>
            <a:endParaRPr sz="3012" b="1">
              <a:solidFill>
                <a:srgbClr val="FF0000"/>
              </a:solidFill>
              <a:latin typeface="Bookman Old Style"/>
              <a:ea typeface="Bookman Old Style"/>
              <a:cs typeface="Bookman Old Style"/>
              <a:sym typeface="Bookman Old Style"/>
            </a:endParaRPr>
          </a:p>
        </p:txBody>
      </p:sp>
      <p:pic>
        <p:nvPicPr>
          <p:cNvPr id="778" name="Google Shape;778;p46"/>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779" name="Google Shape;779;p46"/>
          <p:cNvSpPr txBox="1"/>
          <p:nvPr/>
        </p:nvSpPr>
        <p:spPr>
          <a:xfrm>
            <a:off x="2266950" y="5034492"/>
            <a:ext cx="8286750" cy="667344"/>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4000">
                <a:solidFill>
                  <a:srgbClr val="FF0000"/>
                </a:solidFill>
                <a:latin typeface="Century Gothic"/>
                <a:ea typeface="Century Gothic"/>
                <a:cs typeface="Century Gothic"/>
                <a:sym typeface="Century Gothic"/>
              </a:rPr>
              <a:t>c</a:t>
            </a:r>
            <a:endParaRPr/>
          </a:p>
        </p:txBody>
      </p:sp>
      <p:sp>
        <p:nvSpPr>
          <p:cNvPr id="780" name="Google Shape;780;p46"/>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781" name="Google Shape;781;p46"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782" name="Google Shape;782;p46"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783" name="Google Shape;783;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784" name="Google Shape;784;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785" name="Google Shape;785;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786" name="Google Shape;786;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787" name="Google Shape;787;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788" name="Google Shape;788;p46"/>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789" name="Google Shape;789;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790" name="Google Shape;790;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791" name="Google Shape;791;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792" name="Google Shape;792;p46"/>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793" name="Google Shape;793;p46"/>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794" name="Google Shape;794;p46"/>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795" name="Google Shape;795;p46"/>
          <p:cNvSpPr txBox="1"/>
          <p:nvPr/>
        </p:nvSpPr>
        <p:spPr>
          <a:xfrm>
            <a:off x="2796109" y="2073015"/>
            <a:ext cx="812434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Mô hình 3R có nghĩa là gì?</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A. Sử dụng các vật liệu ít gây ô nhiễm môi trường.</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B. Sử dụng vật liệu với mục tiêu giảm thiểu, tái chế, tái sử dụng.</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 Sử dụng vật liệu có hiệu quả, an toàn, tiết kiệm.</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D. Sử dụng các vật liệu chất lượng cao, mẫu mã đẹp, hình thức </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phù hợp</a:t>
            </a:r>
            <a:r>
              <a:rPr lang="en-US"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7"/>
                                        </p:tgtEl>
                                        <p:attrNameLst>
                                          <p:attrName>style.visibility</p:attrName>
                                        </p:attrNameLst>
                                      </p:cBhvr>
                                      <p:to>
                                        <p:strVal val="visible"/>
                                      </p:to>
                                    </p:set>
                                    <p:animEffect transition="in" filter="fade">
                                      <p:cBhvr>
                                        <p:cTn id="7" dur="500"/>
                                        <p:tgtEl>
                                          <p:spTgt spid="7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1"/>
                                        </p:tgtEl>
                                        <p:attrNameLst>
                                          <p:attrName>style.visibility</p:attrName>
                                        </p:attrNameLst>
                                      </p:cBhvr>
                                      <p:to>
                                        <p:strVal val="visible"/>
                                      </p:to>
                                    </p:set>
                                    <p:animEffect transition="in" filter="fade">
                                      <p:cBhvr>
                                        <p:cTn id="12" dur="500"/>
                                        <p:tgtEl>
                                          <p:spTgt spid="781"/>
                                        </p:tgtEl>
                                      </p:cBhvr>
                                    </p:animEffect>
                                  </p:childTnLst>
                                </p:cTn>
                              </p:par>
                              <p:par>
                                <p:cTn id="13" presetID="10" presetClass="entr" presetSubtype="0" fill="hold" nodeType="withEffect">
                                  <p:stCondLst>
                                    <p:cond delay="0"/>
                                  </p:stCondLst>
                                  <p:childTnLst>
                                    <p:set>
                                      <p:cBhvr>
                                        <p:cTn id="14" dur="1" fill="hold">
                                          <p:stCondLst>
                                            <p:cond delay="0"/>
                                          </p:stCondLst>
                                        </p:cTn>
                                        <p:tgtEl>
                                          <p:spTgt spid="782"/>
                                        </p:tgtEl>
                                        <p:attrNameLst>
                                          <p:attrName>style.visibility</p:attrName>
                                        </p:attrNameLst>
                                      </p:cBhvr>
                                      <p:to>
                                        <p:strVal val="visible"/>
                                      </p:to>
                                    </p:set>
                                    <p:animEffect transition="in" filter="fade">
                                      <p:cBhvr>
                                        <p:cTn id="15" dur="500"/>
                                        <p:tgtEl>
                                          <p:spTgt spid="782"/>
                                        </p:tgtEl>
                                      </p:cBhvr>
                                    </p:animEffect>
                                  </p:childTnLst>
                                </p:cTn>
                              </p:par>
                              <p:par>
                                <p:cTn id="16" presetID="10" presetClass="entr" presetSubtype="0" fill="hold" nodeType="withEffect">
                                  <p:stCondLst>
                                    <p:cond delay="0"/>
                                  </p:stCondLst>
                                  <p:childTnLst>
                                    <p:set>
                                      <p:cBhvr>
                                        <p:cTn id="17" dur="1" fill="hold">
                                          <p:stCondLst>
                                            <p:cond delay="0"/>
                                          </p:stCondLst>
                                        </p:cTn>
                                        <p:tgtEl>
                                          <p:spTgt spid="783"/>
                                        </p:tgtEl>
                                        <p:attrNameLst>
                                          <p:attrName>style.visibility</p:attrName>
                                        </p:attrNameLst>
                                      </p:cBhvr>
                                      <p:to>
                                        <p:strVal val="visible"/>
                                      </p:to>
                                    </p:set>
                                    <p:animEffect transition="in" filter="fade">
                                      <p:cBhvr>
                                        <p:cTn id="18" dur="500"/>
                                        <p:tgtEl>
                                          <p:spTgt spid="783"/>
                                        </p:tgtEl>
                                      </p:cBhvr>
                                    </p:animEffect>
                                  </p:childTnLst>
                                </p:cTn>
                              </p:par>
                              <p:par>
                                <p:cTn id="19" presetID="10" presetClass="entr" presetSubtype="0" fill="hold" nodeType="withEffect">
                                  <p:stCondLst>
                                    <p:cond delay="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childTnLst>
                                </p:cTn>
                              </p:par>
                              <p:par>
                                <p:cTn id="22" presetID="10" presetClass="entr" presetSubtype="0" fill="hold" nodeType="withEffect">
                                  <p:stCondLst>
                                    <p:cond delay="0"/>
                                  </p:stCondLst>
                                  <p:childTnLst>
                                    <p:set>
                                      <p:cBhvr>
                                        <p:cTn id="23" dur="1" fill="hold">
                                          <p:stCondLst>
                                            <p:cond delay="0"/>
                                          </p:stCondLst>
                                        </p:cTn>
                                        <p:tgtEl>
                                          <p:spTgt spid="785"/>
                                        </p:tgtEl>
                                        <p:attrNameLst>
                                          <p:attrName>style.visibility</p:attrName>
                                        </p:attrNameLst>
                                      </p:cBhvr>
                                      <p:to>
                                        <p:strVal val="visible"/>
                                      </p:to>
                                    </p:set>
                                    <p:animEffect transition="in" filter="fade">
                                      <p:cBhvr>
                                        <p:cTn id="24" dur="500"/>
                                        <p:tgtEl>
                                          <p:spTgt spid="785"/>
                                        </p:tgtEl>
                                      </p:cBhvr>
                                    </p:animEffect>
                                  </p:childTnLst>
                                </p:cTn>
                              </p:par>
                              <p:par>
                                <p:cTn id="25" presetID="10" presetClass="entr" presetSubtype="0" fill="hold" nodeType="withEffect">
                                  <p:stCondLst>
                                    <p:cond delay="0"/>
                                  </p:stCondLst>
                                  <p:childTnLst>
                                    <p:set>
                                      <p:cBhvr>
                                        <p:cTn id="26" dur="1" fill="hold">
                                          <p:stCondLst>
                                            <p:cond delay="0"/>
                                          </p:stCondLst>
                                        </p:cTn>
                                        <p:tgtEl>
                                          <p:spTgt spid="786"/>
                                        </p:tgtEl>
                                        <p:attrNameLst>
                                          <p:attrName>style.visibility</p:attrName>
                                        </p:attrNameLst>
                                      </p:cBhvr>
                                      <p:to>
                                        <p:strVal val="visible"/>
                                      </p:to>
                                    </p:set>
                                    <p:animEffect transition="in" filter="fade">
                                      <p:cBhvr>
                                        <p:cTn id="27" dur="500"/>
                                        <p:tgtEl>
                                          <p:spTgt spid="786"/>
                                        </p:tgtEl>
                                      </p:cBhvr>
                                    </p:animEffect>
                                  </p:childTnLst>
                                </p:cTn>
                              </p:par>
                              <p:par>
                                <p:cTn id="28" presetID="10" presetClass="entr" presetSubtype="0" fill="hold" nodeType="withEffect">
                                  <p:stCondLst>
                                    <p:cond delay="0"/>
                                  </p:stCondLst>
                                  <p:childTnLst>
                                    <p:set>
                                      <p:cBhvr>
                                        <p:cTn id="29" dur="1" fill="hold">
                                          <p:stCondLst>
                                            <p:cond delay="0"/>
                                          </p:stCondLst>
                                        </p:cTn>
                                        <p:tgtEl>
                                          <p:spTgt spid="787"/>
                                        </p:tgtEl>
                                        <p:attrNameLst>
                                          <p:attrName>style.visibility</p:attrName>
                                        </p:attrNameLst>
                                      </p:cBhvr>
                                      <p:to>
                                        <p:strVal val="visible"/>
                                      </p:to>
                                    </p:set>
                                    <p:animEffect transition="in" filter="fade">
                                      <p:cBhvr>
                                        <p:cTn id="30" dur="500"/>
                                        <p:tgtEl>
                                          <p:spTgt spid="787"/>
                                        </p:tgtEl>
                                      </p:cBhvr>
                                    </p:animEffect>
                                  </p:childTnLst>
                                </p:cTn>
                              </p:par>
                              <p:par>
                                <p:cTn id="31" presetID="10" presetClass="entr" presetSubtype="0" fill="hold" nodeType="withEffect">
                                  <p:stCondLst>
                                    <p:cond delay="0"/>
                                  </p:stCondLst>
                                  <p:childTnLst>
                                    <p:set>
                                      <p:cBhvr>
                                        <p:cTn id="32" dur="1" fill="hold">
                                          <p:stCondLst>
                                            <p:cond delay="0"/>
                                          </p:stCondLst>
                                        </p:cTn>
                                        <p:tgtEl>
                                          <p:spTgt spid="788"/>
                                        </p:tgtEl>
                                        <p:attrNameLst>
                                          <p:attrName>style.visibility</p:attrName>
                                        </p:attrNameLst>
                                      </p:cBhvr>
                                      <p:to>
                                        <p:strVal val="visible"/>
                                      </p:to>
                                    </p:set>
                                    <p:animEffect transition="in" filter="fade">
                                      <p:cBhvr>
                                        <p:cTn id="33" dur="500"/>
                                        <p:tgtEl>
                                          <p:spTgt spid="788"/>
                                        </p:tgtEl>
                                      </p:cBhvr>
                                    </p:animEffect>
                                  </p:childTnLst>
                                </p:cTn>
                              </p:par>
                              <p:par>
                                <p:cTn id="34" presetID="10" presetClass="entr" presetSubtype="0" fill="hold" nodeType="withEffect">
                                  <p:stCondLst>
                                    <p:cond delay="0"/>
                                  </p:stCondLst>
                                  <p:childTnLst>
                                    <p:set>
                                      <p:cBhvr>
                                        <p:cTn id="35" dur="1" fill="hold">
                                          <p:stCondLst>
                                            <p:cond delay="0"/>
                                          </p:stCondLst>
                                        </p:cTn>
                                        <p:tgtEl>
                                          <p:spTgt spid="789"/>
                                        </p:tgtEl>
                                        <p:attrNameLst>
                                          <p:attrName>style.visibility</p:attrName>
                                        </p:attrNameLst>
                                      </p:cBhvr>
                                      <p:to>
                                        <p:strVal val="visible"/>
                                      </p:to>
                                    </p:set>
                                    <p:animEffect transition="in" filter="fade">
                                      <p:cBhvr>
                                        <p:cTn id="36" dur="500"/>
                                        <p:tgtEl>
                                          <p:spTgt spid="789"/>
                                        </p:tgtEl>
                                      </p:cBhvr>
                                    </p:animEffect>
                                  </p:childTnLst>
                                </p:cTn>
                              </p:par>
                              <p:par>
                                <p:cTn id="37" presetID="10" presetClass="entr" presetSubtype="0" fill="hold" nodeType="withEffect">
                                  <p:stCondLst>
                                    <p:cond delay="0"/>
                                  </p:stCondLst>
                                  <p:childTnLst>
                                    <p:set>
                                      <p:cBhvr>
                                        <p:cTn id="38" dur="1" fill="hold">
                                          <p:stCondLst>
                                            <p:cond delay="0"/>
                                          </p:stCondLst>
                                        </p:cTn>
                                        <p:tgtEl>
                                          <p:spTgt spid="790"/>
                                        </p:tgtEl>
                                        <p:attrNameLst>
                                          <p:attrName>style.visibility</p:attrName>
                                        </p:attrNameLst>
                                      </p:cBhvr>
                                      <p:to>
                                        <p:strVal val="visible"/>
                                      </p:to>
                                    </p:set>
                                    <p:animEffect transition="in" filter="fade">
                                      <p:cBhvr>
                                        <p:cTn id="39" dur="500"/>
                                        <p:tgtEl>
                                          <p:spTgt spid="790"/>
                                        </p:tgtEl>
                                      </p:cBhvr>
                                    </p:animEffect>
                                  </p:childTnLst>
                                </p:cTn>
                              </p:par>
                              <p:par>
                                <p:cTn id="40" presetID="10" presetClass="entr" presetSubtype="0" fill="hold" nodeType="withEffect">
                                  <p:stCondLst>
                                    <p:cond delay="0"/>
                                  </p:stCondLst>
                                  <p:childTnLst>
                                    <p:set>
                                      <p:cBhvr>
                                        <p:cTn id="41" dur="1" fill="hold">
                                          <p:stCondLst>
                                            <p:cond delay="0"/>
                                          </p:stCondLst>
                                        </p:cTn>
                                        <p:tgtEl>
                                          <p:spTgt spid="791"/>
                                        </p:tgtEl>
                                        <p:attrNameLst>
                                          <p:attrName>style.visibility</p:attrName>
                                        </p:attrNameLst>
                                      </p:cBhvr>
                                      <p:to>
                                        <p:strVal val="visible"/>
                                      </p:to>
                                    </p:set>
                                    <p:animEffect transition="in" filter="fade">
                                      <p:cBhvr>
                                        <p:cTn id="42" dur="500"/>
                                        <p:tgtEl>
                                          <p:spTgt spid="791"/>
                                        </p:tgtEl>
                                      </p:cBhvr>
                                    </p:animEffect>
                                  </p:childTnLst>
                                </p:cTn>
                              </p:par>
                              <p:par>
                                <p:cTn id="43" presetID="10" presetClass="entr" presetSubtype="0" fill="hold" nodeType="withEffect">
                                  <p:stCondLst>
                                    <p:cond delay="0"/>
                                  </p:stCondLst>
                                  <p:childTnLst>
                                    <p:set>
                                      <p:cBhvr>
                                        <p:cTn id="44" dur="1" fill="hold">
                                          <p:stCondLst>
                                            <p:cond delay="0"/>
                                          </p:stCondLst>
                                        </p:cTn>
                                        <p:tgtEl>
                                          <p:spTgt spid="792"/>
                                        </p:tgtEl>
                                        <p:attrNameLst>
                                          <p:attrName>style.visibility</p:attrName>
                                        </p:attrNameLst>
                                      </p:cBhvr>
                                      <p:to>
                                        <p:strVal val="visible"/>
                                      </p:to>
                                    </p:set>
                                    <p:animEffect transition="in" filter="fade">
                                      <p:cBhvr>
                                        <p:cTn id="45" dur="500"/>
                                        <p:tgtEl>
                                          <p:spTgt spid="792"/>
                                        </p:tgtEl>
                                      </p:cBhvr>
                                    </p:animEffect>
                                  </p:childTnLst>
                                </p:cTn>
                              </p:par>
                              <p:par>
                                <p:cTn id="46" presetID="10" presetClass="entr" presetSubtype="0" fill="hold" nodeType="withEffect">
                                  <p:stCondLst>
                                    <p:cond delay="0"/>
                                  </p:stCondLst>
                                  <p:childTnLst>
                                    <p:set>
                                      <p:cBhvr>
                                        <p:cTn id="47" dur="1" fill="hold">
                                          <p:stCondLst>
                                            <p:cond delay="0"/>
                                          </p:stCondLst>
                                        </p:cTn>
                                        <p:tgtEl>
                                          <p:spTgt spid="793"/>
                                        </p:tgtEl>
                                        <p:attrNameLst>
                                          <p:attrName>style.visibility</p:attrName>
                                        </p:attrNameLst>
                                      </p:cBhvr>
                                      <p:to>
                                        <p:strVal val="visible"/>
                                      </p:to>
                                    </p:set>
                                    <p:animEffect transition="in" filter="fade">
                                      <p:cBhvr>
                                        <p:cTn id="48" dur="500"/>
                                        <p:tgtEl>
                                          <p:spTgt spid="793"/>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793"/>
                                        </p:tgtEl>
                                      </p:cBhvr>
                                    </p:animEffect>
                                    <p:set>
                                      <p:cBhvr>
                                        <p:cTn id="52" dur="1" fill="hold">
                                          <p:stCondLst>
                                            <p:cond delay="500"/>
                                          </p:stCondLst>
                                        </p:cTn>
                                        <p:tgtEl>
                                          <p:spTgt spid="793"/>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792"/>
                                        </p:tgtEl>
                                      </p:cBhvr>
                                    </p:animEffect>
                                    <p:set>
                                      <p:cBhvr>
                                        <p:cTn id="56" dur="1" fill="hold">
                                          <p:stCondLst>
                                            <p:cond delay="1000"/>
                                          </p:stCondLst>
                                        </p:cTn>
                                        <p:tgtEl>
                                          <p:spTgt spid="792"/>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791"/>
                                        </p:tgtEl>
                                      </p:cBhvr>
                                    </p:animEffect>
                                    <p:set>
                                      <p:cBhvr>
                                        <p:cTn id="60" dur="1" fill="hold">
                                          <p:stCondLst>
                                            <p:cond delay="1000"/>
                                          </p:stCondLst>
                                        </p:cTn>
                                        <p:tgtEl>
                                          <p:spTgt spid="791"/>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790"/>
                                        </p:tgtEl>
                                      </p:cBhvr>
                                    </p:animEffect>
                                    <p:set>
                                      <p:cBhvr>
                                        <p:cTn id="64" dur="1" fill="hold">
                                          <p:stCondLst>
                                            <p:cond delay="1000"/>
                                          </p:stCondLst>
                                        </p:cTn>
                                        <p:tgtEl>
                                          <p:spTgt spid="790"/>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789"/>
                                        </p:tgtEl>
                                      </p:cBhvr>
                                    </p:animEffect>
                                    <p:set>
                                      <p:cBhvr>
                                        <p:cTn id="68" dur="1" fill="hold">
                                          <p:stCondLst>
                                            <p:cond delay="1000"/>
                                          </p:stCondLst>
                                        </p:cTn>
                                        <p:tgtEl>
                                          <p:spTgt spid="789"/>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788"/>
                                        </p:tgtEl>
                                      </p:cBhvr>
                                    </p:animEffect>
                                    <p:set>
                                      <p:cBhvr>
                                        <p:cTn id="72" dur="1" fill="hold">
                                          <p:stCondLst>
                                            <p:cond delay="1000"/>
                                          </p:stCondLst>
                                        </p:cTn>
                                        <p:tgtEl>
                                          <p:spTgt spid="788"/>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787"/>
                                        </p:tgtEl>
                                      </p:cBhvr>
                                    </p:animEffect>
                                    <p:set>
                                      <p:cBhvr>
                                        <p:cTn id="76" dur="1" fill="hold">
                                          <p:stCondLst>
                                            <p:cond delay="1000"/>
                                          </p:stCondLst>
                                        </p:cTn>
                                        <p:tgtEl>
                                          <p:spTgt spid="787"/>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786"/>
                                        </p:tgtEl>
                                      </p:cBhvr>
                                    </p:animEffect>
                                    <p:set>
                                      <p:cBhvr>
                                        <p:cTn id="80" dur="1" fill="hold">
                                          <p:stCondLst>
                                            <p:cond delay="1000"/>
                                          </p:stCondLst>
                                        </p:cTn>
                                        <p:tgtEl>
                                          <p:spTgt spid="786"/>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785"/>
                                        </p:tgtEl>
                                      </p:cBhvr>
                                    </p:animEffect>
                                    <p:set>
                                      <p:cBhvr>
                                        <p:cTn id="84" dur="1" fill="hold">
                                          <p:stCondLst>
                                            <p:cond delay="1000"/>
                                          </p:stCondLst>
                                        </p:cTn>
                                        <p:tgtEl>
                                          <p:spTgt spid="785"/>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784"/>
                                        </p:tgtEl>
                                      </p:cBhvr>
                                    </p:animEffect>
                                    <p:set>
                                      <p:cBhvr>
                                        <p:cTn id="88" dur="1" fill="hold">
                                          <p:stCondLst>
                                            <p:cond delay="1000"/>
                                          </p:stCondLst>
                                        </p:cTn>
                                        <p:tgtEl>
                                          <p:spTgt spid="784"/>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783"/>
                                        </p:tgtEl>
                                      </p:cBhvr>
                                    </p:animEffect>
                                    <p:set>
                                      <p:cBhvr>
                                        <p:cTn id="92" dur="1" fill="hold">
                                          <p:stCondLst>
                                            <p:cond delay="1000"/>
                                          </p:stCondLst>
                                        </p:cTn>
                                        <p:tgtEl>
                                          <p:spTgt spid="783"/>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781"/>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782"/>
                                        </p:tgtEl>
                                      </p:cBhvr>
                                    </p:animEffect>
                                    <p:set>
                                      <p:cBhvr>
                                        <p:cTn id="99" dur="1" fill="hold">
                                          <p:stCondLst>
                                            <p:cond delay="1000"/>
                                          </p:stCondLst>
                                        </p:cTn>
                                        <p:tgtEl>
                                          <p:spTgt spid="78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780"/>
                                        </p:tgtEl>
                                        <p:attrNameLst>
                                          <p:attrName>style.visibility</p:attrName>
                                        </p:attrNameLst>
                                      </p:cBhvr>
                                      <p:to>
                                        <p:strVal val="visible"/>
                                      </p:to>
                                    </p:set>
                                    <p:animEffect transition="in" filter="fade">
                                      <p:cBhvr>
                                        <p:cTn id="104" dur="500"/>
                                        <p:tgtEl>
                                          <p:spTgt spid="780"/>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77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94"/>
                                        </p:tgtEl>
                                        <p:attrNameLst>
                                          <p:attrName>style.visibility</p:attrName>
                                        </p:attrNameLst>
                                      </p:cBhvr>
                                      <p:to>
                                        <p:strVal val="visible"/>
                                      </p:to>
                                    </p:set>
                                    <p:animEffect transition="in" filter="fade">
                                      <p:cBhvr>
                                        <p:cTn id="112" dur="50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47"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802" name="Google Shape;802;p47"/>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Times New Roman"/>
                <a:ea typeface="Times New Roman"/>
                <a:cs typeface="Times New Roman"/>
                <a:sym typeface="Times New Roman"/>
              </a:rPr>
              <a:t>Câu hỏi 2</a:t>
            </a:r>
            <a:endParaRPr sz="3012" b="1">
              <a:solidFill>
                <a:srgbClr val="FF0000"/>
              </a:solidFill>
              <a:latin typeface="Times New Roman"/>
              <a:ea typeface="Times New Roman"/>
              <a:cs typeface="Times New Roman"/>
              <a:sym typeface="Times New Roman"/>
            </a:endParaRPr>
          </a:p>
        </p:txBody>
      </p:sp>
      <p:pic>
        <p:nvPicPr>
          <p:cNvPr id="803" name="Google Shape;803;p47"/>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804" name="Google Shape;804;p47"/>
          <p:cNvSpPr txBox="1"/>
          <p:nvPr/>
        </p:nvSpPr>
        <p:spPr>
          <a:xfrm>
            <a:off x="2266950" y="5034492"/>
            <a:ext cx="8286750" cy="467289"/>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2700">
                <a:solidFill>
                  <a:srgbClr val="FF0000"/>
                </a:solidFill>
                <a:latin typeface="Century Gothic"/>
                <a:ea typeface="Century Gothic"/>
                <a:cs typeface="Century Gothic"/>
                <a:sym typeface="Century Gothic"/>
              </a:rPr>
              <a:t>D</a:t>
            </a:r>
            <a:endParaRPr/>
          </a:p>
        </p:txBody>
      </p:sp>
      <p:sp>
        <p:nvSpPr>
          <p:cNvPr id="805" name="Google Shape;805;p47"/>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806" name="Google Shape;806;p47"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807" name="Google Shape;807;p47"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808" name="Google Shape;808;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809" name="Google Shape;809;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810" name="Google Shape;810;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811" name="Google Shape;811;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812" name="Google Shape;812;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813" name="Google Shape;813;p47"/>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814" name="Google Shape;814;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815" name="Google Shape;815;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816" name="Google Shape;816;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817" name="Google Shape;817;p47"/>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818" name="Google Shape;818;p47"/>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819" name="Google Shape;819;p47"/>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820" name="Google Shape;820;p47"/>
          <p:cNvSpPr txBox="1"/>
          <p:nvPr/>
        </p:nvSpPr>
        <p:spPr>
          <a:xfrm>
            <a:off x="2521974" y="2433484"/>
            <a:ext cx="738522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Vật liệu nào sau đây </a:t>
            </a:r>
            <a:r>
              <a:rPr lang="en-US" sz="2800" b="1">
                <a:solidFill>
                  <a:schemeClr val="dk1"/>
                </a:solidFill>
                <a:latin typeface="Times New Roman"/>
                <a:ea typeface="Times New Roman"/>
                <a:cs typeface="Times New Roman"/>
                <a:sym typeface="Times New Roman"/>
              </a:rPr>
              <a:t>không </a:t>
            </a:r>
            <a:r>
              <a:rPr lang="en-US" sz="2800">
                <a:solidFill>
                  <a:schemeClr val="dk1"/>
                </a:solidFill>
                <a:latin typeface="Times New Roman"/>
                <a:ea typeface="Times New Roman"/>
                <a:cs typeface="Times New Roman"/>
                <a:sym typeface="Times New Roman"/>
              </a:rPr>
              <a:t>thể tái chế?</a:t>
            </a:r>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A. Thép xây dựng.                             B. Thủy tinh.</a:t>
            </a:r>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C. Nhựa composite.                            D. Xi măng.</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2"/>
                                        </p:tgtEl>
                                        <p:attrNameLst>
                                          <p:attrName>style.visibility</p:attrName>
                                        </p:attrNameLst>
                                      </p:cBhvr>
                                      <p:to>
                                        <p:strVal val="visible"/>
                                      </p:to>
                                    </p:set>
                                    <p:animEffect transition="in" filter="fade">
                                      <p:cBhvr>
                                        <p:cTn id="7" dur="500"/>
                                        <p:tgtEl>
                                          <p:spTgt spid="8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6"/>
                                        </p:tgtEl>
                                        <p:attrNameLst>
                                          <p:attrName>style.visibility</p:attrName>
                                        </p:attrNameLst>
                                      </p:cBhvr>
                                      <p:to>
                                        <p:strVal val="visible"/>
                                      </p:to>
                                    </p:set>
                                    <p:animEffect transition="in" filter="fade">
                                      <p:cBhvr>
                                        <p:cTn id="12" dur="500"/>
                                        <p:tgtEl>
                                          <p:spTgt spid="806"/>
                                        </p:tgtEl>
                                      </p:cBhvr>
                                    </p:animEffect>
                                  </p:childTnLst>
                                </p:cTn>
                              </p:par>
                              <p:par>
                                <p:cTn id="13" presetID="10" presetClass="entr" presetSubtype="0" fill="hold" nodeType="withEffect">
                                  <p:stCondLst>
                                    <p:cond delay="0"/>
                                  </p:stCondLst>
                                  <p:childTnLst>
                                    <p:set>
                                      <p:cBhvr>
                                        <p:cTn id="14" dur="1" fill="hold">
                                          <p:stCondLst>
                                            <p:cond delay="0"/>
                                          </p:stCondLst>
                                        </p:cTn>
                                        <p:tgtEl>
                                          <p:spTgt spid="807"/>
                                        </p:tgtEl>
                                        <p:attrNameLst>
                                          <p:attrName>style.visibility</p:attrName>
                                        </p:attrNameLst>
                                      </p:cBhvr>
                                      <p:to>
                                        <p:strVal val="visible"/>
                                      </p:to>
                                    </p:set>
                                    <p:animEffect transition="in" filter="fade">
                                      <p:cBhvr>
                                        <p:cTn id="15" dur="500"/>
                                        <p:tgtEl>
                                          <p:spTgt spid="807"/>
                                        </p:tgtEl>
                                      </p:cBhvr>
                                    </p:animEffect>
                                  </p:childTnLst>
                                </p:cTn>
                              </p:par>
                              <p:par>
                                <p:cTn id="16" presetID="10" presetClass="entr" presetSubtype="0" fill="hold" nodeType="withEffect">
                                  <p:stCondLst>
                                    <p:cond delay="0"/>
                                  </p:stCondLst>
                                  <p:childTnLst>
                                    <p:set>
                                      <p:cBhvr>
                                        <p:cTn id="17" dur="1" fill="hold">
                                          <p:stCondLst>
                                            <p:cond delay="0"/>
                                          </p:stCondLst>
                                        </p:cTn>
                                        <p:tgtEl>
                                          <p:spTgt spid="808"/>
                                        </p:tgtEl>
                                        <p:attrNameLst>
                                          <p:attrName>style.visibility</p:attrName>
                                        </p:attrNameLst>
                                      </p:cBhvr>
                                      <p:to>
                                        <p:strVal val="visible"/>
                                      </p:to>
                                    </p:set>
                                    <p:animEffect transition="in" filter="fade">
                                      <p:cBhvr>
                                        <p:cTn id="18" dur="500"/>
                                        <p:tgtEl>
                                          <p:spTgt spid="808"/>
                                        </p:tgtEl>
                                      </p:cBhvr>
                                    </p:animEffect>
                                  </p:childTnLst>
                                </p:cTn>
                              </p:par>
                              <p:par>
                                <p:cTn id="19" presetID="10" presetClass="entr" presetSubtype="0" fill="hold" nodeType="withEffect">
                                  <p:stCondLst>
                                    <p:cond delay="0"/>
                                  </p:stCondLst>
                                  <p:childTnLst>
                                    <p:set>
                                      <p:cBhvr>
                                        <p:cTn id="20" dur="1" fill="hold">
                                          <p:stCondLst>
                                            <p:cond delay="0"/>
                                          </p:stCondLst>
                                        </p:cTn>
                                        <p:tgtEl>
                                          <p:spTgt spid="809"/>
                                        </p:tgtEl>
                                        <p:attrNameLst>
                                          <p:attrName>style.visibility</p:attrName>
                                        </p:attrNameLst>
                                      </p:cBhvr>
                                      <p:to>
                                        <p:strVal val="visible"/>
                                      </p:to>
                                    </p:set>
                                    <p:animEffect transition="in" filter="fade">
                                      <p:cBhvr>
                                        <p:cTn id="21" dur="500"/>
                                        <p:tgtEl>
                                          <p:spTgt spid="809"/>
                                        </p:tgtEl>
                                      </p:cBhvr>
                                    </p:animEffect>
                                  </p:childTnLst>
                                </p:cTn>
                              </p:par>
                              <p:par>
                                <p:cTn id="22" presetID="10" presetClass="entr" presetSubtype="0" fill="hold" nodeType="withEffect">
                                  <p:stCondLst>
                                    <p:cond delay="0"/>
                                  </p:stCondLst>
                                  <p:childTnLst>
                                    <p:set>
                                      <p:cBhvr>
                                        <p:cTn id="23" dur="1" fill="hold">
                                          <p:stCondLst>
                                            <p:cond delay="0"/>
                                          </p:stCondLst>
                                        </p:cTn>
                                        <p:tgtEl>
                                          <p:spTgt spid="810"/>
                                        </p:tgtEl>
                                        <p:attrNameLst>
                                          <p:attrName>style.visibility</p:attrName>
                                        </p:attrNameLst>
                                      </p:cBhvr>
                                      <p:to>
                                        <p:strVal val="visible"/>
                                      </p:to>
                                    </p:set>
                                    <p:animEffect transition="in" filter="fade">
                                      <p:cBhvr>
                                        <p:cTn id="24" dur="500"/>
                                        <p:tgtEl>
                                          <p:spTgt spid="810"/>
                                        </p:tgtEl>
                                      </p:cBhvr>
                                    </p:animEffect>
                                  </p:childTnLst>
                                </p:cTn>
                              </p:par>
                              <p:par>
                                <p:cTn id="25" presetID="10" presetClass="entr" presetSubtype="0" fill="hold" nodeType="withEffect">
                                  <p:stCondLst>
                                    <p:cond delay="0"/>
                                  </p:stCondLst>
                                  <p:childTnLst>
                                    <p:set>
                                      <p:cBhvr>
                                        <p:cTn id="26" dur="1" fill="hold">
                                          <p:stCondLst>
                                            <p:cond delay="0"/>
                                          </p:stCondLst>
                                        </p:cTn>
                                        <p:tgtEl>
                                          <p:spTgt spid="811"/>
                                        </p:tgtEl>
                                        <p:attrNameLst>
                                          <p:attrName>style.visibility</p:attrName>
                                        </p:attrNameLst>
                                      </p:cBhvr>
                                      <p:to>
                                        <p:strVal val="visible"/>
                                      </p:to>
                                    </p:set>
                                    <p:animEffect transition="in" filter="fade">
                                      <p:cBhvr>
                                        <p:cTn id="27" dur="500"/>
                                        <p:tgtEl>
                                          <p:spTgt spid="811"/>
                                        </p:tgtEl>
                                      </p:cBhvr>
                                    </p:animEffect>
                                  </p:childTnLst>
                                </p:cTn>
                              </p:par>
                              <p:par>
                                <p:cTn id="28" presetID="10" presetClass="entr" presetSubtype="0" fill="hold" nodeType="withEffect">
                                  <p:stCondLst>
                                    <p:cond delay="0"/>
                                  </p:stCondLst>
                                  <p:childTnLst>
                                    <p:set>
                                      <p:cBhvr>
                                        <p:cTn id="29" dur="1" fill="hold">
                                          <p:stCondLst>
                                            <p:cond delay="0"/>
                                          </p:stCondLst>
                                        </p:cTn>
                                        <p:tgtEl>
                                          <p:spTgt spid="812"/>
                                        </p:tgtEl>
                                        <p:attrNameLst>
                                          <p:attrName>style.visibility</p:attrName>
                                        </p:attrNameLst>
                                      </p:cBhvr>
                                      <p:to>
                                        <p:strVal val="visible"/>
                                      </p:to>
                                    </p:set>
                                    <p:animEffect transition="in" filter="fade">
                                      <p:cBhvr>
                                        <p:cTn id="30" dur="500"/>
                                        <p:tgtEl>
                                          <p:spTgt spid="812"/>
                                        </p:tgtEl>
                                      </p:cBhvr>
                                    </p:animEffect>
                                  </p:childTnLst>
                                </p:cTn>
                              </p:par>
                              <p:par>
                                <p:cTn id="31" presetID="10" presetClass="entr" presetSubtype="0" fill="hold" nodeType="withEffect">
                                  <p:stCondLst>
                                    <p:cond delay="0"/>
                                  </p:stCondLst>
                                  <p:childTnLst>
                                    <p:set>
                                      <p:cBhvr>
                                        <p:cTn id="32" dur="1" fill="hold">
                                          <p:stCondLst>
                                            <p:cond delay="0"/>
                                          </p:stCondLst>
                                        </p:cTn>
                                        <p:tgtEl>
                                          <p:spTgt spid="813"/>
                                        </p:tgtEl>
                                        <p:attrNameLst>
                                          <p:attrName>style.visibility</p:attrName>
                                        </p:attrNameLst>
                                      </p:cBhvr>
                                      <p:to>
                                        <p:strVal val="visible"/>
                                      </p:to>
                                    </p:set>
                                    <p:animEffect transition="in" filter="fade">
                                      <p:cBhvr>
                                        <p:cTn id="33" dur="500"/>
                                        <p:tgtEl>
                                          <p:spTgt spid="813"/>
                                        </p:tgtEl>
                                      </p:cBhvr>
                                    </p:animEffect>
                                  </p:childTnLst>
                                </p:cTn>
                              </p:par>
                              <p:par>
                                <p:cTn id="34" presetID="10" presetClass="entr" presetSubtype="0" fill="hold" nodeType="withEffect">
                                  <p:stCondLst>
                                    <p:cond delay="0"/>
                                  </p:stCondLst>
                                  <p:childTnLst>
                                    <p:set>
                                      <p:cBhvr>
                                        <p:cTn id="35" dur="1" fill="hold">
                                          <p:stCondLst>
                                            <p:cond delay="0"/>
                                          </p:stCondLst>
                                        </p:cTn>
                                        <p:tgtEl>
                                          <p:spTgt spid="814"/>
                                        </p:tgtEl>
                                        <p:attrNameLst>
                                          <p:attrName>style.visibility</p:attrName>
                                        </p:attrNameLst>
                                      </p:cBhvr>
                                      <p:to>
                                        <p:strVal val="visible"/>
                                      </p:to>
                                    </p:set>
                                    <p:animEffect transition="in" filter="fade">
                                      <p:cBhvr>
                                        <p:cTn id="36" dur="500"/>
                                        <p:tgtEl>
                                          <p:spTgt spid="814"/>
                                        </p:tgtEl>
                                      </p:cBhvr>
                                    </p:animEffect>
                                  </p:childTnLst>
                                </p:cTn>
                              </p:par>
                              <p:par>
                                <p:cTn id="37" presetID="10" presetClass="entr" presetSubtype="0" fill="hold" nodeType="withEffect">
                                  <p:stCondLst>
                                    <p:cond delay="0"/>
                                  </p:stCondLst>
                                  <p:childTnLst>
                                    <p:set>
                                      <p:cBhvr>
                                        <p:cTn id="38" dur="1" fill="hold">
                                          <p:stCondLst>
                                            <p:cond delay="0"/>
                                          </p:stCondLst>
                                        </p:cTn>
                                        <p:tgtEl>
                                          <p:spTgt spid="815"/>
                                        </p:tgtEl>
                                        <p:attrNameLst>
                                          <p:attrName>style.visibility</p:attrName>
                                        </p:attrNameLst>
                                      </p:cBhvr>
                                      <p:to>
                                        <p:strVal val="visible"/>
                                      </p:to>
                                    </p:set>
                                    <p:animEffect transition="in" filter="fade">
                                      <p:cBhvr>
                                        <p:cTn id="39" dur="500"/>
                                        <p:tgtEl>
                                          <p:spTgt spid="815"/>
                                        </p:tgtEl>
                                      </p:cBhvr>
                                    </p:animEffect>
                                  </p:childTnLst>
                                </p:cTn>
                              </p:par>
                              <p:par>
                                <p:cTn id="40" presetID="10" presetClass="entr" presetSubtype="0" fill="hold" nodeType="withEffect">
                                  <p:stCondLst>
                                    <p:cond delay="0"/>
                                  </p:stCondLst>
                                  <p:childTnLst>
                                    <p:set>
                                      <p:cBhvr>
                                        <p:cTn id="41" dur="1" fill="hold">
                                          <p:stCondLst>
                                            <p:cond delay="0"/>
                                          </p:stCondLst>
                                        </p:cTn>
                                        <p:tgtEl>
                                          <p:spTgt spid="816"/>
                                        </p:tgtEl>
                                        <p:attrNameLst>
                                          <p:attrName>style.visibility</p:attrName>
                                        </p:attrNameLst>
                                      </p:cBhvr>
                                      <p:to>
                                        <p:strVal val="visible"/>
                                      </p:to>
                                    </p:set>
                                    <p:animEffect transition="in" filter="fade">
                                      <p:cBhvr>
                                        <p:cTn id="42" dur="500"/>
                                        <p:tgtEl>
                                          <p:spTgt spid="816"/>
                                        </p:tgtEl>
                                      </p:cBhvr>
                                    </p:animEffect>
                                  </p:childTnLst>
                                </p:cTn>
                              </p:par>
                              <p:par>
                                <p:cTn id="43" presetID="10" presetClass="entr" presetSubtype="0" fill="hold" nodeType="withEffect">
                                  <p:stCondLst>
                                    <p:cond delay="0"/>
                                  </p:stCondLst>
                                  <p:childTnLst>
                                    <p:set>
                                      <p:cBhvr>
                                        <p:cTn id="44" dur="1" fill="hold">
                                          <p:stCondLst>
                                            <p:cond delay="0"/>
                                          </p:stCondLst>
                                        </p:cTn>
                                        <p:tgtEl>
                                          <p:spTgt spid="817"/>
                                        </p:tgtEl>
                                        <p:attrNameLst>
                                          <p:attrName>style.visibility</p:attrName>
                                        </p:attrNameLst>
                                      </p:cBhvr>
                                      <p:to>
                                        <p:strVal val="visible"/>
                                      </p:to>
                                    </p:set>
                                    <p:animEffect transition="in" filter="fade">
                                      <p:cBhvr>
                                        <p:cTn id="45" dur="500"/>
                                        <p:tgtEl>
                                          <p:spTgt spid="817"/>
                                        </p:tgtEl>
                                      </p:cBhvr>
                                    </p:animEffect>
                                  </p:childTnLst>
                                </p:cTn>
                              </p:par>
                              <p:par>
                                <p:cTn id="46" presetID="10" presetClass="entr" presetSubtype="0" fill="hold" nodeType="withEffect">
                                  <p:stCondLst>
                                    <p:cond delay="0"/>
                                  </p:stCondLst>
                                  <p:childTnLst>
                                    <p:set>
                                      <p:cBhvr>
                                        <p:cTn id="47" dur="1" fill="hold">
                                          <p:stCondLst>
                                            <p:cond delay="0"/>
                                          </p:stCondLst>
                                        </p:cTn>
                                        <p:tgtEl>
                                          <p:spTgt spid="818"/>
                                        </p:tgtEl>
                                        <p:attrNameLst>
                                          <p:attrName>style.visibility</p:attrName>
                                        </p:attrNameLst>
                                      </p:cBhvr>
                                      <p:to>
                                        <p:strVal val="visible"/>
                                      </p:to>
                                    </p:set>
                                    <p:animEffect transition="in" filter="fade">
                                      <p:cBhvr>
                                        <p:cTn id="48" dur="500"/>
                                        <p:tgtEl>
                                          <p:spTgt spid="81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818"/>
                                        </p:tgtEl>
                                      </p:cBhvr>
                                    </p:animEffect>
                                    <p:set>
                                      <p:cBhvr>
                                        <p:cTn id="52" dur="1" fill="hold">
                                          <p:stCondLst>
                                            <p:cond delay="500"/>
                                          </p:stCondLst>
                                        </p:cTn>
                                        <p:tgtEl>
                                          <p:spTgt spid="818"/>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817"/>
                                        </p:tgtEl>
                                      </p:cBhvr>
                                    </p:animEffect>
                                    <p:set>
                                      <p:cBhvr>
                                        <p:cTn id="56" dur="1" fill="hold">
                                          <p:stCondLst>
                                            <p:cond delay="1000"/>
                                          </p:stCondLst>
                                        </p:cTn>
                                        <p:tgtEl>
                                          <p:spTgt spid="817"/>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816"/>
                                        </p:tgtEl>
                                      </p:cBhvr>
                                    </p:animEffect>
                                    <p:set>
                                      <p:cBhvr>
                                        <p:cTn id="60" dur="1" fill="hold">
                                          <p:stCondLst>
                                            <p:cond delay="1000"/>
                                          </p:stCondLst>
                                        </p:cTn>
                                        <p:tgtEl>
                                          <p:spTgt spid="816"/>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815"/>
                                        </p:tgtEl>
                                      </p:cBhvr>
                                    </p:animEffect>
                                    <p:set>
                                      <p:cBhvr>
                                        <p:cTn id="64" dur="1" fill="hold">
                                          <p:stCondLst>
                                            <p:cond delay="1000"/>
                                          </p:stCondLst>
                                        </p:cTn>
                                        <p:tgtEl>
                                          <p:spTgt spid="815"/>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814"/>
                                        </p:tgtEl>
                                      </p:cBhvr>
                                    </p:animEffect>
                                    <p:set>
                                      <p:cBhvr>
                                        <p:cTn id="68" dur="1" fill="hold">
                                          <p:stCondLst>
                                            <p:cond delay="1000"/>
                                          </p:stCondLst>
                                        </p:cTn>
                                        <p:tgtEl>
                                          <p:spTgt spid="814"/>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813"/>
                                        </p:tgtEl>
                                      </p:cBhvr>
                                    </p:animEffect>
                                    <p:set>
                                      <p:cBhvr>
                                        <p:cTn id="72" dur="1" fill="hold">
                                          <p:stCondLst>
                                            <p:cond delay="1000"/>
                                          </p:stCondLst>
                                        </p:cTn>
                                        <p:tgtEl>
                                          <p:spTgt spid="813"/>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812"/>
                                        </p:tgtEl>
                                      </p:cBhvr>
                                    </p:animEffect>
                                    <p:set>
                                      <p:cBhvr>
                                        <p:cTn id="76" dur="1" fill="hold">
                                          <p:stCondLst>
                                            <p:cond delay="1000"/>
                                          </p:stCondLst>
                                        </p:cTn>
                                        <p:tgtEl>
                                          <p:spTgt spid="812"/>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811"/>
                                        </p:tgtEl>
                                      </p:cBhvr>
                                    </p:animEffect>
                                    <p:set>
                                      <p:cBhvr>
                                        <p:cTn id="80" dur="1" fill="hold">
                                          <p:stCondLst>
                                            <p:cond delay="1000"/>
                                          </p:stCondLst>
                                        </p:cTn>
                                        <p:tgtEl>
                                          <p:spTgt spid="811"/>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810"/>
                                        </p:tgtEl>
                                      </p:cBhvr>
                                    </p:animEffect>
                                    <p:set>
                                      <p:cBhvr>
                                        <p:cTn id="84" dur="1" fill="hold">
                                          <p:stCondLst>
                                            <p:cond delay="1000"/>
                                          </p:stCondLst>
                                        </p:cTn>
                                        <p:tgtEl>
                                          <p:spTgt spid="810"/>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809"/>
                                        </p:tgtEl>
                                      </p:cBhvr>
                                    </p:animEffect>
                                    <p:set>
                                      <p:cBhvr>
                                        <p:cTn id="88" dur="1" fill="hold">
                                          <p:stCondLst>
                                            <p:cond delay="1000"/>
                                          </p:stCondLst>
                                        </p:cTn>
                                        <p:tgtEl>
                                          <p:spTgt spid="809"/>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808"/>
                                        </p:tgtEl>
                                      </p:cBhvr>
                                    </p:animEffect>
                                    <p:set>
                                      <p:cBhvr>
                                        <p:cTn id="92" dur="1" fill="hold">
                                          <p:stCondLst>
                                            <p:cond delay="1000"/>
                                          </p:stCondLst>
                                        </p:cTn>
                                        <p:tgtEl>
                                          <p:spTgt spid="80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806"/>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807"/>
                                        </p:tgtEl>
                                      </p:cBhvr>
                                    </p:animEffect>
                                    <p:set>
                                      <p:cBhvr>
                                        <p:cTn id="99" dur="1" fill="hold">
                                          <p:stCondLst>
                                            <p:cond delay="1000"/>
                                          </p:stCondLst>
                                        </p:cTn>
                                        <p:tgtEl>
                                          <p:spTgt spid="807"/>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05"/>
                                        </p:tgtEl>
                                        <p:attrNameLst>
                                          <p:attrName>style.visibility</p:attrName>
                                        </p:attrNameLst>
                                      </p:cBhvr>
                                      <p:to>
                                        <p:strVal val="visible"/>
                                      </p:to>
                                    </p:set>
                                    <p:animEffect transition="in" filter="fade">
                                      <p:cBhvr>
                                        <p:cTn id="104" dur="500"/>
                                        <p:tgtEl>
                                          <p:spTgt spid="805"/>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80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819"/>
                                        </p:tgtEl>
                                        <p:attrNameLst>
                                          <p:attrName>style.visibility</p:attrName>
                                        </p:attrNameLst>
                                      </p:cBhvr>
                                      <p:to>
                                        <p:strVal val="visible"/>
                                      </p:to>
                                    </p:set>
                                    <p:animEffect transition="in" filter="fade">
                                      <p:cBhvr>
                                        <p:cTn id="112" dur="5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48"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827" name="Google Shape;827;p48"/>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3</a:t>
            </a:r>
            <a:endParaRPr sz="3012" b="1">
              <a:solidFill>
                <a:srgbClr val="FF0000"/>
              </a:solidFill>
              <a:latin typeface="Bookman Old Style"/>
              <a:ea typeface="Bookman Old Style"/>
              <a:cs typeface="Bookman Old Style"/>
              <a:sym typeface="Bookman Old Style"/>
            </a:endParaRPr>
          </a:p>
        </p:txBody>
      </p:sp>
      <p:pic>
        <p:nvPicPr>
          <p:cNvPr id="828" name="Google Shape;828;p48"/>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829" name="Google Shape;829;p48"/>
          <p:cNvSpPr txBox="1"/>
          <p:nvPr/>
        </p:nvSpPr>
        <p:spPr>
          <a:xfrm>
            <a:off x="2266950" y="5034492"/>
            <a:ext cx="8286750" cy="667344"/>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4000" b="1">
                <a:solidFill>
                  <a:srgbClr val="FF0000"/>
                </a:solidFill>
                <a:latin typeface="Times New Roman"/>
                <a:ea typeface="Times New Roman"/>
                <a:cs typeface="Times New Roman"/>
                <a:sym typeface="Times New Roman"/>
              </a:rPr>
              <a:t>D</a:t>
            </a:r>
            <a:endParaRPr/>
          </a:p>
        </p:txBody>
      </p:sp>
      <p:sp>
        <p:nvSpPr>
          <p:cNvPr id="830" name="Google Shape;830;p48"/>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831" name="Google Shape;831;p48"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832" name="Google Shape;832;p48"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833" name="Google Shape;833;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834" name="Google Shape;834;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835" name="Google Shape;835;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836" name="Google Shape;836;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837" name="Google Shape;837;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838" name="Google Shape;838;p48"/>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839" name="Google Shape;839;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840" name="Google Shape;840;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841" name="Google Shape;841;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842" name="Google Shape;842;p48"/>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843" name="Google Shape;843;p48"/>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844" name="Google Shape;844;p48"/>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845" name="Google Shape;845;p48"/>
          <p:cNvSpPr txBox="1"/>
          <p:nvPr/>
        </p:nvSpPr>
        <p:spPr>
          <a:xfrm>
            <a:off x="3156155" y="221225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6" name="Google Shape;846;p48"/>
          <p:cNvSpPr txBox="1"/>
          <p:nvPr/>
        </p:nvSpPr>
        <p:spPr>
          <a:xfrm>
            <a:off x="2796109" y="2212258"/>
            <a:ext cx="791518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Vật liệu nào sau đây được xem là thân thiện với môi trường</a:t>
            </a:r>
            <a:endParaRPr/>
          </a:p>
          <a:p>
            <a:pPr marL="342900" marR="0" lvl="0" indent="-342900" algn="l" rtl="0">
              <a:spcBef>
                <a:spcPts val="0"/>
              </a:spcBef>
              <a:spcAft>
                <a:spcPts val="0"/>
              </a:spcAft>
              <a:buClr>
                <a:schemeClr val="dk1"/>
              </a:buClr>
              <a:buSzPts val="2400"/>
              <a:buFont typeface="Times New Roman"/>
              <a:buAutoNum type="alphaUcPeriod"/>
            </a:pPr>
            <a:r>
              <a:rPr lang="en-US" sz="2400">
                <a:solidFill>
                  <a:schemeClr val="dk1"/>
                </a:solidFill>
                <a:latin typeface="Times New Roman"/>
                <a:ea typeface="Times New Roman"/>
                <a:cs typeface="Times New Roman"/>
                <a:sym typeface="Times New Roman"/>
              </a:rPr>
              <a:t>Pin                                                 B. Máy tính</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 Túi nilon                                       D. Ống hút làm từ bột gạo </a:t>
            </a:r>
            <a:endParaRPr sz="24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500"/>
                                        <p:tgtEl>
                                          <p:spTgt spid="8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1"/>
                                        </p:tgtEl>
                                        <p:attrNameLst>
                                          <p:attrName>style.visibility</p:attrName>
                                        </p:attrNameLst>
                                      </p:cBhvr>
                                      <p:to>
                                        <p:strVal val="visible"/>
                                      </p:to>
                                    </p:set>
                                    <p:animEffect transition="in" filter="fade">
                                      <p:cBhvr>
                                        <p:cTn id="12" dur="500"/>
                                        <p:tgtEl>
                                          <p:spTgt spid="831"/>
                                        </p:tgtEl>
                                      </p:cBhvr>
                                    </p:animEffect>
                                  </p:childTnLst>
                                </p:cTn>
                              </p:par>
                              <p:par>
                                <p:cTn id="13" presetID="10" presetClass="entr" presetSubtype="0" fill="hold" nodeType="withEffect">
                                  <p:stCondLst>
                                    <p:cond delay="0"/>
                                  </p:stCondLst>
                                  <p:childTnLst>
                                    <p:set>
                                      <p:cBhvr>
                                        <p:cTn id="14" dur="1" fill="hold">
                                          <p:stCondLst>
                                            <p:cond delay="0"/>
                                          </p:stCondLst>
                                        </p:cTn>
                                        <p:tgtEl>
                                          <p:spTgt spid="832"/>
                                        </p:tgtEl>
                                        <p:attrNameLst>
                                          <p:attrName>style.visibility</p:attrName>
                                        </p:attrNameLst>
                                      </p:cBhvr>
                                      <p:to>
                                        <p:strVal val="visible"/>
                                      </p:to>
                                    </p:set>
                                    <p:animEffect transition="in" filter="fade">
                                      <p:cBhvr>
                                        <p:cTn id="15" dur="500"/>
                                        <p:tgtEl>
                                          <p:spTgt spid="832"/>
                                        </p:tgtEl>
                                      </p:cBhvr>
                                    </p:animEffect>
                                  </p:childTnLst>
                                </p:cTn>
                              </p:par>
                              <p:par>
                                <p:cTn id="16" presetID="10" presetClass="entr" presetSubtype="0" fill="hold" nodeType="withEffect">
                                  <p:stCondLst>
                                    <p:cond delay="0"/>
                                  </p:stCondLst>
                                  <p:childTnLst>
                                    <p:set>
                                      <p:cBhvr>
                                        <p:cTn id="17" dur="1" fill="hold">
                                          <p:stCondLst>
                                            <p:cond delay="0"/>
                                          </p:stCondLst>
                                        </p:cTn>
                                        <p:tgtEl>
                                          <p:spTgt spid="833"/>
                                        </p:tgtEl>
                                        <p:attrNameLst>
                                          <p:attrName>style.visibility</p:attrName>
                                        </p:attrNameLst>
                                      </p:cBhvr>
                                      <p:to>
                                        <p:strVal val="visible"/>
                                      </p:to>
                                    </p:set>
                                    <p:animEffect transition="in" filter="fade">
                                      <p:cBhvr>
                                        <p:cTn id="18" dur="500"/>
                                        <p:tgtEl>
                                          <p:spTgt spid="833"/>
                                        </p:tgtEl>
                                      </p:cBhvr>
                                    </p:animEffect>
                                  </p:childTnLst>
                                </p:cTn>
                              </p:par>
                              <p:par>
                                <p:cTn id="19" presetID="10" presetClass="entr" presetSubtype="0" fill="hold" nodeType="withEffect">
                                  <p:stCondLst>
                                    <p:cond delay="0"/>
                                  </p:stCondLst>
                                  <p:childTnLst>
                                    <p:set>
                                      <p:cBhvr>
                                        <p:cTn id="20" dur="1" fill="hold">
                                          <p:stCondLst>
                                            <p:cond delay="0"/>
                                          </p:stCondLst>
                                        </p:cTn>
                                        <p:tgtEl>
                                          <p:spTgt spid="834"/>
                                        </p:tgtEl>
                                        <p:attrNameLst>
                                          <p:attrName>style.visibility</p:attrName>
                                        </p:attrNameLst>
                                      </p:cBhvr>
                                      <p:to>
                                        <p:strVal val="visible"/>
                                      </p:to>
                                    </p:set>
                                    <p:animEffect transition="in" filter="fade">
                                      <p:cBhvr>
                                        <p:cTn id="21" dur="500"/>
                                        <p:tgtEl>
                                          <p:spTgt spid="834"/>
                                        </p:tgtEl>
                                      </p:cBhvr>
                                    </p:animEffect>
                                  </p:childTnLst>
                                </p:cTn>
                              </p:par>
                              <p:par>
                                <p:cTn id="22" presetID="10" presetClass="entr" presetSubtype="0" fill="hold" nodeType="withEffect">
                                  <p:stCondLst>
                                    <p:cond delay="0"/>
                                  </p:stCondLst>
                                  <p:childTnLst>
                                    <p:set>
                                      <p:cBhvr>
                                        <p:cTn id="23" dur="1" fill="hold">
                                          <p:stCondLst>
                                            <p:cond delay="0"/>
                                          </p:stCondLst>
                                        </p:cTn>
                                        <p:tgtEl>
                                          <p:spTgt spid="835"/>
                                        </p:tgtEl>
                                        <p:attrNameLst>
                                          <p:attrName>style.visibility</p:attrName>
                                        </p:attrNameLst>
                                      </p:cBhvr>
                                      <p:to>
                                        <p:strVal val="visible"/>
                                      </p:to>
                                    </p:set>
                                    <p:animEffect transition="in" filter="fade">
                                      <p:cBhvr>
                                        <p:cTn id="24" dur="500"/>
                                        <p:tgtEl>
                                          <p:spTgt spid="835"/>
                                        </p:tgtEl>
                                      </p:cBhvr>
                                    </p:animEffect>
                                  </p:childTnLst>
                                </p:cTn>
                              </p:par>
                              <p:par>
                                <p:cTn id="25" presetID="10" presetClass="entr" presetSubtype="0" fill="hold" nodeType="withEffect">
                                  <p:stCondLst>
                                    <p:cond delay="0"/>
                                  </p:stCondLst>
                                  <p:childTnLst>
                                    <p:set>
                                      <p:cBhvr>
                                        <p:cTn id="26" dur="1" fill="hold">
                                          <p:stCondLst>
                                            <p:cond delay="0"/>
                                          </p:stCondLst>
                                        </p:cTn>
                                        <p:tgtEl>
                                          <p:spTgt spid="836"/>
                                        </p:tgtEl>
                                        <p:attrNameLst>
                                          <p:attrName>style.visibility</p:attrName>
                                        </p:attrNameLst>
                                      </p:cBhvr>
                                      <p:to>
                                        <p:strVal val="visible"/>
                                      </p:to>
                                    </p:set>
                                    <p:animEffect transition="in" filter="fade">
                                      <p:cBhvr>
                                        <p:cTn id="27" dur="500"/>
                                        <p:tgtEl>
                                          <p:spTgt spid="836"/>
                                        </p:tgtEl>
                                      </p:cBhvr>
                                    </p:animEffect>
                                  </p:childTnLst>
                                </p:cTn>
                              </p:par>
                              <p:par>
                                <p:cTn id="28" presetID="10" presetClass="entr" presetSubtype="0" fill="hold" nodeType="withEffect">
                                  <p:stCondLst>
                                    <p:cond delay="0"/>
                                  </p:stCondLst>
                                  <p:childTnLst>
                                    <p:set>
                                      <p:cBhvr>
                                        <p:cTn id="29" dur="1" fill="hold">
                                          <p:stCondLst>
                                            <p:cond delay="0"/>
                                          </p:stCondLst>
                                        </p:cTn>
                                        <p:tgtEl>
                                          <p:spTgt spid="837"/>
                                        </p:tgtEl>
                                        <p:attrNameLst>
                                          <p:attrName>style.visibility</p:attrName>
                                        </p:attrNameLst>
                                      </p:cBhvr>
                                      <p:to>
                                        <p:strVal val="visible"/>
                                      </p:to>
                                    </p:set>
                                    <p:animEffect transition="in" filter="fade">
                                      <p:cBhvr>
                                        <p:cTn id="30" dur="500"/>
                                        <p:tgtEl>
                                          <p:spTgt spid="837"/>
                                        </p:tgtEl>
                                      </p:cBhvr>
                                    </p:animEffect>
                                  </p:childTnLst>
                                </p:cTn>
                              </p:par>
                              <p:par>
                                <p:cTn id="31" presetID="10" presetClass="entr" presetSubtype="0" fill="hold" nodeType="withEffect">
                                  <p:stCondLst>
                                    <p:cond delay="0"/>
                                  </p:stCondLst>
                                  <p:childTnLst>
                                    <p:set>
                                      <p:cBhvr>
                                        <p:cTn id="32" dur="1" fill="hold">
                                          <p:stCondLst>
                                            <p:cond delay="0"/>
                                          </p:stCondLst>
                                        </p:cTn>
                                        <p:tgtEl>
                                          <p:spTgt spid="838"/>
                                        </p:tgtEl>
                                        <p:attrNameLst>
                                          <p:attrName>style.visibility</p:attrName>
                                        </p:attrNameLst>
                                      </p:cBhvr>
                                      <p:to>
                                        <p:strVal val="visible"/>
                                      </p:to>
                                    </p:set>
                                    <p:animEffect transition="in" filter="fade">
                                      <p:cBhvr>
                                        <p:cTn id="33" dur="500"/>
                                        <p:tgtEl>
                                          <p:spTgt spid="838"/>
                                        </p:tgtEl>
                                      </p:cBhvr>
                                    </p:animEffect>
                                  </p:childTnLst>
                                </p:cTn>
                              </p:par>
                              <p:par>
                                <p:cTn id="34" presetID="10" presetClass="entr" presetSubtype="0" fill="hold" nodeType="withEffect">
                                  <p:stCondLst>
                                    <p:cond delay="0"/>
                                  </p:stCondLst>
                                  <p:childTnLst>
                                    <p:set>
                                      <p:cBhvr>
                                        <p:cTn id="35" dur="1" fill="hold">
                                          <p:stCondLst>
                                            <p:cond delay="0"/>
                                          </p:stCondLst>
                                        </p:cTn>
                                        <p:tgtEl>
                                          <p:spTgt spid="839"/>
                                        </p:tgtEl>
                                        <p:attrNameLst>
                                          <p:attrName>style.visibility</p:attrName>
                                        </p:attrNameLst>
                                      </p:cBhvr>
                                      <p:to>
                                        <p:strVal val="visible"/>
                                      </p:to>
                                    </p:set>
                                    <p:animEffect transition="in" filter="fade">
                                      <p:cBhvr>
                                        <p:cTn id="36" dur="500"/>
                                        <p:tgtEl>
                                          <p:spTgt spid="839"/>
                                        </p:tgtEl>
                                      </p:cBhvr>
                                    </p:animEffect>
                                  </p:childTnLst>
                                </p:cTn>
                              </p:par>
                              <p:par>
                                <p:cTn id="37" presetID="10" presetClass="entr" presetSubtype="0" fill="hold" nodeType="withEffect">
                                  <p:stCondLst>
                                    <p:cond delay="0"/>
                                  </p:stCondLst>
                                  <p:childTnLst>
                                    <p:set>
                                      <p:cBhvr>
                                        <p:cTn id="38" dur="1" fill="hold">
                                          <p:stCondLst>
                                            <p:cond delay="0"/>
                                          </p:stCondLst>
                                        </p:cTn>
                                        <p:tgtEl>
                                          <p:spTgt spid="840"/>
                                        </p:tgtEl>
                                        <p:attrNameLst>
                                          <p:attrName>style.visibility</p:attrName>
                                        </p:attrNameLst>
                                      </p:cBhvr>
                                      <p:to>
                                        <p:strVal val="visible"/>
                                      </p:to>
                                    </p:set>
                                    <p:animEffect transition="in" filter="fade">
                                      <p:cBhvr>
                                        <p:cTn id="39" dur="500"/>
                                        <p:tgtEl>
                                          <p:spTgt spid="840"/>
                                        </p:tgtEl>
                                      </p:cBhvr>
                                    </p:animEffect>
                                  </p:childTnLst>
                                </p:cTn>
                              </p:par>
                              <p:par>
                                <p:cTn id="40" presetID="10" presetClass="entr" presetSubtype="0" fill="hold" nodeType="withEffect">
                                  <p:stCondLst>
                                    <p:cond delay="0"/>
                                  </p:stCondLst>
                                  <p:childTnLst>
                                    <p:set>
                                      <p:cBhvr>
                                        <p:cTn id="41" dur="1" fill="hold">
                                          <p:stCondLst>
                                            <p:cond delay="0"/>
                                          </p:stCondLst>
                                        </p:cTn>
                                        <p:tgtEl>
                                          <p:spTgt spid="841"/>
                                        </p:tgtEl>
                                        <p:attrNameLst>
                                          <p:attrName>style.visibility</p:attrName>
                                        </p:attrNameLst>
                                      </p:cBhvr>
                                      <p:to>
                                        <p:strVal val="visible"/>
                                      </p:to>
                                    </p:set>
                                    <p:animEffect transition="in" filter="fade">
                                      <p:cBhvr>
                                        <p:cTn id="42" dur="500"/>
                                        <p:tgtEl>
                                          <p:spTgt spid="841"/>
                                        </p:tgtEl>
                                      </p:cBhvr>
                                    </p:animEffect>
                                  </p:childTnLst>
                                </p:cTn>
                              </p:par>
                              <p:par>
                                <p:cTn id="43" presetID="10" presetClass="entr" presetSubtype="0" fill="hold" nodeType="withEffect">
                                  <p:stCondLst>
                                    <p:cond delay="0"/>
                                  </p:stCondLst>
                                  <p:childTnLst>
                                    <p:set>
                                      <p:cBhvr>
                                        <p:cTn id="44" dur="1" fill="hold">
                                          <p:stCondLst>
                                            <p:cond delay="0"/>
                                          </p:stCondLst>
                                        </p:cTn>
                                        <p:tgtEl>
                                          <p:spTgt spid="842"/>
                                        </p:tgtEl>
                                        <p:attrNameLst>
                                          <p:attrName>style.visibility</p:attrName>
                                        </p:attrNameLst>
                                      </p:cBhvr>
                                      <p:to>
                                        <p:strVal val="visible"/>
                                      </p:to>
                                    </p:set>
                                    <p:animEffect transition="in" filter="fade">
                                      <p:cBhvr>
                                        <p:cTn id="45" dur="500"/>
                                        <p:tgtEl>
                                          <p:spTgt spid="842"/>
                                        </p:tgtEl>
                                      </p:cBhvr>
                                    </p:animEffect>
                                  </p:childTnLst>
                                </p:cTn>
                              </p:par>
                              <p:par>
                                <p:cTn id="46" presetID="10" presetClass="entr" presetSubtype="0" fill="hold" nodeType="withEffect">
                                  <p:stCondLst>
                                    <p:cond delay="0"/>
                                  </p:stCondLst>
                                  <p:childTnLst>
                                    <p:set>
                                      <p:cBhvr>
                                        <p:cTn id="47" dur="1" fill="hold">
                                          <p:stCondLst>
                                            <p:cond delay="0"/>
                                          </p:stCondLst>
                                        </p:cTn>
                                        <p:tgtEl>
                                          <p:spTgt spid="843"/>
                                        </p:tgtEl>
                                        <p:attrNameLst>
                                          <p:attrName>style.visibility</p:attrName>
                                        </p:attrNameLst>
                                      </p:cBhvr>
                                      <p:to>
                                        <p:strVal val="visible"/>
                                      </p:to>
                                    </p:set>
                                    <p:animEffect transition="in" filter="fade">
                                      <p:cBhvr>
                                        <p:cTn id="48" dur="500"/>
                                        <p:tgtEl>
                                          <p:spTgt spid="843"/>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843"/>
                                        </p:tgtEl>
                                      </p:cBhvr>
                                    </p:animEffect>
                                    <p:set>
                                      <p:cBhvr>
                                        <p:cTn id="52" dur="1" fill="hold">
                                          <p:stCondLst>
                                            <p:cond delay="500"/>
                                          </p:stCondLst>
                                        </p:cTn>
                                        <p:tgtEl>
                                          <p:spTgt spid="843"/>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842"/>
                                        </p:tgtEl>
                                      </p:cBhvr>
                                    </p:animEffect>
                                    <p:set>
                                      <p:cBhvr>
                                        <p:cTn id="56" dur="1" fill="hold">
                                          <p:stCondLst>
                                            <p:cond delay="1000"/>
                                          </p:stCondLst>
                                        </p:cTn>
                                        <p:tgtEl>
                                          <p:spTgt spid="842"/>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841"/>
                                        </p:tgtEl>
                                      </p:cBhvr>
                                    </p:animEffect>
                                    <p:set>
                                      <p:cBhvr>
                                        <p:cTn id="60" dur="1" fill="hold">
                                          <p:stCondLst>
                                            <p:cond delay="1000"/>
                                          </p:stCondLst>
                                        </p:cTn>
                                        <p:tgtEl>
                                          <p:spTgt spid="841"/>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840"/>
                                        </p:tgtEl>
                                      </p:cBhvr>
                                    </p:animEffect>
                                    <p:set>
                                      <p:cBhvr>
                                        <p:cTn id="64" dur="1" fill="hold">
                                          <p:stCondLst>
                                            <p:cond delay="1000"/>
                                          </p:stCondLst>
                                        </p:cTn>
                                        <p:tgtEl>
                                          <p:spTgt spid="840"/>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839"/>
                                        </p:tgtEl>
                                      </p:cBhvr>
                                    </p:animEffect>
                                    <p:set>
                                      <p:cBhvr>
                                        <p:cTn id="68" dur="1" fill="hold">
                                          <p:stCondLst>
                                            <p:cond delay="1000"/>
                                          </p:stCondLst>
                                        </p:cTn>
                                        <p:tgtEl>
                                          <p:spTgt spid="839"/>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838"/>
                                        </p:tgtEl>
                                      </p:cBhvr>
                                    </p:animEffect>
                                    <p:set>
                                      <p:cBhvr>
                                        <p:cTn id="72" dur="1" fill="hold">
                                          <p:stCondLst>
                                            <p:cond delay="1000"/>
                                          </p:stCondLst>
                                        </p:cTn>
                                        <p:tgtEl>
                                          <p:spTgt spid="838"/>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837"/>
                                        </p:tgtEl>
                                      </p:cBhvr>
                                    </p:animEffect>
                                    <p:set>
                                      <p:cBhvr>
                                        <p:cTn id="76" dur="1" fill="hold">
                                          <p:stCondLst>
                                            <p:cond delay="1000"/>
                                          </p:stCondLst>
                                        </p:cTn>
                                        <p:tgtEl>
                                          <p:spTgt spid="837"/>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836"/>
                                        </p:tgtEl>
                                      </p:cBhvr>
                                    </p:animEffect>
                                    <p:set>
                                      <p:cBhvr>
                                        <p:cTn id="80" dur="1" fill="hold">
                                          <p:stCondLst>
                                            <p:cond delay="1000"/>
                                          </p:stCondLst>
                                        </p:cTn>
                                        <p:tgtEl>
                                          <p:spTgt spid="836"/>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835"/>
                                        </p:tgtEl>
                                      </p:cBhvr>
                                    </p:animEffect>
                                    <p:set>
                                      <p:cBhvr>
                                        <p:cTn id="84" dur="1" fill="hold">
                                          <p:stCondLst>
                                            <p:cond delay="1000"/>
                                          </p:stCondLst>
                                        </p:cTn>
                                        <p:tgtEl>
                                          <p:spTgt spid="835"/>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834"/>
                                        </p:tgtEl>
                                      </p:cBhvr>
                                    </p:animEffect>
                                    <p:set>
                                      <p:cBhvr>
                                        <p:cTn id="88" dur="1" fill="hold">
                                          <p:stCondLst>
                                            <p:cond delay="1000"/>
                                          </p:stCondLst>
                                        </p:cTn>
                                        <p:tgtEl>
                                          <p:spTgt spid="834"/>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833"/>
                                        </p:tgtEl>
                                      </p:cBhvr>
                                    </p:animEffect>
                                    <p:set>
                                      <p:cBhvr>
                                        <p:cTn id="92" dur="1" fill="hold">
                                          <p:stCondLst>
                                            <p:cond delay="1000"/>
                                          </p:stCondLst>
                                        </p:cTn>
                                        <p:tgtEl>
                                          <p:spTgt spid="833"/>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831"/>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832"/>
                                        </p:tgtEl>
                                      </p:cBhvr>
                                    </p:animEffect>
                                    <p:set>
                                      <p:cBhvr>
                                        <p:cTn id="99" dur="1" fill="hold">
                                          <p:stCondLst>
                                            <p:cond delay="1000"/>
                                          </p:stCondLst>
                                        </p:cTn>
                                        <p:tgtEl>
                                          <p:spTgt spid="83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30"/>
                                        </p:tgtEl>
                                        <p:attrNameLst>
                                          <p:attrName>style.visibility</p:attrName>
                                        </p:attrNameLst>
                                      </p:cBhvr>
                                      <p:to>
                                        <p:strVal val="visible"/>
                                      </p:to>
                                    </p:set>
                                    <p:animEffect transition="in" filter="fade">
                                      <p:cBhvr>
                                        <p:cTn id="104" dur="500"/>
                                        <p:tgtEl>
                                          <p:spTgt spid="830"/>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82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844"/>
                                        </p:tgtEl>
                                        <p:attrNameLst>
                                          <p:attrName>style.visibility</p:attrName>
                                        </p:attrNameLst>
                                      </p:cBhvr>
                                      <p:to>
                                        <p:strVal val="visible"/>
                                      </p:to>
                                    </p:set>
                                    <p:animEffect transition="in" filter="fade">
                                      <p:cBhvr>
                                        <p:cTn id="112" dur="50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5" descr="OPL20U25GSXzBJYl68kk8uQGfFKzs7yb1M4KJWUiLk6ZEvGF+qCIPSnY57AbBFCvTW$2023 18 99$99+K4lPs7H94VUqPe2XwIsfPRnrXQE//QTEXxb8/8N4CNc6FpgZahzpTjFhMzSA7T/nHJa11DE8Ng2TP3iAmRczFlmslSuUNOgUeb6yRvs0="/>
          <p:cNvPicPr preferRelativeResize="0"/>
          <p:nvPr/>
        </p:nvPicPr>
        <p:blipFill rotWithShape="1">
          <a:blip r:embed="rId3">
            <a:alphaModFix/>
          </a:blip>
          <a:srcRect/>
          <a:stretch/>
        </p:blipFill>
        <p:spPr>
          <a:xfrm>
            <a:off x="10610129" y="5475412"/>
            <a:ext cx="1476884" cy="1307705"/>
          </a:xfrm>
          <a:prstGeom prst="rect">
            <a:avLst/>
          </a:prstGeom>
          <a:noFill/>
          <a:ln>
            <a:noFill/>
          </a:ln>
        </p:spPr>
      </p:pic>
      <p:pic>
        <p:nvPicPr>
          <p:cNvPr id="255" name="Google Shape;255;p5" descr="OPL20U25GSXzBJYl68kk8uQGfFKzs7yb1M4KJWUiLk6ZEvGF+qCIPSnY57AbBFCvTW$2023 18 99$99+K4lPs7H94VUqPe2XwIsfPRnrXQE//QTEXxb8/8N4CNc6FpgZahzpTjFhMzSA7T/nHJa11DE8Ng2TP3iAmRczFlmslSuUNOgUeb6yRvs0="/>
          <p:cNvPicPr preferRelativeResize="0"/>
          <p:nvPr/>
        </p:nvPicPr>
        <p:blipFill rotWithShape="1">
          <a:blip r:embed="rId4">
            <a:alphaModFix/>
          </a:blip>
          <a:srcRect/>
          <a:stretch/>
        </p:blipFill>
        <p:spPr>
          <a:xfrm>
            <a:off x="10575834" y="5091322"/>
            <a:ext cx="1545471" cy="1037935"/>
          </a:xfrm>
          <a:prstGeom prst="rect">
            <a:avLst/>
          </a:prstGeom>
          <a:noFill/>
          <a:ln>
            <a:noFill/>
          </a:ln>
        </p:spPr>
      </p:pic>
      <p:sp>
        <p:nvSpPr>
          <p:cNvPr id="256" name="Google Shape;256;p5" descr="OPL20U25GSXzBJYl68kk8uQGfFKzs7yb1M4KJWUiLk6ZEvGF+qCIPSnY57AbBFCvTW$2023 18 99$99+K4lPs7H94VUqPe2XwIsfPRnrXQE//QTEXxb8/8N4CNc6FpgZahzpTjFhMzSA7T/nHJa11DE8Ng2TP3iAmRczFlmslSuUNOgUeb6yRvs0="/>
          <p:cNvSpPr/>
          <p:nvPr/>
        </p:nvSpPr>
        <p:spPr>
          <a:xfrm>
            <a:off x="10725415" y="4769954"/>
            <a:ext cx="1102995" cy="996009"/>
          </a:xfrm>
          <a:prstGeom prst="foldedCorner">
            <a:avLst>
              <a:gd name="adj" fmla="val 16667"/>
            </a:avLst>
          </a:prstGeom>
          <a:solidFill>
            <a:schemeClr val="lt1"/>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1313">
                <a:solidFill>
                  <a:srgbClr val="000000"/>
                </a:solidFill>
                <a:latin typeface="Tahoma"/>
                <a:ea typeface="Tahoma"/>
                <a:cs typeface="Tahoma"/>
                <a:sym typeface="Tahoma"/>
              </a:rPr>
              <a:t> </a:t>
            </a:r>
            <a:r>
              <a:rPr lang="en-US" sz="1625">
                <a:solidFill>
                  <a:srgbClr val="CC0099"/>
                </a:solidFill>
                <a:latin typeface="Tahoma"/>
                <a:ea typeface="Tahoma"/>
                <a:cs typeface="Tahoma"/>
                <a:sym typeface="Tahoma"/>
              </a:rPr>
              <a:t>Một tràng pháo tay</a:t>
            </a:r>
            <a:endParaRPr sz="1625">
              <a:solidFill>
                <a:srgbClr val="CC0099"/>
              </a:solidFill>
              <a:latin typeface="Tahoma"/>
              <a:ea typeface="Tahoma"/>
              <a:cs typeface="Tahoma"/>
              <a:sym typeface="Tahoma"/>
            </a:endParaRPr>
          </a:p>
        </p:txBody>
      </p:sp>
      <p:sp>
        <p:nvSpPr>
          <p:cNvPr id="257" name="Google Shape;257;p5" descr="OPL20U25GSXzBJYl68kk8uQGfFKzs7yb1M4KJWUiLk6ZEvGF+qCIPSnY57AbBFCvTW$2023 18 99$99+K4lPs7H94VUqPe2XwIsfPRnrXQE//QTEXxb8/8N4CNc6FpgZahzpTjFhMzSA7T/nHJa11DE8Ng2TP3iAmRczFlmslSuUNOgUeb6yRvs0="/>
          <p:cNvSpPr/>
          <p:nvPr/>
        </p:nvSpPr>
        <p:spPr>
          <a:xfrm rot="5600923">
            <a:off x="10509907" y="812453"/>
            <a:ext cx="1828748" cy="188235"/>
          </a:xfrm>
          <a:prstGeom prst="rect">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sp>
        <p:nvSpPr>
          <p:cNvPr id="258" name="Google Shape;258;p5" descr="OPL20U25GSXzBJYl68kk8uQGfFKzs7yb1M4KJWUiLk6ZEvGF+qCIPSnY57AbBFCvTW$2023 18 99$99+K4lPs7H94VUqPe2XwIsfPRnrXQE//QTEXxb8/8N4CNc6FpgZahzpTjFhMzSA7T/nHJa11DE8Ng2TP3iAmRczFlmslSuUNOgUeb6yRvs0=">
            <a:hlinkClick r:id="rId6" action="ppaction://hlinksldjump"/>
          </p:cNvPr>
          <p:cNvSpPr/>
          <p:nvPr/>
        </p:nvSpPr>
        <p:spPr>
          <a:xfrm rot="586976" flipH="1">
            <a:off x="10420129" y="89593"/>
            <a:ext cx="1733204" cy="674636"/>
          </a:xfrm>
          <a:prstGeom prst="homePlate">
            <a:avLst>
              <a:gd name="adj" fmla="val 50000"/>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2127">
                <a:solidFill>
                  <a:srgbClr val="FFFFFF"/>
                </a:solidFill>
                <a:latin typeface="Tahoma"/>
                <a:ea typeface="Tahoma"/>
                <a:cs typeface="Tahoma"/>
                <a:sym typeface="Tahoma"/>
              </a:rPr>
              <a:t>Trở </a:t>
            </a:r>
            <a:r>
              <a:rPr lang="en-US" sz="2127" u="sng">
                <a:solidFill>
                  <a:srgbClr val="FFFFFF"/>
                </a:solidFill>
                <a:latin typeface="Tahoma"/>
                <a:ea typeface="Tahoma"/>
                <a:cs typeface="Tahoma"/>
                <a:sym typeface="Tahoma"/>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về</a:t>
            </a:r>
            <a:endParaRPr sz="2127">
              <a:solidFill>
                <a:srgbClr val="FFFFFF"/>
              </a:solidFill>
              <a:latin typeface="Tahoma"/>
              <a:ea typeface="Tahoma"/>
              <a:cs typeface="Tahoma"/>
              <a:sym typeface="Tahoma"/>
            </a:endParaRPr>
          </a:p>
        </p:txBody>
      </p:sp>
      <p:sp>
        <p:nvSpPr>
          <p:cNvPr id="259" name="Google Shape;259;p5" descr="OPL20U25GSXzBJYl68kk8uQGfFKzs7yb1M4KJWUiLk6ZEvGF+qCIPSnY57AbBFCvTW$2023 18 99$99+K4lPs7H94VUqPe2XwIsfPRnrXQE//QTEXxb8/8N4CNc6FpgZahzpTjFhMzSA7T/nHJa11DE8Ng2TP3iAmRczFlmslSuUNOgUeb6yRvs0="/>
          <p:cNvSpPr/>
          <p:nvPr/>
        </p:nvSpPr>
        <p:spPr>
          <a:xfrm>
            <a:off x="11366381" y="174263"/>
            <a:ext cx="115807" cy="115804"/>
          </a:xfrm>
          <a:prstGeom prst="flowChartSummingJunction">
            <a:avLst/>
          </a:prstGeom>
          <a:gradFill>
            <a:gsLst>
              <a:gs pos="0">
                <a:srgbClr val="C9C9C9"/>
              </a:gs>
              <a:gs pos="50000">
                <a:srgbClr val="DCDCDC"/>
              </a:gs>
              <a:gs pos="100000">
                <a:srgbClr val="EDEDED"/>
              </a:gs>
            </a:gsLst>
            <a:path path="circle">
              <a:fillToRect l="50000" t="50000" r="50000" b="50000"/>
            </a:path>
            <a:tileRect/>
          </a:gradFill>
          <a:ln w="15875" cap="rnd"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pic>
        <p:nvPicPr>
          <p:cNvPr id="260" name="Google Shape;260;p5"/>
          <p:cNvPicPr preferRelativeResize="0"/>
          <p:nvPr/>
        </p:nvPicPr>
        <p:blipFill rotWithShape="1">
          <a:blip r:embed="rId7">
            <a:alphaModFix/>
          </a:blip>
          <a:srcRect/>
          <a:stretch/>
        </p:blipFill>
        <p:spPr>
          <a:xfrm>
            <a:off x="10692999" y="4769054"/>
            <a:ext cx="371475" cy="328613"/>
          </a:xfrm>
          <a:prstGeom prst="rect">
            <a:avLst/>
          </a:prstGeom>
          <a:noFill/>
          <a:ln>
            <a:noFill/>
          </a:ln>
        </p:spPr>
      </p:pic>
      <p:sp>
        <p:nvSpPr>
          <p:cNvPr id="261" name="Google Shape;261;p5"/>
          <p:cNvSpPr/>
          <p:nvPr/>
        </p:nvSpPr>
        <p:spPr>
          <a:xfrm>
            <a:off x="1794857" y="973816"/>
            <a:ext cx="234360" cy="30790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1">
                <a:solidFill>
                  <a:schemeClr val="dk1"/>
                </a:solidFill>
                <a:latin typeface="Arial"/>
                <a:ea typeface="Arial"/>
                <a:cs typeface="Arial"/>
                <a:sym typeface="Arial"/>
              </a:rPr>
              <a:t> </a:t>
            </a:r>
            <a:endParaRPr sz="1801">
              <a:solidFill>
                <a:schemeClr val="dk1"/>
              </a:solidFill>
              <a:latin typeface="Arial"/>
              <a:ea typeface="Arial"/>
              <a:cs typeface="Arial"/>
              <a:sym typeface="Arial"/>
            </a:endParaRPr>
          </a:p>
        </p:txBody>
      </p:sp>
      <p:sp>
        <p:nvSpPr>
          <p:cNvPr id="262" name="Google Shape;262;p5"/>
          <p:cNvSpPr/>
          <p:nvPr/>
        </p:nvSpPr>
        <p:spPr>
          <a:xfrm>
            <a:off x="1794861" y="1371729"/>
            <a:ext cx="184731" cy="36933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3" name="Google Shape;263;p5"/>
          <p:cNvSpPr/>
          <p:nvPr/>
        </p:nvSpPr>
        <p:spPr>
          <a:xfrm>
            <a:off x="1794857" y="1877294"/>
            <a:ext cx="213520" cy="21544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 </a:t>
            </a:r>
            <a:endParaRPr sz="1801">
              <a:solidFill>
                <a:schemeClr val="dk1"/>
              </a:solidFill>
              <a:latin typeface="Arial"/>
              <a:ea typeface="Arial"/>
              <a:cs typeface="Arial"/>
              <a:sym typeface="Arial"/>
            </a:endParaRPr>
          </a:p>
        </p:txBody>
      </p:sp>
      <p:sp>
        <p:nvSpPr>
          <p:cNvPr id="264" name="Google Shape;264;p5"/>
          <p:cNvSpPr/>
          <p:nvPr/>
        </p:nvSpPr>
        <p:spPr>
          <a:xfrm>
            <a:off x="0" y="-87592"/>
            <a:ext cx="6949338"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b="1">
                <a:solidFill>
                  <a:srgbClr val="FF0000"/>
                </a:solidFill>
                <a:latin typeface="Times"/>
                <a:ea typeface="Times"/>
                <a:cs typeface="Times"/>
                <a:sym typeface="Times"/>
              </a:rPr>
              <a:t>Câu 2</a:t>
            </a:r>
            <a:r>
              <a:rPr lang="en-US" sz="3733">
                <a:solidFill>
                  <a:srgbClr val="FF0000"/>
                </a:solidFill>
                <a:latin typeface="Times"/>
                <a:ea typeface="Times"/>
                <a:cs typeface="Times"/>
                <a:sym typeface="Times"/>
              </a:rPr>
              <a:t>. </a:t>
            </a:r>
            <a:r>
              <a:rPr lang="en-US" sz="3733">
                <a:solidFill>
                  <a:srgbClr val="FF0000"/>
                </a:solidFill>
                <a:latin typeface="Times New Roman"/>
                <a:ea typeface="Times New Roman"/>
                <a:cs typeface="Times New Roman"/>
                <a:sym typeface="Times New Roman"/>
              </a:rPr>
              <a:t>Đồ dùng sau làm từ vật liệu</a:t>
            </a:r>
            <a:endParaRPr sz="3733">
              <a:solidFill>
                <a:srgbClr val="FF0000"/>
              </a:solidFill>
              <a:latin typeface="Times New Roman"/>
              <a:ea typeface="Times New Roman"/>
              <a:cs typeface="Times New Roman"/>
              <a:sym typeface="Times New Roman"/>
            </a:endParaRPr>
          </a:p>
        </p:txBody>
      </p:sp>
      <p:pic>
        <p:nvPicPr>
          <p:cNvPr id="265" name="Google Shape;265;p5"/>
          <p:cNvPicPr preferRelativeResize="0"/>
          <p:nvPr/>
        </p:nvPicPr>
        <p:blipFill rotWithShape="1">
          <a:blip r:embed="rId8">
            <a:alphaModFix/>
          </a:blip>
          <a:srcRect/>
          <a:stretch/>
        </p:blipFill>
        <p:spPr>
          <a:xfrm>
            <a:off x="4274568" y="505839"/>
            <a:ext cx="4704368" cy="2365815"/>
          </a:xfrm>
          <a:prstGeom prst="rect">
            <a:avLst/>
          </a:prstGeom>
          <a:noFill/>
          <a:ln>
            <a:noFill/>
          </a:ln>
        </p:spPr>
      </p:pic>
      <p:pic>
        <p:nvPicPr>
          <p:cNvPr id="266" name="Google Shape;266;p5"/>
          <p:cNvPicPr preferRelativeResize="0"/>
          <p:nvPr/>
        </p:nvPicPr>
        <p:blipFill rotWithShape="1">
          <a:blip r:embed="rId9">
            <a:alphaModFix/>
          </a:blip>
          <a:srcRect/>
          <a:stretch/>
        </p:blipFill>
        <p:spPr>
          <a:xfrm>
            <a:off x="-39035" y="530739"/>
            <a:ext cx="2098432" cy="2365815"/>
          </a:xfrm>
          <a:prstGeom prst="rect">
            <a:avLst/>
          </a:prstGeom>
          <a:noFill/>
          <a:ln>
            <a:noFill/>
          </a:ln>
        </p:spPr>
      </p:pic>
      <p:pic>
        <p:nvPicPr>
          <p:cNvPr id="267" name="Google Shape;267;p5"/>
          <p:cNvPicPr preferRelativeResize="0"/>
          <p:nvPr/>
        </p:nvPicPr>
        <p:blipFill rotWithShape="1">
          <a:blip r:embed="rId10">
            <a:alphaModFix/>
          </a:blip>
          <a:srcRect/>
          <a:stretch/>
        </p:blipFill>
        <p:spPr>
          <a:xfrm>
            <a:off x="2059398" y="530739"/>
            <a:ext cx="2217533" cy="2365815"/>
          </a:xfrm>
          <a:prstGeom prst="rect">
            <a:avLst/>
          </a:prstGeom>
          <a:noFill/>
          <a:ln>
            <a:noFill/>
          </a:ln>
        </p:spPr>
      </p:pic>
      <p:pic>
        <p:nvPicPr>
          <p:cNvPr id="268" name="Google Shape;268;p5"/>
          <p:cNvPicPr preferRelativeResize="0"/>
          <p:nvPr/>
        </p:nvPicPr>
        <p:blipFill rotWithShape="1">
          <a:blip r:embed="rId11">
            <a:alphaModFix/>
          </a:blip>
          <a:srcRect/>
          <a:stretch/>
        </p:blipFill>
        <p:spPr>
          <a:xfrm>
            <a:off x="-41397" y="2871202"/>
            <a:ext cx="4315965" cy="2771135"/>
          </a:xfrm>
          <a:prstGeom prst="rect">
            <a:avLst/>
          </a:prstGeom>
          <a:noFill/>
          <a:ln>
            <a:noFill/>
          </a:ln>
        </p:spPr>
      </p:pic>
      <p:pic>
        <p:nvPicPr>
          <p:cNvPr id="269" name="Google Shape;269;p5"/>
          <p:cNvPicPr preferRelativeResize="0"/>
          <p:nvPr/>
        </p:nvPicPr>
        <p:blipFill rotWithShape="1">
          <a:blip r:embed="rId12">
            <a:alphaModFix/>
          </a:blip>
          <a:srcRect/>
          <a:stretch/>
        </p:blipFill>
        <p:spPr>
          <a:xfrm>
            <a:off x="4249140" y="2847526"/>
            <a:ext cx="4704368" cy="2771135"/>
          </a:xfrm>
          <a:prstGeom prst="rect">
            <a:avLst/>
          </a:prstGeom>
          <a:noFill/>
          <a:ln>
            <a:noFill/>
          </a:ln>
        </p:spPr>
      </p:pic>
      <p:sp>
        <p:nvSpPr>
          <p:cNvPr id="270" name="Google Shape;270;p5"/>
          <p:cNvSpPr txBox="1"/>
          <p:nvPr/>
        </p:nvSpPr>
        <p:spPr>
          <a:xfrm>
            <a:off x="44704" y="6143535"/>
            <a:ext cx="1555496"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A. Gỗ</a:t>
            </a:r>
            <a:endParaRPr sz="3733">
              <a:solidFill>
                <a:schemeClr val="dk1"/>
              </a:solidFill>
              <a:latin typeface="Times New Roman"/>
              <a:ea typeface="Times New Roman"/>
              <a:cs typeface="Times New Roman"/>
              <a:sym typeface="Times New Roman"/>
            </a:endParaRPr>
          </a:p>
        </p:txBody>
      </p:sp>
      <p:sp>
        <p:nvSpPr>
          <p:cNvPr id="271" name="Google Shape;271;p5"/>
          <p:cNvSpPr txBox="1"/>
          <p:nvPr/>
        </p:nvSpPr>
        <p:spPr>
          <a:xfrm>
            <a:off x="3759200" y="6143535"/>
            <a:ext cx="1930400"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C. Đồng</a:t>
            </a:r>
            <a:endParaRPr sz="3733">
              <a:solidFill>
                <a:schemeClr val="dk1"/>
              </a:solidFill>
              <a:latin typeface="Times New Roman"/>
              <a:ea typeface="Times New Roman"/>
              <a:cs typeface="Times New Roman"/>
              <a:sym typeface="Times New Roman"/>
            </a:endParaRPr>
          </a:p>
        </p:txBody>
      </p:sp>
      <p:sp>
        <p:nvSpPr>
          <p:cNvPr id="272" name="Google Shape;272;p5"/>
          <p:cNvSpPr txBox="1"/>
          <p:nvPr/>
        </p:nvSpPr>
        <p:spPr>
          <a:xfrm>
            <a:off x="5890239" y="6143535"/>
            <a:ext cx="1831363"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D. Đất</a:t>
            </a:r>
            <a:endParaRPr sz="3733">
              <a:solidFill>
                <a:schemeClr val="dk1"/>
              </a:solidFill>
              <a:latin typeface="Times New Roman"/>
              <a:ea typeface="Times New Roman"/>
              <a:cs typeface="Times New Roman"/>
              <a:sym typeface="Times New Roman"/>
            </a:endParaRPr>
          </a:p>
        </p:txBody>
      </p:sp>
      <p:sp>
        <p:nvSpPr>
          <p:cNvPr id="273" name="Google Shape;273;p5"/>
          <p:cNvSpPr txBox="1"/>
          <p:nvPr/>
        </p:nvSpPr>
        <p:spPr>
          <a:xfrm>
            <a:off x="1898985" y="6120185"/>
            <a:ext cx="1364000"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B. Đá</a:t>
            </a:r>
            <a:endParaRPr sz="3733">
              <a:solidFill>
                <a:schemeClr val="dk1"/>
              </a:solidFill>
              <a:latin typeface="Times New Roman"/>
              <a:ea typeface="Times New Roman"/>
              <a:cs typeface="Times New Roman"/>
              <a:sym typeface="Times New Roman"/>
            </a:endParaRPr>
          </a:p>
        </p:txBody>
      </p:sp>
      <p:sp>
        <p:nvSpPr>
          <p:cNvPr id="274" name="Google Shape;274;p5"/>
          <p:cNvSpPr/>
          <p:nvPr/>
        </p:nvSpPr>
        <p:spPr>
          <a:xfrm>
            <a:off x="3573403" y="6111392"/>
            <a:ext cx="872572" cy="71521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par>
                                <p:cTn id="8" presetID="10" presetClass="entr" presetSubtype="0" fill="hold" nodeType="withEffect">
                                  <p:stCondLst>
                                    <p:cond delay="0"/>
                                  </p:stCondLst>
                                  <p:childTnLst>
                                    <p:set>
                                      <p:cBhvr>
                                        <p:cTn id="9" dur="1" fill="hold">
                                          <p:stCondLst>
                                            <p:cond delay="0"/>
                                          </p:stCondLst>
                                        </p:cTn>
                                        <p:tgtEl>
                                          <p:spTgt spid="266"/>
                                        </p:tgtEl>
                                        <p:attrNameLst>
                                          <p:attrName>style.visibility</p:attrName>
                                        </p:attrNameLst>
                                      </p:cBhvr>
                                      <p:to>
                                        <p:strVal val="visible"/>
                                      </p:to>
                                    </p:set>
                                    <p:animEffect transition="in" filter="fade">
                                      <p:cBhvr>
                                        <p:cTn id="10" dur="500"/>
                                        <p:tgtEl>
                                          <p:spTgt spid="266"/>
                                        </p:tgtEl>
                                      </p:cBhvr>
                                    </p:animEffect>
                                  </p:childTnLst>
                                </p:cTn>
                              </p:par>
                              <p:par>
                                <p:cTn id="11" presetID="10"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500"/>
                                        <p:tgtEl>
                                          <p:spTgt spid="267"/>
                                        </p:tgtEl>
                                      </p:cBhvr>
                                    </p:animEffect>
                                  </p:childTnLst>
                                </p:cTn>
                              </p:par>
                              <p:par>
                                <p:cTn id="14" presetID="10" presetClass="entr" presetSubtype="0" fill="hold" nodeType="withEffect">
                                  <p:stCondLst>
                                    <p:cond delay="0"/>
                                  </p:stCondLst>
                                  <p:childTnLst>
                                    <p:set>
                                      <p:cBhvr>
                                        <p:cTn id="15" dur="1" fill="hold">
                                          <p:stCondLst>
                                            <p:cond delay="0"/>
                                          </p:stCondLst>
                                        </p:cTn>
                                        <p:tgtEl>
                                          <p:spTgt spid="265"/>
                                        </p:tgtEl>
                                        <p:attrNameLst>
                                          <p:attrName>style.visibility</p:attrName>
                                        </p:attrNameLst>
                                      </p:cBhvr>
                                      <p:to>
                                        <p:strVal val="visible"/>
                                      </p:to>
                                    </p:set>
                                    <p:animEffect transition="in" filter="fade">
                                      <p:cBhvr>
                                        <p:cTn id="16" dur="500"/>
                                        <p:tgtEl>
                                          <p:spTgt spid="265"/>
                                        </p:tgtEl>
                                      </p:cBhvr>
                                    </p:animEffect>
                                  </p:childTnLst>
                                </p:cTn>
                              </p:par>
                              <p:par>
                                <p:cTn id="17" presetID="10" presetClass="entr" presetSubtype="0" fill="hold" nodeType="withEffect">
                                  <p:stCondLst>
                                    <p:cond delay="0"/>
                                  </p:stCondLst>
                                  <p:childTnLst>
                                    <p:set>
                                      <p:cBhvr>
                                        <p:cTn id="18" dur="1" fill="hold">
                                          <p:stCondLst>
                                            <p:cond delay="0"/>
                                          </p:stCondLst>
                                        </p:cTn>
                                        <p:tgtEl>
                                          <p:spTgt spid="268"/>
                                        </p:tgtEl>
                                        <p:attrNameLst>
                                          <p:attrName>style.visibility</p:attrName>
                                        </p:attrNameLst>
                                      </p:cBhvr>
                                      <p:to>
                                        <p:strVal val="visible"/>
                                      </p:to>
                                    </p:set>
                                    <p:animEffect transition="in" filter="fade">
                                      <p:cBhvr>
                                        <p:cTn id="19" dur="500"/>
                                        <p:tgtEl>
                                          <p:spTgt spid="268"/>
                                        </p:tgtEl>
                                      </p:cBhvr>
                                    </p:animEffect>
                                  </p:childTnLst>
                                </p:cTn>
                              </p:par>
                              <p:par>
                                <p:cTn id="20" presetID="10" presetClass="entr" presetSubtype="0" fill="hold" nodeType="withEffect">
                                  <p:stCondLst>
                                    <p:cond delay="0"/>
                                  </p:stCondLst>
                                  <p:childTnLst>
                                    <p:set>
                                      <p:cBhvr>
                                        <p:cTn id="21" dur="1" fill="hold">
                                          <p:stCondLst>
                                            <p:cond delay="0"/>
                                          </p:stCondLst>
                                        </p:cTn>
                                        <p:tgtEl>
                                          <p:spTgt spid="269"/>
                                        </p:tgtEl>
                                        <p:attrNameLst>
                                          <p:attrName>style.visibility</p:attrName>
                                        </p:attrNameLst>
                                      </p:cBhvr>
                                      <p:to>
                                        <p:strVal val="visible"/>
                                      </p:to>
                                    </p:set>
                                    <p:animEffect transition="in" filter="fade">
                                      <p:cBhvr>
                                        <p:cTn id="22" dur="500"/>
                                        <p:tgtEl>
                                          <p:spTgt spid="269"/>
                                        </p:tgtEl>
                                      </p:cBhvr>
                                    </p:animEffect>
                                  </p:childTnLst>
                                </p:cTn>
                              </p:par>
                              <p:par>
                                <p:cTn id="23" presetID="10" presetClass="entr" presetSubtype="0" fill="hold" nodeType="withEffect">
                                  <p:stCondLst>
                                    <p:cond delay="0"/>
                                  </p:stCondLst>
                                  <p:childTnLst>
                                    <p:set>
                                      <p:cBhvr>
                                        <p:cTn id="24" dur="1" fill="hold">
                                          <p:stCondLst>
                                            <p:cond delay="0"/>
                                          </p:stCondLst>
                                        </p:cTn>
                                        <p:tgtEl>
                                          <p:spTgt spid="270"/>
                                        </p:tgtEl>
                                        <p:attrNameLst>
                                          <p:attrName>style.visibility</p:attrName>
                                        </p:attrNameLst>
                                      </p:cBhvr>
                                      <p:to>
                                        <p:strVal val="visible"/>
                                      </p:to>
                                    </p:set>
                                    <p:animEffect transition="in" filter="fade">
                                      <p:cBhvr>
                                        <p:cTn id="25" dur="500"/>
                                        <p:tgtEl>
                                          <p:spTgt spid="270"/>
                                        </p:tgtEl>
                                      </p:cBhvr>
                                    </p:animEffect>
                                  </p:childTnLst>
                                </p:cTn>
                              </p:par>
                              <p:par>
                                <p:cTn id="26" presetID="10" presetClass="entr" presetSubtype="0" fill="hold" nodeType="withEffect">
                                  <p:stCondLst>
                                    <p:cond delay="0"/>
                                  </p:stCondLst>
                                  <p:childTnLst>
                                    <p:set>
                                      <p:cBhvr>
                                        <p:cTn id="27" dur="1" fill="hold">
                                          <p:stCondLst>
                                            <p:cond delay="0"/>
                                          </p:stCondLst>
                                        </p:cTn>
                                        <p:tgtEl>
                                          <p:spTgt spid="273"/>
                                        </p:tgtEl>
                                        <p:attrNameLst>
                                          <p:attrName>style.visibility</p:attrName>
                                        </p:attrNameLst>
                                      </p:cBhvr>
                                      <p:to>
                                        <p:strVal val="visible"/>
                                      </p:to>
                                    </p:set>
                                    <p:animEffect transition="in" filter="fade">
                                      <p:cBhvr>
                                        <p:cTn id="28" dur="500"/>
                                        <p:tgtEl>
                                          <p:spTgt spid="273"/>
                                        </p:tgtEl>
                                      </p:cBhvr>
                                    </p:animEffect>
                                  </p:childTnLst>
                                </p:cTn>
                              </p:par>
                              <p:par>
                                <p:cTn id="29" presetID="10" presetClass="entr" presetSubtype="0" fill="hold" nodeType="withEffect">
                                  <p:stCondLst>
                                    <p:cond delay="0"/>
                                  </p:stCondLst>
                                  <p:childTnLst>
                                    <p:set>
                                      <p:cBhvr>
                                        <p:cTn id="30" dur="1" fill="hold">
                                          <p:stCondLst>
                                            <p:cond delay="0"/>
                                          </p:stCondLst>
                                        </p:cTn>
                                        <p:tgtEl>
                                          <p:spTgt spid="271"/>
                                        </p:tgtEl>
                                        <p:attrNameLst>
                                          <p:attrName>style.visibility</p:attrName>
                                        </p:attrNameLst>
                                      </p:cBhvr>
                                      <p:to>
                                        <p:strVal val="visible"/>
                                      </p:to>
                                    </p:set>
                                    <p:animEffect transition="in" filter="fade">
                                      <p:cBhvr>
                                        <p:cTn id="31" dur="500"/>
                                        <p:tgtEl>
                                          <p:spTgt spid="271"/>
                                        </p:tgtEl>
                                      </p:cBhvr>
                                    </p:animEffect>
                                  </p:childTnLst>
                                </p:cTn>
                              </p:par>
                              <p:par>
                                <p:cTn id="32" presetID="10" presetClass="entr" presetSubtype="0" fill="hold" nodeType="withEffect">
                                  <p:stCondLst>
                                    <p:cond delay="0"/>
                                  </p:stCondLst>
                                  <p:childTnLst>
                                    <p:set>
                                      <p:cBhvr>
                                        <p:cTn id="33" dur="1" fill="hold">
                                          <p:stCondLst>
                                            <p:cond delay="0"/>
                                          </p:stCondLst>
                                        </p:cTn>
                                        <p:tgtEl>
                                          <p:spTgt spid="272"/>
                                        </p:tgtEl>
                                        <p:attrNameLst>
                                          <p:attrName>style.visibility</p:attrName>
                                        </p:attrNameLst>
                                      </p:cBhvr>
                                      <p:to>
                                        <p:strVal val="visible"/>
                                      </p:to>
                                    </p:set>
                                    <p:animEffect transition="in" filter="fade">
                                      <p:cBhvr>
                                        <p:cTn id="34" dur="500"/>
                                        <p:tgtEl>
                                          <p:spTgt spid="2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74"/>
                                        </p:tgtEl>
                                        <p:attrNameLst>
                                          <p:attrName>style.visibility</p:attrName>
                                        </p:attrNameLst>
                                      </p:cBhvr>
                                      <p:to>
                                        <p:strVal val="visible"/>
                                      </p:to>
                                    </p:set>
                                    <p:animEffect transition="in" filter="fade">
                                      <p:cBhvr>
                                        <p:cTn id="39" dur="500"/>
                                        <p:tgtEl>
                                          <p:spTgt spid="274"/>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56"/>
                                        </p:tgtEl>
                                        <p:attrNameLst>
                                          <p:attrName>style.visibility</p:attrName>
                                        </p:attrNameLst>
                                      </p:cBhvr>
                                      <p:to>
                                        <p:strVal val="visible"/>
                                      </p:to>
                                    </p:set>
                                    <p:animEffect transition="in" filter="fade">
                                      <p:cBhvr>
                                        <p:cTn id="43" dur="500"/>
                                        <p:tgtEl>
                                          <p:spTgt spid="256"/>
                                        </p:tgtEl>
                                      </p:cBhvr>
                                    </p:animEffect>
                                  </p:childTnLst>
                                </p:cTn>
                              </p:par>
                              <p:par>
                                <p:cTn id="44" presetID="10" presetClass="entr" presetSubtype="0" fill="hold" nodeType="withEffect">
                                  <p:stCondLst>
                                    <p:cond delay="0"/>
                                  </p:stCondLst>
                                  <p:childTnLst>
                                    <p:set>
                                      <p:cBhvr>
                                        <p:cTn id="45" dur="1" fill="hold">
                                          <p:stCondLst>
                                            <p:cond delay="0"/>
                                          </p:stCondLst>
                                        </p:cTn>
                                        <p:tgtEl>
                                          <p:spTgt spid="260"/>
                                        </p:tgtEl>
                                        <p:attrNameLst>
                                          <p:attrName>style.visibility</p:attrName>
                                        </p:attrNameLst>
                                      </p:cBhvr>
                                      <p:to>
                                        <p:strVal val="visible"/>
                                      </p:to>
                                    </p:set>
                                    <p:animEffect transition="in" filter="fade">
                                      <p:cBhvr>
                                        <p:cTn id="46"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49"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853" name="Google Shape;853;p49"/>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4</a:t>
            </a:r>
            <a:endParaRPr sz="3012" b="1">
              <a:solidFill>
                <a:srgbClr val="FF0000"/>
              </a:solidFill>
              <a:latin typeface="Bookman Old Style"/>
              <a:ea typeface="Bookman Old Style"/>
              <a:cs typeface="Bookman Old Style"/>
              <a:sym typeface="Bookman Old Style"/>
            </a:endParaRPr>
          </a:p>
        </p:txBody>
      </p:sp>
      <p:pic>
        <p:nvPicPr>
          <p:cNvPr id="854" name="Google Shape;854;p49"/>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855" name="Google Shape;855;p49"/>
          <p:cNvSpPr txBox="1"/>
          <p:nvPr/>
        </p:nvSpPr>
        <p:spPr>
          <a:xfrm>
            <a:off x="2266950" y="5034492"/>
            <a:ext cx="8286750" cy="467289"/>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2700">
                <a:solidFill>
                  <a:srgbClr val="FF0000"/>
                </a:solidFill>
                <a:latin typeface="Century Gothic"/>
                <a:ea typeface="Century Gothic"/>
                <a:cs typeface="Century Gothic"/>
                <a:sym typeface="Century Gothic"/>
              </a:rPr>
              <a:t>D</a:t>
            </a:r>
            <a:endParaRPr/>
          </a:p>
        </p:txBody>
      </p:sp>
      <p:sp>
        <p:nvSpPr>
          <p:cNvPr id="856" name="Google Shape;856;p49"/>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857" name="Google Shape;857;p49"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858" name="Google Shape;858;p49"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859" name="Google Shape;859;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860" name="Google Shape;860;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861" name="Google Shape;861;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862" name="Google Shape;862;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863" name="Google Shape;863;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864" name="Google Shape;864;p49"/>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865" name="Google Shape;865;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866" name="Google Shape;866;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867" name="Google Shape;867;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868" name="Google Shape;868;p49"/>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869" name="Google Shape;869;p49"/>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870" name="Google Shape;870;p49"/>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871" name="Google Shape;871;p49"/>
          <p:cNvSpPr txBox="1"/>
          <p:nvPr/>
        </p:nvSpPr>
        <p:spPr>
          <a:xfrm>
            <a:off x="2307491" y="1930535"/>
            <a:ext cx="1059625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Các giải pháp để giảm tác hại tới môi trường của vật liệu nhựa?</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A.Tích cực phân loại rác thải trong đó có rác thái nhựa để tái chế.</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B.Ưu tiên sử dụng các vật dụng sản xuất từ nguyên liệu dễ phân</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hủy, thân thiện với môi trường</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C.Hạn chế tới mức tối đa việc dùng vật liệu nhựa.</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D.Cả ba đáp án trên</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3"/>
                                        </p:tgtEl>
                                        <p:attrNameLst>
                                          <p:attrName>style.visibility</p:attrName>
                                        </p:attrNameLst>
                                      </p:cBhvr>
                                      <p:to>
                                        <p:strVal val="visible"/>
                                      </p:to>
                                    </p:set>
                                    <p:animEffect transition="in" filter="fade">
                                      <p:cBhvr>
                                        <p:cTn id="7" dur="500"/>
                                        <p:tgtEl>
                                          <p:spTgt spid="8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7"/>
                                        </p:tgtEl>
                                        <p:attrNameLst>
                                          <p:attrName>style.visibility</p:attrName>
                                        </p:attrNameLst>
                                      </p:cBhvr>
                                      <p:to>
                                        <p:strVal val="visible"/>
                                      </p:to>
                                    </p:set>
                                    <p:animEffect transition="in" filter="fade">
                                      <p:cBhvr>
                                        <p:cTn id="12" dur="500"/>
                                        <p:tgtEl>
                                          <p:spTgt spid="857"/>
                                        </p:tgtEl>
                                      </p:cBhvr>
                                    </p:animEffect>
                                  </p:childTnLst>
                                </p:cTn>
                              </p:par>
                              <p:par>
                                <p:cTn id="13" presetID="10" presetClass="entr" presetSubtype="0" fill="hold" nodeType="withEffect">
                                  <p:stCondLst>
                                    <p:cond delay="0"/>
                                  </p:stCondLst>
                                  <p:childTnLst>
                                    <p:set>
                                      <p:cBhvr>
                                        <p:cTn id="14" dur="1" fill="hold">
                                          <p:stCondLst>
                                            <p:cond delay="0"/>
                                          </p:stCondLst>
                                        </p:cTn>
                                        <p:tgtEl>
                                          <p:spTgt spid="858"/>
                                        </p:tgtEl>
                                        <p:attrNameLst>
                                          <p:attrName>style.visibility</p:attrName>
                                        </p:attrNameLst>
                                      </p:cBhvr>
                                      <p:to>
                                        <p:strVal val="visible"/>
                                      </p:to>
                                    </p:set>
                                    <p:animEffect transition="in" filter="fade">
                                      <p:cBhvr>
                                        <p:cTn id="15" dur="500"/>
                                        <p:tgtEl>
                                          <p:spTgt spid="858"/>
                                        </p:tgtEl>
                                      </p:cBhvr>
                                    </p:animEffect>
                                  </p:childTnLst>
                                </p:cTn>
                              </p:par>
                              <p:par>
                                <p:cTn id="16" presetID="10" presetClass="entr" presetSubtype="0" fill="hold" nodeType="withEffect">
                                  <p:stCondLst>
                                    <p:cond delay="0"/>
                                  </p:stCondLst>
                                  <p:childTnLst>
                                    <p:set>
                                      <p:cBhvr>
                                        <p:cTn id="17" dur="1" fill="hold">
                                          <p:stCondLst>
                                            <p:cond delay="0"/>
                                          </p:stCondLst>
                                        </p:cTn>
                                        <p:tgtEl>
                                          <p:spTgt spid="859"/>
                                        </p:tgtEl>
                                        <p:attrNameLst>
                                          <p:attrName>style.visibility</p:attrName>
                                        </p:attrNameLst>
                                      </p:cBhvr>
                                      <p:to>
                                        <p:strVal val="visible"/>
                                      </p:to>
                                    </p:set>
                                    <p:animEffect transition="in" filter="fade">
                                      <p:cBhvr>
                                        <p:cTn id="18" dur="500"/>
                                        <p:tgtEl>
                                          <p:spTgt spid="859"/>
                                        </p:tgtEl>
                                      </p:cBhvr>
                                    </p:animEffect>
                                  </p:childTnLst>
                                </p:cTn>
                              </p:par>
                              <p:par>
                                <p:cTn id="19" presetID="10" presetClass="entr" presetSubtype="0" fill="hold" nodeType="withEffect">
                                  <p:stCondLst>
                                    <p:cond delay="0"/>
                                  </p:stCondLst>
                                  <p:childTnLst>
                                    <p:set>
                                      <p:cBhvr>
                                        <p:cTn id="20" dur="1" fill="hold">
                                          <p:stCondLst>
                                            <p:cond delay="0"/>
                                          </p:stCondLst>
                                        </p:cTn>
                                        <p:tgtEl>
                                          <p:spTgt spid="860"/>
                                        </p:tgtEl>
                                        <p:attrNameLst>
                                          <p:attrName>style.visibility</p:attrName>
                                        </p:attrNameLst>
                                      </p:cBhvr>
                                      <p:to>
                                        <p:strVal val="visible"/>
                                      </p:to>
                                    </p:set>
                                    <p:animEffect transition="in" filter="fade">
                                      <p:cBhvr>
                                        <p:cTn id="21" dur="500"/>
                                        <p:tgtEl>
                                          <p:spTgt spid="860"/>
                                        </p:tgtEl>
                                      </p:cBhvr>
                                    </p:animEffect>
                                  </p:childTnLst>
                                </p:cTn>
                              </p:par>
                              <p:par>
                                <p:cTn id="22" presetID="10" presetClass="entr" presetSubtype="0" fill="hold" nodeType="withEffect">
                                  <p:stCondLst>
                                    <p:cond delay="0"/>
                                  </p:stCondLst>
                                  <p:childTnLst>
                                    <p:set>
                                      <p:cBhvr>
                                        <p:cTn id="23" dur="1" fill="hold">
                                          <p:stCondLst>
                                            <p:cond delay="0"/>
                                          </p:stCondLst>
                                        </p:cTn>
                                        <p:tgtEl>
                                          <p:spTgt spid="861"/>
                                        </p:tgtEl>
                                        <p:attrNameLst>
                                          <p:attrName>style.visibility</p:attrName>
                                        </p:attrNameLst>
                                      </p:cBhvr>
                                      <p:to>
                                        <p:strVal val="visible"/>
                                      </p:to>
                                    </p:set>
                                    <p:animEffect transition="in" filter="fade">
                                      <p:cBhvr>
                                        <p:cTn id="24" dur="500"/>
                                        <p:tgtEl>
                                          <p:spTgt spid="861"/>
                                        </p:tgtEl>
                                      </p:cBhvr>
                                    </p:animEffect>
                                  </p:childTnLst>
                                </p:cTn>
                              </p:par>
                              <p:par>
                                <p:cTn id="25" presetID="10" presetClass="entr" presetSubtype="0" fill="hold" nodeType="withEffect">
                                  <p:stCondLst>
                                    <p:cond delay="0"/>
                                  </p:stCondLst>
                                  <p:childTnLst>
                                    <p:set>
                                      <p:cBhvr>
                                        <p:cTn id="26" dur="1" fill="hold">
                                          <p:stCondLst>
                                            <p:cond delay="0"/>
                                          </p:stCondLst>
                                        </p:cTn>
                                        <p:tgtEl>
                                          <p:spTgt spid="862"/>
                                        </p:tgtEl>
                                        <p:attrNameLst>
                                          <p:attrName>style.visibility</p:attrName>
                                        </p:attrNameLst>
                                      </p:cBhvr>
                                      <p:to>
                                        <p:strVal val="visible"/>
                                      </p:to>
                                    </p:set>
                                    <p:animEffect transition="in" filter="fade">
                                      <p:cBhvr>
                                        <p:cTn id="27" dur="500"/>
                                        <p:tgtEl>
                                          <p:spTgt spid="862"/>
                                        </p:tgtEl>
                                      </p:cBhvr>
                                    </p:animEffect>
                                  </p:childTnLst>
                                </p:cTn>
                              </p:par>
                              <p:par>
                                <p:cTn id="28" presetID="10" presetClass="entr" presetSubtype="0" fill="hold" nodeType="withEffect">
                                  <p:stCondLst>
                                    <p:cond delay="0"/>
                                  </p:stCondLst>
                                  <p:childTnLst>
                                    <p:set>
                                      <p:cBhvr>
                                        <p:cTn id="29" dur="1" fill="hold">
                                          <p:stCondLst>
                                            <p:cond delay="0"/>
                                          </p:stCondLst>
                                        </p:cTn>
                                        <p:tgtEl>
                                          <p:spTgt spid="863"/>
                                        </p:tgtEl>
                                        <p:attrNameLst>
                                          <p:attrName>style.visibility</p:attrName>
                                        </p:attrNameLst>
                                      </p:cBhvr>
                                      <p:to>
                                        <p:strVal val="visible"/>
                                      </p:to>
                                    </p:set>
                                    <p:animEffect transition="in" filter="fade">
                                      <p:cBhvr>
                                        <p:cTn id="30" dur="500"/>
                                        <p:tgtEl>
                                          <p:spTgt spid="863"/>
                                        </p:tgtEl>
                                      </p:cBhvr>
                                    </p:animEffect>
                                  </p:childTnLst>
                                </p:cTn>
                              </p:par>
                              <p:par>
                                <p:cTn id="31" presetID="10" presetClass="entr" presetSubtype="0" fill="hold" nodeType="withEffect">
                                  <p:stCondLst>
                                    <p:cond delay="0"/>
                                  </p:stCondLst>
                                  <p:childTnLst>
                                    <p:set>
                                      <p:cBhvr>
                                        <p:cTn id="32" dur="1" fill="hold">
                                          <p:stCondLst>
                                            <p:cond delay="0"/>
                                          </p:stCondLst>
                                        </p:cTn>
                                        <p:tgtEl>
                                          <p:spTgt spid="864"/>
                                        </p:tgtEl>
                                        <p:attrNameLst>
                                          <p:attrName>style.visibility</p:attrName>
                                        </p:attrNameLst>
                                      </p:cBhvr>
                                      <p:to>
                                        <p:strVal val="visible"/>
                                      </p:to>
                                    </p:set>
                                    <p:animEffect transition="in" filter="fade">
                                      <p:cBhvr>
                                        <p:cTn id="33" dur="500"/>
                                        <p:tgtEl>
                                          <p:spTgt spid="864"/>
                                        </p:tgtEl>
                                      </p:cBhvr>
                                    </p:animEffect>
                                  </p:childTnLst>
                                </p:cTn>
                              </p:par>
                              <p:par>
                                <p:cTn id="34" presetID="10" presetClass="entr" presetSubtype="0" fill="hold" nodeType="withEffect">
                                  <p:stCondLst>
                                    <p:cond delay="0"/>
                                  </p:stCondLst>
                                  <p:childTnLst>
                                    <p:set>
                                      <p:cBhvr>
                                        <p:cTn id="35" dur="1" fill="hold">
                                          <p:stCondLst>
                                            <p:cond delay="0"/>
                                          </p:stCondLst>
                                        </p:cTn>
                                        <p:tgtEl>
                                          <p:spTgt spid="865"/>
                                        </p:tgtEl>
                                        <p:attrNameLst>
                                          <p:attrName>style.visibility</p:attrName>
                                        </p:attrNameLst>
                                      </p:cBhvr>
                                      <p:to>
                                        <p:strVal val="visible"/>
                                      </p:to>
                                    </p:set>
                                    <p:animEffect transition="in" filter="fade">
                                      <p:cBhvr>
                                        <p:cTn id="36" dur="500"/>
                                        <p:tgtEl>
                                          <p:spTgt spid="865"/>
                                        </p:tgtEl>
                                      </p:cBhvr>
                                    </p:animEffect>
                                  </p:childTnLst>
                                </p:cTn>
                              </p:par>
                              <p:par>
                                <p:cTn id="37" presetID="10" presetClass="entr" presetSubtype="0" fill="hold" nodeType="withEffect">
                                  <p:stCondLst>
                                    <p:cond delay="0"/>
                                  </p:stCondLst>
                                  <p:childTnLst>
                                    <p:set>
                                      <p:cBhvr>
                                        <p:cTn id="38" dur="1" fill="hold">
                                          <p:stCondLst>
                                            <p:cond delay="0"/>
                                          </p:stCondLst>
                                        </p:cTn>
                                        <p:tgtEl>
                                          <p:spTgt spid="866"/>
                                        </p:tgtEl>
                                        <p:attrNameLst>
                                          <p:attrName>style.visibility</p:attrName>
                                        </p:attrNameLst>
                                      </p:cBhvr>
                                      <p:to>
                                        <p:strVal val="visible"/>
                                      </p:to>
                                    </p:set>
                                    <p:animEffect transition="in" filter="fade">
                                      <p:cBhvr>
                                        <p:cTn id="39" dur="500"/>
                                        <p:tgtEl>
                                          <p:spTgt spid="866"/>
                                        </p:tgtEl>
                                      </p:cBhvr>
                                    </p:animEffect>
                                  </p:childTnLst>
                                </p:cTn>
                              </p:par>
                              <p:par>
                                <p:cTn id="40" presetID="10" presetClass="entr" presetSubtype="0" fill="hold" nodeType="withEffect">
                                  <p:stCondLst>
                                    <p:cond delay="0"/>
                                  </p:stCondLst>
                                  <p:childTnLst>
                                    <p:set>
                                      <p:cBhvr>
                                        <p:cTn id="41" dur="1" fill="hold">
                                          <p:stCondLst>
                                            <p:cond delay="0"/>
                                          </p:stCondLst>
                                        </p:cTn>
                                        <p:tgtEl>
                                          <p:spTgt spid="867"/>
                                        </p:tgtEl>
                                        <p:attrNameLst>
                                          <p:attrName>style.visibility</p:attrName>
                                        </p:attrNameLst>
                                      </p:cBhvr>
                                      <p:to>
                                        <p:strVal val="visible"/>
                                      </p:to>
                                    </p:set>
                                    <p:animEffect transition="in" filter="fade">
                                      <p:cBhvr>
                                        <p:cTn id="42" dur="500"/>
                                        <p:tgtEl>
                                          <p:spTgt spid="867"/>
                                        </p:tgtEl>
                                      </p:cBhvr>
                                    </p:animEffect>
                                  </p:childTnLst>
                                </p:cTn>
                              </p:par>
                              <p:par>
                                <p:cTn id="43" presetID="10" presetClass="entr" presetSubtype="0" fill="hold" nodeType="withEffect">
                                  <p:stCondLst>
                                    <p:cond delay="0"/>
                                  </p:stCondLst>
                                  <p:childTnLst>
                                    <p:set>
                                      <p:cBhvr>
                                        <p:cTn id="44" dur="1" fill="hold">
                                          <p:stCondLst>
                                            <p:cond delay="0"/>
                                          </p:stCondLst>
                                        </p:cTn>
                                        <p:tgtEl>
                                          <p:spTgt spid="868"/>
                                        </p:tgtEl>
                                        <p:attrNameLst>
                                          <p:attrName>style.visibility</p:attrName>
                                        </p:attrNameLst>
                                      </p:cBhvr>
                                      <p:to>
                                        <p:strVal val="visible"/>
                                      </p:to>
                                    </p:set>
                                    <p:animEffect transition="in" filter="fade">
                                      <p:cBhvr>
                                        <p:cTn id="45" dur="500"/>
                                        <p:tgtEl>
                                          <p:spTgt spid="868"/>
                                        </p:tgtEl>
                                      </p:cBhvr>
                                    </p:animEffect>
                                  </p:childTnLst>
                                </p:cTn>
                              </p:par>
                              <p:par>
                                <p:cTn id="46" presetID="10" presetClass="entr" presetSubtype="0" fill="hold" nodeType="withEffect">
                                  <p:stCondLst>
                                    <p:cond delay="0"/>
                                  </p:stCondLst>
                                  <p:childTnLst>
                                    <p:set>
                                      <p:cBhvr>
                                        <p:cTn id="47" dur="1" fill="hold">
                                          <p:stCondLst>
                                            <p:cond delay="0"/>
                                          </p:stCondLst>
                                        </p:cTn>
                                        <p:tgtEl>
                                          <p:spTgt spid="869"/>
                                        </p:tgtEl>
                                        <p:attrNameLst>
                                          <p:attrName>style.visibility</p:attrName>
                                        </p:attrNameLst>
                                      </p:cBhvr>
                                      <p:to>
                                        <p:strVal val="visible"/>
                                      </p:to>
                                    </p:set>
                                    <p:animEffect transition="in" filter="fade">
                                      <p:cBhvr>
                                        <p:cTn id="48" dur="500"/>
                                        <p:tgtEl>
                                          <p:spTgt spid="869"/>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869"/>
                                        </p:tgtEl>
                                      </p:cBhvr>
                                    </p:animEffect>
                                    <p:set>
                                      <p:cBhvr>
                                        <p:cTn id="52" dur="1" fill="hold">
                                          <p:stCondLst>
                                            <p:cond delay="500"/>
                                          </p:stCondLst>
                                        </p:cTn>
                                        <p:tgtEl>
                                          <p:spTgt spid="869"/>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868"/>
                                        </p:tgtEl>
                                      </p:cBhvr>
                                    </p:animEffect>
                                    <p:set>
                                      <p:cBhvr>
                                        <p:cTn id="56" dur="1" fill="hold">
                                          <p:stCondLst>
                                            <p:cond delay="1000"/>
                                          </p:stCondLst>
                                        </p:cTn>
                                        <p:tgtEl>
                                          <p:spTgt spid="868"/>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867"/>
                                        </p:tgtEl>
                                      </p:cBhvr>
                                    </p:animEffect>
                                    <p:set>
                                      <p:cBhvr>
                                        <p:cTn id="60" dur="1" fill="hold">
                                          <p:stCondLst>
                                            <p:cond delay="1000"/>
                                          </p:stCondLst>
                                        </p:cTn>
                                        <p:tgtEl>
                                          <p:spTgt spid="867"/>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866"/>
                                        </p:tgtEl>
                                      </p:cBhvr>
                                    </p:animEffect>
                                    <p:set>
                                      <p:cBhvr>
                                        <p:cTn id="64" dur="1" fill="hold">
                                          <p:stCondLst>
                                            <p:cond delay="1000"/>
                                          </p:stCondLst>
                                        </p:cTn>
                                        <p:tgtEl>
                                          <p:spTgt spid="866"/>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865"/>
                                        </p:tgtEl>
                                      </p:cBhvr>
                                    </p:animEffect>
                                    <p:set>
                                      <p:cBhvr>
                                        <p:cTn id="68" dur="1" fill="hold">
                                          <p:stCondLst>
                                            <p:cond delay="1000"/>
                                          </p:stCondLst>
                                        </p:cTn>
                                        <p:tgtEl>
                                          <p:spTgt spid="865"/>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864"/>
                                        </p:tgtEl>
                                      </p:cBhvr>
                                    </p:animEffect>
                                    <p:set>
                                      <p:cBhvr>
                                        <p:cTn id="72" dur="1" fill="hold">
                                          <p:stCondLst>
                                            <p:cond delay="1000"/>
                                          </p:stCondLst>
                                        </p:cTn>
                                        <p:tgtEl>
                                          <p:spTgt spid="864"/>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863"/>
                                        </p:tgtEl>
                                      </p:cBhvr>
                                    </p:animEffect>
                                    <p:set>
                                      <p:cBhvr>
                                        <p:cTn id="76" dur="1" fill="hold">
                                          <p:stCondLst>
                                            <p:cond delay="1000"/>
                                          </p:stCondLst>
                                        </p:cTn>
                                        <p:tgtEl>
                                          <p:spTgt spid="863"/>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862"/>
                                        </p:tgtEl>
                                      </p:cBhvr>
                                    </p:animEffect>
                                    <p:set>
                                      <p:cBhvr>
                                        <p:cTn id="80" dur="1" fill="hold">
                                          <p:stCondLst>
                                            <p:cond delay="1000"/>
                                          </p:stCondLst>
                                        </p:cTn>
                                        <p:tgtEl>
                                          <p:spTgt spid="862"/>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861"/>
                                        </p:tgtEl>
                                      </p:cBhvr>
                                    </p:animEffect>
                                    <p:set>
                                      <p:cBhvr>
                                        <p:cTn id="84" dur="1" fill="hold">
                                          <p:stCondLst>
                                            <p:cond delay="1000"/>
                                          </p:stCondLst>
                                        </p:cTn>
                                        <p:tgtEl>
                                          <p:spTgt spid="861"/>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860"/>
                                        </p:tgtEl>
                                      </p:cBhvr>
                                    </p:animEffect>
                                    <p:set>
                                      <p:cBhvr>
                                        <p:cTn id="88" dur="1" fill="hold">
                                          <p:stCondLst>
                                            <p:cond delay="1000"/>
                                          </p:stCondLst>
                                        </p:cTn>
                                        <p:tgtEl>
                                          <p:spTgt spid="860"/>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859"/>
                                        </p:tgtEl>
                                      </p:cBhvr>
                                    </p:animEffect>
                                    <p:set>
                                      <p:cBhvr>
                                        <p:cTn id="92" dur="1" fill="hold">
                                          <p:stCondLst>
                                            <p:cond delay="1000"/>
                                          </p:stCondLst>
                                        </p:cTn>
                                        <p:tgtEl>
                                          <p:spTgt spid="859"/>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857"/>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858"/>
                                        </p:tgtEl>
                                      </p:cBhvr>
                                    </p:animEffect>
                                    <p:set>
                                      <p:cBhvr>
                                        <p:cTn id="99" dur="1" fill="hold">
                                          <p:stCondLst>
                                            <p:cond delay="1000"/>
                                          </p:stCondLst>
                                        </p:cTn>
                                        <p:tgtEl>
                                          <p:spTgt spid="85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56"/>
                                        </p:tgtEl>
                                        <p:attrNameLst>
                                          <p:attrName>style.visibility</p:attrName>
                                        </p:attrNameLst>
                                      </p:cBhvr>
                                      <p:to>
                                        <p:strVal val="visible"/>
                                      </p:to>
                                    </p:set>
                                    <p:animEffect transition="in" filter="fade">
                                      <p:cBhvr>
                                        <p:cTn id="104" dur="500"/>
                                        <p:tgtEl>
                                          <p:spTgt spid="856"/>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85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870"/>
                                        </p:tgtEl>
                                        <p:attrNameLst>
                                          <p:attrName>style.visibility</p:attrName>
                                        </p:attrNameLst>
                                      </p:cBhvr>
                                      <p:to>
                                        <p:strVal val="visible"/>
                                      </p:to>
                                    </p:set>
                                    <p:animEffect transition="in" filter="fade">
                                      <p:cBhvr>
                                        <p:cTn id="112" dur="500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7" name="Google Shape;877;p50" descr="5"/>
          <p:cNvPicPr preferRelativeResize="0"/>
          <p:nvPr/>
        </p:nvPicPr>
        <p:blipFill rotWithShape="1">
          <a:blip r:embed="rId3">
            <a:alphaModFix/>
          </a:blip>
          <a:srcRect/>
          <a:stretch/>
        </p:blipFill>
        <p:spPr>
          <a:xfrm>
            <a:off x="1295400" y="846859"/>
            <a:ext cx="9486900" cy="5250798"/>
          </a:xfrm>
          <a:prstGeom prst="rect">
            <a:avLst/>
          </a:prstGeom>
          <a:noFill/>
          <a:ln>
            <a:noFill/>
          </a:ln>
        </p:spPr>
      </p:pic>
      <p:sp>
        <p:nvSpPr>
          <p:cNvPr id="878" name="Google Shape;878;p50"/>
          <p:cNvSpPr txBox="1"/>
          <p:nvPr/>
        </p:nvSpPr>
        <p:spPr>
          <a:xfrm>
            <a:off x="3786887" y="1325269"/>
            <a:ext cx="2646818"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b="1">
                <a:solidFill>
                  <a:srgbClr val="FF0000"/>
                </a:solidFill>
                <a:latin typeface="Bookman Old Style"/>
                <a:ea typeface="Bookman Old Style"/>
                <a:cs typeface="Bookman Old Style"/>
                <a:sym typeface="Bookman Old Style"/>
              </a:rPr>
              <a:t>Câu hỏi 5</a:t>
            </a:r>
            <a:endParaRPr/>
          </a:p>
        </p:txBody>
      </p:sp>
      <p:pic>
        <p:nvPicPr>
          <p:cNvPr id="879" name="Google Shape;879;p50"/>
          <p:cNvPicPr preferRelativeResize="0"/>
          <p:nvPr/>
        </p:nvPicPr>
        <p:blipFill rotWithShape="1">
          <a:blip r:embed="rId4">
            <a:alphaModFix/>
          </a:blip>
          <a:srcRect/>
          <a:stretch/>
        </p:blipFill>
        <p:spPr>
          <a:xfrm>
            <a:off x="6220517" y="2834284"/>
            <a:ext cx="64036" cy="100013"/>
          </a:xfrm>
          <a:prstGeom prst="rect">
            <a:avLst/>
          </a:prstGeom>
          <a:noFill/>
          <a:ln>
            <a:noFill/>
          </a:ln>
        </p:spPr>
      </p:pic>
      <p:sp>
        <p:nvSpPr>
          <p:cNvPr id="880" name="Google Shape;880;p50"/>
          <p:cNvSpPr txBox="1"/>
          <p:nvPr/>
        </p:nvSpPr>
        <p:spPr>
          <a:xfrm>
            <a:off x="2266950" y="5034492"/>
            <a:ext cx="8286750" cy="467289"/>
          </a:xfrm>
          <a:prstGeom prst="rect">
            <a:avLst/>
          </a:prstGeom>
          <a:solidFill>
            <a:srgbClr val="663300">
              <a:alpha val="46666"/>
            </a:srgbClr>
          </a:solid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2700">
                <a:solidFill>
                  <a:srgbClr val="FF0000"/>
                </a:solidFill>
                <a:latin typeface="Century Gothic"/>
                <a:ea typeface="Century Gothic"/>
                <a:cs typeface="Century Gothic"/>
                <a:sym typeface="Century Gothic"/>
              </a:rPr>
              <a:t>B</a:t>
            </a:r>
            <a:endParaRPr/>
          </a:p>
        </p:txBody>
      </p:sp>
      <p:sp>
        <p:nvSpPr>
          <p:cNvPr id="881" name="Google Shape;881;p50"/>
          <p:cNvSpPr txBox="1"/>
          <p:nvPr/>
        </p:nvSpPr>
        <p:spPr>
          <a:xfrm>
            <a:off x="2796109" y="4446451"/>
            <a:ext cx="1981556" cy="515316"/>
          </a:xfrm>
          <a:prstGeom prst="rect">
            <a:avLst/>
          </a:prstGeom>
          <a:noFill/>
          <a:ln>
            <a:noFill/>
          </a:ln>
        </p:spPr>
        <p:txBody>
          <a:bodyPr spcFirstLastPara="1" wrap="square" lIns="51275" tIns="25625" rIns="51275" bIns="25625" anchor="t" anchorCtr="0">
            <a:spAutoFit/>
          </a:bodyPr>
          <a:lstStyle/>
          <a:p>
            <a:pPr marL="0" marR="0" lvl="0" indent="0" algn="l" rtl="0">
              <a:spcBef>
                <a:spcPts val="0"/>
              </a:spcBef>
              <a:spcAft>
                <a:spcPts val="0"/>
              </a:spcAft>
              <a:buNone/>
            </a:pPr>
            <a:r>
              <a:rPr lang="en-US" sz="3012" i="1" u="sng">
                <a:solidFill>
                  <a:srgbClr val="E40CDA"/>
                </a:solidFill>
                <a:latin typeface="Arial"/>
                <a:ea typeface="Arial"/>
                <a:cs typeface="Arial"/>
                <a:sym typeface="Arial"/>
              </a:rPr>
              <a:t>Đáp án</a:t>
            </a:r>
            <a:endParaRPr sz="3012" i="1" u="sng">
              <a:solidFill>
                <a:srgbClr val="E40CDA"/>
              </a:solidFill>
              <a:latin typeface="Arial"/>
              <a:ea typeface="Arial"/>
              <a:cs typeface="Arial"/>
              <a:sym typeface="Arial"/>
            </a:endParaRPr>
          </a:p>
        </p:txBody>
      </p:sp>
      <p:pic>
        <p:nvPicPr>
          <p:cNvPr id="882" name="Google Shape;882;p50" descr="het gio"/>
          <p:cNvPicPr preferRelativeResize="0"/>
          <p:nvPr/>
        </p:nvPicPr>
        <p:blipFill rotWithShape="1">
          <a:blip r:embed="rId5">
            <a:alphaModFix/>
          </a:blip>
          <a:srcRect/>
          <a:stretch/>
        </p:blipFill>
        <p:spPr>
          <a:xfrm rot="245326">
            <a:off x="9236968" y="1400836"/>
            <a:ext cx="726630" cy="414338"/>
          </a:xfrm>
          <a:prstGeom prst="rect">
            <a:avLst/>
          </a:prstGeom>
          <a:noFill/>
          <a:ln>
            <a:noFill/>
          </a:ln>
        </p:spPr>
      </p:pic>
      <p:pic>
        <p:nvPicPr>
          <p:cNvPr id="883" name="Google Shape;883;p50" descr="an30"/>
          <p:cNvPicPr preferRelativeResize="0"/>
          <p:nvPr/>
        </p:nvPicPr>
        <p:blipFill rotWithShape="1">
          <a:blip r:embed="rId6">
            <a:alphaModFix/>
          </a:blip>
          <a:srcRect/>
          <a:stretch/>
        </p:blipFill>
        <p:spPr>
          <a:xfrm>
            <a:off x="9288086" y="1330471"/>
            <a:ext cx="624396" cy="555077"/>
          </a:xfrm>
          <a:prstGeom prst="ellipse">
            <a:avLst/>
          </a:prstGeom>
          <a:noFill/>
          <a:ln>
            <a:noFill/>
          </a:ln>
        </p:spPr>
      </p:pic>
      <p:sp>
        <p:nvSpPr>
          <p:cNvPr id="884" name="Google Shape;884;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a:t>
            </a:r>
            <a:endParaRPr/>
          </a:p>
        </p:txBody>
      </p:sp>
      <p:sp>
        <p:nvSpPr>
          <p:cNvPr id="885" name="Google Shape;885;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2</a:t>
            </a:r>
            <a:endParaRPr/>
          </a:p>
        </p:txBody>
      </p:sp>
      <p:sp>
        <p:nvSpPr>
          <p:cNvPr id="886" name="Google Shape;886;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3</a:t>
            </a:r>
            <a:endParaRPr/>
          </a:p>
        </p:txBody>
      </p:sp>
      <p:sp>
        <p:nvSpPr>
          <p:cNvPr id="887" name="Google Shape;887;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4</a:t>
            </a:r>
            <a:endParaRPr/>
          </a:p>
        </p:txBody>
      </p:sp>
      <p:sp>
        <p:nvSpPr>
          <p:cNvPr id="888" name="Google Shape;888;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5</a:t>
            </a:r>
            <a:endParaRPr/>
          </a:p>
        </p:txBody>
      </p:sp>
      <p:sp>
        <p:nvSpPr>
          <p:cNvPr id="889" name="Google Shape;889;p50"/>
          <p:cNvSpPr/>
          <p:nvPr/>
        </p:nvSpPr>
        <p:spPr>
          <a:xfrm>
            <a:off x="9218374"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6</a:t>
            </a:r>
            <a:endParaRPr/>
          </a:p>
        </p:txBody>
      </p:sp>
      <p:sp>
        <p:nvSpPr>
          <p:cNvPr id="890" name="Google Shape;890;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7</a:t>
            </a:r>
            <a:endParaRPr/>
          </a:p>
        </p:txBody>
      </p:sp>
      <p:sp>
        <p:nvSpPr>
          <p:cNvPr id="891" name="Google Shape;891;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8</a:t>
            </a:r>
            <a:endParaRPr/>
          </a:p>
        </p:txBody>
      </p:sp>
      <p:sp>
        <p:nvSpPr>
          <p:cNvPr id="892" name="Google Shape;892;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9</a:t>
            </a:r>
            <a:endParaRPr/>
          </a:p>
        </p:txBody>
      </p:sp>
      <p:sp>
        <p:nvSpPr>
          <p:cNvPr id="893" name="Google Shape;893;p50"/>
          <p:cNvSpPr/>
          <p:nvPr/>
        </p:nvSpPr>
        <p:spPr>
          <a:xfrm>
            <a:off x="9218377" y="1143001"/>
            <a:ext cx="763825" cy="930014"/>
          </a:xfrm>
          <a:prstGeom prst="rect">
            <a:avLst/>
          </a:prstGeom>
          <a:blipFill rotWithShape="1">
            <a:blip r:embed="rId7">
              <a:alphaModFix/>
            </a:blip>
            <a:stretch>
              <a:fillRect/>
            </a:stretch>
          </a:blipFill>
          <a:ln>
            <a:noFill/>
          </a:ln>
        </p:spPr>
        <p:txBody>
          <a:bodyPr spcFirstLastPara="1" wrap="square" lIns="51275" tIns="25625" rIns="51275" bIns="25625" anchor="b" anchorCtr="0">
            <a:noAutofit/>
          </a:bodyPr>
          <a:lstStyle/>
          <a:p>
            <a:pPr marL="0" marR="0" lvl="0" indent="0" algn="ctr" rtl="0">
              <a:spcBef>
                <a:spcPts val="0"/>
              </a:spcBef>
              <a:spcAft>
                <a:spcPts val="0"/>
              </a:spcAft>
              <a:buNone/>
            </a:pPr>
            <a:r>
              <a:rPr lang="en-US" sz="3664" b="1">
                <a:solidFill>
                  <a:srgbClr val="315949"/>
                </a:solidFill>
                <a:latin typeface="Century Gothic"/>
                <a:ea typeface="Century Gothic"/>
                <a:cs typeface="Century Gothic"/>
                <a:sym typeface="Century Gothic"/>
              </a:rPr>
              <a:t>10</a:t>
            </a:r>
            <a:endParaRPr/>
          </a:p>
        </p:txBody>
      </p:sp>
      <p:sp>
        <p:nvSpPr>
          <p:cNvPr id="894" name="Google Shape;894;p50"/>
          <p:cNvSpPr/>
          <p:nvPr/>
        </p:nvSpPr>
        <p:spPr>
          <a:xfrm>
            <a:off x="9277692" y="1396039"/>
            <a:ext cx="606818" cy="605738"/>
          </a:xfrm>
          <a:prstGeom prst="ellipse">
            <a:avLst/>
          </a:prstGeom>
          <a:gradFill>
            <a:gsLst>
              <a:gs pos="0">
                <a:srgbClr val="2D5C97">
                  <a:alpha val="6666"/>
                </a:srgbClr>
              </a:gs>
              <a:gs pos="80000">
                <a:srgbClr val="3C7AC5"/>
              </a:gs>
              <a:gs pos="100000">
                <a:srgbClr val="397BC9"/>
              </a:gs>
            </a:gsLst>
            <a:lin ang="16200000" scaled="0"/>
          </a:gradFill>
          <a:ln>
            <a:noFill/>
          </a:ln>
          <a:effectLst>
            <a:outerShdw blurRad="190500" dist="228600" dir="2700000" algn="ctr">
              <a:srgbClr val="000000">
                <a:alpha val="29803"/>
              </a:srgbClr>
            </a:outerShdw>
          </a:effectLst>
        </p:spPr>
        <p:txBody>
          <a:bodyPr spcFirstLastPara="1" wrap="square" lIns="51275" tIns="25625" rIns="51275" bIns="25625" anchor="ctr" anchorCtr="0">
            <a:noAutofit/>
          </a:bodyPr>
          <a:lstStyle/>
          <a:p>
            <a:pPr marL="0" marR="0" lvl="0" indent="0" algn="ctr" rtl="0">
              <a:spcBef>
                <a:spcPts val="0"/>
              </a:spcBef>
              <a:spcAft>
                <a:spcPts val="0"/>
              </a:spcAft>
              <a:buNone/>
            </a:pPr>
            <a:r>
              <a:rPr lang="en-US" sz="733" b="1">
                <a:solidFill>
                  <a:srgbClr val="315949"/>
                </a:solidFill>
                <a:latin typeface="Century Gothic"/>
                <a:ea typeface="Century Gothic"/>
                <a:cs typeface="Century Gothic"/>
                <a:sym typeface="Century Gothic"/>
              </a:rPr>
              <a:t>BẮT ĐẦU</a:t>
            </a:r>
            <a:endParaRPr/>
          </a:p>
        </p:txBody>
      </p:sp>
      <p:pic>
        <p:nvPicPr>
          <p:cNvPr id="895" name="Google Shape;895;p50"/>
          <p:cNvPicPr preferRelativeResize="0"/>
          <p:nvPr/>
        </p:nvPicPr>
        <p:blipFill rotWithShape="1">
          <a:blip r:embed="rId8">
            <a:alphaModFix/>
          </a:blip>
          <a:srcRect/>
          <a:stretch/>
        </p:blipFill>
        <p:spPr>
          <a:xfrm>
            <a:off x="8981594" y="4886325"/>
            <a:ext cx="341525" cy="342900"/>
          </a:xfrm>
          <a:prstGeom prst="rect">
            <a:avLst/>
          </a:prstGeom>
          <a:noFill/>
          <a:ln>
            <a:noFill/>
          </a:ln>
        </p:spPr>
      </p:pic>
      <p:sp>
        <p:nvSpPr>
          <p:cNvPr id="896" name="Google Shape;896;p50"/>
          <p:cNvSpPr txBox="1"/>
          <p:nvPr/>
        </p:nvSpPr>
        <p:spPr>
          <a:xfrm>
            <a:off x="2654710" y="2073015"/>
            <a:ext cx="8303876"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Vật liệu nào dưới đây được sử dụng ngoài mục đích xây dựng </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còn hướng tới bảo vệ môi trường và đảm bảo phát triển bền vững:</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A. Gỗ tự nhiên.                               </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B. Gạch không nung.      </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 Kim loại.</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D. Gạch chịu lửa</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8"/>
                                        </p:tgtEl>
                                        <p:attrNameLst>
                                          <p:attrName>style.visibility</p:attrName>
                                        </p:attrNameLst>
                                      </p:cBhvr>
                                      <p:to>
                                        <p:strVal val="visible"/>
                                      </p:to>
                                    </p:set>
                                    <p:animEffect transition="in" filter="fade">
                                      <p:cBhvr>
                                        <p:cTn id="7" dur="500"/>
                                        <p:tgtEl>
                                          <p:spTgt spid="8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2"/>
                                        </p:tgtEl>
                                        <p:attrNameLst>
                                          <p:attrName>style.visibility</p:attrName>
                                        </p:attrNameLst>
                                      </p:cBhvr>
                                      <p:to>
                                        <p:strVal val="visible"/>
                                      </p:to>
                                    </p:set>
                                    <p:animEffect transition="in" filter="fade">
                                      <p:cBhvr>
                                        <p:cTn id="12" dur="500"/>
                                        <p:tgtEl>
                                          <p:spTgt spid="882"/>
                                        </p:tgtEl>
                                      </p:cBhvr>
                                    </p:animEffect>
                                  </p:childTnLst>
                                </p:cTn>
                              </p:par>
                              <p:par>
                                <p:cTn id="13" presetID="10" presetClass="entr" presetSubtype="0" fill="hold" nodeType="withEffect">
                                  <p:stCondLst>
                                    <p:cond delay="0"/>
                                  </p:stCondLst>
                                  <p:childTnLst>
                                    <p:set>
                                      <p:cBhvr>
                                        <p:cTn id="14" dur="1" fill="hold">
                                          <p:stCondLst>
                                            <p:cond delay="0"/>
                                          </p:stCondLst>
                                        </p:cTn>
                                        <p:tgtEl>
                                          <p:spTgt spid="883"/>
                                        </p:tgtEl>
                                        <p:attrNameLst>
                                          <p:attrName>style.visibility</p:attrName>
                                        </p:attrNameLst>
                                      </p:cBhvr>
                                      <p:to>
                                        <p:strVal val="visible"/>
                                      </p:to>
                                    </p:set>
                                    <p:animEffect transition="in" filter="fade">
                                      <p:cBhvr>
                                        <p:cTn id="15" dur="500"/>
                                        <p:tgtEl>
                                          <p:spTgt spid="883"/>
                                        </p:tgtEl>
                                      </p:cBhvr>
                                    </p:animEffect>
                                  </p:childTnLst>
                                </p:cTn>
                              </p:par>
                              <p:par>
                                <p:cTn id="16" presetID="10" presetClass="entr" presetSubtype="0" fill="hold" nodeType="withEffect">
                                  <p:stCondLst>
                                    <p:cond delay="0"/>
                                  </p:stCondLst>
                                  <p:childTnLst>
                                    <p:set>
                                      <p:cBhvr>
                                        <p:cTn id="17" dur="1" fill="hold">
                                          <p:stCondLst>
                                            <p:cond delay="0"/>
                                          </p:stCondLst>
                                        </p:cTn>
                                        <p:tgtEl>
                                          <p:spTgt spid="884"/>
                                        </p:tgtEl>
                                        <p:attrNameLst>
                                          <p:attrName>style.visibility</p:attrName>
                                        </p:attrNameLst>
                                      </p:cBhvr>
                                      <p:to>
                                        <p:strVal val="visible"/>
                                      </p:to>
                                    </p:set>
                                    <p:animEffect transition="in" filter="fade">
                                      <p:cBhvr>
                                        <p:cTn id="18" dur="500"/>
                                        <p:tgtEl>
                                          <p:spTgt spid="884"/>
                                        </p:tgtEl>
                                      </p:cBhvr>
                                    </p:animEffect>
                                  </p:childTnLst>
                                </p:cTn>
                              </p:par>
                              <p:par>
                                <p:cTn id="19" presetID="10" presetClass="entr" presetSubtype="0" fill="hold" nodeType="withEffect">
                                  <p:stCondLst>
                                    <p:cond delay="0"/>
                                  </p:stCondLst>
                                  <p:childTnLst>
                                    <p:set>
                                      <p:cBhvr>
                                        <p:cTn id="20" dur="1" fill="hold">
                                          <p:stCondLst>
                                            <p:cond delay="0"/>
                                          </p:stCondLst>
                                        </p:cTn>
                                        <p:tgtEl>
                                          <p:spTgt spid="885"/>
                                        </p:tgtEl>
                                        <p:attrNameLst>
                                          <p:attrName>style.visibility</p:attrName>
                                        </p:attrNameLst>
                                      </p:cBhvr>
                                      <p:to>
                                        <p:strVal val="visible"/>
                                      </p:to>
                                    </p:set>
                                    <p:animEffect transition="in" filter="fade">
                                      <p:cBhvr>
                                        <p:cTn id="21" dur="500"/>
                                        <p:tgtEl>
                                          <p:spTgt spid="885"/>
                                        </p:tgtEl>
                                      </p:cBhvr>
                                    </p:animEffect>
                                  </p:childTnLst>
                                </p:cTn>
                              </p:par>
                              <p:par>
                                <p:cTn id="22" presetID="10" presetClass="entr" presetSubtype="0" fill="hold" nodeType="withEffect">
                                  <p:stCondLst>
                                    <p:cond delay="0"/>
                                  </p:stCondLst>
                                  <p:childTnLst>
                                    <p:set>
                                      <p:cBhvr>
                                        <p:cTn id="23" dur="1" fill="hold">
                                          <p:stCondLst>
                                            <p:cond delay="0"/>
                                          </p:stCondLst>
                                        </p:cTn>
                                        <p:tgtEl>
                                          <p:spTgt spid="886"/>
                                        </p:tgtEl>
                                        <p:attrNameLst>
                                          <p:attrName>style.visibility</p:attrName>
                                        </p:attrNameLst>
                                      </p:cBhvr>
                                      <p:to>
                                        <p:strVal val="visible"/>
                                      </p:to>
                                    </p:set>
                                    <p:animEffect transition="in" filter="fade">
                                      <p:cBhvr>
                                        <p:cTn id="24" dur="500"/>
                                        <p:tgtEl>
                                          <p:spTgt spid="886"/>
                                        </p:tgtEl>
                                      </p:cBhvr>
                                    </p:animEffect>
                                  </p:childTnLst>
                                </p:cTn>
                              </p:par>
                              <p:par>
                                <p:cTn id="25" presetID="10" presetClass="entr" presetSubtype="0" fill="hold" nodeType="withEffect">
                                  <p:stCondLst>
                                    <p:cond delay="0"/>
                                  </p:stCondLst>
                                  <p:childTnLst>
                                    <p:set>
                                      <p:cBhvr>
                                        <p:cTn id="26" dur="1" fill="hold">
                                          <p:stCondLst>
                                            <p:cond delay="0"/>
                                          </p:stCondLst>
                                        </p:cTn>
                                        <p:tgtEl>
                                          <p:spTgt spid="887"/>
                                        </p:tgtEl>
                                        <p:attrNameLst>
                                          <p:attrName>style.visibility</p:attrName>
                                        </p:attrNameLst>
                                      </p:cBhvr>
                                      <p:to>
                                        <p:strVal val="visible"/>
                                      </p:to>
                                    </p:set>
                                    <p:animEffect transition="in" filter="fade">
                                      <p:cBhvr>
                                        <p:cTn id="27" dur="500"/>
                                        <p:tgtEl>
                                          <p:spTgt spid="887"/>
                                        </p:tgtEl>
                                      </p:cBhvr>
                                    </p:animEffect>
                                  </p:childTnLst>
                                </p:cTn>
                              </p:par>
                              <p:par>
                                <p:cTn id="28" presetID="10" presetClass="entr" presetSubtype="0" fill="hold" nodeType="withEffect">
                                  <p:stCondLst>
                                    <p:cond delay="0"/>
                                  </p:stCondLst>
                                  <p:childTnLst>
                                    <p:set>
                                      <p:cBhvr>
                                        <p:cTn id="29" dur="1" fill="hold">
                                          <p:stCondLst>
                                            <p:cond delay="0"/>
                                          </p:stCondLst>
                                        </p:cTn>
                                        <p:tgtEl>
                                          <p:spTgt spid="888"/>
                                        </p:tgtEl>
                                        <p:attrNameLst>
                                          <p:attrName>style.visibility</p:attrName>
                                        </p:attrNameLst>
                                      </p:cBhvr>
                                      <p:to>
                                        <p:strVal val="visible"/>
                                      </p:to>
                                    </p:set>
                                    <p:animEffect transition="in" filter="fade">
                                      <p:cBhvr>
                                        <p:cTn id="30" dur="500"/>
                                        <p:tgtEl>
                                          <p:spTgt spid="888"/>
                                        </p:tgtEl>
                                      </p:cBhvr>
                                    </p:animEffect>
                                  </p:childTnLst>
                                </p:cTn>
                              </p:par>
                              <p:par>
                                <p:cTn id="31" presetID="10" presetClass="entr" presetSubtype="0" fill="hold" nodeType="withEffect">
                                  <p:stCondLst>
                                    <p:cond delay="0"/>
                                  </p:stCondLst>
                                  <p:childTnLst>
                                    <p:set>
                                      <p:cBhvr>
                                        <p:cTn id="32" dur="1" fill="hold">
                                          <p:stCondLst>
                                            <p:cond delay="0"/>
                                          </p:stCondLst>
                                        </p:cTn>
                                        <p:tgtEl>
                                          <p:spTgt spid="889"/>
                                        </p:tgtEl>
                                        <p:attrNameLst>
                                          <p:attrName>style.visibility</p:attrName>
                                        </p:attrNameLst>
                                      </p:cBhvr>
                                      <p:to>
                                        <p:strVal val="visible"/>
                                      </p:to>
                                    </p:set>
                                    <p:animEffect transition="in" filter="fade">
                                      <p:cBhvr>
                                        <p:cTn id="33" dur="500"/>
                                        <p:tgtEl>
                                          <p:spTgt spid="889"/>
                                        </p:tgtEl>
                                      </p:cBhvr>
                                    </p:animEffect>
                                  </p:childTnLst>
                                </p:cTn>
                              </p:par>
                              <p:par>
                                <p:cTn id="34" presetID="10" presetClass="entr" presetSubtype="0" fill="hold" nodeType="withEffect">
                                  <p:stCondLst>
                                    <p:cond delay="0"/>
                                  </p:stCondLst>
                                  <p:childTnLst>
                                    <p:set>
                                      <p:cBhvr>
                                        <p:cTn id="35" dur="1" fill="hold">
                                          <p:stCondLst>
                                            <p:cond delay="0"/>
                                          </p:stCondLst>
                                        </p:cTn>
                                        <p:tgtEl>
                                          <p:spTgt spid="890"/>
                                        </p:tgtEl>
                                        <p:attrNameLst>
                                          <p:attrName>style.visibility</p:attrName>
                                        </p:attrNameLst>
                                      </p:cBhvr>
                                      <p:to>
                                        <p:strVal val="visible"/>
                                      </p:to>
                                    </p:set>
                                    <p:animEffect transition="in" filter="fade">
                                      <p:cBhvr>
                                        <p:cTn id="36" dur="500"/>
                                        <p:tgtEl>
                                          <p:spTgt spid="890"/>
                                        </p:tgtEl>
                                      </p:cBhvr>
                                    </p:animEffect>
                                  </p:childTnLst>
                                </p:cTn>
                              </p:par>
                              <p:par>
                                <p:cTn id="37" presetID="10" presetClass="entr" presetSubtype="0" fill="hold" nodeType="withEffect">
                                  <p:stCondLst>
                                    <p:cond delay="0"/>
                                  </p:stCondLst>
                                  <p:childTnLst>
                                    <p:set>
                                      <p:cBhvr>
                                        <p:cTn id="38" dur="1" fill="hold">
                                          <p:stCondLst>
                                            <p:cond delay="0"/>
                                          </p:stCondLst>
                                        </p:cTn>
                                        <p:tgtEl>
                                          <p:spTgt spid="891"/>
                                        </p:tgtEl>
                                        <p:attrNameLst>
                                          <p:attrName>style.visibility</p:attrName>
                                        </p:attrNameLst>
                                      </p:cBhvr>
                                      <p:to>
                                        <p:strVal val="visible"/>
                                      </p:to>
                                    </p:set>
                                    <p:animEffect transition="in" filter="fade">
                                      <p:cBhvr>
                                        <p:cTn id="39" dur="500"/>
                                        <p:tgtEl>
                                          <p:spTgt spid="891"/>
                                        </p:tgtEl>
                                      </p:cBhvr>
                                    </p:animEffect>
                                  </p:childTnLst>
                                </p:cTn>
                              </p:par>
                              <p:par>
                                <p:cTn id="40" presetID="10" presetClass="entr" presetSubtype="0" fill="hold" nodeType="withEffect">
                                  <p:stCondLst>
                                    <p:cond delay="0"/>
                                  </p:stCondLst>
                                  <p:childTnLst>
                                    <p:set>
                                      <p:cBhvr>
                                        <p:cTn id="41" dur="1" fill="hold">
                                          <p:stCondLst>
                                            <p:cond delay="0"/>
                                          </p:stCondLst>
                                        </p:cTn>
                                        <p:tgtEl>
                                          <p:spTgt spid="892"/>
                                        </p:tgtEl>
                                        <p:attrNameLst>
                                          <p:attrName>style.visibility</p:attrName>
                                        </p:attrNameLst>
                                      </p:cBhvr>
                                      <p:to>
                                        <p:strVal val="visible"/>
                                      </p:to>
                                    </p:set>
                                    <p:animEffect transition="in" filter="fade">
                                      <p:cBhvr>
                                        <p:cTn id="42" dur="500"/>
                                        <p:tgtEl>
                                          <p:spTgt spid="892"/>
                                        </p:tgtEl>
                                      </p:cBhvr>
                                    </p:animEffect>
                                  </p:childTnLst>
                                </p:cTn>
                              </p:par>
                              <p:par>
                                <p:cTn id="43" presetID="10" presetClass="entr" presetSubtype="0" fill="hold" nodeType="withEffect">
                                  <p:stCondLst>
                                    <p:cond delay="0"/>
                                  </p:stCondLst>
                                  <p:childTnLst>
                                    <p:set>
                                      <p:cBhvr>
                                        <p:cTn id="44" dur="1" fill="hold">
                                          <p:stCondLst>
                                            <p:cond delay="0"/>
                                          </p:stCondLst>
                                        </p:cTn>
                                        <p:tgtEl>
                                          <p:spTgt spid="893"/>
                                        </p:tgtEl>
                                        <p:attrNameLst>
                                          <p:attrName>style.visibility</p:attrName>
                                        </p:attrNameLst>
                                      </p:cBhvr>
                                      <p:to>
                                        <p:strVal val="visible"/>
                                      </p:to>
                                    </p:set>
                                    <p:animEffect transition="in" filter="fade">
                                      <p:cBhvr>
                                        <p:cTn id="45" dur="500"/>
                                        <p:tgtEl>
                                          <p:spTgt spid="893"/>
                                        </p:tgtEl>
                                      </p:cBhvr>
                                    </p:animEffect>
                                  </p:childTnLst>
                                </p:cTn>
                              </p:par>
                              <p:par>
                                <p:cTn id="46" presetID="10" presetClass="entr" presetSubtype="0" fill="hold" nodeType="withEffect">
                                  <p:stCondLst>
                                    <p:cond delay="0"/>
                                  </p:stCondLst>
                                  <p:childTnLst>
                                    <p:set>
                                      <p:cBhvr>
                                        <p:cTn id="47" dur="1" fill="hold">
                                          <p:stCondLst>
                                            <p:cond delay="0"/>
                                          </p:stCondLst>
                                        </p:cTn>
                                        <p:tgtEl>
                                          <p:spTgt spid="894"/>
                                        </p:tgtEl>
                                        <p:attrNameLst>
                                          <p:attrName>style.visibility</p:attrName>
                                        </p:attrNameLst>
                                      </p:cBhvr>
                                      <p:to>
                                        <p:strVal val="visible"/>
                                      </p:to>
                                    </p:set>
                                    <p:animEffect transition="in" filter="fade">
                                      <p:cBhvr>
                                        <p:cTn id="48" dur="500"/>
                                        <p:tgtEl>
                                          <p:spTgt spid="894"/>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894"/>
                                        </p:tgtEl>
                                      </p:cBhvr>
                                    </p:animEffect>
                                    <p:set>
                                      <p:cBhvr>
                                        <p:cTn id="52" dur="1" fill="hold">
                                          <p:stCondLst>
                                            <p:cond delay="500"/>
                                          </p:stCondLst>
                                        </p:cTn>
                                        <p:tgtEl>
                                          <p:spTgt spid="894"/>
                                        </p:tgtEl>
                                        <p:attrNameLst>
                                          <p:attrName>style.visibility</p:attrName>
                                        </p:attrNameLst>
                                      </p:cBhvr>
                                      <p:to>
                                        <p:strVal val="hidden"/>
                                      </p:to>
                                    </p:se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893"/>
                                        </p:tgtEl>
                                      </p:cBhvr>
                                    </p:animEffect>
                                    <p:set>
                                      <p:cBhvr>
                                        <p:cTn id="56" dur="1" fill="hold">
                                          <p:stCondLst>
                                            <p:cond delay="1000"/>
                                          </p:stCondLst>
                                        </p:cTn>
                                        <p:tgtEl>
                                          <p:spTgt spid="893"/>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1000"/>
                                        <p:tgtEl>
                                          <p:spTgt spid="892"/>
                                        </p:tgtEl>
                                      </p:cBhvr>
                                    </p:animEffect>
                                    <p:set>
                                      <p:cBhvr>
                                        <p:cTn id="60" dur="1" fill="hold">
                                          <p:stCondLst>
                                            <p:cond delay="1000"/>
                                          </p:stCondLst>
                                        </p:cTn>
                                        <p:tgtEl>
                                          <p:spTgt spid="892"/>
                                        </p:tgtEl>
                                        <p:attrNameLst>
                                          <p:attrName>style.visibility</p:attrName>
                                        </p:attrNameLst>
                                      </p:cBhvr>
                                      <p:to>
                                        <p:strVal val="hidden"/>
                                      </p:to>
                                    </p:set>
                                  </p:childTnLst>
                                </p:cTn>
                              </p:par>
                            </p:childTnLst>
                          </p:cTn>
                        </p:par>
                        <p:par>
                          <p:cTn id="61" fill="hold">
                            <p:stCondLst>
                              <p:cond delay="3000"/>
                            </p:stCondLst>
                            <p:childTnLst>
                              <p:par>
                                <p:cTn id="62" presetID="10" presetClass="exit" presetSubtype="0" fill="hold" nodeType="afterEffect">
                                  <p:stCondLst>
                                    <p:cond delay="0"/>
                                  </p:stCondLst>
                                  <p:childTnLst>
                                    <p:animEffect transition="out" filter="fade">
                                      <p:cBhvr>
                                        <p:cTn id="63" dur="1000"/>
                                        <p:tgtEl>
                                          <p:spTgt spid="891"/>
                                        </p:tgtEl>
                                      </p:cBhvr>
                                    </p:animEffect>
                                    <p:set>
                                      <p:cBhvr>
                                        <p:cTn id="64" dur="1" fill="hold">
                                          <p:stCondLst>
                                            <p:cond delay="1000"/>
                                          </p:stCondLst>
                                        </p:cTn>
                                        <p:tgtEl>
                                          <p:spTgt spid="891"/>
                                        </p:tgtEl>
                                        <p:attrNameLst>
                                          <p:attrName>style.visibility</p:attrName>
                                        </p:attrNameLst>
                                      </p:cBhvr>
                                      <p:to>
                                        <p:strVal val="hidden"/>
                                      </p:to>
                                    </p:set>
                                  </p:childTnLst>
                                </p:cTn>
                              </p:par>
                            </p:childTnLst>
                          </p:cTn>
                        </p:par>
                        <p:par>
                          <p:cTn id="65" fill="hold">
                            <p:stCondLst>
                              <p:cond delay="4000"/>
                            </p:stCondLst>
                            <p:childTnLst>
                              <p:par>
                                <p:cTn id="66" presetID="10" presetClass="exit" presetSubtype="0" fill="hold" nodeType="afterEffect">
                                  <p:stCondLst>
                                    <p:cond delay="0"/>
                                  </p:stCondLst>
                                  <p:childTnLst>
                                    <p:animEffect transition="out" filter="fade">
                                      <p:cBhvr>
                                        <p:cTn id="67" dur="1000"/>
                                        <p:tgtEl>
                                          <p:spTgt spid="890"/>
                                        </p:tgtEl>
                                      </p:cBhvr>
                                    </p:animEffect>
                                    <p:set>
                                      <p:cBhvr>
                                        <p:cTn id="68" dur="1" fill="hold">
                                          <p:stCondLst>
                                            <p:cond delay="1000"/>
                                          </p:stCondLst>
                                        </p:cTn>
                                        <p:tgtEl>
                                          <p:spTgt spid="890"/>
                                        </p:tgtEl>
                                        <p:attrNameLst>
                                          <p:attrName>style.visibility</p:attrName>
                                        </p:attrNameLst>
                                      </p:cBhvr>
                                      <p:to>
                                        <p:strVal val="hidden"/>
                                      </p:to>
                                    </p:set>
                                  </p:childTnLst>
                                </p:cTn>
                              </p:par>
                            </p:childTnLst>
                          </p:cTn>
                        </p:par>
                        <p:par>
                          <p:cTn id="69" fill="hold">
                            <p:stCondLst>
                              <p:cond delay="5000"/>
                            </p:stCondLst>
                            <p:childTnLst>
                              <p:par>
                                <p:cTn id="70" presetID="10" presetClass="exit" presetSubtype="0" fill="hold" nodeType="afterEffect">
                                  <p:stCondLst>
                                    <p:cond delay="0"/>
                                  </p:stCondLst>
                                  <p:childTnLst>
                                    <p:animEffect transition="out" filter="fade">
                                      <p:cBhvr>
                                        <p:cTn id="71" dur="1000"/>
                                        <p:tgtEl>
                                          <p:spTgt spid="889"/>
                                        </p:tgtEl>
                                      </p:cBhvr>
                                    </p:animEffect>
                                    <p:set>
                                      <p:cBhvr>
                                        <p:cTn id="72" dur="1" fill="hold">
                                          <p:stCondLst>
                                            <p:cond delay="1000"/>
                                          </p:stCondLst>
                                        </p:cTn>
                                        <p:tgtEl>
                                          <p:spTgt spid="889"/>
                                        </p:tgtEl>
                                        <p:attrNameLst>
                                          <p:attrName>style.visibility</p:attrName>
                                        </p:attrNameLst>
                                      </p:cBhvr>
                                      <p:to>
                                        <p:strVal val="hidden"/>
                                      </p:to>
                                    </p:set>
                                  </p:childTnLst>
                                </p:cTn>
                              </p:par>
                            </p:childTnLst>
                          </p:cTn>
                        </p:par>
                        <p:par>
                          <p:cTn id="73" fill="hold">
                            <p:stCondLst>
                              <p:cond delay="6000"/>
                            </p:stCondLst>
                            <p:childTnLst>
                              <p:par>
                                <p:cTn id="74" presetID="10" presetClass="exit" presetSubtype="0" fill="hold" nodeType="afterEffect">
                                  <p:stCondLst>
                                    <p:cond delay="0"/>
                                  </p:stCondLst>
                                  <p:childTnLst>
                                    <p:animEffect transition="out" filter="fade">
                                      <p:cBhvr>
                                        <p:cTn id="75" dur="1000"/>
                                        <p:tgtEl>
                                          <p:spTgt spid="888"/>
                                        </p:tgtEl>
                                      </p:cBhvr>
                                    </p:animEffect>
                                    <p:set>
                                      <p:cBhvr>
                                        <p:cTn id="76" dur="1" fill="hold">
                                          <p:stCondLst>
                                            <p:cond delay="1000"/>
                                          </p:stCondLst>
                                        </p:cTn>
                                        <p:tgtEl>
                                          <p:spTgt spid="888"/>
                                        </p:tgtEl>
                                        <p:attrNameLst>
                                          <p:attrName>style.visibility</p:attrName>
                                        </p:attrNameLst>
                                      </p:cBhvr>
                                      <p:to>
                                        <p:strVal val="hidden"/>
                                      </p:to>
                                    </p:set>
                                  </p:childTnLst>
                                </p:cTn>
                              </p:par>
                            </p:childTnLst>
                          </p:cTn>
                        </p:par>
                        <p:par>
                          <p:cTn id="77" fill="hold">
                            <p:stCondLst>
                              <p:cond delay="7000"/>
                            </p:stCondLst>
                            <p:childTnLst>
                              <p:par>
                                <p:cTn id="78" presetID="10" presetClass="exit" presetSubtype="0" fill="hold" nodeType="afterEffect">
                                  <p:stCondLst>
                                    <p:cond delay="0"/>
                                  </p:stCondLst>
                                  <p:childTnLst>
                                    <p:animEffect transition="out" filter="fade">
                                      <p:cBhvr>
                                        <p:cTn id="79" dur="1000"/>
                                        <p:tgtEl>
                                          <p:spTgt spid="887"/>
                                        </p:tgtEl>
                                      </p:cBhvr>
                                    </p:animEffect>
                                    <p:set>
                                      <p:cBhvr>
                                        <p:cTn id="80" dur="1" fill="hold">
                                          <p:stCondLst>
                                            <p:cond delay="1000"/>
                                          </p:stCondLst>
                                        </p:cTn>
                                        <p:tgtEl>
                                          <p:spTgt spid="887"/>
                                        </p:tgtEl>
                                        <p:attrNameLst>
                                          <p:attrName>style.visibility</p:attrName>
                                        </p:attrNameLst>
                                      </p:cBhvr>
                                      <p:to>
                                        <p:strVal val="hidden"/>
                                      </p:to>
                                    </p:set>
                                  </p:childTnLst>
                                </p:cTn>
                              </p:par>
                            </p:childTnLst>
                          </p:cTn>
                        </p:par>
                        <p:par>
                          <p:cTn id="81" fill="hold">
                            <p:stCondLst>
                              <p:cond delay="8000"/>
                            </p:stCondLst>
                            <p:childTnLst>
                              <p:par>
                                <p:cTn id="82" presetID="10" presetClass="exit" presetSubtype="0" fill="hold" nodeType="afterEffect">
                                  <p:stCondLst>
                                    <p:cond delay="0"/>
                                  </p:stCondLst>
                                  <p:childTnLst>
                                    <p:animEffect transition="out" filter="fade">
                                      <p:cBhvr>
                                        <p:cTn id="83" dur="1000"/>
                                        <p:tgtEl>
                                          <p:spTgt spid="886"/>
                                        </p:tgtEl>
                                      </p:cBhvr>
                                    </p:animEffect>
                                    <p:set>
                                      <p:cBhvr>
                                        <p:cTn id="84" dur="1" fill="hold">
                                          <p:stCondLst>
                                            <p:cond delay="1000"/>
                                          </p:stCondLst>
                                        </p:cTn>
                                        <p:tgtEl>
                                          <p:spTgt spid="886"/>
                                        </p:tgtEl>
                                        <p:attrNameLst>
                                          <p:attrName>style.visibility</p:attrName>
                                        </p:attrNameLst>
                                      </p:cBhvr>
                                      <p:to>
                                        <p:strVal val="hidden"/>
                                      </p:to>
                                    </p:set>
                                  </p:childTnLst>
                                </p:cTn>
                              </p:par>
                            </p:childTnLst>
                          </p:cTn>
                        </p:par>
                        <p:par>
                          <p:cTn id="85" fill="hold">
                            <p:stCondLst>
                              <p:cond delay="9000"/>
                            </p:stCondLst>
                            <p:childTnLst>
                              <p:par>
                                <p:cTn id="86" presetID="10" presetClass="exit" presetSubtype="0" fill="hold" nodeType="afterEffect">
                                  <p:stCondLst>
                                    <p:cond delay="0"/>
                                  </p:stCondLst>
                                  <p:childTnLst>
                                    <p:animEffect transition="out" filter="fade">
                                      <p:cBhvr>
                                        <p:cTn id="87" dur="1000"/>
                                        <p:tgtEl>
                                          <p:spTgt spid="885"/>
                                        </p:tgtEl>
                                      </p:cBhvr>
                                    </p:animEffect>
                                    <p:set>
                                      <p:cBhvr>
                                        <p:cTn id="88" dur="1" fill="hold">
                                          <p:stCondLst>
                                            <p:cond delay="1000"/>
                                          </p:stCondLst>
                                        </p:cTn>
                                        <p:tgtEl>
                                          <p:spTgt spid="885"/>
                                        </p:tgtEl>
                                        <p:attrNameLst>
                                          <p:attrName>style.visibility</p:attrName>
                                        </p:attrNameLst>
                                      </p:cBhvr>
                                      <p:to>
                                        <p:strVal val="hidden"/>
                                      </p:to>
                                    </p:set>
                                  </p:childTnLst>
                                </p:cTn>
                              </p:par>
                            </p:childTnLst>
                          </p:cTn>
                        </p:par>
                        <p:par>
                          <p:cTn id="89" fill="hold">
                            <p:stCondLst>
                              <p:cond delay="10000"/>
                            </p:stCondLst>
                            <p:childTnLst>
                              <p:par>
                                <p:cTn id="90" presetID="10" presetClass="exit" presetSubtype="0" fill="hold" nodeType="afterEffect">
                                  <p:stCondLst>
                                    <p:cond delay="0"/>
                                  </p:stCondLst>
                                  <p:childTnLst>
                                    <p:animEffect transition="out" filter="fade">
                                      <p:cBhvr>
                                        <p:cTn id="91" dur="1000"/>
                                        <p:tgtEl>
                                          <p:spTgt spid="884"/>
                                        </p:tgtEl>
                                      </p:cBhvr>
                                    </p:animEffect>
                                    <p:set>
                                      <p:cBhvr>
                                        <p:cTn id="92" dur="1" fill="hold">
                                          <p:stCondLst>
                                            <p:cond delay="1000"/>
                                          </p:stCondLst>
                                        </p:cTn>
                                        <p:tgtEl>
                                          <p:spTgt spid="884"/>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882"/>
                                        </p:tgtEl>
                                        <p:attrNameLst>
                                          <p:attrName>style.visibility</p:attrName>
                                        </p:attrNameLst>
                                      </p:cBhvr>
                                      <p:to>
                                        <p:strVal val="visible"/>
                                      </p:to>
                                    </p:set>
                                  </p:childTnLst>
                                </p:cTn>
                              </p:par>
                            </p:childTnLst>
                          </p:cTn>
                        </p:par>
                        <p:par>
                          <p:cTn id="96" fill="hold">
                            <p:stCondLst>
                              <p:cond delay="11001"/>
                            </p:stCondLst>
                            <p:childTnLst>
                              <p:par>
                                <p:cTn id="97" presetID="10" presetClass="exit" presetSubtype="0" fill="hold" nodeType="afterEffect">
                                  <p:stCondLst>
                                    <p:cond delay="0"/>
                                  </p:stCondLst>
                                  <p:childTnLst>
                                    <p:animEffect transition="out" filter="fade">
                                      <p:cBhvr>
                                        <p:cTn id="98" dur="1000"/>
                                        <p:tgtEl>
                                          <p:spTgt spid="883"/>
                                        </p:tgtEl>
                                      </p:cBhvr>
                                    </p:animEffect>
                                    <p:set>
                                      <p:cBhvr>
                                        <p:cTn id="99" dur="1" fill="hold">
                                          <p:stCondLst>
                                            <p:cond delay="1000"/>
                                          </p:stCondLst>
                                        </p:cTn>
                                        <p:tgtEl>
                                          <p:spTgt spid="88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81"/>
                                        </p:tgtEl>
                                        <p:attrNameLst>
                                          <p:attrName>style.visibility</p:attrName>
                                        </p:attrNameLst>
                                      </p:cBhvr>
                                      <p:to>
                                        <p:strVal val="visible"/>
                                      </p:to>
                                    </p:set>
                                    <p:animEffect transition="in" filter="fade">
                                      <p:cBhvr>
                                        <p:cTn id="104" dur="500"/>
                                        <p:tgtEl>
                                          <p:spTgt spid="881"/>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880"/>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895"/>
                                        </p:tgtEl>
                                        <p:attrNameLst>
                                          <p:attrName>style.visibility</p:attrName>
                                        </p:attrNameLst>
                                      </p:cBhvr>
                                      <p:to>
                                        <p:strVal val="visible"/>
                                      </p:to>
                                    </p:set>
                                    <p:animEffect transition="in" filter="fade">
                                      <p:cBhvr>
                                        <p:cTn id="112" dur="5000"/>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51"/>
          <p:cNvSpPr txBox="1">
            <a:spLocks noGrp="1"/>
          </p:cNvSpPr>
          <p:nvPr>
            <p:ph type="title"/>
          </p:nvPr>
        </p:nvSpPr>
        <p:spPr>
          <a:xfrm>
            <a:off x="721217" y="386925"/>
            <a:ext cx="1030614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3200"/>
              <a:buFont typeface="Arial"/>
              <a:buNone/>
            </a:pPr>
            <a:r>
              <a:rPr lang="en-US">
                <a:solidFill>
                  <a:srgbClr val="FF0000"/>
                </a:solidFill>
              </a:rPr>
              <a:t>HOÀN THÀNH PHIẾU HỌC TẬP SỐ 4</a:t>
            </a:r>
            <a:endParaRPr/>
          </a:p>
        </p:txBody>
      </p:sp>
      <p:sp>
        <p:nvSpPr>
          <p:cNvPr id="902" name="Google Shape;902;p51"/>
          <p:cNvSpPr txBox="1">
            <a:spLocks noGrp="1"/>
          </p:cNvSpPr>
          <p:nvPr>
            <p:ph type="body" idx="1"/>
          </p:nvPr>
        </p:nvSpPr>
        <p:spPr>
          <a:xfrm>
            <a:off x="721217" y="1237445"/>
            <a:ext cx="11381883" cy="511183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800"/>
              <a:buNone/>
            </a:pPr>
            <a:r>
              <a:rPr lang="en-US" b="1"/>
              <a:t>Câu 1:</a:t>
            </a:r>
            <a:r>
              <a:rPr lang="en-US"/>
              <a:t> Nêu được cách xử lý một số đồ dùng bỏ đi trong gia đình. </a:t>
            </a:r>
            <a:endParaRPr/>
          </a:p>
          <a:p>
            <a:pPr marL="342900" lvl="0" indent="-342900" algn="l" rtl="0">
              <a:spcBef>
                <a:spcPts val="1000"/>
              </a:spcBef>
              <a:spcAft>
                <a:spcPts val="0"/>
              </a:spcAft>
              <a:buSzPts val="2800"/>
              <a:buFont typeface="Arial"/>
              <a:buChar char="•"/>
            </a:pPr>
            <a:r>
              <a:rPr lang="en-US"/>
              <a:t>Chai nhựa, chai thuỷ tinh, túi nilon</a:t>
            </a:r>
            <a:endParaRPr/>
          </a:p>
          <a:p>
            <a:pPr marL="342900" lvl="0" indent="-342900" algn="l" rtl="0">
              <a:spcBef>
                <a:spcPts val="1000"/>
              </a:spcBef>
              <a:spcAft>
                <a:spcPts val="0"/>
              </a:spcAft>
              <a:buSzPts val="2800"/>
              <a:buFont typeface="Arial"/>
              <a:buChar char="•"/>
            </a:pPr>
            <a:r>
              <a:rPr lang="en-US"/>
              <a:t>Quần áo cũ</a:t>
            </a:r>
            <a:endParaRPr/>
          </a:p>
          <a:p>
            <a:pPr marL="342900" lvl="0" indent="-342900" algn="l" rtl="0">
              <a:spcBef>
                <a:spcPts val="1000"/>
              </a:spcBef>
              <a:spcAft>
                <a:spcPts val="0"/>
              </a:spcAft>
              <a:buSzPts val="2800"/>
              <a:buFont typeface="Arial"/>
              <a:buChar char="•"/>
            </a:pPr>
            <a:r>
              <a:rPr lang="en-US"/>
              <a:t>Đồ điện cũ hỏng</a:t>
            </a:r>
            <a:endParaRPr/>
          </a:p>
          <a:p>
            <a:pPr marL="342900" lvl="0" indent="-342900" algn="l" rtl="0">
              <a:spcBef>
                <a:spcPts val="1000"/>
              </a:spcBef>
              <a:spcAft>
                <a:spcPts val="0"/>
              </a:spcAft>
              <a:buSzPts val="2800"/>
              <a:buFont typeface="Arial"/>
              <a:buChar char="•"/>
            </a:pPr>
            <a:r>
              <a:rPr lang="en-US"/>
              <a:t>Pin điện hỏng</a:t>
            </a:r>
            <a:endParaRPr/>
          </a:p>
          <a:p>
            <a:pPr marL="342900" lvl="0" indent="-342900" algn="l" rtl="0">
              <a:spcBef>
                <a:spcPts val="1000"/>
              </a:spcBef>
              <a:spcAft>
                <a:spcPts val="0"/>
              </a:spcAft>
              <a:buSzPts val="2800"/>
              <a:buFont typeface="Arial"/>
              <a:buChar char="•"/>
            </a:pPr>
            <a:r>
              <a:rPr lang="en-US"/>
              <a:t>Đồ gỗ đã qua sử dụng</a:t>
            </a:r>
            <a:endParaRPr/>
          </a:p>
          <a:p>
            <a:pPr marL="342900" lvl="0" indent="-342900" algn="l" rtl="0">
              <a:spcBef>
                <a:spcPts val="1000"/>
              </a:spcBef>
              <a:spcAft>
                <a:spcPts val="0"/>
              </a:spcAft>
              <a:buSzPts val="2800"/>
              <a:buFont typeface="Arial"/>
              <a:buChar char="•"/>
            </a:pPr>
            <a:r>
              <a:rPr lang="en-US"/>
              <a:t>Giấy vụn</a:t>
            </a:r>
            <a:endParaRPr/>
          </a:p>
          <a:p>
            <a:pPr marL="0" lvl="0" indent="0" algn="l" rtl="0">
              <a:spcBef>
                <a:spcPts val="1000"/>
              </a:spcBef>
              <a:spcAft>
                <a:spcPts val="0"/>
              </a:spcAft>
              <a:buSzPts val="2800"/>
              <a:buNone/>
            </a:pPr>
            <a:r>
              <a:rPr lang="en-US" b="1"/>
              <a:t>Câu 2: </a:t>
            </a:r>
            <a:r>
              <a:rPr lang="en-US"/>
              <a:t>Cách xử lí rác thải dễ phân hủy từ những thức ăn bỏ đi hàng ngày thành phân bón cho cây trồng.</a:t>
            </a:r>
            <a:endParaRPr/>
          </a:p>
          <a:p>
            <a:pPr marL="0" lvl="0" indent="0" algn="l" rtl="0">
              <a:spcBef>
                <a:spcPts val="1000"/>
              </a:spcBef>
              <a:spcAft>
                <a:spcPts val="0"/>
              </a:spcAft>
              <a:buSzPts val="2800"/>
              <a:buNone/>
            </a:pPr>
            <a:endParaRPr/>
          </a:p>
        </p:txBody>
      </p:sp>
      <p:pic>
        <p:nvPicPr>
          <p:cNvPr id="903" name="Google Shape;903;p51"/>
          <p:cNvPicPr preferRelativeResize="0"/>
          <p:nvPr/>
        </p:nvPicPr>
        <p:blipFill rotWithShape="1">
          <a:blip r:embed="rId3">
            <a:alphaModFix/>
          </a:blip>
          <a:srcRect/>
          <a:stretch/>
        </p:blipFill>
        <p:spPr>
          <a:xfrm>
            <a:off x="10271751" y="5686023"/>
            <a:ext cx="1831349" cy="10317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2">
                                            <p:txEl>
                                              <p:pRg st="0" end="0"/>
                                            </p:txEl>
                                          </p:spTgt>
                                        </p:tgtEl>
                                        <p:attrNameLst>
                                          <p:attrName>style.visibility</p:attrName>
                                        </p:attrNameLst>
                                      </p:cBhvr>
                                      <p:to>
                                        <p:strVal val="visible"/>
                                      </p:to>
                                    </p:set>
                                    <p:anim calcmode="lin" valueType="num">
                                      <p:cBhvr additive="base">
                                        <p:cTn id="7" dur="500"/>
                                        <p:tgtEl>
                                          <p:spTgt spid="9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02">
                                            <p:txEl>
                                              <p:pRg st="1" end="1"/>
                                            </p:txEl>
                                          </p:spTgt>
                                        </p:tgtEl>
                                        <p:attrNameLst>
                                          <p:attrName>style.visibility</p:attrName>
                                        </p:attrNameLst>
                                      </p:cBhvr>
                                      <p:to>
                                        <p:strVal val="visible"/>
                                      </p:to>
                                    </p:set>
                                    <p:anim calcmode="lin" valueType="num">
                                      <p:cBhvr additive="base">
                                        <p:cTn id="12" dur="500"/>
                                        <p:tgtEl>
                                          <p:spTgt spid="9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02">
                                            <p:txEl>
                                              <p:pRg st="2" end="2"/>
                                            </p:txEl>
                                          </p:spTgt>
                                        </p:tgtEl>
                                        <p:attrNameLst>
                                          <p:attrName>style.visibility</p:attrName>
                                        </p:attrNameLst>
                                      </p:cBhvr>
                                      <p:to>
                                        <p:strVal val="visible"/>
                                      </p:to>
                                    </p:set>
                                    <p:anim calcmode="lin" valueType="num">
                                      <p:cBhvr additive="base">
                                        <p:cTn id="17" dur="500"/>
                                        <p:tgtEl>
                                          <p:spTgt spid="9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02">
                                            <p:txEl>
                                              <p:pRg st="3" end="3"/>
                                            </p:txEl>
                                          </p:spTgt>
                                        </p:tgtEl>
                                        <p:attrNameLst>
                                          <p:attrName>style.visibility</p:attrName>
                                        </p:attrNameLst>
                                      </p:cBhvr>
                                      <p:to>
                                        <p:strVal val="visible"/>
                                      </p:to>
                                    </p:set>
                                    <p:anim calcmode="lin" valueType="num">
                                      <p:cBhvr additive="base">
                                        <p:cTn id="22" dur="500"/>
                                        <p:tgtEl>
                                          <p:spTgt spid="90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02">
                                            <p:txEl>
                                              <p:pRg st="4" end="4"/>
                                            </p:txEl>
                                          </p:spTgt>
                                        </p:tgtEl>
                                        <p:attrNameLst>
                                          <p:attrName>style.visibility</p:attrName>
                                        </p:attrNameLst>
                                      </p:cBhvr>
                                      <p:to>
                                        <p:strVal val="visible"/>
                                      </p:to>
                                    </p:set>
                                    <p:anim calcmode="lin" valueType="num">
                                      <p:cBhvr additive="base">
                                        <p:cTn id="27" dur="500"/>
                                        <p:tgtEl>
                                          <p:spTgt spid="90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02">
                                            <p:txEl>
                                              <p:pRg st="5" end="5"/>
                                            </p:txEl>
                                          </p:spTgt>
                                        </p:tgtEl>
                                        <p:attrNameLst>
                                          <p:attrName>style.visibility</p:attrName>
                                        </p:attrNameLst>
                                      </p:cBhvr>
                                      <p:to>
                                        <p:strVal val="visible"/>
                                      </p:to>
                                    </p:set>
                                    <p:anim calcmode="lin" valueType="num">
                                      <p:cBhvr additive="base">
                                        <p:cTn id="32" dur="500"/>
                                        <p:tgtEl>
                                          <p:spTgt spid="90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02">
                                            <p:txEl>
                                              <p:pRg st="6" end="6"/>
                                            </p:txEl>
                                          </p:spTgt>
                                        </p:tgtEl>
                                        <p:attrNameLst>
                                          <p:attrName>style.visibility</p:attrName>
                                        </p:attrNameLst>
                                      </p:cBhvr>
                                      <p:to>
                                        <p:strVal val="visible"/>
                                      </p:to>
                                    </p:set>
                                    <p:anim calcmode="lin" valueType="num">
                                      <p:cBhvr additive="base">
                                        <p:cTn id="37" dur="500"/>
                                        <p:tgtEl>
                                          <p:spTgt spid="90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02">
                                            <p:txEl>
                                              <p:pRg st="7" end="7"/>
                                            </p:txEl>
                                          </p:spTgt>
                                        </p:tgtEl>
                                        <p:attrNameLst>
                                          <p:attrName>style.visibility</p:attrName>
                                        </p:attrNameLst>
                                      </p:cBhvr>
                                      <p:to>
                                        <p:strVal val="visible"/>
                                      </p:to>
                                    </p:set>
                                    <p:anim calcmode="lin" valueType="num">
                                      <p:cBhvr additive="base">
                                        <p:cTn id="42" dur="500"/>
                                        <p:tgtEl>
                                          <p:spTgt spid="90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02">
                                            <p:txEl>
                                              <p:pRg st="8" end="8"/>
                                            </p:txEl>
                                          </p:spTgt>
                                        </p:tgtEl>
                                        <p:attrNameLst>
                                          <p:attrName>style.visibility</p:attrName>
                                        </p:attrNameLst>
                                      </p:cBhvr>
                                      <p:to>
                                        <p:strVal val="visible"/>
                                      </p:to>
                                    </p:set>
                                    <p:anim calcmode="lin" valueType="num">
                                      <p:cBhvr additive="base">
                                        <p:cTn id="47" dur="500"/>
                                        <p:tgtEl>
                                          <p:spTgt spid="90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03"/>
                                        </p:tgtEl>
                                        <p:attrNameLst>
                                          <p:attrName>style.visibility</p:attrName>
                                        </p:attrNameLst>
                                      </p:cBhvr>
                                      <p:to>
                                        <p:strVal val="visible"/>
                                      </p:to>
                                    </p:set>
                                    <p:animEffect transition="in" filter="fade">
                                      <p:cBhvr>
                                        <p:cTn id="52" dur="5000"/>
                                        <p:tgtEl>
                                          <p:spTgt spid="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52"/>
          <p:cNvSpPr txBox="1">
            <a:spLocks noGrp="1"/>
          </p:cNvSpPr>
          <p:nvPr>
            <p:ph type="title"/>
          </p:nvPr>
        </p:nvSpPr>
        <p:spPr>
          <a:xfrm>
            <a:off x="460598" y="657380"/>
            <a:ext cx="11887200" cy="7474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3200"/>
              <a:buFont typeface="Arial"/>
              <a:buNone/>
            </a:pPr>
            <a:r>
              <a:rPr lang="en-US">
                <a:solidFill>
                  <a:srgbClr val="FF0000"/>
                </a:solidFill>
              </a:rPr>
              <a:t>VẬN DỤNG</a:t>
            </a:r>
            <a:endParaRPr/>
          </a:p>
        </p:txBody>
      </p:sp>
      <p:sp>
        <p:nvSpPr>
          <p:cNvPr id="909" name="Google Shape;909;p52"/>
          <p:cNvSpPr txBox="1">
            <a:spLocks noGrp="1"/>
          </p:cNvSpPr>
          <p:nvPr>
            <p:ph type="body" idx="1"/>
          </p:nvPr>
        </p:nvSpPr>
        <p:spPr>
          <a:xfrm>
            <a:off x="215900" y="838200"/>
            <a:ext cx="11887200" cy="5930900"/>
          </a:xfrm>
          <a:prstGeom prst="rect">
            <a:avLst/>
          </a:prstGeom>
          <a:noFill/>
          <a:ln>
            <a:noFill/>
          </a:ln>
        </p:spPr>
        <p:txBody>
          <a:bodyPr spcFirstLastPara="1" wrap="square" lIns="91425" tIns="45700" rIns="91425" bIns="45700" anchor="t" anchorCtr="0">
            <a:normAutofit/>
          </a:bodyPr>
          <a:lstStyle/>
          <a:p>
            <a:pPr marL="342900" lvl="0" indent="-165100" algn="l" rtl="0">
              <a:spcBef>
                <a:spcPts val="0"/>
              </a:spcBef>
              <a:spcAft>
                <a:spcPts val="0"/>
              </a:spcAft>
              <a:buSzPts val="2800"/>
              <a:buNone/>
            </a:pPr>
            <a:endParaRPr/>
          </a:p>
          <a:p>
            <a:pPr marL="342900" lvl="0" indent="-342900" algn="just" rtl="0">
              <a:spcBef>
                <a:spcPts val="1000"/>
              </a:spcBef>
              <a:spcAft>
                <a:spcPts val="0"/>
              </a:spcAft>
              <a:buSzPts val="2800"/>
              <a:buFont typeface="Arial"/>
              <a:buChar char="-"/>
            </a:pPr>
            <a:r>
              <a:rPr lang="en-US" b="1">
                <a:solidFill>
                  <a:schemeClr val="dk1"/>
                </a:solidFill>
              </a:rPr>
              <a:t>Nhiệm vụ: </a:t>
            </a:r>
            <a:r>
              <a:rPr lang="en-US"/>
              <a:t>Mỗi học sinh dùng rác thải đã thu gom và phân loại tái tạo ra một sản phẩm tái chế sử dụng được trong đời sống hàng ngày.</a:t>
            </a:r>
            <a:endParaRPr/>
          </a:p>
          <a:p>
            <a:pPr marL="0" lvl="0" indent="0" algn="just" rtl="0">
              <a:spcBef>
                <a:spcPts val="1000"/>
              </a:spcBef>
              <a:spcAft>
                <a:spcPts val="0"/>
              </a:spcAft>
              <a:buSzPts val="2800"/>
              <a:buNone/>
            </a:pPr>
            <a:endParaRPr/>
          </a:p>
          <a:p>
            <a:pPr marL="342900" lvl="0" indent="-165100" algn="just" rtl="0">
              <a:spcBef>
                <a:spcPts val="1000"/>
              </a:spcBef>
              <a:spcAft>
                <a:spcPts val="0"/>
              </a:spcAft>
              <a:buSzPts val="2800"/>
              <a:buFont typeface="Arial"/>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53"/>
          <p:cNvSpPr txBox="1">
            <a:spLocks noGrp="1"/>
          </p:cNvSpPr>
          <p:nvPr>
            <p:ph type="title"/>
          </p:nvPr>
        </p:nvSpPr>
        <p:spPr>
          <a:xfrm>
            <a:off x="506083" y="0"/>
            <a:ext cx="10972800" cy="1143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2800"/>
              <a:buFont typeface="Times New Roman"/>
              <a:buNone/>
            </a:pPr>
            <a:r>
              <a:rPr lang="en-US" sz="2800">
                <a:solidFill>
                  <a:srgbClr val="FF0000"/>
                </a:solidFill>
                <a:latin typeface="Times New Roman"/>
                <a:ea typeface="Times New Roman"/>
                <a:cs typeface="Times New Roman"/>
                <a:sym typeface="Times New Roman"/>
              </a:rPr>
              <a:t>                       </a:t>
            </a:r>
            <a:r>
              <a:rPr lang="en-US" sz="4800">
                <a:solidFill>
                  <a:srgbClr val="FF0000"/>
                </a:solidFill>
                <a:latin typeface="Times New Roman"/>
                <a:ea typeface="Times New Roman"/>
                <a:cs typeface="Times New Roman"/>
                <a:sym typeface="Times New Roman"/>
              </a:rPr>
              <a:t>Nhiệm vụ của các nhóm về nhà:</a:t>
            </a:r>
            <a:endParaRPr sz="4800">
              <a:solidFill>
                <a:srgbClr val="FF0000"/>
              </a:solidFill>
              <a:latin typeface="Times New Roman"/>
              <a:ea typeface="Times New Roman"/>
              <a:cs typeface="Times New Roman"/>
              <a:sym typeface="Times New Roman"/>
            </a:endParaRPr>
          </a:p>
        </p:txBody>
      </p:sp>
      <p:sp>
        <p:nvSpPr>
          <p:cNvPr id="915" name="Google Shape;915;p53"/>
          <p:cNvSpPr txBox="1">
            <a:spLocks noGrp="1"/>
          </p:cNvSpPr>
          <p:nvPr>
            <p:ph type="body" idx="1"/>
          </p:nvPr>
        </p:nvSpPr>
        <p:spPr>
          <a:xfrm>
            <a:off x="203200" y="594361"/>
            <a:ext cx="11785600" cy="4525962"/>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3600"/>
              <a:buNone/>
            </a:pPr>
            <a:endParaRPr sz="3600">
              <a:latin typeface="Times New Roman"/>
              <a:ea typeface="Times New Roman"/>
              <a:cs typeface="Times New Roman"/>
              <a:sym typeface="Times New Roman"/>
            </a:endParaRPr>
          </a:p>
          <a:p>
            <a:pPr marL="342900" lvl="0" indent="-342900" algn="l" rtl="0">
              <a:spcBef>
                <a:spcPts val="1000"/>
              </a:spcBef>
              <a:spcAft>
                <a:spcPts val="0"/>
              </a:spcAft>
              <a:buSzPts val="3200"/>
              <a:buChar char="🠶"/>
            </a:pPr>
            <a:r>
              <a:rPr lang="en-US" sz="3200" i="1"/>
              <a:t>- </a:t>
            </a:r>
            <a:r>
              <a:rPr lang="en-US" sz="3200">
                <a:latin typeface="Times New Roman"/>
                <a:ea typeface="Times New Roman"/>
                <a:cs typeface="Times New Roman"/>
                <a:sym typeface="Times New Roman"/>
              </a:rPr>
              <a:t>GV yêu cầu HS vè nhà hoàn thành:</a:t>
            </a:r>
            <a:endParaRPr sz="3200">
              <a:latin typeface="Times New Roman"/>
              <a:ea typeface="Times New Roman"/>
              <a:cs typeface="Times New Roman"/>
              <a:sym typeface="Times New Roman"/>
            </a:endParaRPr>
          </a:p>
          <a:p>
            <a:pPr marL="342900" lvl="0" indent="-342900" algn="l" rtl="0">
              <a:spcBef>
                <a:spcPts val="1000"/>
              </a:spcBef>
              <a:spcAft>
                <a:spcPts val="0"/>
              </a:spcAft>
              <a:buSzPts val="3200"/>
              <a:buChar char="🠶"/>
            </a:pPr>
            <a:r>
              <a:rPr lang="en-US" sz="3200">
                <a:latin typeface="Times New Roman"/>
                <a:ea typeface="Times New Roman"/>
                <a:cs typeface="Times New Roman"/>
                <a:sym typeface="Times New Roman"/>
              </a:rPr>
              <a:t>+ Phân loại rác thải trong gia đình theo chu trình 3R.</a:t>
            </a:r>
            <a:endParaRPr sz="3200">
              <a:latin typeface="Times New Roman"/>
              <a:ea typeface="Times New Roman"/>
              <a:cs typeface="Times New Roman"/>
              <a:sym typeface="Times New Roman"/>
            </a:endParaRPr>
          </a:p>
          <a:p>
            <a:pPr marL="342900" lvl="0" indent="-342900" algn="l" rtl="0">
              <a:spcBef>
                <a:spcPts val="1000"/>
              </a:spcBef>
              <a:spcAft>
                <a:spcPts val="0"/>
              </a:spcAft>
              <a:buSzPts val="3200"/>
              <a:buChar char="🠶"/>
            </a:pPr>
            <a:r>
              <a:rPr lang="en-US" sz="3200">
                <a:latin typeface="Times New Roman"/>
                <a:ea typeface="Times New Roman"/>
                <a:cs typeface="Times New Roman"/>
                <a:sym typeface="Times New Roman"/>
              </a:rPr>
              <a:t>+ Học thuộc bài, hoàn thành bài tập ở nhà</a:t>
            </a:r>
            <a:endParaRPr sz="3200">
              <a:latin typeface="Times New Roman"/>
              <a:ea typeface="Times New Roman"/>
              <a:cs typeface="Times New Roman"/>
              <a:sym typeface="Times New Roman"/>
            </a:endParaRPr>
          </a:p>
          <a:p>
            <a:pPr marL="342900" lvl="0" indent="-342900" algn="l" rtl="0">
              <a:spcBef>
                <a:spcPts val="1000"/>
              </a:spcBef>
              <a:spcAft>
                <a:spcPts val="0"/>
              </a:spcAft>
              <a:buSzPts val="3200"/>
              <a:buChar char="🠶"/>
            </a:pPr>
            <a:r>
              <a:rPr lang="en-US" sz="3200">
                <a:latin typeface="Times New Roman"/>
                <a:ea typeface="Times New Roman"/>
                <a:cs typeface="Times New Roman"/>
                <a:sym typeface="Times New Roman"/>
              </a:rPr>
              <a:t>+ Soạn trước bài và chuẩn bị cho bài học tiếp theo</a:t>
            </a:r>
            <a:endParaRPr sz="3200">
              <a:latin typeface="Times New Roman"/>
              <a:ea typeface="Times New Roman"/>
              <a:cs typeface="Times New Roman"/>
              <a:sym typeface="Times New Roman"/>
            </a:endParaRPr>
          </a:p>
          <a:p>
            <a:pPr marL="0" lvl="0" indent="0" algn="just" rtl="0">
              <a:spcBef>
                <a:spcPts val="1000"/>
              </a:spcBef>
              <a:spcAft>
                <a:spcPts val="0"/>
              </a:spcAft>
              <a:buSzPts val="3200"/>
              <a:buNone/>
            </a:pPr>
            <a:endParaRPr sz="3200">
              <a:latin typeface="Times New Roman"/>
              <a:ea typeface="Times New Roman"/>
              <a:cs typeface="Times New Roman"/>
              <a:sym typeface="Times New Roman"/>
            </a:endParaRPr>
          </a:p>
          <a:p>
            <a:pPr marL="342900" lvl="0" indent="-114300" algn="l" rtl="0">
              <a:spcBef>
                <a:spcPts val="1000"/>
              </a:spcBef>
              <a:spcAft>
                <a:spcPts val="0"/>
              </a:spcAft>
              <a:buSzPts val="3600"/>
              <a:buNone/>
            </a:pPr>
            <a:endParaRPr sz="3600"/>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54" descr="Hình ảnh cảm ơn thầy cô đã lắng nghe để chèn vào Slide PowerPoint"/>
          <p:cNvPicPr preferRelativeResize="0"/>
          <p:nvPr/>
        </p:nvPicPr>
        <p:blipFill rotWithShape="1">
          <a:blip r:embed="rId3">
            <a:alphaModFix/>
          </a:blip>
          <a:srcRect/>
          <a:stretch/>
        </p:blipFill>
        <p:spPr>
          <a:xfrm>
            <a:off x="0" y="5609"/>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6" descr="OPL20U25GSXzBJYl68kk8uQGfFKzs7yb1M4KJWUiLk6ZEvGF+qCIPSnY57AbBFCvTW$2023 18 99$99+K4lPs7H94VUqPe2XwIsfPRnrXQE//QTEXxb8/8N4CNc6FpgZahzpTjFhMzSA7T/nHJa11DE8Ng2TP3iAmRczFlmslSuUNOgUeb6yRvs0="/>
          <p:cNvPicPr preferRelativeResize="0"/>
          <p:nvPr/>
        </p:nvPicPr>
        <p:blipFill rotWithShape="1">
          <a:blip r:embed="rId3">
            <a:alphaModFix/>
          </a:blip>
          <a:srcRect/>
          <a:stretch/>
        </p:blipFill>
        <p:spPr>
          <a:xfrm>
            <a:off x="10537673" y="5435558"/>
            <a:ext cx="1476884" cy="1307705"/>
          </a:xfrm>
          <a:prstGeom prst="rect">
            <a:avLst/>
          </a:prstGeom>
          <a:noFill/>
          <a:ln>
            <a:noFill/>
          </a:ln>
        </p:spPr>
      </p:pic>
      <p:pic>
        <p:nvPicPr>
          <p:cNvPr id="281" name="Google Shape;281;p6" descr="OPL20U25GSXzBJYl68kk8uQGfFKzs7yb1M4KJWUiLk6ZEvGF+qCIPSnY57AbBFCvTW$2023 18 99$99+K4lPs7H94VUqPe2XwIsfPRnrXQE//QTEXxb8/8N4CNc6FpgZahzpTjFhMzSA7T/nHJa11DE8Ng2TP3iAmRczFlmslSuUNOgUeb6yRvs0="/>
          <p:cNvPicPr preferRelativeResize="0"/>
          <p:nvPr/>
        </p:nvPicPr>
        <p:blipFill rotWithShape="1">
          <a:blip r:embed="rId4">
            <a:alphaModFix/>
          </a:blip>
          <a:srcRect/>
          <a:stretch/>
        </p:blipFill>
        <p:spPr>
          <a:xfrm>
            <a:off x="10503378" y="5051471"/>
            <a:ext cx="1545471" cy="1037935"/>
          </a:xfrm>
          <a:prstGeom prst="rect">
            <a:avLst/>
          </a:prstGeom>
          <a:noFill/>
          <a:ln>
            <a:noFill/>
          </a:ln>
        </p:spPr>
      </p:pic>
      <p:sp>
        <p:nvSpPr>
          <p:cNvPr id="282" name="Google Shape;282;p6" descr="OPL20U25GSXzBJYl68kk8uQGfFKzs7yb1M4KJWUiLk6ZEvGF+qCIPSnY57AbBFCvTW$2023 18 99$99+K4lPs7H94VUqPe2XwIsfPRnrXQE//QTEXxb8/8N4CNc6FpgZahzpTjFhMzSA7T/nHJa11DE8Ng2TP3iAmRczFlmslSuUNOgUeb6yRvs0="/>
          <p:cNvSpPr/>
          <p:nvPr/>
        </p:nvSpPr>
        <p:spPr>
          <a:xfrm>
            <a:off x="10623283" y="4451445"/>
            <a:ext cx="1102995" cy="996009"/>
          </a:xfrm>
          <a:prstGeom prst="foldedCorner">
            <a:avLst>
              <a:gd name="adj" fmla="val 16667"/>
            </a:avLst>
          </a:prstGeom>
          <a:solidFill>
            <a:schemeClr val="lt1"/>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1313">
                <a:solidFill>
                  <a:srgbClr val="000000"/>
                </a:solidFill>
                <a:latin typeface="Tahoma"/>
                <a:ea typeface="Tahoma"/>
                <a:cs typeface="Tahoma"/>
                <a:sym typeface="Tahoma"/>
              </a:rPr>
              <a:t> </a:t>
            </a:r>
            <a:endParaRPr/>
          </a:p>
          <a:p>
            <a:pPr marL="0" marR="0" lvl="0" indent="0" algn="ctr" rtl="0">
              <a:spcBef>
                <a:spcPts val="0"/>
              </a:spcBef>
              <a:spcAft>
                <a:spcPts val="0"/>
              </a:spcAft>
              <a:buNone/>
            </a:pPr>
            <a:r>
              <a:rPr lang="en-US" sz="1812">
                <a:solidFill>
                  <a:srgbClr val="FF7C80"/>
                </a:solidFill>
                <a:latin typeface="Tahoma"/>
                <a:ea typeface="Tahoma"/>
                <a:cs typeface="Tahoma"/>
                <a:sym typeface="Tahoma"/>
              </a:rPr>
              <a:t>Một chiếc bút chì</a:t>
            </a:r>
            <a:endParaRPr/>
          </a:p>
          <a:p>
            <a:pPr marL="0" marR="0" lvl="0" indent="0" algn="ctr" rtl="0">
              <a:spcBef>
                <a:spcPts val="0"/>
              </a:spcBef>
              <a:spcAft>
                <a:spcPts val="0"/>
              </a:spcAft>
              <a:buNone/>
            </a:pPr>
            <a:endParaRPr sz="1313">
              <a:solidFill>
                <a:srgbClr val="000000"/>
              </a:solidFill>
              <a:latin typeface="Tahoma"/>
              <a:ea typeface="Tahoma"/>
              <a:cs typeface="Tahoma"/>
              <a:sym typeface="Tahoma"/>
            </a:endParaRPr>
          </a:p>
        </p:txBody>
      </p:sp>
      <p:sp>
        <p:nvSpPr>
          <p:cNvPr id="283" name="Google Shape;283;p6" descr="OPL20U25GSXzBJYl68kk8uQGfFKzs7yb1M4KJWUiLk6ZEvGF+qCIPSnY57AbBFCvTW$2023 18 99$99+K4lPs7H94VUqPe2XwIsfPRnrXQE//QTEXxb8/8N4CNc6FpgZahzpTjFhMzSA7T/nHJa11DE8Ng2TP3iAmRczFlmslSuUNOgUeb6yRvs0="/>
          <p:cNvSpPr/>
          <p:nvPr/>
        </p:nvSpPr>
        <p:spPr>
          <a:xfrm rot="5600923">
            <a:off x="10509109" y="944563"/>
            <a:ext cx="1828748" cy="188235"/>
          </a:xfrm>
          <a:prstGeom prst="rect">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sp>
        <p:nvSpPr>
          <p:cNvPr id="284" name="Google Shape;284;p6" descr="OPL20U25GSXzBJYl68kk8uQGfFKzs7yb1M4KJWUiLk6ZEvGF+qCIPSnY57AbBFCvTW$2023 18 99$99+K4lPs7H94VUqPe2XwIsfPRnrXQE//QTEXxb8/8N4CNc6FpgZahzpTjFhMzSA7T/nHJa11DE8Ng2TP3iAmRczFlmslSuUNOgUeb6yRvs0=">
            <a:hlinkClick r:id="rId6" action="ppaction://hlinksldjump"/>
          </p:cNvPr>
          <p:cNvSpPr/>
          <p:nvPr/>
        </p:nvSpPr>
        <p:spPr>
          <a:xfrm rot="586976" flipH="1">
            <a:off x="10409514" y="219091"/>
            <a:ext cx="1733204" cy="674636"/>
          </a:xfrm>
          <a:prstGeom prst="homePlate">
            <a:avLst>
              <a:gd name="adj" fmla="val 50000"/>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2127" u="sng">
                <a:solidFill>
                  <a:srgbClr val="FFFFFF"/>
                </a:solidFill>
                <a:latin typeface="Tahoma"/>
                <a:ea typeface="Tahoma"/>
                <a:cs typeface="Tahoma"/>
                <a:sym typeface="Tahoma"/>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Trở</a:t>
            </a:r>
            <a:r>
              <a:rPr lang="en-US" sz="2127">
                <a:solidFill>
                  <a:srgbClr val="FFFFFF"/>
                </a:solidFill>
                <a:latin typeface="Tahoma"/>
                <a:ea typeface="Tahoma"/>
                <a:cs typeface="Tahoma"/>
                <a:sym typeface="Tahoma"/>
              </a:rPr>
              <a:t> về</a:t>
            </a:r>
            <a:endParaRPr/>
          </a:p>
        </p:txBody>
      </p:sp>
      <p:sp>
        <p:nvSpPr>
          <p:cNvPr id="285" name="Google Shape;285;p6" descr="OPL20U25GSXzBJYl68kk8uQGfFKzs7yb1M4KJWUiLk6ZEvGF+qCIPSnY57AbBFCvTW$2023 18 99$99+K4lPs7H94VUqPe2XwIsfPRnrXQE//QTEXxb8/8N4CNc6FpgZahzpTjFhMzSA7T/nHJa11DE8Ng2TP3iAmRczFlmslSuUNOgUeb6yRvs0="/>
          <p:cNvSpPr/>
          <p:nvPr/>
        </p:nvSpPr>
        <p:spPr>
          <a:xfrm>
            <a:off x="11365582" y="208581"/>
            <a:ext cx="115807" cy="115804"/>
          </a:xfrm>
          <a:prstGeom prst="flowChartSummingJunction">
            <a:avLst/>
          </a:prstGeom>
          <a:gradFill>
            <a:gsLst>
              <a:gs pos="0">
                <a:srgbClr val="C9C9C9"/>
              </a:gs>
              <a:gs pos="50000">
                <a:srgbClr val="DCDCDC"/>
              </a:gs>
              <a:gs pos="100000">
                <a:srgbClr val="EDEDED"/>
              </a:gs>
            </a:gsLst>
            <a:path path="circle">
              <a:fillToRect l="50000" t="50000" r="50000" b="50000"/>
            </a:path>
            <a:tileRect/>
          </a:gradFill>
          <a:ln w="15875" cap="rnd"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pic>
        <p:nvPicPr>
          <p:cNvPr id="286" name="Google Shape;286;p6"/>
          <p:cNvPicPr preferRelativeResize="0"/>
          <p:nvPr/>
        </p:nvPicPr>
        <p:blipFill rotWithShape="1">
          <a:blip r:embed="rId7">
            <a:alphaModFix/>
          </a:blip>
          <a:srcRect/>
          <a:stretch/>
        </p:blipFill>
        <p:spPr>
          <a:xfrm>
            <a:off x="10620543" y="4729203"/>
            <a:ext cx="371475" cy="328613"/>
          </a:xfrm>
          <a:prstGeom prst="rect">
            <a:avLst/>
          </a:prstGeom>
          <a:noFill/>
          <a:ln>
            <a:noFill/>
          </a:ln>
        </p:spPr>
      </p:pic>
      <p:pic>
        <p:nvPicPr>
          <p:cNvPr id="287" name="Google Shape;287;p6"/>
          <p:cNvPicPr preferRelativeResize="0"/>
          <p:nvPr/>
        </p:nvPicPr>
        <p:blipFill rotWithShape="1">
          <a:blip r:embed="rId8">
            <a:alphaModFix/>
          </a:blip>
          <a:srcRect/>
          <a:stretch/>
        </p:blipFill>
        <p:spPr>
          <a:xfrm>
            <a:off x="11495924" y="4656456"/>
            <a:ext cx="535781" cy="892969"/>
          </a:xfrm>
          <a:prstGeom prst="rect">
            <a:avLst/>
          </a:prstGeom>
          <a:noFill/>
          <a:ln>
            <a:noFill/>
          </a:ln>
        </p:spPr>
      </p:pic>
      <p:sp>
        <p:nvSpPr>
          <p:cNvPr id="288" name="Google Shape;288;p6"/>
          <p:cNvSpPr/>
          <p:nvPr/>
        </p:nvSpPr>
        <p:spPr>
          <a:xfrm>
            <a:off x="1" y="-184665"/>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9" name="Google Shape;289;p6"/>
          <p:cNvSpPr/>
          <p:nvPr/>
        </p:nvSpPr>
        <p:spPr>
          <a:xfrm>
            <a:off x="92377" y="-228600"/>
            <a:ext cx="9181171" cy="8508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33" b="1">
                <a:solidFill>
                  <a:srgbClr val="FF0000"/>
                </a:solidFill>
                <a:latin typeface="Times"/>
                <a:ea typeface="Times"/>
                <a:cs typeface="Times"/>
                <a:sym typeface="Times"/>
              </a:rPr>
              <a:t>Câu 3</a:t>
            </a:r>
            <a:r>
              <a:rPr lang="en-US" sz="3733">
                <a:solidFill>
                  <a:srgbClr val="FF0000"/>
                </a:solidFill>
                <a:latin typeface="Times"/>
                <a:ea typeface="Times"/>
                <a:cs typeface="Times"/>
                <a:sym typeface="Times"/>
              </a:rPr>
              <a:t>. </a:t>
            </a:r>
            <a:r>
              <a:rPr lang="en-US" sz="3733">
                <a:solidFill>
                  <a:srgbClr val="FF0000"/>
                </a:solidFill>
                <a:latin typeface="Times New Roman"/>
                <a:ea typeface="Times New Roman"/>
                <a:cs typeface="Times New Roman"/>
                <a:sym typeface="Times New Roman"/>
              </a:rPr>
              <a:t>Đồ dùng sau làm từ vật liệu</a:t>
            </a:r>
            <a:endParaRPr sz="3733">
              <a:solidFill>
                <a:srgbClr val="FF0000"/>
              </a:solidFill>
              <a:latin typeface="Times New Roman"/>
              <a:ea typeface="Times New Roman"/>
              <a:cs typeface="Times New Roman"/>
              <a:sym typeface="Times New Roman"/>
            </a:endParaRPr>
          </a:p>
        </p:txBody>
      </p:sp>
      <p:pic>
        <p:nvPicPr>
          <p:cNvPr id="290" name="Google Shape;290;p6"/>
          <p:cNvPicPr preferRelativeResize="0"/>
          <p:nvPr/>
        </p:nvPicPr>
        <p:blipFill rotWithShape="1">
          <a:blip r:embed="rId9">
            <a:alphaModFix/>
          </a:blip>
          <a:srcRect/>
          <a:stretch/>
        </p:blipFill>
        <p:spPr>
          <a:xfrm>
            <a:off x="2" y="556408"/>
            <a:ext cx="3058589" cy="3235680"/>
          </a:xfrm>
          <a:prstGeom prst="rect">
            <a:avLst/>
          </a:prstGeom>
          <a:noFill/>
          <a:ln>
            <a:noFill/>
          </a:ln>
        </p:spPr>
      </p:pic>
      <p:pic>
        <p:nvPicPr>
          <p:cNvPr id="291" name="Google Shape;291;p6"/>
          <p:cNvPicPr preferRelativeResize="0"/>
          <p:nvPr/>
        </p:nvPicPr>
        <p:blipFill rotWithShape="1">
          <a:blip r:embed="rId10">
            <a:alphaModFix/>
          </a:blip>
          <a:srcRect/>
          <a:stretch/>
        </p:blipFill>
        <p:spPr>
          <a:xfrm>
            <a:off x="3006755" y="540817"/>
            <a:ext cx="4503999" cy="3235680"/>
          </a:xfrm>
          <a:prstGeom prst="rect">
            <a:avLst/>
          </a:prstGeom>
          <a:noFill/>
          <a:ln>
            <a:noFill/>
          </a:ln>
        </p:spPr>
      </p:pic>
      <p:pic>
        <p:nvPicPr>
          <p:cNvPr id="292" name="Google Shape;292;p6"/>
          <p:cNvPicPr preferRelativeResize="0"/>
          <p:nvPr/>
        </p:nvPicPr>
        <p:blipFill rotWithShape="1">
          <a:blip r:embed="rId11">
            <a:alphaModFix/>
          </a:blip>
          <a:srcRect/>
          <a:stretch/>
        </p:blipFill>
        <p:spPr>
          <a:xfrm>
            <a:off x="0" y="3771228"/>
            <a:ext cx="3711488" cy="3018149"/>
          </a:xfrm>
          <a:prstGeom prst="rect">
            <a:avLst/>
          </a:prstGeom>
          <a:noFill/>
          <a:ln>
            <a:noFill/>
          </a:ln>
        </p:spPr>
      </p:pic>
      <p:pic>
        <p:nvPicPr>
          <p:cNvPr id="293" name="Google Shape;293;p6"/>
          <p:cNvPicPr preferRelativeResize="0"/>
          <p:nvPr/>
        </p:nvPicPr>
        <p:blipFill rotWithShape="1">
          <a:blip r:embed="rId12">
            <a:alphaModFix/>
          </a:blip>
          <a:srcRect/>
          <a:stretch/>
        </p:blipFill>
        <p:spPr>
          <a:xfrm>
            <a:off x="3778964" y="3792088"/>
            <a:ext cx="3700403" cy="3035491"/>
          </a:xfrm>
          <a:prstGeom prst="rect">
            <a:avLst/>
          </a:prstGeom>
          <a:noFill/>
          <a:ln>
            <a:noFill/>
          </a:ln>
        </p:spPr>
      </p:pic>
      <p:pic>
        <p:nvPicPr>
          <p:cNvPr id="294" name="Google Shape;294;p6"/>
          <p:cNvPicPr preferRelativeResize="0"/>
          <p:nvPr/>
        </p:nvPicPr>
        <p:blipFill rotWithShape="1">
          <a:blip r:embed="rId13">
            <a:alphaModFix/>
          </a:blip>
          <a:srcRect/>
          <a:stretch/>
        </p:blipFill>
        <p:spPr>
          <a:xfrm>
            <a:off x="7409544" y="455977"/>
            <a:ext cx="3152856" cy="3328316"/>
          </a:xfrm>
          <a:prstGeom prst="rect">
            <a:avLst/>
          </a:prstGeom>
          <a:noFill/>
          <a:ln>
            <a:noFill/>
          </a:ln>
        </p:spPr>
      </p:pic>
      <p:sp>
        <p:nvSpPr>
          <p:cNvPr id="295" name="Google Shape;295;p6"/>
          <p:cNvSpPr txBox="1"/>
          <p:nvPr/>
        </p:nvSpPr>
        <p:spPr>
          <a:xfrm>
            <a:off x="7718052" y="4005368"/>
            <a:ext cx="2398584"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A. Gang</a:t>
            </a:r>
            <a:endParaRPr/>
          </a:p>
        </p:txBody>
      </p:sp>
      <p:sp>
        <p:nvSpPr>
          <p:cNvPr id="296" name="Google Shape;296;p6"/>
          <p:cNvSpPr txBox="1"/>
          <p:nvPr/>
        </p:nvSpPr>
        <p:spPr>
          <a:xfrm>
            <a:off x="7735164" y="5424467"/>
            <a:ext cx="1930400"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C. Inox</a:t>
            </a:r>
            <a:endParaRPr sz="3733">
              <a:solidFill>
                <a:schemeClr val="dk1"/>
              </a:solidFill>
              <a:latin typeface="Times New Roman"/>
              <a:ea typeface="Times New Roman"/>
              <a:cs typeface="Times New Roman"/>
              <a:sym typeface="Times New Roman"/>
            </a:endParaRPr>
          </a:p>
        </p:txBody>
      </p:sp>
      <p:sp>
        <p:nvSpPr>
          <p:cNvPr id="297" name="Google Shape;297;p6"/>
          <p:cNvSpPr txBox="1"/>
          <p:nvPr/>
        </p:nvSpPr>
        <p:spPr>
          <a:xfrm>
            <a:off x="7735165" y="6122094"/>
            <a:ext cx="2802508"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D. Cả A,B,C</a:t>
            </a:r>
            <a:endParaRPr sz="3733">
              <a:solidFill>
                <a:schemeClr val="dk1"/>
              </a:solidFill>
              <a:latin typeface="Times New Roman"/>
              <a:ea typeface="Times New Roman"/>
              <a:cs typeface="Times New Roman"/>
              <a:sym typeface="Times New Roman"/>
            </a:endParaRPr>
          </a:p>
        </p:txBody>
      </p:sp>
      <p:sp>
        <p:nvSpPr>
          <p:cNvPr id="298" name="Google Shape;298;p6"/>
          <p:cNvSpPr txBox="1"/>
          <p:nvPr/>
        </p:nvSpPr>
        <p:spPr>
          <a:xfrm>
            <a:off x="7718051" y="4729203"/>
            <a:ext cx="2563823"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B. Thép</a:t>
            </a:r>
            <a:endParaRPr sz="3733">
              <a:solidFill>
                <a:schemeClr val="dk1"/>
              </a:solidFill>
              <a:latin typeface="Times New Roman"/>
              <a:ea typeface="Times New Roman"/>
              <a:cs typeface="Times New Roman"/>
              <a:sym typeface="Times New Roman"/>
            </a:endParaRPr>
          </a:p>
        </p:txBody>
      </p:sp>
      <p:sp>
        <p:nvSpPr>
          <p:cNvPr id="299" name="Google Shape;299;p6"/>
          <p:cNvSpPr/>
          <p:nvPr/>
        </p:nvSpPr>
        <p:spPr>
          <a:xfrm>
            <a:off x="7510754" y="6100550"/>
            <a:ext cx="805945" cy="69997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par>
                                <p:cTn id="8" presetID="10" presetClass="entr" presetSubtype="0" fill="hold" nodeType="withEffect">
                                  <p:stCondLst>
                                    <p:cond delay="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500"/>
                                        <p:tgtEl>
                                          <p:spTgt spid="295"/>
                                        </p:tgtEl>
                                      </p:cBhvr>
                                    </p:animEffect>
                                  </p:childTnLst>
                                </p:cTn>
                              </p:par>
                              <p:par>
                                <p:cTn id="11" presetID="10" presetClass="entr" presetSubtype="0" fill="hold" nodeType="withEffect">
                                  <p:stCondLst>
                                    <p:cond delay="0"/>
                                  </p:stCondLst>
                                  <p:childTnLst>
                                    <p:set>
                                      <p:cBhvr>
                                        <p:cTn id="12" dur="1" fill="hold">
                                          <p:stCondLst>
                                            <p:cond delay="0"/>
                                          </p:stCondLst>
                                        </p:cTn>
                                        <p:tgtEl>
                                          <p:spTgt spid="298"/>
                                        </p:tgtEl>
                                        <p:attrNameLst>
                                          <p:attrName>style.visibility</p:attrName>
                                        </p:attrNameLst>
                                      </p:cBhvr>
                                      <p:to>
                                        <p:strVal val="visible"/>
                                      </p:to>
                                    </p:set>
                                    <p:animEffect transition="in" filter="fade">
                                      <p:cBhvr>
                                        <p:cTn id="13" dur="500"/>
                                        <p:tgtEl>
                                          <p:spTgt spid="298"/>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gtEl>
                                        <p:attrNameLst>
                                          <p:attrName>style.visibility</p:attrName>
                                        </p:attrNameLst>
                                      </p:cBhvr>
                                      <p:to>
                                        <p:strVal val="visible"/>
                                      </p:to>
                                    </p:set>
                                    <p:animEffect transition="in" filter="fade">
                                      <p:cBhvr>
                                        <p:cTn id="16" dur="500"/>
                                        <p:tgtEl>
                                          <p:spTgt spid="296"/>
                                        </p:tgtEl>
                                      </p:cBhvr>
                                    </p:animEffect>
                                  </p:childTnLst>
                                </p:cTn>
                              </p:par>
                              <p:par>
                                <p:cTn id="17" presetID="10" presetClass="entr" presetSubtype="0" fill="hold" nodeType="withEffect">
                                  <p:stCondLst>
                                    <p:cond delay="0"/>
                                  </p:stCondLst>
                                  <p:childTnLst>
                                    <p:set>
                                      <p:cBhvr>
                                        <p:cTn id="18" dur="1" fill="hold">
                                          <p:stCondLst>
                                            <p:cond delay="0"/>
                                          </p:stCondLst>
                                        </p:cTn>
                                        <p:tgtEl>
                                          <p:spTgt spid="297"/>
                                        </p:tgtEl>
                                        <p:attrNameLst>
                                          <p:attrName>style.visibility</p:attrName>
                                        </p:attrNameLst>
                                      </p:cBhvr>
                                      <p:to>
                                        <p:strVal val="visible"/>
                                      </p:to>
                                    </p:set>
                                    <p:animEffect transition="in" filter="fade">
                                      <p:cBhvr>
                                        <p:cTn id="19" dur="500"/>
                                        <p:tgtEl>
                                          <p:spTgt spid="29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9"/>
                                        </p:tgtEl>
                                        <p:attrNameLst>
                                          <p:attrName>style.visibility</p:attrName>
                                        </p:attrNameLst>
                                      </p:cBhvr>
                                      <p:to>
                                        <p:strVal val="visible"/>
                                      </p:to>
                                    </p:set>
                                    <p:animEffect transition="in" filter="fade">
                                      <p:cBhvr>
                                        <p:cTn id="24" dur="500"/>
                                        <p:tgtEl>
                                          <p:spTgt spid="29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82"/>
                                        </p:tgtEl>
                                        <p:attrNameLst>
                                          <p:attrName>style.visibility</p:attrName>
                                        </p:attrNameLst>
                                      </p:cBhvr>
                                      <p:to>
                                        <p:strVal val="visible"/>
                                      </p:to>
                                    </p:set>
                                    <p:animEffect transition="in" filter="fade">
                                      <p:cBhvr>
                                        <p:cTn id="28" dur="500"/>
                                        <p:tgtEl>
                                          <p:spTgt spid="282"/>
                                        </p:tgtEl>
                                      </p:cBhvr>
                                    </p:animEffect>
                                  </p:childTnLst>
                                </p:cTn>
                              </p:par>
                              <p:par>
                                <p:cTn id="29" presetID="10" presetClass="entr" presetSubtype="0" fill="hold" nodeType="withEffect">
                                  <p:stCondLst>
                                    <p:cond delay="0"/>
                                  </p:stCondLst>
                                  <p:childTnLst>
                                    <p:set>
                                      <p:cBhvr>
                                        <p:cTn id="30" dur="1" fill="hold">
                                          <p:stCondLst>
                                            <p:cond delay="0"/>
                                          </p:stCondLst>
                                        </p:cTn>
                                        <p:tgtEl>
                                          <p:spTgt spid="286"/>
                                        </p:tgtEl>
                                        <p:attrNameLst>
                                          <p:attrName>style.visibility</p:attrName>
                                        </p:attrNameLst>
                                      </p:cBhvr>
                                      <p:to>
                                        <p:strVal val="visible"/>
                                      </p:to>
                                    </p:set>
                                    <p:animEffect transition="in" filter="fade">
                                      <p:cBhvr>
                                        <p:cTn id="31" dur="500"/>
                                        <p:tgtEl>
                                          <p:spTgt spid="286"/>
                                        </p:tgtEl>
                                      </p:cBhvr>
                                    </p:animEffect>
                                  </p:childTnLst>
                                </p:cTn>
                              </p:par>
                              <p:par>
                                <p:cTn id="32" presetID="10" presetClass="entr" presetSubtype="0" fill="hold" nodeType="withEffect">
                                  <p:stCondLst>
                                    <p:cond delay="0"/>
                                  </p:stCondLst>
                                  <p:childTnLst>
                                    <p:set>
                                      <p:cBhvr>
                                        <p:cTn id="33" dur="1" fill="hold">
                                          <p:stCondLst>
                                            <p:cond delay="0"/>
                                          </p:stCondLst>
                                        </p:cTn>
                                        <p:tgtEl>
                                          <p:spTgt spid="287"/>
                                        </p:tgtEl>
                                        <p:attrNameLst>
                                          <p:attrName>style.visibility</p:attrName>
                                        </p:attrNameLst>
                                      </p:cBhvr>
                                      <p:to>
                                        <p:strVal val="visible"/>
                                      </p:to>
                                    </p:set>
                                    <p:animEffect transition="in" filter="fade">
                                      <p:cBhvr>
                                        <p:cTn id="34"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7" descr="OPL20U25GSXzBJYl68kk8uQGfFKzs7yb1M4KJWUiLk6ZEvGF+qCIPSnY57AbBFCvTW$2023 18 99$99+K4lPs7H94VUqPe2XwIsfPRnrXQE//QTEXxb8/8N4CNc6FpgZahzpTjFhMzSA7T/nHJa11DE8Ng2TP3iAmRczFlmslSuUNOgUeb6yRvs0="/>
          <p:cNvPicPr preferRelativeResize="0"/>
          <p:nvPr/>
        </p:nvPicPr>
        <p:blipFill rotWithShape="1">
          <a:blip r:embed="rId3">
            <a:alphaModFix/>
          </a:blip>
          <a:srcRect/>
          <a:stretch/>
        </p:blipFill>
        <p:spPr>
          <a:xfrm>
            <a:off x="10310995" y="5474096"/>
            <a:ext cx="1476884" cy="1307705"/>
          </a:xfrm>
          <a:prstGeom prst="rect">
            <a:avLst/>
          </a:prstGeom>
          <a:noFill/>
          <a:ln>
            <a:noFill/>
          </a:ln>
        </p:spPr>
      </p:pic>
      <p:pic>
        <p:nvPicPr>
          <p:cNvPr id="306" name="Google Shape;306;p7" descr="OPL20U25GSXzBJYl68kk8uQGfFKzs7yb1M4KJWUiLk6ZEvGF+qCIPSnY57AbBFCvTW$2023 18 99$99+K4lPs7H94VUqPe2XwIsfPRnrXQE//QTEXxb8/8N4CNc6FpgZahzpTjFhMzSA7T/nHJa11DE8Ng2TP3iAmRczFlmslSuUNOgUeb6yRvs0="/>
          <p:cNvPicPr preferRelativeResize="0"/>
          <p:nvPr/>
        </p:nvPicPr>
        <p:blipFill rotWithShape="1">
          <a:blip r:embed="rId4">
            <a:alphaModFix/>
          </a:blip>
          <a:srcRect/>
          <a:stretch/>
        </p:blipFill>
        <p:spPr>
          <a:xfrm>
            <a:off x="10316142" y="5017715"/>
            <a:ext cx="1545471" cy="1037935"/>
          </a:xfrm>
          <a:prstGeom prst="rect">
            <a:avLst/>
          </a:prstGeom>
          <a:noFill/>
          <a:ln>
            <a:noFill/>
          </a:ln>
        </p:spPr>
      </p:pic>
      <p:sp>
        <p:nvSpPr>
          <p:cNvPr id="307" name="Google Shape;307;p7" descr="OPL20U25GSXzBJYl68kk8uQGfFKzs7yb1M4KJWUiLk6ZEvGF+qCIPSnY57AbBFCvTW$2023 18 99$99+K4lPs7H94VUqPe2XwIsfPRnrXQE//QTEXxb8/8N4CNc6FpgZahzpTjFhMzSA7T/nHJa11DE8Ng2TP3iAmRczFlmslSuUNOgUeb6yRvs0="/>
          <p:cNvSpPr/>
          <p:nvPr/>
        </p:nvSpPr>
        <p:spPr>
          <a:xfrm>
            <a:off x="10350119" y="4021708"/>
            <a:ext cx="1102995" cy="996009"/>
          </a:xfrm>
          <a:prstGeom prst="foldedCorner">
            <a:avLst>
              <a:gd name="adj" fmla="val 16667"/>
            </a:avLst>
          </a:prstGeom>
          <a:solidFill>
            <a:schemeClr val="lt1"/>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1313">
                <a:solidFill>
                  <a:srgbClr val="000000"/>
                </a:solidFill>
                <a:latin typeface="Tahoma"/>
                <a:ea typeface="Tahoma"/>
                <a:cs typeface="Tahoma"/>
                <a:sym typeface="Tahoma"/>
              </a:rPr>
              <a:t> </a:t>
            </a:r>
            <a:endParaRPr/>
          </a:p>
          <a:p>
            <a:pPr marL="0" marR="0" lvl="0" indent="0" algn="ctr" rtl="0">
              <a:spcBef>
                <a:spcPts val="0"/>
              </a:spcBef>
              <a:spcAft>
                <a:spcPts val="0"/>
              </a:spcAft>
              <a:buNone/>
            </a:pPr>
            <a:r>
              <a:rPr lang="en-US" sz="1812">
                <a:solidFill>
                  <a:srgbClr val="548135"/>
                </a:solidFill>
                <a:latin typeface="Tahoma"/>
                <a:ea typeface="Tahoma"/>
                <a:cs typeface="Tahoma"/>
                <a:sym typeface="Tahoma"/>
              </a:rPr>
              <a:t>Một gói bim bim</a:t>
            </a:r>
            <a:endParaRPr/>
          </a:p>
          <a:p>
            <a:pPr marL="0" marR="0" lvl="0" indent="0" algn="ctr" rtl="0">
              <a:spcBef>
                <a:spcPts val="0"/>
              </a:spcBef>
              <a:spcAft>
                <a:spcPts val="0"/>
              </a:spcAft>
              <a:buNone/>
            </a:pPr>
            <a:endParaRPr sz="1313">
              <a:solidFill>
                <a:srgbClr val="000000"/>
              </a:solidFill>
              <a:latin typeface="Tahoma"/>
              <a:ea typeface="Tahoma"/>
              <a:cs typeface="Tahoma"/>
              <a:sym typeface="Tahoma"/>
            </a:endParaRPr>
          </a:p>
        </p:txBody>
      </p:sp>
      <p:sp>
        <p:nvSpPr>
          <p:cNvPr id="308" name="Google Shape;308;p7" descr="OPL20U25GSXzBJYl68kk8uQGfFKzs7yb1M4KJWUiLk6ZEvGF+qCIPSnY57AbBFCvTW$2023 18 99$99+K4lPs7H94VUqPe2XwIsfPRnrXQE//QTEXxb8/8N4CNc6FpgZahzpTjFhMzSA7T/nHJa11DE8Ng2TP3iAmRczFlmslSuUNOgUeb6yRvs0="/>
          <p:cNvSpPr/>
          <p:nvPr/>
        </p:nvSpPr>
        <p:spPr>
          <a:xfrm rot="5600923">
            <a:off x="10406555" y="1001991"/>
            <a:ext cx="1828748" cy="188235"/>
          </a:xfrm>
          <a:prstGeom prst="rect">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sp>
        <p:nvSpPr>
          <p:cNvPr id="309" name="Google Shape;309;p7" descr="OPL20U25GSXzBJYl68kk8uQGfFKzs7yb1M4KJWUiLk6ZEvGF+qCIPSnY57AbBFCvTW$2023 18 99$99+K4lPs7H94VUqPe2XwIsfPRnrXQE//QTEXxb8/8N4CNc6FpgZahzpTjFhMzSA7T/nHJa11DE8Ng2TP3iAmRczFlmslSuUNOgUeb6yRvs0=">
            <a:hlinkClick r:id="rId6" action="ppaction://hlinksldjump"/>
          </p:cNvPr>
          <p:cNvSpPr/>
          <p:nvPr/>
        </p:nvSpPr>
        <p:spPr>
          <a:xfrm rot="586976" flipH="1">
            <a:off x="10355709" y="320145"/>
            <a:ext cx="1733204" cy="674636"/>
          </a:xfrm>
          <a:prstGeom prst="homePlate">
            <a:avLst>
              <a:gd name="adj" fmla="val 50000"/>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2127">
                <a:solidFill>
                  <a:srgbClr val="FFFFFF"/>
                </a:solidFill>
                <a:latin typeface="Tahoma"/>
                <a:ea typeface="Tahoma"/>
                <a:cs typeface="Tahoma"/>
                <a:sym typeface="Tahoma"/>
              </a:rPr>
              <a:t>Trở về</a:t>
            </a:r>
            <a:endParaRPr/>
          </a:p>
        </p:txBody>
      </p:sp>
      <p:sp>
        <p:nvSpPr>
          <p:cNvPr id="310" name="Google Shape;310;p7" descr="OPL20U25GSXzBJYl68kk8uQGfFKzs7yb1M4KJWUiLk6ZEvGF+qCIPSnY57AbBFCvTW$2023 18 99$99+K4lPs7H94VUqPe2XwIsfPRnrXQE//QTEXxb8/8N4CNc6FpgZahzpTjFhMzSA7T/nHJa11DE8Ng2TP3iAmRczFlmslSuUNOgUeb6yRvs0="/>
          <p:cNvSpPr/>
          <p:nvPr/>
        </p:nvSpPr>
        <p:spPr>
          <a:xfrm>
            <a:off x="6743935" y="5189261"/>
            <a:ext cx="115807" cy="115804"/>
          </a:xfrm>
          <a:prstGeom prst="flowChartSummingJunction">
            <a:avLst/>
          </a:prstGeom>
          <a:gradFill>
            <a:gsLst>
              <a:gs pos="0">
                <a:srgbClr val="C9C9C9"/>
              </a:gs>
              <a:gs pos="50000">
                <a:srgbClr val="DCDCDC"/>
              </a:gs>
              <a:gs pos="100000">
                <a:srgbClr val="EDEDED"/>
              </a:gs>
            </a:gsLst>
            <a:path path="circle">
              <a:fillToRect l="50000" t="50000" r="50000" b="50000"/>
            </a:path>
            <a:tileRect/>
          </a:gradFill>
          <a:ln w="15875" cap="rnd"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pic>
        <p:nvPicPr>
          <p:cNvPr id="311" name="Google Shape;311;p7"/>
          <p:cNvPicPr preferRelativeResize="0"/>
          <p:nvPr/>
        </p:nvPicPr>
        <p:blipFill rotWithShape="1">
          <a:blip r:embed="rId7">
            <a:alphaModFix/>
          </a:blip>
          <a:srcRect/>
          <a:stretch/>
        </p:blipFill>
        <p:spPr>
          <a:xfrm>
            <a:off x="8968909" y="4397047"/>
            <a:ext cx="371475" cy="328613"/>
          </a:xfrm>
          <a:prstGeom prst="rect">
            <a:avLst/>
          </a:prstGeom>
          <a:noFill/>
          <a:ln>
            <a:noFill/>
          </a:ln>
        </p:spPr>
      </p:pic>
      <p:pic>
        <p:nvPicPr>
          <p:cNvPr id="312" name="Google Shape;312;p7"/>
          <p:cNvPicPr preferRelativeResize="0"/>
          <p:nvPr/>
        </p:nvPicPr>
        <p:blipFill rotWithShape="1">
          <a:blip r:embed="rId8">
            <a:alphaModFix/>
          </a:blip>
          <a:srcRect/>
          <a:stretch/>
        </p:blipFill>
        <p:spPr>
          <a:xfrm>
            <a:off x="11178924" y="4277989"/>
            <a:ext cx="535781" cy="892969"/>
          </a:xfrm>
          <a:prstGeom prst="rect">
            <a:avLst/>
          </a:prstGeom>
          <a:noFill/>
          <a:ln>
            <a:noFill/>
          </a:ln>
        </p:spPr>
      </p:pic>
      <p:sp>
        <p:nvSpPr>
          <p:cNvPr id="313" name="Google Shape;313;p7"/>
          <p:cNvSpPr txBox="1"/>
          <p:nvPr/>
        </p:nvSpPr>
        <p:spPr>
          <a:xfrm>
            <a:off x="0" y="-40166"/>
            <a:ext cx="10138619" cy="8508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33" b="1">
                <a:solidFill>
                  <a:srgbClr val="FF0000"/>
                </a:solidFill>
                <a:latin typeface="Times New Roman"/>
                <a:ea typeface="Times New Roman"/>
                <a:cs typeface="Times New Roman"/>
                <a:sym typeface="Times New Roman"/>
              </a:rPr>
              <a:t>Câu 4</a:t>
            </a:r>
            <a:r>
              <a:rPr lang="en-US" sz="3733">
                <a:solidFill>
                  <a:srgbClr val="FF0000"/>
                </a:solidFill>
                <a:latin typeface="Times New Roman"/>
                <a:ea typeface="Times New Roman"/>
                <a:cs typeface="Times New Roman"/>
                <a:sym typeface="Times New Roman"/>
              </a:rPr>
              <a:t>: Đồ dùng sau làm từ vật liệu</a:t>
            </a:r>
            <a:endParaRPr sz="3733">
              <a:solidFill>
                <a:srgbClr val="FF0000"/>
              </a:solidFill>
              <a:latin typeface="Times New Roman"/>
              <a:ea typeface="Times New Roman"/>
              <a:cs typeface="Times New Roman"/>
              <a:sym typeface="Times New Roman"/>
            </a:endParaRPr>
          </a:p>
        </p:txBody>
      </p:sp>
      <p:pic>
        <p:nvPicPr>
          <p:cNvPr id="314" name="Google Shape;314;p7"/>
          <p:cNvPicPr preferRelativeResize="0"/>
          <p:nvPr/>
        </p:nvPicPr>
        <p:blipFill rotWithShape="1">
          <a:blip r:embed="rId9">
            <a:alphaModFix/>
          </a:blip>
          <a:srcRect/>
          <a:stretch/>
        </p:blipFill>
        <p:spPr>
          <a:xfrm>
            <a:off x="4157117" y="730422"/>
            <a:ext cx="3767684" cy="2939021"/>
          </a:xfrm>
          <a:prstGeom prst="rect">
            <a:avLst/>
          </a:prstGeom>
          <a:noFill/>
          <a:ln>
            <a:noFill/>
          </a:ln>
        </p:spPr>
      </p:pic>
      <p:pic>
        <p:nvPicPr>
          <p:cNvPr id="315" name="Google Shape;315;p7"/>
          <p:cNvPicPr preferRelativeResize="0"/>
          <p:nvPr/>
        </p:nvPicPr>
        <p:blipFill rotWithShape="1">
          <a:blip r:embed="rId10">
            <a:alphaModFix/>
          </a:blip>
          <a:srcRect/>
          <a:stretch/>
        </p:blipFill>
        <p:spPr>
          <a:xfrm>
            <a:off x="1" y="853970"/>
            <a:ext cx="2054313" cy="2981431"/>
          </a:xfrm>
          <a:prstGeom prst="rect">
            <a:avLst/>
          </a:prstGeom>
          <a:noFill/>
          <a:ln>
            <a:noFill/>
          </a:ln>
        </p:spPr>
      </p:pic>
      <p:pic>
        <p:nvPicPr>
          <p:cNvPr id="316" name="Google Shape;316;p7"/>
          <p:cNvPicPr preferRelativeResize="0"/>
          <p:nvPr/>
        </p:nvPicPr>
        <p:blipFill rotWithShape="1">
          <a:blip r:embed="rId11">
            <a:alphaModFix/>
          </a:blip>
          <a:srcRect/>
          <a:stretch/>
        </p:blipFill>
        <p:spPr>
          <a:xfrm>
            <a:off x="2411249" y="863181"/>
            <a:ext cx="1411593" cy="2870619"/>
          </a:xfrm>
          <a:prstGeom prst="rect">
            <a:avLst/>
          </a:prstGeom>
          <a:noFill/>
          <a:ln>
            <a:noFill/>
          </a:ln>
        </p:spPr>
      </p:pic>
      <p:pic>
        <p:nvPicPr>
          <p:cNvPr id="317" name="Google Shape;317;p7"/>
          <p:cNvPicPr preferRelativeResize="0"/>
          <p:nvPr/>
        </p:nvPicPr>
        <p:blipFill rotWithShape="1">
          <a:blip r:embed="rId12">
            <a:alphaModFix/>
          </a:blip>
          <a:srcRect/>
          <a:stretch/>
        </p:blipFill>
        <p:spPr>
          <a:xfrm>
            <a:off x="-54069" y="3835401"/>
            <a:ext cx="3876911" cy="2996372"/>
          </a:xfrm>
          <a:prstGeom prst="rect">
            <a:avLst/>
          </a:prstGeom>
          <a:noFill/>
          <a:ln>
            <a:noFill/>
          </a:ln>
        </p:spPr>
      </p:pic>
      <p:pic>
        <p:nvPicPr>
          <p:cNvPr id="318" name="Google Shape;318;p7"/>
          <p:cNvPicPr preferRelativeResize="0"/>
          <p:nvPr/>
        </p:nvPicPr>
        <p:blipFill rotWithShape="1">
          <a:blip r:embed="rId13">
            <a:alphaModFix/>
          </a:blip>
          <a:srcRect/>
          <a:stretch/>
        </p:blipFill>
        <p:spPr>
          <a:xfrm>
            <a:off x="4157117" y="3663057"/>
            <a:ext cx="2702625" cy="3055647"/>
          </a:xfrm>
          <a:prstGeom prst="rect">
            <a:avLst/>
          </a:prstGeom>
          <a:noFill/>
          <a:ln>
            <a:noFill/>
          </a:ln>
        </p:spPr>
      </p:pic>
      <p:pic>
        <p:nvPicPr>
          <p:cNvPr id="319" name="Google Shape;319;p7"/>
          <p:cNvPicPr preferRelativeResize="0"/>
          <p:nvPr/>
        </p:nvPicPr>
        <p:blipFill rotWithShape="1">
          <a:blip r:embed="rId7">
            <a:alphaModFix/>
          </a:blip>
          <a:srcRect/>
          <a:stretch/>
        </p:blipFill>
        <p:spPr>
          <a:xfrm>
            <a:off x="10620543" y="4729203"/>
            <a:ext cx="371475" cy="328613"/>
          </a:xfrm>
          <a:prstGeom prst="rect">
            <a:avLst/>
          </a:prstGeom>
          <a:noFill/>
          <a:ln>
            <a:noFill/>
          </a:ln>
        </p:spPr>
      </p:pic>
      <p:sp>
        <p:nvSpPr>
          <p:cNvPr id="320" name="Google Shape;320;p7"/>
          <p:cNvSpPr txBox="1"/>
          <p:nvPr/>
        </p:nvSpPr>
        <p:spPr>
          <a:xfrm>
            <a:off x="8343693" y="949009"/>
            <a:ext cx="2398584"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A. Đất</a:t>
            </a:r>
            <a:endParaRPr sz="3733">
              <a:solidFill>
                <a:schemeClr val="dk1"/>
              </a:solidFill>
              <a:latin typeface="Times New Roman"/>
              <a:ea typeface="Times New Roman"/>
              <a:cs typeface="Times New Roman"/>
              <a:sym typeface="Times New Roman"/>
            </a:endParaRPr>
          </a:p>
        </p:txBody>
      </p:sp>
      <p:sp>
        <p:nvSpPr>
          <p:cNvPr id="321" name="Google Shape;321;p7"/>
          <p:cNvSpPr txBox="1"/>
          <p:nvPr/>
        </p:nvSpPr>
        <p:spPr>
          <a:xfrm>
            <a:off x="8331092" y="2344263"/>
            <a:ext cx="1930400"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C. Sắt</a:t>
            </a:r>
            <a:endParaRPr sz="3733">
              <a:solidFill>
                <a:schemeClr val="dk1"/>
              </a:solidFill>
              <a:latin typeface="Times New Roman"/>
              <a:ea typeface="Times New Roman"/>
              <a:cs typeface="Times New Roman"/>
              <a:sym typeface="Times New Roman"/>
            </a:endParaRPr>
          </a:p>
        </p:txBody>
      </p:sp>
      <p:sp>
        <p:nvSpPr>
          <p:cNvPr id="322" name="Google Shape;322;p7"/>
          <p:cNvSpPr txBox="1"/>
          <p:nvPr/>
        </p:nvSpPr>
        <p:spPr>
          <a:xfrm>
            <a:off x="8356083" y="1593504"/>
            <a:ext cx="2563823"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B. Gỗ</a:t>
            </a:r>
            <a:endParaRPr sz="3733">
              <a:solidFill>
                <a:schemeClr val="dk1"/>
              </a:solidFill>
              <a:latin typeface="Times New Roman"/>
              <a:ea typeface="Times New Roman"/>
              <a:cs typeface="Times New Roman"/>
              <a:sym typeface="Times New Roman"/>
            </a:endParaRPr>
          </a:p>
        </p:txBody>
      </p:sp>
      <p:sp>
        <p:nvSpPr>
          <p:cNvPr id="323" name="Google Shape;323;p7"/>
          <p:cNvSpPr/>
          <p:nvPr/>
        </p:nvSpPr>
        <p:spPr>
          <a:xfrm>
            <a:off x="8128001" y="3077439"/>
            <a:ext cx="872572" cy="71521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sp>
        <p:nvSpPr>
          <p:cNvPr id="324" name="Google Shape;324;p7"/>
          <p:cNvSpPr txBox="1"/>
          <p:nvPr/>
        </p:nvSpPr>
        <p:spPr>
          <a:xfrm>
            <a:off x="8296125" y="3041889"/>
            <a:ext cx="2802508"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D. Gốm, sứ, thủy tinh</a:t>
            </a:r>
            <a:endParaRPr sz="3733">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4"/>
                                        </p:tgtEl>
                                        <p:attrNameLst>
                                          <p:attrName>style.visibility</p:attrName>
                                        </p:attrNameLst>
                                      </p:cBhvr>
                                      <p:to>
                                        <p:strVal val="visible"/>
                                      </p:to>
                                    </p:set>
                                    <p:animEffect transition="in" filter="fade">
                                      <p:cBhvr>
                                        <p:cTn id="12" dur="500"/>
                                        <p:tgtEl>
                                          <p:spTgt spid="324"/>
                                        </p:tgtEl>
                                      </p:cBhvr>
                                    </p:animEffect>
                                  </p:childTnLst>
                                </p:cTn>
                              </p:par>
                              <p:par>
                                <p:cTn id="13" presetID="10" presetClass="entr" presetSubtype="0" fill="hold" nodeType="withEffect">
                                  <p:stCondLst>
                                    <p:cond delay="0"/>
                                  </p:stCondLst>
                                  <p:childTnLst>
                                    <p:set>
                                      <p:cBhvr>
                                        <p:cTn id="14" dur="1" fill="hold">
                                          <p:stCondLst>
                                            <p:cond delay="0"/>
                                          </p:stCondLst>
                                        </p:cTn>
                                        <p:tgtEl>
                                          <p:spTgt spid="321"/>
                                        </p:tgtEl>
                                        <p:attrNameLst>
                                          <p:attrName>style.visibility</p:attrName>
                                        </p:attrNameLst>
                                      </p:cBhvr>
                                      <p:to>
                                        <p:strVal val="visible"/>
                                      </p:to>
                                    </p:set>
                                    <p:animEffect transition="in" filter="fade">
                                      <p:cBhvr>
                                        <p:cTn id="15" dur="500"/>
                                        <p:tgtEl>
                                          <p:spTgt spid="321"/>
                                        </p:tgtEl>
                                      </p:cBhvr>
                                    </p:animEffect>
                                  </p:childTnLst>
                                </p:cTn>
                              </p:par>
                              <p:par>
                                <p:cTn id="16" presetID="10" presetClass="entr" presetSubtype="0" fill="hold" nodeType="withEffect">
                                  <p:stCondLst>
                                    <p:cond delay="0"/>
                                  </p:stCondLst>
                                  <p:childTnLst>
                                    <p:set>
                                      <p:cBhvr>
                                        <p:cTn id="17" dur="1" fill="hold">
                                          <p:stCondLst>
                                            <p:cond delay="0"/>
                                          </p:stCondLst>
                                        </p:cTn>
                                        <p:tgtEl>
                                          <p:spTgt spid="322"/>
                                        </p:tgtEl>
                                        <p:attrNameLst>
                                          <p:attrName>style.visibility</p:attrName>
                                        </p:attrNameLst>
                                      </p:cBhvr>
                                      <p:to>
                                        <p:strVal val="visible"/>
                                      </p:to>
                                    </p:set>
                                    <p:animEffect transition="in" filter="fade">
                                      <p:cBhvr>
                                        <p:cTn id="18" dur="500"/>
                                        <p:tgtEl>
                                          <p:spTgt spid="322"/>
                                        </p:tgtEl>
                                      </p:cBhvr>
                                    </p:animEffect>
                                  </p:childTnLst>
                                </p:cTn>
                              </p:par>
                              <p:par>
                                <p:cTn id="19" presetID="10" presetClass="entr" presetSubtype="0" fill="hold" nodeType="withEffect">
                                  <p:stCondLst>
                                    <p:cond delay="0"/>
                                  </p:stCondLst>
                                  <p:childTnLst>
                                    <p:set>
                                      <p:cBhvr>
                                        <p:cTn id="20" dur="1" fill="hold">
                                          <p:stCondLst>
                                            <p:cond delay="0"/>
                                          </p:stCondLst>
                                        </p:cTn>
                                        <p:tgtEl>
                                          <p:spTgt spid="320"/>
                                        </p:tgtEl>
                                        <p:attrNameLst>
                                          <p:attrName>style.visibility</p:attrName>
                                        </p:attrNameLst>
                                      </p:cBhvr>
                                      <p:to>
                                        <p:strVal val="visible"/>
                                      </p:to>
                                    </p:set>
                                    <p:animEffect transition="in" filter="fade">
                                      <p:cBhvr>
                                        <p:cTn id="21" dur="500"/>
                                        <p:tgtEl>
                                          <p:spTgt spid="320"/>
                                        </p:tgtEl>
                                      </p:cBhvr>
                                    </p:animEffect>
                                  </p:childTnLst>
                                </p:cTn>
                              </p:par>
                              <p:par>
                                <p:cTn id="22" presetID="10" presetClass="entr" presetSubtype="0" fill="hold" nodeType="withEffect">
                                  <p:stCondLst>
                                    <p:cond delay="0"/>
                                  </p:stCondLst>
                                  <p:childTnLst>
                                    <p:set>
                                      <p:cBhvr>
                                        <p:cTn id="23" dur="1" fill="hold">
                                          <p:stCondLst>
                                            <p:cond delay="0"/>
                                          </p:stCondLst>
                                        </p:cTn>
                                        <p:tgtEl>
                                          <p:spTgt spid="313"/>
                                        </p:tgtEl>
                                        <p:attrNameLst>
                                          <p:attrName>style.visibility</p:attrName>
                                        </p:attrNameLst>
                                      </p:cBhvr>
                                      <p:to>
                                        <p:strVal val="visible"/>
                                      </p:to>
                                    </p:set>
                                    <p:animEffect transition="in" filter="fade">
                                      <p:cBhvr>
                                        <p:cTn id="24" dur="500"/>
                                        <p:tgtEl>
                                          <p:spTgt spid="313"/>
                                        </p:tgtEl>
                                      </p:cBhvr>
                                    </p:animEffect>
                                  </p:childTnLst>
                                </p:cTn>
                              </p:par>
                              <p:par>
                                <p:cTn id="25" presetID="10" presetClass="entr" presetSubtype="0" fill="hold" nodeType="withEffect">
                                  <p:stCondLst>
                                    <p:cond delay="0"/>
                                  </p:stCondLst>
                                  <p:childTnLst>
                                    <p:set>
                                      <p:cBhvr>
                                        <p:cTn id="26" dur="1" fill="hold">
                                          <p:stCondLst>
                                            <p:cond delay="0"/>
                                          </p:stCondLst>
                                        </p:cTn>
                                        <p:tgtEl>
                                          <p:spTgt spid="315"/>
                                        </p:tgtEl>
                                        <p:attrNameLst>
                                          <p:attrName>style.visibility</p:attrName>
                                        </p:attrNameLst>
                                      </p:cBhvr>
                                      <p:to>
                                        <p:strVal val="visible"/>
                                      </p:to>
                                    </p:set>
                                    <p:animEffect transition="in" filter="fade">
                                      <p:cBhvr>
                                        <p:cTn id="27" dur="500"/>
                                        <p:tgtEl>
                                          <p:spTgt spid="315"/>
                                        </p:tgtEl>
                                      </p:cBhvr>
                                    </p:animEffect>
                                  </p:childTnLst>
                                </p:cTn>
                              </p:par>
                              <p:par>
                                <p:cTn id="28" presetID="10" presetClass="entr" presetSubtype="0" fill="hold" nodeType="withEffect">
                                  <p:stCondLst>
                                    <p:cond delay="0"/>
                                  </p:stCondLst>
                                  <p:childTnLst>
                                    <p:set>
                                      <p:cBhvr>
                                        <p:cTn id="29" dur="1" fill="hold">
                                          <p:stCondLst>
                                            <p:cond delay="0"/>
                                          </p:stCondLst>
                                        </p:cTn>
                                        <p:tgtEl>
                                          <p:spTgt spid="316"/>
                                        </p:tgtEl>
                                        <p:attrNameLst>
                                          <p:attrName>style.visibility</p:attrName>
                                        </p:attrNameLst>
                                      </p:cBhvr>
                                      <p:to>
                                        <p:strVal val="visible"/>
                                      </p:to>
                                    </p:set>
                                    <p:animEffect transition="in" filter="fade">
                                      <p:cBhvr>
                                        <p:cTn id="30" dur="500"/>
                                        <p:tgtEl>
                                          <p:spTgt spid="316"/>
                                        </p:tgtEl>
                                      </p:cBhvr>
                                    </p:animEffect>
                                  </p:childTnLst>
                                </p:cTn>
                              </p:par>
                              <p:par>
                                <p:cTn id="31" presetID="10" presetClass="entr" presetSubtype="0" fill="hold" nodeType="withEffect">
                                  <p:stCondLst>
                                    <p:cond delay="0"/>
                                  </p:stCondLst>
                                  <p:childTnLst>
                                    <p:set>
                                      <p:cBhvr>
                                        <p:cTn id="32" dur="1" fill="hold">
                                          <p:stCondLst>
                                            <p:cond delay="0"/>
                                          </p:stCondLst>
                                        </p:cTn>
                                        <p:tgtEl>
                                          <p:spTgt spid="314"/>
                                        </p:tgtEl>
                                        <p:attrNameLst>
                                          <p:attrName>style.visibility</p:attrName>
                                        </p:attrNameLst>
                                      </p:cBhvr>
                                      <p:to>
                                        <p:strVal val="visible"/>
                                      </p:to>
                                    </p:set>
                                    <p:animEffect transition="in" filter="fade">
                                      <p:cBhvr>
                                        <p:cTn id="33" dur="500"/>
                                        <p:tgtEl>
                                          <p:spTgt spid="314"/>
                                        </p:tgtEl>
                                      </p:cBhvr>
                                    </p:animEffect>
                                  </p:childTnLst>
                                </p:cTn>
                              </p:par>
                              <p:par>
                                <p:cTn id="34" presetID="10" presetClass="entr" presetSubtype="0" fill="hold" nodeType="withEffect">
                                  <p:stCondLst>
                                    <p:cond delay="0"/>
                                  </p:stCondLst>
                                  <p:childTnLst>
                                    <p:set>
                                      <p:cBhvr>
                                        <p:cTn id="35" dur="1" fill="hold">
                                          <p:stCondLst>
                                            <p:cond delay="0"/>
                                          </p:stCondLst>
                                        </p:cTn>
                                        <p:tgtEl>
                                          <p:spTgt spid="317"/>
                                        </p:tgtEl>
                                        <p:attrNameLst>
                                          <p:attrName>style.visibility</p:attrName>
                                        </p:attrNameLst>
                                      </p:cBhvr>
                                      <p:to>
                                        <p:strVal val="visible"/>
                                      </p:to>
                                    </p:set>
                                    <p:animEffect transition="in" filter="fade">
                                      <p:cBhvr>
                                        <p:cTn id="36" dur="500"/>
                                        <p:tgtEl>
                                          <p:spTgt spid="317"/>
                                        </p:tgtEl>
                                      </p:cBhvr>
                                    </p:animEffect>
                                  </p:childTnLst>
                                </p:cTn>
                              </p:par>
                              <p:par>
                                <p:cTn id="37" presetID="10" presetClass="entr" presetSubtype="0" fill="hold" nodeType="withEffect">
                                  <p:stCondLst>
                                    <p:cond delay="0"/>
                                  </p:stCondLst>
                                  <p:childTnLst>
                                    <p:set>
                                      <p:cBhvr>
                                        <p:cTn id="38" dur="1" fill="hold">
                                          <p:stCondLst>
                                            <p:cond delay="0"/>
                                          </p:stCondLst>
                                        </p:cTn>
                                        <p:tgtEl>
                                          <p:spTgt spid="318"/>
                                        </p:tgtEl>
                                        <p:attrNameLst>
                                          <p:attrName>style.visibility</p:attrName>
                                        </p:attrNameLst>
                                      </p:cBhvr>
                                      <p:to>
                                        <p:strVal val="visible"/>
                                      </p:to>
                                    </p:set>
                                    <p:animEffect transition="in" filter="fade">
                                      <p:cBhvr>
                                        <p:cTn id="39" dur="500"/>
                                        <p:tgtEl>
                                          <p:spTgt spid="3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3"/>
                                        </p:tgtEl>
                                        <p:attrNameLst>
                                          <p:attrName>style.visibility</p:attrName>
                                        </p:attrNameLst>
                                      </p:cBhvr>
                                      <p:to>
                                        <p:strVal val="visible"/>
                                      </p:to>
                                    </p:set>
                                    <p:animEffect transition="in" filter="fade">
                                      <p:cBhvr>
                                        <p:cTn id="44" dur="500"/>
                                        <p:tgtEl>
                                          <p:spTgt spid="32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07"/>
                                        </p:tgtEl>
                                        <p:attrNameLst>
                                          <p:attrName>style.visibility</p:attrName>
                                        </p:attrNameLst>
                                      </p:cBhvr>
                                      <p:to>
                                        <p:strVal val="visible"/>
                                      </p:to>
                                    </p:set>
                                    <p:animEffect transition="in" filter="fade">
                                      <p:cBhvr>
                                        <p:cTn id="48" dur="500"/>
                                        <p:tgtEl>
                                          <p:spTgt spid="307"/>
                                        </p:tgtEl>
                                      </p:cBhvr>
                                    </p:animEffect>
                                  </p:childTnLst>
                                </p:cTn>
                              </p:par>
                              <p:par>
                                <p:cTn id="49" presetID="10" presetClass="entr" presetSubtype="0" fill="hold" nodeType="withEffect">
                                  <p:stCondLst>
                                    <p:cond delay="0"/>
                                  </p:stCondLst>
                                  <p:childTnLst>
                                    <p:set>
                                      <p:cBhvr>
                                        <p:cTn id="50" dur="1" fill="hold">
                                          <p:stCondLst>
                                            <p:cond delay="0"/>
                                          </p:stCondLst>
                                        </p:cTn>
                                        <p:tgtEl>
                                          <p:spTgt spid="311"/>
                                        </p:tgtEl>
                                        <p:attrNameLst>
                                          <p:attrName>style.visibility</p:attrName>
                                        </p:attrNameLst>
                                      </p:cBhvr>
                                      <p:to>
                                        <p:strVal val="visible"/>
                                      </p:to>
                                    </p:set>
                                    <p:animEffect transition="in" filter="fade">
                                      <p:cBhvr>
                                        <p:cTn id="51" dur="500"/>
                                        <p:tgtEl>
                                          <p:spTgt spid="311"/>
                                        </p:tgtEl>
                                      </p:cBhvr>
                                    </p:animEffect>
                                  </p:childTnLst>
                                </p:cTn>
                              </p:par>
                              <p:par>
                                <p:cTn id="52" presetID="10" presetClass="entr" presetSubtype="0" fill="hold" nodeType="withEffect">
                                  <p:stCondLst>
                                    <p:cond delay="0"/>
                                  </p:stCondLst>
                                  <p:childTnLst>
                                    <p:set>
                                      <p:cBhvr>
                                        <p:cTn id="53" dur="1" fill="hold">
                                          <p:stCondLst>
                                            <p:cond delay="0"/>
                                          </p:stCondLst>
                                        </p:cTn>
                                        <p:tgtEl>
                                          <p:spTgt spid="312"/>
                                        </p:tgtEl>
                                        <p:attrNameLst>
                                          <p:attrName>style.visibility</p:attrName>
                                        </p:attrNameLst>
                                      </p:cBhvr>
                                      <p:to>
                                        <p:strVal val="visible"/>
                                      </p:to>
                                    </p:set>
                                    <p:animEffect transition="in" filter="fade">
                                      <p:cBhvr>
                                        <p:cTn id="54"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8" descr="OPL20U25GSXzBJYl68kk8uQGfFKzs7yb1M4KJWUiLk6ZEvGF+qCIPSnY57AbBFCvTW$2023 18 99$99+K4lPs7H94VUqPe2XwIsfPRnrXQE//QTEXxb8/8N4CNc6FpgZahzpTjFhMzSA7T/nHJa11DE8Ng2TP3iAmRczFlmslSuUNOgUeb6yRvs0="/>
          <p:cNvPicPr preferRelativeResize="0"/>
          <p:nvPr/>
        </p:nvPicPr>
        <p:blipFill rotWithShape="1">
          <a:blip r:embed="rId3">
            <a:alphaModFix/>
          </a:blip>
          <a:srcRect/>
          <a:stretch/>
        </p:blipFill>
        <p:spPr>
          <a:xfrm>
            <a:off x="10660110" y="5550296"/>
            <a:ext cx="1476884" cy="1307705"/>
          </a:xfrm>
          <a:prstGeom prst="rect">
            <a:avLst/>
          </a:prstGeom>
          <a:noFill/>
          <a:ln>
            <a:noFill/>
          </a:ln>
        </p:spPr>
      </p:pic>
      <p:pic>
        <p:nvPicPr>
          <p:cNvPr id="331" name="Google Shape;331;p8" descr="OPL20U25GSXzBJYl68kk8uQGfFKzs7yb1M4KJWUiLk6ZEvGF+qCIPSnY57AbBFCvTW$2023 18 99$99+K4lPs7H94VUqPe2XwIsfPRnrXQE//QTEXxb8/8N4CNc6FpgZahzpTjFhMzSA7T/nHJa11DE8Ng2TP3iAmRczFlmslSuUNOgUeb6yRvs0="/>
          <p:cNvPicPr preferRelativeResize="0"/>
          <p:nvPr/>
        </p:nvPicPr>
        <p:blipFill rotWithShape="1">
          <a:blip r:embed="rId4">
            <a:alphaModFix/>
          </a:blip>
          <a:srcRect/>
          <a:stretch/>
        </p:blipFill>
        <p:spPr>
          <a:xfrm>
            <a:off x="10625815" y="5166209"/>
            <a:ext cx="1545471" cy="1037935"/>
          </a:xfrm>
          <a:prstGeom prst="rect">
            <a:avLst/>
          </a:prstGeom>
          <a:noFill/>
          <a:ln>
            <a:noFill/>
          </a:ln>
        </p:spPr>
      </p:pic>
      <p:sp>
        <p:nvSpPr>
          <p:cNvPr id="332" name="Google Shape;332;p8" descr="OPL20U25GSXzBJYl68kk8uQGfFKzs7yb1M4KJWUiLk6ZEvGF+qCIPSnY57AbBFCvTW$2023 18 99$99+K4lPs7H94VUqPe2XwIsfPRnrXQE//QTEXxb8/8N4CNc6FpgZahzpTjFhMzSA7T/nHJa11DE8Ng2TP3iAmRczFlmslSuUNOgUeb6yRvs0="/>
          <p:cNvSpPr/>
          <p:nvPr/>
        </p:nvSpPr>
        <p:spPr>
          <a:xfrm>
            <a:off x="10775396" y="4844841"/>
            <a:ext cx="1102995" cy="996009"/>
          </a:xfrm>
          <a:prstGeom prst="foldedCorner">
            <a:avLst>
              <a:gd name="adj" fmla="val 16667"/>
            </a:avLst>
          </a:prstGeom>
          <a:solidFill>
            <a:schemeClr val="lt1"/>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812">
              <a:solidFill>
                <a:srgbClr val="000000"/>
              </a:solidFill>
              <a:latin typeface="Tahoma"/>
              <a:ea typeface="Tahoma"/>
              <a:cs typeface="Tahoma"/>
              <a:sym typeface="Tahoma"/>
            </a:endParaRPr>
          </a:p>
          <a:p>
            <a:pPr marL="0" marR="0" lvl="0" indent="0" algn="ctr" rtl="0">
              <a:spcBef>
                <a:spcPts val="0"/>
              </a:spcBef>
              <a:spcAft>
                <a:spcPts val="0"/>
              </a:spcAft>
              <a:buNone/>
            </a:pPr>
            <a:r>
              <a:rPr lang="en-US" sz="1812">
                <a:solidFill>
                  <a:srgbClr val="CC0099"/>
                </a:solidFill>
                <a:latin typeface="Tahoma"/>
                <a:ea typeface="Tahoma"/>
                <a:cs typeface="Tahoma"/>
                <a:sym typeface="Tahoma"/>
              </a:rPr>
              <a:t>Một viên tẩy</a:t>
            </a:r>
            <a:endParaRPr sz="1812">
              <a:solidFill>
                <a:srgbClr val="CC0099"/>
              </a:solidFill>
              <a:latin typeface="Tahoma"/>
              <a:ea typeface="Tahoma"/>
              <a:cs typeface="Tahoma"/>
              <a:sym typeface="Tahoma"/>
            </a:endParaRPr>
          </a:p>
          <a:p>
            <a:pPr marL="0" marR="0" lvl="0" indent="0" algn="ctr" rtl="0">
              <a:spcBef>
                <a:spcPts val="0"/>
              </a:spcBef>
              <a:spcAft>
                <a:spcPts val="0"/>
              </a:spcAft>
              <a:buNone/>
            </a:pPr>
            <a:endParaRPr sz="1313">
              <a:solidFill>
                <a:srgbClr val="000000"/>
              </a:solidFill>
              <a:latin typeface="Tahoma"/>
              <a:ea typeface="Tahoma"/>
              <a:cs typeface="Tahoma"/>
              <a:sym typeface="Tahoma"/>
            </a:endParaRPr>
          </a:p>
        </p:txBody>
      </p:sp>
      <p:sp>
        <p:nvSpPr>
          <p:cNvPr id="333" name="Google Shape;333;p8" descr="OPL20U25GSXzBJYl68kk8uQGfFKzs7yb1M4KJWUiLk6ZEvGF+qCIPSnY57AbBFCvTW$2023 18 99$99+K4lPs7H94VUqPe2XwIsfPRnrXQE//QTEXxb8/8N4CNc6FpgZahzpTjFhMzSA7T/nHJa11DE8Ng2TP3iAmRczFlmslSuUNOgUeb6yRvs0="/>
          <p:cNvSpPr/>
          <p:nvPr/>
        </p:nvSpPr>
        <p:spPr>
          <a:xfrm rot="5600923">
            <a:off x="10458671" y="864051"/>
            <a:ext cx="1828748" cy="188235"/>
          </a:xfrm>
          <a:prstGeom prst="rect">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sp>
        <p:nvSpPr>
          <p:cNvPr id="334" name="Google Shape;334;p8" descr="OPL20U25GSXzBJYl68kk8uQGfFKzs7yb1M4KJWUiLk6ZEvGF+qCIPSnY57AbBFCvTW$2023 18 99$99+K4lPs7H94VUqPe2XwIsfPRnrXQE//QTEXxb8/8N4CNc6FpgZahzpTjFhMzSA7T/nHJa11DE8Ng2TP3iAmRczFlmslSuUNOgUeb6yRvs0=">
            <a:hlinkClick r:id="rId6" action="ppaction://hlinksldjump"/>
          </p:cNvPr>
          <p:cNvSpPr/>
          <p:nvPr/>
        </p:nvSpPr>
        <p:spPr>
          <a:xfrm rot="586976" flipH="1">
            <a:off x="10359077" y="142345"/>
            <a:ext cx="1733204" cy="674636"/>
          </a:xfrm>
          <a:prstGeom prst="homePlate">
            <a:avLst>
              <a:gd name="adj" fmla="val 50000"/>
            </a:avLst>
          </a:prstGeom>
          <a:blipFill rotWithShape="1">
            <a:blip r:embed="rId5">
              <a:alphaModFix/>
            </a:blip>
            <a:tile tx="0" ty="0" sx="100000" sy="100000" flip="none" algn="tl"/>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en-US" sz="2127">
                <a:solidFill>
                  <a:srgbClr val="FFFFFF"/>
                </a:solidFill>
                <a:latin typeface="Tahoma"/>
                <a:ea typeface="Tahoma"/>
                <a:cs typeface="Tahoma"/>
                <a:sym typeface="Tahoma"/>
              </a:rPr>
              <a:t>Trở về</a:t>
            </a:r>
            <a:endParaRPr sz="2127">
              <a:solidFill>
                <a:srgbClr val="FFFFFF"/>
              </a:solidFill>
              <a:latin typeface="Tahoma"/>
              <a:ea typeface="Tahoma"/>
              <a:cs typeface="Tahoma"/>
              <a:sym typeface="Tahoma"/>
            </a:endParaRPr>
          </a:p>
        </p:txBody>
      </p:sp>
      <p:sp>
        <p:nvSpPr>
          <p:cNvPr id="335" name="Google Shape;335;p8" descr="OPL20U25GSXzBJYl68kk8uQGfFKzs7yb1M4KJWUiLk6ZEvGF+qCIPSnY57AbBFCvTW$2023 18 99$99+K4lPs7H94VUqPe2XwIsfPRnrXQE//QTEXxb8/8N4CNc6FpgZahzpTjFhMzSA7T/nHJa11DE8Ng2TP3iAmRczFlmslSuUNOgUeb6yRvs0="/>
          <p:cNvSpPr/>
          <p:nvPr/>
        </p:nvSpPr>
        <p:spPr>
          <a:xfrm>
            <a:off x="11349786" y="124537"/>
            <a:ext cx="115807" cy="115804"/>
          </a:xfrm>
          <a:prstGeom prst="flowChartSummingJunction">
            <a:avLst/>
          </a:prstGeom>
          <a:gradFill>
            <a:gsLst>
              <a:gs pos="0">
                <a:srgbClr val="C9C9C9"/>
              </a:gs>
              <a:gs pos="50000">
                <a:srgbClr val="DCDCDC"/>
              </a:gs>
              <a:gs pos="100000">
                <a:srgbClr val="EDEDED"/>
              </a:gs>
            </a:gsLst>
            <a:path path="circle">
              <a:fillToRect l="50000" t="50000" r="50000" b="50000"/>
            </a:path>
            <a:tileRect/>
          </a:gradFill>
          <a:ln w="15875" cap="rnd"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313">
              <a:solidFill>
                <a:srgbClr val="FFFFFF"/>
              </a:solidFill>
              <a:latin typeface="Calibri"/>
              <a:ea typeface="Calibri"/>
              <a:cs typeface="Calibri"/>
              <a:sym typeface="Calibri"/>
            </a:endParaRPr>
          </a:p>
        </p:txBody>
      </p:sp>
      <p:pic>
        <p:nvPicPr>
          <p:cNvPr id="336" name="Google Shape;336;p8"/>
          <p:cNvPicPr preferRelativeResize="0"/>
          <p:nvPr/>
        </p:nvPicPr>
        <p:blipFill rotWithShape="1">
          <a:blip r:embed="rId7">
            <a:alphaModFix/>
          </a:blip>
          <a:srcRect/>
          <a:stretch/>
        </p:blipFill>
        <p:spPr>
          <a:xfrm>
            <a:off x="10742980" y="4843940"/>
            <a:ext cx="371475" cy="328613"/>
          </a:xfrm>
          <a:prstGeom prst="rect">
            <a:avLst/>
          </a:prstGeom>
          <a:noFill/>
          <a:ln>
            <a:noFill/>
          </a:ln>
        </p:spPr>
      </p:pic>
      <p:pic>
        <p:nvPicPr>
          <p:cNvPr id="337" name="Google Shape;337;p8"/>
          <p:cNvPicPr preferRelativeResize="0"/>
          <p:nvPr/>
        </p:nvPicPr>
        <p:blipFill rotWithShape="1">
          <a:blip r:embed="rId8">
            <a:alphaModFix/>
          </a:blip>
          <a:srcRect/>
          <a:stretch/>
        </p:blipFill>
        <p:spPr>
          <a:xfrm>
            <a:off x="11618362" y="4771193"/>
            <a:ext cx="535781" cy="892969"/>
          </a:xfrm>
          <a:prstGeom prst="rect">
            <a:avLst/>
          </a:prstGeom>
          <a:noFill/>
          <a:ln>
            <a:noFill/>
          </a:ln>
        </p:spPr>
      </p:pic>
      <p:sp>
        <p:nvSpPr>
          <p:cNvPr id="338" name="Google Shape;338;p8"/>
          <p:cNvSpPr txBox="1"/>
          <p:nvPr/>
        </p:nvSpPr>
        <p:spPr>
          <a:xfrm>
            <a:off x="-32552" y="39857"/>
            <a:ext cx="10871200"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b="1">
                <a:solidFill>
                  <a:srgbClr val="FF0000"/>
                </a:solidFill>
                <a:latin typeface="Times New Roman"/>
                <a:ea typeface="Times New Roman"/>
                <a:cs typeface="Times New Roman"/>
                <a:sym typeface="Times New Roman"/>
              </a:rPr>
              <a:t>Câu 5</a:t>
            </a:r>
            <a:r>
              <a:rPr lang="en-US" sz="3733">
                <a:solidFill>
                  <a:srgbClr val="FF0000"/>
                </a:solidFill>
                <a:latin typeface="Times New Roman"/>
                <a:ea typeface="Times New Roman"/>
                <a:cs typeface="Times New Roman"/>
                <a:sym typeface="Times New Roman"/>
              </a:rPr>
              <a:t>: Đồ dùng sau làm từ </a:t>
            </a:r>
            <a:endParaRPr/>
          </a:p>
        </p:txBody>
      </p:sp>
      <p:pic>
        <p:nvPicPr>
          <p:cNvPr id="339" name="Google Shape;339;p8"/>
          <p:cNvPicPr preferRelativeResize="0"/>
          <p:nvPr/>
        </p:nvPicPr>
        <p:blipFill rotWithShape="1">
          <a:blip r:embed="rId9">
            <a:alphaModFix/>
          </a:blip>
          <a:srcRect/>
          <a:stretch/>
        </p:blipFill>
        <p:spPr>
          <a:xfrm>
            <a:off x="3637687" y="734533"/>
            <a:ext cx="3072332" cy="3024343"/>
          </a:xfrm>
          <a:prstGeom prst="rect">
            <a:avLst/>
          </a:prstGeom>
          <a:noFill/>
          <a:ln>
            <a:noFill/>
          </a:ln>
        </p:spPr>
      </p:pic>
      <p:pic>
        <p:nvPicPr>
          <p:cNvPr id="340" name="Google Shape;340;p8"/>
          <p:cNvPicPr preferRelativeResize="0"/>
          <p:nvPr/>
        </p:nvPicPr>
        <p:blipFill rotWithShape="1">
          <a:blip r:embed="rId10">
            <a:alphaModFix/>
          </a:blip>
          <a:srcRect/>
          <a:stretch/>
        </p:blipFill>
        <p:spPr>
          <a:xfrm>
            <a:off x="1" y="719976"/>
            <a:ext cx="3657705" cy="3061681"/>
          </a:xfrm>
          <a:prstGeom prst="rect">
            <a:avLst/>
          </a:prstGeom>
          <a:noFill/>
          <a:ln>
            <a:noFill/>
          </a:ln>
        </p:spPr>
      </p:pic>
      <p:pic>
        <p:nvPicPr>
          <p:cNvPr id="341" name="Google Shape;341;p8"/>
          <p:cNvPicPr preferRelativeResize="0"/>
          <p:nvPr/>
        </p:nvPicPr>
        <p:blipFill rotWithShape="1">
          <a:blip r:embed="rId11">
            <a:alphaModFix/>
          </a:blip>
          <a:srcRect/>
          <a:stretch/>
        </p:blipFill>
        <p:spPr>
          <a:xfrm>
            <a:off x="6710019" y="755678"/>
            <a:ext cx="3311916" cy="2852589"/>
          </a:xfrm>
          <a:prstGeom prst="rect">
            <a:avLst/>
          </a:prstGeom>
          <a:noFill/>
          <a:ln>
            <a:noFill/>
          </a:ln>
        </p:spPr>
      </p:pic>
      <p:pic>
        <p:nvPicPr>
          <p:cNvPr id="342" name="Google Shape;342;p8"/>
          <p:cNvPicPr preferRelativeResize="0"/>
          <p:nvPr/>
        </p:nvPicPr>
        <p:blipFill rotWithShape="1">
          <a:blip r:embed="rId12">
            <a:alphaModFix/>
          </a:blip>
          <a:srcRect/>
          <a:stretch/>
        </p:blipFill>
        <p:spPr>
          <a:xfrm>
            <a:off x="33344" y="3718986"/>
            <a:ext cx="3587193" cy="2910844"/>
          </a:xfrm>
          <a:prstGeom prst="rect">
            <a:avLst/>
          </a:prstGeom>
          <a:noFill/>
          <a:ln>
            <a:noFill/>
          </a:ln>
        </p:spPr>
      </p:pic>
      <p:pic>
        <p:nvPicPr>
          <p:cNvPr id="343" name="Google Shape;343;p8"/>
          <p:cNvPicPr preferRelativeResize="0"/>
          <p:nvPr/>
        </p:nvPicPr>
        <p:blipFill rotWithShape="1">
          <a:blip r:embed="rId13">
            <a:alphaModFix/>
          </a:blip>
          <a:srcRect/>
          <a:stretch/>
        </p:blipFill>
        <p:spPr>
          <a:xfrm>
            <a:off x="3620537" y="3344907"/>
            <a:ext cx="3677513" cy="3326680"/>
          </a:xfrm>
          <a:prstGeom prst="rect">
            <a:avLst/>
          </a:prstGeom>
          <a:noFill/>
          <a:ln>
            <a:noFill/>
          </a:ln>
        </p:spPr>
      </p:pic>
      <p:pic>
        <p:nvPicPr>
          <p:cNvPr id="344" name="Google Shape;344;p8"/>
          <p:cNvPicPr preferRelativeResize="0"/>
          <p:nvPr/>
        </p:nvPicPr>
        <p:blipFill rotWithShape="1">
          <a:blip r:embed="rId7">
            <a:alphaModFix/>
          </a:blip>
          <a:srcRect/>
          <a:stretch/>
        </p:blipFill>
        <p:spPr>
          <a:xfrm>
            <a:off x="8506120" y="6905452"/>
            <a:ext cx="371475" cy="328613"/>
          </a:xfrm>
          <a:prstGeom prst="rect">
            <a:avLst/>
          </a:prstGeom>
          <a:noFill/>
          <a:ln>
            <a:noFill/>
          </a:ln>
        </p:spPr>
      </p:pic>
      <p:sp>
        <p:nvSpPr>
          <p:cNvPr id="345" name="Google Shape;345;p8"/>
          <p:cNvSpPr txBox="1"/>
          <p:nvPr/>
        </p:nvSpPr>
        <p:spPr>
          <a:xfrm>
            <a:off x="7880904" y="3457415"/>
            <a:ext cx="2398584"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A. Nhựa</a:t>
            </a:r>
            <a:endParaRPr sz="3733">
              <a:solidFill>
                <a:schemeClr val="dk1"/>
              </a:solidFill>
              <a:latin typeface="Times New Roman"/>
              <a:ea typeface="Times New Roman"/>
              <a:cs typeface="Times New Roman"/>
              <a:sym typeface="Times New Roman"/>
            </a:endParaRPr>
          </a:p>
        </p:txBody>
      </p:sp>
      <p:sp>
        <p:nvSpPr>
          <p:cNvPr id="346" name="Google Shape;346;p8"/>
          <p:cNvSpPr txBox="1"/>
          <p:nvPr/>
        </p:nvSpPr>
        <p:spPr>
          <a:xfrm>
            <a:off x="7868303" y="4852669"/>
            <a:ext cx="2370771"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C. Cao su</a:t>
            </a:r>
            <a:endParaRPr sz="3733">
              <a:solidFill>
                <a:schemeClr val="dk1"/>
              </a:solidFill>
              <a:latin typeface="Times New Roman"/>
              <a:ea typeface="Times New Roman"/>
              <a:cs typeface="Times New Roman"/>
              <a:sym typeface="Times New Roman"/>
            </a:endParaRPr>
          </a:p>
        </p:txBody>
      </p:sp>
      <p:sp>
        <p:nvSpPr>
          <p:cNvPr id="347" name="Google Shape;347;p8"/>
          <p:cNvSpPr txBox="1"/>
          <p:nvPr/>
        </p:nvSpPr>
        <p:spPr>
          <a:xfrm>
            <a:off x="7893294" y="4101909"/>
            <a:ext cx="2563823"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B. Vải</a:t>
            </a:r>
            <a:endParaRPr sz="3733">
              <a:solidFill>
                <a:schemeClr val="dk1"/>
              </a:solidFill>
              <a:latin typeface="Times New Roman"/>
              <a:ea typeface="Times New Roman"/>
              <a:cs typeface="Times New Roman"/>
              <a:sym typeface="Times New Roman"/>
            </a:endParaRPr>
          </a:p>
        </p:txBody>
      </p:sp>
      <p:sp>
        <p:nvSpPr>
          <p:cNvPr id="348" name="Google Shape;348;p8"/>
          <p:cNvSpPr/>
          <p:nvPr/>
        </p:nvSpPr>
        <p:spPr>
          <a:xfrm>
            <a:off x="7665211" y="5585844"/>
            <a:ext cx="872572" cy="71521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sp>
        <p:nvSpPr>
          <p:cNvPr id="349" name="Google Shape;349;p8"/>
          <p:cNvSpPr txBox="1"/>
          <p:nvPr/>
        </p:nvSpPr>
        <p:spPr>
          <a:xfrm>
            <a:off x="7833335" y="5550295"/>
            <a:ext cx="2802508"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a:solidFill>
                  <a:schemeClr val="dk1"/>
                </a:solidFill>
                <a:latin typeface="Times New Roman"/>
                <a:ea typeface="Times New Roman"/>
                <a:cs typeface="Times New Roman"/>
                <a:sym typeface="Times New Roman"/>
              </a:rPr>
              <a:t>D. Nhựa, vải, cao su</a:t>
            </a:r>
            <a:endParaRPr sz="3733">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0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9"/>
                                        </p:tgtEl>
                                        <p:attrNameLst>
                                          <p:attrName>style.visibility</p:attrName>
                                        </p:attrNameLst>
                                      </p:cBhvr>
                                      <p:to>
                                        <p:strVal val="visible"/>
                                      </p:to>
                                    </p:set>
                                    <p:animEffect transition="in" filter="fade">
                                      <p:cBhvr>
                                        <p:cTn id="12" dur="500"/>
                                        <p:tgtEl>
                                          <p:spTgt spid="349"/>
                                        </p:tgtEl>
                                      </p:cBhvr>
                                    </p:animEffect>
                                  </p:childTnLst>
                                </p:cTn>
                              </p:par>
                              <p:par>
                                <p:cTn id="13" presetID="10" presetClass="entr" presetSubtype="0" fill="hold" nodeType="withEffect">
                                  <p:stCondLst>
                                    <p:cond delay="0"/>
                                  </p:stCondLst>
                                  <p:childTnLst>
                                    <p:set>
                                      <p:cBhvr>
                                        <p:cTn id="14" dur="1" fill="hold">
                                          <p:stCondLst>
                                            <p:cond delay="0"/>
                                          </p:stCondLst>
                                        </p:cTn>
                                        <p:tgtEl>
                                          <p:spTgt spid="346"/>
                                        </p:tgtEl>
                                        <p:attrNameLst>
                                          <p:attrName>style.visibility</p:attrName>
                                        </p:attrNameLst>
                                      </p:cBhvr>
                                      <p:to>
                                        <p:strVal val="visible"/>
                                      </p:to>
                                    </p:set>
                                    <p:animEffect transition="in" filter="fade">
                                      <p:cBhvr>
                                        <p:cTn id="15" dur="500"/>
                                        <p:tgtEl>
                                          <p:spTgt spid="346"/>
                                        </p:tgtEl>
                                      </p:cBhvr>
                                    </p:animEffect>
                                  </p:childTnLst>
                                </p:cTn>
                              </p:par>
                              <p:par>
                                <p:cTn id="16" presetID="10" presetClass="entr" presetSubtype="0" fill="hold" nodeType="withEffect">
                                  <p:stCondLst>
                                    <p:cond delay="0"/>
                                  </p:stCondLst>
                                  <p:childTnLst>
                                    <p:set>
                                      <p:cBhvr>
                                        <p:cTn id="17" dur="1" fill="hold">
                                          <p:stCondLst>
                                            <p:cond delay="0"/>
                                          </p:stCondLst>
                                        </p:cTn>
                                        <p:tgtEl>
                                          <p:spTgt spid="347"/>
                                        </p:tgtEl>
                                        <p:attrNameLst>
                                          <p:attrName>style.visibility</p:attrName>
                                        </p:attrNameLst>
                                      </p:cBhvr>
                                      <p:to>
                                        <p:strVal val="visible"/>
                                      </p:to>
                                    </p:set>
                                    <p:animEffect transition="in" filter="fade">
                                      <p:cBhvr>
                                        <p:cTn id="18" dur="500"/>
                                        <p:tgtEl>
                                          <p:spTgt spid="347"/>
                                        </p:tgtEl>
                                      </p:cBhvr>
                                    </p:animEffect>
                                  </p:childTnLst>
                                </p:cTn>
                              </p:par>
                              <p:par>
                                <p:cTn id="19" presetID="10" presetClass="entr" presetSubtype="0" fill="hold" nodeType="withEffect">
                                  <p:stCondLst>
                                    <p:cond delay="0"/>
                                  </p:stCondLst>
                                  <p:childTnLst>
                                    <p:set>
                                      <p:cBhvr>
                                        <p:cTn id="20" dur="1" fill="hold">
                                          <p:stCondLst>
                                            <p:cond delay="0"/>
                                          </p:stCondLst>
                                        </p:cTn>
                                        <p:tgtEl>
                                          <p:spTgt spid="345"/>
                                        </p:tgtEl>
                                        <p:attrNameLst>
                                          <p:attrName>style.visibility</p:attrName>
                                        </p:attrNameLst>
                                      </p:cBhvr>
                                      <p:to>
                                        <p:strVal val="visible"/>
                                      </p:to>
                                    </p:set>
                                    <p:animEffect transition="in" filter="fade">
                                      <p:cBhvr>
                                        <p:cTn id="21" dur="500"/>
                                        <p:tgtEl>
                                          <p:spTgt spid="3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8"/>
                                        </p:tgtEl>
                                        <p:attrNameLst>
                                          <p:attrName>style.visibility</p:attrName>
                                        </p:attrNameLst>
                                      </p:cBhvr>
                                      <p:to>
                                        <p:strVal val="visible"/>
                                      </p:to>
                                    </p:set>
                                    <p:animEffect transition="in" filter="fade">
                                      <p:cBhvr>
                                        <p:cTn id="26" dur="500"/>
                                        <p:tgtEl>
                                          <p:spTgt spid="348"/>
                                        </p:tgtEl>
                                      </p:cBhvr>
                                    </p:animEffect>
                                  </p:childTnLst>
                                </p:cTn>
                              </p:par>
                              <p:par>
                                <p:cTn id="27" presetID="10" presetClass="entr" presetSubtype="0" fill="hold" nodeType="withEffect">
                                  <p:stCondLst>
                                    <p:cond delay="0"/>
                                  </p:stCondLst>
                                  <p:childTnLst>
                                    <p:set>
                                      <p:cBhvr>
                                        <p:cTn id="28" dur="1" fill="hold">
                                          <p:stCondLst>
                                            <p:cond delay="0"/>
                                          </p:stCondLst>
                                        </p:cTn>
                                        <p:tgtEl>
                                          <p:spTgt spid="344"/>
                                        </p:tgtEl>
                                        <p:attrNameLst>
                                          <p:attrName>style.visibility</p:attrName>
                                        </p:attrNameLst>
                                      </p:cBhvr>
                                      <p:to>
                                        <p:strVal val="visible"/>
                                      </p:to>
                                    </p:set>
                                    <p:animEffect transition="in" filter="fade">
                                      <p:cBhvr>
                                        <p:cTn id="29" dur="500"/>
                                        <p:tgtEl>
                                          <p:spTgt spid="34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32"/>
                                        </p:tgtEl>
                                        <p:attrNameLst>
                                          <p:attrName>style.visibility</p:attrName>
                                        </p:attrNameLst>
                                      </p:cBhvr>
                                      <p:to>
                                        <p:strVal val="visible"/>
                                      </p:to>
                                    </p:set>
                                    <p:animEffect transition="in" filter="fade">
                                      <p:cBhvr>
                                        <p:cTn id="33" dur="500"/>
                                        <p:tgtEl>
                                          <p:spTgt spid="332"/>
                                        </p:tgtEl>
                                      </p:cBhvr>
                                    </p:animEffect>
                                  </p:childTnLst>
                                </p:cTn>
                              </p:par>
                              <p:par>
                                <p:cTn id="34" presetID="10" presetClass="entr" presetSubtype="0" fill="hold" nodeType="withEffect">
                                  <p:stCondLst>
                                    <p:cond delay="0"/>
                                  </p:stCondLst>
                                  <p:childTnLst>
                                    <p:set>
                                      <p:cBhvr>
                                        <p:cTn id="35" dur="1" fill="hold">
                                          <p:stCondLst>
                                            <p:cond delay="0"/>
                                          </p:stCondLst>
                                        </p:cTn>
                                        <p:tgtEl>
                                          <p:spTgt spid="336"/>
                                        </p:tgtEl>
                                        <p:attrNameLst>
                                          <p:attrName>style.visibility</p:attrName>
                                        </p:attrNameLst>
                                      </p:cBhvr>
                                      <p:to>
                                        <p:strVal val="visible"/>
                                      </p:to>
                                    </p:set>
                                    <p:animEffect transition="in" filter="fade">
                                      <p:cBhvr>
                                        <p:cTn id="36" dur="500"/>
                                        <p:tgtEl>
                                          <p:spTgt spid="336"/>
                                        </p:tgtEl>
                                      </p:cBhvr>
                                    </p:animEffect>
                                  </p:childTnLst>
                                </p:cTn>
                              </p:par>
                              <p:par>
                                <p:cTn id="37" presetID="10" presetClass="entr" presetSubtype="0" fill="hold" nodeType="withEffect">
                                  <p:stCondLst>
                                    <p:cond delay="0"/>
                                  </p:stCondLst>
                                  <p:childTnLst>
                                    <p:set>
                                      <p:cBhvr>
                                        <p:cTn id="38" dur="1" fill="hold">
                                          <p:stCondLst>
                                            <p:cond delay="0"/>
                                          </p:stCondLst>
                                        </p:cTn>
                                        <p:tgtEl>
                                          <p:spTgt spid="337"/>
                                        </p:tgtEl>
                                        <p:attrNameLst>
                                          <p:attrName>style.visibility</p:attrName>
                                        </p:attrNameLst>
                                      </p:cBhvr>
                                      <p:to>
                                        <p:strVal val="visible"/>
                                      </p:to>
                                    </p:set>
                                    <p:animEffect transition="in" filter="fade">
                                      <p:cBhvr>
                                        <p:cTn id="39"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9"/>
          <p:cNvPicPr preferRelativeResize="0"/>
          <p:nvPr/>
        </p:nvPicPr>
        <p:blipFill rotWithShape="1">
          <a:blip r:embed="rId3">
            <a:alphaModFix/>
          </a:blip>
          <a:srcRect/>
          <a:stretch/>
        </p:blipFill>
        <p:spPr>
          <a:xfrm>
            <a:off x="78921" y="1"/>
            <a:ext cx="3249169" cy="3314700"/>
          </a:xfrm>
          <a:prstGeom prst="rect">
            <a:avLst/>
          </a:prstGeom>
          <a:noFill/>
          <a:ln>
            <a:noFill/>
          </a:ln>
        </p:spPr>
      </p:pic>
      <p:pic>
        <p:nvPicPr>
          <p:cNvPr id="356" name="Google Shape;356;p9"/>
          <p:cNvPicPr preferRelativeResize="0"/>
          <p:nvPr/>
        </p:nvPicPr>
        <p:blipFill rotWithShape="1">
          <a:blip r:embed="rId4">
            <a:alphaModFix/>
          </a:blip>
          <a:srcRect/>
          <a:stretch/>
        </p:blipFill>
        <p:spPr>
          <a:xfrm>
            <a:off x="3218941" y="1"/>
            <a:ext cx="4132963" cy="3446585"/>
          </a:xfrm>
          <a:prstGeom prst="rect">
            <a:avLst/>
          </a:prstGeom>
          <a:noFill/>
          <a:ln>
            <a:noFill/>
          </a:ln>
        </p:spPr>
      </p:pic>
      <p:pic>
        <p:nvPicPr>
          <p:cNvPr id="357" name="Google Shape;357;p9"/>
          <p:cNvPicPr preferRelativeResize="0"/>
          <p:nvPr/>
        </p:nvPicPr>
        <p:blipFill rotWithShape="1">
          <a:blip r:embed="rId5">
            <a:alphaModFix/>
          </a:blip>
          <a:srcRect/>
          <a:stretch/>
        </p:blipFill>
        <p:spPr>
          <a:xfrm>
            <a:off x="7123305" y="1"/>
            <a:ext cx="5068696" cy="3314700"/>
          </a:xfrm>
          <a:prstGeom prst="rect">
            <a:avLst/>
          </a:prstGeom>
          <a:noFill/>
          <a:ln>
            <a:noFill/>
          </a:ln>
        </p:spPr>
      </p:pic>
      <p:sp>
        <p:nvSpPr>
          <p:cNvPr id="358" name="Google Shape;358;p9"/>
          <p:cNvSpPr txBox="1"/>
          <p:nvPr/>
        </p:nvSpPr>
        <p:spPr>
          <a:xfrm>
            <a:off x="78920" y="0"/>
            <a:ext cx="12113080" cy="990600"/>
          </a:xfrm>
          <a:prstGeom prst="rect">
            <a:avLst/>
          </a:prstGeom>
          <a:solidFill>
            <a:srgbClr val="FFFF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Catamaran"/>
              <a:buNone/>
            </a:pPr>
            <a:r>
              <a:rPr lang="en-US" sz="3600" b="1" i="0" u="none" strike="noStrike" cap="none">
                <a:solidFill>
                  <a:srgbClr val="FF0000"/>
                </a:solidFill>
                <a:latin typeface="Times New Roman"/>
                <a:ea typeface="Times New Roman"/>
                <a:cs typeface="Times New Roman"/>
                <a:sym typeface="Times New Roman"/>
              </a:rPr>
              <a:t>Ngoài những đồ dùng ở trên ta còn có các đồ dùng làm từ vật liệu composite, Nano</a:t>
            </a:r>
            <a:endParaRPr sz="3600" b="1" i="0" u="none" strike="noStrike" cap="none">
              <a:solidFill>
                <a:srgbClr val="FF0000"/>
              </a:solidFill>
              <a:latin typeface="Times New Roman"/>
              <a:ea typeface="Times New Roman"/>
              <a:cs typeface="Times New Roman"/>
              <a:sym typeface="Times New Roman"/>
            </a:endParaRPr>
          </a:p>
        </p:txBody>
      </p:sp>
      <p:pic>
        <p:nvPicPr>
          <p:cNvPr id="359" name="Google Shape;359;p9"/>
          <p:cNvPicPr preferRelativeResize="0"/>
          <p:nvPr/>
        </p:nvPicPr>
        <p:blipFill rotWithShape="1">
          <a:blip r:embed="rId6">
            <a:alphaModFix/>
          </a:blip>
          <a:srcRect/>
          <a:stretch/>
        </p:blipFill>
        <p:spPr>
          <a:xfrm>
            <a:off x="184639" y="3314701"/>
            <a:ext cx="5671039" cy="3480348"/>
          </a:xfrm>
          <a:prstGeom prst="rect">
            <a:avLst/>
          </a:prstGeom>
          <a:noFill/>
          <a:ln>
            <a:noFill/>
          </a:ln>
        </p:spPr>
      </p:pic>
      <p:pic>
        <p:nvPicPr>
          <p:cNvPr id="360" name="Google Shape;360;p9"/>
          <p:cNvPicPr preferRelativeResize="0"/>
          <p:nvPr/>
        </p:nvPicPr>
        <p:blipFill rotWithShape="1">
          <a:blip r:embed="rId7">
            <a:alphaModFix/>
          </a:blip>
          <a:srcRect/>
          <a:stretch/>
        </p:blipFill>
        <p:spPr>
          <a:xfrm>
            <a:off x="5855679" y="3314701"/>
            <a:ext cx="6336324" cy="35433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2763</Words>
  <Application>Microsoft Office PowerPoint</Application>
  <PresentationFormat>Widescreen</PresentationFormat>
  <Paragraphs>477</Paragraphs>
  <Slides>55</Slides>
  <Notes>55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71" baseType="lpstr">
      <vt:lpstr>Catamaran</vt:lpstr>
      <vt:lpstr>Bebas Neue</vt:lpstr>
      <vt:lpstr>Bungee</vt:lpstr>
      <vt:lpstr>Century Gothic</vt:lpstr>
      <vt:lpstr>Calibri</vt:lpstr>
      <vt:lpstr>Arial</vt:lpstr>
      <vt:lpstr>Times New Roman</vt:lpstr>
      <vt:lpstr>Sriracha</vt:lpstr>
      <vt:lpstr>Tahoma</vt:lpstr>
      <vt:lpstr>Cambria Math</vt:lpstr>
      <vt:lpstr>Palatino Linotype</vt:lpstr>
      <vt:lpstr>Bookman Old Style</vt:lpstr>
      <vt:lpstr>Times</vt:lpstr>
      <vt:lpstr>Noto Sans Symbols</vt:lpstr>
      <vt:lpstr>Wisp</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25 - Bài 12:  MỘT SỐ VẬT LIỆU</vt:lpstr>
      <vt:lpstr>Quan sát các hình ảnh sau và cho biết các vật liệu tạo ra chúng </vt:lpstr>
      <vt:lpstr>I. Vật liệu</vt:lpstr>
      <vt:lpstr>Câu 1: Quan sát hình ảnh, cho biết vật liệu làm ra chúng và xác định những vật liệu này có sẵn trong tự nhiên hay do con người làm ra. </vt:lpstr>
      <vt:lpstr>                  Thảo luận theo cặp 3p hoàn thành PHT1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 CỦA MỘT SỐ VẬT LIỆU THÔNG DỤNG </vt:lpstr>
      <vt:lpstr>ÁP DỤNG: PHIẾU HỌC TẬP SỐ 3 (theo cặp)</vt:lpstr>
      <vt:lpstr>PowerPoint Presentation</vt:lpstr>
      <vt:lpstr>PowerPoint Presentation</vt:lpstr>
      <vt:lpstr>PowerPoint Presentation</vt:lpstr>
      <vt:lpstr>PowerPoint Presentation</vt:lpstr>
      <vt:lpstr>PowerPoint Presentation</vt:lpstr>
      <vt:lpstr>PowerPoint Presentation</vt:lpstr>
      <vt:lpstr>VẬN DỤNG</vt:lpstr>
      <vt:lpstr>                       Nhiệm vụ của các nhóm về nhà:</vt:lpstr>
      <vt:lpstr>Tiết 26 - Bài 12:  MỘT SỐ VẬT LIỆU</vt:lpstr>
      <vt:lpstr>PowerPoint Presentation</vt:lpstr>
      <vt:lpstr>PowerPoint Presentation</vt:lpstr>
      <vt:lpstr>PowerPoint Presentation</vt:lpstr>
      <vt:lpstr>HƯỚNG DẪN PHÂN LOẠI CHẤT THẢI RẮN – BẢO VỆ MÔI TRƯỜNG </vt:lpstr>
      <vt:lpstr>PowerPoint Presentation</vt:lpstr>
      <vt:lpstr>PowerPoint Presentation</vt:lpstr>
      <vt:lpstr>PowerPoint Presentation</vt:lpstr>
      <vt:lpstr>PowerPoint Presentation</vt:lpstr>
      <vt:lpstr>PowerPoint Presentation</vt:lpstr>
      <vt:lpstr>HOÀN THÀNH PHIẾU HỌC TẬP SỐ 1</vt:lpstr>
      <vt:lpstr>PowerPoint Presentation</vt:lpstr>
      <vt:lpstr>PowerPoint Presentation</vt:lpstr>
      <vt:lpstr>PowerPoint Presentation</vt:lpstr>
      <vt:lpstr>PowerPoint Presentation</vt:lpstr>
      <vt:lpstr>PowerPoint Presentation</vt:lpstr>
      <vt:lpstr>PowerPoint Presentation</vt:lpstr>
      <vt:lpstr>HOÀN THÀNH PHIẾU HỌC TẬP SỐ 4</vt:lpstr>
      <vt:lpstr>VẬN DỤNG</vt:lpstr>
      <vt:lpstr>                       Nhiệm vụ của các nhóm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UserName</dc:creator>
  <cp:lastModifiedBy>Admin</cp:lastModifiedBy>
  <cp:revision>2</cp:revision>
  <dcterms:created xsi:type="dcterms:W3CDTF">2021-05-28T03:27:19Z</dcterms:created>
  <dcterms:modified xsi:type="dcterms:W3CDTF">2025-10-11T05:34:51Z</dcterms:modified>
</cp:coreProperties>
</file>