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958" r:id="rId2"/>
    <p:sldId id="981" r:id="rId3"/>
    <p:sldId id="1006" r:id="rId4"/>
    <p:sldId id="1007" r:id="rId5"/>
    <p:sldId id="1008" r:id="rId6"/>
    <p:sldId id="1010" r:id="rId7"/>
    <p:sldId id="980" r:id="rId8"/>
    <p:sldId id="982" r:id="rId9"/>
    <p:sldId id="924" r:id="rId10"/>
    <p:sldId id="969" r:id="rId11"/>
  </p:sldIdLst>
  <p:sldSz cx="12192000" cy="6858000"/>
  <p:notesSz cx="6858000" cy="9144000"/>
  <p:embeddedFontLst>
    <p:embeddedFont>
      <p:font typeface="宋体" panose="02010600030101010101" pitchFamily="2" charset="-122"/>
      <p:regular r:id="rId13"/>
    </p:embeddedFont>
    <p:embeddedFont>
      <p:font typeface="#9Slide03 Arima Madurai Bold" panose="020B0604020202020204" charset="0"/>
      <p:bold r:id="rId14"/>
    </p:embeddedFont>
    <p:embeddedFont>
      <p:font typeface="#9Slide03 BoosterNextFYBlack" panose="020B0604020202020204" charset="0"/>
      <p:regular r:id="rId15"/>
    </p:embeddedFont>
    <p:embeddedFont>
      <p:font typeface="#9Slide05 SVNCoco FY" panose="020B0604020202020204" charset="0"/>
      <p:regular r:id="rId16"/>
    </p:embeddedFont>
    <p:embeddedFont>
      <p:font typeface="#9Slide07 Brankovic" panose="020B0604020202020204" charset="0"/>
      <p:regular r:id="rId17"/>
    </p:embeddedFont>
    <p:embeddedFont>
      <p:font typeface="#9Slide07 Koni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73B"/>
    <a:srgbClr val="DEECCE"/>
    <a:srgbClr val="EFF6E8"/>
    <a:srgbClr val="90D3D1"/>
    <a:srgbClr val="9CBF36"/>
    <a:srgbClr val="00A0DB"/>
    <a:srgbClr val="F599CB"/>
    <a:srgbClr val="009547"/>
    <a:srgbClr val="A01F80"/>
    <a:srgbClr val="362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29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68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50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8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60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893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703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" y="1844824"/>
            <a:ext cx="6138495" cy="4291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50CD9-2507-3828-CFA0-67839B3AE207}"/>
              </a:ext>
            </a:extLst>
          </p:cNvPr>
          <p:cNvSpPr txBox="1"/>
          <p:nvPr/>
        </p:nvSpPr>
        <p:spPr>
          <a:xfrm>
            <a:off x="4223792" y="727511"/>
            <a:ext cx="2664296" cy="461665"/>
          </a:xfrm>
          <a:prstGeom prst="rect">
            <a:avLst/>
          </a:prstGeom>
          <a:solidFill>
            <a:srgbClr val="90D3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#9Slide03 BoosterNextFYBlack" panose="02000A03000000020004" pitchFamily="2" charset="0"/>
              </a:rPr>
              <a:t>Mini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A9A9C-7F0F-AAD9-5284-1CDCA76967D9}"/>
              </a:ext>
            </a:extLst>
          </p:cNvPr>
          <p:cNvSpPr txBox="1"/>
          <p:nvPr/>
        </p:nvSpPr>
        <p:spPr>
          <a:xfrm>
            <a:off x="7464152" y="1120019"/>
            <a:ext cx="3888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Vượt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chướng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ngại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#9Slide07 Koni" pitchFamily="2" charset="0"/>
            </a:endParaRPr>
          </a:p>
          <a:p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7 Koni" pitchFamily="2" charset="0"/>
              </a:rPr>
              <a:t>vật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#9Slide07 Kon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64100F-0244-C86E-687D-652D5564E061}"/>
              </a:ext>
            </a:extLst>
          </p:cNvPr>
          <p:cNvSpPr/>
          <p:nvPr/>
        </p:nvSpPr>
        <p:spPr>
          <a:xfrm>
            <a:off x="6194851" y="1700808"/>
            <a:ext cx="4824536" cy="453650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A61BC1-9AAB-0BF7-A55D-A163E87FAD91}"/>
              </a:ext>
            </a:extLst>
          </p:cNvPr>
          <p:cNvSpPr/>
          <p:nvPr/>
        </p:nvSpPr>
        <p:spPr>
          <a:xfrm>
            <a:off x="767408" y="1700808"/>
            <a:ext cx="4824536" cy="453650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7D05C-7A44-A24C-3BC7-DA2C7D2CD150}"/>
              </a:ext>
            </a:extLst>
          </p:cNvPr>
          <p:cNvSpPr txBox="1"/>
          <p:nvPr/>
        </p:nvSpPr>
        <p:spPr>
          <a:xfrm>
            <a:off x="983432" y="692696"/>
            <a:ext cx="10369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Kiểm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tra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chỉnh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sửa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heo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sau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AEFCE-B469-CEFB-3C97-24D69F7B06A8}"/>
              </a:ext>
            </a:extLst>
          </p:cNvPr>
          <p:cNvSpPr txBox="1"/>
          <p:nvPr/>
        </p:nvSpPr>
        <p:spPr>
          <a:xfrm>
            <a:off x="1091444" y="1922346"/>
            <a:ext cx="417646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đủ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chưa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Rút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nghiệm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diễn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50111-65DA-92C7-D1EF-3E030C41C020}"/>
              </a:ext>
            </a:extLst>
          </p:cNvPr>
          <p:cNvSpPr txBox="1"/>
          <p:nvPr/>
        </p:nvSpPr>
        <p:spPr>
          <a:xfrm>
            <a:off x="6566454" y="2030842"/>
            <a:ext cx="408133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r>
              <a:rPr lang="en-US" sz="24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đúng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tóm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tắt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Tập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dõi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/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hỏi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chưa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muốn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rộng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đổi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chưa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677"/>
            <a:ext cx="4948543" cy="4948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B6915-58B3-4CE5-2679-30488CAC8851}"/>
              </a:ext>
            </a:extLst>
          </p:cNvPr>
          <p:cNvSpPr txBox="1"/>
          <p:nvPr/>
        </p:nvSpPr>
        <p:spPr>
          <a:xfrm>
            <a:off x="5159896" y="1706824"/>
            <a:ext cx="6093372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đời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A.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Tái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B.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Bộc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lộ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con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C.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b="1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D.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Cung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cấp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endParaRPr lang="en-US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677"/>
            <a:ext cx="4948543" cy="494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27644-8726-8678-F80D-1529A11534D0}"/>
              </a:ext>
            </a:extLst>
          </p:cNvPr>
          <p:cNvSpPr txBox="1"/>
          <p:nvPr/>
        </p:nvSpPr>
        <p:spPr>
          <a:xfrm>
            <a:off x="5087888" y="541030"/>
            <a:ext cx="6480720" cy="5775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indent="457200" algn="just">
              <a:spcBef>
                <a:spcPts val="500"/>
              </a:spcBef>
              <a:spcAft>
                <a:spcPts val="500"/>
              </a:spcAft>
              <a:defRPr b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>
                <a:latin typeface="#9Slide03 BoosterNextFYBlack" panose="02000A03000000020004" pitchFamily="2" charset="0"/>
              </a:rPr>
              <a:t>Câu</a:t>
            </a:r>
            <a:r>
              <a:rPr lang="en-US" dirty="0">
                <a:latin typeface="#9Slide03 BoosterNextFYBlack" panose="02000A03000000020004" pitchFamily="2" charset="0"/>
              </a:rPr>
              <a:t> 2: </a:t>
            </a:r>
            <a:r>
              <a:rPr lang="en-US" dirty="0" err="1">
                <a:latin typeface="#9Slide03 BoosterNextFYBlack" panose="02000A03000000020004" pitchFamily="2" charset="0"/>
              </a:rPr>
              <a:t>Thế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nào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là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thảo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luận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nhóm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một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vấn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trong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đời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sống</a:t>
            </a:r>
            <a:r>
              <a:rPr lang="en-US" dirty="0">
                <a:latin typeface="#9Slide03 BoosterNextFYBlack" panose="02000A03000000020004" pitchFamily="2" charset="0"/>
              </a:rPr>
              <a:t>?</a:t>
            </a:r>
          </a:p>
          <a:p>
            <a:r>
              <a:rPr lang="en-US" dirty="0"/>
              <a:t>A.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  <a:p>
            <a:r>
              <a:rPr lang="en-US" dirty="0"/>
              <a:t>B.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(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  <a:p>
            <a:r>
              <a:rPr lang="en-US" dirty="0"/>
              <a:t>C.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  <a:p>
            <a:r>
              <a:rPr lang="en-US" dirty="0"/>
              <a:t>D.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(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56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4" y="954728"/>
            <a:ext cx="4948543" cy="494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1DE91-178A-513B-DA7D-764663DDDF68}"/>
              </a:ext>
            </a:extLst>
          </p:cNvPr>
          <p:cNvSpPr txBox="1"/>
          <p:nvPr/>
        </p:nvSpPr>
        <p:spPr>
          <a:xfrm>
            <a:off x="4943872" y="541030"/>
            <a:ext cx="6768752" cy="5775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indent="457200" algn="just">
              <a:spcBef>
                <a:spcPts val="500"/>
              </a:spcBef>
              <a:spcAft>
                <a:spcPts val="500"/>
              </a:spcAft>
              <a:defRPr b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>
                <a:latin typeface="#9Slide03 BoosterNextFYBlack" panose="02000A03000000020004" pitchFamily="2" charset="0"/>
              </a:rPr>
              <a:t>Câu</a:t>
            </a:r>
            <a:r>
              <a:rPr lang="en-US" dirty="0">
                <a:latin typeface="#9Slide03 BoosterNextFYBlack" panose="02000A03000000020004" pitchFamily="2" charset="0"/>
              </a:rPr>
              <a:t> 3: </a:t>
            </a:r>
            <a:r>
              <a:rPr lang="en-US" dirty="0" err="1">
                <a:latin typeface="#9Slide03 BoosterNextFYBlack" panose="02000A03000000020004" pitchFamily="2" charset="0"/>
              </a:rPr>
              <a:t>Mục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đích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của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việc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thảo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luận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nhóm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một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vấn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trong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đời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sống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là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gì</a:t>
            </a:r>
            <a:r>
              <a:rPr lang="en-US" dirty="0">
                <a:latin typeface="#9Slide03 BoosterNextFYBlack" panose="02000A03000000020004" pitchFamily="2" charset="0"/>
              </a:rPr>
              <a:t>?</a:t>
            </a:r>
          </a:p>
          <a:p>
            <a:r>
              <a:rPr lang="en-US" dirty="0"/>
              <a:t>A.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.</a:t>
            </a:r>
          </a:p>
          <a:p>
            <a:r>
              <a:rPr lang="en-US" dirty="0"/>
              <a:t>B.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</a:t>
            </a:r>
          </a:p>
          <a:p>
            <a:r>
              <a:rPr lang="en-US" dirty="0"/>
              <a:t>C.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</a:t>
            </a:r>
          </a:p>
          <a:p>
            <a:r>
              <a:rPr lang="en-US" dirty="0"/>
              <a:t>D.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44" y="548680"/>
            <a:ext cx="4948543" cy="4948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B6915-58B3-4CE5-2679-30488CAC8851}"/>
              </a:ext>
            </a:extLst>
          </p:cNvPr>
          <p:cNvSpPr txBox="1"/>
          <p:nvPr/>
        </p:nvSpPr>
        <p:spPr>
          <a:xfrm>
            <a:off x="3719736" y="921903"/>
            <a:ext cx="7992888" cy="50141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indent="457200" algn="just">
              <a:spcBef>
                <a:spcPts val="500"/>
              </a:spcBef>
              <a:spcAft>
                <a:spcPts val="500"/>
              </a:spcAft>
              <a:defRPr b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>
                <a:latin typeface="#9Slide03 BoosterNextFYBlack" panose="02000A03000000020004" pitchFamily="2" charset="0"/>
              </a:rPr>
              <a:t>Câu</a:t>
            </a:r>
            <a:r>
              <a:rPr lang="en-US" dirty="0">
                <a:latin typeface="#9Slide03 BoosterNextFYBlack" panose="02000A03000000020004" pitchFamily="2" charset="0"/>
              </a:rPr>
              <a:t> 4: </a:t>
            </a:r>
            <a:r>
              <a:rPr lang="en-US" dirty="0" err="1">
                <a:latin typeface="#9Slide03 BoosterNextFYBlack" panose="02000A03000000020004" pitchFamily="2" charset="0"/>
              </a:rPr>
              <a:t>Để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thảo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luận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nhóm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một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vấn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đề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trong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đời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sống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cần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chú</a:t>
            </a:r>
            <a:r>
              <a:rPr lang="en-US" dirty="0">
                <a:latin typeface="#9Slide03 BoosterNextFYBlack" panose="02000A03000000020004" pitchFamily="2" charset="0"/>
              </a:rPr>
              <a:t> ý </a:t>
            </a:r>
            <a:r>
              <a:rPr lang="en-US" dirty="0" err="1">
                <a:latin typeface="#9Slide03 BoosterNextFYBlack" panose="02000A03000000020004" pitchFamily="2" charset="0"/>
              </a:rPr>
              <a:t>những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gì</a:t>
            </a:r>
            <a:r>
              <a:rPr lang="en-US" dirty="0">
                <a:latin typeface="#9Slide03 BoosterNextFYBlack" panose="02000A03000000020004" pitchFamily="2" charset="0"/>
              </a:rPr>
              <a:t>?</a:t>
            </a:r>
          </a:p>
          <a:p>
            <a:r>
              <a:rPr lang="en-US" dirty="0"/>
              <a:t>(1)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(</a:t>
            </a:r>
            <a:r>
              <a:rPr lang="en-US" dirty="0" err="1"/>
              <a:t>tán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hay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).</a:t>
            </a:r>
          </a:p>
          <a:p>
            <a:r>
              <a:rPr lang="en-US" dirty="0"/>
              <a:t>(2)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</a:t>
            </a:r>
          </a:p>
          <a:p>
            <a:r>
              <a:rPr lang="en-US" dirty="0"/>
              <a:t>(3)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  <a:p>
            <a:r>
              <a:rPr lang="en-US" dirty="0"/>
              <a:t>(4)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,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;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.</a:t>
            </a:r>
          </a:p>
          <a:p>
            <a:r>
              <a:rPr lang="en-US" dirty="0"/>
              <a:t>(5) 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video,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).</a:t>
            </a:r>
          </a:p>
          <a:p>
            <a:pPr>
              <a:spcBef>
                <a:spcPts val="1200"/>
              </a:spcBef>
            </a:pPr>
            <a:r>
              <a:rPr lang="en-US" dirty="0"/>
              <a:t>A. 1-2-3-4         B. 2-3-4-5         C. 1-3-4-5         D. 1-2-3-5</a:t>
            </a:r>
          </a:p>
        </p:txBody>
      </p:sp>
    </p:spTree>
    <p:extLst>
      <p:ext uri="{BB962C8B-B14F-4D97-AF65-F5344CB8AC3E}">
        <p14:creationId xmlns:p14="http://schemas.microsoft.com/office/powerpoint/2010/main" val="4760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44" y="548680"/>
            <a:ext cx="4948543" cy="4948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B6915-58B3-4CE5-2679-30488CAC8851}"/>
              </a:ext>
            </a:extLst>
          </p:cNvPr>
          <p:cNvSpPr txBox="1"/>
          <p:nvPr/>
        </p:nvSpPr>
        <p:spPr>
          <a:xfrm>
            <a:off x="3719736" y="921903"/>
            <a:ext cx="7992888" cy="50141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indent="457200" algn="just">
              <a:spcBef>
                <a:spcPts val="500"/>
              </a:spcBef>
              <a:spcAft>
                <a:spcPts val="500"/>
              </a:spcAft>
              <a:defRPr b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vấn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?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(1)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).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(2)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(3)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(4)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(5)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video,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).</a:t>
            </a:r>
          </a:p>
          <a:p>
            <a:pPr marL="0" marR="0" lvl="0" indent="457200" algn="just" defTabSz="121856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A. 1-2-3-4         B. 2-3-4-5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CB73B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C. 1-3-4-5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D. 1-2-3-5</a:t>
            </a:r>
          </a:p>
        </p:txBody>
      </p:sp>
    </p:spTree>
    <p:extLst>
      <p:ext uri="{BB962C8B-B14F-4D97-AF65-F5344CB8AC3E}">
        <p14:creationId xmlns:p14="http://schemas.microsoft.com/office/powerpoint/2010/main" val="1732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2" y="3251873"/>
            <a:ext cx="5477562" cy="3213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40" y="2375767"/>
            <a:ext cx="1758474" cy="22932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97" y="188640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678AD-9ED9-449A-8583-040AA123A11F}"/>
              </a:ext>
            </a:extLst>
          </p:cNvPr>
          <p:cNvSpPr txBox="1"/>
          <p:nvPr/>
        </p:nvSpPr>
        <p:spPr>
          <a:xfrm>
            <a:off x="2409027" y="1017822"/>
            <a:ext cx="773895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NGHE</a:t>
            </a:r>
            <a:endParaRPr lang="en-US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NHÓM</a:t>
            </a:r>
            <a:endParaRPr lang="en-US" sz="4400" b="1" dirty="0">
              <a:solidFill>
                <a:srgbClr val="0070C0"/>
              </a:solidFill>
              <a:latin typeface="#9Slide05 SVNCoco FY" panose="02000506000000020003" pitchFamily="2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VẤN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ĐỜI</a:t>
            </a:r>
            <a:r>
              <a:rPr lang="en-US" sz="4400" b="1" dirty="0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5 SVNCoco FY" panose="02000506000000020003" pitchFamily="2" charset="0"/>
                <a:ea typeface="Times New Roman" panose="02020603050405020304" pitchFamily="18" charset="0"/>
              </a:rPr>
              <a:t>SỐNG</a:t>
            </a:r>
            <a:endParaRPr lang="en-US" sz="4000" dirty="0">
              <a:effectLst/>
              <a:latin typeface="#9Slide05 SVNCoco FY" panose="02000506000000020003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52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7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E8705-21A3-ED23-539D-8B2E2DE25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2" y="1460118"/>
            <a:ext cx="6627520" cy="398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327"/>
            <a:ext cx="4511824" cy="4560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107990-BF0A-0150-486D-1823ADB83E87}"/>
              </a:ext>
            </a:extLst>
          </p:cNvPr>
          <p:cNvSpPr txBox="1"/>
          <p:nvPr/>
        </p:nvSpPr>
        <p:spPr>
          <a:xfrm>
            <a:off x="5663952" y="2227719"/>
            <a:ext cx="50405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: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i="1" err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3600" i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: “Bạo l</a:t>
            </a:r>
            <a:r>
              <a:rPr lang="en-US" sz="3600" i="1">
                <a:solidFill>
                  <a:schemeClr val="accent5">
                    <a:lumMod val="50000"/>
                  </a:schemeClr>
                </a:solidFill>
                <a:latin typeface="#9Slide07 Brankovic" panose="02000000000000000000" pitchFamily="2" charset="0"/>
                <a:ea typeface="Times New Roman" panose="02020603050405020304" pitchFamily="18" charset="0"/>
              </a:rPr>
              <a:t>ực học đ</a:t>
            </a:r>
            <a:r>
              <a:rPr lang="vi-VN" sz="3600" i="1">
                <a:solidFill>
                  <a:schemeClr val="accent5">
                    <a:lumMod val="50000"/>
                  </a:schemeClr>
                </a:solidFill>
                <a:latin typeface="#9Slide07 Brankovic" panose="02000000000000000000" pitchFamily="2" charset="0"/>
                <a:ea typeface="Times New Roman" panose="02020603050405020304" pitchFamily="18" charset="0"/>
              </a:rPr>
              <a:t>ư</a:t>
            </a:r>
            <a:r>
              <a:rPr lang="en-US" sz="3600" i="1">
                <a:solidFill>
                  <a:schemeClr val="accent5">
                    <a:lumMod val="50000"/>
                  </a:schemeClr>
                </a:solidFill>
                <a:latin typeface="#9Slide07 Brankovic" panose="02000000000000000000" pitchFamily="2" charset="0"/>
                <a:ea typeface="Times New Roman" panose="02020603050405020304" pitchFamily="18" charset="0"/>
              </a:rPr>
              <a:t>ờng đang ngày càng trở nên phổ biến</a:t>
            </a:r>
            <a:r>
              <a:rPr lang="en-US" sz="3600" i="1">
                <a:solidFill>
                  <a:schemeClr val="accent5">
                    <a:lumMod val="50000"/>
                  </a:schemeClr>
                </a:solidFill>
                <a:effectLst/>
                <a:latin typeface="#9Slide07 Brankovic" panose="02000000000000000000" pitchFamily="2" charset="0"/>
                <a:ea typeface="Times New Roman" panose="02020603050405020304" pitchFamily="18" charset="0"/>
              </a:rPr>
              <a:t>?”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#9Slide07 Brankovic" panose="020000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29" y="-171400"/>
            <a:ext cx="4093110" cy="425830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86" y="3756994"/>
            <a:ext cx="2806875" cy="13685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23CA89-3733-4039-A734-4B36AB5F863C}"/>
              </a:ext>
            </a:extLst>
          </p:cNvPr>
          <p:cNvSpPr/>
          <p:nvPr/>
        </p:nvSpPr>
        <p:spPr>
          <a:xfrm>
            <a:off x="1926479" y="2732859"/>
            <a:ext cx="2592288" cy="36484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Người nói trình bày bài nói theo dàn ý đã chuẩn bị;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198753-ADEA-4845-B132-7AE8805CB271}"/>
              </a:ext>
            </a:extLst>
          </p:cNvPr>
          <p:cNvSpPr/>
          <p:nvPr/>
        </p:nvSpPr>
        <p:spPr>
          <a:xfrm>
            <a:off x="5353064" y="2732858"/>
            <a:ext cx="2806875" cy="36484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Người nghe lắng nghe, ghi chép, đặt ra các câu hỏi để hỏi những điều chưa rõ trao đổi lại những ý kiến khác biệt.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E89BE3-E098-4B27-A539-5BB63A9CD9A9}"/>
              </a:ext>
            </a:extLst>
          </p:cNvPr>
          <p:cNvSpPr/>
          <p:nvPr/>
        </p:nvSpPr>
        <p:spPr>
          <a:xfrm>
            <a:off x="9002574" y="2759564"/>
            <a:ext cx="2592288" cy="36484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Người nói và người nghe trao đổi về những vấn đề còn chưa thống nhất để đưa ra những định hướng giải quyết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83E-6 3.7037E-7 L 0.07137 -0.068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848</Words>
  <Application>Microsoft Office PowerPoint</Application>
  <PresentationFormat>Widescreen</PresentationFormat>
  <Paragraphs>59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方正静蕾简体</vt:lpstr>
      <vt:lpstr>#9Slide07 Koni</vt:lpstr>
      <vt:lpstr>#9Slide07 Brankovic</vt:lpstr>
      <vt:lpstr>#9Slide05 SVNCoco FY</vt:lpstr>
      <vt:lpstr>#9Slide03 BoosterNextFYBlack</vt:lpstr>
      <vt:lpstr>#9Slide03 Arima Madurai Bold</vt:lpstr>
      <vt:lpstr>Arial</vt:lpstr>
      <vt:lpstr>Calibri</vt:lpstr>
      <vt:lpstr>宋体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GHC</dc:creator>
  <dc:description/>
  <cp:lastModifiedBy>Tô Thuỷ Tô Thuỷ</cp:lastModifiedBy>
  <cp:revision>2174</cp:revision>
  <dcterms:created xsi:type="dcterms:W3CDTF">2014-06-06T07:22:00Z</dcterms:created>
  <dcterms:modified xsi:type="dcterms:W3CDTF">2024-04-03T23:31:40Z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