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77" r:id="rId3"/>
    <p:sldId id="278" r:id="rId4"/>
    <p:sldId id="279" r:id="rId5"/>
    <p:sldId id="280" r:id="rId6"/>
    <p:sldId id="281" r:id="rId7"/>
    <p:sldId id="282" r:id="rId8"/>
    <p:sldId id="290" r:id="rId9"/>
    <p:sldId id="283" r:id="rId10"/>
    <p:sldId id="285" r:id="rId11"/>
    <p:sldId id="291" r:id="rId12"/>
    <p:sldId id="284" r:id="rId13"/>
    <p:sldId id="287" r:id="rId14"/>
    <p:sldId id="288" r:id="rId15"/>
  </p:sldIdLst>
  <p:sldSz cx="12192000" cy="6858000"/>
  <p:notesSz cx="6858000" cy="9144000"/>
  <p:embeddedFontLst>
    <p:embeddedFont>
      <p:font typeface="DengXian" panose="02010600030101010101" pitchFamily="2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SimSun" panose="02010600030101010101" pitchFamily="2" charset="-12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813"/>
    <a:srgbClr val="FFFFFF"/>
    <a:srgbClr val="FF0066"/>
    <a:srgbClr val="FF6600"/>
    <a:srgbClr val="CC00FF"/>
    <a:srgbClr val="00FF00"/>
    <a:srgbClr val="FF00FF"/>
    <a:srgbClr val="CCFF99"/>
    <a:srgbClr val="8D410D"/>
    <a:srgbClr val="965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72" d="100"/>
          <a:sy n="72" d="100"/>
        </p:scale>
        <p:origin x="4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slide" Target="slide9.xml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gif"/><Relationship Id="rId25" Type="http://schemas.openxmlformats.org/officeDocument/2006/relationships/slide" Target="slide4.xml"/><Relationship Id="rId2" Type="http://schemas.openxmlformats.org/officeDocument/2006/relationships/audio" Target="../media/media1.wma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slide" Target="slide6.xml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5" Type="http://schemas.openxmlformats.org/officeDocument/2006/relationships/image" Target="../media/image1.jpg"/><Relationship Id="rId15" Type="http://schemas.openxmlformats.org/officeDocument/2006/relationships/image" Target="../media/image11.gif"/><Relationship Id="rId23" Type="http://schemas.openxmlformats.org/officeDocument/2006/relationships/slide" Target="slide3.xml"/><Relationship Id="rId28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slide" Target="slide7.xml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image" Target="../media/image16.png"/><Relationship Id="rId27" Type="http://schemas.openxmlformats.org/officeDocument/2006/relationships/slide" Target="slide5.xml"/><Relationship Id="rId30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3E776E2-B061-4C7A-A0A3-FB090963BDB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82" y="1370237"/>
            <a:ext cx="5820350" cy="3935701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" y="7620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39" y="2999726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4F7C-2CE2-4326-A896-7FE4252C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0CD512-FDAE-4F80-9BD8-EC0EF2FE1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251BE1-2384-4160-9167-56E7EFC60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12" y="1149791"/>
            <a:ext cx="10429192" cy="5189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4843FE-C957-4950-A0A4-73D9A567C9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8" y="1"/>
            <a:ext cx="2661186" cy="1641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8CA72A-0433-476E-9C55-70DD6CDA94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978" y="5500520"/>
            <a:ext cx="2713022" cy="14798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24D9BA8-1848-401E-9159-FEC2D14F90F0}"/>
              </a:ext>
            </a:extLst>
          </p:cNvPr>
          <p:cNvSpPr/>
          <p:nvPr/>
        </p:nvSpPr>
        <p:spPr>
          <a:xfrm>
            <a:off x="3051018" y="120427"/>
            <a:ext cx="5912673" cy="10293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</a:rPr>
              <a:t>Thực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hành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đọc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hiểu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3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646D29-6A41-45C7-BADF-A240C1DBB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A41EB7-F78A-4A84-A85E-BDB1CB93F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405" y="22808"/>
            <a:ext cx="11543295" cy="6606963"/>
          </a:xfrm>
        </p:spPr>
      </p:pic>
    </p:spTree>
    <p:extLst>
      <p:ext uri="{BB962C8B-B14F-4D97-AF65-F5344CB8AC3E}">
        <p14:creationId xmlns:p14="http://schemas.microsoft.com/office/powerpoint/2010/main" val="441745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15AA8A-6FDD-4462-A6EF-939F3F33E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1259DA-90C7-48B7-93E0-1993725B1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96" y="850899"/>
            <a:ext cx="10780304" cy="54400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C8C965-6ADA-402D-B076-375D307B0A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53" y="-38658"/>
            <a:ext cx="1906073" cy="2021387"/>
          </a:xfrm>
          <a:prstGeom prst="rect">
            <a:avLst/>
          </a:prstGeom>
        </p:spPr>
      </p:pic>
      <p:pic>
        <p:nvPicPr>
          <p:cNvPr id="11" name="Picture 10" descr="青草">
            <a:extLst>
              <a:ext uri="{FF2B5EF4-FFF2-40B4-BE49-F238E27FC236}">
                <a16:creationId xmlns:a16="http://schemas.microsoft.com/office/drawing/2014/main" id="{10921F0A-A415-EB45-951B-389F0CD339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04" y="5334000"/>
            <a:ext cx="9777096" cy="1503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193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B388DD-C4A1-475A-A91D-70C5E3EDF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0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2C1C7E-EA4F-4CFC-AF5D-AD7AE1F4F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b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cxnSp>
        <p:nvCxnSpPr>
          <p:cNvPr id="5" name="直接连接符 17">
            <a:extLst>
              <a:ext uri="{FF2B5EF4-FFF2-40B4-BE49-F238E27FC236}">
                <a16:creationId xmlns:a16="http://schemas.microsoft.com/office/drawing/2014/main" id="{54C4920C-6AD3-4DC7-B502-3F8B326A1C0D}"/>
              </a:ext>
            </a:extLst>
          </p:cNvPr>
          <p:cNvCxnSpPr>
            <a:cxnSpLocks/>
          </p:cNvCxnSpPr>
          <p:nvPr/>
        </p:nvCxnSpPr>
        <p:spPr>
          <a:xfrm>
            <a:off x="3190737" y="1936898"/>
            <a:ext cx="1" cy="439133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18">
            <a:extLst>
              <a:ext uri="{FF2B5EF4-FFF2-40B4-BE49-F238E27FC236}">
                <a16:creationId xmlns:a16="http://schemas.microsoft.com/office/drawing/2014/main" id="{36299E33-EEA7-468F-8088-D75ECC0990AB}"/>
              </a:ext>
            </a:extLst>
          </p:cNvPr>
          <p:cNvCxnSpPr>
            <a:cxnSpLocks/>
          </p:cNvCxnSpPr>
          <p:nvPr/>
        </p:nvCxnSpPr>
        <p:spPr>
          <a:xfrm>
            <a:off x="5753388" y="1936898"/>
            <a:ext cx="0" cy="439133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1 Rectángulo">
            <a:extLst>
              <a:ext uri="{FF2B5EF4-FFF2-40B4-BE49-F238E27FC236}">
                <a16:creationId xmlns:a16="http://schemas.microsoft.com/office/drawing/2014/main" id="{F362ADEF-EE30-40D2-B323-8429EAA28117}"/>
              </a:ext>
            </a:extLst>
          </p:cNvPr>
          <p:cNvSpPr/>
          <p:nvPr/>
        </p:nvSpPr>
        <p:spPr>
          <a:xfrm>
            <a:off x="869380" y="1906695"/>
            <a:ext cx="1975599" cy="4391331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38" tIns="34268" rIns="68538" bIns="3426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kern="1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2400" kern="100" spc="-3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lướt</a:t>
            </a:r>
            <a:r>
              <a:rPr lang="en-US" sz="2400" kern="100" spc="-3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400" kern="100" spc="-3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400" kern="100" spc="-3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2400" kern="100" spc="-3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xác</a:t>
            </a:r>
            <a:r>
              <a:rPr lang="en-US" sz="2400" kern="100" spc="-3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lang="en-US" sz="2400" kern="100" spc="-3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kern="1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tên</a:t>
            </a:r>
            <a:r>
              <a:rPr lang="en-US" sz="2400" kern="100" spc="-3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sz="2400" kern="100" spc="-3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trích</a:t>
            </a:r>
            <a:r>
              <a:rPr lang="en-US" sz="2400" kern="100" spc="-3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kern="1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lang="en-US" sz="2400" kern="100" spc="-3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</a:t>
            </a:r>
            <a:r>
              <a:rPr lang="en-US" sz="2400" kern="100" spc="-3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kern="1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xuất</a:t>
            </a:r>
            <a:r>
              <a:rPr lang="en-US" sz="2400" kern="100" spc="-3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xứ</a:t>
            </a:r>
            <a:r>
              <a:rPr lang="en-US" sz="2400" kern="100" spc="-3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kern="1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ngôi</a:t>
            </a:r>
            <a:r>
              <a:rPr lang="en-US" sz="2400" kern="100" spc="-3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2400" kern="100" spc="-3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kern="1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nội</a:t>
            </a:r>
            <a:r>
              <a:rPr lang="en-US" sz="2400" kern="100" spc="-3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dung </a:t>
            </a:r>
            <a:r>
              <a:rPr lang="en-US" sz="2400" kern="1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endParaRPr lang="en-US" altLang="zh-CN" sz="2400" dirty="0">
              <a:solidFill>
                <a:srgbClr val="FFFFFF"/>
              </a:solidFill>
              <a:latin typeface="Times New Roman" panose="02020603050405020304" pitchFamily="18" charset="0"/>
              <a:ea typeface="Barlow Condensed" panose="00000506000000000000" charset="0"/>
              <a:cs typeface="Times New Roman" panose="02020603050405020304" pitchFamily="18" charset="0"/>
            </a:endParaRPr>
          </a:p>
        </p:txBody>
      </p:sp>
      <p:sp>
        <p:nvSpPr>
          <p:cNvPr id="12" name="矩形 22">
            <a:extLst>
              <a:ext uri="{FF2B5EF4-FFF2-40B4-BE49-F238E27FC236}">
                <a16:creationId xmlns:a16="http://schemas.microsoft.com/office/drawing/2014/main" id="{723560BC-370D-44D2-8112-F683CA159A71}"/>
              </a:ext>
            </a:extLst>
          </p:cNvPr>
          <p:cNvSpPr/>
          <p:nvPr/>
        </p:nvSpPr>
        <p:spPr>
          <a:xfrm>
            <a:off x="828098" y="2904174"/>
            <a:ext cx="18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dirty="0">
              <a:solidFill>
                <a:srgbClr val="FFFFFF"/>
              </a:solidFill>
              <a:latin typeface="Times New Roman" panose="02020603050405020304" pitchFamily="18" charset="0"/>
              <a:ea typeface="Barlow Condensed" panose="00000506000000000000" charset="0"/>
              <a:cs typeface="Times New Roman" panose="02020603050405020304" pitchFamily="18" charset="0"/>
            </a:endParaRPr>
          </a:p>
        </p:txBody>
      </p:sp>
      <p:sp>
        <p:nvSpPr>
          <p:cNvPr id="13" name="42 Rectángulo">
            <a:extLst>
              <a:ext uri="{FF2B5EF4-FFF2-40B4-BE49-F238E27FC236}">
                <a16:creationId xmlns:a16="http://schemas.microsoft.com/office/drawing/2014/main" id="{FD9748F9-84F0-47FA-893D-E726C1BA019F}"/>
              </a:ext>
            </a:extLst>
          </p:cNvPr>
          <p:cNvSpPr/>
          <p:nvPr/>
        </p:nvSpPr>
        <p:spPr>
          <a:xfrm>
            <a:off x="3457586" y="1906691"/>
            <a:ext cx="1975601" cy="4391331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38" tIns="34268" rIns="68538" bIns="34268" anchor="ctr"/>
          <a:lstStyle/>
          <a:p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đánh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dấu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ghi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chép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kiện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hồi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endParaRPr lang="en-US" altLang="zh-CN" sz="2400" dirty="0">
              <a:solidFill>
                <a:srgbClr val="FFFFFF"/>
              </a:solidFill>
              <a:latin typeface="Times New Roman" panose="02020603050405020304" pitchFamily="18" charset="0"/>
              <a:ea typeface="Barlow Condensed" panose="00000506000000000000" charset="0"/>
              <a:cs typeface="Times New Roman" panose="02020603050405020304" pitchFamily="18" charset="0"/>
            </a:endParaRPr>
          </a:p>
        </p:txBody>
      </p:sp>
      <p:sp>
        <p:nvSpPr>
          <p:cNvPr id="16" name="矩形 26">
            <a:extLst>
              <a:ext uri="{FF2B5EF4-FFF2-40B4-BE49-F238E27FC236}">
                <a16:creationId xmlns:a16="http://schemas.microsoft.com/office/drawing/2014/main" id="{809D5D7D-6AFC-4E5B-8F7F-E72C640045EF}"/>
              </a:ext>
            </a:extLst>
          </p:cNvPr>
          <p:cNvSpPr/>
          <p:nvPr/>
        </p:nvSpPr>
        <p:spPr>
          <a:xfrm>
            <a:off x="3390748" y="2903102"/>
            <a:ext cx="18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dirty="0">
              <a:solidFill>
                <a:srgbClr val="FFFFFF"/>
              </a:solidFill>
              <a:latin typeface="Times New Roman" panose="02020603050405020304" pitchFamily="18" charset="0"/>
              <a:ea typeface="Barlow Condensed" panose="00000506000000000000" charset="0"/>
              <a:cs typeface="Times New Roman" panose="02020603050405020304" pitchFamily="18" charset="0"/>
            </a:endParaRPr>
          </a:p>
        </p:txBody>
      </p:sp>
      <p:sp>
        <p:nvSpPr>
          <p:cNvPr id="17" name="51 Rectángulo">
            <a:extLst>
              <a:ext uri="{FF2B5EF4-FFF2-40B4-BE49-F238E27FC236}">
                <a16:creationId xmlns:a16="http://schemas.microsoft.com/office/drawing/2014/main" id="{AFD1957E-9F40-4474-8E0F-87F500B89B8F}"/>
              </a:ext>
            </a:extLst>
          </p:cNvPr>
          <p:cNvSpPr/>
          <p:nvPr/>
        </p:nvSpPr>
        <p:spPr>
          <a:xfrm>
            <a:off x="6037735" y="1936898"/>
            <a:ext cx="1976922" cy="4361124"/>
          </a:xfrm>
          <a:prstGeom prst="rect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38" tIns="34268" rIns="68538" bIns="34268" anchor="ctr"/>
          <a:lstStyle/>
          <a:p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Lí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giải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chủ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tưởng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điệp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400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endParaRPr lang="en-US" altLang="zh-CN" sz="2400" dirty="0">
              <a:solidFill>
                <a:srgbClr val="FFFFFF"/>
              </a:solidFill>
              <a:latin typeface="Times New Roman" panose="02020603050405020304" pitchFamily="18" charset="0"/>
              <a:ea typeface="Barlow Condensed" panose="00000506000000000000" charset="0"/>
              <a:cs typeface="Times New Roman" panose="02020603050405020304" pitchFamily="18" charset="0"/>
            </a:endParaRPr>
          </a:p>
        </p:txBody>
      </p:sp>
      <p:sp>
        <p:nvSpPr>
          <p:cNvPr id="20" name="矩形 30">
            <a:extLst>
              <a:ext uri="{FF2B5EF4-FFF2-40B4-BE49-F238E27FC236}">
                <a16:creationId xmlns:a16="http://schemas.microsoft.com/office/drawing/2014/main" id="{D3271C0D-E14B-492A-B9B3-B88B918866DC}"/>
              </a:ext>
            </a:extLst>
          </p:cNvPr>
          <p:cNvSpPr/>
          <p:nvPr/>
        </p:nvSpPr>
        <p:spPr>
          <a:xfrm>
            <a:off x="6037735" y="2970810"/>
            <a:ext cx="18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dirty="0">
              <a:solidFill>
                <a:srgbClr val="FFFFFF"/>
              </a:solidFill>
              <a:latin typeface="Times New Roman" panose="02020603050405020304" pitchFamily="18" charset="0"/>
              <a:ea typeface="Barlow Condensed" panose="00000506000000000000" charset="0"/>
              <a:cs typeface="Times New Roman" panose="02020603050405020304" pitchFamily="18" charset="0"/>
            </a:endParaRPr>
          </a:p>
        </p:txBody>
      </p:sp>
      <p:cxnSp>
        <p:nvCxnSpPr>
          <p:cNvPr id="27" name="直接连接符 18">
            <a:extLst>
              <a:ext uri="{FF2B5EF4-FFF2-40B4-BE49-F238E27FC236}">
                <a16:creationId xmlns:a16="http://schemas.microsoft.com/office/drawing/2014/main" id="{5DD0033F-7950-4A3E-8DF2-EDBD7F941D16}"/>
              </a:ext>
            </a:extLst>
          </p:cNvPr>
          <p:cNvCxnSpPr>
            <a:cxnSpLocks/>
          </p:cNvCxnSpPr>
          <p:nvPr/>
        </p:nvCxnSpPr>
        <p:spPr>
          <a:xfrm>
            <a:off x="8316039" y="1936898"/>
            <a:ext cx="0" cy="439133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51 Rectángulo">
            <a:extLst>
              <a:ext uri="{FF2B5EF4-FFF2-40B4-BE49-F238E27FC236}">
                <a16:creationId xmlns:a16="http://schemas.microsoft.com/office/drawing/2014/main" id="{0E99CD30-EA76-431E-80E0-52FE4218B991}"/>
              </a:ext>
            </a:extLst>
          </p:cNvPr>
          <p:cNvSpPr/>
          <p:nvPr/>
        </p:nvSpPr>
        <p:spPr>
          <a:xfrm>
            <a:off x="8619205" y="1906691"/>
            <a:ext cx="1976922" cy="44215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38" tIns="34268" rIns="68538" bIns="34268" anchor="ctr"/>
          <a:lstStyle/>
          <a:p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ra.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spc="-3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spc="-3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altLang="zh-CN" sz="2400" dirty="0">
              <a:solidFill>
                <a:srgbClr val="FFFFFF"/>
              </a:solidFill>
              <a:latin typeface="Times New Roman" panose="02020603050405020304" pitchFamily="18" charset="0"/>
              <a:ea typeface="Barlow Condensed" panose="00000506000000000000" charset="0"/>
              <a:cs typeface="Times New Roman" panose="02020603050405020304" pitchFamily="18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5F6D055-9CE7-43A1-8372-ACE7DD82760F}"/>
              </a:ext>
            </a:extLst>
          </p:cNvPr>
          <p:cNvSpPr/>
          <p:nvPr/>
        </p:nvSpPr>
        <p:spPr>
          <a:xfrm>
            <a:off x="8614444" y="2970810"/>
            <a:ext cx="18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dirty="0">
              <a:solidFill>
                <a:srgbClr val="FFFFFF"/>
              </a:solidFill>
              <a:latin typeface="Times New Roman" panose="02020603050405020304" pitchFamily="18" charset="0"/>
              <a:ea typeface="Barlow Condensed" panose="0000050600000000000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3" grpId="0" bldLvl="0" animBg="1"/>
      <p:bldP spid="17" grpId="0" bldLvl="0" animBg="1"/>
      <p:bldP spid="2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5C6EB6-E8BE-422E-B387-24F455FE3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56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240901-3BE7-442F-847B-ED0CEDC97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46" y="977900"/>
            <a:ext cx="9725737" cy="60154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EDE12-81A1-4B0D-A01D-B1681BB20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2400300"/>
            <a:ext cx="6705600" cy="3427849"/>
          </a:xfrm>
        </p:spPr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nl-NL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(1) Trong những chi tiết  nhân vật“tôi” kể, em ấn tượng nhất chi tiết nào? Tại sao?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Qua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Hon -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?”  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200" y="622300"/>
            <a:ext cx="497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6038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 VẬN DỤNG</a:t>
            </a:r>
          </a:p>
        </p:txBody>
      </p:sp>
    </p:spTree>
    <p:extLst>
      <p:ext uri="{BB962C8B-B14F-4D97-AF65-F5344CB8AC3E}">
        <p14:creationId xmlns:p14="http://schemas.microsoft.com/office/powerpoint/2010/main" val="380698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1" y="423813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1: </a:t>
            </a:r>
            <a:r>
              <a:rPr lang="en-US" sz="2800" b="1" dirty="0" err="1"/>
              <a:t>Quốc</a:t>
            </a:r>
            <a:r>
              <a:rPr lang="en-US" sz="2800" b="1" dirty="0"/>
              <a:t> </a:t>
            </a:r>
            <a:r>
              <a:rPr lang="en-US" sz="2800" b="1" dirty="0" err="1"/>
              <a:t>gia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mệnh</a:t>
            </a:r>
            <a:r>
              <a:rPr lang="en-US" sz="2800" b="1" dirty="0"/>
              <a:t> </a:t>
            </a:r>
            <a:r>
              <a:rPr lang="en-US" sz="2800" b="1" dirty="0" err="1"/>
              <a:t>danh</a:t>
            </a:r>
            <a:r>
              <a:rPr lang="en-US" sz="2800" b="1" dirty="0"/>
              <a:t> “</a:t>
            </a:r>
            <a:r>
              <a:rPr lang="en-US" sz="2800" b="1" dirty="0" err="1"/>
              <a:t>Đất</a:t>
            </a:r>
            <a:r>
              <a:rPr lang="en-US" sz="2800" b="1" dirty="0"/>
              <a:t> </a:t>
            </a:r>
            <a:r>
              <a:rPr lang="en-US" sz="2800" b="1" dirty="0" err="1"/>
              <a:t>nước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mọc</a:t>
            </a:r>
            <a:r>
              <a:rPr lang="en-US" sz="2800" b="1" dirty="0"/>
              <a:t>”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án</a:t>
            </a:r>
            <a:r>
              <a:rPr lang="en-US" sz="2800" dirty="0"/>
              <a:t>: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endParaRPr lang="en-US" sz="2800" dirty="0"/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loại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văn</a:t>
            </a:r>
            <a:r>
              <a:rPr lang="en-US" sz="3200" b="1" dirty="0"/>
              <a:t> </a:t>
            </a:r>
            <a:r>
              <a:rPr lang="en-US" sz="3200" b="1" dirty="0" err="1"/>
              <a:t>bản</a:t>
            </a:r>
            <a:r>
              <a:rPr lang="en-US" sz="3200" b="1" dirty="0"/>
              <a:t> </a:t>
            </a:r>
            <a:r>
              <a:rPr lang="en-US" sz="3200" b="1" i="1" dirty="0" err="1"/>
              <a:t>Thời</a:t>
            </a:r>
            <a:r>
              <a:rPr lang="en-US" sz="3200" b="1" i="1" dirty="0"/>
              <a:t> </a:t>
            </a:r>
            <a:r>
              <a:rPr lang="en-US" sz="3200" b="1" i="1" dirty="0" err="1"/>
              <a:t>thơ</a:t>
            </a:r>
            <a:r>
              <a:rPr lang="en-US" sz="3200" b="1" i="1" dirty="0"/>
              <a:t> </a:t>
            </a:r>
            <a:r>
              <a:rPr lang="en-US" sz="3200" b="1" i="1" dirty="0" err="1"/>
              <a:t>ấu</a:t>
            </a:r>
            <a:r>
              <a:rPr lang="en-US" sz="3200" b="1" i="1" dirty="0"/>
              <a:t> </a:t>
            </a:r>
            <a:r>
              <a:rPr lang="en-US" sz="3200" b="1" i="1" dirty="0" err="1"/>
              <a:t>của</a:t>
            </a:r>
            <a:r>
              <a:rPr lang="en-US" sz="3200" b="1" i="1" dirty="0"/>
              <a:t> Hon - </a:t>
            </a:r>
            <a:r>
              <a:rPr lang="en-US" sz="3200" b="1" i="1" dirty="0" err="1"/>
              <a:t>đa</a:t>
            </a:r>
            <a:r>
              <a:rPr lang="en-US" sz="3200" b="1" i="1" dirty="0"/>
              <a:t> </a:t>
            </a:r>
            <a:r>
              <a:rPr lang="en-US" sz="3200" b="1" dirty="0"/>
              <a:t>?  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án</a:t>
            </a:r>
            <a:r>
              <a:rPr lang="en-US" sz="3600" dirty="0"/>
              <a:t>: </a:t>
            </a:r>
            <a:r>
              <a:rPr lang="en-US" sz="3600" dirty="0" err="1"/>
              <a:t>Hồi</a:t>
            </a:r>
            <a:r>
              <a:rPr lang="en-US" sz="3600" dirty="0"/>
              <a:t> </a:t>
            </a:r>
            <a:r>
              <a:rPr lang="en-US" sz="3600" dirty="0" err="1"/>
              <a:t>kí</a:t>
            </a:r>
            <a:r>
              <a:rPr lang="en-US" sz="3600" dirty="0"/>
              <a:t>.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Câu</a:t>
            </a:r>
            <a:r>
              <a:rPr lang="en-US" sz="3200" b="1" dirty="0"/>
              <a:t> 3: </a:t>
            </a:r>
            <a:r>
              <a:rPr lang="en-US" sz="3200" b="1" dirty="0" err="1"/>
              <a:t>Xuất</a:t>
            </a:r>
            <a:r>
              <a:rPr lang="en-US" sz="3200" b="1" dirty="0"/>
              <a:t> </a:t>
            </a:r>
            <a:r>
              <a:rPr lang="en-US" sz="3200" b="1" dirty="0" err="1"/>
              <a:t>xứ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văn</a:t>
            </a:r>
            <a:r>
              <a:rPr lang="en-US" sz="3200" b="1" dirty="0"/>
              <a:t> </a:t>
            </a:r>
            <a:r>
              <a:rPr lang="en-US" sz="3200" b="1" dirty="0" err="1"/>
              <a:t>bản</a:t>
            </a:r>
            <a:r>
              <a:rPr lang="en-US" sz="3200" b="1" dirty="0"/>
              <a:t> </a:t>
            </a:r>
            <a:r>
              <a:rPr lang="en-US" sz="3200" b="1" i="1" dirty="0" err="1"/>
              <a:t>Thời</a:t>
            </a:r>
            <a:r>
              <a:rPr lang="en-US" sz="3200" b="1" i="1" dirty="0"/>
              <a:t> </a:t>
            </a:r>
            <a:r>
              <a:rPr lang="en-US" sz="3200" b="1" i="1" dirty="0" err="1"/>
              <a:t>thơ</a:t>
            </a:r>
            <a:r>
              <a:rPr lang="en-US" sz="3200" b="1" i="1" dirty="0"/>
              <a:t> </a:t>
            </a:r>
            <a:r>
              <a:rPr lang="en-US" sz="3200" b="1" i="1" dirty="0" err="1"/>
              <a:t>ấu</a:t>
            </a:r>
            <a:r>
              <a:rPr lang="en-US" sz="3200" b="1" i="1" dirty="0"/>
              <a:t> </a:t>
            </a:r>
            <a:r>
              <a:rPr lang="en-US" sz="3200" b="1" i="1" dirty="0" err="1"/>
              <a:t>của</a:t>
            </a:r>
            <a:r>
              <a:rPr lang="en-US" sz="3200" b="1" i="1" dirty="0"/>
              <a:t> Hon - </a:t>
            </a:r>
            <a:r>
              <a:rPr lang="en-US" sz="3200" b="1" i="1" dirty="0" err="1"/>
              <a:t>đa</a:t>
            </a:r>
            <a:r>
              <a:rPr lang="en-US" sz="3200" b="1" dirty="0"/>
              <a:t>?  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án</a:t>
            </a:r>
            <a:r>
              <a:rPr lang="en-US" sz="2400" dirty="0"/>
              <a:t>: </a:t>
            </a:r>
            <a:r>
              <a:rPr lang="en-US" sz="2400" dirty="0" err="1"/>
              <a:t>Trích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 </a:t>
            </a:r>
            <a:r>
              <a:rPr lang="en-US" sz="2400" i="1" dirty="0" err="1"/>
              <a:t>Biển</a:t>
            </a:r>
            <a:r>
              <a:rPr lang="en-US" sz="2400" i="1" dirty="0"/>
              <a:t> </a:t>
            </a:r>
            <a:r>
              <a:rPr lang="en-US" sz="2400" i="1" dirty="0" err="1"/>
              <a:t>giấc</a:t>
            </a:r>
            <a:r>
              <a:rPr lang="en-US" sz="2400" i="1" dirty="0"/>
              <a:t> </a:t>
            </a:r>
            <a:r>
              <a:rPr lang="en-US" sz="2400" i="1" dirty="0" err="1"/>
              <a:t>mơ</a:t>
            </a:r>
            <a:r>
              <a:rPr lang="en-US" sz="2400" i="1" dirty="0"/>
              <a:t> </a:t>
            </a:r>
            <a:r>
              <a:rPr lang="en-US" sz="2400" i="1" dirty="0" err="1"/>
              <a:t>thành</a:t>
            </a:r>
            <a:r>
              <a:rPr lang="en-US" sz="2400" i="1" dirty="0"/>
              <a:t> </a:t>
            </a:r>
            <a:r>
              <a:rPr lang="en-US" sz="2400" i="1" dirty="0" err="1"/>
              <a:t>sức</a:t>
            </a:r>
            <a:r>
              <a:rPr lang="en-US" sz="2400" i="1" dirty="0"/>
              <a:t> </a:t>
            </a:r>
            <a:r>
              <a:rPr lang="en-US" sz="2400" i="1" dirty="0" err="1"/>
              <a:t>mạnh</a:t>
            </a:r>
            <a:r>
              <a:rPr lang="en-US" sz="2400" i="1" dirty="0"/>
              <a:t> </a:t>
            </a:r>
            <a:r>
              <a:rPr lang="en-US" sz="2400" i="1" dirty="0" err="1"/>
              <a:t>đi</a:t>
            </a:r>
            <a:r>
              <a:rPr lang="en-US" sz="2400" i="1" dirty="0"/>
              <a:t> </a:t>
            </a:r>
            <a:r>
              <a:rPr lang="en-US" sz="2400" i="1" dirty="0" err="1"/>
              <a:t>tới</a:t>
            </a:r>
            <a:r>
              <a:rPr lang="en-US" sz="2400" i="1" dirty="0"/>
              <a:t> (</a:t>
            </a:r>
            <a:r>
              <a:rPr lang="en-US" sz="2400" i="1" dirty="0" err="1"/>
              <a:t>Bản</a:t>
            </a:r>
            <a:r>
              <a:rPr lang="en-US" sz="2400" i="1" dirty="0"/>
              <a:t> </a:t>
            </a:r>
            <a:r>
              <a:rPr lang="en-US" sz="2400" i="1" dirty="0" err="1"/>
              <a:t>lí</a:t>
            </a:r>
            <a:r>
              <a:rPr lang="en-US" sz="2400" i="1" dirty="0"/>
              <a:t> </a:t>
            </a:r>
            <a:r>
              <a:rPr lang="en-US" sz="2400" i="1" dirty="0" err="1"/>
              <a:t>lịch</a:t>
            </a:r>
            <a:r>
              <a:rPr lang="en-US" sz="2400" i="1" dirty="0"/>
              <a:t> </a:t>
            </a:r>
            <a:r>
              <a:rPr lang="en-US" sz="2400" i="1" dirty="0" err="1"/>
              <a:t>đời</a:t>
            </a:r>
            <a:r>
              <a:rPr lang="en-US" sz="2400" i="1" dirty="0"/>
              <a:t> </a:t>
            </a:r>
            <a:r>
              <a:rPr lang="en-US" sz="2400" i="1" dirty="0" err="1"/>
              <a:t>tôi</a:t>
            </a:r>
            <a:r>
              <a:rPr lang="en-US" sz="2400" i="1" dirty="0"/>
              <a:t>)</a:t>
            </a:r>
            <a:r>
              <a:rPr lang="en-US" sz="2400" dirty="0"/>
              <a:t>.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4: </a:t>
            </a:r>
            <a:r>
              <a:rPr lang="en-US" sz="2800" b="1" dirty="0" err="1"/>
              <a:t>Phương</a:t>
            </a:r>
            <a:r>
              <a:rPr lang="en-US" sz="2800" b="1" dirty="0"/>
              <a:t> </a:t>
            </a:r>
            <a:r>
              <a:rPr lang="en-US" sz="2800" b="1" dirty="0" err="1"/>
              <a:t>thức</a:t>
            </a:r>
            <a:r>
              <a:rPr lang="en-US" sz="2800" b="1" dirty="0"/>
              <a:t>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đạt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i="1" dirty="0" err="1"/>
              <a:t>Thời</a:t>
            </a:r>
            <a:r>
              <a:rPr lang="en-US" sz="2800" b="1" i="1" dirty="0"/>
              <a:t> </a:t>
            </a:r>
            <a:r>
              <a:rPr lang="en-US" sz="2800" b="1" i="1" dirty="0" err="1"/>
              <a:t>thơ</a:t>
            </a:r>
            <a:r>
              <a:rPr lang="en-US" sz="2800" b="1" i="1" dirty="0"/>
              <a:t> </a:t>
            </a:r>
            <a:r>
              <a:rPr lang="en-US" sz="2800" b="1" i="1" dirty="0" err="1"/>
              <a:t>ấu</a:t>
            </a:r>
            <a:r>
              <a:rPr lang="en-US" sz="2800" b="1" i="1" dirty="0"/>
              <a:t> </a:t>
            </a:r>
            <a:r>
              <a:rPr lang="en-US" sz="2800" b="1" i="1" dirty="0" err="1"/>
              <a:t>của</a:t>
            </a:r>
            <a:r>
              <a:rPr lang="en-US" sz="2800" b="1" i="1" dirty="0"/>
              <a:t> Hon - </a:t>
            </a:r>
            <a:r>
              <a:rPr lang="en-US" sz="2800" b="1" i="1" dirty="0" err="1"/>
              <a:t>đa</a:t>
            </a:r>
            <a:r>
              <a:rPr lang="en-US" sz="2800" b="1" dirty="0"/>
              <a:t>?   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Đáp án: </a:t>
            </a:r>
            <a:r>
              <a:rPr lang="en-US" sz="2800" dirty="0"/>
              <a:t>T</a:t>
            </a:r>
            <a:r>
              <a:rPr lang="vi-VN" sz="2800" dirty="0"/>
              <a:t>ự sự kết hợp miêu tả và biểu cảm.</a:t>
            </a:r>
            <a:endParaRPr lang="en-US" sz="2800" dirty="0"/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Câu</a:t>
            </a:r>
            <a:r>
              <a:rPr lang="en-US" sz="3600" b="1" dirty="0"/>
              <a:t> 5: </a:t>
            </a:r>
            <a:r>
              <a:rPr lang="en-US" sz="3600" b="1" dirty="0" err="1"/>
              <a:t>Nhân</a:t>
            </a:r>
            <a:r>
              <a:rPr lang="en-US" sz="3600" b="1" dirty="0"/>
              <a:t> </a:t>
            </a:r>
            <a:r>
              <a:rPr lang="en-US" sz="3600" b="1" dirty="0" err="1"/>
              <a:t>vật</a:t>
            </a:r>
            <a:r>
              <a:rPr lang="en-US" sz="3600" b="1" dirty="0"/>
              <a:t> </a:t>
            </a:r>
            <a:r>
              <a:rPr lang="en-US" sz="3600" b="1" dirty="0" err="1"/>
              <a:t>chính</a:t>
            </a:r>
            <a:r>
              <a:rPr lang="en-US" sz="3600" b="1" dirty="0"/>
              <a:t> </a:t>
            </a:r>
            <a:r>
              <a:rPr lang="en-US" sz="3600" b="1" dirty="0" err="1"/>
              <a:t>xưng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văn</a:t>
            </a:r>
            <a:r>
              <a:rPr lang="en-US" sz="3600" b="1" dirty="0"/>
              <a:t> </a:t>
            </a:r>
            <a:r>
              <a:rPr lang="en-US" sz="3600" b="1" dirty="0" err="1"/>
              <a:t>bản</a:t>
            </a:r>
            <a:r>
              <a:rPr lang="en-US" sz="3600" b="1" dirty="0"/>
              <a:t>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án</a:t>
            </a:r>
            <a:r>
              <a:rPr lang="en-US" sz="3600" dirty="0"/>
              <a:t>: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chính</a:t>
            </a:r>
            <a:r>
              <a:rPr lang="en-US" sz="3600" dirty="0"/>
              <a:t> </a:t>
            </a:r>
            <a:r>
              <a:rPr lang="en-US" sz="3600" dirty="0" err="1"/>
              <a:t>xưng</a:t>
            </a:r>
            <a:r>
              <a:rPr lang="en-US" sz="3600" dirty="0"/>
              <a:t> “</a:t>
            </a:r>
            <a:r>
              <a:rPr lang="en-US" sz="3600" dirty="0" err="1"/>
              <a:t>tôi</a:t>
            </a:r>
            <a:r>
              <a:rPr lang="en-US" sz="3600" dirty="0"/>
              <a:t>”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Câu</a:t>
            </a:r>
            <a:r>
              <a:rPr lang="en-US" sz="3600" b="1" dirty="0"/>
              <a:t> 6: </a:t>
            </a:r>
            <a:r>
              <a:rPr lang="en-US" sz="3600" b="1" dirty="0" err="1"/>
              <a:t>Bố</a:t>
            </a:r>
            <a:r>
              <a:rPr lang="en-US" sz="3600" b="1" dirty="0"/>
              <a:t> </a:t>
            </a:r>
            <a:r>
              <a:rPr lang="en-US" sz="3600" b="1" dirty="0" err="1"/>
              <a:t>cục</a:t>
            </a:r>
            <a:r>
              <a:rPr lang="en-US" sz="3600" b="1" dirty="0"/>
              <a:t> </a:t>
            </a:r>
            <a:r>
              <a:rPr lang="en-US" sz="3600" b="1" dirty="0" err="1"/>
              <a:t>văn</a:t>
            </a:r>
            <a:r>
              <a:rPr lang="en-US" sz="3600" b="1" dirty="0"/>
              <a:t> </a:t>
            </a:r>
            <a:r>
              <a:rPr lang="en-US" sz="3600" b="1" dirty="0" err="1"/>
              <a:t>bản</a:t>
            </a:r>
            <a:r>
              <a:rPr lang="en-US" sz="3600" b="1" dirty="0"/>
              <a:t> </a:t>
            </a:r>
            <a:r>
              <a:rPr lang="en-US" sz="3600" b="1" dirty="0" err="1"/>
              <a:t>sẽ</a:t>
            </a:r>
            <a:r>
              <a:rPr lang="en-US" sz="3600" b="1" dirty="0"/>
              <a:t> </a:t>
            </a:r>
            <a:r>
              <a:rPr lang="en-US" sz="3600" b="1" dirty="0" err="1"/>
              <a:t>học</a:t>
            </a:r>
            <a:r>
              <a:rPr lang="en-US" sz="3600" b="1" dirty="0"/>
              <a:t> chia </a:t>
            </a:r>
            <a:r>
              <a:rPr lang="en-US" sz="3600" b="1" dirty="0" err="1"/>
              <a:t>như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án</a:t>
            </a:r>
            <a:r>
              <a:rPr lang="en-US" sz="3600" dirty="0"/>
              <a:t>: 3 </a:t>
            </a:r>
            <a:r>
              <a:rPr lang="en-US" sz="3600" dirty="0" err="1"/>
              <a:t>phần</a:t>
            </a:r>
            <a:r>
              <a:rPr lang="en-US" sz="3600" dirty="0"/>
              <a:t>.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1345274" y="4360637"/>
            <a:ext cx="10522857" cy="2254312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Hon-đa Sô-i-chi-rô (1906 - 1991) 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Ông là tác giả bài kí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Thời thơ ấu của Hon -  đa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Ông cũng là kĩ sư và nhà sáng lập hãng xe máy, o tô Hon - đa nổi tiếng của Nhật Bản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33" y="398352"/>
            <a:ext cx="4353248" cy="382725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7879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F0A7C8-9E33-4685-A35C-D9C02F66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2" y="530087"/>
            <a:ext cx="10515600" cy="2112158"/>
          </a:xfrm>
          <a:effectLst>
            <a:reflection blurRad="6350" stA="50000" endA="275" endPos="40000" dist="1016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Tiết 31 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đọc hiểu</a:t>
            </a:r>
            <a:br>
              <a:rPr lang="en-US" sz="4000" b="1"/>
            </a:b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Hon-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EC6DE3-5289-4FCD-8AF5-F6A0980A3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32" y="2774767"/>
            <a:ext cx="7987740" cy="38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04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374</Words>
  <Application>Microsoft Office PowerPoint</Application>
  <PresentationFormat>Widescreen</PresentationFormat>
  <Paragraphs>24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 Light</vt:lpstr>
      <vt:lpstr>DengXian</vt:lpstr>
      <vt:lpstr>Calibri</vt:lpstr>
      <vt:lpstr>Arial</vt:lpstr>
      <vt:lpstr>SimSun</vt:lpstr>
      <vt:lpstr>Barlow Condensed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31 - Thực hành đọc hiểu Thời thơ ấu của Hon-đa</vt:lpstr>
      <vt:lpstr>PowerPoint Presentation</vt:lpstr>
      <vt:lpstr>PowerPoint Presentation</vt:lpstr>
      <vt:lpstr>PowerPoint Presentation</vt:lpstr>
      <vt:lpstr>Kinh nghiệm đọc hiểu hồi kí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GHC</cp:lastModifiedBy>
  <cp:revision>129</cp:revision>
  <dcterms:created xsi:type="dcterms:W3CDTF">2018-10-29T09:59:25Z</dcterms:created>
  <dcterms:modified xsi:type="dcterms:W3CDTF">2023-11-01T02:18:55Z</dcterms:modified>
</cp:coreProperties>
</file>