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6" r:id="rId2"/>
    <p:sldId id="611" r:id="rId3"/>
    <p:sldId id="659" r:id="rId4"/>
    <p:sldId id="478" r:id="rId5"/>
    <p:sldId id="480" r:id="rId6"/>
    <p:sldId id="481" r:id="rId7"/>
    <p:sldId id="468" r:id="rId8"/>
    <p:sldId id="469" r:id="rId9"/>
    <p:sldId id="470" r:id="rId10"/>
    <p:sldId id="473" r:id="rId11"/>
    <p:sldId id="472" r:id="rId12"/>
    <p:sldId id="475" r:id="rId13"/>
    <p:sldId id="476" r:id="rId14"/>
    <p:sldId id="482" r:id="rId15"/>
    <p:sldId id="477" r:id="rId16"/>
    <p:sldId id="4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5BE9B-C834-430D-B659-D9105778886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4737-A720-4045-B094-4DAF6529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8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880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5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051-A278-4A6A-9CBB-FC28068E3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499AA-BFE2-4E4F-9376-BA37781D3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6A1B-4DB7-4C98-9769-AAD46476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7D8AD-FE8B-4021-8271-7EC616D2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6090-BA29-4880-B792-478E6CB5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E5B3-6D2B-4587-95C9-FBE51E48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A32EB-7764-4E84-B168-A9FFF0A30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A582-6980-429A-BCBD-5689F46D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0168-A024-4579-A02D-B8453926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24C4C-D943-4A02-A834-C2BC7ADA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85B63-6585-4E0D-9ACF-E2BEB6820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F769C-6865-4CD3-AC72-0F28DD02B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8EAB-62C2-4782-A9BD-CD6147A8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CF1D-289A-412B-A40E-09B2D297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D63F-67A4-41A5-8563-DE10AD9D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901"/>
            <a:ext cx="12191997" cy="68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38022" y="6204022"/>
            <a:ext cx="662737" cy="64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7" y="5129513"/>
            <a:ext cx="1799583" cy="1657389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37" y="539875"/>
            <a:ext cx="11804926" cy="880264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104573360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44E9-BB64-4988-8E62-08D2C096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1AF9-BEF0-487D-A9B2-F1E431B8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3F3F-0D85-4CE2-B8BD-8F4E8D8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4827-BC9E-4915-B5EB-F1B0758C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1E49-2A56-4EAC-A34B-986C4B8E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BCA5-6D43-4C65-BC01-3497B6B1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C29D7-B885-45C1-BE01-B9966E58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A39BE-742D-4337-B698-399ED0D9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7B6E-72E9-489F-B52D-9456835C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6CE0-B052-4363-8EB0-F687F922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7CF0-8AA9-41C6-98B6-4DD17644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AAB0-FF82-4AFF-B3E8-676E65E5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B788F-8989-4FA7-95CE-84F035B0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820E7-025E-46A9-A347-C46AEAD6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6C380-9978-4099-A34B-0ABB765C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1B511-1823-401A-9A19-9F219F2F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91F2-9B19-414B-80AF-B6BA5723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9E28-D25E-49AD-9AF0-E2BC8F56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48457-B7F1-4D14-A990-1E0CCE3F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29471-2142-4EF1-8D9F-361CEF52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40445-D74F-4A47-A4B3-93D28DA65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547FF-6E7B-44BF-9546-D7C89E3F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5E224-1DE0-4DF4-B530-1CD2C2F0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3B08A-C6C4-42FA-8EC5-DA2E541A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8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0683-BF9E-410D-9751-6654E6CF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75E95-492B-4D84-803B-806AAF61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ACD5D-5AE0-429C-9BEC-F1BCC28C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6A7D9-165D-4E37-8EB5-BBBA72BA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D1724-620E-474E-ABBF-EB356DF4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5AEC7-036E-4AA9-832B-D33D3EDA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F551-43D9-4730-AD24-0E5815A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5FA-40B2-4235-8452-53A04CE7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EAB-35D4-483F-9EE2-32EDBE0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0B943-E94F-4E77-B83B-6A990F63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563DC-6D9F-43D8-88A3-95BC8F09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E733-50AD-40D7-A4A9-FF2BB218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4EC0B-37C7-4C8F-9AB9-41A36029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BC1F-14DC-49AE-BDC4-FA8BBE9A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3326D-0AA3-4131-872F-3BA56D1F7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3EF1D-E217-483E-BF14-17EA0719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18357-6437-4171-BA46-78A40ACC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5D1DA-1537-4878-88B7-C8BE998C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66211-B762-417D-A294-DD93C9F6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4B033-89AC-4E1A-8856-EFB529CC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F099-F617-456F-91CF-D575B295C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CCA7-01DF-4A44-A77F-D70F8096A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9CB6-C680-4EBB-A129-DAB24700D1D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76B1-01DA-45F1-91BB-9193313AE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6570-520F-43C9-9CFB-2666F8AD7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03B36-6103-41CC-BD8B-21688A58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65F35-5001-4AD5-ABDB-567A1C11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6" y="1040505"/>
            <a:ext cx="6347791" cy="477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85722-9D69-4156-B0F5-8D474353E3EA}"/>
              </a:ext>
            </a:extLst>
          </p:cNvPr>
          <p:cNvSpPr txBox="1"/>
          <p:nvPr/>
        </p:nvSpPr>
        <p:spPr>
          <a:xfrm>
            <a:off x="3346173" y="2691224"/>
            <a:ext cx="54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C00000"/>
                </a:solidFill>
              </a:rPr>
              <a:t>Khởi động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BF848-437F-49DE-8DC2-937A35B3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43" y="2168200"/>
            <a:ext cx="4081257" cy="2521600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5E0514FD-53D6-4666-B47E-AB2FA1A1F11D}"/>
              </a:ext>
            </a:extLst>
          </p:cNvPr>
          <p:cNvGrpSpPr/>
          <p:nvPr/>
        </p:nvGrpSpPr>
        <p:grpSpPr>
          <a:xfrm>
            <a:off x="486648" y="394934"/>
            <a:ext cx="5593112" cy="4086914"/>
            <a:chOff x="0" y="0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D77956A-1094-46E6-A50A-1BE477C221EC}"/>
                </a:ext>
              </a:extLst>
            </p:cNvPr>
            <p:cNvSpPr/>
            <p:nvPr/>
          </p:nvSpPr>
          <p:spPr bwMode="auto">
            <a:xfrm>
              <a:off x="4763" y="2266950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88F9476-5646-404D-83BF-2CE576B8EB95}"/>
                </a:ext>
              </a:extLst>
            </p:cNvPr>
            <p:cNvSpPr/>
            <p:nvPr/>
          </p:nvSpPr>
          <p:spPr bwMode="auto">
            <a:xfrm>
              <a:off x="0" y="388938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57FDA92-9B23-4A96-8DE2-F7625DA7A83C}"/>
                </a:ext>
              </a:extLst>
            </p:cNvPr>
            <p:cNvSpPr/>
            <p:nvPr/>
          </p:nvSpPr>
          <p:spPr bwMode="auto">
            <a:xfrm>
              <a:off x="2046288" y="0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EE519A3-248D-4797-84E4-B1403FCA8B35}"/>
                </a:ext>
              </a:extLst>
            </p:cNvPr>
            <p:cNvSpPr/>
            <p:nvPr/>
          </p:nvSpPr>
          <p:spPr bwMode="auto">
            <a:xfrm>
              <a:off x="4530725" y="930275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3227FFC-70D9-49DA-8B1D-40A4E97CA8F8}"/>
                </a:ext>
              </a:extLst>
            </p:cNvPr>
            <p:cNvSpPr/>
            <p:nvPr/>
          </p:nvSpPr>
          <p:spPr bwMode="auto">
            <a:xfrm>
              <a:off x="3770313" y="2941638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6F589C-870D-4E5A-8C4E-79E9DCBC69CE}"/>
                </a:ext>
              </a:extLst>
            </p:cNvPr>
            <p:cNvSpPr/>
            <p:nvPr/>
          </p:nvSpPr>
          <p:spPr bwMode="auto">
            <a:xfrm>
              <a:off x="1728788" y="3706813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D1828B9-06C3-4171-9FE9-410A79C7FE50}"/>
                </a:ext>
              </a:extLst>
            </p:cNvPr>
            <p:cNvSpPr/>
            <p:nvPr/>
          </p:nvSpPr>
          <p:spPr bwMode="auto">
            <a:xfrm>
              <a:off x="2957513" y="3971925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1">
              <a:extLst>
                <a:ext uri="{FF2B5EF4-FFF2-40B4-BE49-F238E27FC236}">
                  <a16:creationId xmlns:a16="http://schemas.microsoft.com/office/drawing/2014/main" id="{19DEFBA1-3D8D-448E-B6C9-CFC18BC2C9DF}"/>
                </a:ext>
              </a:extLst>
            </p:cNvPr>
            <p:cNvGrpSpPr/>
            <p:nvPr/>
          </p:nvGrpSpPr>
          <p:grpSpPr>
            <a:xfrm>
              <a:off x="271463" y="157163"/>
              <a:ext cx="5260975" cy="4090987"/>
              <a:chOff x="271463" y="157163"/>
              <a:chExt cx="5260975" cy="4090987"/>
            </a:xfrm>
            <a:grpFill/>
          </p:grpSpPr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F98AF3CF-76F5-4819-9795-3ED7A3D75751}"/>
                  </a:ext>
                </a:extLst>
              </p:cNvPr>
              <p:cNvSpPr/>
              <p:nvPr/>
            </p:nvSpPr>
            <p:spPr bwMode="auto">
              <a:xfrm>
                <a:off x="4559300" y="1066800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FC715F5E-1854-4CD2-BBF3-FDE13E440E41}"/>
                  </a:ext>
                </a:extLst>
              </p:cNvPr>
              <p:cNvSpPr/>
              <p:nvPr/>
            </p:nvSpPr>
            <p:spPr bwMode="auto">
              <a:xfrm>
                <a:off x="4772025" y="1076325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9AD48E50-F2AF-4C96-9232-B3F701DB4B62}"/>
                  </a:ext>
                </a:extLst>
              </p:cNvPr>
              <p:cNvSpPr/>
              <p:nvPr/>
            </p:nvSpPr>
            <p:spPr bwMode="auto">
              <a:xfrm>
                <a:off x="4981575" y="1157288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42D70E41-C182-4B22-9658-7ED75D86A6FE}"/>
                  </a:ext>
                </a:extLst>
              </p:cNvPr>
              <p:cNvSpPr/>
              <p:nvPr/>
            </p:nvSpPr>
            <p:spPr bwMode="auto">
              <a:xfrm>
                <a:off x="5175250" y="1320800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13229A24-5559-4B56-ACD4-FF2590883286}"/>
                  </a:ext>
                </a:extLst>
              </p:cNvPr>
              <p:cNvSpPr/>
              <p:nvPr/>
            </p:nvSpPr>
            <p:spPr bwMode="auto">
              <a:xfrm>
                <a:off x="5326063" y="1501775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95A87C9-2397-41AB-933D-3F8805B8C2C6}"/>
                  </a:ext>
                </a:extLst>
              </p:cNvPr>
              <p:cNvSpPr/>
              <p:nvPr/>
            </p:nvSpPr>
            <p:spPr bwMode="auto">
              <a:xfrm>
                <a:off x="5418138" y="1698625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6A52D076-7B56-4999-919E-05C66D045F15}"/>
                  </a:ext>
                </a:extLst>
              </p:cNvPr>
              <p:cNvSpPr/>
              <p:nvPr/>
            </p:nvSpPr>
            <p:spPr bwMode="auto">
              <a:xfrm>
                <a:off x="5494338" y="1924050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D517E3AF-D7EE-43A5-8B26-9CB13F3C5658}"/>
                  </a:ext>
                </a:extLst>
              </p:cNvPr>
              <p:cNvSpPr/>
              <p:nvPr/>
            </p:nvSpPr>
            <p:spPr bwMode="auto">
              <a:xfrm>
                <a:off x="5507038" y="2138363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7D71285F-EC2D-4BB3-B75D-6F384AFE8366}"/>
                  </a:ext>
                </a:extLst>
              </p:cNvPr>
              <p:cNvSpPr/>
              <p:nvPr/>
            </p:nvSpPr>
            <p:spPr bwMode="auto">
              <a:xfrm>
                <a:off x="5426075" y="2300288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6BA2D53D-A279-4681-B5EE-D846F94D01B6}"/>
                  </a:ext>
                </a:extLst>
              </p:cNvPr>
              <p:cNvSpPr/>
              <p:nvPr/>
            </p:nvSpPr>
            <p:spPr bwMode="auto">
              <a:xfrm>
                <a:off x="5313363" y="2476500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F70DE7A1-05D6-4146-9F38-AC24CA605678}"/>
                  </a:ext>
                </a:extLst>
              </p:cNvPr>
              <p:cNvSpPr/>
              <p:nvPr/>
            </p:nvSpPr>
            <p:spPr bwMode="auto">
              <a:xfrm>
                <a:off x="5127625" y="2663825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79294975-6BC8-4260-A04A-8D17798EB778}"/>
                  </a:ext>
                </a:extLst>
              </p:cNvPr>
              <p:cNvSpPr/>
              <p:nvPr/>
            </p:nvSpPr>
            <p:spPr bwMode="auto">
              <a:xfrm>
                <a:off x="4706938" y="2863850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189847EF-9C9B-4BFC-BD30-4080B5554AE4}"/>
                  </a:ext>
                </a:extLst>
              </p:cNvPr>
              <p:cNvSpPr/>
              <p:nvPr/>
            </p:nvSpPr>
            <p:spPr bwMode="auto">
              <a:xfrm>
                <a:off x="4745038" y="2924175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C3C0AADC-A034-4071-A742-634002E02D6D}"/>
                  </a:ext>
                </a:extLst>
              </p:cNvPr>
              <p:cNvSpPr/>
              <p:nvPr/>
            </p:nvSpPr>
            <p:spPr bwMode="auto">
              <a:xfrm>
                <a:off x="4838700" y="3092450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E6B3D5B5-56F8-49AB-B573-7911B139D1D8}"/>
                  </a:ext>
                </a:extLst>
              </p:cNvPr>
              <p:cNvSpPr/>
              <p:nvPr/>
            </p:nvSpPr>
            <p:spPr bwMode="auto">
              <a:xfrm>
                <a:off x="4787900" y="3279775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1695CE97-F820-410D-B522-D28490EEBD38}"/>
                  </a:ext>
                </a:extLst>
              </p:cNvPr>
              <p:cNvSpPr/>
              <p:nvPr/>
            </p:nvSpPr>
            <p:spPr bwMode="auto">
              <a:xfrm>
                <a:off x="4637088" y="3513138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707A40A6-36AB-4BB7-B1C6-1B405E81EB4E}"/>
                  </a:ext>
                </a:extLst>
              </p:cNvPr>
              <p:cNvSpPr/>
              <p:nvPr/>
            </p:nvSpPr>
            <p:spPr bwMode="auto">
              <a:xfrm>
                <a:off x="4419600" y="3694113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4E09B4FF-8074-4862-9740-EB5E97F68BA8}"/>
                  </a:ext>
                </a:extLst>
              </p:cNvPr>
              <p:cNvSpPr/>
              <p:nvPr/>
            </p:nvSpPr>
            <p:spPr bwMode="auto">
              <a:xfrm>
                <a:off x="4187825" y="3800475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B6BF851C-BB71-4A44-8997-7788C2ECD0F7}"/>
                  </a:ext>
                </a:extLst>
              </p:cNvPr>
              <p:cNvSpPr/>
              <p:nvPr/>
            </p:nvSpPr>
            <p:spPr bwMode="auto">
              <a:xfrm>
                <a:off x="3946525" y="3863975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B8DE9F56-B58F-49E2-A0D1-9AD122EB7936}"/>
                  </a:ext>
                </a:extLst>
              </p:cNvPr>
              <p:cNvSpPr/>
              <p:nvPr/>
            </p:nvSpPr>
            <p:spPr bwMode="auto">
              <a:xfrm>
                <a:off x="3743325" y="3876675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1E9C9EDC-DBEF-43E7-8B5C-79649FFB3444}"/>
                  </a:ext>
                </a:extLst>
              </p:cNvPr>
              <p:cNvSpPr/>
              <p:nvPr/>
            </p:nvSpPr>
            <p:spPr bwMode="auto">
              <a:xfrm>
                <a:off x="3502025" y="3856038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E47486D-9D68-4095-A683-F692D5ABACA7}"/>
                  </a:ext>
                </a:extLst>
              </p:cNvPr>
              <p:cNvSpPr/>
              <p:nvPr/>
            </p:nvSpPr>
            <p:spPr bwMode="auto">
              <a:xfrm>
                <a:off x="3313113" y="3881438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ADE9283B-9CC1-4FB9-BBA0-6FB17564104E}"/>
                  </a:ext>
                </a:extLst>
              </p:cNvPr>
              <p:cNvSpPr/>
              <p:nvPr/>
            </p:nvSpPr>
            <p:spPr bwMode="auto">
              <a:xfrm>
                <a:off x="3128963" y="4010025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D16082CC-AB1B-403D-9C31-9504F65F8E18}"/>
                  </a:ext>
                </a:extLst>
              </p:cNvPr>
              <p:cNvSpPr/>
              <p:nvPr/>
            </p:nvSpPr>
            <p:spPr bwMode="auto">
              <a:xfrm>
                <a:off x="2921000" y="4124325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A1FEF7E-4603-45E2-ACDC-1358A5484C0D}"/>
                  </a:ext>
                </a:extLst>
              </p:cNvPr>
              <p:cNvSpPr/>
              <p:nvPr/>
            </p:nvSpPr>
            <p:spPr bwMode="auto">
              <a:xfrm>
                <a:off x="2682875" y="4203700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3AB2126D-BAB3-4023-BBAA-8C911189440D}"/>
                  </a:ext>
                </a:extLst>
              </p:cNvPr>
              <p:cNvSpPr/>
              <p:nvPr/>
            </p:nvSpPr>
            <p:spPr bwMode="auto">
              <a:xfrm>
                <a:off x="2473325" y="4213225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A600AA8B-C6F9-4A03-97F5-4D94D0C4F2F5}"/>
                  </a:ext>
                </a:extLst>
              </p:cNvPr>
              <p:cNvSpPr/>
              <p:nvPr/>
            </p:nvSpPr>
            <p:spPr bwMode="auto">
              <a:xfrm>
                <a:off x="2270125" y="4170363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8B1DB6A0-0F89-4359-BD0B-06A597A6562A}"/>
                  </a:ext>
                </a:extLst>
              </p:cNvPr>
              <p:cNvSpPr/>
              <p:nvPr/>
            </p:nvSpPr>
            <p:spPr bwMode="auto">
              <a:xfrm>
                <a:off x="2081213" y="4064000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BED4CDB6-3D70-40C0-A7F1-3E83E24E100F}"/>
                  </a:ext>
                </a:extLst>
              </p:cNvPr>
              <p:cNvSpPr/>
              <p:nvPr/>
            </p:nvSpPr>
            <p:spPr bwMode="auto">
              <a:xfrm>
                <a:off x="1920875" y="3871913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0EF12975-02F2-4FA1-8EB8-8D990BC4A151}"/>
                  </a:ext>
                </a:extLst>
              </p:cNvPr>
              <p:cNvSpPr/>
              <p:nvPr/>
            </p:nvSpPr>
            <p:spPr bwMode="auto">
              <a:xfrm>
                <a:off x="1866900" y="3735388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A37CA827-A7BE-4B4B-8D1E-5A36A7E372CC}"/>
                  </a:ext>
                </a:extLst>
              </p:cNvPr>
              <p:cNvSpPr/>
              <p:nvPr/>
            </p:nvSpPr>
            <p:spPr bwMode="auto">
              <a:xfrm>
                <a:off x="1789113" y="3544888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D217D41D-7521-486E-A13C-F1647C14B5C4}"/>
                  </a:ext>
                </a:extLst>
              </p:cNvPr>
              <p:cNvSpPr/>
              <p:nvPr/>
            </p:nvSpPr>
            <p:spPr bwMode="auto">
              <a:xfrm>
                <a:off x="974725" y="3692525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DDF61C9-72B4-41CB-BB2F-B33E31AC5718}"/>
                  </a:ext>
                </a:extLst>
              </p:cNvPr>
              <p:cNvSpPr/>
              <p:nvPr/>
            </p:nvSpPr>
            <p:spPr bwMode="auto">
              <a:xfrm>
                <a:off x="1138238" y="3703638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31225D3A-5ED1-4A61-9C82-38984ED2C0D4}"/>
                  </a:ext>
                </a:extLst>
              </p:cNvPr>
              <p:cNvSpPr/>
              <p:nvPr/>
            </p:nvSpPr>
            <p:spPr bwMode="auto">
              <a:xfrm>
                <a:off x="1338263" y="3694113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BAA41209-4D3A-4170-AF90-24A6B2E99AE1}"/>
                  </a:ext>
                </a:extLst>
              </p:cNvPr>
              <p:cNvSpPr/>
              <p:nvPr/>
            </p:nvSpPr>
            <p:spPr bwMode="auto">
              <a:xfrm>
                <a:off x="1504950" y="3659188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9A215E6D-7F32-4D04-9ED3-DFAB61D14C76}"/>
                  </a:ext>
                </a:extLst>
              </p:cNvPr>
              <p:cNvSpPr/>
              <p:nvPr/>
            </p:nvSpPr>
            <p:spPr bwMode="auto">
              <a:xfrm>
                <a:off x="1646238" y="3589338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658D78BA-3C0C-4260-A2F4-53C7FFF18455}"/>
                  </a:ext>
                </a:extLst>
              </p:cNvPr>
              <p:cNvSpPr/>
              <p:nvPr/>
            </p:nvSpPr>
            <p:spPr bwMode="auto">
              <a:xfrm>
                <a:off x="777875" y="3646488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8DA9DFE8-30E2-4766-963E-935D3B9F20F8}"/>
                  </a:ext>
                </a:extLst>
              </p:cNvPr>
              <p:cNvSpPr/>
              <p:nvPr/>
            </p:nvSpPr>
            <p:spPr bwMode="auto">
              <a:xfrm>
                <a:off x="604838" y="3557588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0A5D7CE5-135F-4384-830B-5DE0061F056A}"/>
                  </a:ext>
                </a:extLst>
              </p:cNvPr>
              <p:cNvSpPr/>
              <p:nvPr/>
            </p:nvSpPr>
            <p:spPr bwMode="auto">
              <a:xfrm>
                <a:off x="460375" y="3417888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7A0391E0-AF1A-4A0C-97DF-808EFA4C61C4}"/>
                  </a:ext>
                </a:extLst>
              </p:cNvPr>
              <p:cNvSpPr/>
              <p:nvPr/>
            </p:nvSpPr>
            <p:spPr bwMode="auto">
              <a:xfrm>
                <a:off x="349250" y="3244850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1E85F4D4-4A7A-4713-9A1A-FE92D422CDF4}"/>
                  </a:ext>
                </a:extLst>
              </p:cNvPr>
              <p:cNvSpPr/>
              <p:nvPr/>
            </p:nvSpPr>
            <p:spPr bwMode="auto">
              <a:xfrm>
                <a:off x="287338" y="3044825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BD5316C4-4CC7-42D2-A887-CB06307BCDE7}"/>
                  </a:ext>
                </a:extLst>
              </p:cNvPr>
              <p:cNvSpPr/>
              <p:nvPr/>
            </p:nvSpPr>
            <p:spPr bwMode="auto">
              <a:xfrm>
                <a:off x="271463" y="2863850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AB850EC4-D931-4105-88A1-AD10689C081D}"/>
                  </a:ext>
                </a:extLst>
              </p:cNvPr>
              <p:cNvSpPr/>
              <p:nvPr/>
            </p:nvSpPr>
            <p:spPr bwMode="auto">
              <a:xfrm>
                <a:off x="276225" y="2627313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B45EC9C5-332E-4849-8AE1-FB14C6E6B110}"/>
                  </a:ext>
                </a:extLst>
              </p:cNvPr>
              <p:cNvSpPr/>
              <p:nvPr/>
            </p:nvSpPr>
            <p:spPr bwMode="auto">
              <a:xfrm>
                <a:off x="339725" y="2506663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D83A8403-7E81-42E2-B780-9905BC125EBD}"/>
                  </a:ext>
                </a:extLst>
              </p:cNvPr>
              <p:cNvSpPr/>
              <p:nvPr/>
            </p:nvSpPr>
            <p:spPr bwMode="auto">
              <a:xfrm>
                <a:off x="452438" y="2366963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A78C323A-7C1F-4932-8B3B-B3CDC8EF2D05}"/>
                  </a:ext>
                </a:extLst>
              </p:cNvPr>
              <p:cNvSpPr/>
              <p:nvPr/>
            </p:nvSpPr>
            <p:spPr bwMode="auto">
              <a:xfrm>
                <a:off x="552450" y="2289175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C65B96EB-81A5-4581-99D0-5BAA4CDE2906}"/>
                  </a:ext>
                </a:extLst>
              </p:cNvPr>
              <p:cNvSpPr/>
              <p:nvPr/>
            </p:nvSpPr>
            <p:spPr bwMode="auto">
              <a:xfrm>
                <a:off x="479425" y="2159000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FEEA4B76-220D-4F1E-B6DC-483FDCABC1B4}"/>
                  </a:ext>
                </a:extLst>
              </p:cNvPr>
              <p:cNvSpPr/>
              <p:nvPr/>
            </p:nvSpPr>
            <p:spPr bwMode="auto">
              <a:xfrm>
                <a:off x="376238" y="1997075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3D095047-4EB8-4E55-8E64-C8876B3F7CA3}"/>
                  </a:ext>
                </a:extLst>
              </p:cNvPr>
              <p:cNvSpPr/>
              <p:nvPr/>
            </p:nvSpPr>
            <p:spPr bwMode="auto">
              <a:xfrm>
                <a:off x="319088" y="1841500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A4BD71D3-FCFC-491A-9021-5E1283D93716}"/>
                  </a:ext>
                </a:extLst>
              </p:cNvPr>
              <p:cNvSpPr/>
              <p:nvPr/>
            </p:nvSpPr>
            <p:spPr bwMode="auto">
              <a:xfrm>
                <a:off x="292100" y="1673225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D3CC5369-FC11-493F-986D-A5E4E1064D5E}"/>
                  </a:ext>
                </a:extLst>
              </p:cNvPr>
              <p:cNvSpPr/>
              <p:nvPr/>
            </p:nvSpPr>
            <p:spPr bwMode="auto">
              <a:xfrm>
                <a:off x="300038" y="1524000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2B87FF8A-7D4E-4F5C-B194-3A02DEDCE5A6}"/>
                  </a:ext>
                </a:extLst>
              </p:cNvPr>
              <p:cNvSpPr/>
              <p:nvPr/>
            </p:nvSpPr>
            <p:spPr bwMode="auto">
              <a:xfrm>
                <a:off x="349250" y="1328738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94439F26-3A6D-458E-9EE4-8D5AA4C71FBE}"/>
                  </a:ext>
                </a:extLst>
              </p:cNvPr>
              <p:cNvSpPr/>
              <p:nvPr/>
            </p:nvSpPr>
            <p:spPr bwMode="auto">
              <a:xfrm>
                <a:off x="423863" y="1185863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2206A8D3-432B-4086-BCF1-2F525C7FC580}"/>
                  </a:ext>
                </a:extLst>
              </p:cNvPr>
              <p:cNvSpPr/>
              <p:nvPr/>
            </p:nvSpPr>
            <p:spPr bwMode="auto">
              <a:xfrm>
                <a:off x="508000" y="1019175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EA355D9E-41D5-47DD-B60E-848D12634C78}"/>
                  </a:ext>
                </a:extLst>
              </p:cNvPr>
              <p:cNvSpPr/>
              <p:nvPr/>
            </p:nvSpPr>
            <p:spPr bwMode="auto">
              <a:xfrm>
                <a:off x="619125" y="868363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51978012-E357-4E88-B7C6-552078074B63}"/>
                  </a:ext>
                </a:extLst>
              </p:cNvPr>
              <p:cNvSpPr/>
              <p:nvPr/>
            </p:nvSpPr>
            <p:spPr bwMode="auto">
              <a:xfrm>
                <a:off x="738188" y="758825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D3F77C05-15E0-49F8-BEAF-C7CC017F711C}"/>
                  </a:ext>
                </a:extLst>
              </p:cNvPr>
              <p:cNvSpPr/>
              <p:nvPr/>
            </p:nvSpPr>
            <p:spPr bwMode="auto">
              <a:xfrm>
                <a:off x="881063" y="657225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4E7C097E-45DF-4FBD-83B5-B2095237DF77}"/>
                  </a:ext>
                </a:extLst>
              </p:cNvPr>
              <p:cNvSpPr/>
              <p:nvPr/>
            </p:nvSpPr>
            <p:spPr bwMode="auto">
              <a:xfrm>
                <a:off x="1054100" y="587375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2ADBAE20-C23B-40B3-93E3-E234ABD75AD5}"/>
                  </a:ext>
                </a:extLst>
              </p:cNvPr>
              <p:cNvSpPr/>
              <p:nvPr/>
            </p:nvSpPr>
            <p:spPr bwMode="auto">
              <a:xfrm>
                <a:off x="1204913" y="541338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7FC7B9D6-6C9C-42BE-B9E7-4E8B71667F0A}"/>
                  </a:ext>
                </a:extLst>
              </p:cNvPr>
              <p:cNvSpPr/>
              <p:nvPr/>
            </p:nvSpPr>
            <p:spPr bwMode="auto">
              <a:xfrm>
                <a:off x="1392238" y="560388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E7845C85-BD6C-473E-9235-5380127885C8}"/>
                  </a:ext>
                </a:extLst>
              </p:cNvPr>
              <p:cNvSpPr/>
              <p:nvPr/>
            </p:nvSpPr>
            <p:spPr bwMode="auto">
              <a:xfrm>
                <a:off x="1604963" y="574675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532919E3-A5AF-4E10-93B8-33DF39556E08}"/>
                  </a:ext>
                </a:extLst>
              </p:cNvPr>
              <p:cNvSpPr/>
              <p:nvPr/>
            </p:nvSpPr>
            <p:spPr bwMode="auto">
              <a:xfrm>
                <a:off x="1762125" y="646113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AAB98D17-8BF5-454E-8209-4BEC298BE4B0}"/>
                  </a:ext>
                </a:extLst>
              </p:cNvPr>
              <p:cNvSpPr/>
              <p:nvPr/>
            </p:nvSpPr>
            <p:spPr bwMode="auto">
              <a:xfrm>
                <a:off x="1903413" y="715963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F7CD0CE7-96CA-42BB-A1FA-F121F204F266}"/>
                  </a:ext>
                </a:extLst>
              </p:cNvPr>
              <p:cNvSpPr/>
              <p:nvPr/>
            </p:nvSpPr>
            <p:spPr bwMode="auto">
              <a:xfrm>
                <a:off x="2058988" y="779463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9E5A3E9C-B965-4E96-9291-7EFA1B743A86}"/>
                  </a:ext>
                </a:extLst>
              </p:cNvPr>
              <p:cNvSpPr/>
              <p:nvPr/>
            </p:nvSpPr>
            <p:spPr bwMode="auto">
              <a:xfrm>
                <a:off x="2133600" y="696913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343E8849-F177-4EC1-907A-784C5F2597ED}"/>
                  </a:ext>
                </a:extLst>
              </p:cNvPr>
              <p:cNvSpPr/>
              <p:nvPr/>
            </p:nvSpPr>
            <p:spPr bwMode="auto">
              <a:xfrm>
                <a:off x="2205038" y="557213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48BC2B5B-8269-424A-80C8-8EFCBA2AA73D}"/>
                  </a:ext>
                </a:extLst>
              </p:cNvPr>
              <p:cNvSpPr/>
              <p:nvPr/>
            </p:nvSpPr>
            <p:spPr bwMode="auto">
              <a:xfrm>
                <a:off x="2293938" y="381000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B4D242AD-6D5E-450A-89E7-D30AE57C4985}"/>
                  </a:ext>
                </a:extLst>
              </p:cNvPr>
              <p:cNvSpPr/>
              <p:nvPr/>
            </p:nvSpPr>
            <p:spPr bwMode="auto">
              <a:xfrm>
                <a:off x="2428875" y="314325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19639EF3-0C23-42E3-91DB-BFC22DF1F0F7}"/>
                  </a:ext>
                </a:extLst>
              </p:cNvPr>
              <p:cNvSpPr/>
              <p:nvPr/>
            </p:nvSpPr>
            <p:spPr bwMode="auto">
              <a:xfrm>
                <a:off x="2649538" y="236538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268D8524-D847-4DA9-A42C-5C5098644078}"/>
                  </a:ext>
                </a:extLst>
              </p:cNvPr>
              <p:cNvSpPr/>
              <p:nvPr/>
            </p:nvSpPr>
            <p:spPr bwMode="auto">
              <a:xfrm>
                <a:off x="2813050" y="179388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1815B875-C344-45D4-8EED-5E4D56400B22}"/>
                  </a:ext>
                </a:extLst>
              </p:cNvPr>
              <p:cNvSpPr/>
              <p:nvPr/>
            </p:nvSpPr>
            <p:spPr bwMode="auto">
              <a:xfrm>
                <a:off x="3073400" y="157163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7050A676-8401-4036-BE14-9A45D20F47FD}"/>
                  </a:ext>
                </a:extLst>
              </p:cNvPr>
              <p:cNvSpPr/>
              <p:nvPr/>
            </p:nvSpPr>
            <p:spPr bwMode="auto">
              <a:xfrm>
                <a:off x="3338513" y="173038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1FD10D48-E298-4067-8903-F349BBB664A8}"/>
                  </a:ext>
                </a:extLst>
              </p:cNvPr>
              <p:cNvSpPr/>
              <p:nvPr/>
            </p:nvSpPr>
            <p:spPr bwMode="auto">
              <a:xfrm>
                <a:off x="3552825" y="217488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F8699282-6F4D-424D-8BB2-834014324572}"/>
                  </a:ext>
                </a:extLst>
              </p:cNvPr>
              <p:cNvSpPr/>
              <p:nvPr/>
            </p:nvSpPr>
            <p:spPr bwMode="auto">
              <a:xfrm>
                <a:off x="3716338" y="274638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6211698F-19C8-4AAA-825B-AFB4ACB8012A}"/>
                  </a:ext>
                </a:extLst>
              </p:cNvPr>
              <p:cNvSpPr/>
              <p:nvPr/>
            </p:nvSpPr>
            <p:spPr bwMode="auto">
              <a:xfrm>
                <a:off x="3902075" y="341313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179DFA37-E785-48EB-87FD-15E668983039}"/>
                  </a:ext>
                </a:extLst>
              </p:cNvPr>
              <p:cNvSpPr/>
              <p:nvPr/>
            </p:nvSpPr>
            <p:spPr bwMode="auto">
              <a:xfrm>
                <a:off x="4027488" y="436563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3B3F5385-A078-4A97-B1C0-B23A3935419A}"/>
                  </a:ext>
                </a:extLst>
              </p:cNvPr>
              <p:cNvSpPr/>
              <p:nvPr/>
            </p:nvSpPr>
            <p:spPr bwMode="auto">
              <a:xfrm>
                <a:off x="4178300" y="563563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0C201328-68DD-4392-A01A-66E174A1A44C}"/>
                  </a:ext>
                </a:extLst>
              </p:cNvPr>
              <p:cNvSpPr/>
              <p:nvPr/>
            </p:nvSpPr>
            <p:spPr bwMode="auto">
              <a:xfrm>
                <a:off x="4294188" y="723900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90">
                <a:extLst>
                  <a:ext uri="{FF2B5EF4-FFF2-40B4-BE49-F238E27FC236}">
                    <a16:creationId xmlns:a16="http://schemas.microsoft.com/office/drawing/2014/main" id="{9E64F9C5-1217-4C81-82E3-7BF9EA7A11F7}"/>
                  </a:ext>
                </a:extLst>
              </p:cNvPr>
              <p:cNvSpPr/>
              <p:nvPr/>
            </p:nvSpPr>
            <p:spPr bwMode="auto">
              <a:xfrm>
                <a:off x="4381500" y="895350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393398CA-C585-4A9E-97BD-E0241E99186A}"/>
                  </a:ext>
                </a:extLst>
              </p:cNvPr>
              <p:cNvSpPr/>
              <p:nvPr/>
            </p:nvSpPr>
            <p:spPr bwMode="auto">
              <a:xfrm>
                <a:off x="4454525" y="1050925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A8747E29-FC4E-4FFA-9641-60F09D8835CE}"/>
                  </a:ext>
                </a:extLst>
              </p:cNvPr>
              <p:cNvSpPr/>
              <p:nvPr/>
            </p:nvSpPr>
            <p:spPr bwMode="auto">
              <a:xfrm>
                <a:off x="4918075" y="2759075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F1531A-1B33-4E50-A693-F88024200D8E}"/>
              </a:ext>
            </a:extLst>
          </p:cNvPr>
          <p:cNvSpPr txBox="1"/>
          <p:nvPr/>
        </p:nvSpPr>
        <p:spPr>
          <a:xfrm>
            <a:off x="1643752" y="1240091"/>
            <a:ext cx="2913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95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8D112466-317F-4843-AD62-F858CF2397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66" y="3736399"/>
            <a:ext cx="4184566" cy="40327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7CB4E-2302-418A-A5A4-2257C238C926}"/>
              </a:ext>
            </a:extLst>
          </p:cNvPr>
          <p:cNvSpPr txBox="1"/>
          <p:nvPr/>
        </p:nvSpPr>
        <p:spPr>
          <a:xfrm>
            <a:off x="1300766" y="1254082"/>
            <a:ext cx="102515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chín: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Chín đỏ cây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ỉ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 từ xanh đã chuyển sa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 chín, có thể thu hoạch 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nghề cho chín còn hơn chín nghề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 chín ở đây nghĩa và giỏi,thành thạo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ừ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Nhanh như cắt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chỉ một loại chim tên cắt, bay rất 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 cỏ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làm cho đứt bằng vật 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cắt một đoạn: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lược bỏ, bỏ đi, thu gọn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cắt lượt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chen ngang, thay phiên nhau làm gì đó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38D78-437D-4355-A6A5-CDD002DDE3CE}"/>
              </a:ext>
            </a:extLst>
          </p:cNvPr>
          <p:cNvSpPr txBox="1"/>
          <p:nvPr/>
        </p:nvSpPr>
        <p:spPr>
          <a:xfrm>
            <a:off x="1408090" y="1166842"/>
            <a:ext cx="9719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a- 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 tô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c- </a:t>
            </a:r>
            <a:r>
              <a:rPr lang="vi-VN" sz="3600" i="1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tuốc nơ vít </a:t>
            </a:r>
            <a:r>
              <a:rPr lang="en-US" sz="3600" i="1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tournevis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d- </a:t>
            </a:r>
            <a:r>
              <a:rPr lang="vi-VN" sz="3600" i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 vi </a:t>
            </a:r>
            <a:r>
              <a:rPr lang="en-US" sz="3600" i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television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e- </a:t>
            </a:r>
            <a:r>
              <a:rPr lang="vi-VN" sz="3600" i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tông</a:t>
            </a:r>
            <a:r>
              <a:rPr lang="en-US" sz="3600" i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carton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A8DA3E-C6F3-459E-B454-760F7648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08176"/>
              </p:ext>
            </p:extLst>
          </p:nvPr>
        </p:nvGraphicFramePr>
        <p:xfrm>
          <a:off x="2683099" y="2469523"/>
          <a:ext cx="6825802" cy="310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5802">
                  <a:extLst>
                    <a:ext uri="{9D8B030D-6E8A-4147-A177-3AD203B41FA5}">
                      <a16:colId xmlns:a16="http://schemas.microsoft.com/office/drawing/2014/main" val="3678102019"/>
                    </a:ext>
                  </a:extLst>
                </a:gridCol>
              </a:tblGrid>
              <a:tr h="434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50803"/>
                  </a:ext>
                </a:extLst>
              </a:tr>
              <a:tr h="88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48521"/>
                  </a:ext>
                </a:extLst>
              </a:tr>
              <a:tr h="889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spc="-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071060"/>
                  </a:ext>
                </a:extLst>
              </a:tr>
              <a:tr h="88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51517"/>
                  </a:ext>
                </a:extLst>
              </a:tr>
            </a:tbl>
          </a:graphicData>
        </a:graphic>
      </p:graphicFrame>
      <p:pic>
        <p:nvPicPr>
          <p:cNvPr id="5" name="Google Shape;360;p15">
            <a:extLst>
              <a:ext uri="{FF2B5EF4-FFF2-40B4-BE49-F238E27FC236}">
                <a16:creationId xmlns:a16="http://schemas.microsoft.com/office/drawing/2014/main" id="{DCA797E3-7AD1-4525-92AA-5945CD5C1B23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8901" y="0"/>
            <a:ext cx="2676982" cy="259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AF580-CB68-4EFC-9B6A-CFD49871FBA6}"/>
              </a:ext>
            </a:extLst>
          </p:cNvPr>
          <p:cNvSpPr txBox="1"/>
          <p:nvPr/>
        </p:nvSpPr>
        <p:spPr>
          <a:xfrm>
            <a:off x="634095" y="1081010"/>
            <a:ext cx="7595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5: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đoạn văn ngắn (khoảng 4 đến 5 dòng) nhận thức từ “ngọt” qua các giác quan.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60;p15">
            <a:extLst>
              <a:ext uri="{FF2B5EF4-FFF2-40B4-BE49-F238E27FC236}">
                <a16:creationId xmlns:a16="http://schemas.microsoft.com/office/drawing/2014/main" id="{DCA797E3-7AD1-4525-92AA-5945CD5C1B23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8901" y="0"/>
            <a:ext cx="2676982" cy="259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AF580-CB68-4EFC-9B6A-CFD49871FBA6}"/>
              </a:ext>
            </a:extLst>
          </p:cNvPr>
          <p:cNvSpPr txBox="1"/>
          <p:nvPr/>
        </p:nvSpPr>
        <p:spPr>
          <a:xfrm>
            <a:off x="634095" y="1081010"/>
            <a:ext cx="7595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5: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 kiểm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38391"/>
              </p:ext>
            </p:extLst>
          </p:nvPr>
        </p:nvGraphicFramePr>
        <p:xfrm>
          <a:off x="850006" y="1841678"/>
          <a:ext cx="9264225" cy="343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 cầu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 kiến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 sửa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Đảm bảo hình thức đoạn văn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Nội dung: khái niệm từ “ngọt” trong tiếng Việt được nhận thức qua các giác quan cụ thể.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Đảm bảo các yêu cầu về chính tả, ngữ pháp.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A8878C-3206-459B-AC14-05D1EBEFA47A}"/>
              </a:ext>
            </a:extLst>
          </p:cNvPr>
          <p:cNvSpPr/>
          <p:nvPr/>
        </p:nvSpPr>
        <p:spPr>
          <a:xfrm>
            <a:off x="2047741" y="914407"/>
            <a:ext cx="9787944" cy="50517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7DE6D-0C79-4CF7-A0A0-964A0C3D80E9}"/>
              </a:ext>
            </a:extLst>
          </p:cNvPr>
          <p:cNvSpPr txBox="1"/>
          <p:nvPr/>
        </p:nvSpPr>
        <p:spPr>
          <a:xfrm>
            <a:off x="2459866" y="1521311"/>
            <a:ext cx="9015210" cy="375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nếm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thị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thính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hay,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,...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8350A-DB53-4CEB-ABCC-1C5943453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8" y="146886"/>
            <a:ext cx="1636625" cy="2635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BAF580-CB68-4EFC-9B6A-CFD49871FBA6}"/>
              </a:ext>
            </a:extLst>
          </p:cNvPr>
          <p:cNvSpPr txBox="1"/>
          <p:nvPr/>
        </p:nvSpPr>
        <p:spPr>
          <a:xfrm>
            <a:off x="2565945" y="205238"/>
            <a:ext cx="7595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Đoạn văn minh họa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8100"/>
            <a:ext cx="10058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6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E9CBFB-0109-4895-9F62-64D3C62A8D99}"/>
              </a:ext>
            </a:extLst>
          </p:cNvPr>
          <p:cNvGrpSpPr/>
          <p:nvPr/>
        </p:nvGrpSpPr>
        <p:grpSpPr>
          <a:xfrm>
            <a:off x="905513" y="534154"/>
            <a:ext cx="8466234" cy="5938416"/>
            <a:chOff x="1786370" y="307413"/>
            <a:chExt cx="8045017" cy="5939962"/>
          </a:xfrm>
        </p:grpSpPr>
        <p:sp>
          <p:nvSpPr>
            <p:cNvPr id="11" name="文本框 2"/>
            <p:cNvSpPr txBox="1"/>
            <p:nvPr/>
          </p:nvSpPr>
          <p:spPr>
            <a:xfrm>
              <a:off x="1786370" y="307413"/>
              <a:ext cx="5593484" cy="581064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280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7号-萌趣果冻体" pitchFamily="2" charset="-122"/>
                  <a:ea typeface="字魂17号-萌趣果冻体" pitchFamily="2" charset="-122"/>
                </a:defRPr>
              </a:lvl1pPr>
            </a:lstStyle>
            <a:p>
              <a:r>
                <a:rPr lang="en-US" altLang="zh-CN" sz="3199" b="1" spc="0">
                  <a:solidFill>
                    <a:schemeClr val="tx2"/>
                  </a:solidFill>
                  <a:latin typeface="Times New Roman" panose="02020603050405020304" pitchFamily="18" charset="0"/>
                  <a:ea typeface="字魂27号-布丁体" pitchFamily="2" charset="-122"/>
                  <a:cs typeface="Times New Roman" panose="02020603050405020304" pitchFamily="18" charset="0"/>
                </a:rPr>
                <a:t>Hoạt động khởi động</a:t>
              </a:r>
              <a:endParaRPr lang="en-US" altLang="zh-CN" sz="3199" b="1" spc="0" dirty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Nhiều từ mượn tiếng Pháp trên các loại phương tiện mà người Việt thường dùng">
              <a:extLst>
                <a:ext uri="{FF2B5EF4-FFF2-40B4-BE49-F238E27FC236}">
                  <a16:creationId xmlns:a16="http://schemas.microsoft.com/office/drawing/2014/main" id="{ABD7B880-9DE3-41CF-A752-07ABC22C3D96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7" y="1470991"/>
              <a:ext cx="8001000" cy="4776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CC2BDA-6329-48DD-878D-B5B95C48CD0D}"/>
              </a:ext>
            </a:extLst>
          </p:cNvPr>
          <p:cNvSpPr/>
          <p:nvPr/>
        </p:nvSpPr>
        <p:spPr>
          <a:xfrm>
            <a:off x="1906091" y="2286297"/>
            <a:ext cx="2361585" cy="304721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0" name="图片 15" descr="图片包含 矢量图形&#10;&#10;自动生成的说明">
            <a:extLst>
              <a:ext uri="{FF2B5EF4-FFF2-40B4-BE49-F238E27FC236}">
                <a16:creationId xmlns:a16="http://schemas.microsoft.com/office/drawing/2014/main" id="{43A28F40-50B7-46E2-8C61-424D26E33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49" y="3347783"/>
            <a:ext cx="3039318" cy="3505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7D8A-148E-42E1-A750-06184C352F1F}"/>
              </a:ext>
            </a:extLst>
          </p:cNvPr>
          <p:cNvSpPr txBox="1"/>
          <p:nvPr/>
        </p:nvSpPr>
        <p:spPr>
          <a:xfrm>
            <a:off x="1431393" y="2238655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5AE67F3-1FDA-47C5-8E9C-7E8AAC1CD789}"/>
              </a:ext>
            </a:extLst>
          </p:cNvPr>
          <p:cNvSpPr/>
          <p:nvPr/>
        </p:nvSpPr>
        <p:spPr>
          <a:xfrm>
            <a:off x="4710171" y="1873256"/>
            <a:ext cx="1385829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97210F-7720-4A1D-9E3C-6329C34F74A1}"/>
              </a:ext>
            </a:extLst>
          </p:cNvPr>
          <p:cNvSpPr txBox="1"/>
          <p:nvPr/>
        </p:nvSpPr>
        <p:spPr>
          <a:xfrm>
            <a:off x="4235473" y="1768680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E02607-04FB-4380-80D1-45A41B38C98F}"/>
              </a:ext>
            </a:extLst>
          </p:cNvPr>
          <p:cNvSpPr/>
          <p:nvPr/>
        </p:nvSpPr>
        <p:spPr>
          <a:xfrm>
            <a:off x="6977855" y="2121044"/>
            <a:ext cx="1737980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A14B65-D3CD-4D23-B25F-B1C545661A7D}"/>
              </a:ext>
            </a:extLst>
          </p:cNvPr>
          <p:cNvSpPr txBox="1"/>
          <p:nvPr/>
        </p:nvSpPr>
        <p:spPr>
          <a:xfrm>
            <a:off x="8705829" y="2017262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D4F163-2D03-4948-A95C-7E82D3D09144}"/>
              </a:ext>
            </a:extLst>
          </p:cNvPr>
          <p:cNvSpPr/>
          <p:nvPr/>
        </p:nvSpPr>
        <p:spPr>
          <a:xfrm>
            <a:off x="5715099" y="4995180"/>
            <a:ext cx="1737981" cy="165391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2E9FCE-3912-46CB-A792-7C6B3D70E638}"/>
              </a:ext>
            </a:extLst>
          </p:cNvPr>
          <p:cNvSpPr txBox="1"/>
          <p:nvPr/>
        </p:nvSpPr>
        <p:spPr>
          <a:xfrm>
            <a:off x="7475292" y="4862354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BAEE7D6-FAB2-4073-907D-F1294B7F9858}"/>
              </a:ext>
            </a:extLst>
          </p:cNvPr>
          <p:cNvSpPr/>
          <p:nvPr/>
        </p:nvSpPr>
        <p:spPr>
          <a:xfrm>
            <a:off x="5415061" y="5262908"/>
            <a:ext cx="3005747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5969EC-2B7F-42E5-B24B-ECC21FD6B163}"/>
              </a:ext>
            </a:extLst>
          </p:cNvPr>
          <p:cNvSpPr txBox="1"/>
          <p:nvPr/>
        </p:nvSpPr>
        <p:spPr>
          <a:xfrm>
            <a:off x="8420809" y="5167415"/>
            <a:ext cx="54119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E4748-90DE-480A-85D9-83578F2D3B5B}"/>
              </a:ext>
            </a:extLst>
          </p:cNvPr>
          <p:cNvSpPr/>
          <p:nvPr/>
        </p:nvSpPr>
        <p:spPr>
          <a:xfrm>
            <a:off x="5198261" y="5609981"/>
            <a:ext cx="1723643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4301F7-B0B5-404A-A1F8-97793404A04B}"/>
              </a:ext>
            </a:extLst>
          </p:cNvPr>
          <p:cNvSpPr txBox="1"/>
          <p:nvPr/>
        </p:nvSpPr>
        <p:spPr>
          <a:xfrm>
            <a:off x="6932884" y="5524533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8B7368A-ED8D-4396-9A32-B9DC040AC573}"/>
              </a:ext>
            </a:extLst>
          </p:cNvPr>
          <p:cNvSpPr/>
          <p:nvPr/>
        </p:nvSpPr>
        <p:spPr>
          <a:xfrm>
            <a:off x="2298895" y="5225153"/>
            <a:ext cx="936222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64F5EE-3632-4385-8295-B1DECA82C85E}"/>
              </a:ext>
            </a:extLst>
          </p:cNvPr>
          <p:cNvSpPr txBox="1"/>
          <p:nvPr/>
        </p:nvSpPr>
        <p:spPr>
          <a:xfrm>
            <a:off x="1836269" y="5118099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AB9F109-BFE4-4221-B947-C1509A962D00}"/>
              </a:ext>
            </a:extLst>
          </p:cNvPr>
          <p:cNvSpPr/>
          <p:nvPr/>
        </p:nvSpPr>
        <p:spPr>
          <a:xfrm>
            <a:off x="1230793" y="2848542"/>
            <a:ext cx="2495194" cy="216939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EA3976-9D46-429A-8E3D-FD7A7648A046}"/>
              </a:ext>
            </a:extLst>
          </p:cNvPr>
          <p:cNvSpPr txBox="1"/>
          <p:nvPr/>
        </p:nvSpPr>
        <p:spPr>
          <a:xfrm>
            <a:off x="756095" y="2713118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2AC2D8C-7F85-49D2-B1D4-8C069092417C}"/>
              </a:ext>
            </a:extLst>
          </p:cNvPr>
          <p:cNvSpPr/>
          <p:nvPr/>
        </p:nvSpPr>
        <p:spPr>
          <a:xfrm>
            <a:off x="1827233" y="3886527"/>
            <a:ext cx="1127761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A030FF-1AB9-4A48-985A-3816E6AE72FD}"/>
              </a:ext>
            </a:extLst>
          </p:cNvPr>
          <p:cNvSpPr txBox="1"/>
          <p:nvPr/>
        </p:nvSpPr>
        <p:spPr>
          <a:xfrm>
            <a:off x="2234723" y="3545308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4E6948D-B572-4C3F-8B1F-0F160DB82A3D}"/>
              </a:ext>
            </a:extLst>
          </p:cNvPr>
          <p:cNvSpPr/>
          <p:nvPr/>
        </p:nvSpPr>
        <p:spPr>
          <a:xfrm>
            <a:off x="1677549" y="4225525"/>
            <a:ext cx="1547554" cy="2477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366B15-5E6F-4F09-AA48-50944C659AB0}"/>
              </a:ext>
            </a:extLst>
          </p:cNvPr>
          <p:cNvSpPr txBox="1"/>
          <p:nvPr/>
        </p:nvSpPr>
        <p:spPr>
          <a:xfrm>
            <a:off x="1281944" y="4134314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BBF5FAC-CE10-4F06-B008-3B6FAD31699C}"/>
              </a:ext>
            </a:extLst>
          </p:cNvPr>
          <p:cNvSpPr/>
          <p:nvPr/>
        </p:nvSpPr>
        <p:spPr>
          <a:xfrm>
            <a:off x="4232620" y="5043022"/>
            <a:ext cx="741956" cy="3243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04259A-238F-43D5-BE06-1606FB46E936}"/>
              </a:ext>
            </a:extLst>
          </p:cNvPr>
          <p:cNvSpPr txBox="1"/>
          <p:nvPr/>
        </p:nvSpPr>
        <p:spPr>
          <a:xfrm>
            <a:off x="4685499" y="4703618"/>
            <a:ext cx="49231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FC825A-ACC2-4F9C-8C54-248F44A99C73}"/>
              </a:ext>
            </a:extLst>
          </p:cNvPr>
          <p:cNvSpPr/>
          <p:nvPr/>
        </p:nvSpPr>
        <p:spPr>
          <a:xfrm>
            <a:off x="3914431" y="5472941"/>
            <a:ext cx="813357" cy="302501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AA29DF-445F-4235-A6FC-E91D08D58602}"/>
              </a:ext>
            </a:extLst>
          </p:cNvPr>
          <p:cNvSpPr txBox="1"/>
          <p:nvPr/>
        </p:nvSpPr>
        <p:spPr>
          <a:xfrm>
            <a:off x="3511685" y="5421363"/>
            <a:ext cx="49231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AC3980-FEAD-427B-AA11-E02EB4D9A356}"/>
              </a:ext>
            </a:extLst>
          </p:cNvPr>
          <p:cNvSpPr/>
          <p:nvPr/>
        </p:nvSpPr>
        <p:spPr>
          <a:xfrm>
            <a:off x="3447309" y="6003984"/>
            <a:ext cx="1848951" cy="21659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5FF783-FE3B-487D-9ECB-296656F2954E}"/>
              </a:ext>
            </a:extLst>
          </p:cNvPr>
          <p:cNvSpPr txBox="1"/>
          <p:nvPr/>
        </p:nvSpPr>
        <p:spPr>
          <a:xfrm>
            <a:off x="3025477" y="5903065"/>
            <a:ext cx="49231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163353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E9CBFB-0109-4895-9F62-64D3C62A8D99}"/>
              </a:ext>
            </a:extLst>
          </p:cNvPr>
          <p:cNvGrpSpPr/>
          <p:nvPr/>
        </p:nvGrpSpPr>
        <p:grpSpPr>
          <a:xfrm>
            <a:off x="276450" y="510396"/>
            <a:ext cx="8419912" cy="5887812"/>
            <a:chOff x="1830387" y="358030"/>
            <a:chExt cx="8001000" cy="5889345"/>
          </a:xfrm>
        </p:grpSpPr>
        <p:sp>
          <p:nvSpPr>
            <p:cNvPr id="11" name="文本框 2"/>
            <p:cNvSpPr txBox="1"/>
            <p:nvPr/>
          </p:nvSpPr>
          <p:spPr>
            <a:xfrm>
              <a:off x="2582660" y="358030"/>
              <a:ext cx="5593484" cy="581064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280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7号-萌趣果冻体" pitchFamily="2" charset="-122"/>
                  <a:ea typeface="字魂17号-萌趣果冻体" pitchFamily="2" charset="-122"/>
                </a:defRPr>
              </a:lvl1pPr>
            </a:lstStyle>
            <a:p>
              <a:r>
                <a:rPr lang="en-US" altLang="zh-CN" sz="3199" b="1" spc="0">
                  <a:solidFill>
                    <a:schemeClr val="tx2"/>
                  </a:solidFill>
                  <a:latin typeface="Times New Roman" panose="02020603050405020304" pitchFamily="18" charset="0"/>
                  <a:ea typeface="字魂27号-布丁体" pitchFamily="2" charset="-122"/>
                  <a:cs typeface="Times New Roman" panose="02020603050405020304" pitchFamily="18" charset="0"/>
                </a:rPr>
                <a:t>Hoạt động khởi động</a:t>
              </a:r>
              <a:endParaRPr lang="en-US" altLang="zh-CN" sz="3199" b="1" spc="0" dirty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Nhiều từ mượn tiếng Pháp trên các loại phương tiện mà người Việt thường dùng">
              <a:extLst>
                <a:ext uri="{FF2B5EF4-FFF2-40B4-BE49-F238E27FC236}">
                  <a16:creationId xmlns:a16="http://schemas.microsoft.com/office/drawing/2014/main" id="{ABD7B880-9DE3-41CF-A752-07ABC22C3D96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7" y="1470991"/>
              <a:ext cx="8001000" cy="4776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925A1-1B6C-4C4E-81EB-F8F7EB2942BA}"/>
              </a:ext>
            </a:extLst>
          </p:cNvPr>
          <p:cNvSpPr/>
          <p:nvPr/>
        </p:nvSpPr>
        <p:spPr>
          <a:xfrm>
            <a:off x="3505874" y="1753037"/>
            <a:ext cx="2209225" cy="374769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– đông (guidon)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BF1AE5-A293-46B5-89E3-03CD4BF65AFB}"/>
              </a:ext>
            </a:extLst>
          </p:cNvPr>
          <p:cNvSpPr/>
          <p:nvPr/>
        </p:nvSpPr>
        <p:spPr>
          <a:xfrm>
            <a:off x="3195663" y="5409685"/>
            <a:ext cx="923973" cy="374769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xe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7EF0E25-05FE-41AA-970A-9D53406C0494}"/>
              </a:ext>
            </a:extLst>
          </p:cNvPr>
          <p:cNvSpPr/>
          <p:nvPr/>
        </p:nvSpPr>
        <p:spPr>
          <a:xfrm>
            <a:off x="5024139" y="4851034"/>
            <a:ext cx="1086995" cy="249290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Pê-dan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DC8D3ED-9C91-4190-AE9C-30DAFE7B2709}"/>
              </a:ext>
            </a:extLst>
          </p:cNvPr>
          <p:cNvSpPr/>
          <p:nvPr/>
        </p:nvSpPr>
        <p:spPr>
          <a:xfrm>
            <a:off x="687209" y="2743379"/>
            <a:ext cx="1650114" cy="286626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Gạc-đờ-bu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F77113F-67F5-42A4-89E4-5448F727ED05}"/>
              </a:ext>
            </a:extLst>
          </p:cNvPr>
          <p:cNvSpPr/>
          <p:nvPr/>
        </p:nvSpPr>
        <p:spPr>
          <a:xfrm>
            <a:off x="2762964" y="5914423"/>
            <a:ext cx="1356672" cy="350415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EF98B6-9D7B-43B8-B956-7D8098392A18}"/>
              </a:ext>
            </a:extLst>
          </p:cNvPr>
          <p:cNvSpPr/>
          <p:nvPr/>
        </p:nvSpPr>
        <p:spPr>
          <a:xfrm>
            <a:off x="4486407" y="5507479"/>
            <a:ext cx="923972" cy="350415"/>
          </a:xfrm>
          <a:prstGeom prst="roundRect">
            <a:avLst/>
          </a:prstGeom>
          <a:solidFill>
            <a:srgbClr val="FFC000"/>
          </a:solidFill>
          <a:ln>
            <a:solidFill>
              <a:srgbClr val="4F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</a:p>
        </p:txBody>
      </p:sp>
      <p:pic>
        <p:nvPicPr>
          <p:cNvPr id="46" name="图片 10">
            <a:extLst>
              <a:ext uri="{FF2B5EF4-FFF2-40B4-BE49-F238E27FC236}">
                <a16:creationId xmlns:a16="http://schemas.microsoft.com/office/drawing/2014/main" id="{98ABE974-E058-42F3-9E5A-748159329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8019846" y="915054"/>
            <a:ext cx="4310576" cy="3580468"/>
          </a:xfrm>
          <a:prstGeom prst="rect">
            <a:avLst/>
          </a:prstGeom>
        </p:spPr>
      </p:pic>
      <p:sp>
        <p:nvSpPr>
          <p:cNvPr id="47" name="文本框 1">
            <a:extLst>
              <a:ext uri="{FF2B5EF4-FFF2-40B4-BE49-F238E27FC236}">
                <a16:creationId xmlns:a16="http://schemas.microsoft.com/office/drawing/2014/main" id="{4320B36D-E0C2-4642-A27A-19E361D92E2F}"/>
              </a:ext>
            </a:extLst>
          </p:cNvPr>
          <p:cNvSpPr txBox="1"/>
          <p:nvPr/>
        </p:nvSpPr>
        <p:spPr>
          <a:xfrm>
            <a:off x="8696362" y="1597774"/>
            <a:ext cx="3229425" cy="15692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399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ghi- đông, </a:t>
            </a:r>
          </a:p>
          <a:p>
            <a:r>
              <a:rPr lang="en-US" sz="2399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- phooc, sên, van, săm, gác đờ bu, pê đan … được gọi là từ mượn. </a:t>
            </a:r>
            <a:endParaRPr lang="en-US" sz="3999" b="1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9" name="图片 9" descr="图片包含 玩具, 玩偶&#10;&#10;自动生成的说明">
            <a:extLst>
              <a:ext uri="{FF2B5EF4-FFF2-40B4-BE49-F238E27FC236}">
                <a16:creationId xmlns:a16="http://schemas.microsoft.com/office/drawing/2014/main" id="{D94EF896-2CBF-4809-B145-9ADDF6D5F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60" y="3684845"/>
            <a:ext cx="4498945" cy="33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406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3556000" y="2057400"/>
            <a:ext cx="508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latin typeface="#9Slide07 SVNAdam Gorry" pitchFamily="18" charset="0"/>
              </a:rPr>
              <a:t>I. Đọc và tìm hiểu chung</a:t>
            </a:r>
          </a:p>
        </p:txBody>
      </p:sp>
      <p:pic>
        <p:nvPicPr>
          <p:cNvPr id="12291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52400"/>
            <a:ext cx="9245600" cy="6934200"/>
          </a:xfrm>
        </p:spPr>
      </p:pic>
      <p:sp>
        <p:nvSpPr>
          <p:cNvPr id="12292" name="Title 1"/>
          <p:cNvSpPr>
            <a:spLocks noGrp="1" noChangeArrowheads="1"/>
          </p:cNvSpPr>
          <p:nvPr>
            <p:ph type="title"/>
          </p:nvPr>
        </p:nvSpPr>
        <p:spPr>
          <a:xfrm>
            <a:off x="2871989" y="2910625"/>
            <a:ext cx="6207617" cy="15994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TIẾNG VIỆT: </a:t>
            </a:r>
            <a:b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ĐA NGHĨA,</a:t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ĐỒNG ÂM, TỪ MƯỢN </a:t>
            </a:r>
            <a:endParaRPr lang="en-US" alt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CCC81FB-391C-4564-8531-5CB4FD983D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133341"/>
            <a:ext cx="6517130" cy="3653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2B5DF7-59A2-4B4F-A8B6-A78D94BBE17C}"/>
              </a:ext>
            </a:extLst>
          </p:cNvPr>
          <p:cNvSpPr txBox="1"/>
          <p:nvPr/>
        </p:nvSpPr>
        <p:spPr>
          <a:xfrm>
            <a:off x="3683358" y="3239496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 THỨC NGỮ VĂN</a:t>
            </a:r>
          </a:p>
        </p:txBody>
      </p:sp>
      <p:pic>
        <p:nvPicPr>
          <p:cNvPr id="35" name="图片 26">
            <a:extLst>
              <a:ext uri="{FF2B5EF4-FFF2-40B4-BE49-F238E27FC236}">
                <a16:creationId xmlns:a16="http://schemas.microsoft.com/office/drawing/2014/main" id="{CF33F201-FE57-4730-81B7-628DF01D24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688"/>
            <a:ext cx="12192000" cy="18103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DB56C-AE62-4D78-9267-2CC1C1C2E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0"/>
            <a:ext cx="3591974" cy="1810311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id="{F08D3449-33FE-478E-9C43-5FC6CD2F4F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20704113">
            <a:off x="10639081" y="716984"/>
            <a:ext cx="718820" cy="1017905"/>
          </a:xfrm>
          <a:prstGeom prst="rect">
            <a:avLst/>
          </a:prstGeom>
        </p:spPr>
      </p:pic>
      <p:pic>
        <p:nvPicPr>
          <p:cNvPr id="39" name="图片 6" descr="未 标题 -1">
            <a:extLst>
              <a:ext uri="{FF2B5EF4-FFF2-40B4-BE49-F238E27FC236}">
                <a16:creationId xmlns:a16="http://schemas.microsoft.com/office/drawing/2014/main" id="{5247C129-29DD-9E45-8EAA-9A0153ECA51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976896">
            <a:off x="10898736" y="1068213"/>
            <a:ext cx="1156335" cy="10140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DFCD5B-256F-4C1F-9A86-4ABE92B46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061"/>
            <a:ext cx="3381829" cy="19829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E0BF6C-5997-453D-BD97-1101397F0CD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4" y="4585335"/>
            <a:ext cx="1633220" cy="227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69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91C0C-6040-4C4A-9C47-BB040555D187}"/>
              </a:ext>
            </a:extLst>
          </p:cNvPr>
          <p:cNvSpPr/>
          <p:nvPr/>
        </p:nvSpPr>
        <p:spPr>
          <a:xfrm>
            <a:off x="2292441" y="2060620"/>
            <a:ext cx="2305319" cy="4018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đa nghĩa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có hai nghĩa trở 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96BF7E-3EC9-405A-A7B4-0B04488D30D4}"/>
              </a:ext>
            </a:extLst>
          </p:cNvPr>
          <p:cNvSpPr/>
          <p:nvPr/>
        </p:nvSpPr>
        <p:spPr>
          <a:xfrm>
            <a:off x="4984126" y="2060620"/>
            <a:ext cx="2305319" cy="4018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những từ có cách phát âm và viết chữ giống nhau nhưng có nghĩa khác nhau.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3337E-F3C2-4509-9CCC-0FECE637E43E}"/>
              </a:ext>
            </a:extLst>
          </p:cNvPr>
          <p:cNvSpPr/>
          <p:nvPr/>
        </p:nvSpPr>
        <p:spPr>
          <a:xfrm>
            <a:off x="7675812" y="2060620"/>
            <a:ext cx="2665923" cy="4018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Từ mượn: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là những từ mượn tiếng nước ngoài để biểu thị những sự vật, hiện tượng, đặc điểm...mà tiếng Việt chưa có từ thích hợp để biểu đạt.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2C20E-4A08-4AAA-A961-7E3538C0B6FF}"/>
              </a:ext>
            </a:extLst>
          </p:cNvPr>
          <p:cNvSpPr/>
          <p:nvPr/>
        </p:nvSpPr>
        <p:spPr>
          <a:xfrm>
            <a:off x="2691685" y="437882"/>
            <a:ext cx="6800044" cy="10174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</a:p>
        </p:txBody>
      </p:sp>
      <p:pic>
        <p:nvPicPr>
          <p:cNvPr id="7" name="图片 8" descr="6fc417983c9675ce1b60e983870aeb8a">
            <a:extLst>
              <a:ext uri="{FF2B5EF4-FFF2-40B4-BE49-F238E27FC236}">
                <a16:creationId xmlns:a16="http://schemas.microsoft.com/office/drawing/2014/main" id="{EA0741A9-D0DD-954D-9405-77059E766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86681" y="-1"/>
            <a:ext cx="2305319" cy="1777285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76"/>
            <a:ext cx="1792941" cy="17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ECC7B-E120-444B-9745-BF2BE8E4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1777278"/>
            <a:ext cx="9593008" cy="4262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43D4F-495B-4C01-951C-A0AE0E3D8DC6}"/>
              </a:ext>
            </a:extLst>
          </p:cNvPr>
          <p:cNvSpPr txBox="1"/>
          <p:nvPr/>
        </p:nvSpPr>
        <p:spPr>
          <a:xfrm>
            <a:off x="2366682" y="1068239"/>
            <a:ext cx="6104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</p:txBody>
      </p:sp>
      <p:grpSp>
        <p:nvGrpSpPr>
          <p:cNvPr id="6" name="组合 107">
            <a:extLst>
              <a:ext uri="{FF2B5EF4-FFF2-40B4-BE49-F238E27FC236}">
                <a16:creationId xmlns:a16="http://schemas.microsoft.com/office/drawing/2014/main" id="{53E53BD3-9032-42BC-BD7E-60813BCB1886}"/>
              </a:ext>
            </a:extLst>
          </p:cNvPr>
          <p:cNvGrpSpPr/>
          <p:nvPr/>
        </p:nvGrpSpPr>
        <p:grpSpPr>
          <a:xfrm>
            <a:off x="10775576" y="11989"/>
            <a:ext cx="1249399" cy="2023972"/>
            <a:chOff x="0" y="0"/>
            <a:chExt cx="1517253" cy="2901593"/>
          </a:xfrm>
        </p:grpSpPr>
        <p:pic>
          <p:nvPicPr>
            <p:cNvPr id="7" name="图片 17">
              <a:extLst>
                <a:ext uri="{FF2B5EF4-FFF2-40B4-BE49-F238E27FC236}">
                  <a16:creationId xmlns:a16="http://schemas.microsoft.com/office/drawing/2014/main" id="{4DF7C609-D4E1-42F6-B2AE-95CD258F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97" y="0"/>
              <a:ext cx="885486" cy="2901593"/>
            </a:xfrm>
            <a:prstGeom prst="rect">
              <a:avLst/>
            </a:prstGeom>
          </p:spPr>
        </p:pic>
        <p:pic>
          <p:nvPicPr>
            <p:cNvPr id="8" name="图片 18">
              <a:extLst>
                <a:ext uri="{FF2B5EF4-FFF2-40B4-BE49-F238E27FC236}">
                  <a16:creationId xmlns:a16="http://schemas.microsoft.com/office/drawing/2014/main" id="{01B9973F-4AA3-45C0-9D76-7C2F2C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77" y="877011"/>
              <a:ext cx="512276" cy="2024582"/>
            </a:xfrm>
            <a:prstGeom prst="rect">
              <a:avLst/>
            </a:prstGeom>
          </p:spPr>
        </p:pic>
        <p:pic>
          <p:nvPicPr>
            <p:cNvPr id="9" name="图片 19">
              <a:extLst>
                <a:ext uri="{FF2B5EF4-FFF2-40B4-BE49-F238E27FC236}">
                  <a16:creationId xmlns:a16="http://schemas.microsoft.com/office/drawing/2014/main" id="{42E7B920-F673-4C9B-8B08-F3D3DB7C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460"/>
              <a:ext cx="711093" cy="2289133"/>
            </a:xfrm>
            <a:prstGeom prst="rect">
              <a:avLst/>
            </a:prstGeom>
          </p:spPr>
        </p:pic>
      </p:grpSp>
      <p:pic>
        <p:nvPicPr>
          <p:cNvPr id="10" name="图片 3">
            <a:extLst>
              <a:ext uri="{FF2B5EF4-FFF2-40B4-BE49-F238E27FC236}">
                <a16:creationId xmlns:a16="http://schemas.microsoft.com/office/drawing/2014/main" id="{B4A34C2A-64CD-224C-991B-0203C812FEF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102538"/>
            <a:ext cx="2366682" cy="1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64E73-5967-418C-9FF9-66F2B760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1119352"/>
            <a:ext cx="10947042" cy="5139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0961D-15AE-497E-BFD9-4C91C539A711}"/>
              </a:ext>
            </a:extLst>
          </p:cNvPr>
          <p:cNvSpPr txBox="1"/>
          <p:nvPr/>
        </p:nvSpPr>
        <p:spPr>
          <a:xfrm>
            <a:off x="1815921" y="447723"/>
            <a:ext cx="6104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id="{B828FFE8-230D-8249-AEAC-AE19BBC3014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349" r="68070"/>
          <a:stretch>
            <a:fillRect/>
          </a:stretch>
        </p:blipFill>
        <p:spPr>
          <a:xfrm>
            <a:off x="10760838" y="104374"/>
            <a:ext cx="1409065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064AB-6A0D-476E-96AE-B57E66C6BC3C}"/>
              </a:ext>
            </a:extLst>
          </p:cNvPr>
          <p:cNvSpPr txBox="1"/>
          <p:nvPr/>
        </p:nvSpPr>
        <p:spPr>
          <a:xfrm>
            <a:off x="1931831" y="811919"/>
            <a:ext cx="9040970" cy="4414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720"/>
              </a:spcBef>
              <a:spcAft>
                <a:spcPts val="72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720"/>
              </a:spcBef>
              <a:spcAft>
                <a:spcPts val="72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 na, mắt dứa, mắt võng, mắt cây, mắt lưới…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720"/>
              </a:spcBef>
              <a:spcAft>
                <a:spcPts val="72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 thuyền, mũi dao, mũi đất, mũi quân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720"/>
              </a:spcBef>
              <a:spcAft>
                <a:spcPts val="72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 chai, cổ lọ, cổ 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72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Từ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mặt: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 bàn, mặt ghế, mặt sàn,...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72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miệng chén, miệng bát, miệng chum,...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498</Words>
  <Application>Microsoft Office PowerPoint</Application>
  <PresentationFormat>Widescreen</PresentationFormat>
  <Paragraphs>112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#9Slide07 SVNAdam Gorry</vt:lpstr>
      <vt:lpstr>Arial</vt:lpstr>
      <vt:lpstr>Calibri</vt:lpstr>
      <vt:lpstr>Calibri Light</vt:lpstr>
      <vt:lpstr>Times New Roman</vt:lpstr>
      <vt:lpstr>Wingdings</vt:lpstr>
      <vt:lpstr>字魂27号-布丁体</vt:lpstr>
      <vt:lpstr>Office Theme</vt:lpstr>
      <vt:lpstr>PowerPoint Presentation</vt:lpstr>
      <vt:lpstr>PowerPoint Presentation</vt:lpstr>
      <vt:lpstr>PowerPoint Presentation</vt:lpstr>
      <vt:lpstr>THỰC HÀNH TIẾNG VIỆT:  TỪ ĐA NGHĨA, TỪ ĐỒNG ÂM, TỪ MƯỢN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GHC</cp:lastModifiedBy>
  <cp:revision>9</cp:revision>
  <dcterms:created xsi:type="dcterms:W3CDTF">2021-08-28T04:09:08Z</dcterms:created>
  <dcterms:modified xsi:type="dcterms:W3CDTF">2023-09-13T22:41:37Z</dcterms:modified>
</cp:coreProperties>
</file>