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6" r:id="rId3"/>
    <p:sldId id="284" r:id="rId4"/>
    <p:sldId id="287" r:id="rId5"/>
    <p:sldId id="257" r:id="rId6"/>
    <p:sldId id="263" r:id="rId7"/>
    <p:sldId id="262" r:id="rId8"/>
    <p:sldId id="292" r:id="rId9"/>
    <p:sldId id="270" r:id="rId10"/>
    <p:sldId id="288" r:id="rId11"/>
    <p:sldId id="274" r:id="rId12"/>
    <p:sldId id="293" r:id="rId13"/>
    <p:sldId id="266" r:id="rId14"/>
    <p:sldId id="276" r:id="rId15"/>
    <p:sldId id="267" r:id="rId16"/>
    <p:sldId id="277" r:id="rId17"/>
    <p:sldId id="281" r:id="rId18"/>
    <p:sldId id="278" r:id="rId19"/>
    <p:sldId id="282" r:id="rId20"/>
    <p:sldId id="268" r:id="rId21"/>
    <p:sldId id="289" r:id="rId22"/>
    <p:sldId id="275" r:id="rId23"/>
    <p:sldId id="279" r:id="rId24"/>
    <p:sldId id="283" r:id="rId25"/>
    <p:sldId id="269" r:id="rId26"/>
    <p:sldId id="280" r:id="rId27"/>
    <p:sldId id="271" r:id="rId28"/>
    <p:sldId id="290" r:id="rId29"/>
    <p:sldId id="272"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E293"/>
    <a:srgbClr val="F692A3"/>
    <a:srgbClr val="E4B6DD"/>
    <a:srgbClr val="EDA8F2"/>
    <a:srgbClr val="C5A1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5D0FB2-7862-49FC-A68A-417BC576AD45}"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304188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5D0FB2-7862-49FC-A68A-417BC576AD45}"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3660098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5D0FB2-7862-49FC-A68A-417BC576AD45}"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3265802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5D0FB2-7862-49FC-A68A-417BC576AD45}"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875903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5D0FB2-7862-49FC-A68A-417BC576AD45}"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2958051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5D0FB2-7862-49FC-A68A-417BC576AD45}"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237176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5D0FB2-7862-49FC-A68A-417BC576AD45}" type="datetimeFigureOut">
              <a:rPr lang="en-US" smtClean="0"/>
              <a:t>9/19/2023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3167746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5D0FB2-7862-49FC-A68A-417BC576AD45}" type="datetimeFigureOut">
              <a:rPr lang="en-US" smtClean="0"/>
              <a:t>9/19/2023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2061583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5D0FB2-7862-49FC-A68A-417BC576AD45}" type="datetimeFigureOut">
              <a:rPr lang="en-US" smtClean="0"/>
              <a:t>9/19/2023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2136005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5D0FB2-7862-49FC-A68A-417BC576AD45}"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422163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5D0FB2-7862-49FC-A68A-417BC576AD45}"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729410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5D0FB2-7862-49FC-A68A-417BC576AD45}" type="datetimeFigureOut">
              <a:rPr lang="en-US" smtClean="0"/>
              <a:t>9/19/2023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BCF234-78AD-4F63-B6EF-4C33C9E9BBC5}" type="slidenum">
              <a:rPr lang="en-US" smtClean="0"/>
              <a:t>‹#›</a:t>
            </a:fld>
            <a:endParaRPr lang="en-US"/>
          </a:p>
        </p:txBody>
      </p:sp>
    </p:spTree>
    <p:extLst>
      <p:ext uri="{BB962C8B-B14F-4D97-AF65-F5344CB8AC3E}">
        <p14:creationId xmlns:p14="http://schemas.microsoft.com/office/powerpoint/2010/main" val="1352347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emf"/><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emf"/></Relationships>
</file>

<file path=ppt/slides/_rels/slide2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emf"/></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293">
            <a:alpha val="48000"/>
          </a:srgbClr>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4105B7C-0ED4-406E-A343-2F2284BC80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72" y="426721"/>
            <a:ext cx="6609984" cy="4448875"/>
          </a:xfrm>
          <a:prstGeom prst="rect">
            <a:avLst/>
          </a:prstGeom>
        </p:spPr>
      </p:pic>
      <p:sp>
        <p:nvSpPr>
          <p:cNvPr id="15" name="TextBox 14">
            <a:extLst>
              <a:ext uri="{FF2B5EF4-FFF2-40B4-BE49-F238E27FC236}">
                <a16:creationId xmlns:a16="http://schemas.microsoft.com/office/drawing/2014/main" id="{78E490D6-7B98-4CC0-80AE-F5BABB1AABA3}"/>
              </a:ext>
            </a:extLst>
          </p:cNvPr>
          <p:cNvSpPr txBox="1"/>
          <p:nvPr/>
        </p:nvSpPr>
        <p:spPr>
          <a:xfrm>
            <a:off x="2720669" y="1720820"/>
            <a:ext cx="4899330" cy="1938992"/>
          </a:xfrm>
          <a:prstGeom prst="rect">
            <a:avLst/>
          </a:prstGeom>
          <a:noFill/>
        </p:spPr>
        <p:txBody>
          <a:bodyPr wrap="square" rtlCol="0">
            <a:spAutoFit/>
          </a:bodyPr>
          <a:lstStyle/>
          <a:p>
            <a:pPr algn="just"/>
            <a:r>
              <a:rPr lang="pt-BR" sz="2400" i="1" dirty="0">
                <a:effectLst/>
                <a:latin typeface="Times New Roman" panose="02020603050405020304" pitchFamily="18" charset="0"/>
                <a:ea typeface="Times New Roman" panose="02020603050405020304" pitchFamily="18" charset="0"/>
              </a:rPr>
              <a:t>Kể tên một số truyện cổ tích mà em đã được đọc/nghe, ở đó có những nhân vật có tài năng phi thường nhưng phải trải qua nhiều thử thách, cuối cùng được hưởng hạnh phúc, giàu sang…</a:t>
            </a:r>
            <a:endParaRPr lang="en-US" sz="2400" dirty="0"/>
          </a:p>
        </p:txBody>
      </p:sp>
      <p:pic>
        <p:nvPicPr>
          <p:cNvPr id="17" name="Picture 16">
            <a:extLst>
              <a:ext uri="{FF2B5EF4-FFF2-40B4-BE49-F238E27FC236}">
                <a16:creationId xmlns:a16="http://schemas.microsoft.com/office/drawing/2014/main" id="{841860E2-493E-45CB-AB0E-CE643B603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172" y="4875596"/>
            <a:ext cx="5978770" cy="1914906"/>
          </a:xfrm>
          <a:prstGeom prst="rect">
            <a:avLst/>
          </a:prstGeom>
        </p:spPr>
      </p:pic>
      <p:pic>
        <p:nvPicPr>
          <p:cNvPr id="7" name="Picture 6">
            <a:extLst>
              <a:ext uri="{FF2B5EF4-FFF2-40B4-BE49-F238E27FC236}">
                <a16:creationId xmlns:a16="http://schemas.microsoft.com/office/drawing/2014/main" id="{6B60BB8D-0DAF-4CF8-9218-D2960545ED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999" y="3429000"/>
            <a:ext cx="4572001" cy="3429000"/>
          </a:xfrm>
          <a:prstGeom prst="rect">
            <a:avLst/>
          </a:prstGeom>
        </p:spPr>
      </p:pic>
      <p:pic>
        <p:nvPicPr>
          <p:cNvPr id="10" name="Picture 9">
            <a:extLst>
              <a:ext uri="{FF2B5EF4-FFF2-40B4-BE49-F238E27FC236}">
                <a16:creationId xmlns:a16="http://schemas.microsoft.com/office/drawing/2014/main" id="{33B9B7D4-775B-4E6D-8E8F-B181B65117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2691"/>
            <a:ext cx="2393340" cy="3921618"/>
          </a:xfrm>
          <a:prstGeom prst="rect">
            <a:avLst/>
          </a:prstGeom>
        </p:spPr>
      </p:pic>
      <p:pic>
        <p:nvPicPr>
          <p:cNvPr id="20" name="图片 14">
            <a:extLst>
              <a:ext uri="{FF2B5EF4-FFF2-40B4-BE49-F238E27FC236}">
                <a16:creationId xmlns:a16="http://schemas.microsoft.com/office/drawing/2014/main" id="{BAF4625D-D823-4D70-B52F-10C68283B6B9}"/>
              </a:ext>
            </a:extLst>
          </p:cNvPr>
          <p:cNvPicPr/>
          <p:nvPr/>
        </p:nvPicPr>
        <p:blipFill>
          <a:blip r:embed="rId6"/>
          <a:stretch>
            <a:fillRect/>
          </a:stretch>
        </p:blipFill>
        <p:spPr>
          <a:xfrm>
            <a:off x="10496328" y="343187"/>
            <a:ext cx="718820" cy="1017905"/>
          </a:xfrm>
          <a:prstGeom prst="rect">
            <a:avLst/>
          </a:prstGeom>
        </p:spPr>
      </p:pic>
      <p:pic>
        <p:nvPicPr>
          <p:cNvPr id="21" name="图片 14">
            <a:extLst>
              <a:ext uri="{FF2B5EF4-FFF2-40B4-BE49-F238E27FC236}">
                <a16:creationId xmlns:a16="http://schemas.microsoft.com/office/drawing/2014/main" id="{BC7B8A01-FB7B-43E1-A049-77E81C1754D7}"/>
              </a:ext>
            </a:extLst>
          </p:cNvPr>
          <p:cNvPicPr/>
          <p:nvPr/>
        </p:nvPicPr>
        <p:blipFill>
          <a:blip r:embed="rId6"/>
          <a:stretch>
            <a:fillRect/>
          </a:stretch>
        </p:blipFill>
        <p:spPr>
          <a:xfrm rot="21113365">
            <a:off x="10738852" y="1211867"/>
            <a:ext cx="965468" cy="1348453"/>
          </a:xfrm>
          <a:prstGeom prst="rect">
            <a:avLst/>
          </a:prstGeom>
        </p:spPr>
      </p:pic>
    </p:spTree>
    <p:extLst>
      <p:ext uri="{BB962C8B-B14F-4D97-AF65-F5344CB8AC3E}">
        <p14:creationId xmlns:p14="http://schemas.microsoft.com/office/powerpoint/2010/main" val="1328214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68492D95-E298-4DEC-9703-80FBDCCB9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755"/>
            <a:ext cx="4863142" cy="6670442"/>
          </a:xfrm>
          <a:prstGeom prst="rect">
            <a:avLst/>
          </a:prstGeom>
        </p:spPr>
      </p:pic>
      <p:pic>
        <p:nvPicPr>
          <p:cNvPr id="47" name="图片 26">
            <a:extLst>
              <a:ext uri="{FF2B5EF4-FFF2-40B4-BE49-F238E27FC236}">
                <a16:creationId xmlns:a16="http://schemas.microsoft.com/office/drawing/2014/main" id="{61F1034A-D61C-4FE7-84E5-9CD4FF24745F}"/>
              </a:ext>
            </a:extLst>
          </p:cNvPr>
          <p:cNvPicPr/>
          <p:nvPr/>
        </p:nvPicPr>
        <p:blipFill>
          <a:blip r:embed="rId3">
            <a:extLst>
              <a:ext uri="{28A0092B-C50C-407E-A947-70E740481C1C}">
                <a14:useLocalDpi xmlns:a14="http://schemas.microsoft.com/office/drawing/2010/main" val="0"/>
              </a:ext>
            </a:extLst>
          </a:blip>
          <a:stretch>
            <a:fillRect/>
          </a:stretch>
        </p:blipFill>
        <p:spPr>
          <a:xfrm>
            <a:off x="2300604" y="5504180"/>
            <a:ext cx="7738745" cy="1353820"/>
          </a:xfrm>
          <a:prstGeom prst="rect">
            <a:avLst/>
          </a:prstGeom>
        </p:spPr>
      </p:pic>
      <p:pic>
        <p:nvPicPr>
          <p:cNvPr id="36" name="Picture 35">
            <a:extLst>
              <a:ext uri="{FF2B5EF4-FFF2-40B4-BE49-F238E27FC236}">
                <a16:creationId xmlns:a16="http://schemas.microsoft.com/office/drawing/2014/main" id="{5C0C8F84-5387-40FB-90BD-5982D47E52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5500" y="4838700"/>
            <a:ext cx="2476500" cy="2476500"/>
          </a:xfrm>
          <a:prstGeom prst="rect">
            <a:avLst/>
          </a:prstGeom>
        </p:spPr>
      </p:pic>
      <p:pic>
        <p:nvPicPr>
          <p:cNvPr id="46" name="Picture 45">
            <a:extLst>
              <a:ext uri="{FF2B5EF4-FFF2-40B4-BE49-F238E27FC236}">
                <a16:creationId xmlns:a16="http://schemas.microsoft.com/office/drawing/2014/main" id="{80E83AFC-2049-41E0-AF97-E85FB904E3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746" y="3401758"/>
            <a:ext cx="3671146" cy="3913442"/>
          </a:xfrm>
          <a:prstGeom prst="rect">
            <a:avLst/>
          </a:prstGeom>
        </p:spPr>
      </p:pic>
      <p:sp>
        <p:nvSpPr>
          <p:cNvPr id="48" name="Flowchart: Alternate Process 47">
            <a:extLst>
              <a:ext uri="{FF2B5EF4-FFF2-40B4-BE49-F238E27FC236}">
                <a16:creationId xmlns:a16="http://schemas.microsoft.com/office/drawing/2014/main" id="{A5F453FF-51E9-4441-99AC-13D2E5109837}"/>
              </a:ext>
            </a:extLst>
          </p:cNvPr>
          <p:cNvSpPr/>
          <p:nvPr/>
        </p:nvSpPr>
        <p:spPr>
          <a:xfrm>
            <a:off x="4952658" y="1692939"/>
            <a:ext cx="4997539" cy="656822"/>
          </a:xfrm>
          <a:prstGeom prst="flowChartAlternateProcess">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Thể</a:t>
            </a:r>
            <a:r>
              <a:rPr lang="en-US" sz="3600" dirty="0"/>
              <a:t> </a:t>
            </a:r>
            <a:r>
              <a:rPr lang="en-US" sz="3600" dirty="0" err="1"/>
              <a:t>loại</a:t>
            </a:r>
            <a:r>
              <a:rPr lang="en-US" sz="3600" dirty="0"/>
              <a:t>: </a:t>
            </a:r>
            <a:r>
              <a:rPr lang="en-US" sz="3600" dirty="0" err="1"/>
              <a:t>Cổ</a:t>
            </a:r>
            <a:r>
              <a:rPr lang="en-US" sz="3600" dirty="0"/>
              <a:t> </a:t>
            </a:r>
            <a:r>
              <a:rPr lang="en-US" sz="3600" dirty="0" err="1"/>
              <a:t>tích</a:t>
            </a:r>
            <a:endParaRPr lang="en-US" sz="3600" dirty="0"/>
          </a:p>
        </p:txBody>
      </p:sp>
      <p:sp>
        <p:nvSpPr>
          <p:cNvPr id="49" name="Oval 48">
            <a:extLst>
              <a:ext uri="{FF2B5EF4-FFF2-40B4-BE49-F238E27FC236}">
                <a16:creationId xmlns:a16="http://schemas.microsoft.com/office/drawing/2014/main" id="{2A709F4F-14B6-4F9C-BDCB-0AA5E191122F}"/>
              </a:ext>
            </a:extLst>
          </p:cNvPr>
          <p:cNvSpPr/>
          <p:nvPr/>
        </p:nvSpPr>
        <p:spPr>
          <a:xfrm>
            <a:off x="4468972" y="1558752"/>
            <a:ext cx="712631" cy="901477"/>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9Slide03 AmpleSoft Bold" panose="02000000000000000000" pitchFamily="2" charset="0"/>
              </a:rPr>
              <a:t>1</a:t>
            </a:r>
          </a:p>
        </p:txBody>
      </p:sp>
      <p:sp>
        <p:nvSpPr>
          <p:cNvPr id="52" name="Flowchart: Alternate Process 51">
            <a:extLst>
              <a:ext uri="{FF2B5EF4-FFF2-40B4-BE49-F238E27FC236}">
                <a16:creationId xmlns:a16="http://schemas.microsoft.com/office/drawing/2014/main" id="{83C0CF28-ED48-4D4A-9BA5-3B96095CBBD3}"/>
              </a:ext>
            </a:extLst>
          </p:cNvPr>
          <p:cNvSpPr/>
          <p:nvPr/>
        </p:nvSpPr>
        <p:spPr>
          <a:xfrm>
            <a:off x="4952658" y="3090684"/>
            <a:ext cx="4997539" cy="656822"/>
          </a:xfrm>
          <a:prstGeom prst="flowChartAlternateProcess">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Nhân</a:t>
            </a:r>
            <a:r>
              <a:rPr lang="en-US" sz="3600" dirty="0"/>
              <a:t> </a:t>
            </a:r>
            <a:r>
              <a:rPr lang="en-US" sz="3600" dirty="0" err="1"/>
              <a:t>vật</a:t>
            </a:r>
            <a:r>
              <a:rPr lang="en-US" sz="3600" dirty="0"/>
              <a:t>: </a:t>
            </a:r>
            <a:r>
              <a:rPr lang="en-US" sz="3600" dirty="0" err="1"/>
              <a:t>Thạch</a:t>
            </a:r>
            <a:r>
              <a:rPr lang="en-US" sz="3600" dirty="0"/>
              <a:t> </a:t>
            </a:r>
            <a:r>
              <a:rPr lang="en-US" sz="3600" dirty="0" err="1"/>
              <a:t>Sanh</a:t>
            </a:r>
            <a:endParaRPr lang="en-US" sz="3600" dirty="0"/>
          </a:p>
        </p:txBody>
      </p:sp>
      <p:sp>
        <p:nvSpPr>
          <p:cNvPr id="53" name="Flowchart: Alternate Process 52">
            <a:extLst>
              <a:ext uri="{FF2B5EF4-FFF2-40B4-BE49-F238E27FC236}">
                <a16:creationId xmlns:a16="http://schemas.microsoft.com/office/drawing/2014/main" id="{750D59E2-AF9E-4601-A63F-2947A63D7695}"/>
              </a:ext>
            </a:extLst>
          </p:cNvPr>
          <p:cNvSpPr/>
          <p:nvPr/>
        </p:nvSpPr>
        <p:spPr>
          <a:xfrm>
            <a:off x="4952657" y="4463525"/>
            <a:ext cx="4997539" cy="656822"/>
          </a:xfrm>
          <a:prstGeom prst="flowChartAlternateProcess">
            <a:avLst/>
          </a:prstGeom>
          <a:solidFill>
            <a:schemeClr val="accent2">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Bố</a:t>
            </a:r>
            <a:r>
              <a:rPr lang="en-US" sz="3600" dirty="0"/>
              <a:t> </a:t>
            </a:r>
            <a:r>
              <a:rPr lang="en-US" sz="3600" dirty="0" err="1"/>
              <a:t>cục</a:t>
            </a:r>
            <a:r>
              <a:rPr lang="en-US" sz="3600" dirty="0"/>
              <a:t>: 3 </a:t>
            </a:r>
            <a:r>
              <a:rPr lang="en-US" sz="3600" dirty="0" err="1"/>
              <a:t>phần</a:t>
            </a:r>
            <a:endParaRPr lang="en-US" sz="3600" dirty="0"/>
          </a:p>
        </p:txBody>
      </p:sp>
      <p:sp>
        <p:nvSpPr>
          <p:cNvPr id="50" name="Oval 49">
            <a:extLst>
              <a:ext uri="{FF2B5EF4-FFF2-40B4-BE49-F238E27FC236}">
                <a16:creationId xmlns:a16="http://schemas.microsoft.com/office/drawing/2014/main" id="{B5F7E014-FCDE-428A-BCF5-21908D628198}"/>
              </a:ext>
            </a:extLst>
          </p:cNvPr>
          <p:cNvSpPr/>
          <p:nvPr/>
        </p:nvSpPr>
        <p:spPr>
          <a:xfrm>
            <a:off x="4468972" y="2968356"/>
            <a:ext cx="712632" cy="880911"/>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9Slide03 AmpleSoft Bold" panose="02000000000000000000" pitchFamily="2" charset="0"/>
              </a:rPr>
              <a:t>2</a:t>
            </a:r>
          </a:p>
        </p:txBody>
      </p:sp>
      <p:sp>
        <p:nvSpPr>
          <p:cNvPr id="51" name="Oval 50">
            <a:extLst>
              <a:ext uri="{FF2B5EF4-FFF2-40B4-BE49-F238E27FC236}">
                <a16:creationId xmlns:a16="http://schemas.microsoft.com/office/drawing/2014/main" id="{8EB0C69F-2E4B-4AE8-AC03-710A3708D4F2}"/>
              </a:ext>
            </a:extLst>
          </p:cNvPr>
          <p:cNvSpPr/>
          <p:nvPr/>
        </p:nvSpPr>
        <p:spPr>
          <a:xfrm>
            <a:off x="4468971" y="4306467"/>
            <a:ext cx="712631" cy="90147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9Slide03 AmpleSoft Bold" panose="02000000000000000000" pitchFamily="2" charset="0"/>
              </a:rPr>
              <a:t>3</a:t>
            </a:r>
          </a:p>
        </p:txBody>
      </p:sp>
      <p:sp>
        <p:nvSpPr>
          <p:cNvPr id="56" name="TextBox 55">
            <a:extLst>
              <a:ext uri="{FF2B5EF4-FFF2-40B4-BE49-F238E27FC236}">
                <a16:creationId xmlns:a16="http://schemas.microsoft.com/office/drawing/2014/main" id="{2BA5E348-7449-4B6E-89B3-966AF540BD3E}"/>
              </a:ext>
            </a:extLst>
          </p:cNvPr>
          <p:cNvSpPr txBox="1"/>
          <p:nvPr/>
        </p:nvSpPr>
        <p:spPr>
          <a:xfrm>
            <a:off x="577025" y="2682466"/>
            <a:ext cx="2400931" cy="707886"/>
          </a:xfrm>
          <a:prstGeom prst="rect">
            <a:avLst/>
          </a:prstGeom>
          <a:noFill/>
        </p:spPr>
        <p:txBody>
          <a:bodyPr wrap="square" rtlCol="0">
            <a:spAutoFit/>
          </a:bodyPr>
          <a:lstStyle/>
          <a:p>
            <a:pPr algn="ctr"/>
            <a:r>
              <a:rPr lang="en-US" sz="4000" b="1" dirty="0" err="1">
                <a:solidFill>
                  <a:schemeClr val="accent6">
                    <a:lumMod val="50000"/>
                  </a:schemeClr>
                </a:solidFill>
              </a:rPr>
              <a:t>Văn</a:t>
            </a:r>
            <a:r>
              <a:rPr lang="en-US" sz="4000" b="1" dirty="0">
                <a:solidFill>
                  <a:schemeClr val="accent6">
                    <a:lumMod val="50000"/>
                  </a:schemeClr>
                </a:solidFill>
              </a:rPr>
              <a:t> </a:t>
            </a:r>
            <a:r>
              <a:rPr lang="en-US" sz="4000" b="1" dirty="0" err="1">
                <a:solidFill>
                  <a:schemeClr val="accent6">
                    <a:lumMod val="50000"/>
                  </a:schemeClr>
                </a:solidFill>
              </a:rPr>
              <a:t>bản</a:t>
            </a:r>
            <a:endParaRPr lang="en-US" sz="4000" b="1" dirty="0">
              <a:solidFill>
                <a:schemeClr val="accent6">
                  <a:lumMod val="50000"/>
                </a:schemeClr>
              </a:solidFill>
            </a:endParaRPr>
          </a:p>
        </p:txBody>
      </p:sp>
      <p:pic>
        <p:nvPicPr>
          <p:cNvPr id="57" name="图片 40">
            <a:extLst>
              <a:ext uri="{FF2B5EF4-FFF2-40B4-BE49-F238E27FC236}">
                <a16:creationId xmlns:a16="http://schemas.microsoft.com/office/drawing/2014/main" id="{62CE25E0-DD12-1B48-A311-D7EA848FAA62}"/>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12050" y="157755"/>
            <a:ext cx="2040967" cy="1289528"/>
          </a:xfrm>
          <a:prstGeom prst="rect">
            <a:avLst/>
          </a:prstGeom>
        </p:spPr>
      </p:pic>
      <p:pic>
        <p:nvPicPr>
          <p:cNvPr id="58" name="图片 46085" descr="1-46">
            <a:extLst>
              <a:ext uri="{FF2B5EF4-FFF2-40B4-BE49-F238E27FC236}">
                <a16:creationId xmlns:a16="http://schemas.microsoft.com/office/drawing/2014/main" id="{C80CBBBF-B1AB-EF4D-B5E2-015ED58A1519}"/>
              </a:ext>
            </a:extLst>
          </p:cNvPr>
          <p:cNvPicPr/>
          <p:nvPr/>
        </p:nvPicPr>
        <p:blipFill>
          <a:blip r:embed="rId7" cstate="print">
            <a:extLst>
              <a:ext uri="{28A0092B-C50C-407E-A947-70E740481C1C}">
                <a14:useLocalDpi xmlns:a14="http://schemas.microsoft.com/office/drawing/2010/main" val="0"/>
              </a:ext>
            </a:extLst>
          </a:blip>
          <a:stretch>
            <a:fillRect/>
          </a:stretch>
        </p:blipFill>
        <p:spPr>
          <a:xfrm rot="1221959" flipH="1">
            <a:off x="9097640" y="29225"/>
            <a:ext cx="2743416" cy="1691149"/>
          </a:xfrm>
          <a:prstGeom prst="rect">
            <a:avLst/>
          </a:prstGeom>
          <a:noFill/>
          <a:ln w="9525">
            <a:noFill/>
          </a:ln>
        </p:spPr>
      </p:pic>
    </p:spTree>
    <p:extLst>
      <p:ext uri="{BB962C8B-B14F-4D97-AF65-F5344CB8AC3E}">
        <p14:creationId xmlns:p14="http://schemas.microsoft.com/office/powerpoint/2010/main" val="303420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2">
                                            <p:txEl>
                                              <p:pRg st="0" end="0"/>
                                            </p:txEl>
                                          </p:spTgt>
                                        </p:tgtEl>
                                        <p:attrNameLst>
                                          <p:attrName>style.visibility</p:attrName>
                                        </p:attrNameLst>
                                      </p:cBhvr>
                                      <p:to>
                                        <p:strVal val="visible"/>
                                      </p:to>
                                    </p:set>
                                    <p:animEffect transition="in" filter="barn(inVertical)">
                                      <p:cBhvr>
                                        <p:cTn id="12" dur="500"/>
                                        <p:tgtEl>
                                          <p:spTgt spid="5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3">
                                            <p:txEl>
                                              <p:pRg st="0" end="0"/>
                                            </p:txEl>
                                          </p:spTgt>
                                        </p:tgtEl>
                                        <p:attrNameLst>
                                          <p:attrName>style.visibility</p:attrName>
                                        </p:attrNameLst>
                                      </p:cBhvr>
                                      <p:to>
                                        <p:strVal val="visible"/>
                                      </p:to>
                                    </p:set>
                                    <p:animEffect transition="in" filter="barn(inVertical)">
                                      <p:cBhvr>
                                        <p:cTn id="17"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1F77AB-6F70-4C45-B1A6-B9E772EC5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64132" cy="6825862"/>
          </a:xfrm>
          <a:prstGeom prst="rect">
            <a:avLst/>
          </a:prstGeom>
        </p:spPr>
      </p:pic>
      <p:pic>
        <p:nvPicPr>
          <p:cNvPr id="4" name="Picture 3">
            <a:extLst>
              <a:ext uri="{FF2B5EF4-FFF2-40B4-BE49-F238E27FC236}">
                <a16:creationId xmlns:a16="http://schemas.microsoft.com/office/drawing/2014/main" id="{74313DF5-814B-4860-A580-4916BB34A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862" y="1307206"/>
            <a:ext cx="7381874" cy="4990563"/>
          </a:xfrm>
          <a:prstGeom prst="rect">
            <a:avLst/>
          </a:prstGeom>
        </p:spPr>
      </p:pic>
      <p:sp>
        <p:nvSpPr>
          <p:cNvPr id="2" name="Title 1">
            <a:extLst>
              <a:ext uri="{FF2B5EF4-FFF2-40B4-BE49-F238E27FC236}">
                <a16:creationId xmlns:a16="http://schemas.microsoft.com/office/drawing/2014/main" id="{BE48BAB6-8907-448B-AF8C-5DFF025F6A68}"/>
              </a:ext>
            </a:extLst>
          </p:cNvPr>
          <p:cNvSpPr>
            <a:spLocks noGrp="1"/>
          </p:cNvSpPr>
          <p:nvPr>
            <p:ph type="title"/>
          </p:nvPr>
        </p:nvSpPr>
        <p:spPr>
          <a:xfrm>
            <a:off x="3886714" y="3139705"/>
            <a:ext cx="4922435" cy="1325563"/>
          </a:xfrm>
        </p:spPr>
        <p:txBody>
          <a:bodyPr>
            <a:normAutofit/>
          </a:bodyPr>
          <a:lstStyle/>
          <a:p>
            <a:pPr algn="ctr"/>
            <a:r>
              <a:rPr lang="en-US" sz="4000" b="1">
                <a:latin typeface="Times New Roman" panose="02020603050405020304" pitchFamily="18" charset="0"/>
                <a:cs typeface="Times New Roman" panose="02020603050405020304" pitchFamily="18" charset="0"/>
              </a:rPr>
              <a:t>Khám phá văn bản</a:t>
            </a:r>
            <a:endParaRPr lang="en-US" sz="40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854C1DD7-967A-4CEE-AEC7-46A8EF4B009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7282" y="-77156"/>
            <a:ext cx="3048006" cy="1767844"/>
          </a:xfrm>
        </p:spPr>
      </p:pic>
    </p:spTree>
    <p:extLst>
      <p:ext uri="{BB962C8B-B14F-4D97-AF65-F5344CB8AC3E}">
        <p14:creationId xmlns:p14="http://schemas.microsoft.com/office/powerpoint/2010/main" val="1346437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A5D1E-484C-4A2E-BB70-FD65CADA57D0}"/>
              </a:ext>
            </a:extLst>
          </p:cNvPr>
          <p:cNvSpPr>
            <a:spLocks noGrp="1"/>
          </p:cNvSpPr>
          <p:nvPr>
            <p:ph type="title"/>
          </p:nvPr>
        </p:nvSpPr>
        <p:spPr/>
        <p:txBody>
          <a:bodyPr>
            <a:normAutofit/>
          </a:bodyPr>
          <a:lstStyle/>
          <a:p>
            <a:pPr algn="ctr"/>
            <a:r>
              <a:rPr lang="en-US" sz="3600">
                <a:solidFill>
                  <a:srgbClr val="FF0000"/>
                </a:solidFill>
                <a:latin typeface="Times New Roman" panose="02020603050405020304" pitchFamily="18" charset="0"/>
                <a:cs typeface="Times New Roman" panose="02020603050405020304" pitchFamily="18" charset="0"/>
              </a:rPr>
              <a:t>Tóm tắt văn bản bằng cách sắp xếp các sự kiện sau </a:t>
            </a:r>
            <a:br>
              <a:rPr lang="en-US" sz="3600">
                <a:solidFill>
                  <a:srgbClr val="FF0000"/>
                </a:solidFill>
                <a:latin typeface="Times New Roman" panose="02020603050405020304" pitchFamily="18" charset="0"/>
                <a:cs typeface="Times New Roman" panose="02020603050405020304" pitchFamily="18" charset="0"/>
              </a:rPr>
            </a:br>
            <a:r>
              <a:rPr lang="en-US" sz="3600">
                <a:solidFill>
                  <a:srgbClr val="FF0000"/>
                </a:solidFill>
                <a:latin typeface="Times New Roman" panose="02020603050405020304" pitchFamily="18" charset="0"/>
                <a:cs typeface="Times New Roman" panose="02020603050405020304" pitchFamily="18" charset="0"/>
              </a:rPr>
              <a:t>theo trình tự diễn ra trong truyện</a:t>
            </a:r>
            <a:endParaRPr lang="en-US"/>
          </a:p>
        </p:txBody>
      </p:sp>
      <p:graphicFrame>
        <p:nvGraphicFramePr>
          <p:cNvPr id="4" name="Content Placeholder 3">
            <a:extLst>
              <a:ext uri="{FF2B5EF4-FFF2-40B4-BE49-F238E27FC236}">
                <a16:creationId xmlns:a16="http://schemas.microsoft.com/office/drawing/2014/main" id="{39BA542F-E0EA-471F-8F8E-D66BEB16D745}"/>
              </a:ext>
            </a:extLst>
          </p:cNvPr>
          <p:cNvGraphicFramePr>
            <a:graphicFrameLocks noGrp="1"/>
          </p:cNvGraphicFramePr>
          <p:nvPr>
            <p:ph idx="1"/>
            <p:extLst>
              <p:ext uri="{D42A27DB-BD31-4B8C-83A1-F6EECF244321}">
                <p14:modId xmlns:p14="http://schemas.microsoft.com/office/powerpoint/2010/main" val="3496093825"/>
              </p:ext>
            </p:extLst>
          </p:nvPr>
        </p:nvGraphicFramePr>
        <p:xfrm>
          <a:off x="838200" y="1934817"/>
          <a:ext cx="10515599" cy="4909784"/>
        </p:xfrm>
        <a:graphic>
          <a:graphicData uri="http://schemas.openxmlformats.org/drawingml/2006/table">
            <a:tbl>
              <a:tblPr firstRow="1" firstCol="1" bandRow="1">
                <a:tableStyleId>{5C22544A-7EE6-4342-B048-85BDC9FD1C3A}</a:tableStyleId>
              </a:tblPr>
              <a:tblGrid>
                <a:gridCol w="1875034">
                  <a:extLst>
                    <a:ext uri="{9D8B030D-6E8A-4147-A177-3AD203B41FA5}">
                      <a16:colId xmlns:a16="http://schemas.microsoft.com/office/drawing/2014/main" val="1486638501"/>
                    </a:ext>
                  </a:extLst>
                </a:gridCol>
                <a:gridCol w="8640565">
                  <a:extLst>
                    <a:ext uri="{9D8B030D-6E8A-4147-A177-3AD203B41FA5}">
                      <a16:colId xmlns:a16="http://schemas.microsoft.com/office/drawing/2014/main" val="252472081"/>
                    </a:ext>
                  </a:extLst>
                </a:gridCol>
              </a:tblGrid>
              <a:tr h="455806">
                <a:tc>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STT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Sự kiện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4320827"/>
                  </a:ext>
                </a:extLst>
              </a:tr>
              <a:tr h="455806">
                <a:tc>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 Thạch Sanh kết nghĩa anh em với Lí Thông.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08593789"/>
                  </a:ext>
                </a:extLst>
              </a:tr>
              <a:tr h="455806">
                <a:tc>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 Mẹ con Lí Thông lừa Thạch Sanh đi nộp mạng cho chằn tinh thay mình.</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440269"/>
                  </a:ext>
                </a:extLst>
              </a:tr>
              <a:tr h="455806">
                <a:tc>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 Thạch Sanh diệt đại bàng cứu công chúa, lại bị cướp công.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9309479"/>
                  </a:ext>
                </a:extLst>
              </a:tr>
              <a:tr h="455806">
                <a:tc>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 Thạch Sanh được giải oan lấy công chúa.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43985839"/>
                  </a:ext>
                </a:extLst>
              </a:tr>
              <a:tr h="455806">
                <a:tc>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  Thạch Sanh diệt hồ tinh, cứu thái tử bị vu oan vào tù.</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9765064"/>
                  </a:ext>
                </a:extLst>
              </a:tr>
              <a:tr h="455806">
                <a:tc>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 Thạch Sanh ra đời, lớn lên học võ và phép thần thông.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8275488"/>
                  </a:ext>
                </a:extLst>
              </a:tr>
              <a:tr h="455806">
                <a:tc>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 Thạch Sanh chiến thắng quân 18 nước chư hầu và lên ngôi vua.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66029592"/>
                  </a:ext>
                </a:extLst>
              </a:tr>
              <a:tr h="455806">
                <a:tc>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 Thạch Sanh diệt chằn tinh bị Lí Thông cướp công.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9450034"/>
                  </a:ext>
                </a:extLst>
              </a:tr>
              <a:tr h="455806">
                <a:tc>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Cách sắp xếp</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9307788"/>
                  </a:ext>
                </a:extLst>
              </a:tr>
            </a:tbl>
          </a:graphicData>
        </a:graphic>
      </p:graphicFrame>
    </p:spTree>
    <p:extLst>
      <p:ext uri="{BB962C8B-B14F-4D97-AF65-F5344CB8AC3E}">
        <p14:creationId xmlns:p14="http://schemas.microsoft.com/office/powerpoint/2010/main" val="1401044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E293">
            <a:alpha val="42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252120-07E6-4D88-A4DE-7C1C74D654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3645"/>
            <a:ext cx="12192000" cy="8171645"/>
          </a:xfrm>
          <a:prstGeom prst="rect">
            <a:avLst/>
          </a:prstGeom>
        </p:spPr>
      </p:pic>
      <p:pic>
        <p:nvPicPr>
          <p:cNvPr id="8" name="Picture 7">
            <a:extLst>
              <a:ext uri="{FF2B5EF4-FFF2-40B4-BE49-F238E27FC236}">
                <a16:creationId xmlns:a16="http://schemas.microsoft.com/office/drawing/2014/main" id="{DA9B299B-B31D-104C-B43C-93F039FADAC7}"/>
              </a:ext>
            </a:extLst>
          </p:cNvPr>
          <p:cNvPicPr/>
          <p:nvPr/>
        </p:nvPicPr>
        <p:blipFill>
          <a:blip r:embed="rId3"/>
          <a:stretch>
            <a:fillRect/>
          </a:stretch>
        </p:blipFill>
        <p:spPr>
          <a:xfrm>
            <a:off x="0" y="4379296"/>
            <a:ext cx="3137647" cy="2478704"/>
          </a:xfrm>
          <a:prstGeom prst="rect">
            <a:avLst/>
          </a:prstGeom>
        </p:spPr>
      </p:pic>
      <p:grpSp>
        <p:nvGrpSpPr>
          <p:cNvPr id="10" name="组合 1">
            <a:extLst>
              <a:ext uri="{FF2B5EF4-FFF2-40B4-BE49-F238E27FC236}">
                <a16:creationId xmlns:a16="http://schemas.microsoft.com/office/drawing/2014/main" id="{1BD535A0-6658-4B31-85B8-C229D16E28BD}"/>
              </a:ext>
            </a:extLst>
          </p:cNvPr>
          <p:cNvGrpSpPr/>
          <p:nvPr/>
        </p:nvGrpSpPr>
        <p:grpSpPr>
          <a:xfrm>
            <a:off x="2156012" y="284648"/>
            <a:ext cx="6445624" cy="5302660"/>
            <a:chOff x="0" y="0"/>
            <a:chExt cx="2106386" cy="2124222"/>
          </a:xfrm>
        </p:grpSpPr>
        <p:pic>
          <p:nvPicPr>
            <p:cNvPr id="11" name="图片 44">
              <a:extLst>
                <a:ext uri="{FF2B5EF4-FFF2-40B4-BE49-F238E27FC236}">
                  <a16:creationId xmlns:a16="http://schemas.microsoft.com/office/drawing/2014/main" id="{42038EE6-53DB-4A99-8240-E06359B807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106386" cy="2124222"/>
            </a:xfrm>
            <a:prstGeom prst="rect">
              <a:avLst/>
            </a:prstGeom>
          </p:spPr>
        </p:pic>
        <p:sp>
          <p:nvSpPr>
            <p:cNvPr id="12" name="文本框 45">
              <a:extLst>
                <a:ext uri="{FF2B5EF4-FFF2-40B4-BE49-F238E27FC236}">
                  <a16:creationId xmlns:a16="http://schemas.microsoft.com/office/drawing/2014/main" id="{794EE168-7A2B-45DA-A504-BE4AAC873EA7}"/>
                </a:ext>
              </a:extLst>
            </p:cNvPr>
            <p:cNvSpPr txBox="1"/>
            <p:nvPr/>
          </p:nvSpPr>
          <p:spPr>
            <a:xfrm>
              <a:off x="281737" y="726317"/>
              <a:ext cx="1487249" cy="913981"/>
            </a:xfrm>
            <a:prstGeom prst="rect">
              <a:avLst/>
            </a:prstGeom>
            <a:noFill/>
          </p:spPr>
          <p:txBody>
            <a:bodyPr wrap="square" rtlCol="0">
              <a:noAutofit/>
            </a:bodyPr>
            <a:lstStyle/>
            <a:p>
              <a:pPr algn="ctr"/>
              <a:r>
                <a:rPr lang="en-US" sz="2600" i="1" dirty="0" err="1">
                  <a:latin typeface="Times New Roman" panose="02020603050405020304" pitchFamily="18" charset="0"/>
                  <a:cs typeface="Times New Roman" panose="02020603050405020304" pitchFamily="18" charset="0"/>
                </a:rPr>
                <a:t>Thạch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Sanh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thuộc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kiểu</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nhân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vật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cổ</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tích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nào</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Nhận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xét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những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tính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cách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của</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Thạch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Sanh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tìm</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một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số</a:t>
              </a:r>
              <a:r>
                <a:rPr lang="en-US" sz="2600" i="1" dirty="0">
                  <a:latin typeface="Times New Roman" panose="02020603050405020304" pitchFamily="18" charset="0"/>
                  <a:cs typeface="Times New Roman" panose="02020603050405020304" pitchFamily="18" charset="0"/>
                </a:rPr>
                <a:t> chi </a:t>
              </a:r>
              <a:r>
                <a:rPr lang="en-US" sz="2600" i="1" dirty="0" err="1">
                  <a:latin typeface="Times New Roman" panose="02020603050405020304" pitchFamily="18" charset="0"/>
                  <a:cs typeface="Times New Roman" panose="02020603050405020304" pitchFamily="18" charset="0"/>
                </a:rPr>
                <a:t>tiết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trong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truyện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để</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khẳng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định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nhận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xét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của</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em</a:t>
              </a:r>
              <a:r>
                <a:rPr lang="en-US" sz="2600" i="1"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974426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blip>
          <a:srcRect/>
          <a:tile tx="0" ty="0" sx="100000" sy="100000" flip="none" algn="tl"/>
        </a:blipFill>
        <a:effectLst/>
      </p:bgPr>
    </p:bg>
    <p:spTree>
      <p:nvGrpSpPr>
        <p:cNvPr id="1" name=""/>
        <p:cNvGrpSpPr/>
        <p:nvPr/>
      </p:nvGrpSpPr>
      <p:grpSpPr>
        <a:xfrm>
          <a:off x="0" y="0"/>
          <a:ext cx="0" cy="0"/>
          <a:chOff x="0" y="0"/>
          <a:chExt cx="0" cy="0"/>
        </a:xfrm>
      </p:grpSpPr>
      <p:pic>
        <p:nvPicPr>
          <p:cNvPr id="4" name="Google Shape;1119;p75" descr="A picture containing text, fabric&#10;&#10;Description automatically generated">
            <a:extLst>
              <a:ext uri="{FF2B5EF4-FFF2-40B4-BE49-F238E27FC236}">
                <a16:creationId xmlns:a16="http://schemas.microsoft.com/office/drawing/2014/main" id="{4000B98C-3BC5-420B-81D5-850FEC993598}"/>
              </a:ext>
            </a:extLst>
          </p:cNvPr>
          <p:cNvPicPr>
            <a:picLocks noGrp="1"/>
          </p:cNvPicPr>
          <p:nvPr>
            <p:ph idx="1"/>
          </p:nvPr>
        </p:nvPicPr>
        <p:blipFill rotWithShape="1">
          <a:blip r:embed="rId3">
            <a:alphaModFix/>
          </a:blip>
          <a:srcRect l="51398"/>
          <a:stretch/>
        </p:blipFill>
        <p:spPr>
          <a:xfrm flipH="1">
            <a:off x="379876" y="2522269"/>
            <a:ext cx="1883739" cy="2115093"/>
          </a:xfrm>
          <a:prstGeom prst="rect">
            <a:avLst/>
          </a:prstGeom>
          <a:noFill/>
          <a:ln>
            <a:noFill/>
          </a:ln>
        </p:spPr>
      </p:pic>
      <p:pic>
        <p:nvPicPr>
          <p:cNvPr id="17" name="Picture 16">
            <a:extLst>
              <a:ext uri="{FF2B5EF4-FFF2-40B4-BE49-F238E27FC236}">
                <a16:creationId xmlns:a16="http://schemas.microsoft.com/office/drawing/2014/main" id="{F1981097-05FA-4F68-95A8-FE2C9FE798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2122" y="5083088"/>
            <a:ext cx="1525501" cy="1612580"/>
          </a:xfrm>
          <a:prstGeom prst="rect">
            <a:avLst/>
          </a:prstGeom>
        </p:spPr>
      </p:pic>
      <p:sp>
        <p:nvSpPr>
          <p:cNvPr id="18" name="Rectangle: Diagonal Corners Rounded 17">
            <a:extLst>
              <a:ext uri="{FF2B5EF4-FFF2-40B4-BE49-F238E27FC236}">
                <a16:creationId xmlns:a16="http://schemas.microsoft.com/office/drawing/2014/main" id="{DD276221-83BE-4DEE-B871-F70D4450008B}"/>
              </a:ext>
            </a:extLst>
          </p:cNvPr>
          <p:cNvSpPr/>
          <p:nvPr/>
        </p:nvSpPr>
        <p:spPr>
          <a:xfrm>
            <a:off x="3793032" y="1268471"/>
            <a:ext cx="4605935" cy="798286"/>
          </a:xfrm>
          <a:prstGeom prst="round2DiagRect">
            <a:avLst>
              <a:gd name="adj1" fmla="val 50000"/>
              <a:gd name="adj2" fmla="val 0"/>
            </a:avLst>
          </a:prstGeom>
          <a:solidFill>
            <a:srgbClr val="E4B6D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Lương</a:t>
            </a:r>
            <a:r>
              <a:rPr lang="en-US" sz="2400" dirty="0"/>
              <a:t> </a:t>
            </a:r>
            <a:r>
              <a:rPr lang="en-US" sz="2400" dirty="0" err="1"/>
              <a:t>thiện</a:t>
            </a:r>
            <a:r>
              <a:rPr lang="en-US" sz="2400" dirty="0"/>
              <a:t>, </a:t>
            </a:r>
            <a:r>
              <a:rPr lang="en-US" sz="2400" dirty="0" err="1"/>
              <a:t>thật</a:t>
            </a:r>
            <a:r>
              <a:rPr lang="en-US" sz="2400" dirty="0"/>
              <a:t> </a:t>
            </a:r>
            <a:r>
              <a:rPr lang="en-US" sz="2400" dirty="0" err="1"/>
              <a:t>thà</a:t>
            </a:r>
            <a:r>
              <a:rPr lang="en-US" sz="2400" dirty="0"/>
              <a:t>, </a:t>
            </a:r>
            <a:r>
              <a:rPr lang="en-US" sz="2400" dirty="0" err="1"/>
              <a:t>chất</a:t>
            </a:r>
            <a:r>
              <a:rPr lang="en-US" sz="2400" dirty="0"/>
              <a:t> </a:t>
            </a:r>
            <a:r>
              <a:rPr lang="en-US" sz="2400" dirty="0" err="1"/>
              <a:t>phác</a:t>
            </a:r>
            <a:endParaRPr lang="en-US" sz="2400" dirty="0"/>
          </a:p>
        </p:txBody>
      </p:sp>
      <p:sp>
        <p:nvSpPr>
          <p:cNvPr id="19" name="Rectangle: Diagonal Corners Rounded 18">
            <a:extLst>
              <a:ext uri="{FF2B5EF4-FFF2-40B4-BE49-F238E27FC236}">
                <a16:creationId xmlns:a16="http://schemas.microsoft.com/office/drawing/2014/main" id="{9D7673AD-1A11-4C67-913B-A527B87E7192}"/>
              </a:ext>
            </a:extLst>
          </p:cNvPr>
          <p:cNvSpPr/>
          <p:nvPr/>
        </p:nvSpPr>
        <p:spPr>
          <a:xfrm>
            <a:off x="3793032" y="2412414"/>
            <a:ext cx="4605935" cy="798286"/>
          </a:xfrm>
          <a:prstGeom prst="round2DiagRect">
            <a:avLst>
              <a:gd name="adj1" fmla="val 50000"/>
              <a:gd name="adj2" fmla="val 0"/>
            </a:avLst>
          </a:prstGeom>
          <a:solidFill>
            <a:srgbClr val="F7E293"/>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Dũng</a:t>
            </a:r>
            <a:r>
              <a:rPr lang="en-US" sz="2400" dirty="0"/>
              <a:t> </a:t>
            </a:r>
            <a:r>
              <a:rPr lang="en-US" sz="2400" dirty="0" err="1"/>
              <a:t>cảm</a:t>
            </a:r>
            <a:r>
              <a:rPr lang="en-US" sz="2400" dirty="0"/>
              <a:t>, </a:t>
            </a:r>
            <a:r>
              <a:rPr lang="en-US" sz="2400" dirty="0" err="1"/>
              <a:t>tài</a:t>
            </a:r>
            <a:r>
              <a:rPr lang="en-US" sz="2400" dirty="0"/>
              <a:t> </a:t>
            </a:r>
            <a:r>
              <a:rPr lang="en-US" sz="2400" dirty="0" err="1"/>
              <a:t>năng</a:t>
            </a:r>
            <a:endParaRPr lang="en-US" sz="2400" dirty="0"/>
          </a:p>
        </p:txBody>
      </p:sp>
      <p:sp>
        <p:nvSpPr>
          <p:cNvPr id="20" name="Rectangle: Diagonal Corners Rounded 19">
            <a:extLst>
              <a:ext uri="{FF2B5EF4-FFF2-40B4-BE49-F238E27FC236}">
                <a16:creationId xmlns:a16="http://schemas.microsoft.com/office/drawing/2014/main" id="{C8BB962C-652F-47FB-832C-24353A9A7F4D}"/>
              </a:ext>
            </a:extLst>
          </p:cNvPr>
          <p:cNvSpPr/>
          <p:nvPr/>
        </p:nvSpPr>
        <p:spPr>
          <a:xfrm>
            <a:off x="3754293" y="3579816"/>
            <a:ext cx="4605935" cy="798286"/>
          </a:xfrm>
          <a:prstGeom prst="round2DiagRect">
            <a:avLst>
              <a:gd name="adj1" fmla="val 50000"/>
              <a:gd name="adj2" fmla="val 0"/>
            </a:avLst>
          </a:prstGeom>
          <a:solidFill>
            <a:srgbClr val="F692A3"/>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Thông</a:t>
            </a:r>
            <a:r>
              <a:rPr lang="en-US" sz="2400" dirty="0"/>
              <a:t> </a:t>
            </a:r>
            <a:r>
              <a:rPr lang="en-US" sz="2400" dirty="0" err="1"/>
              <a:t>minh</a:t>
            </a:r>
            <a:r>
              <a:rPr lang="en-US" sz="2400" dirty="0"/>
              <a:t>, </a:t>
            </a:r>
            <a:r>
              <a:rPr lang="en-US" sz="2400" dirty="0" err="1"/>
              <a:t>khéo</a:t>
            </a:r>
            <a:r>
              <a:rPr lang="en-US" sz="2400" dirty="0"/>
              <a:t> </a:t>
            </a:r>
            <a:r>
              <a:rPr lang="en-US" sz="2400" dirty="0" err="1"/>
              <a:t>léo</a:t>
            </a:r>
            <a:endParaRPr lang="en-US" sz="2400" dirty="0"/>
          </a:p>
        </p:txBody>
      </p:sp>
      <p:sp>
        <p:nvSpPr>
          <p:cNvPr id="21" name="Rectangle: Diagonal Corners Rounded 20">
            <a:extLst>
              <a:ext uri="{FF2B5EF4-FFF2-40B4-BE49-F238E27FC236}">
                <a16:creationId xmlns:a16="http://schemas.microsoft.com/office/drawing/2014/main" id="{3AFDEF86-169E-4E70-A876-48C68E50CE8C}"/>
              </a:ext>
            </a:extLst>
          </p:cNvPr>
          <p:cNvSpPr/>
          <p:nvPr/>
        </p:nvSpPr>
        <p:spPr>
          <a:xfrm>
            <a:off x="3754293" y="4683945"/>
            <a:ext cx="4605935" cy="798286"/>
          </a:xfrm>
          <a:prstGeom prst="round2DiagRect">
            <a:avLst>
              <a:gd name="adj1" fmla="val 50000"/>
              <a:gd name="adj2" fmla="val 0"/>
            </a:avLst>
          </a:prstGeom>
          <a:solidFill>
            <a:schemeClr val="accent6">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Nhân</a:t>
            </a:r>
            <a:r>
              <a:rPr lang="en-US" sz="2400" dirty="0"/>
              <a:t> </a:t>
            </a:r>
            <a:r>
              <a:rPr lang="en-US" sz="2400" dirty="0" err="1"/>
              <a:t>ái</a:t>
            </a:r>
            <a:r>
              <a:rPr lang="en-US" sz="2400" dirty="0"/>
              <a:t>, </a:t>
            </a:r>
            <a:r>
              <a:rPr lang="en-US" sz="2400" dirty="0" err="1"/>
              <a:t>yêu</a:t>
            </a:r>
            <a:r>
              <a:rPr lang="en-US" sz="2400" dirty="0"/>
              <a:t> </a:t>
            </a:r>
            <a:r>
              <a:rPr lang="en-US" sz="2400" dirty="0" err="1"/>
              <a:t>hòa</a:t>
            </a:r>
            <a:r>
              <a:rPr lang="en-US" sz="2400" dirty="0"/>
              <a:t> </a:t>
            </a:r>
            <a:r>
              <a:rPr lang="en-US" sz="2400" dirty="0" err="1"/>
              <a:t>bình</a:t>
            </a:r>
            <a:endParaRPr lang="en-US" sz="2400" dirty="0"/>
          </a:p>
        </p:txBody>
      </p:sp>
      <p:sp>
        <p:nvSpPr>
          <p:cNvPr id="29" name="Rectangle: Top Corners Rounded 28">
            <a:extLst>
              <a:ext uri="{FF2B5EF4-FFF2-40B4-BE49-F238E27FC236}">
                <a16:creationId xmlns:a16="http://schemas.microsoft.com/office/drawing/2014/main" id="{B9ADC7FF-62AD-45DB-AE3B-463A980E1D64}"/>
              </a:ext>
            </a:extLst>
          </p:cNvPr>
          <p:cNvSpPr/>
          <p:nvPr/>
        </p:nvSpPr>
        <p:spPr>
          <a:xfrm>
            <a:off x="2517768" y="293844"/>
            <a:ext cx="7156462" cy="708338"/>
          </a:xfrm>
          <a:prstGeom prst="round2SameRect">
            <a:avLst>
              <a:gd name="adj1" fmla="val 50000"/>
              <a:gd name="adj2" fmla="val 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rPr>
              <a:t>Phẩm</a:t>
            </a:r>
            <a:r>
              <a:rPr lang="en-US" sz="2600" b="1" dirty="0">
                <a:solidFill>
                  <a:schemeClr val="tx1"/>
                </a:solidFill>
              </a:rPr>
              <a:t> </a:t>
            </a:r>
            <a:r>
              <a:rPr lang="en-US" sz="2600" b="1" dirty="0" err="1">
                <a:solidFill>
                  <a:schemeClr val="tx1"/>
                </a:solidFill>
              </a:rPr>
              <a:t>chất</a:t>
            </a:r>
            <a:r>
              <a:rPr lang="en-US" sz="2600" b="1" dirty="0">
                <a:solidFill>
                  <a:schemeClr val="tx1"/>
                </a:solidFill>
              </a:rPr>
              <a:t>, </a:t>
            </a:r>
            <a:r>
              <a:rPr lang="en-US" sz="2600" b="1" dirty="0" err="1">
                <a:solidFill>
                  <a:schemeClr val="tx1"/>
                </a:solidFill>
              </a:rPr>
              <a:t>tính</a:t>
            </a:r>
            <a:r>
              <a:rPr lang="en-US" sz="2600" b="1" dirty="0">
                <a:solidFill>
                  <a:schemeClr val="tx1"/>
                </a:solidFill>
              </a:rPr>
              <a:t> </a:t>
            </a:r>
            <a:r>
              <a:rPr lang="en-US" sz="2600" b="1" dirty="0" err="1">
                <a:solidFill>
                  <a:schemeClr val="tx1"/>
                </a:solidFill>
              </a:rPr>
              <a:t>cách</a:t>
            </a:r>
            <a:r>
              <a:rPr lang="en-US" sz="2600" b="1" dirty="0">
                <a:solidFill>
                  <a:schemeClr val="tx1"/>
                </a:solidFill>
              </a:rPr>
              <a:t> </a:t>
            </a:r>
            <a:r>
              <a:rPr lang="en-US" sz="2600" b="1" dirty="0" err="1">
                <a:solidFill>
                  <a:schemeClr val="tx1"/>
                </a:solidFill>
              </a:rPr>
              <a:t>của</a:t>
            </a:r>
            <a:r>
              <a:rPr lang="en-US" sz="2600" b="1" dirty="0">
                <a:solidFill>
                  <a:schemeClr val="tx1"/>
                </a:solidFill>
              </a:rPr>
              <a:t> </a:t>
            </a:r>
            <a:r>
              <a:rPr lang="en-US" sz="2600" b="1" dirty="0" err="1">
                <a:solidFill>
                  <a:schemeClr val="tx1"/>
                </a:solidFill>
              </a:rPr>
              <a:t>nhân</a:t>
            </a:r>
            <a:r>
              <a:rPr lang="en-US" sz="2600" b="1" dirty="0">
                <a:solidFill>
                  <a:schemeClr val="tx1"/>
                </a:solidFill>
              </a:rPr>
              <a:t> </a:t>
            </a:r>
            <a:r>
              <a:rPr lang="en-US" sz="2600" b="1" dirty="0" err="1">
                <a:solidFill>
                  <a:schemeClr val="tx1"/>
                </a:solidFill>
              </a:rPr>
              <a:t>vật</a:t>
            </a:r>
            <a:r>
              <a:rPr lang="en-US" sz="2600" b="1" dirty="0">
                <a:solidFill>
                  <a:schemeClr val="tx1"/>
                </a:solidFill>
              </a:rPr>
              <a:t> </a:t>
            </a:r>
            <a:r>
              <a:rPr lang="en-US" sz="2600" b="1" dirty="0" err="1">
                <a:solidFill>
                  <a:schemeClr val="tx1"/>
                </a:solidFill>
              </a:rPr>
              <a:t>Thạch</a:t>
            </a:r>
            <a:r>
              <a:rPr lang="en-US" sz="2600" b="1" dirty="0">
                <a:solidFill>
                  <a:schemeClr val="tx1"/>
                </a:solidFill>
              </a:rPr>
              <a:t> </a:t>
            </a:r>
            <a:r>
              <a:rPr lang="en-US" sz="2600" b="1" dirty="0" err="1">
                <a:solidFill>
                  <a:schemeClr val="tx1"/>
                </a:solidFill>
              </a:rPr>
              <a:t>Sanh</a:t>
            </a:r>
            <a:endParaRPr lang="en-US" sz="2600" b="1" dirty="0">
              <a:solidFill>
                <a:schemeClr val="tx1"/>
              </a:solidFill>
            </a:endParaRPr>
          </a:p>
        </p:txBody>
      </p:sp>
      <p:cxnSp>
        <p:nvCxnSpPr>
          <p:cNvPr id="32" name="Straight Arrow Connector 31">
            <a:extLst>
              <a:ext uri="{FF2B5EF4-FFF2-40B4-BE49-F238E27FC236}">
                <a16:creationId xmlns:a16="http://schemas.microsoft.com/office/drawing/2014/main" id="{8D784371-B1EF-4C02-B64C-565D7100D9AD}"/>
              </a:ext>
            </a:extLst>
          </p:cNvPr>
          <p:cNvCxnSpPr>
            <a:stCxn id="4" idx="1"/>
          </p:cNvCxnSpPr>
          <p:nvPr/>
        </p:nvCxnSpPr>
        <p:spPr>
          <a:xfrm flipV="1">
            <a:off x="2263615" y="1839150"/>
            <a:ext cx="1490678" cy="1740666"/>
          </a:xfrm>
          <a:prstGeom prst="straightConnector1">
            <a:avLst/>
          </a:prstGeom>
          <a:ln w="76200">
            <a:solidFill>
              <a:schemeClr val="dk1">
                <a:alpha val="56000"/>
              </a:schemeClr>
            </a:solidFill>
            <a:headEnd w="lg" len="med"/>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08483F0E-4A8B-43F3-A505-E20D82070CC7}"/>
              </a:ext>
            </a:extLst>
          </p:cNvPr>
          <p:cNvCxnSpPr>
            <a:cxnSpLocks/>
            <a:stCxn id="4" idx="1"/>
            <a:endCxn id="20" idx="2"/>
          </p:cNvCxnSpPr>
          <p:nvPr/>
        </p:nvCxnSpPr>
        <p:spPr>
          <a:xfrm>
            <a:off x="2263615" y="3579816"/>
            <a:ext cx="1490678" cy="399143"/>
          </a:xfrm>
          <a:prstGeom prst="straightConnector1">
            <a:avLst/>
          </a:prstGeom>
          <a:ln w="76200">
            <a:solidFill>
              <a:schemeClr val="dk1">
                <a:alpha val="56000"/>
              </a:schemeClr>
            </a:solidFill>
            <a:headEnd w="lg" len="med"/>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21C0BBFA-622E-4E64-A55C-87B986737DED}"/>
              </a:ext>
            </a:extLst>
          </p:cNvPr>
          <p:cNvCxnSpPr>
            <a:cxnSpLocks/>
            <a:stCxn id="4" idx="1"/>
            <a:endCxn id="19" idx="2"/>
          </p:cNvCxnSpPr>
          <p:nvPr/>
        </p:nvCxnSpPr>
        <p:spPr>
          <a:xfrm flipV="1">
            <a:off x="2263615" y="2811557"/>
            <a:ext cx="1529417" cy="768259"/>
          </a:xfrm>
          <a:prstGeom prst="straightConnector1">
            <a:avLst/>
          </a:prstGeom>
          <a:ln w="76200">
            <a:solidFill>
              <a:schemeClr val="dk1">
                <a:alpha val="56000"/>
              </a:schemeClr>
            </a:solidFill>
            <a:headEnd w="lg" len="med"/>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52709D16-8CE5-44AE-AB4A-B141B2ED5F1E}"/>
              </a:ext>
            </a:extLst>
          </p:cNvPr>
          <p:cNvCxnSpPr>
            <a:cxnSpLocks/>
            <a:stCxn id="4" idx="1"/>
          </p:cNvCxnSpPr>
          <p:nvPr/>
        </p:nvCxnSpPr>
        <p:spPr>
          <a:xfrm>
            <a:off x="2263615" y="3579816"/>
            <a:ext cx="1529417" cy="1620094"/>
          </a:xfrm>
          <a:prstGeom prst="straightConnector1">
            <a:avLst/>
          </a:prstGeom>
          <a:ln w="76200">
            <a:solidFill>
              <a:schemeClr val="dk1">
                <a:alpha val="56000"/>
              </a:schemeClr>
            </a:solidFill>
            <a:headEnd w="lg" len="med"/>
            <a:tailEnd type="triangle"/>
          </a:ln>
        </p:spPr>
        <p:style>
          <a:lnRef idx="1">
            <a:schemeClr val="dk1"/>
          </a:lnRef>
          <a:fillRef idx="0">
            <a:schemeClr val="dk1"/>
          </a:fillRef>
          <a:effectRef idx="0">
            <a:schemeClr val="dk1"/>
          </a:effectRef>
          <a:fontRef idx="minor">
            <a:schemeClr val="tx1"/>
          </a:fontRef>
        </p:style>
      </p:cxnSp>
      <p:pic>
        <p:nvPicPr>
          <p:cNvPr id="42" name="Google Shape;352;p14" descr="7beb41cec519cdae9c33379bf0c8e34e">
            <a:extLst>
              <a:ext uri="{FF2B5EF4-FFF2-40B4-BE49-F238E27FC236}">
                <a16:creationId xmlns:a16="http://schemas.microsoft.com/office/drawing/2014/main" id="{D4C0B544-0792-488E-8AD7-D3F32D34A786}"/>
              </a:ext>
            </a:extLst>
          </p:cNvPr>
          <p:cNvPicPr/>
          <p:nvPr/>
        </p:nvPicPr>
        <p:blipFill rotWithShape="1">
          <a:blip r:embed="rId5">
            <a:alphaModFix/>
          </a:blip>
          <a:srcRect/>
          <a:stretch/>
        </p:blipFill>
        <p:spPr>
          <a:xfrm rot="806154">
            <a:off x="265694" y="275260"/>
            <a:ext cx="678179" cy="485514"/>
          </a:xfrm>
          <a:prstGeom prst="rect">
            <a:avLst/>
          </a:prstGeom>
          <a:noFill/>
          <a:ln>
            <a:noFill/>
          </a:ln>
        </p:spPr>
      </p:pic>
      <p:pic>
        <p:nvPicPr>
          <p:cNvPr id="43" name="图片 14">
            <a:extLst>
              <a:ext uri="{FF2B5EF4-FFF2-40B4-BE49-F238E27FC236}">
                <a16:creationId xmlns:a16="http://schemas.microsoft.com/office/drawing/2014/main" id="{17048F61-BC5C-4EC8-9C8E-C212639D16C6}"/>
              </a:ext>
            </a:extLst>
          </p:cNvPr>
          <p:cNvPicPr/>
          <p:nvPr/>
        </p:nvPicPr>
        <p:blipFill>
          <a:blip r:embed="rId6"/>
          <a:stretch>
            <a:fillRect/>
          </a:stretch>
        </p:blipFill>
        <p:spPr>
          <a:xfrm>
            <a:off x="771939" y="648013"/>
            <a:ext cx="595678" cy="468093"/>
          </a:xfrm>
          <a:prstGeom prst="rect">
            <a:avLst/>
          </a:prstGeom>
        </p:spPr>
      </p:pic>
      <p:grpSp>
        <p:nvGrpSpPr>
          <p:cNvPr id="44" name="组合 107">
            <a:extLst>
              <a:ext uri="{FF2B5EF4-FFF2-40B4-BE49-F238E27FC236}">
                <a16:creationId xmlns:a16="http://schemas.microsoft.com/office/drawing/2014/main" id="{22E1E51A-49AF-4167-8C78-27364A465BBB}"/>
              </a:ext>
            </a:extLst>
          </p:cNvPr>
          <p:cNvGrpSpPr/>
          <p:nvPr/>
        </p:nvGrpSpPr>
        <p:grpSpPr>
          <a:xfrm>
            <a:off x="10966081" y="273889"/>
            <a:ext cx="813435" cy="1503680"/>
            <a:chOff x="0" y="0"/>
            <a:chExt cx="1517253" cy="2901593"/>
          </a:xfrm>
        </p:grpSpPr>
        <p:pic>
          <p:nvPicPr>
            <p:cNvPr id="45" name="图片 17">
              <a:extLst>
                <a:ext uri="{FF2B5EF4-FFF2-40B4-BE49-F238E27FC236}">
                  <a16:creationId xmlns:a16="http://schemas.microsoft.com/office/drawing/2014/main" id="{BB57E916-07BA-493D-88A9-A927F3FF2C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697" y="0"/>
              <a:ext cx="885486" cy="2901593"/>
            </a:xfrm>
            <a:prstGeom prst="rect">
              <a:avLst/>
            </a:prstGeom>
          </p:spPr>
        </p:pic>
        <p:pic>
          <p:nvPicPr>
            <p:cNvPr id="46" name="图片 18">
              <a:extLst>
                <a:ext uri="{FF2B5EF4-FFF2-40B4-BE49-F238E27FC236}">
                  <a16:creationId xmlns:a16="http://schemas.microsoft.com/office/drawing/2014/main" id="{AACCE2F2-3140-457C-BA1D-164F6CB343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4977" y="877011"/>
              <a:ext cx="512276" cy="2024582"/>
            </a:xfrm>
            <a:prstGeom prst="rect">
              <a:avLst/>
            </a:prstGeom>
          </p:spPr>
        </p:pic>
        <p:pic>
          <p:nvPicPr>
            <p:cNvPr id="47" name="图片 19">
              <a:extLst>
                <a:ext uri="{FF2B5EF4-FFF2-40B4-BE49-F238E27FC236}">
                  <a16:creationId xmlns:a16="http://schemas.microsoft.com/office/drawing/2014/main" id="{641ACAC5-5874-40F3-8121-29E4B56D32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612460"/>
              <a:ext cx="711093" cy="2289133"/>
            </a:xfrm>
            <a:prstGeom prst="rect">
              <a:avLst/>
            </a:prstGeom>
          </p:spPr>
        </p:pic>
      </p:grpSp>
      <p:sp>
        <p:nvSpPr>
          <p:cNvPr id="2" name="TextBox 1"/>
          <p:cNvSpPr txBox="1"/>
          <p:nvPr/>
        </p:nvSpPr>
        <p:spPr>
          <a:xfrm>
            <a:off x="771939" y="5721793"/>
            <a:ext cx="9558065" cy="830997"/>
          </a:xfrm>
          <a:prstGeom prst="rect">
            <a:avLst/>
          </a:prstGeom>
          <a:solidFill>
            <a:srgbClr val="FFFF00"/>
          </a:solidFill>
          <a:ln w="19050">
            <a:solidFill>
              <a:schemeClr val="tx1"/>
            </a:solidFill>
          </a:ln>
        </p:spPr>
        <p:txBody>
          <a:bodyPr wrap="square" rtlCol="0">
            <a:spAutoFit/>
          </a:bodyPr>
          <a:lstStyle/>
          <a:p>
            <a:r>
              <a:rPr lang="en-US" sz="2400">
                <a:latin typeface="Times New Roman" panose="02020603050405020304" pitchFamily="18" charset="0"/>
                <a:cs typeface="Times New Roman" panose="02020603050405020304" pitchFamily="18" charset="0"/>
              </a:rPr>
              <a:t>=&gt; Là kiểu nhân vật dũng sĩ có những phẩm chất đáng quý, đáng trân trọng.</a:t>
            </a:r>
          </a:p>
          <a:p>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8738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E29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E7EE8-15C7-4F9E-AC6D-43728B4B1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1614" y="2603962"/>
            <a:ext cx="3010386" cy="4254038"/>
          </a:xfrm>
          <a:prstGeom prst="rect">
            <a:avLst/>
          </a:prstGeom>
        </p:spPr>
      </p:pic>
      <p:pic>
        <p:nvPicPr>
          <p:cNvPr id="5" name="Picture 4">
            <a:extLst>
              <a:ext uri="{FF2B5EF4-FFF2-40B4-BE49-F238E27FC236}">
                <a16:creationId xmlns:a16="http://schemas.microsoft.com/office/drawing/2014/main" id="{B26435AB-AE10-42C5-BF6B-47FCF6D05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87898"/>
            <a:ext cx="4353083" cy="4353083"/>
          </a:xfrm>
          <a:prstGeom prst="rect">
            <a:avLst/>
          </a:prstGeom>
        </p:spPr>
      </p:pic>
      <p:pic>
        <p:nvPicPr>
          <p:cNvPr id="9" name="Picture 8">
            <a:extLst>
              <a:ext uri="{FF2B5EF4-FFF2-40B4-BE49-F238E27FC236}">
                <a16:creationId xmlns:a16="http://schemas.microsoft.com/office/drawing/2014/main" id="{F5199625-873B-4635-9C4A-FCF3DE1240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2349" y="753412"/>
            <a:ext cx="4926112" cy="4468971"/>
          </a:xfrm>
          <a:prstGeom prst="rect">
            <a:avLst/>
          </a:prstGeom>
        </p:spPr>
      </p:pic>
      <p:sp>
        <p:nvSpPr>
          <p:cNvPr id="10" name="TextBox 9">
            <a:extLst>
              <a:ext uri="{FF2B5EF4-FFF2-40B4-BE49-F238E27FC236}">
                <a16:creationId xmlns:a16="http://schemas.microsoft.com/office/drawing/2014/main" id="{2CE81F52-F5F9-4C47-98B9-0829F1895350}"/>
              </a:ext>
            </a:extLst>
          </p:cNvPr>
          <p:cNvSpPr txBox="1"/>
          <p:nvPr/>
        </p:nvSpPr>
        <p:spPr>
          <a:xfrm>
            <a:off x="4648786" y="1864512"/>
            <a:ext cx="3387143" cy="2246769"/>
          </a:xfrm>
          <a:prstGeom prst="rect">
            <a:avLst/>
          </a:prstGeom>
          <a:noFill/>
        </p:spPr>
        <p:txBody>
          <a:bodyPr wrap="square" rtlCol="0">
            <a:spAutoFit/>
          </a:bodyPr>
          <a:lstStyle/>
          <a:p>
            <a:pPr algn="ctr"/>
            <a:r>
              <a:rPr lang="pt-BR" sz="2800" b="1" i="1" dirty="0">
                <a:effectLst/>
                <a:latin typeface="Times New Roman" panose="02020603050405020304" pitchFamily="18" charset="0"/>
                <a:ea typeface="Times New Roman" panose="02020603050405020304" pitchFamily="18" charset="0"/>
              </a:rPr>
              <a:t>Liệt kê và nêu ý nghĩa, tác dụng của một số chi tiết hoang đường, kì ảo tiêu biểu trong truyện</a:t>
            </a:r>
            <a:endParaRPr lang="en-US" sz="2800" b="1" dirty="0"/>
          </a:p>
        </p:txBody>
      </p:sp>
      <p:pic>
        <p:nvPicPr>
          <p:cNvPr id="11" name="图片 3">
            <a:extLst>
              <a:ext uri="{FF2B5EF4-FFF2-40B4-BE49-F238E27FC236}">
                <a16:creationId xmlns:a16="http://schemas.microsoft.com/office/drawing/2014/main" id="{5E38B417-C1C9-4DC2-937D-B0B5C5E45AF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1827" y="82702"/>
            <a:ext cx="2164715" cy="1781810"/>
          </a:xfrm>
          <a:prstGeom prst="rect">
            <a:avLst/>
          </a:prstGeom>
        </p:spPr>
      </p:pic>
      <p:pic>
        <p:nvPicPr>
          <p:cNvPr id="12" name="图片 6" descr="未 标题 -1">
            <a:extLst>
              <a:ext uri="{FF2B5EF4-FFF2-40B4-BE49-F238E27FC236}">
                <a16:creationId xmlns:a16="http://schemas.microsoft.com/office/drawing/2014/main" id="{5247C129-29DD-9E45-8EAA-9A0153ECA516}"/>
              </a:ext>
            </a:extLst>
          </p:cNvPr>
          <p:cNvPicPr/>
          <p:nvPr/>
        </p:nvPicPr>
        <p:blipFill>
          <a:blip r:embed="rId6" cstate="print"/>
          <a:stretch>
            <a:fillRect/>
          </a:stretch>
        </p:blipFill>
        <p:spPr>
          <a:xfrm>
            <a:off x="10686807" y="246364"/>
            <a:ext cx="1156335" cy="1014095"/>
          </a:xfrm>
          <a:prstGeom prst="rect">
            <a:avLst/>
          </a:prstGeom>
        </p:spPr>
      </p:pic>
      <p:pic>
        <p:nvPicPr>
          <p:cNvPr id="13" name="图片 14">
            <a:extLst>
              <a:ext uri="{FF2B5EF4-FFF2-40B4-BE49-F238E27FC236}">
                <a16:creationId xmlns:a16="http://schemas.microsoft.com/office/drawing/2014/main" id="{C4AEB07D-A953-46EF-97F5-645B436CC649}"/>
              </a:ext>
            </a:extLst>
          </p:cNvPr>
          <p:cNvPicPr/>
          <p:nvPr/>
        </p:nvPicPr>
        <p:blipFill>
          <a:blip r:embed="rId7"/>
          <a:stretch>
            <a:fillRect/>
          </a:stretch>
        </p:blipFill>
        <p:spPr>
          <a:xfrm rot="20524921">
            <a:off x="10194858" y="846607"/>
            <a:ext cx="718820" cy="1017905"/>
          </a:xfrm>
          <a:prstGeom prst="rect">
            <a:avLst/>
          </a:prstGeom>
        </p:spPr>
      </p:pic>
    </p:spTree>
    <p:extLst>
      <p:ext uri="{BB962C8B-B14F-4D97-AF65-F5344CB8AC3E}">
        <p14:creationId xmlns:p14="http://schemas.microsoft.com/office/powerpoint/2010/main" val="1930020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B3441-26CE-42B2-9730-34F08CBE622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2DAA656-2758-4A1C-B6C8-594C0DD70B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858000"/>
          </a:xfrm>
        </p:spPr>
      </p:pic>
    </p:spTree>
    <p:extLst>
      <p:ext uri="{BB962C8B-B14F-4D97-AF65-F5344CB8AC3E}">
        <p14:creationId xmlns:p14="http://schemas.microsoft.com/office/powerpoint/2010/main" val="2184387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335B33-8FD8-43FB-9E63-2BAEECAF4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3" y="0"/>
            <a:ext cx="12192000" cy="6858000"/>
          </a:xfrm>
          <a:prstGeom prst="rect">
            <a:avLst/>
          </a:prstGeom>
        </p:spPr>
      </p:pic>
      <p:pic>
        <p:nvPicPr>
          <p:cNvPr id="5" name="Content Placeholder 4">
            <a:extLst>
              <a:ext uri="{FF2B5EF4-FFF2-40B4-BE49-F238E27FC236}">
                <a16:creationId xmlns:a16="http://schemas.microsoft.com/office/drawing/2014/main" id="{62DAA656-2758-4A1C-B6C8-594C0DD70B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788" y="2221605"/>
            <a:ext cx="3657601" cy="2414789"/>
          </a:xfrm>
        </p:spPr>
      </p:pic>
      <p:pic>
        <p:nvPicPr>
          <p:cNvPr id="7" name="图片 9">
            <a:extLst>
              <a:ext uri="{FF2B5EF4-FFF2-40B4-BE49-F238E27FC236}">
                <a16:creationId xmlns:a16="http://schemas.microsoft.com/office/drawing/2014/main" id="{0CEB72E1-3250-407E-BE55-1503A7C1167E}"/>
              </a:ext>
            </a:extLst>
          </p:cNvPr>
          <p:cNvPicPr/>
          <p:nvPr/>
        </p:nvPicPr>
        <p:blipFill rotWithShape="1">
          <a:blip r:embed="rId4" cstate="print">
            <a:extLst>
              <a:ext uri="{28A0092B-C50C-407E-A947-70E740481C1C}">
                <a14:useLocalDpi xmlns:a14="http://schemas.microsoft.com/office/drawing/2010/main" val="0"/>
              </a:ext>
            </a:extLst>
          </a:blip>
          <a:srcRect l="70595" t="59471" r="6905"/>
          <a:stretch>
            <a:fillRect/>
          </a:stretch>
        </p:blipFill>
        <p:spPr>
          <a:xfrm>
            <a:off x="4808912" y="1804705"/>
            <a:ext cx="571183" cy="578485"/>
          </a:xfrm>
          <a:prstGeom prst="rect">
            <a:avLst/>
          </a:prstGeom>
        </p:spPr>
      </p:pic>
      <p:pic>
        <p:nvPicPr>
          <p:cNvPr id="8" name="图片 9">
            <a:extLst>
              <a:ext uri="{FF2B5EF4-FFF2-40B4-BE49-F238E27FC236}">
                <a16:creationId xmlns:a16="http://schemas.microsoft.com/office/drawing/2014/main" id="{AD737B28-C403-4528-9247-3D5EF92D1E42}"/>
              </a:ext>
            </a:extLst>
          </p:cNvPr>
          <p:cNvPicPr/>
          <p:nvPr/>
        </p:nvPicPr>
        <p:blipFill rotWithShape="1">
          <a:blip r:embed="rId4" cstate="print">
            <a:extLst>
              <a:ext uri="{28A0092B-C50C-407E-A947-70E740481C1C}">
                <a14:useLocalDpi xmlns:a14="http://schemas.microsoft.com/office/drawing/2010/main" val="0"/>
              </a:ext>
            </a:extLst>
          </a:blip>
          <a:srcRect l="70595" t="59471" r="6905"/>
          <a:stretch>
            <a:fillRect/>
          </a:stretch>
        </p:blipFill>
        <p:spPr>
          <a:xfrm>
            <a:off x="4843496" y="3139756"/>
            <a:ext cx="571183" cy="578485"/>
          </a:xfrm>
          <a:prstGeom prst="rect">
            <a:avLst/>
          </a:prstGeom>
        </p:spPr>
      </p:pic>
      <p:pic>
        <p:nvPicPr>
          <p:cNvPr id="9" name="图片 9">
            <a:extLst>
              <a:ext uri="{FF2B5EF4-FFF2-40B4-BE49-F238E27FC236}">
                <a16:creationId xmlns:a16="http://schemas.microsoft.com/office/drawing/2014/main" id="{CDF9E562-8464-4EE5-A9C2-8347C1769BCC}"/>
              </a:ext>
            </a:extLst>
          </p:cNvPr>
          <p:cNvPicPr/>
          <p:nvPr/>
        </p:nvPicPr>
        <p:blipFill rotWithShape="1">
          <a:blip r:embed="rId4" cstate="print">
            <a:extLst>
              <a:ext uri="{28A0092B-C50C-407E-A947-70E740481C1C}">
                <a14:useLocalDpi xmlns:a14="http://schemas.microsoft.com/office/drawing/2010/main" val="0"/>
              </a:ext>
            </a:extLst>
          </a:blip>
          <a:srcRect l="70595" t="59471" r="6905"/>
          <a:stretch>
            <a:fillRect/>
          </a:stretch>
        </p:blipFill>
        <p:spPr>
          <a:xfrm>
            <a:off x="4843496" y="4474807"/>
            <a:ext cx="571183" cy="578485"/>
          </a:xfrm>
          <a:prstGeom prst="rect">
            <a:avLst/>
          </a:prstGeom>
        </p:spPr>
      </p:pic>
      <p:sp>
        <p:nvSpPr>
          <p:cNvPr id="11" name="TextBox 10">
            <a:extLst>
              <a:ext uri="{FF2B5EF4-FFF2-40B4-BE49-F238E27FC236}">
                <a16:creationId xmlns:a16="http://schemas.microsoft.com/office/drawing/2014/main" id="{34FFF7DE-3E6B-433E-BEE6-103D09C0DDD3}"/>
              </a:ext>
            </a:extLst>
          </p:cNvPr>
          <p:cNvSpPr txBox="1"/>
          <p:nvPr/>
        </p:nvSpPr>
        <p:spPr>
          <a:xfrm>
            <a:off x="5380095" y="1672109"/>
            <a:ext cx="6221506" cy="1200329"/>
          </a:xfrm>
          <a:prstGeom prst="rect">
            <a:avLst/>
          </a:prstGeom>
          <a:noFill/>
        </p:spPr>
        <p:txBody>
          <a:bodyPr wrap="square">
            <a:spAutoFit/>
          </a:bodyPr>
          <a:lstStyle/>
          <a:p>
            <a:r>
              <a:rPr lang="pt-BR" sz="2400" dirty="0">
                <a:effectLst/>
                <a:latin typeface="Times New Roman" panose="02020603050405020304" pitchFamily="18" charset="0"/>
                <a:ea typeface="Calibri" panose="020F0502020204030204" pitchFamily="34" charset="0"/>
              </a:rPr>
              <a:t>Có sức mạnh kỳ lạ: giải oan cho Thạch Sanh; khiến cho quân sĩ 18 nước chư hầu phải xin hàng.</a:t>
            </a:r>
            <a:endParaRPr lang="en-US" sz="2400" dirty="0"/>
          </a:p>
        </p:txBody>
      </p:sp>
      <p:sp>
        <p:nvSpPr>
          <p:cNvPr id="13" name="TextBox 12">
            <a:extLst>
              <a:ext uri="{FF2B5EF4-FFF2-40B4-BE49-F238E27FC236}">
                <a16:creationId xmlns:a16="http://schemas.microsoft.com/office/drawing/2014/main" id="{82E4CB71-8029-44F6-9D3C-A086D5544570}"/>
              </a:ext>
            </a:extLst>
          </p:cNvPr>
          <p:cNvSpPr txBox="1"/>
          <p:nvPr/>
        </p:nvSpPr>
        <p:spPr>
          <a:xfrm>
            <a:off x="5414679" y="3105832"/>
            <a:ext cx="6221506" cy="1200329"/>
          </a:xfrm>
          <a:prstGeom prst="rect">
            <a:avLst/>
          </a:prstGeom>
          <a:noFill/>
        </p:spPr>
        <p:txBody>
          <a:bodyPr wrap="square">
            <a:spAutoFit/>
          </a:bodyPr>
          <a:lstStyle/>
          <a:p>
            <a:r>
              <a:rPr lang="pt-BR" sz="2400" dirty="0">
                <a:effectLst/>
                <a:latin typeface="Times New Roman" panose="02020603050405020304" pitchFamily="18" charset="0"/>
                <a:ea typeface="Calibri" panose="020F0502020204030204" pitchFamily="34" charset="0"/>
              </a:rPr>
              <a:t>Đại diện cho sự yêu chuộng hòa bình của nhân dân ta và có sức mạnh đặc biệt để cảm hóa kẻ thù xâm lược.</a:t>
            </a:r>
            <a:endParaRPr lang="en-US" sz="2400" dirty="0"/>
          </a:p>
        </p:txBody>
      </p:sp>
      <p:sp>
        <p:nvSpPr>
          <p:cNvPr id="15" name="TextBox 14">
            <a:extLst>
              <a:ext uri="{FF2B5EF4-FFF2-40B4-BE49-F238E27FC236}">
                <a16:creationId xmlns:a16="http://schemas.microsoft.com/office/drawing/2014/main" id="{C04EE842-710A-484D-ACE4-79C3CCD59C9D}"/>
              </a:ext>
            </a:extLst>
          </p:cNvPr>
          <p:cNvSpPr txBox="1"/>
          <p:nvPr/>
        </p:nvSpPr>
        <p:spPr>
          <a:xfrm>
            <a:off x="5414679" y="4440883"/>
            <a:ext cx="6221506" cy="830997"/>
          </a:xfrm>
          <a:prstGeom prst="rect">
            <a:avLst/>
          </a:prstGeom>
          <a:noFill/>
        </p:spPr>
        <p:txBody>
          <a:bodyPr wrap="square">
            <a:spAutoFit/>
          </a:bodyPr>
          <a:lstStyle/>
          <a:p>
            <a:r>
              <a:rPr lang="pt-BR" sz="2400" dirty="0">
                <a:effectLst/>
                <a:latin typeface="Times New Roman" panose="02020603050405020304" pitchFamily="18" charset="0"/>
                <a:ea typeface="Calibri" panose="020F0502020204030204" pitchFamily="34" charset="0"/>
              </a:rPr>
              <a:t>Cho thấy Thạch Sanh là người có vẻ đẹp tâm hồn thuần khiết, hiền lành, lương thiện.</a:t>
            </a:r>
            <a:endParaRPr lang="en-US" sz="2400" dirty="0"/>
          </a:p>
        </p:txBody>
      </p:sp>
      <p:sp>
        <p:nvSpPr>
          <p:cNvPr id="16" name="Rectangle: Rounded Corners 15">
            <a:extLst>
              <a:ext uri="{FF2B5EF4-FFF2-40B4-BE49-F238E27FC236}">
                <a16:creationId xmlns:a16="http://schemas.microsoft.com/office/drawing/2014/main" id="{0F19071F-8CBB-4ECB-8837-5F3DDB98B485}"/>
              </a:ext>
            </a:extLst>
          </p:cNvPr>
          <p:cNvSpPr/>
          <p:nvPr/>
        </p:nvSpPr>
        <p:spPr>
          <a:xfrm>
            <a:off x="128788" y="448235"/>
            <a:ext cx="11883918" cy="795408"/>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rPr>
              <a:t>            Chi </a:t>
            </a:r>
            <a:r>
              <a:rPr lang="en-US" sz="3200" b="1" dirty="0" err="1">
                <a:solidFill>
                  <a:schemeClr val="tx1"/>
                </a:solidFill>
              </a:rPr>
              <a:t>tiết</a:t>
            </a:r>
            <a:r>
              <a:rPr lang="en-US" sz="3200" b="1" dirty="0">
                <a:solidFill>
                  <a:schemeClr val="tx1"/>
                </a:solidFill>
              </a:rPr>
              <a:t> </a:t>
            </a:r>
            <a:r>
              <a:rPr lang="en-US" sz="3200" b="1" dirty="0" err="1">
                <a:solidFill>
                  <a:schemeClr val="tx1"/>
                </a:solidFill>
              </a:rPr>
              <a:t>cây</a:t>
            </a:r>
            <a:r>
              <a:rPr lang="en-US" sz="3200" b="1" dirty="0">
                <a:solidFill>
                  <a:schemeClr val="tx1"/>
                </a:solidFill>
              </a:rPr>
              <a:t> </a:t>
            </a:r>
            <a:r>
              <a:rPr lang="en-US" sz="3200" b="1" dirty="0" err="1">
                <a:solidFill>
                  <a:schemeClr val="tx1"/>
                </a:solidFill>
              </a:rPr>
              <a:t>đàn</a:t>
            </a:r>
            <a:r>
              <a:rPr lang="en-US" sz="3200" b="1" dirty="0">
                <a:solidFill>
                  <a:schemeClr val="tx1"/>
                </a:solidFill>
              </a:rPr>
              <a:t> </a:t>
            </a:r>
            <a:r>
              <a:rPr lang="en-US" sz="3200" b="1" dirty="0" err="1">
                <a:solidFill>
                  <a:schemeClr val="tx1"/>
                </a:solidFill>
              </a:rPr>
              <a:t>thần</a:t>
            </a:r>
            <a:endParaRPr lang="en-US" sz="3200" b="1" dirty="0">
              <a:solidFill>
                <a:schemeClr val="tx1"/>
              </a:solidFill>
            </a:endParaRPr>
          </a:p>
        </p:txBody>
      </p:sp>
      <p:sp>
        <p:nvSpPr>
          <p:cNvPr id="17" name="Arrow: Right 16">
            <a:extLst>
              <a:ext uri="{FF2B5EF4-FFF2-40B4-BE49-F238E27FC236}">
                <a16:creationId xmlns:a16="http://schemas.microsoft.com/office/drawing/2014/main" id="{3FA0D76B-FF22-4974-AE14-BE8F7C82C9D4}"/>
              </a:ext>
            </a:extLst>
          </p:cNvPr>
          <p:cNvSpPr/>
          <p:nvPr/>
        </p:nvSpPr>
        <p:spPr>
          <a:xfrm>
            <a:off x="5200801" y="733170"/>
            <a:ext cx="6632611" cy="295104"/>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0045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A729B-7C20-468A-A75C-2F0176A47CE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8628D9-9FF2-4E33-AC91-59E7874119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925060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335B33-8FD8-43FB-9E63-2BAEECAF4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3" y="20409"/>
            <a:ext cx="12192000" cy="6858000"/>
          </a:xfrm>
          <a:prstGeom prst="rect">
            <a:avLst/>
          </a:prstGeom>
        </p:spPr>
      </p:pic>
      <p:pic>
        <p:nvPicPr>
          <p:cNvPr id="7" name="图片 9">
            <a:extLst>
              <a:ext uri="{FF2B5EF4-FFF2-40B4-BE49-F238E27FC236}">
                <a16:creationId xmlns:a16="http://schemas.microsoft.com/office/drawing/2014/main" id="{0CEB72E1-3250-407E-BE55-1503A7C1167E}"/>
              </a:ext>
            </a:extLst>
          </p:cNvPr>
          <p:cNvPicPr/>
          <p:nvPr/>
        </p:nvPicPr>
        <p:blipFill rotWithShape="1">
          <a:blip r:embed="rId3" cstate="print">
            <a:extLst>
              <a:ext uri="{28A0092B-C50C-407E-A947-70E740481C1C}">
                <a14:useLocalDpi xmlns:a14="http://schemas.microsoft.com/office/drawing/2010/main" val="0"/>
              </a:ext>
            </a:extLst>
          </a:blip>
          <a:srcRect l="70595" t="59471" r="6905"/>
          <a:stretch>
            <a:fillRect/>
          </a:stretch>
        </p:blipFill>
        <p:spPr>
          <a:xfrm>
            <a:off x="4843496" y="2422408"/>
            <a:ext cx="571183" cy="578485"/>
          </a:xfrm>
          <a:prstGeom prst="rect">
            <a:avLst/>
          </a:prstGeom>
        </p:spPr>
      </p:pic>
      <p:pic>
        <p:nvPicPr>
          <p:cNvPr id="8" name="图片 9">
            <a:extLst>
              <a:ext uri="{FF2B5EF4-FFF2-40B4-BE49-F238E27FC236}">
                <a16:creationId xmlns:a16="http://schemas.microsoft.com/office/drawing/2014/main" id="{AD737B28-C403-4528-9247-3D5EF92D1E42}"/>
              </a:ext>
            </a:extLst>
          </p:cNvPr>
          <p:cNvPicPr/>
          <p:nvPr/>
        </p:nvPicPr>
        <p:blipFill rotWithShape="1">
          <a:blip r:embed="rId3" cstate="print">
            <a:extLst>
              <a:ext uri="{28A0092B-C50C-407E-A947-70E740481C1C}">
                <a14:useLocalDpi xmlns:a14="http://schemas.microsoft.com/office/drawing/2010/main" val="0"/>
              </a:ext>
            </a:extLst>
          </a:blip>
          <a:srcRect l="70595" t="59471" r="6905"/>
          <a:stretch>
            <a:fillRect/>
          </a:stretch>
        </p:blipFill>
        <p:spPr>
          <a:xfrm>
            <a:off x="4854111" y="3449409"/>
            <a:ext cx="571183" cy="578485"/>
          </a:xfrm>
          <a:prstGeom prst="rect">
            <a:avLst/>
          </a:prstGeom>
        </p:spPr>
      </p:pic>
      <p:pic>
        <p:nvPicPr>
          <p:cNvPr id="9" name="图片 9">
            <a:extLst>
              <a:ext uri="{FF2B5EF4-FFF2-40B4-BE49-F238E27FC236}">
                <a16:creationId xmlns:a16="http://schemas.microsoft.com/office/drawing/2014/main" id="{CDF9E562-8464-4EE5-A9C2-8347C1769BCC}"/>
              </a:ext>
            </a:extLst>
          </p:cNvPr>
          <p:cNvPicPr/>
          <p:nvPr/>
        </p:nvPicPr>
        <p:blipFill rotWithShape="1">
          <a:blip r:embed="rId3" cstate="print">
            <a:extLst>
              <a:ext uri="{28A0092B-C50C-407E-A947-70E740481C1C}">
                <a14:useLocalDpi xmlns:a14="http://schemas.microsoft.com/office/drawing/2010/main" val="0"/>
              </a:ext>
            </a:extLst>
          </a:blip>
          <a:srcRect l="70595" t="59471" r="6905"/>
          <a:stretch>
            <a:fillRect/>
          </a:stretch>
        </p:blipFill>
        <p:spPr>
          <a:xfrm>
            <a:off x="4725801" y="4453136"/>
            <a:ext cx="571183" cy="578485"/>
          </a:xfrm>
          <a:prstGeom prst="rect">
            <a:avLst/>
          </a:prstGeom>
        </p:spPr>
      </p:pic>
      <p:sp>
        <p:nvSpPr>
          <p:cNvPr id="11" name="TextBox 10">
            <a:extLst>
              <a:ext uri="{FF2B5EF4-FFF2-40B4-BE49-F238E27FC236}">
                <a16:creationId xmlns:a16="http://schemas.microsoft.com/office/drawing/2014/main" id="{34FFF7DE-3E6B-433E-BEE6-103D09C0DDD3}"/>
              </a:ext>
            </a:extLst>
          </p:cNvPr>
          <p:cNvSpPr txBox="1"/>
          <p:nvPr/>
        </p:nvSpPr>
        <p:spPr>
          <a:xfrm>
            <a:off x="5380094" y="2181777"/>
            <a:ext cx="6715335" cy="1200329"/>
          </a:xfrm>
          <a:prstGeom prst="rect">
            <a:avLst/>
          </a:prstGeom>
          <a:noFill/>
        </p:spPr>
        <p:txBody>
          <a:bodyPr wrap="square">
            <a:spAutoFit/>
          </a:bodyPr>
          <a:lstStyle/>
          <a:p>
            <a:r>
              <a:rPr lang="pt-BR" sz="2400" dirty="0">
                <a:effectLst/>
                <a:latin typeface="Times New Roman" panose="02020603050405020304" pitchFamily="18" charset="0"/>
                <a:ea typeface="Calibri" panose="020F0502020204030204" pitchFamily="34" charset="0"/>
              </a:rPr>
              <a:t>Có sức mạnh phi thường: cứ ăn hết lại đầy, làm cho quân 18 nước chư hầu phải từ chỗ coi thường, chế giễu sau đó phải ngạc nhiên, khâm phục</a:t>
            </a:r>
            <a:endParaRPr lang="en-US" sz="2400" dirty="0"/>
          </a:p>
        </p:txBody>
      </p:sp>
      <p:sp>
        <p:nvSpPr>
          <p:cNvPr id="13" name="TextBox 12">
            <a:extLst>
              <a:ext uri="{FF2B5EF4-FFF2-40B4-BE49-F238E27FC236}">
                <a16:creationId xmlns:a16="http://schemas.microsoft.com/office/drawing/2014/main" id="{82E4CB71-8029-44F6-9D3C-A086D5544570}"/>
              </a:ext>
            </a:extLst>
          </p:cNvPr>
          <p:cNvSpPr txBox="1"/>
          <p:nvPr/>
        </p:nvSpPr>
        <p:spPr>
          <a:xfrm>
            <a:off x="5296984" y="3429734"/>
            <a:ext cx="6221506" cy="830997"/>
          </a:xfrm>
          <a:prstGeom prst="rect">
            <a:avLst/>
          </a:prstGeom>
          <a:noFill/>
        </p:spPr>
        <p:txBody>
          <a:bodyPr wrap="square">
            <a:spAutoFit/>
          </a:bodyPr>
          <a:lstStyle/>
          <a:p>
            <a:r>
              <a:rPr lang="pt-BR" sz="2400" dirty="0">
                <a:effectLst/>
                <a:latin typeface="Times New Roman" panose="02020603050405020304" pitchFamily="18" charset="0"/>
                <a:ea typeface="Calibri" panose="020F0502020204030204" pitchFamily="34" charset="0"/>
              </a:rPr>
              <a:t>Niêu cơm thần kì tượng trưng cho tấm lòng nhân đạo, tư tưởng yêu hoà bình của nhân dân.</a:t>
            </a:r>
            <a:endParaRPr lang="en-US" sz="2400" dirty="0"/>
          </a:p>
        </p:txBody>
      </p:sp>
      <p:sp>
        <p:nvSpPr>
          <p:cNvPr id="15" name="TextBox 14">
            <a:extLst>
              <a:ext uri="{FF2B5EF4-FFF2-40B4-BE49-F238E27FC236}">
                <a16:creationId xmlns:a16="http://schemas.microsoft.com/office/drawing/2014/main" id="{C04EE842-710A-484D-ACE4-79C3CCD59C9D}"/>
              </a:ext>
            </a:extLst>
          </p:cNvPr>
          <p:cNvSpPr txBox="1"/>
          <p:nvPr/>
        </p:nvSpPr>
        <p:spPr>
          <a:xfrm>
            <a:off x="5281213" y="4397177"/>
            <a:ext cx="6221506" cy="830997"/>
          </a:xfrm>
          <a:prstGeom prst="rect">
            <a:avLst/>
          </a:prstGeom>
          <a:noFill/>
        </p:spPr>
        <p:txBody>
          <a:bodyPr wrap="square">
            <a:spAutoFit/>
          </a:bodyPr>
          <a:lstStyle/>
          <a:p>
            <a:r>
              <a:rPr lang="pt-BR" sz="2400" spc="-30" dirty="0">
                <a:effectLst/>
                <a:latin typeface="Times New Roman" panose="02020603050405020304" pitchFamily="18" charset="0"/>
                <a:ea typeface="Calibri" panose="020F0502020204030204" pitchFamily="34" charset="0"/>
              </a:rPr>
              <a:t>Niêu cơm ấm no, hạnh phúc gửi gắm ước mơ ngàn đời của nhân dân ta.</a:t>
            </a:r>
            <a:endParaRPr lang="en-US" sz="2400" dirty="0"/>
          </a:p>
        </p:txBody>
      </p:sp>
      <p:sp>
        <p:nvSpPr>
          <p:cNvPr id="16" name="Rectangle: Rounded Corners 15">
            <a:extLst>
              <a:ext uri="{FF2B5EF4-FFF2-40B4-BE49-F238E27FC236}">
                <a16:creationId xmlns:a16="http://schemas.microsoft.com/office/drawing/2014/main" id="{0F19071F-8CBB-4ECB-8837-5F3DDB98B485}"/>
              </a:ext>
            </a:extLst>
          </p:cNvPr>
          <p:cNvSpPr/>
          <p:nvPr/>
        </p:nvSpPr>
        <p:spPr>
          <a:xfrm>
            <a:off x="128788" y="448235"/>
            <a:ext cx="11883918" cy="795408"/>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rPr>
              <a:t>        Chi </a:t>
            </a:r>
            <a:r>
              <a:rPr lang="en-US" sz="3200" b="1" dirty="0" err="1">
                <a:solidFill>
                  <a:schemeClr val="tx1"/>
                </a:solidFill>
              </a:rPr>
              <a:t>tiết</a:t>
            </a:r>
            <a:r>
              <a:rPr lang="en-US" sz="3200" b="1" dirty="0">
                <a:solidFill>
                  <a:schemeClr val="tx1"/>
                </a:solidFill>
              </a:rPr>
              <a:t> </a:t>
            </a:r>
            <a:r>
              <a:rPr lang="en-US" sz="3200" b="1" dirty="0" err="1">
                <a:solidFill>
                  <a:schemeClr val="tx1"/>
                </a:solidFill>
              </a:rPr>
              <a:t>niêu</a:t>
            </a:r>
            <a:r>
              <a:rPr lang="en-US" sz="3200" b="1" dirty="0">
                <a:solidFill>
                  <a:schemeClr val="tx1"/>
                </a:solidFill>
              </a:rPr>
              <a:t> </a:t>
            </a:r>
            <a:r>
              <a:rPr lang="en-US" sz="3200" b="1" dirty="0" err="1">
                <a:solidFill>
                  <a:schemeClr val="tx1"/>
                </a:solidFill>
              </a:rPr>
              <a:t>cơm</a:t>
            </a:r>
            <a:r>
              <a:rPr lang="en-US" sz="3200" b="1" dirty="0">
                <a:solidFill>
                  <a:schemeClr val="tx1"/>
                </a:solidFill>
              </a:rPr>
              <a:t> </a:t>
            </a:r>
            <a:r>
              <a:rPr lang="en-US" sz="3200" b="1" dirty="0" err="1">
                <a:solidFill>
                  <a:schemeClr val="tx1"/>
                </a:solidFill>
              </a:rPr>
              <a:t>thần</a:t>
            </a:r>
            <a:endParaRPr lang="en-US" sz="3200" b="1" dirty="0">
              <a:solidFill>
                <a:schemeClr val="tx1"/>
              </a:solidFill>
            </a:endParaRPr>
          </a:p>
        </p:txBody>
      </p:sp>
      <p:sp>
        <p:nvSpPr>
          <p:cNvPr id="17" name="Arrow: Right 16">
            <a:extLst>
              <a:ext uri="{FF2B5EF4-FFF2-40B4-BE49-F238E27FC236}">
                <a16:creationId xmlns:a16="http://schemas.microsoft.com/office/drawing/2014/main" id="{3FA0D76B-FF22-4974-AE14-BE8F7C82C9D4}"/>
              </a:ext>
            </a:extLst>
          </p:cNvPr>
          <p:cNvSpPr/>
          <p:nvPr/>
        </p:nvSpPr>
        <p:spPr>
          <a:xfrm>
            <a:off x="5200801" y="733170"/>
            <a:ext cx="6632611" cy="295104"/>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a:extLst>
              <a:ext uri="{FF2B5EF4-FFF2-40B4-BE49-F238E27FC236}">
                <a16:creationId xmlns:a16="http://schemas.microsoft.com/office/drawing/2014/main" id="{3914F9B1-E6B4-430E-AFE8-86EAAFCCC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521" y="2612482"/>
            <a:ext cx="4004160" cy="2252340"/>
          </a:xfrm>
          <a:prstGeom prst="rect">
            <a:avLst/>
          </a:prstGeom>
        </p:spPr>
      </p:pic>
    </p:spTree>
    <p:extLst>
      <p:ext uri="{BB962C8B-B14F-4D97-AF65-F5344CB8AC3E}">
        <p14:creationId xmlns:p14="http://schemas.microsoft.com/office/powerpoint/2010/main" val="2737809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43A63-23EA-47C8-BADD-2383BA3D178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2124011-EB2A-4238-AA32-C641ECE966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4734"/>
            <a:ext cx="12192000" cy="6803265"/>
          </a:xfrm>
        </p:spPr>
      </p:pic>
    </p:spTree>
    <p:extLst>
      <p:ext uri="{BB962C8B-B14F-4D97-AF65-F5344CB8AC3E}">
        <p14:creationId xmlns:p14="http://schemas.microsoft.com/office/powerpoint/2010/main" val="822290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E293">
            <a:alpha val="49000"/>
          </a:srgb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ADB296-846E-427A-A706-A12064A4D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114" y="2913046"/>
            <a:ext cx="5191510" cy="3206839"/>
          </a:xfrm>
          <a:prstGeom prst="rect">
            <a:avLst/>
          </a:prstGeom>
        </p:spPr>
      </p:pic>
      <p:pic>
        <p:nvPicPr>
          <p:cNvPr id="6" name="图片 4">
            <a:extLst>
              <a:ext uri="{FF2B5EF4-FFF2-40B4-BE49-F238E27FC236}">
                <a16:creationId xmlns:a16="http://schemas.microsoft.com/office/drawing/2014/main" id="{5C1FF46A-8349-44C5-B2DD-467D7D89E3D1}"/>
              </a:ext>
            </a:extLst>
          </p:cNvPr>
          <p:cNvPicPr/>
          <p:nvPr/>
        </p:nvPicPr>
        <p:blipFill>
          <a:blip r:embed="rId3"/>
          <a:stretch>
            <a:fillRect/>
          </a:stretch>
        </p:blipFill>
        <p:spPr>
          <a:xfrm>
            <a:off x="21465" y="4741240"/>
            <a:ext cx="12192000" cy="1868285"/>
          </a:xfrm>
          <a:prstGeom prst="rect">
            <a:avLst/>
          </a:prstGeom>
        </p:spPr>
      </p:pic>
      <p:pic>
        <p:nvPicPr>
          <p:cNvPr id="5" name="图片 3">
            <a:extLst>
              <a:ext uri="{FF2B5EF4-FFF2-40B4-BE49-F238E27FC236}">
                <a16:creationId xmlns:a16="http://schemas.microsoft.com/office/drawing/2014/main" id="{1D945894-FA37-6C45-9BB8-57DE57225AEB}"/>
              </a:ext>
            </a:extLst>
          </p:cNvPr>
          <p:cNvPicPr/>
          <p:nvPr/>
        </p:nvPicPr>
        <p:blipFill>
          <a:blip r:embed="rId4"/>
          <a:stretch>
            <a:fillRect/>
          </a:stretch>
        </p:blipFill>
        <p:spPr>
          <a:xfrm>
            <a:off x="21465" y="5942643"/>
            <a:ext cx="12192000" cy="967916"/>
          </a:xfrm>
          <a:prstGeom prst="rect">
            <a:avLst/>
          </a:prstGeom>
        </p:spPr>
      </p:pic>
      <p:pic>
        <p:nvPicPr>
          <p:cNvPr id="10" name="Picture 9">
            <a:extLst>
              <a:ext uri="{FF2B5EF4-FFF2-40B4-BE49-F238E27FC236}">
                <a16:creationId xmlns:a16="http://schemas.microsoft.com/office/drawing/2014/main" id="{84DC88A7-0231-4370-B13E-DA7A303FB9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4873" y="248475"/>
            <a:ext cx="6350687" cy="5688066"/>
          </a:xfrm>
          <a:prstGeom prst="rect">
            <a:avLst/>
          </a:prstGeom>
        </p:spPr>
      </p:pic>
      <p:sp>
        <p:nvSpPr>
          <p:cNvPr id="11" name="TextBox 10">
            <a:extLst>
              <a:ext uri="{FF2B5EF4-FFF2-40B4-BE49-F238E27FC236}">
                <a16:creationId xmlns:a16="http://schemas.microsoft.com/office/drawing/2014/main" id="{14D4EBF5-F115-46D7-A2DA-2BFC5257762E}"/>
              </a:ext>
            </a:extLst>
          </p:cNvPr>
          <p:cNvSpPr txBox="1"/>
          <p:nvPr/>
        </p:nvSpPr>
        <p:spPr>
          <a:xfrm>
            <a:off x="4108360" y="1458539"/>
            <a:ext cx="4655394" cy="2015936"/>
          </a:xfrm>
          <a:prstGeom prst="rect">
            <a:avLst/>
          </a:prstGeom>
          <a:noFill/>
        </p:spPr>
        <p:txBody>
          <a:bodyPr wrap="square" rtlCol="0">
            <a:spAutoFit/>
          </a:bodyPr>
          <a:lstStyle/>
          <a:p>
            <a:pPr algn="just"/>
            <a:r>
              <a:rPr lang="en-US" sz="2500" b="1" i="1" dirty="0" err="1">
                <a:latin typeface="Times New Roman" panose="02020603050405020304" pitchFamily="18" charset="0"/>
                <a:cs typeface="Times New Roman" panose="02020603050405020304" pitchFamily="18" charset="0"/>
              </a:rPr>
              <a:t>Các</a:t>
            </a:r>
            <a:r>
              <a:rPr lang="en-US" sz="2500" b="1" i="1" dirty="0">
                <a:latin typeface="Times New Roman" panose="02020603050405020304" pitchFamily="18" charset="0"/>
                <a:cs typeface="Times New Roman" panose="02020603050405020304" pitchFamily="18" charset="0"/>
              </a:rPr>
              <a:t> chi </a:t>
            </a:r>
            <a:r>
              <a:rPr lang="en-US" sz="2500" b="1" i="1" dirty="0" err="1">
                <a:latin typeface="Times New Roman" panose="02020603050405020304" pitchFamily="18" charset="0"/>
                <a:cs typeface="Times New Roman" panose="02020603050405020304" pitchFamily="18" charset="0"/>
              </a:rPr>
              <a:t>tiết</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kết</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thúc</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truyện</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Nhà</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vua</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gả</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công</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chúa</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cho</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Thạch</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Sanh</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và</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sau</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này</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nhường</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ngôi</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cho</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Thạch</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Sanh</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cho</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thấy</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ước</a:t>
            </a:r>
            <a:r>
              <a:rPr lang="en-US" sz="2500" b="1" i="1" dirty="0">
                <a:latin typeface="Times New Roman" panose="02020603050405020304" pitchFamily="18" charset="0"/>
                <a:cs typeface="Times New Roman" panose="02020603050405020304" pitchFamily="18" charset="0"/>
              </a:rPr>
              <a:t> </a:t>
            </a:r>
            <a:r>
              <a:rPr lang="en-US" sz="2500" b="1" i="1" err="1">
                <a:latin typeface="Times New Roman" panose="02020603050405020304" pitchFamily="18" charset="0"/>
                <a:cs typeface="Times New Roman" panose="02020603050405020304" pitchFamily="18" charset="0"/>
              </a:rPr>
              <a:t>mơ</a:t>
            </a:r>
            <a:r>
              <a:rPr lang="en-US" sz="2500" b="1" i="1">
                <a:latin typeface="Times New Roman" panose="02020603050405020304" pitchFamily="18" charset="0"/>
                <a:cs typeface="Times New Roman" panose="02020603050405020304" pitchFamily="18" charset="0"/>
              </a:rPr>
              <a:t> nào </a:t>
            </a:r>
            <a:r>
              <a:rPr lang="en-US" sz="2500" b="1" i="1" dirty="0" err="1">
                <a:latin typeface="Times New Roman" panose="02020603050405020304" pitchFamily="18" charset="0"/>
                <a:cs typeface="Times New Roman" panose="02020603050405020304" pitchFamily="18" charset="0"/>
              </a:rPr>
              <a:t>của</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nhân</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dân</a:t>
            </a:r>
            <a:r>
              <a:rPr lang="en-US" sz="2500" b="1" i="1" dirty="0">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3507788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ADB296-846E-427A-A706-A12064A4D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114" y="2913046"/>
            <a:ext cx="5191510" cy="3206839"/>
          </a:xfrm>
          <a:prstGeom prst="rect">
            <a:avLst/>
          </a:prstGeom>
        </p:spPr>
      </p:pic>
      <p:pic>
        <p:nvPicPr>
          <p:cNvPr id="6" name="图片 4">
            <a:extLst>
              <a:ext uri="{FF2B5EF4-FFF2-40B4-BE49-F238E27FC236}">
                <a16:creationId xmlns:a16="http://schemas.microsoft.com/office/drawing/2014/main" id="{5C1FF46A-8349-44C5-B2DD-467D7D89E3D1}"/>
              </a:ext>
            </a:extLst>
          </p:cNvPr>
          <p:cNvPicPr/>
          <p:nvPr/>
        </p:nvPicPr>
        <p:blipFill>
          <a:blip r:embed="rId3"/>
          <a:stretch>
            <a:fillRect/>
          </a:stretch>
        </p:blipFill>
        <p:spPr>
          <a:xfrm>
            <a:off x="21465" y="4741240"/>
            <a:ext cx="12192000" cy="1868285"/>
          </a:xfrm>
          <a:prstGeom prst="rect">
            <a:avLst/>
          </a:prstGeom>
        </p:spPr>
      </p:pic>
      <p:pic>
        <p:nvPicPr>
          <p:cNvPr id="5" name="图片 3">
            <a:extLst>
              <a:ext uri="{FF2B5EF4-FFF2-40B4-BE49-F238E27FC236}">
                <a16:creationId xmlns:a16="http://schemas.microsoft.com/office/drawing/2014/main" id="{1D945894-FA37-6C45-9BB8-57DE57225AEB}"/>
              </a:ext>
            </a:extLst>
          </p:cNvPr>
          <p:cNvPicPr/>
          <p:nvPr/>
        </p:nvPicPr>
        <p:blipFill>
          <a:blip r:embed="rId4"/>
          <a:stretch>
            <a:fillRect/>
          </a:stretch>
        </p:blipFill>
        <p:spPr>
          <a:xfrm>
            <a:off x="21465" y="5942643"/>
            <a:ext cx="12192000" cy="967916"/>
          </a:xfrm>
          <a:prstGeom prst="rect">
            <a:avLst/>
          </a:prstGeom>
        </p:spPr>
      </p:pic>
      <p:pic>
        <p:nvPicPr>
          <p:cNvPr id="10" name="Picture 9">
            <a:extLst>
              <a:ext uri="{FF2B5EF4-FFF2-40B4-BE49-F238E27FC236}">
                <a16:creationId xmlns:a16="http://schemas.microsoft.com/office/drawing/2014/main" id="{84DC88A7-0231-4370-B13E-DA7A303FB9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4873" y="248475"/>
            <a:ext cx="6350687" cy="5688066"/>
          </a:xfrm>
          <a:prstGeom prst="rect">
            <a:avLst/>
          </a:prstGeom>
        </p:spPr>
      </p:pic>
      <p:sp>
        <p:nvSpPr>
          <p:cNvPr id="2" name="TextBox 1"/>
          <p:cNvSpPr txBox="1"/>
          <p:nvPr/>
        </p:nvSpPr>
        <p:spPr>
          <a:xfrm>
            <a:off x="4028792" y="1530035"/>
            <a:ext cx="4345663" cy="2677656"/>
          </a:xfrm>
          <a:prstGeom prst="rect">
            <a:avLst/>
          </a:prstGeom>
          <a:no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Ước mơ của nhân dân ta:</a:t>
            </a:r>
          </a:p>
          <a:p>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Truyện kết thúc có hậu, viên mãn, thể hiện ước mơ, niềm tin của nhân dân ta về đạo đức, công lí xã hội, cái thiện luôn luôn chiến thắng cái ác, ác giả ác báo.</a:t>
            </a:r>
          </a:p>
        </p:txBody>
      </p:sp>
    </p:spTree>
    <p:extLst>
      <p:ext uri="{BB962C8B-B14F-4D97-AF65-F5344CB8AC3E}">
        <p14:creationId xmlns:p14="http://schemas.microsoft.com/office/powerpoint/2010/main" val="3724133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7E293">
            <a:alpha val="60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1F77AB-6F70-4C45-B1A6-B9E772EC5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64132" cy="6825862"/>
          </a:xfrm>
          <a:prstGeom prst="rect">
            <a:avLst/>
          </a:prstGeom>
        </p:spPr>
      </p:pic>
      <p:pic>
        <p:nvPicPr>
          <p:cNvPr id="4" name="Picture 3">
            <a:extLst>
              <a:ext uri="{FF2B5EF4-FFF2-40B4-BE49-F238E27FC236}">
                <a16:creationId xmlns:a16="http://schemas.microsoft.com/office/drawing/2014/main" id="{74313DF5-814B-4860-A580-4916BB34A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862" y="1307206"/>
            <a:ext cx="7381874" cy="4990563"/>
          </a:xfrm>
          <a:prstGeom prst="rect">
            <a:avLst/>
          </a:prstGeom>
        </p:spPr>
      </p:pic>
      <p:sp>
        <p:nvSpPr>
          <p:cNvPr id="2" name="Title 1">
            <a:extLst>
              <a:ext uri="{FF2B5EF4-FFF2-40B4-BE49-F238E27FC236}">
                <a16:creationId xmlns:a16="http://schemas.microsoft.com/office/drawing/2014/main" id="{BE48BAB6-8907-448B-AF8C-5DFF025F6A68}"/>
              </a:ext>
            </a:extLst>
          </p:cNvPr>
          <p:cNvSpPr>
            <a:spLocks noGrp="1"/>
          </p:cNvSpPr>
          <p:nvPr>
            <p:ph type="title"/>
          </p:nvPr>
        </p:nvSpPr>
        <p:spPr>
          <a:xfrm>
            <a:off x="3886714" y="3139705"/>
            <a:ext cx="4922435" cy="1325563"/>
          </a:xfrm>
        </p:spPr>
        <p:txBody>
          <a:bodyPr>
            <a:normAutofit/>
          </a:bodyPr>
          <a:lstStyle/>
          <a:p>
            <a:pPr algn="ctr"/>
            <a:r>
              <a:rPr lang="en-US" sz="4000" b="1">
                <a:latin typeface="Times New Roman" panose="02020603050405020304" pitchFamily="18" charset="0"/>
                <a:cs typeface="Times New Roman" panose="02020603050405020304" pitchFamily="18" charset="0"/>
              </a:rPr>
              <a:t>Tổng </a:t>
            </a:r>
            <a:r>
              <a:rPr lang="en-US" sz="4000" b="1" dirty="0" err="1">
                <a:latin typeface="Times New Roman" panose="02020603050405020304" pitchFamily="18" charset="0"/>
                <a:cs typeface="Times New Roman" panose="02020603050405020304" pitchFamily="18" charset="0"/>
              </a:rPr>
              <a:t>kết</a:t>
            </a:r>
            <a:endParaRPr lang="en-US" sz="40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854C1DD7-967A-4CEE-AEC7-46A8EF4B009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7282" y="-77156"/>
            <a:ext cx="3048006" cy="1767844"/>
          </a:xfrm>
        </p:spPr>
      </p:pic>
    </p:spTree>
    <p:extLst>
      <p:ext uri="{BB962C8B-B14F-4D97-AF65-F5344CB8AC3E}">
        <p14:creationId xmlns:p14="http://schemas.microsoft.com/office/powerpoint/2010/main" val="996005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C63E55-AA6A-4518-9B5C-07D1B0616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302" y="1453251"/>
            <a:ext cx="5424270" cy="2563446"/>
          </a:xfrm>
          <a:prstGeom prst="rect">
            <a:avLst/>
          </a:prstGeom>
        </p:spPr>
      </p:pic>
      <p:pic>
        <p:nvPicPr>
          <p:cNvPr id="9" name="Picture 8">
            <a:extLst>
              <a:ext uri="{FF2B5EF4-FFF2-40B4-BE49-F238E27FC236}">
                <a16:creationId xmlns:a16="http://schemas.microsoft.com/office/drawing/2014/main" id="{0303FCD2-3BB3-4F58-8367-F31BFB4B38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8062" y="793409"/>
            <a:ext cx="4483020" cy="4026899"/>
          </a:xfrm>
          <a:prstGeom prst="rect">
            <a:avLst/>
          </a:prstGeom>
        </p:spPr>
      </p:pic>
      <p:pic>
        <p:nvPicPr>
          <p:cNvPr id="13" name="Picture 12">
            <a:extLst>
              <a:ext uri="{FF2B5EF4-FFF2-40B4-BE49-F238E27FC236}">
                <a16:creationId xmlns:a16="http://schemas.microsoft.com/office/drawing/2014/main" id="{3569FFE6-9976-4F41-A58E-CAF8408FB9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4216"/>
            <a:ext cx="1455313" cy="1538386"/>
          </a:xfrm>
          <a:prstGeom prst="rect">
            <a:avLst/>
          </a:prstGeom>
        </p:spPr>
      </p:pic>
      <p:pic>
        <p:nvPicPr>
          <p:cNvPr id="15" name="Picture 14">
            <a:extLst>
              <a:ext uri="{FF2B5EF4-FFF2-40B4-BE49-F238E27FC236}">
                <a16:creationId xmlns:a16="http://schemas.microsoft.com/office/drawing/2014/main" id="{21022CE8-15BE-4BE2-B20E-AE71F0ADDA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04326" y="1764544"/>
            <a:ext cx="517777" cy="369186"/>
          </a:xfrm>
          <a:prstGeom prst="rect">
            <a:avLst/>
          </a:prstGeom>
        </p:spPr>
      </p:pic>
      <p:pic>
        <p:nvPicPr>
          <p:cNvPr id="16" name="Picture 15">
            <a:extLst>
              <a:ext uri="{FF2B5EF4-FFF2-40B4-BE49-F238E27FC236}">
                <a16:creationId xmlns:a16="http://schemas.microsoft.com/office/drawing/2014/main" id="{EF213F2B-70FE-4250-83D9-925766A32A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06039" y="1579951"/>
            <a:ext cx="517777" cy="369186"/>
          </a:xfrm>
          <a:prstGeom prst="rect">
            <a:avLst/>
          </a:prstGeom>
        </p:spPr>
      </p:pic>
      <p:pic>
        <p:nvPicPr>
          <p:cNvPr id="17" name="Picture 16">
            <a:extLst>
              <a:ext uri="{FF2B5EF4-FFF2-40B4-BE49-F238E27FC236}">
                <a16:creationId xmlns:a16="http://schemas.microsoft.com/office/drawing/2014/main" id="{1EDE7C03-B0D6-483C-9992-727958CEB7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2193" y="1186680"/>
            <a:ext cx="517777" cy="369186"/>
          </a:xfrm>
          <a:prstGeom prst="rect">
            <a:avLst/>
          </a:prstGeom>
        </p:spPr>
      </p:pic>
      <p:sp>
        <p:nvSpPr>
          <p:cNvPr id="18" name="TextBox 17">
            <a:extLst>
              <a:ext uri="{FF2B5EF4-FFF2-40B4-BE49-F238E27FC236}">
                <a16:creationId xmlns:a16="http://schemas.microsoft.com/office/drawing/2014/main" id="{728281FA-1091-4D81-9739-B487A22BF162}"/>
              </a:ext>
            </a:extLst>
          </p:cNvPr>
          <p:cNvSpPr txBox="1"/>
          <p:nvPr/>
        </p:nvSpPr>
        <p:spPr>
          <a:xfrm>
            <a:off x="3324889" y="2514470"/>
            <a:ext cx="1957589" cy="584775"/>
          </a:xfrm>
          <a:prstGeom prst="rect">
            <a:avLst/>
          </a:prstGeom>
          <a:noFill/>
        </p:spPr>
        <p:txBody>
          <a:bodyPr wrap="square" rtlCol="0">
            <a:spAutoFit/>
          </a:bodyPr>
          <a:lstStyle/>
          <a:p>
            <a:r>
              <a:rPr lang="en-US" sz="3200" b="1" dirty="0" err="1"/>
              <a:t>Nội</a:t>
            </a:r>
            <a:r>
              <a:rPr lang="en-US" sz="3200" b="1" dirty="0"/>
              <a:t> dung</a:t>
            </a:r>
          </a:p>
        </p:txBody>
      </p:sp>
      <p:sp>
        <p:nvSpPr>
          <p:cNvPr id="19" name="TextBox 18">
            <a:extLst>
              <a:ext uri="{FF2B5EF4-FFF2-40B4-BE49-F238E27FC236}">
                <a16:creationId xmlns:a16="http://schemas.microsoft.com/office/drawing/2014/main" id="{56E4CCD3-995C-4287-A177-30FC8C59AFB2}"/>
              </a:ext>
            </a:extLst>
          </p:cNvPr>
          <p:cNvSpPr txBox="1"/>
          <p:nvPr/>
        </p:nvSpPr>
        <p:spPr>
          <a:xfrm>
            <a:off x="6287154" y="3081691"/>
            <a:ext cx="1957589" cy="523220"/>
          </a:xfrm>
          <a:prstGeom prst="rect">
            <a:avLst/>
          </a:prstGeom>
          <a:noFill/>
        </p:spPr>
        <p:txBody>
          <a:bodyPr wrap="square" rtlCol="0">
            <a:spAutoFit/>
          </a:bodyPr>
          <a:lstStyle/>
          <a:p>
            <a:r>
              <a:rPr lang="en-US" sz="2800" b="1" dirty="0" err="1"/>
              <a:t>Nghệ</a:t>
            </a:r>
            <a:r>
              <a:rPr lang="en-US" sz="2800" b="1" dirty="0"/>
              <a:t> </a:t>
            </a:r>
            <a:r>
              <a:rPr lang="en-US" sz="2800" b="1" dirty="0" err="1"/>
              <a:t>thuật</a:t>
            </a:r>
            <a:endParaRPr lang="en-US" sz="2800" b="1" dirty="0"/>
          </a:p>
        </p:txBody>
      </p:sp>
    </p:spTree>
    <p:extLst>
      <p:ext uri="{BB962C8B-B14F-4D97-AF65-F5344CB8AC3E}">
        <p14:creationId xmlns:p14="http://schemas.microsoft.com/office/powerpoint/2010/main" val="2106374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E88D6B-DF74-4F78-8315-10224ED41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3569FFE6-9976-4F41-A58E-CAF8408FB9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4216"/>
            <a:ext cx="1455313" cy="1538386"/>
          </a:xfrm>
          <a:prstGeom prst="rect">
            <a:avLst/>
          </a:prstGeom>
        </p:spPr>
      </p:pic>
      <p:pic>
        <p:nvPicPr>
          <p:cNvPr id="15" name="Picture 14">
            <a:extLst>
              <a:ext uri="{FF2B5EF4-FFF2-40B4-BE49-F238E27FC236}">
                <a16:creationId xmlns:a16="http://schemas.microsoft.com/office/drawing/2014/main" id="{21022CE8-15BE-4BE2-B20E-AE71F0ADDA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0769" y="1215903"/>
            <a:ext cx="517777" cy="369186"/>
          </a:xfrm>
          <a:prstGeom prst="rect">
            <a:avLst/>
          </a:prstGeom>
        </p:spPr>
      </p:pic>
      <p:pic>
        <p:nvPicPr>
          <p:cNvPr id="16" name="Picture 15">
            <a:extLst>
              <a:ext uri="{FF2B5EF4-FFF2-40B4-BE49-F238E27FC236}">
                <a16:creationId xmlns:a16="http://schemas.microsoft.com/office/drawing/2014/main" id="{EF213F2B-70FE-4250-83D9-925766A32A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2482" y="1031310"/>
            <a:ext cx="517777" cy="369186"/>
          </a:xfrm>
          <a:prstGeom prst="rect">
            <a:avLst/>
          </a:prstGeom>
        </p:spPr>
      </p:pic>
      <p:pic>
        <p:nvPicPr>
          <p:cNvPr id="17" name="Picture 16">
            <a:extLst>
              <a:ext uri="{FF2B5EF4-FFF2-40B4-BE49-F238E27FC236}">
                <a16:creationId xmlns:a16="http://schemas.microsoft.com/office/drawing/2014/main" id="{1EDE7C03-B0D6-483C-9992-727958CEB7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8636" y="638039"/>
            <a:ext cx="517777" cy="369186"/>
          </a:xfrm>
          <a:prstGeom prst="rect">
            <a:avLst/>
          </a:prstGeom>
        </p:spPr>
      </p:pic>
      <p:sp>
        <p:nvSpPr>
          <p:cNvPr id="4" name="Rectangle: Rounded Corners 3">
            <a:extLst>
              <a:ext uri="{FF2B5EF4-FFF2-40B4-BE49-F238E27FC236}">
                <a16:creationId xmlns:a16="http://schemas.microsoft.com/office/drawing/2014/main" id="{3E72ED78-1307-46CF-AB8C-5407A7664B8E}"/>
              </a:ext>
            </a:extLst>
          </p:cNvPr>
          <p:cNvSpPr/>
          <p:nvPr/>
        </p:nvSpPr>
        <p:spPr>
          <a:xfrm>
            <a:off x="2734343" y="1562602"/>
            <a:ext cx="2912012" cy="4002585"/>
          </a:xfrm>
          <a:prstGeom prst="roundRect">
            <a:avLst/>
          </a:prstGeom>
          <a:solidFill>
            <a:schemeClr val="accent4">
              <a:lumMod val="60000"/>
              <a:lumOff val="4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AutoNum type="arabicPeriod"/>
            </a:pPr>
            <a:r>
              <a:rPr lang="pt-BR" sz="24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Nghệ thuật</a:t>
            </a:r>
          </a:p>
          <a:p>
            <a:pPr algn="ctr"/>
            <a:endParaRPr lang="pt-BR" sz="14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pt-B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Trí tưởng tượng phong phú, cốt truyện được sắp xếp với các tình tiết hợp lý, các yếu tố hoang đường, kì ảo giàu ý nghĩa.</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dirty="0"/>
          </a:p>
        </p:txBody>
      </p:sp>
      <p:sp>
        <p:nvSpPr>
          <p:cNvPr id="14" name="Rectangle: Rounded Corners 13">
            <a:extLst>
              <a:ext uri="{FF2B5EF4-FFF2-40B4-BE49-F238E27FC236}">
                <a16:creationId xmlns:a16="http://schemas.microsoft.com/office/drawing/2014/main" id="{2F29DAA8-5C2B-476E-8626-705FF345C17B}"/>
              </a:ext>
            </a:extLst>
          </p:cNvPr>
          <p:cNvSpPr/>
          <p:nvPr/>
        </p:nvSpPr>
        <p:spPr>
          <a:xfrm>
            <a:off x="6826476" y="2214933"/>
            <a:ext cx="2912012" cy="4002585"/>
          </a:xfrm>
          <a:prstGeom prst="roundRect">
            <a:avLst/>
          </a:prstGeom>
          <a:solidFill>
            <a:schemeClr val="accent4">
              <a:lumMod val="60000"/>
              <a:lumOff val="4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 Nội dung</a:t>
            </a:r>
          </a:p>
          <a:p>
            <a:pPr algn="ctr"/>
            <a:endParaRPr lang="pt-BR" sz="120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pt-B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Truyện kể về kiểu nhân vật dũng sĩ, có công diệt chằn tinh, diệt đại bàng cứu người bị hại, vạch mặt kẻ vong ân bội nghĩa và chống quân xâm lược.</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5922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859307-90FD-4719-8CB1-4F663A5337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3890" y="1423115"/>
            <a:ext cx="6228691" cy="5138671"/>
          </a:xfrm>
          <a:prstGeom prst="rect">
            <a:avLst/>
          </a:prstGeom>
        </p:spPr>
      </p:pic>
      <p:sp>
        <p:nvSpPr>
          <p:cNvPr id="4" name="Rectangle: Rounded Corners 3">
            <a:extLst>
              <a:ext uri="{FF2B5EF4-FFF2-40B4-BE49-F238E27FC236}">
                <a16:creationId xmlns:a16="http://schemas.microsoft.com/office/drawing/2014/main" id="{DE4CE1A0-E13B-4456-B293-6598CFAA7FBB}"/>
              </a:ext>
            </a:extLst>
          </p:cNvPr>
          <p:cNvSpPr/>
          <p:nvPr/>
        </p:nvSpPr>
        <p:spPr>
          <a:xfrm>
            <a:off x="695459" y="296214"/>
            <a:ext cx="5100034" cy="74697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CÁCH </a:t>
            </a:r>
            <a:r>
              <a:rPr lang="en-US" sz="2000" b="1" dirty="0">
                <a:solidFill>
                  <a:schemeClr val="tx1"/>
                </a:solidFill>
              </a:rPr>
              <a:t>ĐỌC TRUYỆN CỔ TÍCH</a:t>
            </a:r>
          </a:p>
        </p:txBody>
      </p:sp>
      <p:pic>
        <p:nvPicPr>
          <p:cNvPr id="5" name="Picture 4" descr="A picture containing toy, doll&#10;&#10;Description automatically generated">
            <a:extLst>
              <a:ext uri="{FF2B5EF4-FFF2-40B4-BE49-F238E27FC236}">
                <a16:creationId xmlns:a16="http://schemas.microsoft.com/office/drawing/2014/main" id="{FC708F24-7E75-9B4A-8003-9C462EBB1422}"/>
              </a:ext>
            </a:extLst>
          </p:cNvPr>
          <p:cNvPicPr/>
          <p:nvPr/>
        </p:nvPicPr>
        <p:blipFill>
          <a:blip r:embed="rId3"/>
          <a:stretch>
            <a:fillRect/>
          </a:stretch>
        </p:blipFill>
        <p:spPr>
          <a:xfrm>
            <a:off x="291141" y="3940936"/>
            <a:ext cx="3322749" cy="2917064"/>
          </a:xfrm>
          <a:prstGeom prst="rect">
            <a:avLst/>
          </a:prstGeom>
        </p:spPr>
      </p:pic>
      <p:pic>
        <p:nvPicPr>
          <p:cNvPr id="7" name="Google Shape;348;p14">
            <a:extLst>
              <a:ext uri="{FF2B5EF4-FFF2-40B4-BE49-F238E27FC236}">
                <a16:creationId xmlns:a16="http://schemas.microsoft.com/office/drawing/2014/main" id="{20827957-FD16-4438-B95F-B8EB93349873}"/>
              </a:ext>
            </a:extLst>
          </p:cNvPr>
          <p:cNvPicPr/>
          <p:nvPr/>
        </p:nvPicPr>
        <p:blipFill rotWithShape="1">
          <a:blip r:embed="rId4">
            <a:alphaModFix/>
          </a:blip>
          <a:srcRect/>
          <a:stretch/>
        </p:blipFill>
        <p:spPr>
          <a:xfrm rot="237280">
            <a:off x="9649273" y="188613"/>
            <a:ext cx="2348890" cy="1444176"/>
          </a:xfrm>
          <a:prstGeom prst="rect">
            <a:avLst/>
          </a:prstGeom>
          <a:noFill/>
          <a:ln>
            <a:noFill/>
          </a:ln>
        </p:spPr>
      </p:pic>
    </p:spTree>
    <p:extLst>
      <p:ext uri="{BB962C8B-B14F-4D97-AF65-F5344CB8AC3E}">
        <p14:creationId xmlns:p14="http://schemas.microsoft.com/office/powerpoint/2010/main" val="1670854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00">
            <a:alpha val="22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1F77AB-6F70-4C45-B1A6-B9E772EC5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64132" cy="6825862"/>
          </a:xfrm>
          <a:prstGeom prst="rect">
            <a:avLst/>
          </a:prstGeom>
        </p:spPr>
      </p:pic>
      <p:pic>
        <p:nvPicPr>
          <p:cNvPr id="4" name="Picture 3">
            <a:extLst>
              <a:ext uri="{FF2B5EF4-FFF2-40B4-BE49-F238E27FC236}">
                <a16:creationId xmlns:a16="http://schemas.microsoft.com/office/drawing/2014/main" id="{74313DF5-814B-4860-A580-4916BB34A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862" y="1307206"/>
            <a:ext cx="7381874" cy="4990563"/>
          </a:xfrm>
          <a:prstGeom prst="rect">
            <a:avLst/>
          </a:prstGeom>
        </p:spPr>
      </p:pic>
      <p:sp>
        <p:nvSpPr>
          <p:cNvPr id="2" name="Title 1">
            <a:extLst>
              <a:ext uri="{FF2B5EF4-FFF2-40B4-BE49-F238E27FC236}">
                <a16:creationId xmlns:a16="http://schemas.microsoft.com/office/drawing/2014/main" id="{BE48BAB6-8907-448B-AF8C-5DFF025F6A68}"/>
              </a:ext>
            </a:extLst>
          </p:cNvPr>
          <p:cNvSpPr>
            <a:spLocks noGrp="1"/>
          </p:cNvSpPr>
          <p:nvPr>
            <p:ph type="title"/>
          </p:nvPr>
        </p:nvSpPr>
        <p:spPr>
          <a:xfrm>
            <a:off x="3886714" y="3139705"/>
            <a:ext cx="4922435" cy="1325563"/>
          </a:xfrm>
        </p:spPr>
        <p:txBody>
          <a:bodyPr>
            <a:normAutofit/>
          </a:bodyPr>
          <a:lstStyle/>
          <a:p>
            <a:pPr algn="ctr"/>
            <a:r>
              <a:rPr lang="en-US" sz="3600" b="1" dirty="0">
                <a:latin typeface="Times New Roman" panose="02020603050405020304" pitchFamily="18" charset="0"/>
                <a:cs typeface="Times New Roman" panose="02020603050405020304" pitchFamily="18" charset="0"/>
              </a:rPr>
              <a:t>IV. </a:t>
            </a:r>
            <a:r>
              <a:rPr lang="en-US" sz="3600" b="1" dirty="0" err="1">
                <a:latin typeface="Times New Roman" panose="02020603050405020304" pitchFamily="18" charset="0"/>
                <a:cs typeface="Times New Roman" panose="02020603050405020304" pitchFamily="18" charset="0"/>
              </a:rPr>
              <a:t>Luyện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tập</a:t>
            </a:r>
            <a:endParaRPr lang="en-US" sz="36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854C1DD7-967A-4CEE-AEC7-46A8EF4B009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7282" y="-77156"/>
            <a:ext cx="3048006" cy="1767844"/>
          </a:xfrm>
        </p:spPr>
      </p:pic>
    </p:spTree>
    <p:extLst>
      <p:ext uri="{BB962C8B-B14F-4D97-AF65-F5344CB8AC3E}">
        <p14:creationId xmlns:p14="http://schemas.microsoft.com/office/powerpoint/2010/main" val="3931436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00">
            <a:alpha val="22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BC5025-6C25-4DA1-8BC7-95AA21A40A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88" y="948570"/>
            <a:ext cx="12192000" cy="4960859"/>
          </a:xfrm>
          <a:prstGeom prst="rect">
            <a:avLst/>
          </a:prstGeom>
        </p:spPr>
      </p:pic>
      <p:sp>
        <p:nvSpPr>
          <p:cNvPr id="4" name="TextBox 3">
            <a:extLst>
              <a:ext uri="{FF2B5EF4-FFF2-40B4-BE49-F238E27FC236}">
                <a16:creationId xmlns:a16="http://schemas.microsoft.com/office/drawing/2014/main" id="{12D2B83F-F550-43E7-861C-E962257D843D}"/>
              </a:ext>
            </a:extLst>
          </p:cNvPr>
          <p:cNvSpPr txBox="1"/>
          <p:nvPr/>
        </p:nvSpPr>
        <p:spPr>
          <a:xfrm>
            <a:off x="1352280" y="3876541"/>
            <a:ext cx="9890975" cy="707886"/>
          </a:xfrm>
          <a:prstGeom prst="rect">
            <a:avLst/>
          </a:prstGeom>
          <a:noFill/>
        </p:spPr>
        <p:txBody>
          <a:bodyPr wrap="square" rtlCol="0">
            <a:spAutoFit/>
          </a:bodyPr>
          <a:lstStyle/>
          <a:p>
            <a:r>
              <a:rPr lang="en-US" sz="4000" b="1" dirty="0"/>
              <a:t>KỊCH ỨNG TÁC: </a:t>
            </a:r>
            <a:r>
              <a:rPr lang="en-US" sz="4000" b="1" dirty="0" err="1"/>
              <a:t>Chiến</a:t>
            </a:r>
            <a:r>
              <a:rPr lang="en-US" sz="4000" b="1" dirty="0"/>
              <a:t> </a:t>
            </a:r>
            <a:r>
              <a:rPr lang="en-US" sz="4000" b="1" dirty="0" err="1"/>
              <a:t>công</a:t>
            </a:r>
            <a:r>
              <a:rPr lang="en-US" sz="4000" b="1" dirty="0"/>
              <a:t> </a:t>
            </a:r>
            <a:r>
              <a:rPr lang="en-US" sz="4000" b="1" dirty="0" err="1"/>
              <a:t>của</a:t>
            </a:r>
            <a:r>
              <a:rPr lang="en-US" sz="4000" b="1" dirty="0"/>
              <a:t> </a:t>
            </a:r>
            <a:r>
              <a:rPr lang="en-US" sz="4000" b="1" dirty="0" err="1"/>
              <a:t>Thạch</a:t>
            </a:r>
            <a:r>
              <a:rPr lang="en-US" sz="4000" b="1" dirty="0"/>
              <a:t> </a:t>
            </a:r>
            <a:r>
              <a:rPr lang="en-US" sz="4000" b="1" dirty="0" err="1"/>
              <a:t>Sanh</a:t>
            </a:r>
            <a:endParaRPr lang="en-US" sz="4000" b="1" dirty="0"/>
          </a:p>
        </p:txBody>
      </p:sp>
    </p:spTree>
    <p:extLst>
      <p:ext uri="{BB962C8B-B14F-4D97-AF65-F5344CB8AC3E}">
        <p14:creationId xmlns:p14="http://schemas.microsoft.com/office/powerpoint/2010/main" val="679354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0355206"/>
              </p:ext>
            </p:extLst>
          </p:nvPr>
        </p:nvGraphicFramePr>
        <p:xfrm>
          <a:off x="446567" y="988828"/>
          <a:ext cx="11568224" cy="5495791"/>
        </p:xfrm>
        <a:graphic>
          <a:graphicData uri="http://schemas.openxmlformats.org/drawingml/2006/table">
            <a:tbl>
              <a:tblPr firstRow="1" firstCol="1" bandRow="1">
                <a:tableStyleId>{5C22544A-7EE6-4342-B048-85BDC9FD1C3A}</a:tableStyleId>
              </a:tblPr>
              <a:tblGrid>
                <a:gridCol w="2733180">
                  <a:extLst>
                    <a:ext uri="{9D8B030D-6E8A-4147-A177-3AD203B41FA5}">
                      <a16:colId xmlns:a16="http://schemas.microsoft.com/office/drawing/2014/main" val="20000"/>
                    </a:ext>
                  </a:extLst>
                </a:gridCol>
                <a:gridCol w="3022516">
                  <a:extLst>
                    <a:ext uri="{9D8B030D-6E8A-4147-A177-3AD203B41FA5}">
                      <a16:colId xmlns:a16="http://schemas.microsoft.com/office/drawing/2014/main" val="20001"/>
                    </a:ext>
                  </a:extLst>
                </a:gridCol>
                <a:gridCol w="3022516">
                  <a:extLst>
                    <a:ext uri="{9D8B030D-6E8A-4147-A177-3AD203B41FA5}">
                      <a16:colId xmlns:a16="http://schemas.microsoft.com/office/drawing/2014/main" val="20002"/>
                    </a:ext>
                  </a:extLst>
                </a:gridCol>
                <a:gridCol w="2790012">
                  <a:extLst>
                    <a:ext uri="{9D8B030D-6E8A-4147-A177-3AD203B41FA5}">
                      <a16:colId xmlns:a16="http://schemas.microsoft.com/office/drawing/2014/main" val="20003"/>
                    </a:ext>
                  </a:extLst>
                </a:gridCol>
              </a:tblGrid>
              <a:tr h="1042615">
                <a:tc>
                  <a:txBody>
                    <a:bodyPr/>
                    <a:lstStyle/>
                    <a:p>
                      <a:pPr algn="just">
                        <a:lnSpc>
                          <a:spcPct val="107000"/>
                        </a:lnSpc>
                        <a:spcAft>
                          <a:spcPts val="0"/>
                        </a:spcAft>
                        <a:tabLst>
                          <a:tab pos="602615" algn="l"/>
                        </a:tabLst>
                      </a:pPr>
                      <a:r>
                        <a:rPr lang="en-US" sz="2400">
                          <a:effectLst/>
                          <a:latin typeface="Times New Roman" panose="02020603050405020304" pitchFamily="18" charset="0"/>
                          <a:cs typeface="Times New Roman" panose="02020603050405020304" pitchFamily="18" charset="0"/>
                        </a:rPr>
                        <a:t>  Mức độ</a:t>
                      </a:r>
                    </a:p>
                    <a:p>
                      <a:pPr algn="just">
                        <a:lnSpc>
                          <a:spcPct val="107000"/>
                        </a:lnSpc>
                        <a:spcAft>
                          <a:spcPts val="0"/>
                        </a:spcAft>
                        <a:tabLst>
                          <a:tab pos="602615" algn="l"/>
                        </a:tabLst>
                      </a:pPr>
                      <a:r>
                        <a:rPr lang="en-US" sz="2400">
                          <a:effectLst/>
                          <a:latin typeface="Times New Roman" panose="02020603050405020304" pitchFamily="18" charset="0"/>
                          <a:cs typeface="Times New Roman" panose="02020603050405020304" pitchFamily="18" charset="0"/>
                        </a:rPr>
                        <a:t> </a:t>
                      </a:r>
                    </a:p>
                    <a:p>
                      <a:pPr algn="just">
                        <a:lnSpc>
                          <a:spcPct val="107000"/>
                        </a:lnSpc>
                        <a:spcAft>
                          <a:spcPts val="0"/>
                        </a:spcAft>
                        <a:tabLst>
                          <a:tab pos="602615" algn="l"/>
                        </a:tabLst>
                      </a:pPr>
                      <a:r>
                        <a:rPr lang="en-US" sz="2400">
                          <a:effectLst/>
                          <a:latin typeface="Times New Roman" panose="02020603050405020304" pitchFamily="18" charset="0"/>
                          <a:cs typeface="Times New Roman" panose="02020603050405020304" pitchFamily="18" charset="0"/>
                        </a:rPr>
                        <a:t>Tiêu chí</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Chưa đạt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Đạt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en-US" sz="2400">
                          <a:effectLst/>
                          <a:latin typeface="Times New Roman" panose="02020603050405020304" pitchFamily="18" charset="0"/>
                          <a:cs typeface="Times New Roman" panose="02020603050405020304" pitchFamily="18" charset="0"/>
                        </a:rPr>
                        <a:t>Tốt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174046">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1. Nội dung</a:t>
                      </a:r>
                      <a:endParaRPr lang="en-US" sz="2400">
                        <a:effectLst/>
                        <a:latin typeface="Times New Roman" panose="02020603050405020304" pitchFamily="18" charset="0"/>
                        <a:cs typeface="Times New Roman" panose="02020603050405020304" pitchFamily="18" charset="0"/>
                      </a:endParaRPr>
                    </a:p>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Chưa đúng nội dung được phân công; còn nhầm hướng kịch bản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Đảm bảo nội dung chiến công được phân công; kịch bản đi đúng hướng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Kịch bản đầy đủ nội dung, có sự sáng tạo hợp lý</a:t>
                      </a:r>
                      <a:endParaRPr lang="en-US" sz="2400">
                        <a:effectLst/>
                        <a:latin typeface="Times New Roman" panose="02020603050405020304" pitchFamily="18" charset="0"/>
                        <a:cs typeface="Times New Roman" panose="02020603050405020304" pitchFamily="18" charset="0"/>
                      </a:endParaRPr>
                    </a:p>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174046">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2. Diễn xuất </a:t>
                      </a:r>
                      <a:endParaRPr lang="en-US" sz="2400">
                        <a:effectLst/>
                        <a:latin typeface="Times New Roman" panose="02020603050405020304" pitchFamily="18" charset="0"/>
                        <a:cs typeface="Times New Roman" panose="02020603050405020304" pitchFamily="18" charset="0"/>
                      </a:endParaRPr>
                    </a:p>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Nhập vai không tốt, chưa có diễn xuất phù hợp, thiếu nghiêm túc.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Biết cách nhập vai, có diễn xuất phù hợp với nhân vật.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Diễn xuất phù hợp, tạo được hình ảnh đẹp, gây cảm xúc cho người xem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bl>
          </a:graphicData>
        </a:graphic>
      </p:graphicFrame>
      <p:sp>
        <p:nvSpPr>
          <p:cNvPr id="5" name="TextBox 4"/>
          <p:cNvSpPr txBox="1"/>
          <p:nvPr/>
        </p:nvSpPr>
        <p:spPr>
          <a:xfrm>
            <a:off x="2020186" y="329609"/>
            <a:ext cx="7921256"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TIÊU CHÍ ĐÁNH GIÁ HOẠT CẢNH</a:t>
            </a:r>
          </a:p>
        </p:txBody>
      </p:sp>
    </p:spTree>
    <p:extLst>
      <p:ext uri="{BB962C8B-B14F-4D97-AF65-F5344CB8AC3E}">
        <p14:creationId xmlns:p14="http://schemas.microsoft.com/office/powerpoint/2010/main" val="2900122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lowchart: Terminator 3">
            <a:extLst>
              <a:ext uri="{FF2B5EF4-FFF2-40B4-BE49-F238E27FC236}">
                <a16:creationId xmlns:a16="http://schemas.microsoft.com/office/drawing/2014/main" id="{814E4A3B-839D-4CAF-A050-D6BC70070075}"/>
              </a:ext>
            </a:extLst>
          </p:cNvPr>
          <p:cNvSpPr/>
          <p:nvPr/>
        </p:nvSpPr>
        <p:spPr>
          <a:xfrm>
            <a:off x="2892056" y="1456660"/>
            <a:ext cx="7869730" cy="2144669"/>
          </a:xfrm>
          <a:prstGeom prst="flowChartTerminator">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i="1" dirty="0">
                <a:solidFill>
                  <a:schemeClr val="tx1"/>
                </a:solidFill>
                <a:effectLst/>
                <a:latin typeface="Times New Roman" panose="02020603050405020304" pitchFamily="18" charset="0"/>
                <a:ea typeface="Times New Roman" panose="02020603050405020304" pitchFamily="18" charset="0"/>
              </a:rPr>
              <a:t>Vẽ hoặc sưu tầm một bức tranh thể hiện một chi tiết mà em thích nhất trong truyện Thạch Sanh. Đặt tên cho bức tranh đó</a:t>
            </a:r>
            <a:endParaRPr lang="en-US" sz="2800" dirty="0">
              <a:solidFill>
                <a:schemeClr val="tx1"/>
              </a:solidFill>
            </a:endParaRPr>
          </a:p>
        </p:txBody>
      </p:sp>
      <p:sp>
        <p:nvSpPr>
          <p:cNvPr id="5" name="Flowchart: Terminator 4">
            <a:extLst>
              <a:ext uri="{FF2B5EF4-FFF2-40B4-BE49-F238E27FC236}">
                <a16:creationId xmlns:a16="http://schemas.microsoft.com/office/drawing/2014/main" id="{AA8BBA08-76FD-4C85-81F7-1E45A126809D}"/>
              </a:ext>
            </a:extLst>
          </p:cNvPr>
          <p:cNvSpPr/>
          <p:nvPr/>
        </p:nvSpPr>
        <p:spPr>
          <a:xfrm>
            <a:off x="2967920" y="4175407"/>
            <a:ext cx="7058582" cy="1406684"/>
          </a:xfrm>
          <a:prstGeom prst="flowChartTerminator">
            <a:avLst/>
          </a:prstGeom>
          <a:solidFill>
            <a:srgbClr val="EDA8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spc="-40" dirty="0">
                <a:solidFill>
                  <a:schemeClr val="tx1"/>
                </a:solidFill>
                <a:effectLst/>
                <a:latin typeface="Times New Roman" panose="02020603050405020304" pitchFamily="18" charset="0"/>
                <a:ea typeface="Times New Roman" panose="02020603050405020304" pitchFamily="18" charset="0"/>
              </a:rPr>
              <a:t>Viết đoạn văn (5 - 7 câu) nêu cảm nghĩ của em về nhân vật Thạch Sanh</a:t>
            </a:r>
            <a:endParaRPr lang="en-US" sz="3200" dirty="0">
              <a:solidFill>
                <a:schemeClr val="tx1"/>
              </a:solidFill>
            </a:endParaRPr>
          </a:p>
        </p:txBody>
      </p:sp>
      <p:sp>
        <p:nvSpPr>
          <p:cNvPr id="6" name="Rectangle: Top Corners Rounded 5">
            <a:extLst>
              <a:ext uri="{FF2B5EF4-FFF2-40B4-BE49-F238E27FC236}">
                <a16:creationId xmlns:a16="http://schemas.microsoft.com/office/drawing/2014/main" id="{ED6B066A-26D3-4F99-A619-09C093E94816}"/>
              </a:ext>
            </a:extLst>
          </p:cNvPr>
          <p:cNvSpPr/>
          <p:nvPr/>
        </p:nvSpPr>
        <p:spPr>
          <a:xfrm>
            <a:off x="1904917" y="573113"/>
            <a:ext cx="4191083" cy="708338"/>
          </a:xfrm>
          <a:prstGeom prst="round2SameRect">
            <a:avLst>
              <a:gd name="adj1" fmla="val 50000"/>
              <a:gd name="adj2" fmla="val 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rPr>
              <a:t>Vận</a:t>
            </a:r>
            <a:r>
              <a:rPr lang="en-US" sz="2800" b="1" dirty="0">
                <a:solidFill>
                  <a:schemeClr val="tx1"/>
                </a:solidFill>
              </a:rPr>
              <a:t> </a:t>
            </a:r>
            <a:r>
              <a:rPr lang="en-US" sz="2800" b="1" dirty="0" err="1">
                <a:solidFill>
                  <a:schemeClr val="tx1"/>
                </a:solidFill>
              </a:rPr>
              <a:t>dụng</a:t>
            </a:r>
            <a:r>
              <a:rPr lang="en-US" sz="2800" b="1" dirty="0">
                <a:solidFill>
                  <a:schemeClr val="tx1"/>
                </a:solidFill>
              </a:rPr>
              <a:t> (</a:t>
            </a:r>
            <a:r>
              <a:rPr lang="en-US" sz="2800" b="1" dirty="0" err="1">
                <a:solidFill>
                  <a:schemeClr val="tx1"/>
                </a:solidFill>
              </a:rPr>
              <a:t>về</a:t>
            </a:r>
            <a:r>
              <a:rPr lang="en-US" sz="2800" b="1" dirty="0">
                <a:solidFill>
                  <a:schemeClr val="tx1"/>
                </a:solidFill>
              </a:rPr>
              <a:t> </a:t>
            </a:r>
            <a:r>
              <a:rPr lang="en-US" sz="2800" b="1" dirty="0" err="1">
                <a:solidFill>
                  <a:schemeClr val="tx1"/>
                </a:solidFill>
              </a:rPr>
              <a:t>nhà</a:t>
            </a:r>
            <a:r>
              <a:rPr lang="en-US" sz="2800" b="1" dirty="0">
                <a:solidFill>
                  <a:schemeClr val="tx1"/>
                </a:solidFill>
              </a:rPr>
              <a:t>)</a:t>
            </a:r>
          </a:p>
        </p:txBody>
      </p:sp>
    </p:spTree>
    <p:extLst>
      <p:ext uri="{BB962C8B-B14F-4D97-AF65-F5344CB8AC3E}">
        <p14:creationId xmlns:p14="http://schemas.microsoft.com/office/powerpoint/2010/main" val="3851292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D7AD-2DAF-433B-B39F-76CECE073F9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F7CD1A1-C97D-49F7-9C3C-303F00CC80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571847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C76D0-AB0D-4857-9612-BE78282869F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FF678E9-CD88-409E-AC7C-1E23BA1696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680413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8245D-9E9C-49FF-849B-718907892F1E}"/>
              </a:ext>
            </a:extLst>
          </p:cNvPr>
          <p:cNvSpPr>
            <a:spLocks noGrp="1"/>
          </p:cNvSpPr>
          <p:nvPr>
            <p:ph type="title"/>
          </p:nvPr>
        </p:nvSpPr>
        <p:spPr>
          <a:xfrm>
            <a:off x="5359791" y="3667517"/>
            <a:ext cx="6316394" cy="2378074"/>
          </a:xfrm>
          <a:noFill/>
          <a:effectLst>
            <a:outerShdw blurRad="50800" dist="50800" dir="5400000" algn="ctr" rotWithShape="0">
              <a:schemeClr val="tx1">
                <a:lumMod val="50000"/>
                <a:lumOff val="50000"/>
              </a:schemeClr>
            </a:outerShdw>
          </a:effectLst>
        </p:spPr>
        <p:txBody>
          <a:bodyPr>
            <a:normAutofit/>
          </a:bodyPr>
          <a:lstStyle/>
          <a:p>
            <a:r>
              <a:rPr lang="en-US" sz="8000" dirty="0" err="1">
                <a:solidFill>
                  <a:schemeClr val="bg1"/>
                </a:solidFill>
                <a:latin typeface="Times New Roman" panose="02020603050405020304" pitchFamily="18" charset="0"/>
                <a:cs typeface="Times New Roman" panose="02020603050405020304" pitchFamily="18" charset="0"/>
              </a:rPr>
              <a:t>Thạch</a:t>
            </a:r>
            <a:r>
              <a:rPr lang="en-US" sz="8000" dirty="0">
                <a:solidFill>
                  <a:schemeClr val="bg1"/>
                </a:solidFill>
                <a:latin typeface="Times New Roman" panose="02020603050405020304" pitchFamily="18" charset="0"/>
                <a:cs typeface="Times New Roman" panose="02020603050405020304" pitchFamily="18" charset="0"/>
              </a:rPr>
              <a:t> </a:t>
            </a:r>
            <a:r>
              <a:rPr lang="en-US" sz="8000" dirty="0" err="1">
                <a:solidFill>
                  <a:schemeClr val="bg1"/>
                </a:solidFill>
                <a:latin typeface="Times New Roman" panose="02020603050405020304" pitchFamily="18" charset="0"/>
                <a:cs typeface="Times New Roman" panose="02020603050405020304" pitchFamily="18" charset="0"/>
              </a:rPr>
              <a:t>Sanh</a:t>
            </a:r>
            <a:endParaRPr lang="en-US" sz="8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2982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E293">
            <a:alpha val="62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1F77AB-6F70-4C45-B1A6-B9E772EC5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64132" cy="6825862"/>
          </a:xfrm>
          <a:prstGeom prst="rect">
            <a:avLst/>
          </a:prstGeom>
        </p:spPr>
      </p:pic>
      <p:pic>
        <p:nvPicPr>
          <p:cNvPr id="4" name="Picture 3">
            <a:extLst>
              <a:ext uri="{FF2B5EF4-FFF2-40B4-BE49-F238E27FC236}">
                <a16:creationId xmlns:a16="http://schemas.microsoft.com/office/drawing/2014/main" id="{74313DF5-814B-4860-A580-4916BB34A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862" y="1307206"/>
            <a:ext cx="7381874" cy="4990563"/>
          </a:xfrm>
          <a:prstGeom prst="rect">
            <a:avLst/>
          </a:prstGeom>
        </p:spPr>
      </p:pic>
      <p:sp>
        <p:nvSpPr>
          <p:cNvPr id="2" name="Title 1">
            <a:extLst>
              <a:ext uri="{FF2B5EF4-FFF2-40B4-BE49-F238E27FC236}">
                <a16:creationId xmlns:a16="http://schemas.microsoft.com/office/drawing/2014/main" id="{BE48BAB6-8907-448B-AF8C-5DFF025F6A68}"/>
              </a:ext>
            </a:extLst>
          </p:cNvPr>
          <p:cNvSpPr>
            <a:spLocks noGrp="1"/>
          </p:cNvSpPr>
          <p:nvPr>
            <p:ph type="title"/>
          </p:nvPr>
        </p:nvSpPr>
        <p:spPr>
          <a:xfrm>
            <a:off x="3886714" y="3139705"/>
            <a:ext cx="4922435" cy="1325563"/>
          </a:xfrm>
        </p:spPr>
        <p:txBody>
          <a:bodyPr>
            <a:normAutofit/>
          </a:bodyPr>
          <a:lstStyle/>
          <a:p>
            <a:pPr algn="ctr"/>
            <a:r>
              <a:rPr lang="en-US" sz="4000" b="1">
                <a:latin typeface="Times New Roman" panose="02020603050405020304" pitchFamily="18" charset="0"/>
                <a:cs typeface="Times New Roman" panose="02020603050405020304" pitchFamily="18" charset="0"/>
              </a:rPr>
              <a:t>Tìm hiểu chung</a:t>
            </a:r>
            <a:endParaRPr lang="en-US" sz="40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854C1DD7-967A-4CEE-AEC7-46A8EF4B009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7282" y="-77156"/>
            <a:ext cx="3048006" cy="1767844"/>
          </a:xfrm>
        </p:spPr>
      </p:pic>
    </p:spTree>
    <p:extLst>
      <p:ext uri="{BB962C8B-B14F-4D97-AF65-F5344CB8AC3E}">
        <p14:creationId xmlns:p14="http://schemas.microsoft.com/office/powerpoint/2010/main" val="3395639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293">
            <a:alpha val="62000"/>
          </a:srgbClr>
        </a:solidFill>
        <a:effectLst/>
      </p:bgPr>
    </p:bg>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68492D95-E298-4DEC-9703-80FBDCCB9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232" y="0"/>
            <a:ext cx="4417413" cy="6670442"/>
          </a:xfrm>
          <a:prstGeom prst="rect">
            <a:avLst/>
          </a:prstGeom>
        </p:spPr>
      </p:pic>
      <p:pic>
        <p:nvPicPr>
          <p:cNvPr id="47" name="图片 26">
            <a:extLst>
              <a:ext uri="{FF2B5EF4-FFF2-40B4-BE49-F238E27FC236}">
                <a16:creationId xmlns:a16="http://schemas.microsoft.com/office/drawing/2014/main" id="{61F1034A-D61C-4FE7-84E5-9CD4FF24745F}"/>
              </a:ext>
            </a:extLst>
          </p:cNvPr>
          <p:cNvPicPr/>
          <p:nvPr/>
        </p:nvPicPr>
        <p:blipFill>
          <a:blip r:embed="rId3">
            <a:extLst>
              <a:ext uri="{28A0092B-C50C-407E-A947-70E740481C1C}">
                <a14:useLocalDpi xmlns:a14="http://schemas.microsoft.com/office/drawing/2010/main" val="0"/>
              </a:ext>
            </a:extLst>
          </a:blip>
          <a:stretch>
            <a:fillRect/>
          </a:stretch>
        </p:blipFill>
        <p:spPr>
          <a:xfrm>
            <a:off x="2300604" y="5504180"/>
            <a:ext cx="7738745" cy="1353820"/>
          </a:xfrm>
          <a:prstGeom prst="rect">
            <a:avLst/>
          </a:prstGeom>
        </p:spPr>
      </p:pic>
      <p:pic>
        <p:nvPicPr>
          <p:cNvPr id="36" name="Picture 35">
            <a:extLst>
              <a:ext uri="{FF2B5EF4-FFF2-40B4-BE49-F238E27FC236}">
                <a16:creationId xmlns:a16="http://schemas.microsoft.com/office/drawing/2014/main" id="{5C0C8F84-5387-40FB-90BD-5982D47E52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5500" y="4838700"/>
            <a:ext cx="2476500" cy="2476500"/>
          </a:xfrm>
          <a:prstGeom prst="rect">
            <a:avLst/>
          </a:prstGeom>
        </p:spPr>
      </p:pic>
      <p:pic>
        <p:nvPicPr>
          <p:cNvPr id="46" name="Picture 45">
            <a:extLst>
              <a:ext uri="{FF2B5EF4-FFF2-40B4-BE49-F238E27FC236}">
                <a16:creationId xmlns:a16="http://schemas.microsoft.com/office/drawing/2014/main" id="{80E83AFC-2049-41E0-AF97-E85FB904E3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746" y="3401758"/>
            <a:ext cx="3671146" cy="3913442"/>
          </a:xfrm>
          <a:prstGeom prst="rect">
            <a:avLst/>
          </a:prstGeom>
        </p:spPr>
      </p:pic>
      <p:sp>
        <p:nvSpPr>
          <p:cNvPr id="48" name="Flowchart: Alternate Process 47">
            <a:extLst>
              <a:ext uri="{FF2B5EF4-FFF2-40B4-BE49-F238E27FC236}">
                <a16:creationId xmlns:a16="http://schemas.microsoft.com/office/drawing/2014/main" id="{A5F453FF-51E9-4441-99AC-13D2E5109837}"/>
              </a:ext>
            </a:extLst>
          </p:cNvPr>
          <p:cNvSpPr/>
          <p:nvPr/>
        </p:nvSpPr>
        <p:spPr>
          <a:xfrm>
            <a:off x="3965422" y="759220"/>
            <a:ext cx="6292158" cy="913170"/>
          </a:xfrm>
          <a:prstGeom prst="flowChartAlternateProcess">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nl-NL" sz="2400">
                <a:latin typeface="Times New Roman" panose="02020603050405020304" pitchFamily="18" charset="0"/>
                <a:cs typeface="Times New Roman" panose="02020603050405020304" pitchFamily="18" charset="0"/>
              </a:rPr>
              <a:t>- Là loại truyện dân gian thường có yếu tố hoang đường kỳ ảo.</a:t>
            </a:r>
            <a:endParaRPr lang="en-US" sz="2400">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2A709F4F-14B6-4F9C-BDCB-0AA5E191122F}"/>
              </a:ext>
            </a:extLst>
          </p:cNvPr>
          <p:cNvSpPr/>
          <p:nvPr/>
        </p:nvSpPr>
        <p:spPr>
          <a:xfrm>
            <a:off x="3340733" y="870689"/>
            <a:ext cx="624689" cy="901477"/>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9Slide03 AmpleSoft Bold" panose="02000000000000000000" pitchFamily="2" charset="0"/>
              </a:rPr>
              <a:t>1</a:t>
            </a:r>
          </a:p>
        </p:txBody>
      </p:sp>
      <p:sp>
        <p:nvSpPr>
          <p:cNvPr id="52" name="Flowchart: Alternate Process 51">
            <a:extLst>
              <a:ext uri="{FF2B5EF4-FFF2-40B4-BE49-F238E27FC236}">
                <a16:creationId xmlns:a16="http://schemas.microsoft.com/office/drawing/2014/main" id="{83C0CF28-ED48-4D4A-9BA5-3B96095CBBD3}"/>
              </a:ext>
            </a:extLst>
          </p:cNvPr>
          <p:cNvSpPr/>
          <p:nvPr/>
        </p:nvSpPr>
        <p:spPr>
          <a:xfrm>
            <a:off x="4104695" y="1753066"/>
            <a:ext cx="6352061" cy="1835536"/>
          </a:xfrm>
          <a:prstGeom prst="flowChartAlternateProcess">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sz="2400">
              <a:latin typeface="Times New Roman" panose="02020603050405020304" pitchFamily="18" charset="0"/>
              <a:cs typeface="Times New Roman" panose="02020603050405020304" pitchFamily="18" charset="0"/>
            </a:endParaRPr>
          </a:p>
          <a:p>
            <a:r>
              <a:rPr lang="nl-NL" sz="2400">
                <a:latin typeface="Times New Roman" panose="02020603050405020304" pitchFamily="18" charset="0"/>
                <a:cs typeface="Times New Roman" panose="02020603050405020304" pitchFamily="18" charset="0"/>
              </a:rPr>
              <a:t>Kể về cuộc đời của một số kiểu nhân vật như: </a:t>
            </a:r>
          </a:p>
          <a:p>
            <a:r>
              <a:rPr lang="nl-NL" sz="2400">
                <a:latin typeface="Times New Roman" panose="02020603050405020304" pitchFamily="18" charset="0"/>
                <a:cs typeface="Times New Roman" panose="02020603050405020304" pitchFamily="18" charset="0"/>
              </a:rPr>
              <a:t>nhân vật có tài năng kì lạ, nhân vật dũng sĩ, </a:t>
            </a:r>
          </a:p>
          <a:p>
            <a:r>
              <a:rPr lang="nl-NL" sz="2400">
                <a:latin typeface="Times New Roman" panose="02020603050405020304" pitchFamily="18" charset="0"/>
                <a:cs typeface="Times New Roman" panose="02020603050405020304" pitchFamily="18" charset="0"/>
              </a:rPr>
              <a:t>nhân vật thông minh, nhân vật bất hạnh, </a:t>
            </a:r>
          </a:p>
          <a:p>
            <a:r>
              <a:rPr lang="nl-NL" sz="2400">
                <a:latin typeface="Times New Roman" panose="02020603050405020304" pitchFamily="18" charset="0"/>
                <a:cs typeface="Times New Roman" panose="02020603050405020304" pitchFamily="18" charset="0"/>
              </a:rPr>
              <a:t>nhân vật ngốc nghếch, người mang lốt vật...</a:t>
            </a:r>
            <a:endParaRPr lang="en-US" sz="240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p:txBody>
      </p:sp>
      <p:sp>
        <p:nvSpPr>
          <p:cNvPr id="53" name="Flowchart: Alternate Process 52">
            <a:extLst>
              <a:ext uri="{FF2B5EF4-FFF2-40B4-BE49-F238E27FC236}">
                <a16:creationId xmlns:a16="http://schemas.microsoft.com/office/drawing/2014/main" id="{750D59E2-AF9E-4601-A63F-2947A63D7695}"/>
              </a:ext>
            </a:extLst>
          </p:cNvPr>
          <p:cNvSpPr/>
          <p:nvPr/>
        </p:nvSpPr>
        <p:spPr>
          <a:xfrm>
            <a:off x="4016718" y="3916544"/>
            <a:ext cx="6440038" cy="1321780"/>
          </a:xfrm>
          <a:prstGeom prst="flowChartAlternateProcess">
            <a:avLst/>
          </a:prstGeom>
          <a:solidFill>
            <a:schemeClr val="accent2">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endParaRPr lang="nl-NL" sz="2400">
              <a:latin typeface="Times New Roman" panose="02020603050405020304" pitchFamily="18" charset="0"/>
              <a:cs typeface="Times New Roman" panose="02020603050405020304" pitchFamily="18" charset="0"/>
            </a:endParaRPr>
          </a:p>
          <a:p>
            <a:endParaRPr lang="nl-NL" sz="2400">
              <a:latin typeface="Times New Roman" panose="02020603050405020304" pitchFamily="18" charset="0"/>
              <a:cs typeface="Times New Roman" panose="02020603050405020304" pitchFamily="18" charset="0"/>
            </a:endParaRPr>
          </a:p>
          <a:p>
            <a:r>
              <a:rPr lang="nl-NL" sz="2400">
                <a:latin typeface="Times New Roman" panose="02020603050405020304" pitchFamily="18" charset="0"/>
                <a:cs typeface="Times New Roman" panose="02020603050405020304" pitchFamily="18" charset="0"/>
              </a:rPr>
              <a:t>Truyện thể hiện ước mơ, niềm tin của nhân dân về chiến thắng cuối cùng của cái thiện đối với cái ác cái tốt đối với cái xấu,...</a:t>
            </a:r>
            <a:endParaRPr lang="en-US" sz="2400">
              <a:latin typeface="Times New Roman" panose="02020603050405020304" pitchFamily="18" charset="0"/>
              <a:cs typeface="Times New Roman" panose="02020603050405020304" pitchFamily="18" charset="0"/>
            </a:endParaRPr>
          </a:p>
          <a:p>
            <a:r>
              <a:rPr lang="nl-NL" sz="2400">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p:txBody>
      </p:sp>
      <p:sp>
        <p:nvSpPr>
          <p:cNvPr id="50" name="Oval 49">
            <a:extLst>
              <a:ext uri="{FF2B5EF4-FFF2-40B4-BE49-F238E27FC236}">
                <a16:creationId xmlns:a16="http://schemas.microsoft.com/office/drawing/2014/main" id="{B5F7E014-FCDE-428A-BCF5-21908D628198}"/>
              </a:ext>
            </a:extLst>
          </p:cNvPr>
          <p:cNvSpPr/>
          <p:nvPr/>
        </p:nvSpPr>
        <p:spPr>
          <a:xfrm>
            <a:off x="3392064" y="2081007"/>
            <a:ext cx="712632" cy="880911"/>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9Slide03 AmpleSoft Bold" panose="02000000000000000000" pitchFamily="2" charset="0"/>
              </a:rPr>
              <a:t>2</a:t>
            </a:r>
          </a:p>
        </p:txBody>
      </p:sp>
      <p:sp>
        <p:nvSpPr>
          <p:cNvPr id="51" name="Oval 50">
            <a:extLst>
              <a:ext uri="{FF2B5EF4-FFF2-40B4-BE49-F238E27FC236}">
                <a16:creationId xmlns:a16="http://schemas.microsoft.com/office/drawing/2014/main" id="{8EB0C69F-2E4B-4AE8-AC03-710A3708D4F2}"/>
              </a:ext>
            </a:extLst>
          </p:cNvPr>
          <p:cNvSpPr/>
          <p:nvPr/>
        </p:nvSpPr>
        <p:spPr>
          <a:xfrm>
            <a:off x="3304087" y="3774812"/>
            <a:ext cx="712631" cy="90147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9Slide03 AmpleSoft Bold" panose="02000000000000000000" pitchFamily="2" charset="0"/>
              </a:rPr>
              <a:t>3</a:t>
            </a:r>
          </a:p>
        </p:txBody>
      </p:sp>
      <p:sp>
        <p:nvSpPr>
          <p:cNvPr id="56" name="TextBox 55">
            <a:extLst>
              <a:ext uri="{FF2B5EF4-FFF2-40B4-BE49-F238E27FC236}">
                <a16:creationId xmlns:a16="http://schemas.microsoft.com/office/drawing/2014/main" id="{2BA5E348-7449-4B6E-89B3-966AF540BD3E}"/>
              </a:ext>
            </a:extLst>
          </p:cNvPr>
          <p:cNvSpPr txBox="1"/>
          <p:nvPr/>
        </p:nvSpPr>
        <p:spPr>
          <a:xfrm>
            <a:off x="730934" y="2477025"/>
            <a:ext cx="2400931" cy="707886"/>
          </a:xfrm>
          <a:prstGeom prst="rect">
            <a:avLst/>
          </a:prstGeom>
          <a:noFill/>
        </p:spPr>
        <p:txBody>
          <a:bodyPr wrap="square" rtlCol="0">
            <a:spAutoFit/>
          </a:bodyPr>
          <a:lstStyle/>
          <a:p>
            <a:pPr algn="ctr"/>
            <a:r>
              <a:rPr lang="en-US" sz="4000" b="1">
                <a:solidFill>
                  <a:schemeClr val="accent6">
                    <a:lumMod val="50000"/>
                  </a:schemeClr>
                </a:solidFill>
              </a:rPr>
              <a:t>Cổ tích</a:t>
            </a:r>
            <a:endParaRPr lang="en-US" sz="4000" b="1" dirty="0">
              <a:solidFill>
                <a:schemeClr val="accent6">
                  <a:lumMod val="50000"/>
                </a:schemeClr>
              </a:solidFill>
            </a:endParaRPr>
          </a:p>
        </p:txBody>
      </p:sp>
      <p:pic>
        <p:nvPicPr>
          <p:cNvPr id="57" name="图片 40">
            <a:extLst>
              <a:ext uri="{FF2B5EF4-FFF2-40B4-BE49-F238E27FC236}">
                <a16:creationId xmlns:a16="http://schemas.microsoft.com/office/drawing/2014/main" id="{62CE25E0-DD12-1B48-A311-D7EA848FAA62}"/>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12050" y="157755"/>
            <a:ext cx="2040967" cy="1289528"/>
          </a:xfrm>
          <a:prstGeom prst="rect">
            <a:avLst/>
          </a:prstGeom>
        </p:spPr>
      </p:pic>
      <p:pic>
        <p:nvPicPr>
          <p:cNvPr id="58" name="图片 46085" descr="1-46">
            <a:extLst>
              <a:ext uri="{FF2B5EF4-FFF2-40B4-BE49-F238E27FC236}">
                <a16:creationId xmlns:a16="http://schemas.microsoft.com/office/drawing/2014/main" id="{C80CBBBF-B1AB-EF4D-B5E2-015ED58A1519}"/>
              </a:ext>
            </a:extLst>
          </p:cNvPr>
          <p:cNvPicPr/>
          <p:nvPr/>
        </p:nvPicPr>
        <p:blipFill>
          <a:blip r:embed="rId7" cstate="print">
            <a:extLst>
              <a:ext uri="{28A0092B-C50C-407E-A947-70E740481C1C}">
                <a14:useLocalDpi xmlns:a14="http://schemas.microsoft.com/office/drawing/2010/main" val="0"/>
              </a:ext>
            </a:extLst>
          </a:blip>
          <a:stretch>
            <a:fillRect/>
          </a:stretch>
        </p:blipFill>
        <p:spPr>
          <a:xfrm rot="1221959" flipH="1">
            <a:off x="9876636" y="-94265"/>
            <a:ext cx="2743416" cy="1691149"/>
          </a:xfrm>
          <a:prstGeom prst="rect">
            <a:avLst/>
          </a:prstGeom>
          <a:noFill/>
          <a:ln w="9525">
            <a:noFill/>
          </a:ln>
        </p:spPr>
      </p:pic>
    </p:spTree>
    <p:extLst>
      <p:ext uri="{BB962C8B-B14F-4D97-AF65-F5344CB8AC3E}">
        <p14:creationId xmlns:p14="http://schemas.microsoft.com/office/powerpoint/2010/main" val="2621007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1F77AB-6F70-4C45-B1A6-B9E772EC5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64132" cy="6825862"/>
          </a:xfrm>
          <a:prstGeom prst="rect">
            <a:avLst/>
          </a:prstGeom>
        </p:spPr>
      </p:pic>
      <p:pic>
        <p:nvPicPr>
          <p:cNvPr id="4" name="Picture 3">
            <a:extLst>
              <a:ext uri="{FF2B5EF4-FFF2-40B4-BE49-F238E27FC236}">
                <a16:creationId xmlns:a16="http://schemas.microsoft.com/office/drawing/2014/main" id="{74313DF5-814B-4860-A580-4916BB34A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861" y="559558"/>
            <a:ext cx="8541801" cy="5738211"/>
          </a:xfrm>
          <a:prstGeom prst="rect">
            <a:avLst/>
          </a:prstGeom>
        </p:spPr>
      </p:pic>
      <p:sp>
        <p:nvSpPr>
          <p:cNvPr id="2" name="Title 1">
            <a:extLst>
              <a:ext uri="{FF2B5EF4-FFF2-40B4-BE49-F238E27FC236}">
                <a16:creationId xmlns:a16="http://schemas.microsoft.com/office/drawing/2014/main" id="{BE48BAB6-8907-448B-AF8C-5DFF025F6A68}"/>
              </a:ext>
            </a:extLst>
          </p:cNvPr>
          <p:cNvSpPr>
            <a:spLocks noGrp="1"/>
          </p:cNvSpPr>
          <p:nvPr>
            <p:ph type="title"/>
          </p:nvPr>
        </p:nvSpPr>
        <p:spPr>
          <a:xfrm>
            <a:off x="4896649" y="2962284"/>
            <a:ext cx="4922435" cy="1325563"/>
          </a:xfrm>
        </p:spPr>
        <p:txBody>
          <a:bodyPr>
            <a:normAutofit fontScale="90000"/>
          </a:bodyPr>
          <a:lstStyle/>
          <a:p>
            <a:pPr algn="ctr"/>
            <a:r>
              <a:rPr lang="en-US" sz="4000" b="1">
                <a:latin typeface="Times New Roman" panose="02020603050405020304" pitchFamily="18" charset="0"/>
                <a:cs typeface="Times New Roman" panose="02020603050405020304" pitchFamily="18" charset="0"/>
              </a:rPr>
              <a:t>So sánh truyền thuyết và truyện cổ tích</a:t>
            </a:r>
            <a:endParaRPr lang="en-US" sz="40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854C1DD7-967A-4CEE-AEC7-46A8EF4B009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7282" y="-77156"/>
            <a:ext cx="3048006" cy="1767844"/>
          </a:xfrm>
        </p:spPr>
      </p:pic>
    </p:spTree>
    <p:extLst>
      <p:ext uri="{BB962C8B-B14F-4D97-AF65-F5344CB8AC3E}">
        <p14:creationId xmlns:p14="http://schemas.microsoft.com/office/powerpoint/2010/main" val="337110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Rounded 3">
            <a:extLst>
              <a:ext uri="{FF2B5EF4-FFF2-40B4-BE49-F238E27FC236}">
                <a16:creationId xmlns:a16="http://schemas.microsoft.com/office/drawing/2014/main" id="{C43CA4F3-89CD-41C1-B026-EF31A6DB3F3A}"/>
              </a:ext>
            </a:extLst>
          </p:cNvPr>
          <p:cNvSpPr/>
          <p:nvPr/>
        </p:nvSpPr>
        <p:spPr>
          <a:xfrm>
            <a:off x="2994306" y="385763"/>
            <a:ext cx="6272011" cy="708338"/>
          </a:xfrm>
          <a:prstGeom prst="round2SameRect">
            <a:avLst>
              <a:gd name="adj1" fmla="val 50000"/>
              <a:gd name="adj2" fmla="val 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rPr>
              <a:t>So </a:t>
            </a:r>
            <a:r>
              <a:rPr lang="en-US" sz="2600" b="1" dirty="0" err="1">
                <a:solidFill>
                  <a:schemeClr val="tx1"/>
                </a:solidFill>
              </a:rPr>
              <a:t>sánh</a:t>
            </a:r>
            <a:r>
              <a:rPr lang="en-US" sz="2600" b="1" dirty="0">
                <a:solidFill>
                  <a:schemeClr val="tx1"/>
                </a:solidFill>
              </a:rPr>
              <a:t> </a:t>
            </a:r>
            <a:r>
              <a:rPr lang="en-US" sz="2600" b="1" dirty="0" err="1">
                <a:solidFill>
                  <a:schemeClr val="tx1"/>
                </a:solidFill>
              </a:rPr>
              <a:t>truyện</a:t>
            </a:r>
            <a:r>
              <a:rPr lang="en-US" sz="2600" b="1" dirty="0">
                <a:solidFill>
                  <a:schemeClr val="tx1"/>
                </a:solidFill>
              </a:rPr>
              <a:t> </a:t>
            </a:r>
            <a:r>
              <a:rPr lang="en-US" sz="2600" b="1" dirty="0" err="1">
                <a:solidFill>
                  <a:schemeClr val="tx1"/>
                </a:solidFill>
              </a:rPr>
              <a:t>truyền</a:t>
            </a:r>
            <a:r>
              <a:rPr lang="en-US" sz="2600" b="1" dirty="0">
                <a:solidFill>
                  <a:schemeClr val="tx1"/>
                </a:solidFill>
              </a:rPr>
              <a:t> </a:t>
            </a:r>
            <a:r>
              <a:rPr lang="en-US" sz="2600" b="1" dirty="0" err="1">
                <a:solidFill>
                  <a:schemeClr val="tx1"/>
                </a:solidFill>
              </a:rPr>
              <a:t>thuyết</a:t>
            </a:r>
            <a:r>
              <a:rPr lang="en-US" sz="2600" b="1" dirty="0">
                <a:solidFill>
                  <a:schemeClr val="tx1"/>
                </a:solidFill>
              </a:rPr>
              <a:t> </a:t>
            </a:r>
            <a:r>
              <a:rPr lang="en-US" sz="2600" b="1" dirty="0" err="1">
                <a:solidFill>
                  <a:schemeClr val="tx1"/>
                </a:solidFill>
              </a:rPr>
              <a:t>và</a:t>
            </a:r>
            <a:r>
              <a:rPr lang="en-US" sz="2600" b="1" dirty="0">
                <a:solidFill>
                  <a:schemeClr val="tx1"/>
                </a:solidFill>
              </a:rPr>
              <a:t> </a:t>
            </a:r>
            <a:r>
              <a:rPr lang="en-US" sz="2600" b="1" dirty="0" err="1">
                <a:solidFill>
                  <a:schemeClr val="tx1"/>
                </a:solidFill>
              </a:rPr>
              <a:t>cổ</a:t>
            </a:r>
            <a:r>
              <a:rPr lang="en-US" sz="2600" b="1" dirty="0">
                <a:solidFill>
                  <a:schemeClr val="tx1"/>
                </a:solidFill>
              </a:rPr>
              <a:t> </a:t>
            </a:r>
            <a:r>
              <a:rPr lang="en-US" sz="2600" b="1" dirty="0" err="1">
                <a:solidFill>
                  <a:schemeClr val="tx1"/>
                </a:solidFill>
              </a:rPr>
              <a:t>tích</a:t>
            </a:r>
            <a:endParaRPr lang="en-US" sz="2600" b="1" dirty="0">
              <a:solidFill>
                <a:schemeClr val="tx1"/>
              </a:solidFill>
            </a:endParaRPr>
          </a:p>
        </p:txBody>
      </p:sp>
      <p:graphicFrame>
        <p:nvGraphicFramePr>
          <p:cNvPr id="11" name="Content Placeholder 7">
            <a:extLst>
              <a:ext uri="{FF2B5EF4-FFF2-40B4-BE49-F238E27FC236}">
                <a16:creationId xmlns:a16="http://schemas.microsoft.com/office/drawing/2014/main" id="{C2D5D8CE-60E0-4B92-80F8-A8E31D3B8D75}"/>
              </a:ext>
            </a:extLst>
          </p:cNvPr>
          <p:cNvGraphicFramePr>
            <a:graphicFrameLocks noGrp="1"/>
          </p:cNvGraphicFramePr>
          <p:nvPr>
            <p:ph idx="1"/>
            <p:extLst>
              <p:ext uri="{D42A27DB-BD31-4B8C-83A1-F6EECF244321}">
                <p14:modId xmlns:p14="http://schemas.microsoft.com/office/powerpoint/2010/main" val="154582054"/>
              </p:ext>
            </p:extLst>
          </p:nvPr>
        </p:nvGraphicFramePr>
        <p:xfrm>
          <a:off x="709145" y="1298386"/>
          <a:ext cx="11128512" cy="5423375"/>
        </p:xfrm>
        <a:graphic>
          <a:graphicData uri="http://schemas.openxmlformats.org/drawingml/2006/table">
            <a:tbl>
              <a:tblPr firstRow="1" bandRow="1">
                <a:tableStyleId>{5940675A-B579-460E-94D1-54222C63F5DA}</a:tableStyleId>
              </a:tblPr>
              <a:tblGrid>
                <a:gridCol w="1265429">
                  <a:extLst>
                    <a:ext uri="{9D8B030D-6E8A-4147-A177-3AD203B41FA5}">
                      <a16:colId xmlns:a16="http://schemas.microsoft.com/office/drawing/2014/main" val="1077002999"/>
                    </a:ext>
                  </a:extLst>
                </a:gridCol>
                <a:gridCol w="1152939">
                  <a:extLst>
                    <a:ext uri="{9D8B030D-6E8A-4147-A177-3AD203B41FA5}">
                      <a16:colId xmlns:a16="http://schemas.microsoft.com/office/drawing/2014/main" val="1409442050"/>
                    </a:ext>
                  </a:extLst>
                </a:gridCol>
                <a:gridCol w="4736883">
                  <a:extLst>
                    <a:ext uri="{9D8B030D-6E8A-4147-A177-3AD203B41FA5}">
                      <a16:colId xmlns:a16="http://schemas.microsoft.com/office/drawing/2014/main" val="1387389412"/>
                    </a:ext>
                  </a:extLst>
                </a:gridCol>
                <a:gridCol w="3973261">
                  <a:extLst>
                    <a:ext uri="{9D8B030D-6E8A-4147-A177-3AD203B41FA5}">
                      <a16:colId xmlns:a16="http://schemas.microsoft.com/office/drawing/2014/main" val="3355734913"/>
                    </a:ext>
                  </a:extLst>
                </a:gridCol>
              </a:tblGrid>
              <a:tr h="1084675">
                <a:tc gridSpan="2">
                  <a:txBody>
                    <a:bodyPr/>
                    <a:lstStyle/>
                    <a:p>
                      <a:pPr algn="ctr"/>
                      <a:r>
                        <a:rPr lang="en-US" sz="2800" b="1">
                          <a:latin typeface="Times New Roman" panose="02020603050405020304" pitchFamily="18" charset="0"/>
                          <a:cs typeface="Times New Roman" panose="02020603050405020304" pitchFamily="18" charset="0"/>
                        </a:rPr>
                        <a:t>Thể loại</a:t>
                      </a:r>
                    </a:p>
                  </a:txBody>
                  <a:tcPr/>
                </a:tc>
                <a:tc hMerge="1">
                  <a:txBody>
                    <a:bodyPr/>
                    <a:lstStyle/>
                    <a:p>
                      <a:endParaRPr lang="en-US"/>
                    </a:p>
                  </a:txBody>
                  <a:tcPr/>
                </a:tc>
                <a:tc>
                  <a:txBody>
                    <a:bodyPr/>
                    <a:lstStyle/>
                    <a:p>
                      <a:pPr algn="ctr"/>
                      <a:r>
                        <a:rPr lang="en-US" sz="2800" b="1">
                          <a:latin typeface="Times New Roman" panose="02020603050405020304" pitchFamily="18" charset="0"/>
                          <a:cs typeface="Times New Roman" panose="02020603050405020304" pitchFamily="18" charset="0"/>
                        </a:rPr>
                        <a:t>Truyền thuyết</a:t>
                      </a:r>
                    </a:p>
                  </a:txBody>
                  <a:tcPr/>
                </a:tc>
                <a:tc>
                  <a:txBody>
                    <a:bodyPr/>
                    <a:lstStyle/>
                    <a:p>
                      <a:pPr algn="ctr"/>
                      <a:r>
                        <a:rPr lang="en-US" sz="2800" b="1">
                          <a:latin typeface="Times New Roman" panose="02020603050405020304" pitchFamily="18" charset="0"/>
                          <a:cs typeface="Times New Roman" panose="02020603050405020304" pitchFamily="18" charset="0"/>
                        </a:rPr>
                        <a:t>Truyện cổ tích</a:t>
                      </a:r>
                    </a:p>
                  </a:txBody>
                  <a:tcPr/>
                </a:tc>
                <a:extLst>
                  <a:ext uri="{0D108BD9-81ED-4DB2-BD59-A6C34878D82A}">
                    <a16:rowId xmlns:a16="http://schemas.microsoft.com/office/drawing/2014/main" val="1306577117"/>
                  </a:ext>
                </a:extLst>
              </a:tr>
              <a:tr h="1084675">
                <a:tc gridSpan="2">
                  <a:txBody>
                    <a:bodyPr/>
                    <a:lstStyle/>
                    <a:p>
                      <a:pPr algn="ctr"/>
                      <a:r>
                        <a:rPr lang="en-US" sz="2800" b="1">
                          <a:latin typeface="Times New Roman" panose="02020603050405020304" pitchFamily="18" charset="0"/>
                          <a:cs typeface="Times New Roman" panose="02020603050405020304" pitchFamily="18" charset="0"/>
                        </a:rPr>
                        <a:t>Giống</a:t>
                      </a:r>
                    </a:p>
                  </a:txBody>
                  <a:tcPr/>
                </a:tc>
                <a:tc hMerge="1">
                  <a:txBody>
                    <a:bodyPr/>
                    <a:lstStyle/>
                    <a:p>
                      <a:endParaRPr lang="en-US"/>
                    </a:p>
                  </a:txBody>
                  <a:tcPr/>
                </a:tc>
                <a:tc gridSpan="2">
                  <a:txBody>
                    <a:bodyPr/>
                    <a:lstStyle/>
                    <a:p>
                      <a:pPr algn="ctr"/>
                      <a:endParaRPr lang="en-US" sz="2800" b="1">
                        <a:latin typeface="Times New Roman" panose="02020603050405020304" pitchFamily="18" charset="0"/>
                        <a:cs typeface="Times New Roman" panose="02020603050405020304" pitchFamily="18" charset="0"/>
                      </a:endParaRPr>
                    </a:p>
                  </a:txBody>
                  <a:tcPr/>
                </a:tc>
                <a:tc hMerge="1">
                  <a:txBody>
                    <a:bodyPr/>
                    <a:lstStyle/>
                    <a:p>
                      <a:endParaRPr lang="en-US"/>
                    </a:p>
                  </a:txBody>
                  <a:tcPr/>
                </a:tc>
                <a:extLst>
                  <a:ext uri="{0D108BD9-81ED-4DB2-BD59-A6C34878D82A}">
                    <a16:rowId xmlns:a16="http://schemas.microsoft.com/office/drawing/2014/main" val="2362977665"/>
                  </a:ext>
                </a:extLst>
              </a:tr>
              <a:tr h="1084675">
                <a:tc rowSpan="3">
                  <a:txBody>
                    <a:bodyPr/>
                    <a:lstStyle/>
                    <a:p>
                      <a:pPr algn="ctr"/>
                      <a:endParaRPr lang="en-US" sz="2800" b="1">
                        <a:latin typeface="Times New Roman" panose="02020603050405020304" pitchFamily="18" charset="0"/>
                        <a:cs typeface="Times New Roman" panose="02020603050405020304" pitchFamily="18" charset="0"/>
                      </a:endParaRPr>
                    </a:p>
                    <a:p>
                      <a:pPr algn="ctr"/>
                      <a:endParaRPr lang="en-US" sz="2800" b="1">
                        <a:latin typeface="Times New Roman" panose="02020603050405020304" pitchFamily="18" charset="0"/>
                        <a:cs typeface="Times New Roman" panose="02020603050405020304" pitchFamily="18" charset="0"/>
                      </a:endParaRPr>
                    </a:p>
                    <a:p>
                      <a:pPr algn="ctr"/>
                      <a:r>
                        <a:rPr lang="en-US" sz="2800" b="1">
                          <a:latin typeface="Times New Roman" panose="02020603050405020304" pitchFamily="18" charset="0"/>
                          <a:cs typeface="Times New Roman" panose="02020603050405020304" pitchFamily="18" charset="0"/>
                        </a:rPr>
                        <a:t>Khác</a:t>
                      </a:r>
                    </a:p>
                  </a:txBody>
                  <a:tcPr>
                    <a:lnR w="12700" cap="flat" cmpd="sng" algn="ctr">
                      <a:solidFill>
                        <a:schemeClr val="tx1"/>
                      </a:solidFill>
                      <a:prstDash val="solid"/>
                      <a:round/>
                      <a:headEnd type="none" w="med" len="med"/>
                      <a:tailEnd type="none" w="med" len="med"/>
                    </a:lnR>
                  </a:tcPr>
                </a:tc>
                <a:tc>
                  <a:txBody>
                    <a:bodyPr/>
                    <a:lstStyle/>
                    <a:p>
                      <a:pPr algn="ctr"/>
                      <a:r>
                        <a:rPr lang="en-US" sz="2800" b="1" i="1">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tcPr>
                </a:tc>
                <a:tc>
                  <a:txBody>
                    <a:bodyPr/>
                    <a:lstStyle/>
                    <a:p>
                      <a:pPr algn="ctr"/>
                      <a:endParaRPr lang="en-US" sz="2800" b="1">
                        <a:latin typeface="Times New Roman" panose="02020603050405020304" pitchFamily="18" charset="0"/>
                        <a:cs typeface="Times New Roman" panose="02020603050405020304" pitchFamily="18" charset="0"/>
                      </a:endParaRPr>
                    </a:p>
                  </a:txBody>
                  <a:tcPr/>
                </a:tc>
                <a:tc>
                  <a:txBody>
                    <a:bodyPr/>
                    <a:lstStyle/>
                    <a:p>
                      <a:pPr algn="ctr"/>
                      <a:endParaRPr lang="en-US" sz="2800"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86165273"/>
                  </a:ext>
                </a:extLst>
              </a:tr>
              <a:tr h="1084675">
                <a:tc vMerge="1">
                  <a:txBody>
                    <a:bodyPr/>
                    <a:lstStyle/>
                    <a:p>
                      <a:endParaRPr lang="en-US"/>
                    </a:p>
                  </a:txBody>
                  <a:tcPr>
                    <a:lnR w="12700" cap="flat" cmpd="sng" algn="ctr">
                      <a:solidFill>
                        <a:schemeClr val="tx1"/>
                      </a:solidFill>
                      <a:prstDash val="solid"/>
                      <a:round/>
                      <a:headEnd type="none" w="med" len="med"/>
                      <a:tailEnd type="none" w="med" len="med"/>
                    </a:lnR>
                  </a:tcPr>
                </a:tc>
                <a:tc>
                  <a:txBody>
                    <a:bodyPr/>
                    <a:lstStyle/>
                    <a:p>
                      <a:pPr algn="ctr"/>
                      <a:r>
                        <a:rPr lang="en-US" sz="2800" b="1" i="1">
                          <a:latin typeface="Times New Roman" panose="02020603050405020304" pitchFamily="18" charset="0"/>
                          <a:cs typeface="Times New Roman" panose="02020603050405020304" pitchFamily="18" charset="0"/>
                        </a:rPr>
                        <a:t>Nhân vật</a:t>
                      </a:r>
                    </a:p>
                  </a:txBody>
                  <a:tcPr>
                    <a:lnL w="12700" cap="flat" cmpd="sng" algn="ctr">
                      <a:solidFill>
                        <a:schemeClr val="tx1"/>
                      </a:solidFill>
                      <a:prstDash val="solid"/>
                      <a:round/>
                      <a:headEnd type="none" w="med" len="med"/>
                      <a:tailEnd type="none" w="med" len="med"/>
                    </a:lnL>
                  </a:tcPr>
                </a:tc>
                <a:tc>
                  <a:txBody>
                    <a:bodyPr/>
                    <a:lstStyle/>
                    <a:p>
                      <a:pPr algn="ctr"/>
                      <a:endParaRPr lang="en-US" sz="2800" b="1">
                        <a:latin typeface="Times New Roman" panose="02020603050405020304" pitchFamily="18" charset="0"/>
                        <a:cs typeface="Times New Roman" panose="02020603050405020304" pitchFamily="18" charset="0"/>
                      </a:endParaRPr>
                    </a:p>
                  </a:txBody>
                  <a:tcPr/>
                </a:tc>
                <a:tc>
                  <a:txBody>
                    <a:bodyPr/>
                    <a:lstStyle/>
                    <a:p>
                      <a:pPr algn="ctr"/>
                      <a:endParaRPr lang="en-US" sz="2800"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03775721"/>
                  </a:ext>
                </a:extLst>
              </a:tr>
              <a:tr h="1084675">
                <a:tc vMerge="1">
                  <a:txBody>
                    <a:bodyPr/>
                    <a:lstStyle/>
                    <a:p>
                      <a:endParaRPr lang="en-US"/>
                    </a:p>
                  </a:txBody>
                  <a:tcPr>
                    <a:lnR w="12700" cap="flat" cmpd="sng" algn="ctr">
                      <a:solidFill>
                        <a:schemeClr val="tx1"/>
                      </a:solidFill>
                      <a:prstDash val="solid"/>
                      <a:round/>
                      <a:headEnd type="none" w="med" len="med"/>
                      <a:tailEnd type="none" w="med" len="med"/>
                    </a:lnR>
                  </a:tcPr>
                </a:tc>
                <a:tc>
                  <a:txBody>
                    <a:bodyPr/>
                    <a:lstStyle/>
                    <a:p>
                      <a:pPr algn="ctr"/>
                      <a:r>
                        <a:rPr lang="en-US" sz="2800" b="1" i="1">
                          <a:latin typeface="Times New Roman" panose="02020603050405020304" pitchFamily="18" charset="0"/>
                          <a:cs typeface="Times New Roman" panose="02020603050405020304" pitchFamily="18" charset="0"/>
                        </a:rPr>
                        <a:t>Bài học</a:t>
                      </a:r>
                    </a:p>
                  </a:txBody>
                  <a:tcPr>
                    <a:lnL w="12700" cap="flat" cmpd="sng" algn="ctr">
                      <a:solidFill>
                        <a:schemeClr val="tx1"/>
                      </a:solidFill>
                      <a:prstDash val="solid"/>
                      <a:round/>
                      <a:headEnd type="none" w="med" len="med"/>
                      <a:tailEnd type="none" w="med" len="med"/>
                    </a:lnL>
                  </a:tcPr>
                </a:tc>
                <a:tc>
                  <a:txBody>
                    <a:bodyPr/>
                    <a:lstStyle/>
                    <a:p>
                      <a:pPr algn="ctr"/>
                      <a:endParaRPr lang="en-US" sz="2800" b="1">
                        <a:latin typeface="Times New Roman" panose="02020603050405020304" pitchFamily="18" charset="0"/>
                        <a:cs typeface="Times New Roman" panose="02020603050405020304" pitchFamily="18" charset="0"/>
                      </a:endParaRPr>
                    </a:p>
                  </a:txBody>
                  <a:tcPr/>
                </a:tc>
                <a:tc>
                  <a:txBody>
                    <a:bodyPr/>
                    <a:lstStyle/>
                    <a:p>
                      <a:pPr algn="ctr"/>
                      <a:endParaRPr lang="en-US" sz="2800"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49329217"/>
                  </a:ext>
                </a:extLst>
              </a:tr>
            </a:tbl>
          </a:graphicData>
        </a:graphic>
      </p:graphicFrame>
      <p:sp>
        <p:nvSpPr>
          <p:cNvPr id="12" name="Rectangle 11">
            <a:extLst>
              <a:ext uri="{FF2B5EF4-FFF2-40B4-BE49-F238E27FC236}">
                <a16:creationId xmlns:a16="http://schemas.microsoft.com/office/drawing/2014/main" id="{0D0C335B-5ECE-406B-BAAF-50E3ECB58265}"/>
              </a:ext>
            </a:extLst>
          </p:cNvPr>
          <p:cNvSpPr/>
          <p:nvPr/>
        </p:nvSpPr>
        <p:spPr>
          <a:xfrm>
            <a:off x="3657600" y="2448956"/>
            <a:ext cx="7487478" cy="886397"/>
          </a:xfrm>
          <a:prstGeom prst="rect">
            <a:avLst/>
          </a:prstGeom>
        </p:spPr>
        <p:txBody>
          <a:bodyPr wrap="square">
            <a:spAutoFit/>
          </a:bodyPr>
          <a:lstStyle/>
          <a:p>
            <a:pPr algn="just">
              <a:lnSpc>
                <a:spcPct val="115000"/>
              </a:lnSpc>
            </a:pPr>
            <a:r>
              <a:rPr lang="nl-NL" sz="2400" spc="-40">
                <a:latin typeface="Times New Roman" panose="02020603050405020304" pitchFamily="18" charset="0"/>
                <a:ea typeface="Times New Roman" panose="02020603050405020304" pitchFamily="18" charset="0"/>
              </a:rPr>
              <a:t>- Đều là những câu chuyện dân gian.</a:t>
            </a:r>
            <a:endParaRPr lang="en-US" sz="3600">
              <a:latin typeface="Times New Roman" panose="02020603050405020304" pitchFamily="18" charset="0"/>
              <a:ea typeface="Times New Roman" panose="02020603050405020304" pitchFamily="18" charset="0"/>
            </a:endParaRPr>
          </a:p>
          <a:p>
            <a:r>
              <a:rPr lang="nl-NL" sz="2400" spc="-40">
                <a:latin typeface="Times New Roman" panose="02020603050405020304" pitchFamily="18" charset="0"/>
                <a:ea typeface="Times New Roman" panose="02020603050405020304" pitchFamily="18" charset="0"/>
              </a:rPr>
              <a:t>- Có chứa những yếu tố kì ảo, hoang đường.</a:t>
            </a:r>
            <a:endParaRPr lang="en-US" sz="2400"/>
          </a:p>
        </p:txBody>
      </p:sp>
      <p:sp>
        <p:nvSpPr>
          <p:cNvPr id="13" name="Rectangle 12">
            <a:extLst>
              <a:ext uri="{FF2B5EF4-FFF2-40B4-BE49-F238E27FC236}">
                <a16:creationId xmlns:a16="http://schemas.microsoft.com/office/drawing/2014/main" id="{5B7C3603-324B-4A51-9DEF-215229ABDAE7}"/>
              </a:ext>
            </a:extLst>
          </p:cNvPr>
          <p:cNvSpPr/>
          <p:nvPr/>
        </p:nvSpPr>
        <p:spPr>
          <a:xfrm>
            <a:off x="3294866" y="3489718"/>
            <a:ext cx="3720394" cy="839845"/>
          </a:xfrm>
          <a:prstGeom prst="rect">
            <a:avLst/>
          </a:prstGeom>
        </p:spPr>
        <p:txBody>
          <a:bodyPr wrap="square">
            <a:spAutoFit/>
          </a:bodyPr>
          <a:lstStyle/>
          <a:p>
            <a:pPr algn="just">
              <a:lnSpc>
                <a:spcPct val="115000"/>
              </a:lnSpc>
            </a:pPr>
            <a:r>
              <a:rPr lang="nl-NL" sz="2200" spc="-40">
                <a:latin typeface="Times New Roman" panose="02020603050405020304" pitchFamily="18" charset="0"/>
                <a:ea typeface="Times New Roman" panose="02020603050405020304" pitchFamily="18" charset="0"/>
              </a:rPr>
              <a:t>- Kể về những sự kiện, nhân vật liên quan đến lịch sử.</a:t>
            </a:r>
            <a:endParaRPr lang="en-US" sz="2200">
              <a:effectLst/>
              <a:latin typeface="Times New Roman" panose="02020603050405020304" pitchFamily="18" charset="0"/>
              <a:ea typeface="Times New Roman" panose="02020603050405020304" pitchFamily="18" charset="0"/>
            </a:endParaRPr>
          </a:p>
        </p:txBody>
      </p:sp>
      <p:sp>
        <p:nvSpPr>
          <p:cNvPr id="14" name="Rectangle 13">
            <a:extLst>
              <a:ext uri="{FF2B5EF4-FFF2-40B4-BE49-F238E27FC236}">
                <a16:creationId xmlns:a16="http://schemas.microsoft.com/office/drawing/2014/main" id="{CF62CA9B-0EAF-4CD7-A42B-C5FE2F63A515}"/>
              </a:ext>
            </a:extLst>
          </p:cNvPr>
          <p:cNvSpPr/>
          <p:nvPr/>
        </p:nvSpPr>
        <p:spPr>
          <a:xfrm>
            <a:off x="7956164" y="3658181"/>
            <a:ext cx="4058631" cy="771814"/>
          </a:xfrm>
          <a:prstGeom prst="rect">
            <a:avLst/>
          </a:prstGeom>
        </p:spPr>
        <p:txBody>
          <a:bodyPr wrap="square">
            <a:spAutoFit/>
          </a:bodyPr>
          <a:lstStyle/>
          <a:p>
            <a:pPr algn="just">
              <a:lnSpc>
                <a:spcPct val="115000"/>
              </a:lnSpc>
            </a:pPr>
            <a:r>
              <a:rPr lang="nl-NL" sz="2000" spc="-40">
                <a:latin typeface="Times New Roman" panose="02020603050405020304" pitchFamily="18" charset="0"/>
                <a:ea typeface="Times New Roman" panose="02020603050405020304" pitchFamily="18" charset="0"/>
              </a:rPr>
              <a:t>- Kể về những sự kiện, nhân vật có </a:t>
            </a:r>
          </a:p>
          <a:p>
            <a:pPr algn="just">
              <a:lnSpc>
                <a:spcPct val="115000"/>
              </a:lnSpc>
            </a:pPr>
            <a:r>
              <a:rPr lang="nl-NL" sz="2000" spc="-40">
                <a:latin typeface="Times New Roman" panose="02020603050405020304" pitchFamily="18" charset="0"/>
                <a:ea typeface="Times New Roman" panose="02020603050405020304" pitchFamily="18" charset="0"/>
              </a:rPr>
              <a:t>liên quan đến cuộc sống đời thường.</a:t>
            </a:r>
            <a:endParaRPr lang="en-US" sz="2000">
              <a:effectLst/>
              <a:latin typeface="Times New Roman" panose="02020603050405020304" pitchFamily="18" charset="0"/>
              <a:ea typeface="Times New Roman" panose="02020603050405020304" pitchFamily="18" charset="0"/>
            </a:endParaRPr>
          </a:p>
        </p:txBody>
      </p:sp>
      <p:sp>
        <p:nvSpPr>
          <p:cNvPr id="15" name="Rectangle 14">
            <a:extLst>
              <a:ext uri="{FF2B5EF4-FFF2-40B4-BE49-F238E27FC236}">
                <a16:creationId xmlns:a16="http://schemas.microsoft.com/office/drawing/2014/main" id="{AE4BD18F-A9C6-4BF9-A588-32BA54B798D5}"/>
              </a:ext>
            </a:extLst>
          </p:cNvPr>
          <p:cNvSpPr/>
          <p:nvPr/>
        </p:nvSpPr>
        <p:spPr>
          <a:xfrm>
            <a:off x="3319136" y="4490295"/>
            <a:ext cx="3437240" cy="907749"/>
          </a:xfrm>
          <a:prstGeom prst="rect">
            <a:avLst/>
          </a:prstGeom>
        </p:spPr>
        <p:txBody>
          <a:bodyPr wrap="square">
            <a:spAutoFit/>
          </a:bodyPr>
          <a:lstStyle/>
          <a:p>
            <a:pPr algn="just">
              <a:lnSpc>
                <a:spcPct val="115000"/>
              </a:lnSpc>
            </a:pPr>
            <a:r>
              <a:rPr lang="nl-NL" sz="2400" spc="-40">
                <a:latin typeface="Times New Roman" panose="02020603050405020304" pitchFamily="18" charset="0"/>
                <a:ea typeface="Times New Roman" panose="02020603050405020304" pitchFamily="18" charset="0"/>
              </a:rPr>
              <a:t>- Nhân vật là người anh hùng lịch sử.</a:t>
            </a:r>
            <a:endParaRPr lang="en-US" sz="3600">
              <a:effectLst/>
              <a:latin typeface="Times New Roman" panose="02020603050405020304" pitchFamily="18" charset="0"/>
              <a:ea typeface="Times New Roman" panose="02020603050405020304" pitchFamily="18" charset="0"/>
            </a:endParaRPr>
          </a:p>
        </p:txBody>
      </p:sp>
      <p:sp>
        <p:nvSpPr>
          <p:cNvPr id="16" name="Rectangle 15">
            <a:extLst>
              <a:ext uri="{FF2B5EF4-FFF2-40B4-BE49-F238E27FC236}">
                <a16:creationId xmlns:a16="http://schemas.microsoft.com/office/drawing/2014/main" id="{FACC6A93-6C1E-42D3-A28A-322F27BABDF4}"/>
              </a:ext>
            </a:extLst>
          </p:cNvPr>
          <p:cNvSpPr/>
          <p:nvPr/>
        </p:nvSpPr>
        <p:spPr>
          <a:xfrm>
            <a:off x="7895135" y="4570426"/>
            <a:ext cx="3942521" cy="1125757"/>
          </a:xfrm>
          <a:prstGeom prst="rect">
            <a:avLst/>
          </a:prstGeom>
        </p:spPr>
        <p:txBody>
          <a:bodyPr wrap="square">
            <a:spAutoFit/>
          </a:bodyPr>
          <a:lstStyle/>
          <a:p>
            <a:pPr algn="just">
              <a:lnSpc>
                <a:spcPct val="115000"/>
              </a:lnSpc>
            </a:pPr>
            <a:r>
              <a:rPr lang="nl-NL" sz="2000" spc="-40">
                <a:latin typeface="Times New Roman" panose="02020603050405020304" pitchFamily="18" charset="0"/>
                <a:ea typeface="Times New Roman" panose="02020603050405020304" pitchFamily="18" charset="0"/>
              </a:rPr>
              <a:t>- Nhân vật là người dũng sĩ tài năng; người mồ côi, bất hạnh; người đội lốt vật.</a:t>
            </a:r>
            <a:endParaRPr lang="en-US" sz="3200">
              <a:effectLst/>
              <a:latin typeface="Times New Roman" panose="02020603050405020304" pitchFamily="18" charset="0"/>
              <a:ea typeface="Times New Roman" panose="02020603050405020304" pitchFamily="18" charset="0"/>
            </a:endParaRPr>
          </a:p>
        </p:txBody>
      </p:sp>
      <p:sp>
        <p:nvSpPr>
          <p:cNvPr id="17" name="Rectangle 16">
            <a:extLst>
              <a:ext uri="{FF2B5EF4-FFF2-40B4-BE49-F238E27FC236}">
                <a16:creationId xmlns:a16="http://schemas.microsoft.com/office/drawing/2014/main" id="{24211A6F-7EA7-46E5-A254-A92BDE22DE64}"/>
              </a:ext>
            </a:extLst>
          </p:cNvPr>
          <p:cNvSpPr/>
          <p:nvPr/>
        </p:nvSpPr>
        <p:spPr>
          <a:xfrm>
            <a:off x="3294866" y="5598237"/>
            <a:ext cx="4015409" cy="1015663"/>
          </a:xfrm>
          <a:prstGeom prst="rect">
            <a:avLst/>
          </a:prstGeom>
        </p:spPr>
        <p:txBody>
          <a:bodyPr wrap="square">
            <a:spAutoFit/>
          </a:bodyPr>
          <a:lstStyle/>
          <a:p>
            <a:r>
              <a:rPr lang="nl-NL" sz="2000" spc="-40">
                <a:latin typeface="Times New Roman" panose="02020603050405020304" pitchFamily="18" charset="0"/>
                <a:ea typeface="Times New Roman" panose="02020603050405020304" pitchFamily="18" charset="0"/>
              </a:rPr>
              <a:t>- Ca ngợi công lao của người anh hùng và giải thích phong tục, sản vật của địa phương theo quan điểm của nhân dân.</a:t>
            </a:r>
            <a:endParaRPr lang="en-US" sz="2000"/>
          </a:p>
        </p:txBody>
      </p:sp>
      <p:sp>
        <p:nvSpPr>
          <p:cNvPr id="18" name="Rectangle 17">
            <a:extLst>
              <a:ext uri="{FF2B5EF4-FFF2-40B4-BE49-F238E27FC236}">
                <a16:creationId xmlns:a16="http://schemas.microsoft.com/office/drawing/2014/main" id="{0478C655-CA16-4990-A2E4-FD4B111930A3}"/>
              </a:ext>
            </a:extLst>
          </p:cNvPr>
          <p:cNvSpPr/>
          <p:nvPr/>
        </p:nvSpPr>
        <p:spPr>
          <a:xfrm>
            <a:off x="7888950" y="5726828"/>
            <a:ext cx="3942521" cy="707886"/>
          </a:xfrm>
          <a:prstGeom prst="rect">
            <a:avLst/>
          </a:prstGeom>
        </p:spPr>
        <p:txBody>
          <a:bodyPr wrap="square">
            <a:spAutoFit/>
          </a:bodyPr>
          <a:lstStyle/>
          <a:p>
            <a:r>
              <a:rPr lang="nl-NL" sz="2000" spc="-40">
                <a:latin typeface="Times New Roman" panose="02020603050405020304" pitchFamily="18" charset="0"/>
                <a:ea typeface="Times New Roman" panose="02020603050405020304" pitchFamily="18" charset="0"/>
              </a:rPr>
              <a:t>- Thể hiện ước mơ, niềm tin vào công lí, cái thiện chiến thắng cái ác.</a:t>
            </a:r>
            <a:endParaRPr lang="en-US" sz="2000"/>
          </a:p>
        </p:txBody>
      </p:sp>
    </p:spTree>
    <p:extLst>
      <p:ext uri="{BB962C8B-B14F-4D97-AF65-F5344CB8AC3E}">
        <p14:creationId xmlns:p14="http://schemas.microsoft.com/office/powerpoint/2010/main" val="19619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barn(inVertical)">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barn(inVertical)">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circle(in)">
                                      <p:cBhvr>
                                        <p:cTn id="32" dur="20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circle(in)">
                                      <p:cBhvr>
                                        <p:cTn id="3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8"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416</TotalTime>
  <Words>1073</Words>
  <Application>Microsoft Office PowerPoint</Application>
  <PresentationFormat>Widescreen</PresentationFormat>
  <Paragraphs>120</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#9Slide03 AmpleSoft Bold</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Thạch Sanh</vt:lpstr>
      <vt:lpstr>Tìm hiểu chung</vt:lpstr>
      <vt:lpstr>PowerPoint Presentation</vt:lpstr>
      <vt:lpstr>So sánh truyền thuyết và truyện cổ tích</vt:lpstr>
      <vt:lpstr>PowerPoint Presentation</vt:lpstr>
      <vt:lpstr>PowerPoint Presentation</vt:lpstr>
      <vt:lpstr>Khám phá văn bản</vt:lpstr>
      <vt:lpstr>Tóm tắt văn bản bằng cách sắp xếp các sự kiện sau  theo trình tự diễn ra trong truyện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kết</vt:lpstr>
      <vt:lpstr>PowerPoint Presentation</vt:lpstr>
      <vt:lpstr>PowerPoint Presentation</vt:lpstr>
      <vt:lpstr>PowerPoint Presentation</vt:lpstr>
      <vt:lpstr>IV. Luyện tập</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HuyenTran</dc:creator>
  <cp:lastModifiedBy>GHC</cp:lastModifiedBy>
  <cp:revision>56</cp:revision>
  <dcterms:created xsi:type="dcterms:W3CDTF">2021-08-24T13:04:08Z</dcterms:created>
  <dcterms:modified xsi:type="dcterms:W3CDTF">2023-09-18T20:38:33Z</dcterms:modified>
</cp:coreProperties>
</file>