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44"/>
  </p:notesMasterIdLst>
  <p:sldIdLst>
    <p:sldId id="256" r:id="rId3"/>
    <p:sldId id="311" r:id="rId4"/>
    <p:sldId id="337" r:id="rId5"/>
    <p:sldId id="339" r:id="rId6"/>
    <p:sldId id="260" r:id="rId7"/>
    <p:sldId id="257" r:id="rId8"/>
    <p:sldId id="321" r:id="rId9"/>
    <p:sldId id="262" r:id="rId10"/>
    <p:sldId id="431" r:id="rId11"/>
    <p:sldId id="263" r:id="rId12"/>
    <p:sldId id="432" r:id="rId13"/>
    <p:sldId id="433" r:id="rId14"/>
    <p:sldId id="391" r:id="rId15"/>
    <p:sldId id="434" r:id="rId16"/>
    <p:sldId id="435" r:id="rId17"/>
    <p:sldId id="349" r:id="rId18"/>
    <p:sldId id="436" r:id="rId19"/>
    <p:sldId id="375" r:id="rId20"/>
    <p:sldId id="438" r:id="rId21"/>
    <p:sldId id="346" r:id="rId22"/>
    <p:sldId id="439" r:id="rId23"/>
    <p:sldId id="394" r:id="rId24"/>
    <p:sldId id="327" r:id="rId25"/>
    <p:sldId id="331" r:id="rId26"/>
    <p:sldId id="386" r:id="rId27"/>
    <p:sldId id="440" r:id="rId28"/>
    <p:sldId id="441" r:id="rId29"/>
    <p:sldId id="442" r:id="rId30"/>
    <p:sldId id="443" r:id="rId31"/>
    <p:sldId id="326" r:id="rId32"/>
    <p:sldId id="444" r:id="rId33"/>
    <p:sldId id="371" r:id="rId34"/>
    <p:sldId id="445" r:id="rId35"/>
    <p:sldId id="390" r:id="rId36"/>
    <p:sldId id="428" r:id="rId37"/>
    <p:sldId id="446" r:id="rId38"/>
    <p:sldId id="448" r:id="rId39"/>
    <p:sldId id="258" r:id="rId40"/>
    <p:sldId id="449" r:id="rId41"/>
    <p:sldId id="329" r:id="rId42"/>
    <p:sldId id="267" r:id="rId43"/>
  </p:sldIdLst>
  <p:sldSz cx="9144000" cy="5143500" type="screen16x9"/>
  <p:notesSz cx="6858000" cy="9144000"/>
  <p:embeddedFontLst>
    <p:embeddedFont>
      <p:font typeface="Cambria Math" panose="02040503050406030204" pitchFamily="18" charset="0"/>
      <p:regular r:id="rId45"/>
    </p:embeddedFont>
    <p:embeddedFont>
      <p:font typeface="Lato" panose="020B0604020202020204" charset="0"/>
      <p:regular r:id="rId46"/>
      <p:bold r:id="rId47"/>
      <p:italic r:id="rId48"/>
      <p:boldItalic r:id="rId49"/>
    </p:embeddedFont>
    <p:embeddedFont>
      <p:font typeface="Lilita One" panose="020B0604020202020204" charset="0"/>
      <p:regular r:id="rId50"/>
    </p:embeddedFont>
    <p:embeddedFont>
      <p:font typeface="Calibri" panose="020F0502020204030204" pitchFamily="34" charset="0"/>
      <p:regular r:id="rId51"/>
      <p:bold r:id="rId52"/>
      <p:italic r:id="rId53"/>
      <p:boldItalic r:id="rId54"/>
    </p:embeddedFont>
    <p:embeddedFont>
      <p:font typeface="DM Sans" panose="020B0604020202020204" charset="0"/>
      <p:regular r:id="rId55"/>
      <p:bold r:id="rId56"/>
      <p:italic r:id="rId57"/>
      <p:boldItalic r:id="rId58"/>
    </p:embeddedFont>
    <p:embeddedFont>
      <p:font typeface="Dotum" panose="020B0600000101010101" pitchFamily="34" charset="-127"/>
      <p:regular r:id="rId59"/>
    </p:embeddedFont>
    <p:embeddedFont>
      <p:font typeface="Nunito Light" panose="020B0604020202020204" charset="0"/>
      <p:regular r:id="rId60"/>
      <p:italic r:id="rId61"/>
    </p:embeddedFont>
    <p:embeddedFont>
      <p:font typeface="Maven Pro SemiBold" panose="020B0604020202020204" charset="0"/>
      <p:regular r:id="rId62"/>
      <p:bold r:id="rId63"/>
    </p:embeddedFont>
    <p:embeddedFont>
      <p:font typeface="Quicksand Medium" panose="020B0604020202020204" charset="0"/>
      <p:regular r:id="rId64"/>
      <p:bold r:id="rId65"/>
    </p:embeddedFont>
    <p:embeddedFont>
      <p:font typeface="Georgia" panose="02040502050405020303" pitchFamily="18" charset="0"/>
      <p:regular r:id="rId66"/>
      <p:bold r:id="rId67"/>
      <p:italic r:id="rId68"/>
      <p:boldItalic r:id="rId69"/>
    </p:embeddedFont>
    <p:embeddedFont>
      <p:font typeface="Maven Pro ExtraBold" panose="020B0604020202020204" charset="0"/>
      <p:bold r:id="rId70"/>
    </p:embeddedFont>
    <p:embeddedFont>
      <p:font typeface="Anaheim" panose="020B0604020202020204"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6F4"/>
    <a:srgbClr val="000F7C"/>
    <a:srgbClr val="000000"/>
    <a:srgbClr val="00518E"/>
    <a:srgbClr val="004376"/>
    <a:srgbClr val="FFD495"/>
    <a:srgbClr val="B0E2BB"/>
    <a:srgbClr val="EBF9F8"/>
    <a:srgbClr val="FFE8C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3883" autoAdjust="0"/>
  </p:normalViewPr>
  <p:slideViewPr>
    <p:cSldViewPr snapToGrid="0">
      <p:cViewPr varScale="1">
        <p:scale>
          <a:sx n="85" d="100"/>
          <a:sy n="85" d="100"/>
        </p:scale>
        <p:origin x="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13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11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641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08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232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48007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61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81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50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13247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2001314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425532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2625016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7202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849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343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750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110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03937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85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71"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11/25/2023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5.xml"/><Relationship Id="rId3" Type="http://schemas.openxmlformats.org/officeDocument/2006/relationships/slideLayout" Target="../slideLayouts/slideLayout14.xml"/><Relationship Id="rId7" Type="http://schemas.openxmlformats.org/officeDocument/2006/relationships/slide" Target="slide6.xml"/><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slide" Target="slide17.xml"/><Relationship Id="rId5" Type="http://schemas.openxmlformats.org/officeDocument/2006/relationships/slide" Target="slide38.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1.xml"/><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audio" Target="../media/audio3.wav"/><Relationship Id="rId15" Type="http://schemas.microsoft.com/office/2007/relationships/hdphoto" Target="../media/hdphoto7.wdp"/><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54.png"/><Relationship Id="rId5" Type="http://schemas.openxmlformats.org/officeDocument/2006/relationships/audio" Target="../media/audio2.wav"/><Relationship Id="rId15" Type="http://schemas.microsoft.com/office/2007/relationships/hdphoto" Target="../media/hdphoto8.wdp"/><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59.png"/><Relationship Id="rId5" Type="http://schemas.openxmlformats.org/officeDocument/2006/relationships/audio" Target="../media/audio3.wav"/><Relationship Id="rId15" Type="http://schemas.microsoft.com/office/2007/relationships/hdphoto" Target="../media/hdphoto9.wdp"/><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64.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microsoft.com/office/2007/relationships/hdphoto" Target="../media/hdphoto11.wdp"/><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4.png"/><Relationship Id="rId7" Type="http://schemas.microsoft.com/office/2007/relationships/hdphoto" Target="../media/hdphoto13.wdp"/><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6.png"/><Relationship Id="rId5" Type="http://schemas.microsoft.com/office/2007/relationships/hdphoto" Target="../media/hdphoto12.wdp"/><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microsoft.com/office/2007/relationships/hdphoto" Target="../media/hdphoto14.wdp"/><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smtClean="0">
                <a:latin typeface="+mj-lt"/>
              </a:rPr>
              <a:t>CHÀO MỪNG CÁC EM </a:t>
            </a:r>
            <a:br>
              <a:rPr lang="en-US" sz="4500" b="1" smtClean="0">
                <a:latin typeface="+mj-lt"/>
              </a:rPr>
            </a:br>
            <a:r>
              <a:rPr lang="en-US" sz="4500" b="1" smtClean="0">
                <a:latin typeface="+mj-lt"/>
              </a:rPr>
              <a:t>ĐẾN VỚI TIẾT HỌC </a:t>
            </a:r>
            <a:br>
              <a:rPr lang="en-US" sz="4500" b="1" smtClean="0">
                <a:latin typeface="+mj-lt"/>
              </a:rPr>
            </a:br>
            <a:r>
              <a:rPr lang="en-US" sz="4500" b="1" smtClean="0">
                <a:latin typeface="+mj-lt"/>
              </a:rPr>
              <a:t>MÔN TOÁN!</a:t>
            </a:r>
            <a:endParaRPr lang="en-US" sz="4500" b="1">
              <a:latin typeface="+mj-lt"/>
            </a:endParaRP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465804" y="254288"/>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7" name="Rectangle 1"/>
          <p:cNvSpPr>
            <a:spLocks noChangeArrowheads="1"/>
          </p:cNvSpPr>
          <p:nvPr/>
        </p:nvSpPr>
        <p:spPr bwMode="auto">
          <a:xfrm>
            <a:off x="2459496" y="288912"/>
            <a:ext cx="4660832"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Xếp loại thi đua của một tổ sản xuất là:</a:t>
            </a:r>
            <a:endParaRPr lang="vi-VN" sz="1900">
              <a:solidFill>
                <a:srgbClr val="000000"/>
              </a:solidFill>
              <a:latin typeface="+mn-lt"/>
            </a:endParaRP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
        <p:nvSpPr>
          <p:cNvPr id="10" name="Rectangle 9"/>
          <p:cNvSpPr/>
          <p:nvPr/>
        </p:nvSpPr>
        <p:spPr>
          <a:xfrm>
            <a:off x="4205566" y="2569464"/>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473299" y="2958329"/>
                <a:ext cx="8106355" cy="2028761"/>
              </a:xfrm>
              <a:prstGeom prst="rect">
                <a:avLst/>
              </a:prstGeom>
            </p:spPr>
            <p:txBody>
              <a:bodyPr wrap="square">
                <a:spAutoFit/>
              </a:bodyPr>
              <a:lstStyle/>
              <a:p>
                <a:pPr algn="just">
                  <a:lnSpc>
                    <a:spcPct val="150000"/>
                  </a:lnSpc>
                  <a:spcBef>
                    <a:spcPts val="600"/>
                  </a:spcBef>
                  <a:spcAft>
                    <a:spcPts val="600"/>
                  </a:spcAft>
                </a:pPr>
                <a:r>
                  <a:rPr lang="da-DK" sz="1900">
                    <a:latin typeface="+mn-lt"/>
                    <a:ea typeface="Dotum" panose="020B0600000101010101" pitchFamily="34" charset="-127"/>
                    <a:cs typeface="Times New Roman" panose="02020603050405020304" pitchFamily="18" charset="0"/>
                  </a:rPr>
                  <a:t>Ta </a:t>
                </a:r>
                <a:r>
                  <a:rPr lang="da-DK" sz="1900">
                    <a:latin typeface="+mn-lt"/>
                    <a:ea typeface="Dotum" panose="020B0600000101010101" pitchFamily="34" charset="-127"/>
                    <a:cs typeface="Times New Roman" panose="02020603050405020304" pitchFamily="18" charset="0"/>
                  </a:rPr>
                  <a:t>có</a:t>
                </a:r>
                <a:r>
                  <a:rPr lang="da-DK" sz="1900" smtClean="0">
                    <a:latin typeface="+mn-lt"/>
                    <a:ea typeface="Dotum" panose="020B0600000101010101" pitchFamily="34" charset="-127"/>
                    <a:cs typeface="Times New Roman" panose="02020603050405020304" pitchFamily="18" charset="0"/>
                  </a:rPr>
                  <a:t>:</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da-DK" sz="1900" i="1">
                              <a:effectLst/>
                              <a:latin typeface="+mn-lt"/>
                              <a:ea typeface="Dotum" panose="020B0600000101010101" pitchFamily="34" charset="-127"/>
                              <a:cs typeface="Times New Roman" panose="02020603050405020304" pitchFamily="18" charset="0"/>
                            </a:rPr>
                            <m:t>7</m:t>
                          </m:r>
                        </m:num>
                        <m:den>
                          <m:r>
                            <a:rPr lang="da-DK" sz="1900" i="1">
                              <a:effectLst/>
                              <a:latin typeface="+mn-lt"/>
                              <a:ea typeface="Dotum" panose="020B0600000101010101" pitchFamily="34" charset="-127"/>
                              <a:cs typeface="Times New Roman" panose="02020603050405020304" pitchFamily="18" charset="0"/>
                            </a:rPr>
                            <m:t>7+12+1</m:t>
                          </m:r>
                        </m:den>
                      </m:f>
                      <m:r>
                        <a:rPr lang="da-DK" sz="1900" i="1">
                          <a:effectLst/>
                          <a:latin typeface="+mn-lt"/>
                          <a:ea typeface="Dotum" panose="020B0600000101010101" pitchFamily="34" charset="-127"/>
                          <a:cs typeface="Times New Roman" panose="02020603050405020304" pitchFamily="18" charset="0"/>
                        </a:rPr>
                        <m:t>×100=35%</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1900">
                    <a:effectLst/>
                    <a:latin typeface="+mn-lt"/>
                    <a:ea typeface="Dotum" panose="020B0600000101010101" pitchFamily="34" charset="-127"/>
                    <a:cs typeface="Times New Roman" panose="02020603050405020304" pitchFamily="18" charset="0"/>
                  </a:rPr>
                  <a:t>Vì </a:t>
                </a:r>
                <a14:m>
                  <m:oMath xmlns:m="http://schemas.openxmlformats.org/officeDocument/2006/math">
                    <m:r>
                      <a:rPr lang="da-DK" sz="1900" i="1">
                        <a:effectLst/>
                        <a:latin typeface="+mn-lt"/>
                        <a:ea typeface="Dotum" panose="020B0600000101010101" pitchFamily="34" charset="-127"/>
                        <a:cs typeface="Times New Roman" panose="02020603050405020304" pitchFamily="18" charset="0"/>
                      </a:rPr>
                      <m:t>35%&gt;30%</m:t>
                    </m:r>
                  </m:oMath>
                </a14:m>
                <a:r>
                  <a:rPr lang="da-DK" sz="1900">
                    <a:effectLst/>
                    <a:latin typeface="+mn-lt"/>
                    <a:ea typeface="Dotum" panose="020B0600000101010101" pitchFamily="34" charset="-127"/>
                    <a:cs typeface="Times New Roman" panose="02020603050405020304" pitchFamily="18" charset="0"/>
                  </a:rPr>
                  <a:t> nên thông báo này là chính xác.</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3299" y="2958329"/>
                <a:ext cx="8106355" cy="2028761"/>
              </a:xfrm>
              <a:prstGeom prst="rect">
                <a:avLst/>
              </a:prstGeom>
              <a:blipFill>
                <a:blip r:embed="rId5"/>
                <a:stretch>
                  <a:fillRect l="-752" b="-1502"/>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351761029"/>
              </p:ext>
            </p:extLst>
          </p:nvPr>
        </p:nvGraphicFramePr>
        <p:xfrm>
          <a:off x="465804" y="1039247"/>
          <a:ext cx="8191016" cy="612242"/>
        </p:xfrm>
        <a:graphic>
          <a:graphicData uri="http://schemas.openxmlformats.org/drawingml/2006/table">
            <a:tbl>
              <a:tblPr/>
              <a:tblGrid>
                <a:gridCol w="2047754">
                  <a:extLst>
                    <a:ext uri="{9D8B030D-6E8A-4147-A177-3AD203B41FA5}">
                      <a16:colId xmlns:a16="http://schemas.microsoft.com/office/drawing/2014/main" val="1302410018"/>
                    </a:ext>
                  </a:extLst>
                </a:gridCol>
                <a:gridCol w="2047754">
                  <a:extLst>
                    <a:ext uri="{9D8B030D-6E8A-4147-A177-3AD203B41FA5}">
                      <a16:colId xmlns:a16="http://schemas.microsoft.com/office/drawing/2014/main" val="942486776"/>
                    </a:ext>
                  </a:extLst>
                </a:gridCol>
                <a:gridCol w="2047754">
                  <a:extLst>
                    <a:ext uri="{9D8B030D-6E8A-4147-A177-3AD203B41FA5}">
                      <a16:colId xmlns:a16="http://schemas.microsoft.com/office/drawing/2014/main" val="1072821825"/>
                    </a:ext>
                  </a:extLst>
                </a:gridCol>
                <a:gridCol w="2047754">
                  <a:extLst>
                    <a:ext uri="{9D8B030D-6E8A-4147-A177-3AD203B41FA5}">
                      <a16:colId xmlns:a16="http://schemas.microsoft.com/office/drawing/2014/main" val="1152463528"/>
                    </a:ext>
                  </a:extLst>
                </a:gridCol>
              </a:tblGrid>
              <a:tr h="306121">
                <a:tc>
                  <a:txBody>
                    <a:bodyPr/>
                    <a:lstStyle/>
                    <a:p>
                      <a:pPr algn="ctr"/>
                      <a:r>
                        <a:rPr lang="en-US" sz="1600" b="1">
                          <a:solidFill>
                            <a:srgbClr val="000000"/>
                          </a:solidFill>
                          <a:effectLst/>
                        </a:rPr>
                        <a:t>Xếp loại</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Xuất sắc</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Đạt</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tc>
                  <a:txBody>
                    <a:bodyPr/>
                    <a:lstStyle/>
                    <a:p>
                      <a:pPr algn="ctr"/>
                      <a:r>
                        <a:rPr lang="en-US" sz="1600" b="1">
                          <a:solidFill>
                            <a:srgbClr val="000000"/>
                          </a:solidFill>
                          <a:effectLst/>
                        </a:rPr>
                        <a:t>Không </a:t>
                      </a:r>
                      <a:r>
                        <a:rPr lang="en-US" sz="1600" b="1" smtClean="0">
                          <a:solidFill>
                            <a:srgbClr val="000000"/>
                          </a:solidFill>
                          <a:effectLst/>
                        </a:rPr>
                        <a:t>đạt</a:t>
                      </a:r>
                      <a:endParaRPr lang="en-US" sz="16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6F4"/>
                    </a:solidFill>
                  </a:tcPr>
                </a:tc>
                <a:extLst>
                  <a:ext uri="{0D108BD9-81ED-4DB2-BD59-A6C34878D82A}">
                    <a16:rowId xmlns:a16="http://schemas.microsoft.com/office/drawing/2014/main" val="1658601317"/>
                  </a:ext>
                </a:extLst>
              </a:tr>
              <a:tr h="306121">
                <a:tc>
                  <a:txBody>
                    <a:bodyPr/>
                    <a:lstStyle/>
                    <a:p>
                      <a:pPr algn="ctr"/>
                      <a:r>
                        <a:rPr lang="en-US" sz="1600">
                          <a:solidFill>
                            <a:srgbClr val="000000"/>
                          </a:solidFill>
                          <a:effectLst/>
                        </a:rPr>
                        <a:t>Số nhân viên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65160990"/>
                  </a:ext>
                </a:extLst>
              </a:tr>
            </a:tbl>
          </a:graphicData>
        </a:graphic>
      </p:graphicFrame>
      <p:sp>
        <p:nvSpPr>
          <p:cNvPr id="5" name="Rectangle 4"/>
          <p:cNvSpPr/>
          <p:nvPr/>
        </p:nvSpPr>
        <p:spPr>
          <a:xfrm>
            <a:off x="473299" y="1673905"/>
            <a:ext cx="8191016" cy="969496"/>
          </a:xfrm>
          <a:prstGeom prst="rect">
            <a:avLst/>
          </a:prstGeom>
        </p:spPr>
        <p:txBody>
          <a:bodyPr wrap="square">
            <a:spAutoFit/>
          </a:bodyPr>
          <a:lstStyle/>
          <a:p>
            <a:pPr algn="just">
              <a:lnSpc>
                <a:spcPct val="150000"/>
              </a:lnSpc>
            </a:pPr>
            <a:r>
              <a:rPr lang="vi-VN" sz="1900">
                <a:latin typeface="+mn-lt"/>
              </a:rPr>
              <a:t>Tổ trưởng thông báo: Tỉ lệ nhân viên xếp loại ở mức Xuất sắc so với cả tổ là trên 30%. Thông báo đó của tổ trưởng có đúng không?</a:t>
            </a:r>
            <a:endParaRPr lang="en-US" sz="19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up)">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2446" y="67456"/>
            <a:ext cx="8979108" cy="49992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0" name="TextBox 9"/>
          <p:cNvSpPr txBox="1"/>
          <p:nvPr/>
        </p:nvSpPr>
        <p:spPr>
          <a:xfrm>
            <a:off x="82056" y="77950"/>
            <a:ext cx="8986996" cy="1477328"/>
          </a:xfrm>
          <a:prstGeom prst="rect">
            <a:avLst/>
          </a:prstGeom>
          <a:noFill/>
        </p:spPr>
        <p:txBody>
          <a:bodyPr wrap="square" rtlCol="0">
            <a:spAutoFit/>
          </a:bodyPr>
          <a:lstStyle/>
          <a:p>
            <a:pPr lvl="0" algn="just">
              <a:lnSpc>
                <a:spcPct val="150000"/>
              </a:lnSpc>
              <a:buClr>
                <a:srgbClr val="2D1549"/>
              </a:buClr>
              <a:buSzPts val="1100"/>
              <a:defRPr/>
            </a:pPr>
            <a:r>
              <a:rPr kumimoji="0" lang="en-US" sz="1500" b="1" i="0" u="none" strike="noStrike" kern="0" cap="none" spc="0" normalizeH="0" baseline="0" noProof="0" smtClean="0">
                <a:ln>
                  <a:noFill/>
                </a:ln>
                <a:solidFill>
                  <a:srgbClr val="FFFFFF"/>
                </a:solidFill>
                <a:effectLst/>
                <a:highlight>
                  <a:srgbClr val="CE4D8E"/>
                </a:highlight>
                <a:uLnTx/>
                <a:uFillTx/>
                <a:sym typeface="Arial"/>
              </a:rPr>
              <a:t>Ví </a:t>
            </a:r>
            <a:r>
              <a:rPr kumimoji="0" lang="en-US" sz="1500" b="1" i="0" u="none" strike="noStrike" kern="0" cap="none" spc="0" normalizeH="0" baseline="0" noProof="0">
                <a:ln>
                  <a:noFill/>
                </a:ln>
                <a:solidFill>
                  <a:srgbClr val="FFFFFF"/>
                </a:solidFill>
                <a:effectLst/>
                <a:highlight>
                  <a:srgbClr val="CE4D8E"/>
                </a:highlight>
                <a:uLnTx/>
                <a:uFillTx/>
                <a:sym typeface="Arial"/>
              </a:rPr>
              <a:t>dụ </a:t>
            </a:r>
            <a:r>
              <a:rPr kumimoji="0" lang="en-US" sz="1500" b="1" i="0" u="none" strike="noStrike" kern="0" cap="none" spc="0" normalizeH="0" baseline="0" noProof="0" smtClean="0">
                <a:ln>
                  <a:noFill/>
                </a:ln>
                <a:solidFill>
                  <a:srgbClr val="FFFFFF"/>
                </a:solidFill>
                <a:effectLst/>
                <a:highlight>
                  <a:srgbClr val="CE4D8E"/>
                </a:highlight>
                <a:uLnTx/>
                <a:uFillTx/>
                <a:sym typeface="Arial"/>
              </a:rPr>
              <a:t>2:</a:t>
            </a:r>
            <a:r>
              <a:rPr kumimoji="0" lang="en-US" sz="15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500" kern="1200">
                <a:latin typeface="Arial" panose="020B0604020202020204" pitchFamily="34" charset="0"/>
                <a:ea typeface="+mn-ea"/>
                <a:cs typeface="Arial" panose="020B0604020202020204" pitchFamily="34" charset="0"/>
              </a:rPr>
              <a:t>Chênh lệch giữa nhiệt độ cao nhất và nhiệt độ thấp nhất trong ngày được gọi là biên độ nhiệt của ngày đó. Biên độ nhiệt trung bình tháng là số trung bình cộng </a:t>
            </a:r>
            <a:r>
              <a:rPr lang="vi-VN" sz="1500" kern="1200">
                <a:latin typeface="Arial" panose="020B0604020202020204" pitchFamily="34" charset="0"/>
                <a:ea typeface="+mn-ea"/>
                <a:cs typeface="Arial" panose="020B0604020202020204" pitchFamily="34" charset="0"/>
              </a:rPr>
              <a:t>của </a:t>
            </a:r>
            <a:r>
              <a:rPr lang="vi-VN" sz="1500" kern="1200" smtClean="0">
                <a:latin typeface="Arial" panose="020B0604020202020204" pitchFamily="34" charset="0"/>
                <a:ea typeface="+mn-ea"/>
                <a:cs typeface="Arial" panose="020B0604020202020204" pitchFamily="34" charset="0"/>
              </a:rPr>
              <a:t>biên</a:t>
            </a:r>
            <a:r>
              <a:rPr lang="en-US" sz="1500" kern="1200" smtClean="0">
                <a:latin typeface="Arial" panose="020B0604020202020204" pitchFamily="34" charset="0"/>
                <a:ea typeface="+mn-ea"/>
                <a:cs typeface="Arial" panose="020B0604020202020204" pitchFamily="34" charset="0"/>
              </a:rPr>
              <a:t> </a:t>
            </a:r>
            <a:r>
              <a:rPr lang="vi-VN" sz="1500" kern="1200" smtClean="0">
                <a:latin typeface="Arial" panose="020B0604020202020204" pitchFamily="34" charset="0"/>
                <a:ea typeface="+mn-ea"/>
                <a:cs typeface="Arial" panose="020B0604020202020204" pitchFamily="34" charset="0"/>
              </a:rPr>
              <a:t>độ </a:t>
            </a:r>
            <a:r>
              <a:rPr lang="vi-VN" sz="1500" kern="1200">
                <a:latin typeface="Arial" panose="020B0604020202020204" pitchFamily="34" charset="0"/>
                <a:ea typeface="+mn-ea"/>
                <a:cs typeface="Arial" panose="020B0604020202020204" pitchFamily="34" charset="0"/>
              </a:rPr>
              <a:t>nhiệt các ngày trong tháng đó.</a:t>
            </a:r>
          </a:p>
          <a:p>
            <a:pPr lvl="0" algn="just">
              <a:lnSpc>
                <a:spcPct val="150000"/>
              </a:lnSpc>
              <a:buClr>
                <a:srgbClr val="2D1549"/>
              </a:buClr>
              <a:buSzPts val="1100"/>
              <a:defRPr/>
            </a:pPr>
            <a:r>
              <a:rPr lang="vi-VN" sz="1500" kern="1200">
                <a:latin typeface="Arial" panose="020B0604020202020204" pitchFamily="34" charset="0"/>
                <a:ea typeface="+mn-ea"/>
                <a:cs typeface="Arial" panose="020B0604020202020204" pitchFamily="34" charset="0"/>
              </a:rPr>
              <a:t>Biểu đồ đoạn thẳng ở Hình 29 biểu diễn biên độ nhiệt trung bình tháng của Đồng bằng sông Cửu Long.</a:t>
            </a:r>
            <a:endParaRPr lang="vi-VN" sz="1500" kern="1200">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8339010" y="4502836"/>
            <a:ext cx="730042" cy="57433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2156740" y="1562774"/>
            <a:ext cx="4830519" cy="2324686"/>
          </a:xfrm>
          <a:prstGeom prst="rect">
            <a:avLst/>
          </a:prstGeom>
        </p:spPr>
      </p:pic>
      <p:sp>
        <p:nvSpPr>
          <p:cNvPr id="11" name="Rectangle 10"/>
          <p:cNvSpPr/>
          <p:nvPr/>
        </p:nvSpPr>
        <p:spPr>
          <a:xfrm>
            <a:off x="82442" y="3866354"/>
            <a:ext cx="8117177" cy="1131079"/>
          </a:xfrm>
          <a:prstGeom prst="rect">
            <a:avLst/>
          </a:prstGeom>
        </p:spPr>
        <p:txBody>
          <a:bodyPr wrap="square">
            <a:spAutoFit/>
          </a:bodyPr>
          <a:lstStyle/>
          <a:p>
            <a:pPr>
              <a:lnSpc>
                <a:spcPct val="150000"/>
              </a:lnSpc>
            </a:pPr>
            <a:r>
              <a:rPr lang="en-US" sz="1500">
                <a:latin typeface="+mn-lt"/>
              </a:rPr>
              <a:t>a) Biên độ nhiệt trung bình của tháng nào là cao nhất? Thấp nhất?</a:t>
            </a:r>
          </a:p>
          <a:p>
            <a:pPr>
              <a:lnSpc>
                <a:spcPct val="150000"/>
              </a:lnSpc>
            </a:pPr>
            <a:r>
              <a:rPr lang="en-US" sz="1500">
                <a:latin typeface="+mn-lt"/>
              </a:rPr>
              <a:t>b) Hãy nhận xét về sự thay đổi biên độ nhiệt trung bình tháng trong các khoảng </a:t>
            </a:r>
            <a:r>
              <a:rPr lang="en-US" sz="1500">
                <a:latin typeface="+mn-lt"/>
              </a:rPr>
              <a:t>thời </a:t>
            </a:r>
            <a:r>
              <a:rPr lang="en-US" sz="1500" smtClean="0">
                <a:latin typeface="+mn-lt"/>
              </a:rPr>
              <a:t>gian:</a:t>
            </a:r>
          </a:p>
          <a:p>
            <a:pPr algn="ctr">
              <a:lnSpc>
                <a:spcPct val="150000"/>
              </a:lnSpc>
            </a:pPr>
            <a:r>
              <a:rPr lang="en-US" sz="1500">
                <a:latin typeface="+mn-lt"/>
              </a:rPr>
              <a:t>tháng 1 – tháng 3; tháng 3 – tháng 10; tháng 10 – tháng 11; tháng 11 – tháng </a:t>
            </a:r>
            <a:r>
              <a:rPr lang="en-US" sz="1500">
                <a:latin typeface="+mn-lt"/>
              </a:rPr>
              <a:t>12</a:t>
            </a:r>
            <a:r>
              <a:rPr lang="en-US" sz="1500" smtClean="0">
                <a:latin typeface="+mn-lt"/>
              </a:rPr>
              <a:t>.</a:t>
            </a:r>
            <a:endParaRPr lang="en-US" sz="1500">
              <a:latin typeface="+mn-lt"/>
            </a:endParaRPr>
          </a:p>
        </p:txBody>
      </p:sp>
    </p:spTree>
    <p:extLst>
      <p:ext uri="{BB962C8B-B14F-4D97-AF65-F5344CB8AC3E}">
        <p14:creationId xmlns:p14="http://schemas.microsoft.com/office/powerpoint/2010/main" val="394972778"/>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2446" y="67456"/>
            <a:ext cx="8979108" cy="49992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339010" y="4502836"/>
            <a:ext cx="730042" cy="574333"/>
          </a:xfrm>
          <a:prstGeom prst="rect">
            <a:avLst/>
          </a:prstGeom>
        </p:spPr>
      </p:pic>
      <p:sp>
        <p:nvSpPr>
          <p:cNvPr id="7" name="Rectangle 6"/>
          <p:cNvSpPr/>
          <p:nvPr/>
        </p:nvSpPr>
        <p:spPr>
          <a:xfrm>
            <a:off x="4205820" y="262058"/>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p:sp>
        <p:nvSpPr>
          <p:cNvPr id="2" name="Rectangle 1"/>
          <p:cNvSpPr/>
          <p:nvPr/>
        </p:nvSpPr>
        <p:spPr>
          <a:xfrm>
            <a:off x="582855" y="869179"/>
            <a:ext cx="7972412" cy="3793346"/>
          </a:xfrm>
          <a:prstGeom prst="rect">
            <a:avLst/>
          </a:prstGeom>
        </p:spPr>
        <p:txBody>
          <a:bodyPr wrap="square">
            <a:spAutoFit/>
          </a:bodyPr>
          <a:lstStyle/>
          <a:p>
            <a:pPr algn="just">
              <a:lnSpc>
                <a:spcPct val="150000"/>
              </a:lnSpc>
              <a:spcAft>
                <a:spcPts val="500"/>
              </a:spcAft>
            </a:pPr>
            <a:r>
              <a:rPr lang="en-US" sz="1900">
                <a:latin typeface="+mn-lt"/>
              </a:rPr>
              <a:t>a) Từ biểu đồ đoạn thẳng ở Hình 29, ta thấy biên độ nhiệt trung bình của tháng 3 là cao nhất và biên độ nhiệt trung bình của tháng 10 </a:t>
            </a:r>
            <a:r>
              <a:rPr lang="en-US" sz="1900">
                <a:latin typeface="+mn-lt"/>
              </a:rPr>
              <a:t>là </a:t>
            </a:r>
            <a:r>
              <a:rPr lang="en-US" sz="1900" smtClean="0">
                <a:latin typeface="+mn-lt"/>
              </a:rPr>
              <a:t>     thấp </a:t>
            </a:r>
            <a:r>
              <a:rPr lang="en-US" sz="1900">
                <a:latin typeface="+mn-lt"/>
              </a:rPr>
              <a:t>nhất.</a:t>
            </a:r>
          </a:p>
          <a:p>
            <a:pPr algn="just">
              <a:lnSpc>
                <a:spcPct val="150000"/>
              </a:lnSpc>
              <a:spcAft>
                <a:spcPts val="500"/>
              </a:spcAft>
            </a:pPr>
            <a:r>
              <a:rPr lang="en-US" sz="1900">
                <a:latin typeface="+mn-lt"/>
              </a:rPr>
              <a:t>b) Ta có các nhận xét sau:</a:t>
            </a:r>
          </a:p>
          <a:p>
            <a:pPr marL="285750" indent="-285750" algn="just">
              <a:lnSpc>
                <a:spcPct val="150000"/>
              </a:lnSpc>
              <a:spcAft>
                <a:spcPts val="500"/>
              </a:spcAft>
              <a:buFont typeface="Arial" panose="020B0604020202020204" pitchFamily="34" charset="0"/>
              <a:buChar char="•"/>
            </a:pPr>
            <a:r>
              <a:rPr lang="en-US" sz="1900" smtClean="0">
                <a:latin typeface="+mn-lt"/>
              </a:rPr>
              <a:t>Biên </a:t>
            </a:r>
            <a:r>
              <a:rPr lang="en-US" sz="1900">
                <a:latin typeface="+mn-lt"/>
              </a:rPr>
              <a:t>độ nhiệt trung bình tháng tăng trong các khoảng thời gian</a:t>
            </a:r>
            <a:r>
              <a:rPr lang="en-US" sz="1900">
                <a:latin typeface="+mn-lt"/>
              </a:rPr>
              <a:t>: </a:t>
            </a:r>
            <a:r>
              <a:rPr lang="en-US" sz="1900" smtClean="0">
                <a:latin typeface="+mn-lt"/>
              </a:rPr>
              <a:t>  tháng </a:t>
            </a:r>
            <a:r>
              <a:rPr lang="en-US" sz="1900">
                <a:latin typeface="+mn-lt"/>
              </a:rPr>
              <a:t>1 – tháng 3; tháng 10 – </a:t>
            </a:r>
            <a:r>
              <a:rPr lang="en-US" sz="1900">
                <a:latin typeface="+mn-lt"/>
              </a:rPr>
              <a:t>tháng </a:t>
            </a:r>
            <a:r>
              <a:rPr lang="en-US" sz="1900" smtClean="0">
                <a:latin typeface="+mn-lt"/>
              </a:rPr>
              <a:t>11.</a:t>
            </a:r>
          </a:p>
          <a:p>
            <a:pPr marL="285750" indent="-285750" algn="just">
              <a:lnSpc>
                <a:spcPct val="150000"/>
              </a:lnSpc>
              <a:spcAft>
                <a:spcPts val="500"/>
              </a:spcAft>
              <a:buFont typeface="Arial" panose="020B0604020202020204" pitchFamily="34" charset="0"/>
              <a:buChar char="•"/>
            </a:pPr>
            <a:r>
              <a:rPr lang="en-US" sz="1900" smtClean="0">
                <a:latin typeface="+mn-lt"/>
              </a:rPr>
              <a:t>Biên </a:t>
            </a:r>
            <a:r>
              <a:rPr lang="en-US" sz="1900">
                <a:latin typeface="+mn-lt"/>
              </a:rPr>
              <a:t>độ nhiệt trung bình tháng giảm trong các khoảng thời gian: tháng 3 – tháng 10; tháng 11 – tháng </a:t>
            </a:r>
            <a:r>
              <a:rPr lang="en-US" sz="1900">
                <a:latin typeface="+mn-lt"/>
              </a:rPr>
              <a:t>12</a:t>
            </a:r>
            <a:r>
              <a:rPr lang="en-US" sz="1900" smtClean="0">
                <a:latin typeface="+mn-lt"/>
              </a:rPr>
              <a:t>.</a:t>
            </a:r>
            <a:endParaRPr lang="en-US" sz="1900">
              <a:latin typeface="+mn-lt"/>
            </a:endParaRPr>
          </a:p>
        </p:txBody>
      </p:sp>
    </p:spTree>
    <p:extLst>
      <p:ext uri="{BB962C8B-B14F-4D97-AF65-F5344CB8AC3E}">
        <p14:creationId xmlns:p14="http://schemas.microsoft.com/office/powerpoint/2010/main" val="1281684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9" name="Rectangle 8"/>
          <p:cNvSpPr/>
          <p:nvPr/>
        </p:nvSpPr>
        <p:spPr>
          <a:xfrm>
            <a:off x="554835" y="539646"/>
            <a:ext cx="8004549" cy="41522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3692" y="841402"/>
            <a:ext cx="7286834" cy="2669705"/>
          </a:xfrm>
          <a:prstGeom prst="rect">
            <a:avLst/>
          </a:prstGeom>
        </p:spPr>
        <p:txBody>
          <a:bodyPr wrap="square">
            <a:spAutoFit/>
          </a:bodyPr>
          <a:lstStyle/>
          <a:p>
            <a:pPr algn="just">
              <a:lnSpc>
                <a:spcPct val="200000"/>
              </a:lnSpc>
            </a:pPr>
            <a:r>
              <a:rPr lang="nl-NL" sz="2400" b="1" i="1" u="sng" kern="100" smtClean="0">
                <a:solidFill>
                  <a:srgbClr val="C00000"/>
                </a:solidFill>
                <a:latin typeface="+mn-lt"/>
                <a:ea typeface="Calibri" panose="020F0502020204030204" pitchFamily="34" charset="0"/>
                <a:cs typeface="Times New Roman" panose="02020603050405020304" pitchFamily="18" charset="0"/>
              </a:rPr>
              <a:t>Chú ý:</a:t>
            </a:r>
            <a:endParaRPr lang="en-US" sz="2400" b="1" i="1" u="sng" kern="100">
              <a:solidFill>
                <a:srgbClr val="C00000"/>
              </a:solidFill>
              <a:effectLst/>
              <a:latin typeface="+mn-lt"/>
              <a:ea typeface="Calibri" panose="020F0502020204030204" pitchFamily="34" charset="0"/>
              <a:cs typeface="Times New Roman" panose="02020603050405020304" pitchFamily="18" charset="0"/>
            </a:endParaRPr>
          </a:p>
          <a:p>
            <a:pPr algn="just">
              <a:lnSpc>
                <a:spcPct val="200000"/>
              </a:lnSpc>
            </a:pPr>
            <a:r>
              <a:rPr lang="vi-VN" sz="2100">
                <a:latin typeface="+mn-lt"/>
                <a:ea typeface="Dotum" panose="020B0600000101010101" pitchFamily="34" charset="-127"/>
                <a:cs typeface="Times New Roman" panose="02020603050405020304" pitchFamily="18" charset="0"/>
              </a:rPr>
              <a:t>Theo dõi biên độ nhiệt trung bình tháng của một khu vực trong khoảng thời gian đủ dài ta có thể nhận biết được những nét đặc trưng khí hậu của khu vực đó.</a:t>
            </a:r>
            <a:endParaRPr lang="en-US" sz="2100">
              <a:effectLst/>
              <a:latin typeface="+mn-lt"/>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646796" y="3921976"/>
            <a:ext cx="777676" cy="677191"/>
          </a:xfrm>
          <a:prstGeom prst="rect">
            <a:avLst/>
          </a:prstGeom>
        </p:spPr>
      </p:pic>
    </p:spTree>
    <p:extLst>
      <p:ext uri="{BB962C8B-B14F-4D97-AF65-F5344CB8AC3E}">
        <p14:creationId xmlns:p14="http://schemas.microsoft.com/office/powerpoint/2010/main" val="133724926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9" name="Picture 8"/>
          <p:cNvPicPr>
            <a:picLocks noChangeAspect="1"/>
          </p:cNvPicPr>
          <p:nvPr/>
        </p:nvPicPr>
        <p:blipFill>
          <a:blip r:embed="rId3"/>
          <a:stretch>
            <a:fillRect/>
          </a:stretch>
        </p:blipFill>
        <p:spPr>
          <a:xfrm>
            <a:off x="8123456" y="2445276"/>
            <a:ext cx="1020544" cy="1025873"/>
          </a:xfrm>
          <a:prstGeom prst="rect">
            <a:avLst/>
          </a:prstGeom>
        </p:spPr>
      </p:pic>
      <p:sp>
        <p:nvSpPr>
          <p:cNvPr id="7" name="TextBox 6"/>
          <p:cNvSpPr txBox="1"/>
          <p:nvPr/>
        </p:nvSpPr>
        <p:spPr>
          <a:xfrm>
            <a:off x="232613" y="125239"/>
            <a:ext cx="6565425" cy="3046988"/>
          </a:xfrm>
          <a:prstGeom prst="rect">
            <a:avLst/>
          </a:prstGeom>
          <a:noFill/>
        </p:spPr>
        <p:txBody>
          <a:bodyPr wrap="square" rtlCol="0">
            <a:spAutoFit/>
          </a:bodyPr>
          <a:lstStyle/>
          <a:p>
            <a:pPr lvl="0" algn="just">
              <a:lnSpc>
                <a:spcPct val="150000"/>
              </a:lnSpc>
              <a:buClr>
                <a:srgbClr val="2D1549"/>
              </a:buClr>
              <a:buSzPts val="1100"/>
              <a:defRPr/>
            </a:pPr>
            <a:r>
              <a:rPr kumimoji="0" lang="en-US" sz="1600" b="1" i="0" u="none" strike="noStrike" kern="0" cap="none" spc="0" normalizeH="0" baseline="0" noProof="0" smtClean="0">
                <a:ln>
                  <a:noFill/>
                </a:ln>
                <a:solidFill>
                  <a:srgbClr val="FFFFFF"/>
                </a:solidFill>
                <a:effectLst/>
                <a:highlight>
                  <a:srgbClr val="CE4D8E"/>
                </a:highlight>
                <a:uLnTx/>
                <a:uFillTx/>
                <a:sym typeface="Arial"/>
              </a:rPr>
              <a:t>Ví </a:t>
            </a:r>
            <a:r>
              <a:rPr kumimoji="0" lang="en-US" sz="1600" b="1" i="0" u="none" strike="noStrike" kern="0" cap="none" spc="0" normalizeH="0" baseline="0" noProof="0">
                <a:ln>
                  <a:noFill/>
                </a:ln>
                <a:solidFill>
                  <a:srgbClr val="FFFFFF"/>
                </a:solidFill>
                <a:effectLst/>
                <a:highlight>
                  <a:srgbClr val="CE4D8E"/>
                </a:highlight>
                <a:uLnTx/>
                <a:uFillTx/>
                <a:sym typeface="Arial"/>
              </a:rPr>
              <a:t>dụ </a:t>
            </a:r>
            <a:r>
              <a:rPr kumimoji="0" lang="en-US" sz="1600" b="1" i="0" u="none" strike="noStrike" kern="0" cap="none" spc="0" normalizeH="0" baseline="0" noProof="0" smtClean="0">
                <a:ln>
                  <a:noFill/>
                </a:ln>
                <a:solidFill>
                  <a:srgbClr val="FFFFFF"/>
                </a:solidFill>
                <a:effectLst/>
                <a:highlight>
                  <a:srgbClr val="CE4D8E"/>
                </a:highlight>
                <a:uLnTx/>
                <a:uFillTx/>
                <a:sym typeface="Arial"/>
              </a:rPr>
              <a:t>3:</a:t>
            </a:r>
            <a:r>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600" kern="1200">
                <a:latin typeface="Arial" panose="020B0604020202020204" pitchFamily="34" charset="0"/>
                <a:ea typeface="+mn-ea"/>
                <a:cs typeface="Arial" panose="020B0604020202020204" pitchFamily="34" charset="0"/>
              </a:rPr>
              <a:t>Biểu đồ hình quạt tròn ở Hình 30 biểu diễn kết quả thống kê (tính theo tỉ số phần trăm) kế hoạch chi tiêu hàng tháng của gia đình bác Hạnh.</a:t>
            </a:r>
          </a:p>
          <a:p>
            <a:pPr lvl="0" algn="just">
              <a:lnSpc>
                <a:spcPct val="150000"/>
              </a:lnSpc>
              <a:buClr>
                <a:srgbClr val="2D1549"/>
              </a:buClr>
              <a:buSzPts val="1100"/>
              <a:defRPr/>
            </a:pPr>
            <a:r>
              <a:rPr lang="vi-VN" sz="1600" kern="1200" smtClean="0">
                <a:latin typeface="Arial" panose="020B0604020202020204" pitchFamily="34" charset="0"/>
                <a:ea typeface="+mn-ea"/>
                <a:cs typeface="Arial" panose="020B0604020202020204" pitchFamily="34" charset="0"/>
              </a:rPr>
              <a:t>a) Khoản </a:t>
            </a:r>
            <a:r>
              <a:rPr lang="vi-VN" sz="1600" kern="1200">
                <a:latin typeface="Arial" panose="020B0604020202020204" pitchFamily="34" charset="0"/>
                <a:ea typeface="+mn-ea"/>
                <a:cs typeface="Arial" panose="020B0604020202020204" pitchFamily="34" charset="0"/>
              </a:rPr>
              <a:t>chi tiêu nào của gia đình bác Hạnh là lớn nhất</a:t>
            </a:r>
            <a:r>
              <a:rPr lang="vi-VN" sz="1600" kern="1200">
                <a:latin typeface="Arial" panose="020B0604020202020204" pitchFamily="34" charset="0"/>
                <a:ea typeface="+mn-ea"/>
                <a:cs typeface="Arial" panose="020B0604020202020204" pitchFamily="34" charset="0"/>
              </a:rPr>
              <a:t>? </a:t>
            </a:r>
            <a:endParaRPr lang="en-US" sz="1600" kern="1200" smtClean="0">
              <a:latin typeface="Arial" panose="020B0604020202020204" pitchFamily="34" charset="0"/>
              <a:ea typeface="+mn-ea"/>
              <a:cs typeface="Arial" panose="020B0604020202020204" pitchFamily="34" charset="0"/>
            </a:endParaRPr>
          </a:p>
          <a:p>
            <a:pPr lvl="0" algn="just">
              <a:lnSpc>
                <a:spcPct val="150000"/>
              </a:lnSpc>
              <a:buClr>
                <a:srgbClr val="2D1549"/>
              </a:buClr>
              <a:buSzPts val="1100"/>
              <a:defRPr/>
            </a:pPr>
            <a:r>
              <a:rPr lang="vi-VN" sz="1600" kern="1200" smtClean="0">
                <a:latin typeface="Arial" panose="020B0604020202020204" pitchFamily="34" charset="0"/>
                <a:ea typeface="+mn-ea"/>
                <a:cs typeface="Arial" panose="020B0604020202020204" pitchFamily="34" charset="0"/>
              </a:rPr>
              <a:t>b</a:t>
            </a:r>
            <a:r>
              <a:rPr lang="vi-VN" sz="1600" kern="1200">
                <a:latin typeface="Arial" panose="020B0604020202020204" pitchFamily="34" charset="0"/>
                <a:ea typeface="+mn-ea"/>
                <a:cs typeface="Arial" panose="020B0604020202020204" pitchFamily="34" charset="0"/>
              </a:rPr>
              <a:t>) Số tiền chi tiêu hàng tháng của gia đình bác Hạnh dành cho ăn uống gấp bao nhiêu lần số tiền dành cho tiết kiệm?</a:t>
            </a:r>
          </a:p>
          <a:p>
            <a:pPr lvl="0" algn="just">
              <a:lnSpc>
                <a:spcPct val="150000"/>
              </a:lnSpc>
              <a:buClr>
                <a:srgbClr val="2D1549"/>
              </a:buClr>
              <a:buSzPts val="1100"/>
              <a:defRPr/>
            </a:pPr>
            <a:r>
              <a:rPr lang="vi-VN" sz="1600" kern="1200">
                <a:latin typeface="Arial" panose="020B0604020202020204" pitchFamily="34" charset="0"/>
                <a:ea typeface="+mn-ea"/>
                <a:cs typeface="Arial" panose="020B0604020202020204" pitchFamily="34" charset="0"/>
              </a:rPr>
              <a:t>c) Tính số tiền gia đình bác Hạnh tiết kiệm hàng tháng theo kế hoạch, biết tổng thu nhập hàng tháng của gia đình bác Hạnh là 25 triệu đồng.</a:t>
            </a:r>
            <a:endParaRPr lang="vi-VN" sz="1600" kern="1200">
              <a:latin typeface="Arial" panose="020B0604020202020204" pitchFamily="34" charset="0"/>
              <a:ea typeface="+mn-ea"/>
              <a:cs typeface="Arial" panose="020B0604020202020204" pitchFamily="34" charset="0"/>
            </a:endParaRPr>
          </a:p>
        </p:txBody>
      </p:sp>
      <p:sp>
        <p:nvSpPr>
          <p:cNvPr id="11" name="Rectangle 10"/>
          <p:cNvSpPr/>
          <p:nvPr/>
        </p:nvSpPr>
        <p:spPr>
          <a:xfrm>
            <a:off x="4234881" y="3050660"/>
            <a:ext cx="655949" cy="426142"/>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50" b="1" i="1" u="sng" strike="noStrike" kern="0" cap="none" spc="0" normalizeH="0" baseline="0" noProof="0" smtClean="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5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endParaRPr>
          </a:p>
        </p:txBody>
      </p:sp>
      <p:sp>
        <p:nvSpPr>
          <p:cNvPr id="5" name="Rectangle 4"/>
          <p:cNvSpPr/>
          <p:nvPr/>
        </p:nvSpPr>
        <p:spPr>
          <a:xfrm>
            <a:off x="232613" y="3471149"/>
            <a:ext cx="8664896" cy="1569660"/>
          </a:xfrm>
          <a:prstGeom prst="rect">
            <a:avLst/>
          </a:prstGeom>
        </p:spPr>
        <p:txBody>
          <a:bodyPr wrap="square">
            <a:spAutoFit/>
          </a:bodyPr>
          <a:lstStyle/>
          <a:p>
            <a:pPr lvl="0" algn="just">
              <a:lnSpc>
                <a:spcPct val="150000"/>
              </a:lnSpc>
            </a:pPr>
            <a:r>
              <a:rPr lang="vi-VN" sz="1600">
                <a:latin typeface="Arial" panose="020B0604020202020204" pitchFamily="34" charset="0"/>
              </a:rPr>
              <a:t>a) Khoản chi tiêu hàng tháng dành cho ăn uống của gia đình bác Hạnh là lớn nhất.</a:t>
            </a:r>
          </a:p>
          <a:p>
            <a:pPr lvl="0" algn="just">
              <a:lnSpc>
                <a:spcPct val="150000"/>
              </a:lnSpc>
            </a:pPr>
            <a:r>
              <a:rPr lang="vi-VN" sz="1600">
                <a:latin typeface="Arial" panose="020B0604020202020204" pitchFamily="34" charset="0"/>
              </a:rPr>
              <a:t>b) Do 35 : 20 = 1,75 nên số tiền chi tiêu hàng tháng của gia đình bác Hạnh dành cho ăn uống gấp 1,75 lần số tiền dành cho tiết kiệm.</a:t>
            </a:r>
          </a:p>
          <a:p>
            <a:pPr lvl="0" algn="just">
              <a:lnSpc>
                <a:spcPct val="150000"/>
              </a:lnSpc>
            </a:pPr>
            <a:r>
              <a:rPr lang="vi-VN" sz="1600">
                <a:latin typeface="Arial" panose="020B0604020202020204" pitchFamily="34" charset="0"/>
              </a:rPr>
              <a:t>c) Số tiền gia đình bác Hạnh tiết kiệm hàng tháng theo kế hoạch là: 25 . </a:t>
            </a:r>
            <a:r>
              <a:rPr lang="vi-VN" sz="1600">
                <a:latin typeface="Arial" panose="020B0604020202020204" pitchFamily="34" charset="0"/>
              </a:rPr>
              <a:t>20</a:t>
            </a:r>
            <a:r>
              <a:rPr lang="vi-VN" sz="1600" smtClean="0">
                <a:latin typeface="Arial" panose="020B0604020202020204" pitchFamily="34" charset="0"/>
              </a:rPr>
              <a:t>%</a:t>
            </a:r>
            <a:r>
              <a:rPr lang="en-US" sz="1600" smtClean="0">
                <a:latin typeface="Arial" panose="020B0604020202020204" pitchFamily="34" charset="0"/>
              </a:rPr>
              <a:t> </a:t>
            </a:r>
            <a:r>
              <a:rPr lang="vi-VN" sz="1600" smtClean="0">
                <a:latin typeface="Arial" panose="020B0604020202020204" pitchFamily="34" charset="0"/>
              </a:rPr>
              <a:t>=</a:t>
            </a:r>
            <a:r>
              <a:rPr lang="en-US" sz="1600" smtClean="0">
                <a:latin typeface="Arial" panose="020B0604020202020204" pitchFamily="34" charset="0"/>
              </a:rPr>
              <a:t> </a:t>
            </a:r>
            <a:r>
              <a:rPr lang="vi-VN" sz="1600" smtClean="0">
                <a:latin typeface="Arial" panose="020B0604020202020204" pitchFamily="34" charset="0"/>
              </a:rPr>
              <a:t>5 </a:t>
            </a:r>
            <a:r>
              <a:rPr lang="vi-VN" sz="1600">
                <a:latin typeface="Arial" panose="020B0604020202020204" pitchFamily="34" charset="0"/>
              </a:rPr>
              <a:t>(triệu đồng).</a:t>
            </a:r>
          </a:p>
        </p:txBody>
      </p:sp>
      <p:pic>
        <p:nvPicPr>
          <p:cNvPr id="2" name="Picture 1"/>
          <p:cNvPicPr>
            <a:picLocks noChangeAspect="1"/>
          </p:cNvPicPr>
          <p:nvPr/>
        </p:nvPicPr>
        <p:blipFill>
          <a:blip r:embed="rId4"/>
          <a:stretch>
            <a:fillRect/>
          </a:stretch>
        </p:blipFill>
        <p:spPr>
          <a:xfrm>
            <a:off x="6816609" y="140229"/>
            <a:ext cx="2162515" cy="2482716"/>
          </a:xfrm>
          <a:prstGeom prst="rect">
            <a:avLst/>
          </a:prstGeom>
        </p:spPr>
      </p:pic>
    </p:spTree>
    <p:extLst>
      <p:ext uri="{BB962C8B-B14F-4D97-AF65-F5344CB8AC3E}">
        <p14:creationId xmlns:p14="http://schemas.microsoft.com/office/powerpoint/2010/main" val="14573501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660158" y="1071547"/>
            <a:ext cx="7861751" cy="2863369"/>
          </a:xfrm>
          <a:prstGeom prst="rect">
            <a:avLst/>
          </a:prstGeom>
        </p:spPr>
        <p:txBody>
          <a:bodyPr spcFirstLastPara="1" wrap="square" lIns="91425" tIns="91425" rIns="91425" bIns="91425" anchor="ctr" anchorCtr="0">
            <a:noAutofit/>
          </a:bodyPr>
          <a:lstStyle/>
          <a:p>
            <a:pPr lvl="0">
              <a:lnSpc>
                <a:spcPct val="150000"/>
              </a:lnSpc>
            </a:pPr>
            <a:r>
              <a:rPr lang="en-US" sz="3400" b="1" smtClean="0">
                <a:latin typeface="+mn-lt"/>
              </a:rPr>
              <a:t>II. </a:t>
            </a:r>
            <a:r>
              <a:rPr lang="vi-VN" sz="3400" b="1" smtClean="0">
                <a:latin typeface="+mn-lt"/>
              </a:rPr>
              <a:t>Giải </a:t>
            </a:r>
            <a:r>
              <a:rPr lang="vi-VN" sz="3400" b="1">
                <a:latin typeface="+mn-lt"/>
              </a:rPr>
              <a:t>quyết những vấn </a:t>
            </a:r>
            <a:r>
              <a:rPr lang="vi-VN" sz="3400" b="1">
                <a:latin typeface="+mn-lt"/>
              </a:rPr>
              <a:t>đề </a:t>
            </a:r>
            <a:r>
              <a:rPr lang="vi-VN" sz="3400" b="1" smtClean="0">
                <a:latin typeface="+mn-lt"/>
              </a:rPr>
              <a:t>đơn </a:t>
            </a:r>
            <a:r>
              <a:rPr lang="vi-VN" sz="3400" b="1">
                <a:latin typeface="+mn-lt"/>
              </a:rPr>
              <a:t>giản dựa trên phân tích </a:t>
            </a:r>
            <a:r>
              <a:rPr lang="vi-VN" sz="3400" b="1">
                <a:latin typeface="+mn-lt"/>
              </a:rPr>
              <a:t>và </a:t>
            </a:r>
            <a:r>
              <a:rPr lang="vi-VN" sz="3400" b="1" smtClean="0">
                <a:latin typeface="+mn-lt"/>
              </a:rPr>
              <a:t>xử </a:t>
            </a:r>
            <a:r>
              <a:rPr lang="vi-VN" sz="3400" b="1">
                <a:latin typeface="+mn-lt"/>
              </a:rPr>
              <a:t>lí dữ liệu thu được ở dạng bảng, biểu đồ</a:t>
            </a: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92443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188837" y="4345579"/>
            <a:ext cx="1229193" cy="1193592"/>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 name="Picture 8"/>
          <p:cNvPicPr>
            <a:picLocks noChangeAspect="1"/>
          </p:cNvPicPr>
          <p:nvPr/>
        </p:nvPicPr>
        <p:blipFill>
          <a:blip r:embed="rId3"/>
          <a:stretch>
            <a:fillRect/>
          </a:stretch>
        </p:blipFill>
        <p:spPr>
          <a:xfrm>
            <a:off x="8038319" y="4759910"/>
            <a:ext cx="789166" cy="201343"/>
          </a:xfrm>
          <a:prstGeom prst="rect">
            <a:avLst/>
          </a:prstGeom>
        </p:spPr>
      </p:pic>
      <p:sp>
        <p:nvSpPr>
          <p:cNvPr id="24" name="Title 21"/>
          <p:cNvSpPr txBox="1">
            <a:spLocks/>
          </p:cNvSpPr>
          <p:nvPr/>
        </p:nvSpPr>
        <p:spPr>
          <a:xfrm>
            <a:off x="526432" y="223729"/>
            <a:ext cx="891598" cy="456605"/>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 name="Rectangle 24"/>
          <p:cNvSpPr/>
          <p:nvPr/>
        </p:nvSpPr>
        <p:spPr>
          <a:xfrm>
            <a:off x="436491" y="736589"/>
            <a:ext cx="8270469" cy="2169825"/>
          </a:xfrm>
          <a:prstGeom prst="rect">
            <a:avLst/>
          </a:prstGeom>
        </p:spPr>
        <p:txBody>
          <a:bodyPr wrap="square">
            <a:spAutoFit/>
          </a:bodyPr>
          <a:lstStyle/>
          <a:p>
            <a:pPr algn="just">
              <a:lnSpc>
                <a:spcPct val="150000"/>
              </a:lnSpc>
            </a:pPr>
            <a:r>
              <a:rPr lang="vi-VN" sz="1800">
                <a:latin typeface="+mn-lt"/>
              </a:rPr>
              <a:t>Để chuẩn bị đưa ra thị trường mẫu sản phẩm mới, một hãng sản xuất đồ nội thất tiến hành thăm dò màu sơn mà người mua yêu thích. Hãng sản xuất đó đã hỏi ý kiến của 100 người </a:t>
            </a:r>
            <a:r>
              <a:rPr lang="vi-VN" sz="1800">
                <a:latin typeface="+mn-lt"/>
              </a:rPr>
              <a:t>mua </a:t>
            </a:r>
            <a:r>
              <a:rPr lang="en-US" sz="1800" smtClean="0">
                <a:latin typeface="+mn-lt"/>
              </a:rPr>
              <a:t>hang </a:t>
            </a:r>
            <a:r>
              <a:rPr lang="vi-VN" sz="1800" smtClean="0">
                <a:latin typeface="+mn-lt"/>
              </a:rPr>
              <a:t>và </a:t>
            </a:r>
            <a:r>
              <a:rPr lang="vi-VN" sz="1800">
                <a:latin typeface="+mn-lt"/>
              </a:rPr>
              <a:t>nhận được kết quả là: 65 người thích màu nâu, 20 người thích màu cam, 15 người thích màu xanh. Theo em, hãng đó nên sản xuất nhiều hơn mẫu </a:t>
            </a:r>
            <a:r>
              <a:rPr lang="vi-VN" sz="1800">
                <a:latin typeface="+mn-lt"/>
              </a:rPr>
              <a:t>sản </a:t>
            </a:r>
            <a:r>
              <a:rPr lang="en-US" sz="1800" smtClean="0">
                <a:latin typeface="+mn-lt"/>
              </a:rPr>
              <a:t>phẩm</a:t>
            </a:r>
            <a:r>
              <a:rPr lang="vi-VN" sz="1800" smtClean="0">
                <a:latin typeface="+mn-lt"/>
              </a:rPr>
              <a:t> </a:t>
            </a:r>
            <a:r>
              <a:rPr lang="vi-VN" sz="1800">
                <a:latin typeface="+mn-lt"/>
              </a:rPr>
              <a:t>với màu sơn nào?</a:t>
            </a:r>
            <a:endParaRPr lang="vi-VN" sz="1800">
              <a:latin typeface="+mn-lt"/>
            </a:endParaRPr>
          </a:p>
        </p:txBody>
      </p:sp>
      <p:sp>
        <p:nvSpPr>
          <p:cNvPr id="46" name="Rectangle 45"/>
          <p:cNvSpPr/>
          <p:nvPr/>
        </p:nvSpPr>
        <p:spPr>
          <a:xfrm>
            <a:off x="4222911" y="285397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endParaRPr>
          </a:p>
        </p:txBody>
      </p:sp>
      <p:sp>
        <p:nvSpPr>
          <p:cNvPr id="47" name="Rectangle 46"/>
          <p:cNvSpPr/>
          <p:nvPr/>
        </p:nvSpPr>
        <p:spPr>
          <a:xfrm>
            <a:off x="436491" y="3366377"/>
            <a:ext cx="8270469" cy="923330"/>
          </a:xfrm>
          <a:prstGeom prst="rect">
            <a:avLst/>
          </a:prstGeom>
        </p:spPr>
        <p:txBody>
          <a:bodyPr wrap="square">
            <a:spAutoFit/>
          </a:bodyPr>
          <a:lstStyle/>
          <a:p>
            <a:pPr algn="just">
              <a:lnSpc>
                <a:spcPct val="150000"/>
              </a:lnSpc>
              <a:spcBef>
                <a:spcPts val="600"/>
              </a:spcBef>
              <a:spcAft>
                <a:spcPts val="600"/>
              </a:spcAft>
            </a:pPr>
            <a:r>
              <a:rPr lang="da-DK" sz="1800">
                <a:latin typeface="+mj-lt"/>
                <a:ea typeface="Arial" panose="020B0604020202020204" pitchFamily="34" charset="0"/>
                <a:cs typeface="Times New Roman" panose="02020603050405020304" pitchFamily="18" charset="0"/>
              </a:rPr>
              <a:t>Nhận thấy trong 100 người có 65 người thích màu nâu. Do đó cửa hàng nên sản xuất nhiều mẫu sản phẩm với màu sơn nâu.</a:t>
            </a:r>
            <a:endParaRPr lang="en-US" sz="1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205858" y="3000866"/>
            <a:ext cx="1352685" cy="1871149"/>
          </a:xfrm>
          <a:prstGeom prst="rect">
            <a:avLst/>
          </a:prstGeom>
        </p:spPr>
      </p:pic>
      <p:sp>
        <p:nvSpPr>
          <p:cNvPr id="22" name="TextBox 21"/>
          <p:cNvSpPr txBox="1"/>
          <p:nvPr/>
        </p:nvSpPr>
        <p:spPr>
          <a:xfrm>
            <a:off x="3348750" y="433158"/>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smtClean="0">
                <a:ln>
                  <a:noFill/>
                </a:ln>
                <a:solidFill>
                  <a:srgbClr val="004376"/>
                </a:solidFill>
                <a:effectLst/>
                <a:uLnTx/>
                <a:uFillTx/>
                <a:latin typeface="Arial" panose="020B0604020202020204" pitchFamily="34" charset="0"/>
                <a:cs typeface="Arial" panose="020B0604020202020204" pitchFamily="34" charset="0"/>
                <a:sym typeface="Arial"/>
              </a:rPr>
              <a:t>Ghi nhớ</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24383" y="1191717"/>
            <a:ext cx="7253885" cy="2990537"/>
            <a:chOff x="1386589" y="1171947"/>
            <a:chExt cx="7253885" cy="3129610"/>
          </a:xfrm>
        </p:grpSpPr>
        <p:sp>
          <p:nvSpPr>
            <p:cNvPr id="24" name="Rounded Rectangular Callout 23"/>
            <p:cNvSpPr/>
            <p:nvPr/>
          </p:nvSpPr>
          <p:spPr>
            <a:xfrm>
              <a:off x="1386589" y="1171947"/>
              <a:ext cx="7253885" cy="3129610"/>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1" name="Rectangle 20"/>
            <p:cNvSpPr/>
            <p:nvPr/>
          </p:nvSpPr>
          <p:spPr>
            <a:xfrm>
              <a:off x="1611318" y="1243354"/>
              <a:ext cx="6774441" cy="2821035"/>
            </a:xfrm>
            <a:prstGeom prst="rect">
              <a:avLst/>
            </a:prstGeom>
          </p:spPr>
          <p:txBody>
            <a:bodyPr wrap="square">
              <a:spAutoFit/>
            </a:bodyPr>
            <a:lstStyle/>
            <a:p>
              <a:pPr lvl="0" algn="just">
                <a:lnSpc>
                  <a:spcPct val="200000"/>
                </a:lnSpc>
              </a:pPr>
              <a:r>
                <a:rPr lang="vi-VN" sz="2200">
                  <a:latin typeface="Arial" panose="020B0604020202020204" pitchFamily="34" charset="0"/>
                  <a:ea typeface="Dotum" panose="020B0600000101010101" pitchFamily="34" charset="-127"/>
                  <a:cs typeface="Times New Roman" panose="02020603050405020304" pitchFamily="18" charset="0"/>
                </a:rPr>
                <a:t>Để giải quyết vấn đề đã được phát hiện (dựa trên phân tích và xử lí số liệu thu được), ta cần thực hiện những tính toán và suy luận trên cơ sở mối liên hệ toán học giữa các số liệu đó.</a:t>
              </a:r>
              <a:endParaRPr kumimoji="0" lang="vi-VN" sz="22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endParaRPr>
            </a:p>
          </p:txBody>
        </p:sp>
      </p:grpSp>
    </p:spTree>
    <p:extLst>
      <p:ext uri="{BB962C8B-B14F-4D97-AF65-F5344CB8AC3E}">
        <p14:creationId xmlns:p14="http://schemas.microsoft.com/office/powerpoint/2010/main" val="63673252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4852" y="164892"/>
            <a:ext cx="8687269" cy="48109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217356" y="4235891"/>
            <a:ext cx="638181" cy="739977"/>
          </a:xfrm>
          <a:prstGeom prst="rect">
            <a:avLst/>
          </a:prstGeom>
        </p:spPr>
      </p:pic>
      <p:pic>
        <p:nvPicPr>
          <p:cNvPr id="8" name="Picture 7"/>
          <p:cNvPicPr>
            <a:picLocks noChangeAspect="1"/>
          </p:cNvPicPr>
          <p:nvPr/>
        </p:nvPicPr>
        <p:blipFill>
          <a:blip r:embed="rId4"/>
          <a:stretch>
            <a:fillRect/>
          </a:stretch>
        </p:blipFill>
        <p:spPr>
          <a:xfrm rot="6381128">
            <a:off x="8471655" y="306560"/>
            <a:ext cx="372074" cy="405518"/>
          </a:xfrm>
          <a:prstGeom prst="rect">
            <a:avLst/>
          </a:prstGeom>
        </p:spPr>
      </p:pic>
      <p:sp>
        <p:nvSpPr>
          <p:cNvPr id="16" name="TextBox 15"/>
          <p:cNvSpPr txBox="1"/>
          <p:nvPr/>
        </p:nvSpPr>
        <p:spPr>
          <a:xfrm>
            <a:off x="352200" y="273723"/>
            <a:ext cx="7690091" cy="1661993"/>
          </a:xfrm>
          <a:prstGeom prst="rect">
            <a:avLst/>
          </a:prstGeom>
          <a:noFill/>
        </p:spPr>
        <p:txBody>
          <a:bodyPr wrap="square" rtlCol="0">
            <a:spAutoFit/>
          </a:bodyPr>
          <a:lstStyle/>
          <a:p>
            <a:pPr lvl="0" algn="just">
              <a:lnSpc>
                <a:spcPct val="150000"/>
              </a:lnSpc>
              <a:buClr>
                <a:srgbClr val="2D1549"/>
              </a:buClr>
              <a:buSzPts val="1100"/>
              <a:defRPr/>
            </a:pPr>
            <a:r>
              <a:rPr kumimoji="0" lang="en-US" sz="1700" b="1" i="0" u="none" strike="noStrike" kern="0" cap="none" spc="0" normalizeH="0" baseline="0" noProof="0" smtClean="0">
                <a:ln>
                  <a:noFill/>
                </a:ln>
                <a:solidFill>
                  <a:srgbClr val="FFFFFF"/>
                </a:solidFill>
                <a:effectLst/>
                <a:highlight>
                  <a:srgbClr val="CE4D8E"/>
                </a:highlight>
                <a:uLnTx/>
                <a:uFillTx/>
                <a:sym typeface="Arial"/>
              </a:rPr>
              <a:t>Ví </a:t>
            </a:r>
            <a:r>
              <a:rPr kumimoji="0" lang="en-US" sz="1700" b="1" i="0" u="none" strike="noStrike" kern="0" cap="none" spc="0" normalizeH="0" baseline="0" noProof="0">
                <a:ln>
                  <a:noFill/>
                </a:ln>
                <a:solidFill>
                  <a:srgbClr val="FFFFFF"/>
                </a:solidFill>
                <a:effectLst/>
                <a:highlight>
                  <a:srgbClr val="CE4D8E"/>
                </a:highlight>
                <a:uLnTx/>
                <a:uFillTx/>
                <a:sym typeface="Arial"/>
              </a:rPr>
              <a:t>dụ </a:t>
            </a:r>
            <a:r>
              <a:rPr kumimoji="0" lang="en-US" sz="1700" b="1" i="0" u="none" strike="noStrike" kern="0" cap="none" spc="0" normalizeH="0" baseline="0" noProof="0" smtClean="0">
                <a:ln>
                  <a:noFill/>
                </a:ln>
                <a:solidFill>
                  <a:srgbClr val="FFFFFF"/>
                </a:solidFill>
                <a:effectLst/>
                <a:highlight>
                  <a:srgbClr val="CE4D8E"/>
                </a:highlight>
                <a:uLnTx/>
                <a:uFillTx/>
                <a:sym typeface="Arial"/>
              </a:rPr>
              <a:t>4:</a:t>
            </a: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700" kern="1200">
                <a:latin typeface="Arial" panose="020B0604020202020204" pitchFamily="34" charset="0"/>
                <a:ea typeface="+mn-ea"/>
                <a:cs typeface="Arial" panose="020B0604020202020204" pitchFamily="34" charset="0"/>
              </a:rPr>
              <a:t>Biểu đồ cột ở Hình 31 biểu diễn sản lượng sản xuất than ở tỉnh Quảng Ninh trong các năm 2017, 2018, 2019, 2020. Căn cứ vào biểu đồ đó, một bài báo đã nêu ra nhận định: “Tổng sản lượng sản xuất than ở tỉnh Quảng Ninh trong các năm 2017, 2018, 2019, 2020 đã đạt xấp xỉ 164 </a:t>
            </a:r>
            <a:r>
              <a:rPr lang="vi-VN" sz="1700" kern="1200">
                <a:latin typeface="Arial" panose="020B0604020202020204" pitchFamily="34" charset="0"/>
                <a:ea typeface="+mn-ea"/>
                <a:cs typeface="Arial" panose="020B0604020202020204" pitchFamily="34" charset="0"/>
              </a:rPr>
              <a:t>triệu </a:t>
            </a:r>
            <a:r>
              <a:rPr lang="vi-VN" sz="1700" kern="1200" smtClean="0">
                <a:latin typeface="Arial" panose="020B0604020202020204" pitchFamily="34" charset="0"/>
                <a:ea typeface="+mn-ea"/>
                <a:cs typeface="Arial" panose="020B0604020202020204" pitchFamily="34" charset="0"/>
              </a:rPr>
              <a:t>tấn</a:t>
            </a:r>
            <a:endParaRPr lang="vi-VN" sz="1700" kern="1200">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tretch>
            <a:fillRect/>
          </a:stretch>
        </p:blipFill>
        <p:spPr>
          <a:xfrm>
            <a:off x="5171607" y="2019384"/>
            <a:ext cx="3695544" cy="2903790"/>
          </a:xfrm>
          <a:prstGeom prst="rect">
            <a:avLst/>
          </a:prstGeom>
        </p:spPr>
      </p:pic>
      <p:sp>
        <p:nvSpPr>
          <p:cNvPr id="9" name="Rectangle 8"/>
          <p:cNvSpPr/>
          <p:nvPr/>
        </p:nvSpPr>
        <p:spPr>
          <a:xfrm>
            <a:off x="352199" y="1816781"/>
            <a:ext cx="4549585" cy="1661993"/>
          </a:xfrm>
          <a:prstGeom prst="rect">
            <a:avLst/>
          </a:prstGeom>
        </p:spPr>
        <p:txBody>
          <a:bodyPr wrap="square">
            <a:spAutoFit/>
          </a:bodyPr>
          <a:lstStyle/>
          <a:p>
            <a:pPr lvl="0" algn="just">
              <a:lnSpc>
                <a:spcPct val="150000"/>
              </a:lnSpc>
              <a:buClr>
                <a:srgbClr val="2D1549"/>
              </a:buClr>
              <a:buSzPts val="1100"/>
              <a:defRPr/>
            </a:pPr>
            <a:r>
              <a:rPr lang="vi-VN" sz="1700" kern="1200">
                <a:latin typeface="Arial" panose="020B0604020202020204" pitchFamily="34" charset="0"/>
                <a:ea typeface="+mn-ea"/>
                <a:cs typeface="Arial" panose="020B0604020202020204" pitchFamily="34" charset="0"/>
              </a:rPr>
              <a:t>và so với năm 2017, sản lượng sản xuất than ở tỉnh Quảng Ninh trong năm 2020 đã tăng lên xấp xỉ 34%”. Em hãy cho biết nhận định của bài báo có chính xác không?</a:t>
            </a:r>
            <a:endParaRPr lang="vi-VN" sz="1700"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9587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4852" y="164892"/>
            <a:ext cx="8687269" cy="48109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266446" y="4205911"/>
            <a:ext cx="638181" cy="739977"/>
          </a:xfrm>
          <a:prstGeom prst="rect">
            <a:avLst/>
          </a:prstGeom>
        </p:spPr>
      </p:pic>
      <p:pic>
        <p:nvPicPr>
          <p:cNvPr id="8" name="Picture 7"/>
          <p:cNvPicPr>
            <a:picLocks noChangeAspect="1"/>
          </p:cNvPicPr>
          <p:nvPr/>
        </p:nvPicPr>
        <p:blipFill>
          <a:blip r:embed="rId4"/>
          <a:stretch>
            <a:fillRect/>
          </a:stretch>
        </p:blipFill>
        <p:spPr>
          <a:xfrm rot="6381128">
            <a:off x="8471655" y="306560"/>
            <a:ext cx="372074" cy="405518"/>
          </a:xfrm>
          <a:prstGeom prst="rect">
            <a:avLst/>
          </a:prstGeom>
        </p:spPr>
      </p:pic>
      <p:sp>
        <p:nvSpPr>
          <p:cNvPr id="10" name="Rectangle 9"/>
          <p:cNvSpPr/>
          <p:nvPr/>
        </p:nvSpPr>
        <p:spPr>
          <a:xfrm>
            <a:off x="4198833" y="335623"/>
            <a:ext cx="739305" cy="48680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50" b="1" i="1" u="sng" strike="noStrike" kern="0" cap="none" spc="0" normalizeH="0" baseline="0" noProof="0" smtClean="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5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343249" y="913706"/>
                <a:ext cx="8450472" cy="38393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Tổng sản lượng sản xuất than ở tỉnh Quảng Ninh trong các năm 2017, 2018, 2019, 2020 là:</a:t>
                </a:r>
              </a:p>
              <a:p>
                <a:pPr marL="0" marR="0" lvl="0" indent="0" algn="ctr" defTabSz="914400" rtl="0" eaLnBrk="1" fontAlgn="auto" latinLnBrk="0" hangingPunct="1">
                  <a:lnSpc>
                    <a:spcPct val="150000"/>
                  </a:lnSpc>
                  <a:spcBef>
                    <a:spcPts val="0"/>
                  </a:spcBef>
                  <a:spcAft>
                    <a:spcPts val="500"/>
                  </a:spcAft>
                  <a:buClr>
                    <a:srgbClr val="000000"/>
                  </a:buClr>
                  <a:buSzTx/>
                  <a:buFont typeface="Arial"/>
                  <a:buNone/>
                  <a:tabLst/>
                  <a:defRPr/>
                </a:pPr>
                <a14:m>
                  <m:oMath xmlns:m="http://schemas.openxmlformats.org/officeDocument/2006/math">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35,5+38,0+42,9+47,5 </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 164</m:t>
                    </m:r>
                  </m:oMath>
                </a14:m>
                <a:r>
                  <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(triệu tấn).</a:t>
                </a: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Ở tỉnh Quảng Ninh, tỉ số phần trăm của sản lượng sản xuất than trong năm 2020 và sản lượng sản xuất than trong năm 2017 là</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vi-VN"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47,5.100</m:t>
                          </m:r>
                        </m:num>
                        <m:den>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35,5</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≈134%</m:t>
                      </m:r>
                    </m:oMath>
                  </m:oMathPara>
                </a14:m>
                <a:endPar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Vậy </a:t>
                </a:r>
                <a:r>
                  <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rPr>
                  <a:t>nhận định của bài báo là chính xác</a:t>
                </a:r>
                <a:r>
                  <a:rPr kumimoji="0" lang="vi-VN" sz="19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9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343249" y="913706"/>
                <a:ext cx="8450472" cy="3839321"/>
              </a:xfrm>
              <a:prstGeom prst="rect">
                <a:avLst/>
              </a:prstGeom>
              <a:blipFill>
                <a:blip r:embed="rId5"/>
                <a:stretch>
                  <a:fillRect l="-649" r="-649" b="-794"/>
                </a:stretch>
              </a:blipFill>
            </p:spPr>
            <p:txBody>
              <a:bodyPr/>
              <a:lstStyle/>
              <a:p>
                <a:r>
                  <a:rPr lang="en-US">
                    <a:noFill/>
                  </a:rPr>
                  <a:t> </a:t>
                </a:r>
              </a:p>
            </p:txBody>
          </p:sp>
        </mc:Fallback>
      </mc:AlternateContent>
    </p:spTree>
    <p:extLst>
      <p:ext uri="{BB962C8B-B14F-4D97-AF65-F5344CB8AC3E}">
        <p14:creationId xmlns:p14="http://schemas.microsoft.com/office/powerpoint/2010/main" val="840055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wipe(down)">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1" dur="500"/>
                                        <p:tgtEl>
                                          <p:spTgt spid="11">
                                            <p:txEl>
                                              <p:pRg st="2" end="2"/>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up)">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wipe(left)">
                                      <p:cBhvr>
                                        <p:cTn id="3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2999329" y="580859"/>
            <a:ext cx="3301885" cy="677108"/>
          </a:xfrm>
          <a:prstGeom prst="rect">
            <a:avLst/>
          </a:prstGeom>
          <a:noFill/>
        </p:spPr>
        <p:txBody>
          <a:bodyPr wrap="square" rtlCol="0">
            <a:spAutoFit/>
          </a:bodyPr>
          <a:lstStyle/>
          <a:p>
            <a:pPr algn="ctr">
              <a:buClr>
                <a:srgbClr val="000000"/>
              </a:buClr>
              <a:buFont typeface="Arial"/>
              <a:buNone/>
            </a:pPr>
            <a:r>
              <a:rPr lang="en-US" sz="3800" b="1" kern="0" dirty="0" smtClean="0">
                <a:solidFill>
                  <a:srgbClr val="C00000"/>
                </a:solidFill>
                <a:latin typeface="Arial" panose="020B0604020202020204" pitchFamily="34" charset="0"/>
                <a:cs typeface="Arial" panose="020B0604020202020204" pitchFamily="34" charset="0"/>
                <a:sym typeface="Arial"/>
              </a:rPr>
              <a:t>KHỞI ĐỘNG</a:t>
            </a:r>
            <a:endParaRPr lang="en-US" sz="38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1104436" y="1433253"/>
            <a:ext cx="7091673" cy="1086772"/>
          </a:xfrm>
          <a:prstGeom prst="rect">
            <a:avLst/>
          </a:prstGeom>
        </p:spPr>
        <p:txBody>
          <a:bodyPr wrap="square">
            <a:spAutoFit/>
          </a:bodyPr>
          <a:lstStyle/>
          <a:p>
            <a:pPr algn="just">
              <a:lnSpc>
                <a:spcPct val="165000"/>
              </a:lnSpc>
            </a:pPr>
            <a:r>
              <a:rPr lang="vi-VN" sz="2100">
                <a:latin typeface="+mn-lt"/>
                <a:ea typeface="Calibri" panose="020F0502020204030204" pitchFamily="34" charset="0"/>
                <a:cs typeface="Times New Roman" panose="02020603050405020304" pitchFamily="18" charset="0"/>
              </a:rPr>
              <a:t>Ở lớp 6 và lớp 7, chúng ta đã làm quen với việc phân tích và xử lí dư liệu thu được ở dạng bảng hoặc biểu đồ</a:t>
            </a:r>
            <a:r>
              <a:rPr lang="vi-VN" sz="2100" smtClean="0">
                <a:latin typeface="+mn-lt"/>
                <a:ea typeface="Calibri" panose="020F0502020204030204" pitchFamily="34" charset="0"/>
                <a:cs typeface="Times New Roman" panose="02020603050405020304" pitchFamily="18" charset="0"/>
              </a:rPr>
              <a:t>.</a:t>
            </a:r>
            <a:endParaRPr lang="vi-VN" sz="2100">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335857" y="4566813"/>
            <a:ext cx="479177" cy="409478"/>
          </a:xfrm>
          <a:prstGeom prst="rect">
            <a:avLst/>
          </a:prstGeom>
        </p:spPr>
      </p:pic>
      <p:grpSp>
        <p:nvGrpSpPr>
          <p:cNvPr id="14" name="Group 13"/>
          <p:cNvGrpSpPr/>
          <p:nvPr/>
        </p:nvGrpSpPr>
        <p:grpSpPr>
          <a:xfrm>
            <a:off x="1346395" y="2958915"/>
            <a:ext cx="6761889" cy="1397917"/>
            <a:chOff x="703185" y="3284821"/>
            <a:chExt cx="6761889" cy="1397917"/>
          </a:xfrm>
        </p:grpSpPr>
        <p:sp>
          <p:nvSpPr>
            <p:cNvPr id="12" name="Rounded Rectangular Callout 11"/>
            <p:cNvSpPr/>
            <p:nvPr/>
          </p:nvSpPr>
          <p:spPr>
            <a:xfrm>
              <a:off x="1804311" y="3493572"/>
              <a:ext cx="5660763" cy="1189166"/>
            </a:xfrm>
            <a:prstGeom prst="wedgeRoundRectCallout">
              <a:avLst>
                <a:gd name="adj1" fmla="val -53889"/>
                <a:gd name="adj2" fmla="val -39451"/>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vi-VN" sz="2100">
                  <a:solidFill>
                    <a:srgbClr val="000000"/>
                  </a:solidFill>
                  <a:ea typeface="Calibri" panose="020F0502020204030204" pitchFamily="34" charset="0"/>
                  <a:cs typeface="Times New Roman" panose="02020603050405020304" pitchFamily="18" charset="0"/>
                </a:rPr>
                <a:t>Phân tích và xử lí dữ liệu thu được ở dạng bảng hoặc biểu đồ để làm gì?</a:t>
              </a:r>
            </a:p>
          </p:txBody>
        </p:sp>
        <p:pic>
          <p:nvPicPr>
            <p:cNvPr id="13" name="Picture 12"/>
            <p:cNvPicPr>
              <a:picLocks noChangeAspect="1"/>
            </p:cNvPicPr>
            <p:nvPr/>
          </p:nvPicPr>
          <p:blipFill>
            <a:blip r:embed="rId4"/>
            <a:stretch>
              <a:fillRect/>
            </a:stretch>
          </p:blipFill>
          <p:spPr>
            <a:xfrm>
              <a:off x="703185" y="3284821"/>
              <a:ext cx="846293" cy="1184153"/>
            </a:xfrm>
            <a:prstGeom prst="rect">
              <a:avLst/>
            </a:prstGeom>
          </p:spPr>
        </p:pic>
      </p:grpSp>
      <p:pic>
        <p:nvPicPr>
          <p:cNvPr id="9" name="Picture 8"/>
          <p:cNvPicPr>
            <a:picLocks noChangeAspect="1"/>
          </p:cNvPicPr>
          <p:nvPr/>
        </p:nvPicPr>
        <p:blipFill>
          <a:blip r:embed="rId5"/>
          <a:stretch>
            <a:fillRect/>
          </a:stretch>
        </p:blipFill>
        <p:spPr>
          <a:xfrm flipH="1">
            <a:off x="227783" y="158944"/>
            <a:ext cx="1214978" cy="1273463"/>
          </a:xfrm>
          <a:prstGeom prst="rect">
            <a:avLst/>
          </a:prstGeom>
        </p:spPr>
      </p:pic>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3"/>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4"/>
          <a:stretch>
            <a:fillRect/>
          </a:stretch>
        </p:blipFill>
        <p:spPr>
          <a:xfrm flipH="1">
            <a:off x="-53459" y="182880"/>
            <a:ext cx="512496" cy="971728"/>
          </a:xfrm>
          <a:prstGeom prst="rect">
            <a:avLst/>
          </a:prstGeom>
        </p:spPr>
      </p:pic>
      <p:sp>
        <p:nvSpPr>
          <p:cNvPr id="7" name="TextBox 6"/>
          <p:cNvSpPr txBox="1"/>
          <p:nvPr/>
        </p:nvSpPr>
        <p:spPr>
          <a:xfrm>
            <a:off x="459037" y="182880"/>
            <a:ext cx="8385160" cy="2054409"/>
          </a:xfrm>
          <a:prstGeom prst="rect">
            <a:avLst/>
          </a:prstGeom>
          <a:noFill/>
        </p:spPr>
        <p:txBody>
          <a:bodyPr wrap="square" rtlCol="0">
            <a:spAutoFit/>
          </a:bodyPr>
          <a:lstStyle/>
          <a:p>
            <a:pPr lvl="0" algn="just">
              <a:lnSpc>
                <a:spcPct val="150000"/>
              </a:lnSpc>
              <a:buClr>
                <a:srgbClr val="2D1549"/>
              </a:buClr>
              <a:buSzPts val="1100"/>
              <a:defRPr/>
            </a:pPr>
            <a:r>
              <a:rPr kumimoji="0" lang="en-US" sz="1700" b="1" i="0" u="none" strike="noStrike" kern="0" cap="none" spc="0" normalizeH="0" baseline="0" noProof="0" smtClean="0">
                <a:ln>
                  <a:noFill/>
                </a:ln>
                <a:solidFill>
                  <a:srgbClr val="FFFFFF"/>
                </a:solidFill>
                <a:effectLst/>
                <a:highlight>
                  <a:srgbClr val="CE4D8E"/>
                </a:highlight>
                <a:uLnTx/>
                <a:uFillTx/>
                <a:sym typeface="Arial"/>
              </a:rPr>
              <a:t>Ví </a:t>
            </a:r>
            <a:r>
              <a:rPr kumimoji="0" lang="en-US" sz="1700" b="1" i="0" u="none" strike="noStrike" kern="0" cap="none" spc="0" normalizeH="0" baseline="0" noProof="0">
                <a:ln>
                  <a:noFill/>
                </a:ln>
                <a:solidFill>
                  <a:srgbClr val="FFFFFF"/>
                </a:solidFill>
                <a:effectLst/>
                <a:highlight>
                  <a:srgbClr val="CE4D8E"/>
                </a:highlight>
                <a:uLnTx/>
                <a:uFillTx/>
                <a:sym typeface="Arial"/>
              </a:rPr>
              <a:t>dụ </a:t>
            </a:r>
            <a:r>
              <a:rPr kumimoji="0" lang="en-US" sz="1700" b="1" i="0" u="none" strike="noStrike" kern="0" cap="none" spc="0" normalizeH="0" baseline="0" noProof="0" smtClean="0">
                <a:ln>
                  <a:noFill/>
                </a:ln>
                <a:solidFill>
                  <a:srgbClr val="FFFFFF"/>
                </a:solidFill>
                <a:effectLst/>
                <a:highlight>
                  <a:srgbClr val="CE4D8E"/>
                </a:highlight>
                <a:uLnTx/>
                <a:uFillTx/>
                <a:sym typeface="Arial"/>
              </a:rPr>
              <a:t>5:</a:t>
            </a:r>
            <a:r>
              <a:rPr kumimoji="0" lang="en-US" sz="1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700" kern="1200">
                <a:latin typeface="Arial" panose="020B0604020202020204" pitchFamily="34" charset="0"/>
                <a:ea typeface="+mn-ea"/>
                <a:cs typeface="Arial" panose="020B0604020202020204" pitchFamily="34" charset="0"/>
              </a:rPr>
              <a:t>Biểu đồ cột kép ở Hình 32 biểu diễn số đôi giày thể thao được bán ra trong Quý I năm 2022 của hai cửa hàng kinh doanh</a:t>
            </a:r>
            <a:r>
              <a:rPr lang="vi-VN" sz="1700" kern="1200">
                <a:latin typeface="Arial" panose="020B0604020202020204" pitchFamily="34" charset="0"/>
                <a:ea typeface="+mn-ea"/>
                <a:cs typeface="Arial" panose="020B0604020202020204" pitchFamily="34" charset="0"/>
              </a:rPr>
              <a:t>. </a:t>
            </a:r>
            <a:endParaRPr lang="en-US" sz="1700" kern="1200" smtClean="0">
              <a:latin typeface="Arial" panose="020B0604020202020204" pitchFamily="34" charset="0"/>
              <a:ea typeface="+mn-ea"/>
              <a:cs typeface="Arial" panose="020B0604020202020204" pitchFamily="34" charset="0"/>
            </a:endParaRPr>
          </a:p>
          <a:p>
            <a:pPr lvl="0" algn="just">
              <a:lnSpc>
                <a:spcPct val="150000"/>
              </a:lnSpc>
              <a:buClr>
                <a:srgbClr val="2D1549"/>
              </a:buClr>
              <a:buSzPts val="1100"/>
              <a:defRPr/>
            </a:pPr>
            <a:r>
              <a:rPr lang="vi-VN" sz="1700" kern="1200" smtClean="0">
                <a:latin typeface="Arial" panose="020B0604020202020204" pitchFamily="34" charset="0"/>
                <a:ea typeface="+mn-ea"/>
                <a:cs typeface="Arial" panose="020B0604020202020204" pitchFamily="34" charset="0"/>
              </a:rPr>
              <a:t>a) Mỗi </a:t>
            </a:r>
            <a:r>
              <a:rPr lang="vi-VN" sz="1700" kern="1200">
                <a:latin typeface="Arial" panose="020B0604020202020204" pitchFamily="34" charset="0"/>
                <a:ea typeface="+mn-ea"/>
                <a:cs typeface="Arial" panose="020B0604020202020204" pitchFamily="34" charset="0"/>
              </a:rPr>
              <a:t>cửa hàng đó đã bán được bao nhiêu đôi giày thể thao trong Quý I năm 2022</a:t>
            </a:r>
            <a:r>
              <a:rPr lang="vi-VN" sz="1700" kern="1200">
                <a:latin typeface="Arial" panose="020B0604020202020204" pitchFamily="34" charset="0"/>
                <a:ea typeface="+mn-ea"/>
                <a:cs typeface="Arial" panose="020B0604020202020204" pitchFamily="34" charset="0"/>
              </a:rPr>
              <a:t>? </a:t>
            </a:r>
            <a:endParaRPr lang="en-US" sz="1700" kern="1200" smtClean="0">
              <a:latin typeface="Arial" panose="020B0604020202020204" pitchFamily="34" charset="0"/>
              <a:ea typeface="+mn-ea"/>
              <a:cs typeface="Arial" panose="020B0604020202020204" pitchFamily="34" charset="0"/>
            </a:endParaRPr>
          </a:p>
          <a:p>
            <a:pPr lvl="0" algn="just">
              <a:lnSpc>
                <a:spcPct val="150000"/>
              </a:lnSpc>
              <a:buClr>
                <a:srgbClr val="2D1549"/>
              </a:buClr>
              <a:buSzPts val="1100"/>
              <a:defRPr/>
            </a:pPr>
            <a:r>
              <a:rPr lang="vi-VN" sz="1700" kern="1200" smtClean="0">
                <a:latin typeface="Arial" panose="020B0604020202020204" pitchFamily="34" charset="0"/>
                <a:ea typeface="+mn-ea"/>
                <a:cs typeface="Arial" panose="020B0604020202020204" pitchFamily="34" charset="0"/>
              </a:rPr>
              <a:t>b</a:t>
            </a:r>
            <a:r>
              <a:rPr lang="vi-VN" sz="1700" kern="1200">
                <a:latin typeface="Arial" panose="020B0604020202020204" pitchFamily="34" charset="0"/>
                <a:ea typeface="+mn-ea"/>
                <a:cs typeface="Arial" panose="020B0604020202020204" pitchFamily="34" charset="0"/>
              </a:rPr>
              <a:t>) Giả sử hết Quý I cửa hàng 1 còn lại 5 đôi giày. Để có thể bán hết hàng, em </a:t>
            </a:r>
            <a:r>
              <a:rPr lang="vi-VN" sz="1700" kern="1200">
                <a:latin typeface="Arial" panose="020B0604020202020204" pitchFamily="34" charset="0"/>
                <a:ea typeface="+mn-ea"/>
                <a:cs typeface="Arial" panose="020B0604020202020204" pitchFamily="34" charset="0"/>
              </a:rPr>
              <a:t>hãy </a:t>
            </a:r>
            <a:r>
              <a:rPr lang="vi-VN" sz="1700" kern="1200" smtClean="0">
                <a:latin typeface="Arial" panose="020B0604020202020204" pitchFamily="34" charset="0"/>
                <a:ea typeface="+mn-ea"/>
                <a:cs typeface="Arial" panose="020B0604020202020204" pitchFamily="34" charset="0"/>
              </a:rPr>
              <a:t>chọn</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phương </a:t>
            </a:r>
            <a:r>
              <a:rPr lang="vi-VN" sz="1700" kern="1200">
                <a:latin typeface="Arial" panose="020B0604020202020204" pitchFamily="34" charset="0"/>
                <a:ea typeface="+mn-ea"/>
                <a:cs typeface="Arial" panose="020B0604020202020204" pitchFamily="34" charset="0"/>
              </a:rPr>
              <a:t>án kinh doanh phù hợp nhất đối với cửa hàng 1 trong tháng </a:t>
            </a:r>
            <a:r>
              <a:rPr lang="vi-VN" sz="1700" kern="1200">
                <a:latin typeface="Arial" panose="020B0604020202020204" pitchFamily="34" charset="0"/>
                <a:ea typeface="+mn-ea"/>
                <a:cs typeface="Arial" panose="020B0604020202020204" pitchFamily="34" charset="0"/>
              </a:rPr>
              <a:t>tiếp </a:t>
            </a:r>
            <a:r>
              <a:rPr lang="vi-VN" sz="1700" kern="1200" smtClean="0">
                <a:latin typeface="Arial" panose="020B0604020202020204" pitchFamily="34" charset="0"/>
                <a:ea typeface="+mn-ea"/>
                <a:cs typeface="Arial" panose="020B0604020202020204" pitchFamily="34" charset="0"/>
              </a:rPr>
              <a:t>theo</a:t>
            </a:r>
            <a:endParaRPr lang="vi-VN" sz="1700" kern="1200">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459037" y="2326114"/>
            <a:ext cx="3478679" cy="2545761"/>
          </a:xfrm>
          <a:prstGeom prst="rect">
            <a:avLst/>
          </a:prstGeom>
        </p:spPr>
      </p:pic>
      <p:sp>
        <p:nvSpPr>
          <p:cNvPr id="5" name="Rectangle 4"/>
          <p:cNvSpPr/>
          <p:nvPr/>
        </p:nvSpPr>
        <p:spPr>
          <a:xfrm>
            <a:off x="4699084" y="2441014"/>
            <a:ext cx="3677287" cy="2075183"/>
          </a:xfrm>
          <a:prstGeom prst="rect">
            <a:avLst/>
          </a:prstGeom>
        </p:spPr>
        <p:txBody>
          <a:bodyPr wrap="square">
            <a:spAutoFit/>
          </a:bodyPr>
          <a:lstStyle/>
          <a:p>
            <a:pPr>
              <a:lnSpc>
                <a:spcPct val="150000"/>
              </a:lnSpc>
              <a:spcBef>
                <a:spcPts val="600"/>
              </a:spcBef>
              <a:spcAft>
                <a:spcPts val="600"/>
              </a:spcAft>
            </a:pPr>
            <a:r>
              <a:rPr lang="en-US" sz="1700" smtClean="0">
                <a:latin typeface="+mn-lt"/>
              </a:rPr>
              <a:t>A</a:t>
            </a:r>
            <a:r>
              <a:rPr lang="en-US" sz="1700">
                <a:latin typeface="+mn-lt"/>
              </a:rPr>
              <a:t>. Nhập về 10 đôi giày thể thao.</a:t>
            </a:r>
          </a:p>
          <a:p>
            <a:pPr lvl="0">
              <a:lnSpc>
                <a:spcPct val="150000"/>
              </a:lnSpc>
              <a:spcBef>
                <a:spcPts val="600"/>
              </a:spcBef>
              <a:spcAft>
                <a:spcPts val="600"/>
              </a:spcAft>
            </a:pPr>
            <a:r>
              <a:rPr lang="en-US" sz="1700"/>
              <a:t>B. Nhập về 15 đôi giày thể </a:t>
            </a:r>
            <a:r>
              <a:rPr lang="en-US" sz="1700"/>
              <a:t>thao</a:t>
            </a:r>
            <a:r>
              <a:rPr lang="en-US" sz="1700" smtClean="0"/>
              <a:t>.</a:t>
            </a:r>
            <a:endParaRPr lang="en-US" sz="1700" smtClean="0">
              <a:latin typeface="+mn-lt"/>
            </a:endParaRPr>
          </a:p>
          <a:p>
            <a:pPr>
              <a:lnSpc>
                <a:spcPct val="150000"/>
              </a:lnSpc>
              <a:spcBef>
                <a:spcPts val="600"/>
              </a:spcBef>
              <a:spcAft>
                <a:spcPts val="600"/>
              </a:spcAft>
            </a:pPr>
            <a:r>
              <a:rPr lang="en-US" sz="1700" smtClean="0">
                <a:latin typeface="+mn-lt"/>
              </a:rPr>
              <a:t>C</a:t>
            </a:r>
            <a:r>
              <a:rPr lang="en-US" sz="1700">
                <a:latin typeface="+mn-lt"/>
              </a:rPr>
              <a:t>. Nhập về 20 đôi giày thể thao.</a:t>
            </a:r>
          </a:p>
          <a:p>
            <a:pPr>
              <a:lnSpc>
                <a:spcPct val="150000"/>
              </a:lnSpc>
              <a:spcBef>
                <a:spcPts val="600"/>
              </a:spcBef>
              <a:spcAft>
                <a:spcPts val="600"/>
              </a:spcAft>
            </a:pPr>
            <a:r>
              <a:rPr lang="en-US" sz="1700">
                <a:latin typeface="+mn-lt"/>
              </a:rPr>
              <a:t>D. Nhập về 40 đôi giày thể </a:t>
            </a:r>
            <a:r>
              <a:rPr lang="en-US" sz="1700">
                <a:latin typeface="+mn-lt"/>
              </a:rPr>
              <a:t>thao</a:t>
            </a:r>
            <a:r>
              <a:rPr lang="en-US" sz="1700" smtClean="0">
                <a:latin typeface="+mn-lt"/>
              </a:rPr>
              <a:t>.</a:t>
            </a:r>
            <a:endParaRPr lang="en-US" sz="1700">
              <a:latin typeface="+mn-lt"/>
            </a:endParaRPr>
          </a:p>
        </p:txBody>
      </p:sp>
    </p:spTree>
    <p:extLst>
      <p:ext uri="{BB962C8B-B14F-4D97-AF65-F5344CB8AC3E}">
        <p14:creationId xmlns:p14="http://schemas.microsoft.com/office/powerpoint/2010/main" val="105234513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3"/>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4"/>
          <a:stretch>
            <a:fillRect/>
          </a:stretch>
        </p:blipFill>
        <p:spPr>
          <a:xfrm flipH="1">
            <a:off x="-53459" y="182880"/>
            <a:ext cx="512496" cy="971728"/>
          </a:xfrm>
          <a:prstGeom prst="rect">
            <a:avLst/>
          </a:prstGeom>
        </p:spPr>
      </p:pic>
      <p:sp>
        <p:nvSpPr>
          <p:cNvPr id="8" name="Rectangle 7"/>
          <p:cNvSpPr/>
          <p:nvPr/>
        </p:nvSpPr>
        <p:spPr>
          <a:xfrm>
            <a:off x="4219207" y="24218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6" name="Rectangle 5"/>
          <p:cNvSpPr/>
          <p:nvPr/>
        </p:nvSpPr>
        <p:spPr>
          <a:xfrm>
            <a:off x="390432" y="724425"/>
            <a:ext cx="8355179" cy="4121898"/>
          </a:xfrm>
          <a:prstGeom prst="rect">
            <a:avLst/>
          </a:prstGeom>
        </p:spPr>
        <p:txBody>
          <a:bodyPr wrap="square">
            <a:spAutoFit/>
          </a:bodyPr>
          <a:lstStyle/>
          <a:p>
            <a:pPr algn="just">
              <a:lnSpc>
                <a:spcPct val="150000"/>
              </a:lnSpc>
              <a:spcBef>
                <a:spcPts val="100"/>
              </a:spcBef>
              <a:spcAft>
                <a:spcPts val="100"/>
              </a:spcAft>
            </a:pPr>
            <a:r>
              <a:rPr lang="vi-VN" sz="1700">
                <a:latin typeface="+mn-lt"/>
              </a:rPr>
              <a:t>a) Số đôi giày thể thao cửa hàng 1 đã bán được trong Quý I năm 2022 là:</a:t>
            </a:r>
          </a:p>
          <a:p>
            <a:pPr algn="ctr">
              <a:lnSpc>
                <a:spcPct val="150000"/>
              </a:lnSpc>
              <a:spcBef>
                <a:spcPts val="100"/>
              </a:spcBef>
              <a:spcAft>
                <a:spcPts val="100"/>
              </a:spcAft>
            </a:pPr>
            <a:r>
              <a:rPr lang="vi-VN" sz="1700" smtClean="0">
                <a:latin typeface="+mn-lt"/>
              </a:rPr>
              <a:t>25</a:t>
            </a:r>
            <a:r>
              <a:rPr lang="en-US" sz="1700" smtClean="0">
                <a:latin typeface="+mn-lt"/>
              </a:rPr>
              <a:t> </a:t>
            </a:r>
            <a:r>
              <a:rPr lang="vi-VN" sz="1700" smtClean="0">
                <a:latin typeface="+mn-lt"/>
              </a:rPr>
              <a:t>+</a:t>
            </a:r>
            <a:r>
              <a:rPr lang="en-US" sz="1700" smtClean="0">
                <a:latin typeface="+mn-lt"/>
              </a:rPr>
              <a:t> </a:t>
            </a:r>
            <a:r>
              <a:rPr lang="vi-VN" sz="1700" smtClean="0">
                <a:latin typeface="+mn-lt"/>
              </a:rPr>
              <a:t>23</a:t>
            </a:r>
            <a:r>
              <a:rPr lang="en-US" sz="1700" smtClean="0">
                <a:latin typeface="+mn-lt"/>
              </a:rPr>
              <a:t> </a:t>
            </a:r>
            <a:r>
              <a:rPr lang="vi-VN" sz="1700" smtClean="0">
                <a:latin typeface="+mn-lt"/>
              </a:rPr>
              <a:t>+</a:t>
            </a:r>
            <a:r>
              <a:rPr lang="en-US" sz="1700" smtClean="0">
                <a:latin typeface="+mn-lt"/>
              </a:rPr>
              <a:t> </a:t>
            </a:r>
            <a:r>
              <a:rPr lang="vi-VN" sz="1700" smtClean="0">
                <a:latin typeface="+mn-lt"/>
              </a:rPr>
              <a:t>24</a:t>
            </a:r>
            <a:r>
              <a:rPr lang="en-US" sz="1700" smtClean="0">
                <a:latin typeface="+mn-lt"/>
              </a:rPr>
              <a:t> </a:t>
            </a:r>
            <a:r>
              <a:rPr lang="vi-VN" sz="1700" smtClean="0">
                <a:latin typeface="+mn-lt"/>
              </a:rPr>
              <a:t>=</a:t>
            </a:r>
            <a:r>
              <a:rPr lang="en-US" sz="1700" smtClean="0">
                <a:latin typeface="+mn-lt"/>
              </a:rPr>
              <a:t> </a:t>
            </a:r>
            <a:r>
              <a:rPr lang="vi-VN" sz="1700" smtClean="0">
                <a:latin typeface="+mn-lt"/>
              </a:rPr>
              <a:t>72 </a:t>
            </a:r>
            <a:r>
              <a:rPr lang="vi-VN" sz="1700">
                <a:latin typeface="+mn-lt"/>
              </a:rPr>
              <a:t>(đôi giày).</a:t>
            </a:r>
          </a:p>
          <a:p>
            <a:pPr algn="just">
              <a:lnSpc>
                <a:spcPct val="150000"/>
              </a:lnSpc>
              <a:spcBef>
                <a:spcPts val="100"/>
              </a:spcBef>
              <a:spcAft>
                <a:spcPts val="100"/>
              </a:spcAft>
            </a:pPr>
            <a:r>
              <a:rPr lang="vi-VN" sz="1700">
                <a:latin typeface="+mn-lt"/>
              </a:rPr>
              <a:t>Số đôi giày thể thao cửa hàng 2 đã bán được trong Quý I năm 2022 là</a:t>
            </a:r>
            <a:r>
              <a:rPr lang="vi-VN" sz="1700">
                <a:latin typeface="+mn-lt"/>
              </a:rPr>
              <a:t>: </a:t>
            </a:r>
            <a:endParaRPr lang="en-US" sz="1700" smtClean="0">
              <a:latin typeface="+mn-lt"/>
            </a:endParaRPr>
          </a:p>
          <a:p>
            <a:pPr algn="ctr">
              <a:lnSpc>
                <a:spcPct val="150000"/>
              </a:lnSpc>
              <a:spcBef>
                <a:spcPts val="100"/>
              </a:spcBef>
              <a:spcAft>
                <a:spcPts val="100"/>
              </a:spcAft>
            </a:pPr>
            <a:r>
              <a:rPr lang="vi-VN" sz="1700" smtClean="0">
                <a:latin typeface="+mn-lt"/>
              </a:rPr>
              <a:t>35</a:t>
            </a:r>
            <a:r>
              <a:rPr lang="en-US" sz="1700" smtClean="0">
                <a:latin typeface="+mn-lt"/>
              </a:rPr>
              <a:t> </a:t>
            </a:r>
            <a:r>
              <a:rPr lang="vi-VN" sz="1700" smtClean="0">
                <a:latin typeface="+mn-lt"/>
              </a:rPr>
              <a:t>+</a:t>
            </a:r>
            <a:r>
              <a:rPr lang="en-US" sz="1700" smtClean="0">
                <a:latin typeface="+mn-lt"/>
              </a:rPr>
              <a:t> </a:t>
            </a:r>
            <a:r>
              <a:rPr lang="vi-VN" sz="1700" smtClean="0">
                <a:latin typeface="+mn-lt"/>
              </a:rPr>
              <a:t>37</a:t>
            </a:r>
            <a:r>
              <a:rPr lang="en-US" sz="1700" smtClean="0">
                <a:latin typeface="+mn-lt"/>
              </a:rPr>
              <a:t> </a:t>
            </a:r>
            <a:r>
              <a:rPr lang="vi-VN" sz="1700" smtClean="0">
                <a:latin typeface="+mn-lt"/>
              </a:rPr>
              <a:t>+</a:t>
            </a:r>
            <a:r>
              <a:rPr lang="en-US" sz="1700" smtClean="0">
                <a:latin typeface="+mn-lt"/>
              </a:rPr>
              <a:t> </a:t>
            </a:r>
            <a:r>
              <a:rPr lang="vi-VN" sz="1700" smtClean="0">
                <a:latin typeface="+mn-lt"/>
              </a:rPr>
              <a:t>36</a:t>
            </a:r>
            <a:r>
              <a:rPr lang="en-US" sz="1700" smtClean="0">
                <a:latin typeface="+mn-lt"/>
              </a:rPr>
              <a:t> </a:t>
            </a:r>
            <a:r>
              <a:rPr lang="vi-VN" sz="1700" smtClean="0">
                <a:latin typeface="+mn-lt"/>
              </a:rPr>
              <a:t>=</a:t>
            </a:r>
            <a:r>
              <a:rPr lang="en-US" sz="1700" smtClean="0">
                <a:latin typeface="+mn-lt"/>
              </a:rPr>
              <a:t> </a:t>
            </a:r>
            <a:r>
              <a:rPr lang="vi-VN" sz="1700" smtClean="0">
                <a:latin typeface="+mn-lt"/>
              </a:rPr>
              <a:t>108 </a:t>
            </a:r>
            <a:r>
              <a:rPr lang="vi-VN" sz="1700">
                <a:latin typeface="+mn-lt"/>
              </a:rPr>
              <a:t>(đôi giày).</a:t>
            </a:r>
          </a:p>
          <a:p>
            <a:pPr algn="just">
              <a:lnSpc>
                <a:spcPct val="150000"/>
              </a:lnSpc>
              <a:spcBef>
                <a:spcPts val="100"/>
              </a:spcBef>
              <a:spcAft>
                <a:spcPts val="100"/>
              </a:spcAft>
            </a:pPr>
            <a:r>
              <a:rPr lang="vi-VN" sz="1700">
                <a:latin typeface="+mn-lt"/>
              </a:rPr>
              <a:t>b) Số đôi giày thể thao cửa hàng 1 đã bán được ở mỗi tháng của Quý I năm 2022 là từ 23 đến 25 (đôi giày), bình quân là 24 đôi giày/tháng</a:t>
            </a:r>
            <a:r>
              <a:rPr lang="vi-VN" sz="1700">
                <a:latin typeface="+mn-lt"/>
              </a:rPr>
              <a:t>. </a:t>
            </a:r>
            <a:endParaRPr lang="en-US" sz="1700" smtClean="0">
              <a:latin typeface="+mn-lt"/>
            </a:endParaRPr>
          </a:p>
          <a:p>
            <a:pPr algn="just">
              <a:lnSpc>
                <a:spcPct val="150000"/>
              </a:lnSpc>
              <a:spcBef>
                <a:spcPts val="100"/>
              </a:spcBef>
              <a:spcAft>
                <a:spcPts val="100"/>
              </a:spcAft>
            </a:pPr>
            <a:r>
              <a:rPr lang="vi-VN" sz="1700" smtClean="0">
                <a:latin typeface="+mn-lt"/>
              </a:rPr>
              <a:t>Mặt </a:t>
            </a:r>
            <a:r>
              <a:rPr lang="vi-VN" sz="1700">
                <a:latin typeface="+mn-lt"/>
              </a:rPr>
              <a:t>khác, hết Quý I cửa hàng 1 vẫn còn lại 5 đôi giày nên số giày nhập về theo các phương án A và B là ít, trong khi đó số giày nhập về theo phương án D là nhiều, chỉ có số giày nhập về theo phương án C là hợp lí</a:t>
            </a:r>
            <a:r>
              <a:rPr lang="vi-VN" sz="1700">
                <a:latin typeface="+mn-lt"/>
              </a:rPr>
              <a:t>. </a:t>
            </a:r>
            <a:endParaRPr lang="en-US" sz="1700" smtClean="0">
              <a:latin typeface="+mn-lt"/>
            </a:endParaRPr>
          </a:p>
          <a:p>
            <a:pPr algn="just">
              <a:lnSpc>
                <a:spcPct val="150000"/>
              </a:lnSpc>
              <a:spcBef>
                <a:spcPts val="100"/>
              </a:spcBef>
              <a:spcAft>
                <a:spcPts val="100"/>
              </a:spcAft>
            </a:pPr>
            <a:r>
              <a:rPr lang="vi-VN" sz="1700" smtClean="0">
                <a:latin typeface="+mn-lt"/>
              </a:rPr>
              <a:t>Vậy </a:t>
            </a:r>
            <a:r>
              <a:rPr lang="vi-VN" sz="1700">
                <a:latin typeface="+mn-lt"/>
              </a:rPr>
              <a:t>cửa hàng 1 nên chọn phương </a:t>
            </a:r>
            <a:r>
              <a:rPr lang="vi-VN" sz="1700">
                <a:latin typeface="+mn-lt"/>
              </a:rPr>
              <a:t>án </a:t>
            </a:r>
            <a:r>
              <a:rPr lang="vi-VN" sz="1700" smtClean="0">
                <a:latin typeface="+mn-lt"/>
              </a:rPr>
              <a:t>C</a:t>
            </a:r>
            <a:r>
              <a:rPr lang="en-US" sz="1700" smtClean="0">
                <a:latin typeface="+mn-lt"/>
              </a:rPr>
              <a:t>.</a:t>
            </a:r>
            <a:endParaRPr lang="en-US" sz="1700">
              <a:latin typeface="+mn-lt"/>
            </a:endParaRPr>
          </a:p>
        </p:txBody>
      </p:sp>
    </p:spTree>
    <p:extLst>
      <p:ext uri="{BB962C8B-B14F-4D97-AF65-F5344CB8AC3E}">
        <p14:creationId xmlns:p14="http://schemas.microsoft.com/office/powerpoint/2010/main" val="3209417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ipe(left)">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wipe(down)">
                                      <p:cBhvr>
                                        <p:cTn id="4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4" name="Google Shape;2349;p37"/>
          <p:cNvGrpSpPr/>
          <p:nvPr/>
        </p:nvGrpSpPr>
        <p:grpSpPr>
          <a:xfrm rot="15052668" flipV="1">
            <a:off x="8242891" y="141744"/>
            <a:ext cx="683280" cy="600885"/>
            <a:chOff x="6745875" y="1386325"/>
            <a:chExt cx="1050850" cy="888425"/>
          </a:xfrm>
        </p:grpSpPr>
        <p:sp>
          <p:nvSpPr>
            <p:cNvPr id="25"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Picture 62"/>
          <p:cNvPicPr>
            <a:picLocks noChangeAspect="1"/>
          </p:cNvPicPr>
          <p:nvPr/>
        </p:nvPicPr>
        <p:blipFill>
          <a:blip r:embed="rId3"/>
          <a:stretch>
            <a:fillRect/>
          </a:stretch>
        </p:blipFill>
        <p:spPr>
          <a:xfrm>
            <a:off x="7911711" y="4120501"/>
            <a:ext cx="881006" cy="1022999"/>
          </a:xfrm>
          <a:prstGeom prst="rect">
            <a:avLst/>
          </a:prstGeom>
        </p:spPr>
      </p:pic>
      <p:sp>
        <p:nvSpPr>
          <p:cNvPr id="27" name="TextBox 26"/>
          <p:cNvSpPr txBox="1"/>
          <p:nvPr/>
        </p:nvSpPr>
        <p:spPr>
          <a:xfrm>
            <a:off x="3741741" y="159546"/>
            <a:ext cx="183341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a:t>
            </a: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2</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p:sp>
        <p:nvSpPr>
          <p:cNvPr id="3" name="Rectangle 2"/>
          <p:cNvSpPr/>
          <p:nvPr/>
        </p:nvSpPr>
        <p:spPr>
          <a:xfrm>
            <a:off x="347656" y="869450"/>
            <a:ext cx="5203669" cy="384721"/>
          </a:xfrm>
          <a:prstGeom prst="rect">
            <a:avLst/>
          </a:prstGeom>
        </p:spPr>
        <p:txBody>
          <a:bodyPr wrap="none">
            <a:spAutoFit/>
          </a:bodyPr>
          <a:lstStyle/>
          <a:p>
            <a:r>
              <a:rPr lang="vi-VN" sz="1900">
                <a:latin typeface="+mn-lt"/>
              </a:rPr>
              <a:t>Số cây được trồng trong vườn nhà bác Mai là:</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189685" y="1306636"/>
            <a:ext cx="2877474" cy="1087706"/>
          </a:xfrm>
          <a:prstGeom prst="rect">
            <a:avLst/>
          </a:prstGeom>
        </p:spPr>
      </p:pic>
      <p:sp>
        <p:nvSpPr>
          <p:cNvPr id="6" name="Rectangle 5"/>
          <p:cNvSpPr/>
          <p:nvPr/>
        </p:nvSpPr>
        <p:spPr>
          <a:xfrm>
            <a:off x="377681" y="2394726"/>
            <a:ext cx="8561533" cy="969496"/>
          </a:xfrm>
          <a:prstGeom prst="rect">
            <a:avLst/>
          </a:prstGeom>
        </p:spPr>
        <p:txBody>
          <a:bodyPr wrap="square">
            <a:spAutoFit/>
          </a:bodyPr>
          <a:lstStyle/>
          <a:p>
            <a:pPr algn="just">
              <a:lnSpc>
                <a:spcPct val="150000"/>
              </a:lnSpc>
            </a:pPr>
            <a:r>
              <a:rPr lang="vi-VN" sz="1900">
                <a:latin typeface="+mn-lt"/>
              </a:rPr>
              <a:t>a) Tính tổng số cây trong vườn nhà bác Mai.</a:t>
            </a:r>
          </a:p>
          <a:p>
            <a:pPr algn="just">
              <a:lnSpc>
                <a:spcPct val="150000"/>
              </a:lnSpc>
            </a:pPr>
            <a:r>
              <a:rPr lang="vi-VN" sz="1900">
                <a:latin typeface="+mn-lt"/>
              </a:rPr>
              <a:t>b) Hỏi số cây vải chiếm bao nhiêu phần trăm tổng số cây trong vườn?</a:t>
            </a:r>
          </a:p>
        </p:txBody>
      </p:sp>
      <p:sp>
        <p:nvSpPr>
          <p:cNvPr id="31" name="Rectangle 30"/>
          <p:cNvSpPr/>
          <p:nvPr/>
        </p:nvSpPr>
        <p:spPr>
          <a:xfrm>
            <a:off x="1065268" y="3293036"/>
            <a:ext cx="1056036" cy="486800"/>
          </a:xfrm>
          <a:prstGeom prst="rect">
            <a:avLst/>
          </a:prstGeom>
        </p:spPr>
        <p:txBody>
          <a:bodyPr wrap="squar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Rectangle 6"/>
              <p:cNvSpPr/>
              <p:nvPr/>
            </p:nvSpPr>
            <p:spPr>
              <a:xfrm>
                <a:off x="2263711" y="3770219"/>
                <a:ext cx="5148926" cy="1318374"/>
              </a:xfrm>
              <a:prstGeom prst="rect">
                <a:avLst/>
              </a:prstGeom>
            </p:spPr>
            <p:txBody>
              <a:bodyPr wrap="square">
                <a:spAutoFit/>
              </a:bodyPr>
              <a:lstStyle/>
              <a:p>
                <a:pPr algn="just">
                  <a:lnSpc>
                    <a:spcPct val="150000"/>
                  </a:lnSpc>
                  <a:spcBef>
                    <a:spcPts val="600"/>
                  </a:spcBef>
                  <a:spcAft>
                    <a:spcPts val="600"/>
                  </a:spcAft>
                </a:pPr>
                <a:r>
                  <a:rPr lang="en-US" sz="1900">
                    <a:latin typeface="+mn-lt"/>
                    <a:ea typeface="Arial" panose="020B0604020202020204" pitchFamily="34" charset="0"/>
                    <a:cs typeface="Times New Roman" panose="02020603050405020304" pitchFamily="18" charset="0"/>
                  </a:rPr>
                  <a:t>a) Tổng số cây: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80+25+55=160</m:t>
                    </m:r>
                  </m:oMath>
                </a14:m>
                <a:r>
                  <a:rPr lang="en-US" sz="1900">
                    <a:effectLst/>
                    <a:latin typeface="+mn-lt"/>
                    <a:ea typeface="Dotum" panose="020B0600000101010101" pitchFamily="34" charset="-127"/>
                    <a:cs typeface="Times New Roman" panose="02020603050405020304" pitchFamily="18" charset="0"/>
                  </a:rPr>
                  <a:t> (cây)</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Arial" panose="020B0604020202020204" pitchFamily="34" charset="0"/>
                    <a:cs typeface="Times New Roman" panose="02020603050405020304" pitchFamily="18" charset="0"/>
                  </a:rPr>
                  <a:t>b) Số cây vài chiếm: </a:t>
                </a:r>
                <a14:m>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80</m:t>
                        </m:r>
                      </m:num>
                      <m:den>
                        <m:r>
                          <a:rPr lang="en-US" sz="1900" i="1">
                            <a:effectLst/>
                            <a:latin typeface="+mn-lt"/>
                            <a:ea typeface="Arial" panose="020B0604020202020204" pitchFamily="34" charset="0"/>
                            <a:cs typeface="Times New Roman" panose="02020603050405020304" pitchFamily="18" charset="0"/>
                          </a:rPr>
                          <m:t>160</m:t>
                        </m:r>
                      </m:den>
                    </m:f>
                    <m:r>
                      <a:rPr lang="en-US" sz="1900" i="1">
                        <a:effectLst/>
                        <a:latin typeface="+mn-lt"/>
                        <a:ea typeface="Arial" panose="020B0604020202020204" pitchFamily="34" charset="0"/>
                        <a:cs typeface="Times New Roman" panose="02020603050405020304" pitchFamily="18" charset="0"/>
                      </a:rPr>
                      <m:t> . 100%</m:t>
                    </m:r>
                    <m:r>
                      <a:rPr lang="en-US" sz="1900" i="1">
                        <a:effectLst/>
                        <a:latin typeface="+mn-lt"/>
                        <a:ea typeface="Dotum" panose="020B0600000101010101" pitchFamily="34" charset="-127"/>
                        <a:cs typeface="Times New Roman" panose="02020603050405020304" pitchFamily="18" charset="0"/>
                      </a:rPr>
                      <m:t>=50%</m:t>
                    </m:r>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63711" y="3770219"/>
                <a:ext cx="5148926" cy="1318374"/>
              </a:xfrm>
              <a:prstGeom prst="rect">
                <a:avLst/>
              </a:prstGeom>
              <a:blipFill>
                <a:blip r:embed="rId6"/>
                <a:stretch>
                  <a:fillRect l="-1065"/>
                </a:stretch>
              </a:blipFill>
            </p:spPr>
            <p:txBody>
              <a:bodyPr/>
              <a:lstStyle/>
              <a:p>
                <a:r>
                  <a:rPr lang="en-US">
                    <a:noFill/>
                  </a:rPr>
                  <a:t> </a:t>
                </a:r>
              </a:p>
            </p:txBody>
          </p:sp>
        </mc:Fallback>
      </mc:AlternateContent>
    </p:spTree>
    <p:extLst>
      <p:ext uri="{BB962C8B-B14F-4D97-AF65-F5344CB8AC3E}">
        <p14:creationId xmlns:p14="http://schemas.microsoft.com/office/powerpoint/2010/main" val="29161135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wipe(left)">
                                      <p:cBhvr>
                                        <p:cTn id="3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6"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40619" y="234522"/>
            <a:ext cx="5789367" cy="2169825"/>
          </a:xfrm>
          <a:prstGeom prst="rect">
            <a:avLst/>
          </a:prstGeom>
          <a:noFill/>
        </p:spPr>
        <p:txBody>
          <a:bodyPr wrap="square" rtlCol="0">
            <a:spAutoFit/>
          </a:bodyPr>
          <a:lstStyle/>
          <a:p>
            <a:pPr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1. </a:t>
            </a:r>
            <a:r>
              <a:rPr lang="vi-VN" sz="1800" kern="100">
                <a:latin typeface="Arial" panose="020B0604020202020204" pitchFamily="34" charset="0"/>
                <a:ea typeface="Calibri" panose="020F0502020204030204" pitchFamily="34" charset="0"/>
                <a:cs typeface="Arial" panose="020B0604020202020204" pitchFamily="34" charset="0"/>
              </a:rPr>
              <a:t>Một cửa hàng thủy sản thống kê khối lượng cá chép bán được trong Quý IV năm 2020 ở biểu đồ </a:t>
            </a:r>
            <a:r>
              <a:rPr lang="vi-VN" sz="1800" kern="100">
                <a:latin typeface="Arial" panose="020B0604020202020204" pitchFamily="34" charset="0"/>
                <a:ea typeface="Calibri" panose="020F0502020204030204" pitchFamily="34" charset="0"/>
                <a:cs typeface="Arial" panose="020B0604020202020204" pitchFamily="34" charset="0"/>
              </a:rPr>
              <a:t>sau</a:t>
            </a:r>
            <a:r>
              <a:rPr lang="vi-VN" sz="1800" kern="100" smtClean="0">
                <a:latin typeface="Arial" panose="020B0604020202020204" pitchFamily="34" charset="0"/>
                <a:ea typeface="Calibri" panose="020F0502020204030204" pitchFamily="34" charset="0"/>
                <a:cs typeface="Arial" panose="020B0604020202020204" pitchFamily="34" charset="0"/>
              </a:rPr>
              <a:t>:</a:t>
            </a:r>
            <a:endParaRPr lang="en-US" sz="1800" kern="1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kern="100">
                <a:latin typeface="Arial" panose="020B0604020202020204" pitchFamily="34" charset="0"/>
                <a:ea typeface="Calibri" panose="020F0502020204030204" pitchFamily="34" charset="0"/>
                <a:cs typeface="Arial" panose="020B0604020202020204" pitchFamily="34" charset="0"/>
              </a:rPr>
              <a:t>Tính tỉ số của lượng cá chép bán được trong tháng 11 trên tổng lượng cá chép bán được trong toàn Quý IV năm 2020</a:t>
            </a:r>
            <a:endParaRPr lang="en-US" sz="18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353042" y="282234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3174637" y="282234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173006" y="390654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53042" y="390654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435238" y="287949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434045" y="396369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247689" y="287154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254009" y="39636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020042" y="2531693"/>
            <a:ext cx="1750285" cy="896519"/>
            <a:chOff x="1148116" y="2322255"/>
            <a:chExt cx="6349936" cy="56526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148116" y="2322255"/>
                  <a:ext cx="6349936"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1148116" y="2322255"/>
                  <a:ext cx="6349936" cy="54869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11596" y="2856622"/>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871609" y="2518265"/>
            <a:ext cx="1750286" cy="912907"/>
            <a:chOff x="1222590" y="2311922"/>
            <a:chExt cx="6442649" cy="575598"/>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mc:Choice xmlns:a14="http://schemas.microsoft.com/office/drawing/2010/main" Requires="a14">
            <p:sp>
              <p:nvSpPr>
                <p:cNvPr id="31" name="TextBox 30"/>
                <p:cNvSpPr txBox="1"/>
                <p:nvPr/>
              </p:nvSpPr>
              <p:spPr>
                <a:xfrm>
                  <a:off x="1664301" y="2311922"/>
                  <a:ext cx="5559227"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1664301" y="2311922"/>
                  <a:ext cx="5559227" cy="54869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027994" y="3659993"/>
            <a:ext cx="1729324" cy="903079"/>
            <a:chOff x="1222590" y="2318119"/>
            <a:chExt cx="5840031" cy="569401"/>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mc:Choice xmlns:a14="http://schemas.microsoft.com/office/drawing/2010/main" Requires="a14">
            <p:sp>
              <p:nvSpPr>
                <p:cNvPr id="34" name="TextBox 33"/>
                <p:cNvSpPr txBox="1"/>
                <p:nvPr/>
              </p:nvSpPr>
              <p:spPr>
                <a:xfrm>
                  <a:off x="1771449" y="2318119"/>
                  <a:ext cx="4791889" cy="54869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5</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4" name="TextBox 33"/>
                <p:cNvSpPr txBox="1">
                  <a:spLocks noRot="1" noChangeAspect="1" noMove="1" noResize="1" noEditPoints="1" noAdjustHandles="1" noChangeArrowheads="1" noChangeShapeType="1" noTextEdit="1"/>
                </p:cNvSpPr>
                <p:nvPr/>
              </p:nvSpPr>
              <p:spPr>
                <a:xfrm>
                  <a:off x="1771449" y="2318119"/>
                  <a:ext cx="4791889" cy="54869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871609" y="3651629"/>
            <a:ext cx="1750286" cy="905984"/>
            <a:chOff x="1222591" y="2316287"/>
            <a:chExt cx="5310397" cy="571233"/>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mc:Choice xmlns:a14="http://schemas.microsoft.com/office/drawing/2010/main" Requires="a14">
            <p:sp>
              <p:nvSpPr>
                <p:cNvPr id="37" name="TextBox 36"/>
                <p:cNvSpPr txBox="1"/>
                <p:nvPr/>
              </p:nvSpPr>
              <p:spPr>
                <a:xfrm>
                  <a:off x="1474712" y="2316287"/>
                  <a:ext cx="4806154" cy="5503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7" name="TextBox 36"/>
                <p:cNvSpPr txBox="1">
                  <a:spLocks noRot="1" noChangeAspect="1" noMove="1" noResize="1" noEditPoints="1" noAdjustHandles="1" noChangeArrowheads="1" noChangeShapeType="1" noTextEdit="1"/>
                </p:cNvSpPr>
                <p:nvPr/>
              </p:nvSpPr>
              <p:spPr>
                <a:xfrm>
                  <a:off x="1474712" y="2316287"/>
                  <a:ext cx="4806154" cy="550393"/>
                </a:xfrm>
                <a:prstGeom prst="rect">
                  <a:avLst/>
                </a:prstGeom>
                <a:blipFill>
                  <a:blip r:embed="rId13"/>
                  <a:stretch>
                    <a:fillRect/>
                  </a:stretch>
                </a:blipFill>
              </p:spPr>
              <p:txBody>
                <a:bodyPr/>
                <a:lstStyle/>
                <a:p>
                  <a:r>
                    <a:rPr lang="en-US">
                      <a:noFill/>
                    </a:rPr>
                    <a:t> </a:t>
                  </a:r>
                </a:p>
              </p:txBody>
            </p:sp>
          </mc:Fallback>
        </mc:AlternateContent>
      </p:grpSp>
      <p:pic>
        <p:nvPicPr>
          <p:cNvPr id="4" name="Picture 3"/>
          <p:cNvPicPr>
            <a:picLocks noChangeAspect="1"/>
          </p:cNvPicPr>
          <p:nvPr/>
        </p:nvPicPr>
        <p:blipFill>
          <a:blip r:embed="rId14"/>
          <a:stretch>
            <a:fillRect/>
          </a:stretch>
        </p:blipFill>
        <p:spPr>
          <a:xfrm>
            <a:off x="6033474" y="383134"/>
            <a:ext cx="2931375" cy="2214721"/>
          </a:xfrm>
          <a:prstGeom prst="rect">
            <a:avLst/>
          </a:prstGeom>
        </p:spPr>
      </p:pic>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45614" y="76504"/>
            <a:ext cx="5112134" cy="2585323"/>
          </a:xfrm>
          <a:prstGeom prst="rect">
            <a:avLst/>
          </a:prstGeom>
          <a:noFill/>
        </p:spPr>
        <p:txBody>
          <a:bodyPr wrap="square" rtlCol="0">
            <a:spAutoFit/>
          </a:bodyPr>
          <a:lstStyle/>
          <a:p>
            <a:pPr lvl="0" algn="just">
              <a:lnSpc>
                <a:spcPct val="150000"/>
              </a:lnSpc>
            </a:pPr>
            <a:r>
              <a:rPr kumimoji="0" lang="nl-NL" sz="1800" b="1"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a:t>
            </a:r>
            <a:r>
              <a:rPr kumimoji="0" lang="nl-NL" sz="1800" b="1"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2. </a:t>
            </a:r>
            <a:r>
              <a:rPr lang="vi-VN" sz="1800" kern="100">
                <a:latin typeface="Arial" panose="020B0604020202020204" pitchFamily="34" charset="0"/>
                <a:ea typeface="Calibri" panose="020F0502020204030204" pitchFamily="34" charset="0"/>
                <a:cs typeface="Arial" panose="020B0604020202020204" pitchFamily="34" charset="0"/>
              </a:rPr>
              <a:t>Hình 1 là biểu đồ dân số Việt Nam qua các năm 1921, 1960, 1980, 1990, 2000 và 2020 (đơn vị </a:t>
            </a:r>
            <a:r>
              <a:rPr lang="vi-VN" sz="1800" kern="100">
                <a:latin typeface="Arial" panose="020B0604020202020204" pitchFamily="34" charset="0"/>
                <a:ea typeface="Calibri" panose="020F0502020204030204" pitchFamily="34" charset="0"/>
                <a:cs typeface="Arial" panose="020B0604020202020204" pitchFamily="34" charset="0"/>
              </a:rPr>
              <a:t>triệu </a:t>
            </a:r>
            <a:r>
              <a:rPr lang="vi-VN" sz="1800" kern="100" smtClean="0">
                <a:latin typeface="Arial" panose="020B0604020202020204" pitchFamily="34" charset="0"/>
                <a:ea typeface="Calibri" panose="020F0502020204030204" pitchFamily="34" charset="0"/>
                <a:cs typeface="Arial" panose="020B0604020202020204" pitchFamily="34" charset="0"/>
              </a:rPr>
              <a:t>người)</a:t>
            </a:r>
            <a:r>
              <a:rPr lang="en-US" sz="1800" kern="100" smtClean="0">
                <a:latin typeface="Arial" panose="020B0604020202020204" pitchFamily="34" charset="0"/>
                <a:ea typeface="Calibri" panose="020F0502020204030204" pitchFamily="34" charset="0"/>
                <a:cs typeface="Arial" panose="020B0604020202020204" pitchFamily="34" charset="0"/>
              </a:rPr>
              <a:t>. </a:t>
            </a:r>
            <a:r>
              <a:rPr lang="vi-VN" sz="1800" kern="100" smtClean="0">
                <a:latin typeface="Arial" panose="020B0604020202020204" pitchFamily="34" charset="0"/>
                <a:ea typeface="Calibri" panose="020F0502020204030204" pitchFamily="34" charset="0"/>
                <a:cs typeface="Arial" panose="020B0604020202020204" pitchFamily="34" charset="0"/>
              </a:rPr>
              <a:t>Hãy </a:t>
            </a:r>
            <a:r>
              <a:rPr lang="vi-VN" sz="1800" kern="100">
                <a:latin typeface="Arial" panose="020B0604020202020204" pitchFamily="34" charset="0"/>
                <a:ea typeface="Calibri" panose="020F0502020204030204" pitchFamily="34" charset="0"/>
                <a:cs typeface="Arial" panose="020B0604020202020204" pitchFamily="34" charset="0"/>
              </a:rPr>
              <a:t>quan sát biểu đồ ở Hình 1 và trả lời câu hỏi sau:</a:t>
            </a:r>
          </a:p>
          <a:p>
            <a:pPr lvl="0" algn="just">
              <a:lnSpc>
                <a:spcPct val="150000"/>
              </a:lnSpc>
            </a:pPr>
            <a:r>
              <a:rPr lang="vi-VN" sz="1800" kern="100">
                <a:latin typeface="Arial" panose="020B0604020202020204" pitchFamily="34" charset="0"/>
                <a:ea typeface="Calibri" panose="020F0502020204030204" pitchFamily="34" charset="0"/>
                <a:cs typeface="Arial" panose="020B0604020202020204" pitchFamily="34" charset="0"/>
              </a:rPr>
              <a:t>Sau bao nhiêu năm (kể từ năm 1921) thì dân số nước ta tăng thêm 64 </a:t>
            </a:r>
            <a:r>
              <a:rPr lang="vi-VN" sz="1800" kern="100">
                <a:latin typeface="Arial" panose="020B0604020202020204" pitchFamily="34" charset="0"/>
                <a:ea typeface="Calibri" panose="020F0502020204030204" pitchFamily="34" charset="0"/>
                <a:cs typeface="Arial" panose="020B0604020202020204" pitchFamily="34" charset="0"/>
              </a:rPr>
              <a:t>triệu </a:t>
            </a:r>
            <a:r>
              <a:rPr lang="vi-VN" sz="1800" kern="100" smtClean="0">
                <a:latin typeface="Arial" panose="020B0604020202020204" pitchFamily="34" charset="0"/>
                <a:ea typeface="Calibri" panose="020F0502020204030204" pitchFamily="34" charset="0"/>
                <a:cs typeface="Arial" panose="020B0604020202020204" pitchFamily="34" charset="0"/>
              </a:rPr>
              <a:t>người</a:t>
            </a:r>
            <a:endParaRPr lang="vi-VN" sz="18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3090560" y="309366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277304" y="41853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090560" y="417580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77304" y="309366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172756" y="315081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358307" y="315081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50356" y="423450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171563" y="423295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930386" y="3012976"/>
            <a:ext cx="1750285" cy="684493"/>
            <a:chOff x="1121959"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121959" y="2507568"/>
                  <a:ext cx="634993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69 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1121959" y="2507568"/>
                  <a:ext cx="6349936" cy="320193"/>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04101" y="2868261"/>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789163" y="3012977"/>
            <a:ext cx="1750286" cy="684492"/>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mc:Choice xmlns:a14="http://schemas.microsoft.com/office/drawing/2010/main" Requires="a14">
            <p:sp>
              <p:nvSpPr>
                <p:cNvPr id="31" name="TextBox 30"/>
                <p:cNvSpPr txBox="1"/>
                <p:nvPr/>
              </p:nvSpPr>
              <p:spPr>
                <a:xfrm>
                  <a:off x="1664296" y="2500623"/>
                  <a:ext cx="555922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ea typeface="Arial" panose="020B0604020202020204" pitchFamily="34" charset="0"/>
                            <a:cs typeface="Arial" panose="020B0604020202020204" pitchFamily="34" charset="0"/>
                          </a:rPr>
                          <m:t>7</m:t>
                        </m:r>
                        <m:r>
                          <m:rPr>
                            <m:nor/>
                          </m:rPr>
                          <a:rPr lang="fr-FR" sz="1800">
                            <a:latin typeface="Arial" panose="020B0604020202020204" pitchFamily="34" charset="0"/>
                            <a:ea typeface="Arial" panose="020B0604020202020204" pitchFamily="34" charset="0"/>
                            <a:cs typeface="Arial" panose="020B0604020202020204" pitchFamily="34" charset="0"/>
                          </a:rPr>
                          <m:t>9 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1664296" y="2500623"/>
                  <a:ext cx="5559226" cy="32019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945548" y="4147835"/>
            <a:ext cx="1729324" cy="684493"/>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mc:Choice xmlns:a14="http://schemas.microsoft.com/office/drawing/2010/main" Requires="a14">
            <p:sp>
              <p:nvSpPr>
                <p:cNvPr id="34" name="TextBox 33"/>
                <p:cNvSpPr txBox="1"/>
                <p:nvPr/>
              </p:nvSpPr>
              <p:spPr>
                <a:xfrm>
                  <a:off x="1713415" y="2497301"/>
                  <a:ext cx="4791889"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ea typeface="Arial" panose="020B0604020202020204" pitchFamily="34" charset="0"/>
                            <a:cs typeface="Arial" panose="020B0604020202020204" pitchFamily="34" charset="0"/>
                          </a:rPr>
                          <m:t>75</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4" name="TextBox 33"/>
                <p:cNvSpPr txBox="1">
                  <a:spLocks noRot="1" noChangeAspect="1" noMove="1" noResize="1" noEditPoints="1" noAdjustHandles="1" noChangeArrowheads="1" noChangeShapeType="1" noTextEdit="1"/>
                </p:cNvSpPr>
                <p:nvPr/>
              </p:nvSpPr>
              <p:spPr>
                <a:xfrm>
                  <a:off x="1713415" y="2497301"/>
                  <a:ext cx="4791889" cy="32019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789163" y="4142373"/>
            <a:ext cx="1750286" cy="684492"/>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mc:Choice xmlns:a14="http://schemas.microsoft.com/office/drawing/2010/main" Requires="a14">
            <p:sp>
              <p:nvSpPr>
                <p:cNvPr id="37" name="TextBox 36"/>
                <p:cNvSpPr txBox="1"/>
                <p:nvPr/>
              </p:nvSpPr>
              <p:spPr>
                <a:xfrm>
                  <a:off x="1474706" y="2500744"/>
                  <a:ext cx="4806153"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6</m:t>
                        </m:r>
                        <m:r>
                          <m:rPr>
                            <m:nor/>
                          </m:rPr>
                          <a:rPr lang="en-US" sz="1800" b="0" i="0" smtClean="0">
                            <a:latin typeface="Arial" panose="020B0604020202020204" pitchFamily="34" charset="0"/>
                            <a:ea typeface="Arial" panose="020B0604020202020204" pitchFamily="34" charset="0"/>
                            <a:cs typeface="Arial" panose="020B0604020202020204" pitchFamily="34" charset="0"/>
                          </a:rPr>
                          <m:t>5</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ă</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lang="en-US" sz="1800" kern="1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7" name="TextBox 36"/>
                <p:cNvSpPr txBox="1">
                  <a:spLocks noRot="1" noChangeAspect="1" noMove="1" noResize="1" noEditPoints="1" noAdjustHandles="1" noChangeArrowheads="1" noChangeShapeType="1" noTextEdit="1"/>
                </p:cNvSpPr>
                <p:nvPr/>
              </p:nvSpPr>
              <p:spPr>
                <a:xfrm>
                  <a:off x="1474706" y="2500744"/>
                  <a:ext cx="4806153" cy="320193"/>
                </a:xfrm>
                <a:prstGeom prst="rect">
                  <a:avLst/>
                </a:prstGeom>
                <a:blipFill>
                  <a:blip r:embed="rId13"/>
                  <a:stretch>
                    <a:fillRect/>
                  </a:stretch>
                </a:blipFill>
              </p:spPr>
              <p:txBody>
                <a:bodyPr/>
                <a:lstStyle/>
                <a:p>
                  <a:r>
                    <a:rPr lang="en-US">
                      <a:noFill/>
                    </a:rPr>
                    <a:t> </a:t>
                  </a:r>
                </a:p>
              </p:txBody>
            </p:sp>
          </mc:Fallback>
        </mc:AlternateContent>
      </p:grpSp>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Lst>
          </a:blip>
          <a:stretch>
            <a:fillRect/>
          </a:stretch>
        </p:blipFill>
        <p:spPr>
          <a:xfrm>
            <a:off x="5387744" y="247338"/>
            <a:ext cx="3583869" cy="2321830"/>
          </a:xfrm>
          <a:prstGeom prst="rect">
            <a:avLst/>
          </a:prstGeom>
        </p:spPr>
      </p:pic>
    </p:spTree>
    <p:extLst>
      <p:ext uri="{BB962C8B-B14F-4D97-AF65-F5344CB8AC3E}">
        <p14:creationId xmlns:p14="http://schemas.microsoft.com/office/powerpoint/2010/main" val="268579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83089" y="544079"/>
            <a:ext cx="4343940" cy="1754326"/>
          </a:xfrm>
          <a:prstGeom prst="rect">
            <a:avLst/>
          </a:prstGeom>
          <a:noFill/>
        </p:spPr>
        <p:txBody>
          <a:bodyPr wrap="square" rtlCol="0">
            <a:spAutoFit/>
          </a:bodyPr>
          <a:lstStyle/>
          <a:p>
            <a:pPr lvl="0"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3. </a:t>
            </a:r>
            <a:r>
              <a:rPr lang="nl-NL" sz="1800" kern="100">
                <a:latin typeface="Arial" panose="020B0604020202020204" pitchFamily="34" charset="0"/>
                <a:ea typeface="Calibri" panose="020F0502020204030204" pitchFamily="34" charset="0"/>
                <a:cs typeface="Arial" panose="020B0604020202020204" pitchFamily="34" charset="0"/>
              </a:rPr>
              <a:t>Cho biểu đồ biểu diễn kết quả học tập của học sinh khối </a:t>
            </a:r>
            <a:r>
              <a:rPr lang="nl-NL" sz="1800" kern="100">
                <a:latin typeface="Arial" panose="020B0604020202020204" pitchFamily="34" charset="0"/>
                <a:ea typeface="Calibri" panose="020F0502020204030204" pitchFamily="34" charset="0"/>
                <a:cs typeface="Arial" panose="020B0604020202020204" pitchFamily="34" charset="0"/>
              </a:rPr>
              <a:t>7</a:t>
            </a:r>
            <a:r>
              <a:rPr lang="nl-NL" sz="1800" kern="100" smtClean="0">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pPr>
            <a:r>
              <a:rPr lang="vi-VN" sz="1800" kern="100" smtClean="0">
                <a:latin typeface="Arial" panose="020B0604020202020204" pitchFamily="34" charset="0"/>
                <a:ea typeface="Calibri" panose="020F0502020204030204" pitchFamily="34" charset="0"/>
                <a:cs typeface="Arial" panose="020B0604020202020204" pitchFamily="34" charset="0"/>
              </a:rPr>
              <a:t>Số </a:t>
            </a:r>
            <a:r>
              <a:rPr lang="vi-VN" sz="1800" kern="100">
                <a:latin typeface="Arial" panose="020B0604020202020204" pitchFamily="34" charset="0"/>
                <a:ea typeface="Calibri" panose="020F0502020204030204" pitchFamily="34" charset="0"/>
                <a:cs typeface="Arial" panose="020B0604020202020204" pitchFamily="34" charset="0"/>
              </a:rPr>
              <a:t>học sinh học lực Trung bình ít hơn số học sinh học lực Khá bao nhiêu?</a:t>
            </a:r>
            <a:endParaRPr kumimoji="0" lang="vi-VN" sz="180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Oval 10"/>
          <p:cNvSpPr/>
          <p:nvPr/>
        </p:nvSpPr>
        <p:spPr>
          <a:xfrm>
            <a:off x="3077201" y="297224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075570" y="405645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6" name="TextBox 15"/>
          <p:cNvSpPr txBox="1"/>
          <p:nvPr/>
        </p:nvSpPr>
        <p:spPr>
          <a:xfrm>
            <a:off x="3150253" y="3021446"/>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156573" y="411360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915396" y="2893626"/>
            <a:ext cx="1750285" cy="684493"/>
            <a:chOff x="1121959"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121959" y="2507568"/>
                  <a:ext cx="634993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88 </m:t>
                        </m:r>
                        <m:r>
                          <m:rPr>
                            <m:nor/>
                          </m:rPr>
                          <a:rPr lang="fr-FR" sz="1800">
                            <a:latin typeface="Arial" panose="020B0604020202020204" pitchFamily="34" charset="0"/>
                            <a:ea typeface="Arial" panose="020B0604020202020204" pitchFamily="34" charset="0"/>
                            <a:cs typeface="Arial" panose="020B0604020202020204" pitchFamily="34" charset="0"/>
                          </a:rPr>
                          <m:t>h</m:t>
                        </m:r>
                        <m:r>
                          <m:rPr>
                            <m:nor/>
                          </m:rPr>
                          <a:rPr lang="fr-FR" sz="1800">
                            <a:latin typeface="Arial" panose="020B0604020202020204" pitchFamily="34" charset="0"/>
                            <a:ea typeface="Arial" panose="020B0604020202020204" pitchFamily="34" charset="0"/>
                            <a:cs typeface="Arial" panose="020B0604020202020204" pitchFamily="34" charset="0"/>
                          </a:rPr>
                          <m:t>ọ</m:t>
                        </m:r>
                        <m:r>
                          <m:rPr>
                            <m:nor/>
                          </m:rPr>
                          <a:rPr lang="fr-FR" sz="1800">
                            <a:latin typeface="Arial" panose="020B0604020202020204" pitchFamily="34" charset="0"/>
                            <a:ea typeface="Arial" panose="020B0604020202020204" pitchFamily="34" charset="0"/>
                            <a:cs typeface="Arial" panose="020B0604020202020204" pitchFamily="34" charset="0"/>
                          </a:rPr>
                          <m:t>c</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sinh</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1121959" y="2507568"/>
                  <a:ext cx="6349936" cy="320193"/>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04101" y="2868261"/>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774173" y="2868261"/>
            <a:ext cx="1750286" cy="684492"/>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mc:Choice xmlns:a14="http://schemas.microsoft.com/office/drawing/2010/main" Requires="a14">
            <p:sp>
              <p:nvSpPr>
                <p:cNvPr id="31" name="TextBox 30"/>
                <p:cNvSpPr txBox="1"/>
                <p:nvPr/>
              </p:nvSpPr>
              <p:spPr>
                <a:xfrm>
                  <a:off x="1664296" y="2500623"/>
                  <a:ext cx="555922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90 </m:t>
                        </m:r>
                        <m:r>
                          <m:rPr>
                            <m:nor/>
                          </m:rPr>
                          <a:rPr lang="en-US" sz="1800">
                            <a:latin typeface="Arial" panose="020B0604020202020204" pitchFamily="34" charset="0"/>
                            <a:ea typeface="Arial" panose="020B0604020202020204" pitchFamily="34" charset="0"/>
                            <a:cs typeface="Arial" panose="020B0604020202020204" pitchFamily="34" charset="0"/>
                          </a:rPr>
                          <m:t>h</m:t>
                        </m:r>
                        <m:r>
                          <m:rPr>
                            <m:nor/>
                          </m:rPr>
                          <a:rPr lang="en-US" sz="1800">
                            <a:latin typeface="Arial" panose="020B0604020202020204" pitchFamily="34" charset="0"/>
                            <a:ea typeface="Arial" panose="020B0604020202020204" pitchFamily="34" charset="0"/>
                            <a:cs typeface="Arial" panose="020B0604020202020204" pitchFamily="34" charset="0"/>
                          </a:rPr>
                          <m:t>ọ</m:t>
                        </m:r>
                        <m:r>
                          <m:rPr>
                            <m:nor/>
                          </m:rPr>
                          <a:rPr lang="en-US" sz="1800">
                            <a:latin typeface="Arial" panose="020B0604020202020204" pitchFamily="34" charset="0"/>
                            <a:ea typeface="Arial" panose="020B0604020202020204" pitchFamily="34" charset="0"/>
                            <a:cs typeface="Arial" panose="020B0604020202020204" pitchFamily="34" charset="0"/>
                          </a:rPr>
                          <m:t>c</m:t>
                        </m:r>
                        <m:r>
                          <m:rPr>
                            <m:nor/>
                          </m:rPr>
                          <a:rPr lang="en-US" sz="1800">
                            <a:latin typeface="Arial" panose="020B0604020202020204" pitchFamily="34" charset="0"/>
                            <a:ea typeface="Arial" panose="020B0604020202020204" pitchFamily="34" charset="0"/>
                            <a:cs typeface="Arial" panose="020B0604020202020204" pitchFamily="34" charset="0"/>
                          </a:rPr>
                          <m:t> </m:t>
                        </m:r>
                        <m:r>
                          <m:rPr>
                            <m:nor/>
                          </m:rPr>
                          <a:rPr lang="en-US" sz="1800">
                            <a:latin typeface="Arial" panose="020B0604020202020204" pitchFamily="34" charset="0"/>
                            <a:ea typeface="Arial" panose="020B0604020202020204" pitchFamily="34" charset="0"/>
                            <a:cs typeface="Arial" panose="020B0604020202020204" pitchFamily="34" charset="0"/>
                          </a:rPr>
                          <m:t>sinh</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1" name="TextBox 30"/>
                <p:cNvSpPr txBox="1">
                  <a:spLocks noRot="1" noChangeAspect="1" noMove="1" noResize="1" noEditPoints="1" noAdjustHandles="1" noChangeArrowheads="1" noChangeShapeType="1" noTextEdit="1"/>
                </p:cNvSpPr>
                <p:nvPr/>
              </p:nvSpPr>
              <p:spPr>
                <a:xfrm>
                  <a:off x="1664296" y="2500623"/>
                  <a:ext cx="5559226" cy="32019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930558" y="4028485"/>
            <a:ext cx="1729324" cy="684493"/>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mc:Choice xmlns:a14="http://schemas.microsoft.com/office/drawing/2010/main" Requires="a14">
            <p:sp>
              <p:nvSpPr>
                <p:cNvPr id="34" name="TextBox 33"/>
                <p:cNvSpPr txBox="1"/>
                <p:nvPr/>
              </p:nvSpPr>
              <p:spPr>
                <a:xfrm>
                  <a:off x="1713415" y="2497301"/>
                  <a:ext cx="4791889"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92 </m:t>
                        </m:r>
                        <m:r>
                          <m:rPr>
                            <m:nor/>
                          </m:rPr>
                          <a:rPr lang="en-US" sz="1800">
                            <a:latin typeface="Arial" panose="020B0604020202020204" pitchFamily="34" charset="0"/>
                            <a:ea typeface="Arial" panose="020B0604020202020204" pitchFamily="34" charset="0"/>
                            <a:cs typeface="Arial" panose="020B0604020202020204" pitchFamily="34" charset="0"/>
                          </a:rPr>
                          <m:t>h</m:t>
                        </m:r>
                        <m:r>
                          <m:rPr>
                            <m:nor/>
                          </m:rPr>
                          <a:rPr lang="en-US" sz="1800">
                            <a:latin typeface="Arial" panose="020B0604020202020204" pitchFamily="34" charset="0"/>
                            <a:ea typeface="Arial" panose="020B0604020202020204" pitchFamily="34" charset="0"/>
                            <a:cs typeface="Arial" panose="020B0604020202020204" pitchFamily="34" charset="0"/>
                          </a:rPr>
                          <m:t>ọ</m:t>
                        </m:r>
                        <m:r>
                          <m:rPr>
                            <m:nor/>
                          </m:rPr>
                          <a:rPr lang="en-US" sz="1800">
                            <a:latin typeface="Arial" panose="020B0604020202020204" pitchFamily="34" charset="0"/>
                            <a:ea typeface="Arial" panose="020B0604020202020204" pitchFamily="34" charset="0"/>
                            <a:cs typeface="Arial" panose="020B0604020202020204" pitchFamily="34" charset="0"/>
                          </a:rPr>
                          <m:t>c</m:t>
                        </m:r>
                        <m:r>
                          <m:rPr>
                            <m:nor/>
                          </m:rPr>
                          <a:rPr lang="en-US" sz="1800">
                            <a:latin typeface="Arial" panose="020B0604020202020204" pitchFamily="34" charset="0"/>
                            <a:ea typeface="Arial" panose="020B0604020202020204" pitchFamily="34" charset="0"/>
                            <a:cs typeface="Arial" panose="020B0604020202020204" pitchFamily="34" charset="0"/>
                          </a:rPr>
                          <m:t> </m:t>
                        </m:r>
                        <m:r>
                          <m:rPr>
                            <m:nor/>
                          </m:rPr>
                          <a:rPr lang="en-US" sz="1800">
                            <a:latin typeface="Arial" panose="020B0604020202020204" pitchFamily="34" charset="0"/>
                            <a:ea typeface="Arial" panose="020B0604020202020204" pitchFamily="34" charset="0"/>
                            <a:cs typeface="Arial" panose="020B0604020202020204" pitchFamily="34" charset="0"/>
                          </a:rPr>
                          <m:t>sinh</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4" name="TextBox 33"/>
                <p:cNvSpPr txBox="1">
                  <a:spLocks noRot="1" noChangeAspect="1" noMove="1" noResize="1" noEditPoints="1" noAdjustHandles="1" noChangeArrowheads="1" noChangeShapeType="1" noTextEdit="1"/>
                </p:cNvSpPr>
                <p:nvPr/>
              </p:nvSpPr>
              <p:spPr>
                <a:xfrm>
                  <a:off x="1713415" y="2497301"/>
                  <a:ext cx="4791889" cy="32019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774173" y="4023023"/>
            <a:ext cx="1750286" cy="684492"/>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mc:Choice xmlns:a14="http://schemas.microsoft.com/office/drawing/2010/main" Requires="a14">
            <p:sp>
              <p:nvSpPr>
                <p:cNvPr id="37" name="TextBox 36"/>
                <p:cNvSpPr txBox="1"/>
                <p:nvPr/>
              </p:nvSpPr>
              <p:spPr>
                <a:xfrm>
                  <a:off x="1474706" y="2500744"/>
                  <a:ext cx="4806153"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94 </m:t>
                        </m:r>
                        <m:r>
                          <m:rPr>
                            <m:nor/>
                          </m:rPr>
                          <a:rPr lang="fr-FR" sz="1800">
                            <a:latin typeface="Arial" panose="020B0604020202020204" pitchFamily="34" charset="0"/>
                            <a:ea typeface="Arial" panose="020B0604020202020204" pitchFamily="34" charset="0"/>
                            <a:cs typeface="Arial" panose="020B0604020202020204" pitchFamily="34" charset="0"/>
                          </a:rPr>
                          <m:t>h</m:t>
                        </m:r>
                        <m:r>
                          <m:rPr>
                            <m:nor/>
                          </m:rPr>
                          <a:rPr lang="fr-FR" sz="1800">
                            <a:latin typeface="Arial" panose="020B0604020202020204" pitchFamily="34" charset="0"/>
                            <a:ea typeface="Arial" panose="020B0604020202020204" pitchFamily="34" charset="0"/>
                            <a:cs typeface="Arial" panose="020B0604020202020204" pitchFamily="34" charset="0"/>
                          </a:rPr>
                          <m:t>ọ</m:t>
                        </m:r>
                        <m:r>
                          <m:rPr>
                            <m:nor/>
                          </m:rPr>
                          <a:rPr lang="fr-FR" sz="1800">
                            <a:latin typeface="Arial" panose="020B0604020202020204" pitchFamily="34" charset="0"/>
                            <a:ea typeface="Arial" panose="020B0604020202020204" pitchFamily="34" charset="0"/>
                            <a:cs typeface="Arial" panose="020B0604020202020204" pitchFamily="34" charset="0"/>
                          </a:rPr>
                          <m:t>c</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sinh</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7" name="TextBox 36"/>
                <p:cNvSpPr txBox="1">
                  <a:spLocks noRot="1" noChangeAspect="1" noMove="1" noResize="1" noEditPoints="1" noAdjustHandles="1" noChangeArrowheads="1" noChangeShapeType="1" noTextEdit="1"/>
                </p:cNvSpPr>
                <p:nvPr/>
              </p:nvSpPr>
              <p:spPr>
                <a:xfrm>
                  <a:off x="1474706" y="2500744"/>
                  <a:ext cx="4806153" cy="320193"/>
                </a:xfrm>
                <a:prstGeom prst="rect">
                  <a:avLst/>
                </a:prstGeom>
                <a:blipFill>
                  <a:blip r:embed="rId13"/>
                  <a:stretch>
                    <a:fillRect/>
                  </a:stretch>
                </a:blipFill>
              </p:spPr>
              <p:txBody>
                <a:bodyPr/>
                <a:lstStyle/>
                <a:p>
                  <a:r>
                    <a:rPr lang="en-US">
                      <a:noFill/>
                    </a:rPr>
                    <a:t> </a:t>
                  </a:r>
                </a:p>
              </p:txBody>
            </p:sp>
          </mc:Fallback>
        </mc:AlternateContent>
      </p:gr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saturation sat="200000"/>
                    </a14:imgEffect>
                    <a14:imgEffect>
                      <a14:brightnessContrast contrast="-40000"/>
                    </a14:imgEffect>
                  </a14:imgLayer>
                </a14:imgProps>
              </a:ext>
            </a:extLst>
          </a:blip>
          <a:stretch>
            <a:fillRect/>
          </a:stretch>
        </p:blipFill>
        <p:spPr>
          <a:xfrm>
            <a:off x="4782530" y="258972"/>
            <a:ext cx="4068480" cy="2248935"/>
          </a:xfrm>
          <a:prstGeom prst="rect">
            <a:avLst/>
          </a:prstGeom>
        </p:spPr>
      </p:pic>
      <p:sp>
        <p:nvSpPr>
          <p:cNvPr id="38" name="Oval 37"/>
          <p:cNvSpPr/>
          <p:nvPr/>
        </p:nvSpPr>
        <p:spPr>
          <a:xfrm>
            <a:off x="246701" y="297224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39" name="Oval 38"/>
          <p:cNvSpPr/>
          <p:nvPr/>
        </p:nvSpPr>
        <p:spPr>
          <a:xfrm>
            <a:off x="246701" y="405645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0" name="TextBox 39"/>
          <p:cNvSpPr txBox="1"/>
          <p:nvPr/>
        </p:nvSpPr>
        <p:spPr>
          <a:xfrm>
            <a:off x="328897" y="302939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1" name="TextBox 40"/>
          <p:cNvSpPr txBox="1"/>
          <p:nvPr/>
        </p:nvSpPr>
        <p:spPr>
          <a:xfrm>
            <a:off x="327704" y="4113603"/>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60542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chemeClr val="accent2"/>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1"/>
                                        </p:tgtEl>
                                        <p:attrNameLst>
                                          <p:attrName>fillcolor</p:attrName>
                                        </p:attrNameLst>
                                      </p:cBhvr>
                                      <p:to>
                                        <a:schemeClr val="accent2"/>
                                      </p:to>
                                    </p:animClr>
                                    <p:set>
                                      <p:cBhvr>
                                        <p:cTn id="22" dur="2000" fill="hold"/>
                                        <p:tgtEl>
                                          <p:spTgt spid="11"/>
                                        </p:tgtEl>
                                        <p:attrNameLst>
                                          <p:attrName>fill.type</p:attrName>
                                        </p:attrNameLst>
                                      </p:cBhvr>
                                      <p:to>
                                        <p:strVal val="solid"/>
                                      </p:to>
                                    </p:set>
                                    <p:set>
                                      <p:cBhvr>
                                        <p:cTn id="23" dur="2000" fill="hold"/>
                                        <p:tgtEl>
                                          <p:spTgt spid="1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rgbClr val="3399FF"/>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9"/>
                                        </p:tgtEl>
                                        <p:attrNameLst>
                                          <p:attrName>fillcolor</p:attrName>
                                        </p:attrNameLst>
                                      </p:cBhvr>
                                      <p:to>
                                        <a:schemeClr val="accent2"/>
                                      </p:to>
                                    </p:animClr>
                                    <p:set>
                                      <p:cBhvr>
                                        <p:cTn id="36" dur="2000" fill="hold"/>
                                        <p:tgtEl>
                                          <p:spTgt spid="39"/>
                                        </p:tgtEl>
                                        <p:attrNameLst>
                                          <p:attrName>fill.type</p:attrName>
                                        </p:attrNameLst>
                                      </p:cBhvr>
                                      <p:to>
                                        <p:strVal val="solid"/>
                                      </p:to>
                                    </p:set>
                                    <p:set>
                                      <p:cBhvr>
                                        <p:cTn id="37" dur="2000" fill="hold"/>
                                        <p:tgtEl>
                                          <p:spTgt spid="3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93148" y="68186"/>
            <a:ext cx="4343940" cy="2585323"/>
          </a:xfrm>
          <a:prstGeom prst="rect">
            <a:avLst/>
          </a:prstGeom>
          <a:noFill/>
        </p:spPr>
        <p:txBody>
          <a:bodyPr wrap="square" rtlCol="0">
            <a:spAutoFit/>
          </a:bodyPr>
          <a:lstStyle/>
          <a:p>
            <a:pPr lvl="0" algn="just">
              <a:lnSpc>
                <a:spcPct val="150000"/>
              </a:lnSpc>
            </a:pPr>
            <a:r>
              <a:rPr lang="vi-VN" sz="1800" b="1" kern="100">
                <a:latin typeface="Arial" panose="020B0604020202020204" pitchFamily="34" charset="0"/>
                <a:ea typeface="Calibri" panose="020F0502020204030204" pitchFamily="34" charset="0"/>
                <a:cs typeface="Arial" panose="020B0604020202020204" pitchFamily="34" charset="0"/>
              </a:rPr>
              <a:t>Câu 4. </a:t>
            </a:r>
            <a:r>
              <a:rPr lang="vi-VN" sz="1800" kern="100">
                <a:latin typeface="Arial" panose="020B0604020202020204" pitchFamily="34" charset="0"/>
                <a:ea typeface="Calibri" panose="020F0502020204030204" pitchFamily="34" charset="0"/>
                <a:cs typeface="Arial" panose="020B0604020202020204" pitchFamily="34" charset="0"/>
              </a:rPr>
              <a:t>Một công ty mới thành lập có ba cơ sở bán sản phẩm. Biểu đồ dưới đây biểu diễn số sản phẩm bán được của mỗi cơ sở trong 2 tháng </a:t>
            </a:r>
            <a:r>
              <a:rPr lang="vi-VN" sz="1800" kern="100">
                <a:latin typeface="Arial" panose="020B0604020202020204" pitchFamily="34" charset="0"/>
                <a:ea typeface="Calibri" panose="020F0502020204030204" pitchFamily="34" charset="0"/>
                <a:cs typeface="Arial" panose="020B0604020202020204" pitchFamily="34" charset="0"/>
              </a:rPr>
              <a:t>đầu</a:t>
            </a:r>
            <a:r>
              <a:rPr lang="vi-VN" sz="1800" kern="100" smtClean="0">
                <a:latin typeface="Arial" panose="020B0604020202020204" pitchFamily="34" charset="0"/>
                <a:ea typeface="Calibri" panose="020F0502020204030204" pitchFamily="34" charset="0"/>
                <a:cs typeface="Arial" panose="020B0604020202020204" pitchFamily="34" charset="0"/>
              </a:rPr>
              <a:t>:</a:t>
            </a:r>
            <a:endParaRPr lang="en-US" sz="1800" kern="100" smtClean="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vi-VN" sz="1800" kern="100">
                <a:latin typeface="Arial" panose="020B0604020202020204" pitchFamily="34" charset="0"/>
                <a:ea typeface="Calibri" panose="020F0502020204030204" pitchFamily="34" charset="0"/>
                <a:cs typeface="Arial" panose="020B0604020202020204" pitchFamily="34" charset="0"/>
              </a:rPr>
              <a:t>Trong 2 tháng đầu, công ty đó bán được tất cả bao nhiêu sản phẩm?</a:t>
            </a:r>
            <a:endParaRPr kumimoji="0" lang="vi-VN" sz="180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Oval 6"/>
          <p:cNvSpPr/>
          <p:nvPr/>
        </p:nvSpPr>
        <p:spPr>
          <a:xfrm>
            <a:off x="3303565" y="412311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3303565" y="301260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62314" y="409213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62314" y="298930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385761" y="4180264"/>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343317" y="304645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376617" y="3061801"/>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43317" y="414928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834251" y="2908616"/>
            <a:ext cx="2212276" cy="684493"/>
            <a:chOff x="867760" y="2455940"/>
            <a:chExt cx="6930280"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867760" y="2492001"/>
                  <a:ext cx="6930280" cy="334384"/>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2048 </m:t>
                        </m:r>
                        <m:r>
                          <m:rPr>
                            <m:nor/>
                          </m:rPr>
                          <a:rPr lang="fr-FR" sz="1800">
                            <a:latin typeface="Arial" panose="020B0604020202020204" pitchFamily="34" charset="0"/>
                            <a:ea typeface="Arial" panose="020B0604020202020204" pitchFamily="34" charset="0"/>
                            <a:cs typeface="Arial" panose="020B0604020202020204" pitchFamily="34" charset="0"/>
                          </a:rPr>
                          <m:t>s</m:t>
                        </m:r>
                        <m:r>
                          <m:rPr>
                            <m:nor/>
                          </m:rPr>
                          <a:rPr lang="fr-FR" sz="1800">
                            <a:latin typeface="Arial" panose="020B0604020202020204" pitchFamily="34" charset="0"/>
                            <a:ea typeface="Arial" panose="020B0604020202020204" pitchFamily="34" charset="0"/>
                            <a:cs typeface="Arial" panose="020B0604020202020204" pitchFamily="34" charset="0"/>
                          </a:rPr>
                          <m:t>ả</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ph</m:t>
                        </m:r>
                        <m:r>
                          <m:rPr>
                            <m:nor/>
                          </m:rPr>
                          <a:rPr lang="fr-FR" sz="1800">
                            <a:latin typeface="Arial" panose="020B0604020202020204" pitchFamily="34" charset="0"/>
                            <a:ea typeface="Arial" panose="020B0604020202020204" pitchFamily="34" charset="0"/>
                            <a:cs typeface="Arial" panose="020B0604020202020204" pitchFamily="34" charset="0"/>
                          </a:rPr>
                          <m:t>ẩ</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867760" y="2492001"/>
                  <a:ext cx="6930280" cy="334384"/>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04101" y="2868261"/>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4000537" y="2908616"/>
            <a:ext cx="2027020" cy="684492"/>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mc:Choice xmlns:a14="http://schemas.microsoft.com/office/drawing/2010/main" Requires="a14">
            <p:sp>
              <p:nvSpPr>
                <p:cNvPr id="31" name="TextBox 30"/>
                <p:cNvSpPr txBox="1"/>
                <p:nvPr/>
              </p:nvSpPr>
              <p:spPr>
                <a:xfrm>
                  <a:off x="1311766" y="2495209"/>
                  <a:ext cx="6353473" cy="334384"/>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2484 </m:t>
                        </m:r>
                        <m:r>
                          <m:rPr>
                            <m:nor/>
                          </m:rPr>
                          <a:rPr lang="en-US" sz="1800">
                            <a:latin typeface="Arial" panose="020B0604020202020204" pitchFamily="34" charset="0"/>
                            <a:ea typeface="Arial" panose="020B0604020202020204" pitchFamily="34" charset="0"/>
                            <a:cs typeface="Arial" panose="020B0604020202020204" pitchFamily="34" charset="0"/>
                          </a:rPr>
                          <m:t>s</m:t>
                        </m:r>
                        <m:r>
                          <m:rPr>
                            <m:nor/>
                          </m:rPr>
                          <a:rPr lang="en-US" sz="1800">
                            <a:latin typeface="Arial" panose="020B0604020202020204" pitchFamily="34" charset="0"/>
                            <a:ea typeface="Arial" panose="020B0604020202020204" pitchFamily="34" charset="0"/>
                            <a:cs typeface="Arial" panose="020B0604020202020204" pitchFamily="34" charset="0"/>
                          </a:rPr>
                          <m:t>ả</m:t>
                        </m:r>
                        <m:r>
                          <m:rPr>
                            <m:nor/>
                          </m:rPr>
                          <a:rPr lang="en-US" sz="1800">
                            <a:latin typeface="Arial" panose="020B0604020202020204" pitchFamily="34" charset="0"/>
                            <a:ea typeface="Arial" panose="020B0604020202020204" pitchFamily="34" charset="0"/>
                            <a:cs typeface="Arial" panose="020B0604020202020204" pitchFamily="34" charset="0"/>
                          </a:rPr>
                          <m:t>n</m:t>
                        </m:r>
                        <m:r>
                          <m:rPr>
                            <m:nor/>
                          </m:rPr>
                          <a:rPr lang="en-US" sz="1800">
                            <a:latin typeface="Arial" panose="020B0604020202020204" pitchFamily="34" charset="0"/>
                            <a:ea typeface="Arial" panose="020B0604020202020204" pitchFamily="34" charset="0"/>
                            <a:cs typeface="Arial" panose="020B0604020202020204" pitchFamily="34" charset="0"/>
                          </a:rPr>
                          <m:t> </m:t>
                        </m:r>
                        <m:r>
                          <m:rPr>
                            <m:nor/>
                          </m:rPr>
                          <a:rPr lang="en-US" sz="1800">
                            <a:latin typeface="Arial" panose="020B0604020202020204" pitchFamily="34" charset="0"/>
                            <a:ea typeface="Arial" panose="020B0604020202020204" pitchFamily="34" charset="0"/>
                            <a:cs typeface="Arial" panose="020B0604020202020204" pitchFamily="34" charset="0"/>
                          </a:rPr>
                          <m:t>ph</m:t>
                        </m:r>
                        <m:r>
                          <m:rPr>
                            <m:nor/>
                          </m:rPr>
                          <a:rPr lang="en-US" sz="1800">
                            <a:latin typeface="Arial" panose="020B0604020202020204" pitchFamily="34" charset="0"/>
                            <a:ea typeface="Arial" panose="020B0604020202020204" pitchFamily="34" charset="0"/>
                            <a:cs typeface="Arial" panose="020B0604020202020204" pitchFamily="34" charset="0"/>
                          </a:rPr>
                          <m:t>ẩ</m:t>
                        </m:r>
                        <m:r>
                          <m:rPr>
                            <m:nor/>
                          </m:rPr>
                          <a:rPr lang="en-US"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1" name="TextBox 30"/>
                <p:cNvSpPr txBox="1">
                  <a:spLocks noRot="1" noChangeAspect="1" noMove="1" noResize="1" noEditPoints="1" noAdjustHandles="1" noChangeArrowheads="1" noChangeShapeType="1" noTextEdit="1"/>
                </p:cNvSpPr>
                <p:nvPr/>
              </p:nvSpPr>
              <p:spPr>
                <a:xfrm>
                  <a:off x="1311766" y="2495209"/>
                  <a:ext cx="6353473" cy="334384"/>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930558" y="4043475"/>
            <a:ext cx="2002744" cy="684493"/>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mc:Choice xmlns:a14="http://schemas.microsoft.com/office/drawing/2010/main" Requires="a14">
            <p:sp>
              <p:nvSpPr>
                <p:cNvPr id="34" name="TextBox 33"/>
                <p:cNvSpPr txBox="1"/>
                <p:nvPr/>
              </p:nvSpPr>
              <p:spPr>
                <a:xfrm>
                  <a:off x="1440393" y="2497126"/>
                  <a:ext cx="5349085" cy="334384"/>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2840 </m:t>
                        </m:r>
                        <m:r>
                          <m:rPr>
                            <m:nor/>
                          </m:rPr>
                          <a:rPr lang="en-US" sz="1800">
                            <a:latin typeface="Arial" panose="020B0604020202020204" pitchFamily="34" charset="0"/>
                            <a:ea typeface="Arial" panose="020B0604020202020204" pitchFamily="34" charset="0"/>
                            <a:cs typeface="Arial" panose="020B0604020202020204" pitchFamily="34" charset="0"/>
                          </a:rPr>
                          <m:t>s</m:t>
                        </m:r>
                        <m:r>
                          <m:rPr>
                            <m:nor/>
                          </m:rPr>
                          <a:rPr lang="en-US" sz="1800">
                            <a:latin typeface="Arial" panose="020B0604020202020204" pitchFamily="34" charset="0"/>
                            <a:ea typeface="Arial" panose="020B0604020202020204" pitchFamily="34" charset="0"/>
                            <a:cs typeface="Arial" panose="020B0604020202020204" pitchFamily="34" charset="0"/>
                          </a:rPr>
                          <m:t>ả</m:t>
                        </m:r>
                        <m:r>
                          <m:rPr>
                            <m:nor/>
                          </m:rPr>
                          <a:rPr lang="en-US" sz="1800">
                            <a:latin typeface="Arial" panose="020B0604020202020204" pitchFamily="34" charset="0"/>
                            <a:ea typeface="Arial" panose="020B0604020202020204" pitchFamily="34" charset="0"/>
                            <a:cs typeface="Arial" panose="020B0604020202020204" pitchFamily="34" charset="0"/>
                          </a:rPr>
                          <m:t>n</m:t>
                        </m:r>
                        <m:r>
                          <m:rPr>
                            <m:nor/>
                          </m:rPr>
                          <a:rPr lang="en-US" sz="1800">
                            <a:latin typeface="Arial" panose="020B0604020202020204" pitchFamily="34" charset="0"/>
                            <a:ea typeface="Arial" panose="020B0604020202020204" pitchFamily="34" charset="0"/>
                            <a:cs typeface="Arial" panose="020B0604020202020204" pitchFamily="34" charset="0"/>
                          </a:rPr>
                          <m:t> </m:t>
                        </m:r>
                        <m:r>
                          <m:rPr>
                            <m:nor/>
                          </m:rPr>
                          <a:rPr lang="en-US" sz="1800">
                            <a:latin typeface="Arial" panose="020B0604020202020204" pitchFamily="34" charset="0"/>
                            <a:ea typeface="Arial" panose="020B0604020202020204" pitchFamily="34" charset="0"/>
                            <a:cs typeface="Arial" panose="020B0604020202020204" pitchFamily="34" charset="0"/>
                          </a:rPr>
                          <m:t>ph</m:t>
                        </m:r>
                        <m:r>
                          <m:rPr>
                            <m:nor/>
                          </m:rPr>
                          <a:rPr lang="en-US" sz="1800">
                            <a:latin typeface="Arial" panose="020B0604020202020204" pitchFamily="34" charset="0"/>
                            <a:ea typeface="Arial" panose="020B0604020202020204" pitchFamily="34" charset="0"/>
                            <a:cs typeface="Arial" panose="020B0604020202020204" pitchFamily="34" charset="0"/>
                          </a:rPr>
                          <m:t>ẩ</m:t>
                        </m:r>
                        <m:r>
                          <m:rPr>
                            <m:nor/>
                          </m:rPr>
                          <a:rPr lang="en-US"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4" name="TextBox 33"/>
                <p:cNvSpPr txBox="1">
                  <a:spLocks noRot="1" noChangeAspect="1" noMove="1" noResize="1" noEditPoints="1" noAdjustHandles="1" noChangeArrowheads="1" noChangeShapeType="1" noTextEdit="1"/>
                </p:cNvSpPr>
                <p:nvPr/>
              </p:nvSpPr>
              <p:spPr>
                <a:xfrm>
                  <a:off x="1440393" y="2497126"/>
                  <a:ext cx="5349085" cy="334384"/>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4000537" y="4063378"/>
            <a:ext cx="2027020" cy="684492"/>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mc:Choice xmlns:a14="http://schemas.microsoft.com/office/drawing/2010/main" Requires="a14">
            <p:sp>
              <p:nvSpPr>
                <p:cNvPr id="37" name="TextBox 36"/>
                <p:cNvSpPr txBox="1"/>
                <p:nvPr/>
              </p:nvSpPr>
              <p:spPr>
                <a:xfrm>
                  <a:off x="1494341" y="2500744"/>
                  <a:ext cx="4806153" cy="334384"/>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fr-FR" sz="1800">
                            <a:latin typeface="Arial" panose="020B0604020202020204" pitchFamily="34" charset="0"/>
                            <a:ea typeface="Arial" panose="020B0604020202020204" pitchFamily="34" charset="0"/>
                            <a:cs typeface="Arial" panose="020B0604020202020204" pitchFamily="34" charset="0"/>
                          </a:rPr>
                          <m:t>2480 </m:t>
                        </m:r>
                        <m:r>
                          <m:rPr>
                            <m:nor/>
                          </m:rPr>
                          <a:rPr lang="fr-FR" sz="1800">
                            <a:latin typeface="Arial" panose="020B0604020202020204" pitchFamily="34" charset="0"/>
                            <a:ea typeface="Arial" panose="020B0604020202020204" pitchFamily="34" charset="0"/>
                            <a:cs typeface="Arial" panose="020B0604020202020204" pitchFamily="34" charset="0"/>
                          </a:rPr>
                          <m:t>s</m:t>
                        </m:r>
                        <m:r>
                          <m:rPr>
                            <m:nor/>
                          </m:rPr>
                          <a:rPr lang="fr-FR" sz="1800">
                            <a:latin typeface="Arial" panose="020B0604020202020204" pitchFamily="34" charset="0"/>
                            <a:ea typeface="Arial" panose="020B0604020202020204" pitchFamily="34" charset="0"/>
                            <a:cs typeface="Arial" panose="020B0604020202020204" pitchFamily="34" charset="0"/>
                          </a:rPr>
                          <m:t>ả</m:t>
                        </m:r>
                        <m:r>
                          <m:rPr>
                            <m:nor/>
                          </m:rPr>
                          <a:rPr lang="fr-FR" sz="1800">
                            <a:latin typeface="Arial" panose="020B0604020202020204" pitchFamily="34" charset="0"/>
                            <a:ea typeface="Arial" panose="020B0604020202020204" pitchFamily="34" charset="0"/>
                            <a:cs typeface="Arial" panose="020B0604020202020204" pitchFamily="34" charset="0"/>
                          </a:rPr>
                          <m:t>n</m:t>
                        </m:r>
                        <m:r>
                          <m:rPr>
                            <m:nor/>
                          </m:rPr>
                          <a:rPr lang="fr-FR" sz="1800">
                            <a:latin typeface="Arial" panose="020B0604020202020204" pitchFamily="34" charset="0"/>
                            <a:ea typeface="Arial" panose="020B0604020202020204" pitchFamily="34" charset="0"/>
                            <a:cs typeface="Arial" panose="020B0604020202020204" pitchFamily="34" charset="0"/>
                          </a:rPr>
                          <m:t> </m:t>
                        </m:r>
                        <m:r>
                          <m:rPr>
                            <m:nor/>
                          </m:rPr>
                          <a:rPr lang="fr-FR" sz="1800">
                            <a:latin typeface="Arial" panose="020B0604020202020204" pitchFamily="34" charset="0"/>
                            <a:ea typeface="Arial" panose="020B0604020202020204" pitchFamily="34" charset="0"/>
                            <a:cs typeface="Arial" panose="020B0604020202020204" pitchFamily="34" charset="0"/>
                          </a:rPr>
                          <m:t>ph</m:t>
                        </m:r>
                        <m:r>
                          <m:rPr>
                            <m:nor/>
                          </m:rPr>
                          <a:rPr lang="fr-FR" sz="1800">
                            <a:latin typeface="Arial" panose="020B0604020202020204" pitchFamily="34" charset="0"/>
                            <a:ea typeface="Arial" panose="020B0604020202020204" pitchFamily="34" charset="0"/>
                            <a:cs typeface="Arial" panose="020B0604020202020204" pitchFamily="34" charset="0"/>
                          </a:rPr>
                          <m:t>ẩ</m:t>
                        </m:r>
                        <m:r>
                          <m:rPr>
                            <m:nor/>
                          </m:rPr>
                          <a:rPr lang="fr-FR" sz="1800">
                            <a:latin typeface="Arial" panose="020B0604020202020204" pitchFamily="34" charset="0"/>
                            <a:ea typeface="Arial" panose="020B0604020202020204" pitchFamily="34" charset="0"/>
                            <a:cs typeface="Arial" panose="020B0604020202020204" pitchFamily="34" charset="0"/>
                          </a:rPr>
                          <m:t>m</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7" name="TextBox 36"/>
                <p:cNvSpPr txBox="1">
                  <a:spLocks noRot="1" noChangeAspect="1" noMove="1" noResize="1" noEditPoints="1" noAdjustHandles="1" noChangeArrowheads="1" noChangeShapeType="1" noTextEdit="1"/>
                </p:cNvSpPr>
                <p:nvPr/>
              </p:nvSpPr>
              <p:spPr>
                <a:xfrm>
                  <a:off x="1494341" y="2500744"/>
                  <a:ext cx="4806153" cy="334384"/>
                </a:xfrm>
                <a:prstGeom prst="rect">
                  <a:avLst/>
                </a:prstGeom>
                <a:blipFill>
                  <a:blip r:embed="rId13"/>
                  <a:stretch>
                    <a:fillRect/>
                  </a:stretch>
                </a:blipFill>
              </p:spPr>
              <p:txBody>
                <a:bodyPr/>
                <a:lstStyle/>
                <a:p>
                  <a:r>
                    <a:rPr lang="en-US">
                      <a:noFill/>
                    </a:rPr>
                    <a:t> </a:t>
                  </a:r>
                </a:p>
              </p:txBody>
            </p:sp>
          </mc:Fallback>
        </mc:AlternateContent>
      </p:grpSp>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Lst>
          </a:blip>
          <a:stretch>
            <a:fillRect/>
          </a:stretch>
        </p:blipFill>
        <p:spPr>
          <a:xfrm>
            <a:off x="4658387" y="211077"/>
            <a:ext cx="4259305" cy="2179136"/>
          </a:xfrm>
          <a:prstGeom prst="rect">
            <a:avLst/>
          </a:prstGeom>
        </p:spPr>
      </p:pic>
    </p:spTree>
    <p:extLst>
      <p:ext uri="{BB962C8B-B14F-4D97-AF65-F5344CB8AC3E}">
        <p14:creationId xmlns:p14="http://schemas.microsoft.com/office/powerpoint/2010/main" val="211919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78094" y="114600"/>
            <a:ext cx="8748548" cy="923330"/>
          </a:xfrm>
          <a:prstGeom prst="rect">
            <a:avLst/>
          </a:prstGeom>
          <a:noFill/>
        </p:spPr>
        <p:txBody>
          <a:bodyPr wrap="square" rtlCol="0">
            <a:spAutoFit/>
          </a:bodyPr>
          <a:lstStyle/>
          <a:p>
            <a:pPr lvl="0" algn="just">
              <a:lnSpc>
                <a:spcPct val="150000"/>
              </a:lnSpc>
            </a:pPr>
            <a:r>
              <a:rPr kumimoji="0" lang="nl-NL" sz="1800" b="1"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a:t>
            </a:r>
            <a:r>
              <a:rPr kumimoji="0" lang="nl-NL" sz="1800" b="1"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5. </a:t>
            </a:r>
            <a:r>
              <a:rPr lang="vi-VN" sz="1800" kern="100">
                <a:latin typeface="Arial" panose="020B0604020202020204" pitchFamily="34" charset="0"/>
                <a:ea typeface="Calibri" panose="020F0502020204030204" pitchFamily="34" charset="0"/>
                <a:cs typeface="Arial" panose="020B0604020202020204" pitchFamily="34" charset="0"/>
              </a:rPr>
              <a:t>Cho bảng thống kê số lượt khách du lịch (ước đạt) đến Ninh Bình trong các năm 2016, 2017, 2018.</a:t>
            </a:r>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7" name="Oval 6"/>
          <p:cNvSpPr/>
          <p:nvPr/>
        </p:nvSpPr>
        <p:spPr>
          <a:xfrm>
            <a:off x="382217" y="416086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3198297" y="310463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196666" y="418883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83410" y="310669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464413" y="421801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464413" y="31638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3271349" y="3153831"/>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3277669" y="424598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038021" y="3026011"/>
            <a:ext cx="1750285" cy="684493"/>
            <a:chOff x="1127506" y="2455940"/>
            <a:chExt cx="6349936" cy="431580"/>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127506" y="2501799"/>
                  <a:ext cx="634993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13,33%</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1127506" y="2501799"/>
                  <a:ext cx="6349936" cy="320193"/>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609313" y="386833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444563" y="3609299"/>
            <a:ext cx="935382" cy="943907"/>
          </a:xfrm>
          <a:prstGeom prst="rect">
            <a:avLst/>
          </a:prstGeom>
          <a:noFill/>
        </p:spPr>
      </p:pic>
      <p:sp>
        <p:nvSpPr>
          <p:cNvPr id="26" name="Cloud 25"/>
          <p:cNvSpPr/>
          <p:nvPr/>
        </p:nvSpPr>
        <p:spPr>
          <a:xfrm>
            <a:off x="7111596" y="2856622"/>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3895269" y="3000646"/>
            <a:ext cx="1750286" cy="684492"/>
            <a:chOff x="1222590" y="2455940"/>
            <a:chExt cx="6442649" cy="431580"/>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mc:Choice xmlns:a14="http://schemas.microsoft.com/office/drawing/2010/main" Requires="a14">
            <p:sp>
              <p:nvSpPr>
                <p:cNvPr id="31" name="TextBox 30"/>
                <p:cNvSpPr txBox="1"/>
                <p:nvPr/>
              </p:nvSpPr>
              <p:spPr>
                <a:xfrm>
                  <a:off x="1880119" y="2520123"/>
                  <a:ext cx="5559226"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13,34%</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1" name="TextBox 30"/>
                <p:cNvSpPr txBox="1">
                  <a:spLocks noRot="1" noChangeAspect="1" noMove="1" noResize="1" noEditPoints="1" noAdjustHandles="1" noChangeArrowheads="1" noChangeShapeType="1" noTextEdit="1"/>
                </p:cNvSpPr>
                <p:nvPr/>
              </p:nvSpPr>
              <p:spPr>
                <a:xfrm>
                  <a:off x="1880119" y="2520123"/>
                  <a:ext cx="5559226" cy="32019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051654" y="4160870"/>
            <a:ext cx="1729324" cy="684493"/>
            <a:chOff x="1222590" y="2455940"/>
            <a:chExt cx="5840031" cy="431580"/>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mc:Choice xmlns:a14="http://schemas.microsoft.com/office/drawing/2010/main" Requires="a14">
            <p:sp>
              <p:nvSpPr>
                <p:cNvPr id="34" name="TextBox 33"/>
                <p:cNvSpPr txBox="1"/>
                <p:nvPr/>
              </p:nvSpPr>
              <p:spPr>
                <a:xfrm>
                  <a:off x="1764338" y="2508192"/>
                  <a:ext cx="4791889"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13,35%</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4" name="TextBox 33"/>
                <p:cNvSpPr txBox="1">
                  <a:spLocks noRot="1" noChangeAspect="1" noMove="1" noResize="1" noEditPoints="1" noAdjustHandles="1" noChangeArrowheads="1" noChangeShapeType="1" noTextEdit="1"/>
                </p:cNvSpPr>
                <p:nvPr/>
              </p:nvSpPr>
              <p:spPr>
                <a:xfrm>
                  <a:off x="1764338" y="2508192"/>
                  <a:ext cx="4791889" cy="32019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3895269" y="4155408"/>
            <a:ext cx="1750286" cy="684492"/>
            <a:chOff x="1222591" y="2455940"/>
            <a:chExt cx="5310397" cy="431580"/>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mc:Choice xmlns:a14="http://schemas.microsoft.com/office/drawing/2010/main" Requires="a14">
            <p:sp>
              <p:nvSpPr>
                <p:cNvPr id="37" name="TextBox 36"/>
                <p:cNvSpPr txBox="1"/>
                <p:nvPr/>
              </p:nvSpPr>
              <p:spPr>
                <a:xfrm>
                  <a:off x="1643791" y="2495415"/>
                  <a:ext cx="4806153" cy="3201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a:latin typeface="Arial" panose="020B0604020202020204" pitchFamily="34" charset="0"/>
                            <a:ea typeface="Arial" panose="020B0604020202020204" pitchFamily="34" charset="0"/>
                            <a:cs typeface="Arial" panose="020B0604020202020204" pitchFamily="34" charset="0"/>
                          </a:rPr>
                          <m:t>13,36%</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p:sp>
              <p:nvSpPr>
                <p:cNvPr id="37" name="TextBox 36"/>
                <p:cNvSpPr txBox="1">
                  <a:spLocks noRot="1" noChangeAspect="1" noMove="1" noResize="1" noEditPoints="1" noAdjustHandles="1" noChangeArrowheads="1" noChangeShapeType="1" noTextEdit="1"/>
                </p:cNvSpPr>
                <p:nvPr/>
              </p:nvSpPr>
              <p:spPr>
                <a:xfrm>
                  <a:off x="1643791" y="2495415"/>
                  <a:ext cx="4806153" cy="32019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graphicFrame>
            <p:nvGraphicFramePr>
              <p:cNvPr id="8" name="Table 7"/>
              <p:cNvGraphicFramePr>
                <a:graphicFrameLocks noGrp="1"/>
              </p:cNvGraphicFramePr>
              <p:nvPr>
                <p:extLst>
                  <p:ext uri="{D42A27DB-BD31-4B8C-83A1-F6EECF244321}">
                    <p14:modId xmlns:p14="http://schemas.microsoft.com/office/powerpoint/2010/main" val="1998982545"/>
                  </p:ext>
                </p:extLst>
              </p:nvPr>
            </p:nvGraphicFramePr>
            <p:xfrm>
              <a:off x="1495478" y="1073225"/>
              <a:ext cx="6113780" cy="769620"/>
            </p:xfrm>
            <a:graphic>
              <a:graphicData uri="http://schemas.openxmlformats.org/drawingml/2006/table">
                <a:tbl>
                  <a:tblPr firstRow="1" firstCol="1" bandRow="1"/>
                  <a:tblGrid>
                    <a:gridCol w="1528445">
                      <a:extLst>
                        <a:ext uri="{9D8B030D-6E8A-4147-A177-3AD203B41FA5}">
                          <a16:colId xmlns:a16="http://schemas.microsoft.com/office/drawing/2014/main" val="1576159676"/>
                        </a:ext>
                      </a:extLst>
                    </a:gridCol>
                    <a:gridCol w="1528445">
                      <a:extLst>
                        <a:ext uri="{9D8B030D-6E8A-4147-A177-3AD203B41FA5}">
                          <a16:colId xmlns:a16="http://schemas.microsoft.com/office/drawing/2014/main" val="2318756863"/>
                        </a:ext>
                      </a:extLst>
                    </a:gridCol>
                    <a:gridCol w="1528445">
                      <a:extLst>
                        <a:ext uri="{9D8B030D-6E8A-4147-A177-3AD203B41FA5}">
                          <a16:colId xmlns:a16="http://schemas.microsoft.com/office/drawing/2014/main" val="547702107"/>
                        </a:ext>
                      </a:extLst>
                    </a:gridCol>
                    <a:gridCol w="1528445">
                      <a:extLst>
                        <a:ext uri="{9D8B030D-6E8A-4147-A177-3AD203B41FA5}">
                          <a16:colId xmlns:a16="http://schemas.microsoft.com/office/drawing/2014/main" val="4195136688"/>
                        </a:ext>
                      </a:extLst>
                    </a:gridCol>
                  </a:tblGrid>
                  <a:tr h="0">
                    <a:tc>
                      <a:txBody>
                        <a:bodyPr/>
                        <a:lstStyle/>
                        <a:p>
                          <a:pPr marR="30480" algn="ctr">
                            <a:lnSpc>
                              <a:spcPct val="150000"/>
                            </a:lnSpc>
                            <a:spcBef>
                              <a:spcPts val="600"/>
                            </a:spcBef>
                            <a:spcAft>
                              <a:spcPts val="600"/>
                            </a:spcAft>
                          </a:pPr>
                          <a:r>
                            <a:rPr lang="en-US" sz="1350">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2016</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2017</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2018</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354633"/>
                      </a:ext>
                    </a:extLst>
                  </a:tr>
                  <a:tr h="0">
                    <a:tc>
                      <a:txBody>
                        <a:bodyPr/>
                        <a:lstStyle/>
                        <a:p>
                          <a:pPr marR="30480" algn="ctr">
                            <a:lnSpc>
                              <a:spcPct val="150000"/>
                            </a:lnSpc>
                            <a:spcBef>
                              <a:spcPts val="600"/>
                            </a:spcBef>
                            <a:spcAft>
                              <a:spcPts val="600"/>
                            </a:spcAft>
                          </a:pPr>
                          <a:r>
                            <a:rPr lang="en-US" sz="1350">
                              <a:effectLst/>
                              <a:latin typeface="Times New Roman" panose="02020603050405020304" pitchFamily="18" charset="0"/>
                              <a:ea typeface="Times New Roman" panose="02020603050405020304" pitchFamily="18" charset="0"/>
                              <a:cs typeface="Times New Roman" panose="02020603050405020304" pitchFamily="18" charset="0"/>
                            </a:rPr>
                            <a:t>Số lượt (triệu lượt)</a:t>
                          </a:r>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6,44</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7,06</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350" i="1">
                                    <a:effectLst/>
                                    <a:latin typeface="Cambria Math" panose="02040503050406030204" pitchFamily="18" charset="0"/>
                                    <a:ea typeface="Times New Roman" panose="02020603050405020304" pitchFamily="18" charset="0"/>
                                    <a:cs typeface="Times New Roman" panose="02020603050405020304" pitchFamily="18" charset="0"/>
                                  </a:rPr>
                                  <m:t>7,3</m:t>
                                </m:r>
                              </m:oMath>
                            </m:oMathPara>
                          </a14:m>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3280895"/>
                      </a:ext>
                    </a:extLst>
                  </a:tr>
                </a:tbl>
              </a:graphicData>
            </a:graphic>
          </p:graphicFrame>
        </mc:Choice>
        <mc:Fallback>
          <p:graphicFrame>
            <p:nvGraphicFramePr>
              <p:cNvPr id="8" name="Table 7"/>
              <p:cNvGraphicFramePr>
                <a:graphicFrameLocks noGrp="1"/>
              </p:cNvGraphicFramePr>
              <p:nvPr>
                <p:extLst>
                  <p:ext uri="{D42A27DB-BD31-4B8C-83A1-F6EECF244321}">
                    <p14:modId xmlns:p14="http://schemas.microsoft.com/office/powerpoint/2010/main" val="1998982545"/>
                  </p:ext>
                </p:extLst>
              </p:nvPr>
            </p:nvGraphicFramePr>
            <p:xfrm>
              <a:off x="1495478" y="1073225"/>
              <a:ext cx="6113780" cy="769620"/>
            </p:xfrm>
            <a:graphic>
              <a:graphicData uri="http://schemas.openxmlformats.org/drawingml/2006/table">
                <a:tbl>
                  <a:tblPr firstRow="1" firstCol="1" bandRow="1"/>
                  <a:tblGrid>
                    <a:gridCol w="1528445">
                      <a:extLst>
                        <a:ext uri="{9D8B030D-6E8A-4147-A177-3AD203B41FA5}">
                          <a16:colId xmlns:a16="http://schemas.microsoft.com/office/drawing/2014/main" val="1576159676"/>
                        </a:ext>
                      </a:extLst>
                    </a:gridCol>
                    <a:gridCol w="1528445">
                      <a:extLst>
                        <a:ext uri="{9D8B030D-6E8A-4147-A177-3AD203B41FA5}">
                          <a16:colId xmlns:a16="http://schemas.microsoft.com/office/drawing/2014/main" val="2318756863"/>
                        </a:ext>
                      </a:extLst>
                    </a:gridCol>
                    <a:gridCol w="1528445">
                      <a:extLst>
                        <a:ext uri="{9D8B030D-6E8A-4147-A177-3AD203B41FA5}">
                          <a16:colId xmlns:a16="http://schemas.microsoft.com/office/drawing/2014/main" val="547702107"/>
                        </a:ext>
                      </a:extLst>
                    </a:gridCol>
                    <a:gridCol w="1528445">
                      <a:extLst>
                        <a:ext uri="{9D8B030D-6E8A-4147-A177-3AD203B41FA5}">
                          <a16:colId xmlns:a16="http://schemas.microsoft.com/office/drawing/2014/main" val="4195136688"/>
                        </a:ext>
                      </a:extLst>
                    </a:gridCol>
                  </a:tblGrid>
                  <a:tr h="384810">
                    <a:tc>
                      <a:txBody>
                        <a:bodyPr/>
                        <a:lstStyle/>
                        <a:p>
                          <a:pPr marR="30480" algn="ctr">
                            <a:lnSpc>
                              <a:spcPct val="150000"/>
                            </a:lnSpc>
                            <a:spcBef>
                              <a:spcPts val="600"/>
                            </a:spcBef>
                            <a:spcAft>
                              <a:spcPts val="600"/>
                            </a:spcAft>
                          </a:pPr>
                          <a:r>
                            <a:rPr lang="en-US" sz="1350">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100398" t="-1563" r="-200797" b="-1062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200398" t="-1563" r="-100797" b="-1062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300398" t="-1563" r="-797" b="-106250"/>
                          </a:stretch>
                        </a:blipFill>
                      </a:tcPr>
                    </a:tc>
                    <a:extLst>
                      <a:ext uri="{0D108BD9-81ED-4DB2-BD59-A6C34878D82A}">
                        <a16:rowId xmlns:a16="http://schemas.microsoft.com/office/drawing/2014/main" val="1220354633"/>
                      </a:ext>
                    </a:extLst>
                  </a:tr>
                  <a:tr h="384810">
                    <a:tc>
                      <a:txBody>
                        <a:bodyPr/>
                        <a:lstStyle/>
                        <a:p>
                          <a:pPr marR="30480" algn="ctr">
                            <a:lnSpc>
                              <a:spcPct val="150000"/>
                            </a:lnSpc>
                            <a:spcBef>
                              <a:spcPts val="600"/>
                            </a:spcBef>
                            <a:spcAft>
                              <a:spcPts val="600"/>
                            </a:spcAft>
                          </a:pPr>
                          <a:r>
                            <a:rPr lang="en-US" sz="1350">
                              <a:effectLst/>
                              <a:latin typeface="Times New Roman" panose="02020603050405020304" pitchFamily="18" charset="0"/>
                              <a:ea typeface="Times New Roman" panose="02020603050405020304" pitchFamily="18" charset="0"/>
                              <a:cs typeface="Times New Roman" panose="02020603050405020304" pitchFamily="18" charset="0"/>
                            </a:rPr>
                            <a:t>Số lượt (triệu lượt)</a:t>
                          </a:r>
                          <a:endParaRPr lang="en-US" sz="1100">
                            <a:effectLst/>
                            <a:latin typeface="Georgia" panose="02040502050405020303"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100398" t="-103175" r="-200797" b="-79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200398" t="-103175" r="-100797" b="-79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4"/>
                          <a:stretch>
                            <a:fillRect l="-300398" t="-103175" r="-797" b="-7937"/>
                          </a:stretch>
                        </a:blipFill>
                      </a:tcPr>
                    </a:tc>
                    <a:extLst>
                      <a:ext uri="{0D108BD9-81ED-4DB2-BD59-A6C34878D82A}">
                        <a16:rowId xmlns:a16="http://schemas.microsoft.com/office/drawing/2014/main" val="683280895"/>
                      </a:ext>
                    </a:extLst>
                  </a:tr>
                </a:tbl>
              </a:graphicData>
            </a:graphic>
          </p:graphicFrame>
        </mc:Fallback>
      </mc:AlternateContent>
      <p:sp>
        <p:nvSpPr>
          <p:cNvPr id="9" name="Rectangle 8"/>
          <p:cNvSpPr/>
          <p:nvPr/>
        </p:nvSpPr>
        <p:spPr>
          <a:xfrm>
            <a:off x="178094" y="1740456"/>
            <a:ext cx="8748548" cy="923330"/>
          </a:xfrm>
          <a:prstGeom prst="rect">
            <a:avLst/>
          </a:prstGeom>
        </p:spPr>
        <p:txBody>
          <a:bodyPr wrap="square">
            <a:spAutoFit/>
          </a:bodyPr>
          <a:lstStyle/>
          <a:p>
            <a:pPr marR="30480" algn="just">
              <a:lnSpc>
                <a:spcPct val="150000"/>
              </a:lnSpc>
              <a:spcBef>
                <a:spcPts val="600"/>
              </a:spcBef>
              <a:spcAft>
                <a:spcPts val="600"/>
              </a:spcAft>
            </a:pPr>
            <a:r>
              <a:rPr lang="en-US" sz="1800">
                <a:latin typeface="Arial" panose="020B0604020202020204" pitchFamily="34" charset="0"/>
                <a:ea typeface="Times New Roman" panose="02020603050405020304" pitchFamily="18" charset="0"/>
                <a:cs typeface="Arial" panose="020B0604020202020204" pitchFamily="34" charset="0"/>
              </a:rPr>
              <a:t>Số lượt khách du lịch đến Ninh Bình trong năm 2018 tăng bao nhiêu phần trăm so với năm 2016 (làm tròn kết quả đến hàng phần trăm)?</a:t>
            </a:r>
            <a:endParaRPr lang="en-US" sz="1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70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12" name="Rectangle 11"/>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2260;p35"/>
          <p:cNvSpPr txBox="1">
            <a:spLocks/>
          </p:cNvSpPr>
          <p:nvPr/>
        </p:nvSpPr>
        <p:spPr>
          <a:xfrm>
            <a:off x="725363" y="-149306"/>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VI. MỘT SỐ YẾU TỐ THỐNG KÊ VÀ XÁC SUẤT</a:t>
            </a:r>
            <a:endParaRPr lang="vi-VN" sz="3800">
              <a:solidFill>
                <a:schemeClr val="lt2"/>
              </a:solidFill>
            </a:endParaRPr>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38594" y="2154994"/>
            <a:ext cx="7052957" cy="2654573"/>
          </a:xfrm>
          <a:prstGeom prst="rect">
            <a:avLst/>
          </a:prstGeom>
        </p:spPr>
        <p:txBody>
          <a:bodyPr wrap="square">
            <a:spAutoFit/>
          </a:bodyPr>
          <a:lstStyle/>
          <a:p>
            <a:pPr algn="ctr">
              <a:lnSpc>
                <a:spcPct val="150000"/>
              </a:lnSpc>
            </a:pPr>
            <a:r>
              <a:rPr lang="vi-VN" sz="3700" b="1">
                <a:solidFill>
                  <a:srgbClr val="D51460"/>
                </a:solidFill>
                <a:sym typeface="Lilita One"/>
              </a:rPr>
              <a:t>BÀI 3. PHÂN TÍCH VÀ XỬ LÍ DỮ LIỆU THU ĐƯỢC Ở DẠNG BẢNG, BIỂU ĐỒ </a:t>
            </a:r>
            <a:endParaRPr lang="en-US" sz="3700" b="1"/>
          </a:p>
        </p:txBody>
      </p:sp>
      <p:pic>
        <p:nvPicPr>
          <p:cNvPr id="9" name="Picture 8"/>
          <p:cNvPicPr>
            <a:picLocks noChangeAspect="1"/>
          </p:cNvPicPr>
          <p:nvPr/>
        </p:nvPicPr>
        <p:blipFill>
          <a:blip r:embed="rId3"/>
          <a:stretch>
            <a:fillRect/>
          </a:stretch>
        </p:blipFill>
        <p:spPr>
          <a:xfrm rot="20985991">
            <a:off x="-346144" y="2551750"/>
            <a:ext cx="1436233" cy="2200847"/>
          </a:xfrm>
          <a:prstGeom prst="rect">
            <a:avLst/>
          </a:prstGeom>
        </p:spPr>
      </p:pic>
      <p:pic>
        <p:nvPicPr>
          <p:cNvPr id="2" name="Picture 1"/>
          <p:cNvPicPr>
            <a:picLocks noChangeAspect="1"/>
          </p:cNvPicPr>
          <p:nvPr/>
        </p:nvPicPr>
        <p:blipFill>
          <a:blip r:embed="rId4"/>
          <a:stretch>
            <a:fillRect/>
          </a:stretch>
        </p:blipFill>
        <p:spPr>
          <a:xfrm rot="14354616">
            <a:off x="7617712" y="4026162"/>
            <a:ext cx="1005927" cy="1566808"/>
          </a:xfrm>
          <a:prstGeom prst="rect">
            <a:avLst/>
          </a:prstGeom>
        </p:spPr>
      </p:pic>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678417" y="297792"/>
            <a:ext cx="7834546" cy="1269578"/>
          </a:xfrm>
          <a:prstGeom prst="rect">
            <a:avLst/>
          </a:prstGeom>
        </p:spPr>
        <p:txBody>
          <a:bodyPr wrap="square">
            <a:spAutoFit/>
          </a:bodyPr>
          <a:lstStyle/>
          <a:p>
            <a:pPr lvl="0" algn="just">
              <a:lnSpc>
                <a:spcPct val="150000"/>
              </a:lnSpc>
              <a:buClrTx/>
            </a:pPr>
            <a:r>
              <a:rPr kumimoji="0" lang="en-US" sz="17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Bài tập 1 </a:t>
            </a: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17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tr23)</a:t>
            </a:r>
            <a:r>
              <a:rPr lang="vi-VN" sz="1700" b="1" kern="1200" smtClean="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Biểu đồ cột kép ở Hình 33 biểu diễn thu nhập bình quân đầu người/năm của Việt Nam và Singapore trong các năm 2015, 2016, 2017, 2018, 2019, 2020.</a:t>
            </a:r>
            <a:endParaRPr lang="vi-VN" sz="1700" kern="120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430052" y="1649816"/>
            <a:ext cx="6331275" cy="3073558"/>
          </a:xfrm>
          <a:prstGeom prst="rect">
            <a:avLst/>
          </a:prstGeom>
        </p:spPr>
      </p:pic>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640940" y="282802"/>
            <a:ext cx="7993393" cy="1269578"/>
          </a:xfrm>
          <a:prstGeom prst="rect">
            <a:avLst/>
          </a:prstGeom>
        </p:spPr>
        <p:txBody>
          <a:bodyPr wrap="square">
            <a:spAutoFit/>
          </a:bodyPr>
          <a:lstStyle/>
          <a:p>
            <a:pPr lvl="0" algn="just">
              <a:lnSpc>
                <a:spcPct val="150000"/>
              </a:lnSpc>
              <a:buClrTx/>
            </a:pPr>
            <a:r>
              <a:rPr lang="vi-VN" sz="1700" kern="1200" smtClean="0">
                <a:ea typeface="Times New Roman" panose="02020603050405020304" pitchFamily="18" charset="0"/>
                <a:cs typeface="Arial" panose="020B0604020202020204" pitchFamily="34" charset="0"/>
              </a:rPr>
              <a:t>a</a:t>
            </a:r>
            <a:r>
              <a:rPr lang="vi-VN" sz="1700" kern="1200">
                <a:ea typeface="Times New Roman" panose="02020603050405020304" pitchFamily="18" charset="0"/>
                <a:cs typeface="Arial" panose="020B0604020202020204" pitchFamily="34" charset="0"/>
              </a:rPr>
              <a:t>) Lập bảng thống kê tỉ số thu nhập bình quân đầu người/năm của Singapore và thu nhập bình quân đầu người/năm của Việt Nam trong các năm nói trên theo mẫu ở Bảng 11 (viết tỉ số ở dạng số thập phân và làm tròn đến hàng phần mười).</a:t>
            </a:r>
            <a:endParaRPr kumimoji="0" lang="vi-VN" sz="17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576328752"/>
              </p:ext>
            </p:extLst>
          </p:nvPr>
        </p:nvGraphicFramePr>
        <p:xfrm>
          <a:off x="678415" y="1682012"/>
          <a:ext cx="7802382" cy="1372616"/>
        </p:xfrm>
        <a:graphic>
          <a:graphicData uri="http://schemas.openxmlformats.org/drawingml/2006/table">
            <a:tbl>
              <a:tblPr firstRow="1" firstCol="1" bandRow="1"/>
              <a:tblGrid>
                <a:gridCol w="3498438">
                  <a:extLst>
                    <a:ext uri="{9D8B030D-6E8A-4147-A177-3AD203B41FA5}">
                      <a16:colId xmlns:a16="http://schemas.microsoft.com/office/drawing/2014/main" val="1407779745"/>
                    </a:ext>
                  </a:extLst>
                </a:gridCol>
                <a:gridCol w="717063">
                  <a:extLst>
                    <a:ext uri="{9D8B030D-6E8A-4147-A177-3AD203B41FA5}">
                      <a16:colId xmlns:a16="http://schemas.microsoft.com/office/drawing/2014/main" val="3839888732"/>
                    </a:ext>
                  </a:extLst>
                </a:gridCol>
                <a:gridCol w="717063">
                  <a:extLst>
                    <a:ext uri="{9D8B030D-6E8A-4147-A177-3AD203B41FA5}">
                      <a16:colId xmlns:a16="http://schemas.microsoft.com/office/drawing/2014/main" val="842597664"/>
                    </a:ext>
                  </a:extLst>
                </a:gridCol>
                <a:gridCol w="717063">
                  <a:extLst>
                    <a:ext uri="{9D8B030D-6E8A-4147-A177-3AD203B41FA5}">
                      <a16:colId xmlns:a16="http://schemas.microsoft.com/office/drawing/2014/main" val="370086617"/>
                    </a:ext>
                  </a:extLst>
                </a:gridCol>
                <a:gridCol w="717585">
                  <a:extLst>
                    <a:ext uri="{9D8B030D-6E8A-4147-A177-3AD203B41FA5}">
                      <a16:colId xmlns:a16="http://schemas.microsoft.com/office/drawing/2014/main" val="1485719520"/>
                    </a:ext>
                  </a:extLst>
                </a:gridCol>
                <a:gridCol w="717585">
                  <a:extLst>
                    <a:ext uri="{9D8B030D-6E8A-4147-A177-3AD203B41FA5}">
                      <a16:colId xmlns:a16="http://schemas.microsoft.com/office/drawing/2014/main" val="1263633731"/>
                    </a:ext>
                  </a:extLst>
                </a:gridCol>
                <a:gridCol w="717585">
                  <a:extLst>
                    <a:ext uri="{9D8B030D-6E8A-4147-A177-3AD203B41FA5}">
                      <a16:colId xmlns:a16="http://schemas.microsoft.com/office/drawing/2014/main" val="12212576"/>
                    </a:ext>
                  </a:extLst>
                </a:gridCol>
              </a:tblGrid>
              <a:tr h="0">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Năm</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2015</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2016</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2017</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2018</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2019</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2020</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74946313"/>
                  </a:ext>
                </a:extLst>
              </a:tr>
              <a:tr h="0">
                <a:tc>
                  <a:txBody>
                    <a:bodyPr/>
                    <a:lstStyle/>
                    <a:p>
                      <a:pPr algn="just">
                        <a:lnSpc>
                          <a:spcPct val="150000"/>
                        </a:lnSpc>
                        <a:spcBef>
                          <a:spcPts val="600"/>
                        </a:spcBef>
                        <a:spcAft>
                          <a:spcPts val="600"/>
                        </a:spcAft>
                      </a:pPr>
                      <a:r>
                        <a:rPr lang="vi-VN" sz="1600" smtClean="0">
                          <a:effectLst/>
                          <a:latin typeface="+mn-lt"/>
                          <a:ea typeface="Calibri" panose="020F0502020204030204" pitchFamily="34" charset="0"/>
                          <a:cs typeface="Times New Roman" panose="02020603050405020304" pitchFamily="18" charset="0"/>
                        </a:rPr>
                        <a:t>Tỉ </a:t>
                      </a:r>
                      <a:r>
                        <a:rPr lang="vi-VN" sz="1600" smtClean="0">
                          <a:solidFill>
                            <a:srgbClr val="000F7C"/>
                          </a:solidFill>
                          <a:effectLst/>
                          <a:latin typeface="+mn-lt"/>
                          <a:ea typeface="Calibri" panose="020F0502020204030204" pitchFamily="34" charset="0"/>
                          <a:cs typeface="Times New Roman" panose="02020603050405020304" pitchFamily="18" charset="0"/>
                        </a:rPr>
                        <a:t>số thu nhập bình quân đầu người/năm của Singapore </a:t>
                      </a:r>
                      <a:r>
                        <a:rPr lang="vi-VN" sz="1600" smtClean="0">
                          <a:effectLst/>
                          <a:latin typeface="+mn-lt"/>
                          <a:ea typeface="Calibri" panose="020F0502020204030204" pitchFamily="34" charset="0"/>
                          <a:cs typeface="Times New Roman" panose="02020603050405020304" pitchFamily="18" charset="0"/>
                        </a:rPr>
                        <a:t>và thu nhập bình quân đầu người/năm</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600" smtClean="0">
                          <a:effectLst/>
                          <a:latin typeface="+mn-lt"/>
                          <a:ea typeface="Arial" panose="020B060402020202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714446"/>
                  </a:ext>
                </a:extLst>
              </a:tr>
            </a:tbl>
          </a:graphicData>
        </a:graphic>
      </p:graphicFrame>
      <mc:AlternateContent xmlns:mc="http://schemas.openxmlformats.org/markup-compatibility/2006">
        <mc:Choice xmlns:a14="http://schemas.microsoft.com/office/drawing/2010/main" Requires="a14">
          <p:sp>
            <p:nvSpPr>
              <p:cNvPr id="4" name="Rectangle 3"/>
              <p:cNvSpPr/>
              <p:nvPr/>
            </p:nvSpPr>
            <p:spPr>
              <a:xfrm>
                <a:off x="4247317" y="2279961"/>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26,54</m:t>
                      </m:r>
                    </m:oMath>
                  </m:oMathPara>
                </a14:m>
                <a:endParaRPr lang="en-US" sz="1600">
                  <a:solidFill>
                    <a:srgbClr val="C00000"/>
                  </a:solidFill>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247317" y="2279961"/>
                <a:ext cx="594505" cy="53860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954980" y="2279960"/>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25,82</m:t>
                      </m:r>
                    </m:oMath>
                  </m:oMathPara>
                </a14:m>
              </a:p>
            </p:txBody>
          </p:sp>
        </mc:Choice>
        <mc:Fallback>
          <p:sp>
            <p:nvSpPr>
              <p:cNvPr id="6" name="Rectangle 5"/>
              <p:cNvSpPr>
                <a:spLocks noRot="1" noChangeAspect="1" noMove="1" noResize="1" noEditPoints="1" noAdjustHandles="1" noChangeArrowheads="1" noChangeShapeType="1" noTextEdit="1"/>
              </p:cNvSpPr>
              <p:nvPr/>
            </p:nvSpPr>
            <p:spPr>
              <a:xfrm>
                <a:off x="4954980" y="2279960"/>
                <a:ext cx="594505" cy="5386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682992" y="2288749"/>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23,80</m:t>
                      </m:r>
                    </m:oMath>
                  </m:oMathPara>
                </a14:m>
              </a:p>
            </p:txBody>
          </p:sp>
        </mc:Choice>
        <mc:Fallback>
          <p:sp>
            <p:nvSpPr>
              <p:cNvPr id="7" name="Rectangle 6"/>
              <p:cNvSpPr>
                <a:spLocks noRot="1" noChangeAspect="1" noMove="1" noResize="1" noEditPoints="1" noAdjustHandles="1" noChangeArrowheads="1" noChangeShapeType="1" noTextEdit="1"/>
              </p:cNvSpPr>
              <p:nvPr/>
            </p:nvSpPr>
            <p:spPr>
              <a:xfrm>
                <a:off x="5682992" y="2288749"/>
                <a:ext cx="594505" cy="5386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6390655" y="2279959"/>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25,95</m:t>
                      </m:r>
                    </m:oMath>
                  </m:oMathPara>
                </a14:m>
              </a:p>
            </p:txBody>
          </p:sp>
        </mc:Choice>
        <mc:Fallback>
          <p:sp>
            <p:nvSpPr>
              <p:cNvPr id="8" name="Rectangle 7"/>
              <p:cNvSpPr>
                <a:spLocks noRot="1" noChangeAspect="1" noMove="1" noResize="1" noEditPoints="1" noAdjustHandles="1" noChangeArrowheads="1" noChangeShapeType="1" noTextEdit="1"/>
              </p:cNvSpPr>
              <p:nvPr/>
            </p:nvSpPr>
            <p:spPr>
              <a:xfrm>
                <a:off x="6390655" y="2279959"/>
                <a:ext cx="594505" cy="5386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7115988" y="2279959"/>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24,04</m:t>
                      </m:r>
                    </m:oMath>
                  </m:oMathPara>
                </a14:m>
              </a:p>
            </p:txBody>
          </p:sp>
        </mc:Choice>
        <mc:Fallback>
          <p:sp>
            <p:nvSpPr>
              <p:cNvPr id="9" name="Rectangle 8"/>
              <p:cNvSpPr>
                <a:spLocks noRot="1" noChangeAspect="1" noMove="1" noResize="1" noEditPoints="1" noAdjustHandles="1" noChangeArrowheads="1" noChangeShapeType="1" noTextEdit="1"/>
              </p:cNvSpPr>
              <p:nvPr/>
            </p:nvSpPr>
            <p:spPr>
              <a:xfrm>
                <a:off x="7115988" y="2279959"/>
                <a:ext cx="594505" cy="53860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823714" y="2287453"/>
                <a:ext cx="594505" cy="538609"/>
              </a:xfrm>
              <a:prstGeom prst="rect">
                <a:avLst/>
              </a:prstGeom>
              <a:solidFill>
                <a:schemeClr val="bg2"/>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6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21,52</m:t>
                      </m:r>
                    </m:oMath>
                  </m:oMathPara>
                </a14:m>
              </a:p>
            </p:txBody>
          </p:sp>
        </mc:Choice>
        <mc:Fallback>
          <p:sp>
            <p:nvSpPr>
              <p:cNvPr id="10" name="Rectangle 9"/>
              <p:cNvSpPr>
                <a:spLocks noRot="1" noChangeAspect="1" noMove="1" noResize="1" noEditPoints="1" noAdjustHandles="1" noChangeArrowheads="1" noChangeShapeType="1" noTextEdit="1"/>
              </p:cNvSpPr>
              <p:nvPr/>
            </p:nvSpPr>
            <p:spPr>
              <a:xfrm>
                <a:off x="7823714" y="2287453"/>
                <a:ext cx="594505" cy="538609"/>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640939" y="3126872"/>
            <a:ext cx="7993393" cy="436273"/>
          </a:xfrm>
          <a:prstGeom prst="rect">
            <a:avLst/>
          </a:prstGeom>
        </p:spPr>
        <p:txBody>
          <a:bodyPr wrap="square">
            <a:spAutoFit/>
          </a:bodyPr>
          <a:lstStyle/>
          <a:p>
            <a:pPr lvl="0" algn="just">
              <a:lnSpc>
                <a:spcPct val="150000"/>
              </a:lnSpc>
              <a:buClrTx/>
            </a:pPr>
            <a:r>
              <a:rPr lang="vi-VN" sz="1700" kern="1200">
                <a:ea typeface="Times New Roman" panose="02020603050405020304" pitchFamily="18" charset="0"/>
                <a:cs typeface="Arial" panose="020B0604020202020204" pitchFamily="34" charset="0"/>
              </a:rPr>
              <a:t>b) Nêu nhận xét về sự thay đổi của các tỉ số trong Bảng </a:t>
            </a:r>
            <a:r>
              <a:rPr lang="vi-VN" sz="1700" kern="1200">
                <a:ea typeface="Times New Roman" panose="02020603050405020304" pitchFamily="18" charset="0"/>
                <a:cs typeface="Arial" panose="020B0604020202020204" pitchFamily="34" charset="0"/>
              </a:rPr>
              <a:t>11</a:t>
            </a:r>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p:txBody>
      </p:sp>
      <p:sp>
        <p:nvSpPr>
          <p:cNvPr id="5" name="Rectangle 4"/>
          <p:cNvSpPr/>
          <p:nvPr/>
        </p:nvSpPr>
        <p:spPr>
          <a:xfrm>
            <a:off x="1133476" y="3560439"/>
            <a:ext cx="7284743" cy="1269578"/>
          </a:xfrm>
          <a:prstGeom prst="rect">
            <a:avLst/>
          </a:prstGeom>
        </p:spPr>
        <p:txBody>
          <a:bodyPr wrap="square">
            <a:spAutoFit/>
          </a:bodyPr>
          <a:lstStyle/>
          <a:p>
            <a:pPr algn="just">
              <a:lnSpc>
                <a:spcPct val="150000"/>
              </a:lnSpc>
              <a:spcBef>
                <a:spcPts val="600"/>
              </a:spcBef>
              <a:spcAft>
                <a:spcPts val="600"/>
              </a:spcAft>
            </a:pPr>
            <a:r>
              <a:rPr lang="fr-FR" sz="1700" smtClean="0">
                <a:solidFill>
                  <a:srgbClr val="000F7C"/>
                </a:solidFill>
                <a:latin typeface="+mj-lt"/>
                <a:ea typeface="Calibri" panose="020F0502020204030204" pitchFamily="34" charset="0"/>
                <a:cs typeface="Times New Roman" panose="02020603050405020304" pitchFamily="18" charset="0"/>
              </a:rPr>
              <a:t>Dựa </a:t>
            </a:r>
            <a:r>
              <a:rPr lang="fr-FR" sz="1700">
                <a:solidFill>
                  <a:srgbClr val="000F7C"/>
                </a:solidFill>
                <a:latin typeface="+mj-lt"/>
                <a:ea typeface="Calibri" panose="020F0502020204030204" pitchFamily="34" charset="0"/>
                <a:cs typeface="Times New Roman" panose="02020603050405020304" pitchFamily="18" charset="0"/>
              </a:rPr>
              <a:t>vào bảng thống kê ta thấy từ năm 2015 đến năm 2017, tỉ số giảm dần. Từ năm 2017 đến năm 2018, tỉ số tăng. Từ năm 2018 đến năm 2020, tỉ số giảm nhanh.</a:t>
            </a:r>
            <a:endParaRPr lang="en-US" sz="1700">
              <a:solidFill>
                <a:srgbClr val="000F7C"/>
              </a:solidFill>
              <a:effectLst/>
              <a:latin typeface="+mj-lt"/>
              <a:ea typeface="Arial" panose="020B0604020202020204" pitchFamily="34" charset="0"/>
              <a:cs typeface="Times New Roman" panose="02020603050405020304" pitchFamily="18" charset="0"/>
            </a:endParaRPr>
          </a:p>
        </p:txBody>
      </p:sp>
      <p:sp>
        <p:nvSpPr>
          <p:cNvPr id="12" name="Right Arrow 11"/>
          <p:cNvSpPr/>
          <p:nvPr/>
        </p:nvSpPr>
        <p:spPr>
          <a:xfrm>
            <a:off x="884420" y="3740046"/>
            <a:ext cx="262328" cy="172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8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par>
                          <p:cTn id="41" fill="hold">
                            <p:stCondLst>
                              <p:cond delay="2500"/>
                            </p:stCondLst>
                            <p:childTnLst>
                              <p:par>
                                <p:cTn id="42" presetID="16" presetClass="entr" presetSubtype="2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6" grpId="0" animBg="1"/>
      <p:bldP spid="7" grpId="0" animBg="1"/>
      <p:bldP spid="8" grpId="0" animBg="1"/>
      <p:bldP spid="9" grpId="0" animBg="1"/>
      <p:bldP spid="10" grpId="0" animBg="1"/>
      <p:bldP spid="11" grpId="0"/>
      <p:bldP spid="5"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97436" y="67456"/>
            <a:ext cx="8948677" cy="499744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7588822" flipV="1">
            <a:off x="-81766" y="4146523"/>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Rectangle 44"/>
          <p:cNvSpPr/>
          <p:nvPr/>
        </p:nvSpPr>
        <p:spPr>
          <a:xfrm>
            <a:off x="236918" y="245578"/>
            <a:ext cx="5934387" cy="2308324"/>
          </a:xfrm>
          <a:prstGeom prst="rect">
            <a:avLst/>
          </a:prstGeom>
        </p:spPr>
        <p:txBody>
          <a:bodyPr wrap="square">
            <a:spAutoFit/>
          </a:bodyPr>
          <a:lstStyle/>
          <a:p>
            <a:pPr algn="just">
              <a:lnSpc>
                <a:spcPct val="150000"/>
              </a:lnSpc>
            </a:pPr>
            <a:r>
              <a:rPr lang="en-US" sz="1600" b="1" kern="1200">
                <a:solidFill>
                  <a:srgbClr val="1F497D"/>
                </a:solidFill>
                <a:ea typeface="Times New Roman" panose="02020603050405020304" pitchFamily="18" charset="0"/>
                <a:cs typeface="Arial" panose="020B0604020202020204" pitchFamily="34" charset="0"/>
              </a:rPr>
              <a:t>Bài tập </a:t>
            </a:r>
            <a:r>
              <a:rPr lang="en-US" sz="1600" b="1" kern="1200" smtClean="0">
                <a:solidFill>
                  <a:srgbClr val="1F497D"/>
                </a:solidFill>
                <a:ea typeface="Times New Roman" panose="02020603050405020304" pitchFamily="18" charset="0"/>
                <a:cs typeface="Arial" panose="020B0604020202020204" pitchFamily="34" charset="0"/>
              </a:rPr>
              <a:t>3 </a:t>
            </a:r>
            <a:r>
              <a:rPr lang="en-US" sz="1600" b="1" kern="1200">
                <a:solidFill>
                  <a:srgbClr val="1F497D"/>
                </a:solidFill>
                <a:ea typeface="Times New Roman" panose="02020603050405020304" pitchFamily="18" charset="0"/>
                <a:cs typeface="Arial" panose="020B0604020202020204" pitchFamily="34" charset="0"/>
              </a:rPr>
              <a:t>(SGK – </a:t>
            </a:r>
            <a:r>
              <a:rPr lang="en-US" sz="1600" b="1" kern="1200" smtClean="0">
                <a:solidFill>
                  <a:srgbClr val="1F497D"/>
                </a:solidFill>
                <a:ea typeface="Times New Roman" panose="02020603050405020304" pitchFamily="18" charset="0"/>
                <a:cs typeface="Arial" panose="020B0604020202020204" pitchFamily="34" charset="0"/>
              </a:rPr>
              <a:t>tr25)</a:t>
            </a:r>
            <a:r>
              <a:rPr lang="vi-VN" sz="1600" b="1" kern="1200" smtClean="0">
                <a:solidFill>
                  <a:srgbClr val="1F497D"/>
                </a:solidFill>
                <a:ea typeface="Times New Roman" panose="02020603050405020304" pitchFamily="18" charset="0"/>
                <a:cs typeface="Arial" panose="020B0604020202020204" pitchFamily="34" charset="0"/>
              </a:rPr>
              <a:t> </a:t>
            </a:r>
            <a:r>
              <a:rPr lang="vi-VN" sz="1600">
                <a:latin typeface="+mn-lt"/>
                <a:cs typeface="Arial" panose="020B0604020202020204" pitchFamily="34" charset="0"/>
              </a:rPr>
              <a:t>Biểu đồ hình quạt tròn ở Hình 35 biểu diễn cơ cấu thị trường xuất khẩu rau quả của Việt Nam năm 2020. Theo số liệu của Tổng cục Hải quan, kim ngạch xuất khẩu rau quả của Việt Nam trong năm 2020 đạt 3,27 tỉ đô la Mỹ. Ở đây, kim ngạch xuất khẩu một loại hàng hóa là số tiền thu được khi xuất khẩu loại hàng hóa đó.</a:t>
            </a:r>
            <a:endParaRPr lang="en-US" sz="1600">
              <a:latin typeface="+mn-lt"/>
              <a:cs typeface="Arial" panose="020B0604020202020204" pitchFamily="34" charset="0"/>
            </a:endParaRPr>
          </a:p>
        </p:txBody>
      </p:sp>
      <p:grpSp>
        <p:nvGrpSpPr>
          <p:cNvPr id="49" name="Google Shape;4008;p63"/>
          <p:cNvGrpSpPr/>
          <p:nvPr/>
        </p:nvGrpSpPr>
        <p:grpSpPr>
          <a:xfrm rot="253853">
            <a:off x="8243344" y="4239831"/>
            <a:ext cx="872002" cy="808996"/>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6274473" y="219434"/>
            <a:ext cx="2694439" cy="2294229"/>
          </a:xfrm>
          <a:prstGeom prst="rect">
            <a:avLst/>
          </a:prstGeom>
        </p:spPr>
      </p:pic>
      <p:sp>
        <p:nvSpPr>
          <p:cNvPr id="3" name="Rectangle 2"/>
          <p:cNvSpPr/>
          <p:nvPr/>
        </p:nvSpPr>
        <p:spPr>
          <a:xfrm>
            <a:off x="236919" y="2508988"/>
            <a:ext cx="8637512" cy="830997"/>
          </a:xfrm>
          <a:prstGeom prst="rect">
            <a:avLst/>
          </a:prstGeom>
        </p:spPr>
        <p:txBody>
          <a:bodyPr wrap="square">
            <a:spAutoFit/>
          </a:bodyPr>
          <a:lstStyle/>
          <a:p>
            <a:pPr algn="just">
              <a:lnSpc>
                <a:spcPct val="150000"/>
              </a:lnSpc>
            </a:pPr>
            <a:r>
              <a:rPr lang="vi-VN" sz="1600" smtClean="0">
                <a:latin typeface="+mn-lt"/>
              </a:rPr>
              <a:t>a) Lập bảng thống kê kim ngạch xuất khẩu rau quả của nước ta sang các thị trường đó trong năm 2020 (làm tròn kết quả đến hàng phần mười) theo mẫu sau:</a:t>
            </a:r>
          </a:p>
        </p:txBody>
      </p:sp>
      <p:graphicFrame>
        <p:nvGraphicFramePr>
          <p:cNvPr id="7" name="Table 6"/>
          <p:cNvGraphicFramePr>
            <a:graphicFrameLocks noGrp="1"/>
          </p:cNvGraphicFramePr>
          <p:nvPr>
            <p:extLst>
              <p:ext uri="{D42A27DB-BD31-4B8C-83A1-F6EECF244321}">
                <p14:modId xmlns:p14="http://schemas.microsoft.com/office/powerpoint/2010/main" val="607100240"/>
              </p:ext>
            </p:extLst>
          </p:nvPr>
        </p:nvGraphicFramePr>
        <p:xfrm>
          <a:off x="1367627" y="3514210"/>
          <a:ext cx="6408294" cy="1329246"/>
        </p:xfrm>
        <a:graphic>
          <a:graphicData uri="http://schemas.openxmlformats.org/drawingml/2006/table">
            <a:tbl>
              <a:tblPr firstRow="1" firstCol="1" bandRow="1"/>
              <a:tblGrid>
                <a:gridCol w="1326630">
                  <a:extLst>
                    <a:ext uri="{9D8B030D-6E8A-4147-A177-3AD203B41FA5}">
                      <a16:colId xmlns:a16="http://schemas.microsoft.com/office/drawing/2014/main" val="3155474293"/>
                    </a:ext>
                  </a:extLst>
                </a:gridCol>
                <a:gridCol w="682052">
                  <a:extLst>
                    <a:ext uri="{9D8B030D-6E8A-4147-A177-3AD203B41FA5}">
                      <a16:colId xmlns:a16="http://schemas.microsoft.com/office/drawing/2014/main" val="2575342663"/>
                    </a:ext>
                  </a:extLst>
                </a:gridCol>
                <a:gridCol w="869430">
                  <a:extLst>
                    <a:ext uri="{9D8B030D-6E8A-4147-A177-3AD203B41FA5}">
                      <a16:colId xmlns:a16="http://schemas.microsoft.com/office/drawing/2014/main" val="2526300622"/>
                    </a:ext>
                  </a:extLst>
                </a:gridCol>
                <a:gridCol w="472190">
                  <a:extLst>
                    <a:ext uri="{9D8B030D-6E8A-4147-A177-3AD203B41FA5}">
                      <a16:colId xmlns:a16="http://schemas.microsoft.com/office/drawing/2014/main" val="336108813"/>
                    </a:ext>
                  </a:extLst>
                </a:gridCol>
                <a:gridCol w="442210">
                  <a:extLst>
                    <a:ext uri="{9D8B030D-6E8A-4147-A177-3AD203B41FA5}">
                      <a16:colId xmlns:a16="http://schemas.microsoft.com/office/drawing/2014/main" val="4119341794"/>
                    </a:ext>
                  </a:extLst>
                </a:gridCol>
                <a:gridCol w="1011836">
                  <a:extLst>
                    <a:ext uri="{9D8B030D-6E8A-4147-A177-3AD203B41FA5}">
                      <a16:colId xmlns:a16="http://schemas.microsoft.com/office/drawing/2014/main" val="2368695097"/>
                    </a:ext>
                  </a:extLst>
                </a:gridCol>
                <a:gridCol w="981855">
                  <a:extLst>
                    <a:ext uri="{9D8B030D-6E8A-4147-A177-3AD203B41FA5}">
                      <a16:colId xmlns:a16="http://schemas.microsoft.com/office/drawing/2014/main" val="3368617980"/>
                    </a:ext>
                  </a:extLst>
                </a:gridCol>
                <a:gridCol w="622091">
                  <a:extLst>
                    <a:ext uri="{9D8B030D-6E8A-4147-A177-3AD203B41FA5}">
                      <a16:colId xmlns:a16="http://schemas.microsoft.com/office/drawing/2014/main" val="629856720"/>
                    </a:ext>
                  </a:extLst>
                </a:gridCol>
              </a:tblGrid>
              <a:tr h="545303">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Thị trường</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Trung Quốc</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ASEAN</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Mỹ</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EU</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Hàn Quốc</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Nhật Bản</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Khác</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0000"/>
                        <a:lumOff val="40000"/>
                      </a:schemeClr>
                    </a:solidFill>
                  </a:tcPr>
                </a:tc>
                <a:extLst>
                  <a:ext uri="{0D108BD9-81ED-4DB2-BD59-A6C34878D82A}">
                    <a16:rowId xmlns:a16="http://schemas.microsoft.com/office/drawing/2014/main" val="145795173"/>
                  </a:ext>
                </a:extLst>
              </a:tr>
              <a:tr h="0">
                <a:tc>
                  <a:txBody>
                    <a:bodyPr/>
                    <a:lstStyle/>
                    <a:p>
                      <a:pPr algn="ctr">
                        <a:lnSpc>
                          <a:spcPct val="150000"/>
                        </a:lnSpc>
                        <a:spcBef>
                          <a:spcPts val="600"/>
                        </a:spcBef>
                        <a:spcAft>
                          <a:spcPts val="600"/>
                        </a:spcAft>
                      </a:pPr>
                      <a:r>
                        <a:rPr lang="fr-FR" sz="1500">
                          <a:effectLst/>
                          <a:latin typeface="+mn-lt"/>
                          <a:ea typeface="Times New Roman" panose="02020603050405020304" pitchFamily="18" charset="0"/>
                          <a:cs typeface="Times New Roman" panose="02020603050405020304" pitchFamily="18" charset="0"/>
                        </a:rPr>
                        <a:t>Kim ngạch xuất khẩu</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500" smtClean="0">
                          <a:effectLst/>
                          <a:latin typeface="+mn-lt"/>
                          <a:ea typeface="Arial" panose="020B0604020202020204" pitchFamily="34" charset="0"/>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500" smtClean="0">
                          <a:effectLst/>
                          <a:latin typeface="+mn-lt"/>
                          <a:ea typeface="Arial" panose="020B0604020202020204" pitchFamily="34" charset="0"/>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500" smtClean="0">
                          <a:effectLst/>
                          <a:latin typeface="+mn-lt"/>
                          <a:ea typeface="Arial" panose="020B0604020202020204" pitchFamily="34" charset="0"/>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1500" smtClean="0">
                          <a:effectLst/>
                          <a:latin typeface="+mn-lt"/>
                          <a:ea typeface="Arial" panose="020B0604020202020204" pitchFamily="34" charset="0"/>
                          <a:cs typeface="Times New Roman" panose="02020603050405020304" pitchFamily="18" charset="0"/>
                        </a:rPr>
                        <a:t>?</a:t>
                      </a:r>
                      <a:endParaRPr lang="en-US" sz="15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423304"/>
                  </a:ext>
                </a:extLst>
              </a:tr>
            </a:tbl>
          </a:graphicData>
        </a:graphic>
      </p:graphicFrame>
      <mc:AlternateContent xmlns:mc="http://schemas.openxmlformats.org/markup-compatibility/2006">
        <mc:Choice xmlns:a14="http://schemas.microsoft.com/office/drawing/2010/main" Requires="a14">
          <p:sp>
            <p:nvSpPr>
              <p:cNvPr id="8" name="Rectangle 7"/>
              <p:cNvSpPr/>
              <p:nvPr/>
            </p:nvSpPr>
            <p:spPr>
              <a:xfrm>
                <a:off x="2783395" y="4269994"/>
                <a:ext cx="489236" cy="515526"/>
              </a:xfrm>
              <a:prstGeom prst="rect">
                <a:avLst/>
              </a:prstGeom>
              <a:solidFill>
                <a:schemeClr val="accent6"/>
              </a:solidFill>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1,8</m:t>
                      </m:r>
                    </m:oMath>
                  </m:oMathPara>
                </a14:m>
                <a:endParaRPr lang="en-US" sz="1500">
                  <a:solidFill>
                    <a:srgbClr val="C00000"/>
                  </a:solidFill>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783395" y="4269994"/>
                <a:ext cx="489236" cy="5155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42"/>
              <p:cNvSpPr/>
              <p:nvPr/>
            </p:nvSpPr>
            <p:spPr>
              <a:xfrm>
                <a:off x="3578265" y="4267009"/>
                <a:ext cx="489236" cy="515526"/>
              </a:xfrm>
              <a:prstGeom prst="rect">
                <a:avLst/>
              </a:prstGeom>
              <a:solidFill>
                <a:schemeClr val="accent6"/>
              </a:solidFill>
            </p:spPr>
            <p:txBody>
              <a:bodyPr wrap="non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0,3</m:t>
                      </m:r>
                    </m:oMath>
                  </m:oMathPara>
                </a14:m>
              </a:p>
            </p:txBody>
          </p:sp>
        </mc:Choice>
        <mc:Fallback>
          <p:sp>
            <p:nvSpPr>
              <p:cNvPr id="43" name="Rectangle 42"/>
              <p:cNvSpPr>
                <a:spLocks noRot="1" noChangeAspect="1" noMove="1" noResize="1" noEditPoints="1" noAdjustHandles="1" noChangeArrowheads="1" noChangeShapeType="1" noTextEdit="1"/>
              </p:cNvSpPr>
              <p:nvPr/>
            </p:nvSpPr>
            <p:spPr>
              <a:xfrm>
                <a:off x="3578265" y="4267009"/>
                <a:ext cx="489236" cy="5155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Rectangle 43"/>
              <p:cNvSpPr/>
              <p:nvPr/>
            </p:nvSpPr>
            <p:spPr>
              <a:xfrm>
                <a:off x="4332375" y="4245682"/>
                <a:ext cx="306956" cy="515526"/>
              </a:xfrm>
              <a:prstGeom prst="rect">
                <a:avLst/>
              </a:prstGeom>
              <a:solidFill>
                <a:schemeClr val="accent6"/>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en-US" sz="15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oMath>
                  </m:oMathPara>
                </a14:m>
              </a:p>
            </p:txBody>
          </p:sp>
        </mc:Choice>
        <mc:Fallback>
          <p:sp>
            <p:nvSpPr>
              <p:cNvPr id="44" name="Rectangle 43"/>
              <p:cNvSpPr>
                <a:spLocks noRot="1" noChangeAspect="1" noMove="1" noResize="1" noEditPoints="1" noAdjustHandles="1" noChangeArrowheads="1" noChangeShapeType="1" noTextEdit="1"/>
              </p:cNvSpPr>
              <p:nvPr/>
            </p:nvSpPr>
            <p:spPr>
              <a:xfrm>
                <a:off x="4332375" y="4245682"/>
                <a:ext cx="306956" cy="51552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Rectangle 46"/>
              <p:cNvSpPr/>
              <p:nvPr/>
            </p:nvSpPr>
            <p:spPr>
              <a:xfrm>
                <a:off x="4801640" y="4259514"/>
                <a:ext cx="306956" cy="515526"/>
              </a:xfrm>
              <a:prstGeom prst="rect">
                <a:avLst/>
              </a:prstGeom>
              <a:solidFill>
                <a:schemeClr val="accent6"/>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en-US" sz="15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p>
            </p:txBody>
          </p:sp>
        </mc:Choice>
        <mc:Fallback>
          <p:sp>
            <p:nvSpPr>
              <p:cNvPr id="47" name="Rectangle 46"/>
              <p:cNvSpPr>
                <a:spLocks noRot="1" noChangeAspect="1" noMove="1" noResize="1" noEditPoints="1" noAdjustHandles="1" noChangeArrowheads="1" noChangeShapeType="1" noTextEdit="1"/>
              </p:cNvSpPr>
              <p:nvPr/>
            </p:nvSpPr>
            <p:spPr>
              <a:xfrm>
                <a:off x="4801640" y="4259514"/>
                <a:ext cx="306956" cy="5155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Rectangle 47"/>
              <p:cNvSpPr/>
              <p:nvPr/>
            </p:nvSpPr>
            <p:spPr>
              <a:xfrm>
                <a:off x="5461277" y="4274596"/>
                <a:ext cx="306956" cy="515526"/>
              </a:xfrm>
              <a:prstGeom prst="rect">
                <a:avLst/>
              </a:prstGeom>
              <a:solidFill>
                <a:schemeClr val="accent6"/>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en-US" sz="15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p>
            </p:txBody>
          </p:sp>
        </mc:Choice>
        <mc:Fallback>
          <p:sp>
            <p:nvSpPr>
              <p:cNvPr id="48" name="Rectangle 47"/>
              <p:cNvSpPr>
                <a:spLocks noRot="1" noChangeAspect="1" noMove="1" noResize="1" noEditPoints="1" noAdjustHandles="1" noChangeArrowheads="1" noChangeShapeType="1" noTextEdit="1"/>
              </p:cNvSpPr>
              <p:nvPr/>
            </p:nvSpPr>
            <p:spPr>
              <a:xfrm>
                <a:off x="5461277" y="4274596"/>
                <a:ext cx="306956" cy="5155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1" name="Rectangle 80"/>
              <p:cNvSpPr/>
              <p:nvPr/>
            </p:nvSpPr>
            <p:spPr>
              <a:xfrm>
                <a:off x="6500407" y="4262790"/>
                <a:ext cx="306956" cy="515526"/>
              </a:xfrm>
              <a:prstGeom prst="rect">
                <a:avLst/>
              </a:prstGeom>
              <a:solidFill>
                <a:schemeClr val="accent6"/>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en-US" sz="15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p>
            </p:txBody>
          </p:sp>
        </mc:Choice>
        <mc:Fallback>
          <p:sp>
            <p:nvSpPr>
              <p:cNvPr id="81" name="Rectangle 80"/>
              <p:cNvSpPr>
                <a:spLocks noRot="1" noChangeAspect="1" noMove="1" noResize="1" noEditPoints="1" noAdjustHandles="1" noChangeArrowheads="1" noChangeShapeType="1" noTextEdit="1"/>
              </p:cNvSpPr>
              <p:nvPr/>
            </p:nvSpPr>
            <p:spPr>
              <a:xfrm>
                <a:off x="6500407" y="4262790"/>
                <a:ext cx="306956" cy="5155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Rectangle 81"/>
              <p:cNvSpPr/>
              <p:nvPr/>
            </p:nvSpPr>
            <p:spPr>
              <a:xfrm>
                <a:off x="7321398" y="4258706"/>
                <a:ext cx="306956" cy="515526"/>
              </a:xfrm>
              <a:prstGeom prst="rect">
                <a:avLst/>
              </a:prstGeom>
              <a:solidFill>
                <a:schemeClr val="accent6"/>
              </a:solidFill>
            </p:spPr>
            <p:txBody>
              <a:bodyPr wrap="square">
                <a:spAutoFit/>
              </a:bodyPr>
              <a:lstStyle/>
              <a:p>
                <a:pPr lvl="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50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en-US" sz="15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6</m:t>
                      </m:r>
                    </m:oMath>
                  </m:oMathPara>
                </a14:m>
              </a:p>
            </p:txBody>
          </p:sp>
        </mc:Choice>
        <mc:Fallback>
          <p:sp>
            <p:nvSpPr>
              <p:cNvPr id="82" name="Rectangle 81"/>
              <p:cNvSpPr>
                <a:spLocks noRot="1" noChangeAspect="1" noMove="1" noResize="1" noEditPoints="1" noAdjustHandles="1" noChangeArrowheads="1" noChangeShapeType="1" noTextEdit="1"/>
              </p:cNvSpPr>
              <p:nvPr/>
            </p:nvSpPr>
            <p:spPr>
              <a:xfrm>
                <a:off x="7321398" y="4258706"/>
                <a:ext cx="306956" cy="515526"/>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childTnLst>
                          </p:cTn>
                        </p:par>
                        <p:par>
                          <p:cTn id="42" fill="hold">
                            <p:stCondLst>
                              <p:cond delay="2000"/>
                            </p:stCondLst>
                            <p:childTnLst>
                              <p:par>
                                <p:cTn id="43" presetID="16" presetClass="entr" presetSubtype="2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par>
                          <p:cTn id="46" fill="hold">
                            <p:stCondLst>
                              <p:cond delay="2500"/>
                            </p:stCondLst>
                            <p:childTnLst>
                              <p:par>
                                <p:cTn id="47" presetID="16" presetClass="entr" presetSubtype="21"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barn(inVertical)">
                                      <p:cBhvr>
                                        <p:cTn id="49" dur="500"/>
                                        <p:tgtEl>
                                          <p:spTgt spid="81"/>
                                        </p:tgtEl>
                                      </p:cBhvr>
                                    </p:animEffect>
                                  </p:childTnLst>
                                </p:cTn>
                              </p:par>
                            </p:childTnLst>
                          </p:cTn>
                        </p:par>
                        <p:par>
                          <p:cTn id="50" fill="hold">
                            <p:stCondLst>
                              <p:cond delay="3000"/>
                            </p:stCondLst>
                            <p:childTnLst>
                              <p:par>
                                <p:cTn id="51" presetID="16" presetClass="entr" presetSubtype="21"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barn(inVertical)">
                                      <p:cBhvr>
                                        <p:cTn id="5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 grpId="0"/>
      <p:bldP spid="8" grpId="0" animBg="1"/>
      <p:bldP spid="43" grpId="0" animBg="1"/>
      <p:bldP spid="44" grpId="0" animBg="1"/>
      <p:bldP spid="47" grpId="0" animBg="1"/>
      <p:bldP spid="48" grpId="0" animBg="1"/>
      <p:bldP spid="81" grpId="0" animBg="1"/>
      <p:bldP spid="8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97436" y="67456"/>
            <a:ext cx="8948677" cy="499744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7588822" flipV="1">
            <a:off x="-81766" y="4146523"/>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Rectangle 44"/>
          <p:cNvSpPr/>
          <p:nvPr/>
        </p:nvSpPr>
        <p:spPr>
          <a:xfrm>
            <a:off x="263854" y="364892"/>
            <a:ext cx="8637512" cy="1353897"/>
          </a:xfrm>
          <a:prstGeom prst="rect">
            <a:avLst/>
          </a:prstGeom>
        </p:spPr>
        <p:txBody>
          <a:bodyPr wrap="square">
            <a:spAutoFit/>
          </a:bodyPr>
          <a:lstStyle/>
          <a:p>
            <a:pPr lvl="0" algn="just">
              <a:lnSpc>
                <a:spcPct val="150000"/>
              </a:lnSpc>
            </a:pPr>
            <a:r>
              <a:rPr lang="vi-VN" sz="1900" smtClean="0">
                <a:latin typeface="Arial" panose="020B0604020202020204" pitchFamily="34" charset="0"/>
                <a:cs typeface="Arial" panose="020B0604020202020204" pitchFamily="34" charset="0"/>
              </a:rPr>
              <a:t>b</a:t>
            </a:r>
            <a:r>
              <a:rPr lang="vi-VN" sz="1900">
                <a:latin typeface="Arial" panose="020B0604020202020204" pitchFamily="34" charset="0"/>
                <a:cs typeface="Arial" panose="020B0604020202020204" pitchFamily="34" charset="0"/>
              </a:rPr>
              <a:t>) Kim ngạch xuất khẩu rau quả sang thị trường Trung Quốc nhiều hơn tổng kim ngạch xuất khẩu rau quả sang các thị trường còn lại là bao nhiêu triệu đô la Mỹ? </a:t>
            </a:r>
            <a:endParaRPr kumimoji="0" lang="en-US" sz="1900" b="0" i="0" u="none" strike="noStrike" kern="0" cap="none" spc="0" normalizeH="0" baseline="0" noProof="0">
              <a:ln>
                <a:noFill/>
              </a:ln>
              <a:solidFill>
                <a:srgbClr val="000000"/>
              </a:solidFill>
              <a:effectLst/>
              <a:uLnTx/>
              <a:uFillTx/>
              <a:cs typeface="Arial" panose="020B0604020202020204" pitchFamily="34" charset="0"/>
              <a:sym typeface="Arial"/>
            </a:endParaRPr>
          </a:p>
        </p:txBody>
      </p:sp>
      <p:grpSp>
        <p:nvGrpSpPr>
          <p:cNvPr id="49" name="Google Shape;4008;p63"/>
          <p:cNvGrpSpPr/>
          <p:nvPr/>
        </p:nvGrpSpPr>
        <p:grpSpPr>
          <a:xfrm rot="253853">
            <a:off x="8243344" y="4239831"/>
            <a:ext cx="872002" cy="808996"/>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 name="Rectangle 2"/>
              <p:cNvSpPr/>
              <p:nvPr/>
            </p:nvSpPr>
            <p:spPr>
              <a:xfrm>
                <a:off x="269321" y="2404409"/>
                <a:ext cx="8536778" cy="1408078"/>
              </a:xfrm>
              <a:prstGeom prst="rect">
                <a:avLst/>
              </a:prstGeom>
            </p:spPr>
            <p:txBody>
              <a:bodyPr wrap="square">
                <a:spAutoFit/>
              </a:bodyPr>
              <a:lstStyle/>
              <a:p>
                <a:pPr lvl="0" algn="just">
                  <a:lnSpc>
                    <a:spcPct val="150000"/>
                  </a:lnSpc>
                </a:pPr>
                <a:r>
                  <a:rPr lang="vi-VN" sz="1900">
                    <a:latin typeface="Arial" panose="020B0604020202020204" pitchFamily="34" charset="0"/>
                  </a:rPr>
                  <a:t>Kim ngạch xuất khẩu rau quả sang thị trường Trung Quốc nhiều hơn tổng kim ngạch xuất khẩu rau quả sang các thị trường còn lại là :</a:t>
                </a:r>
              </a:p>
              <a:p>
                <a:pPr lvl="0" algn="ctr">
                  <a:lnSpc>
                    <a:spcPct val="150000"/>
                  </a:lnSpc>
                </a:pPr>
                <a14:m>
                  <m:oMath xmlns:m="http://schemas.openxmlformats.org/officeDocument/2006/math">
                    <m:r>
                      <a:rPr lang="vi-VN" sz="1900" i="1" smtClean="0">
                        <a:latin typeface="Cambria Math" panose="02040503050406030204" pitchFamily="18" charset="0"/>
                      </a:rPr>
                      <m:t>1,8−(0,3+0,2+0,1+0,1+0,1+0,6)=0,4 </m:t>
                    </m:r>
                  </m:oMath>
                </a14:m>
                <a:r>
                  <a:rPr lang="vi-VN" sz="1900">
                    <a:latin typeface="Arial" panose="020B0604020202020204" pitchFamily="34" charset="0"/>
                  </a:rPr>
                  <a:t>(triệu đô là Mỹ)</a:t>
                </a:r>
              </a:p>
            </p:txBody>
          </p:sp>
        </mc:Choice>
        <mc:Fallback>
          <p:sp>
            <p:nvSpPr>
              <p:cNvPr id="3" name="Rectangle 2"/>
              <p:cNvSpPr>
                <a:spLocks noRot="1" noChangeAspect="1" noMove="1" noResize="1" noEditPoints="1" noAdjustHandles="1" noChangeArrowheads="1" noChangeShapeType="1" noTextEdit="1"/>
              </p:cNvSpPr>
              <p:nvPr/>
            </p:nvSpPr>
            <p:spPr>
              <a:xfrm>
                <a:off x="269321" y="2404409"/>
                <a:ext cx="8536778" cy="1408078"/>
              </a:xfrm>
              <a:prstGeom prst="rect">
                <a:avLst/>
              </a:prstGeom>
              <a:blipFill>
                <a:blip r:embed="rId3"/>
                <a:stretch>
                  <a:fillRect l="-642" r="-642" b="-2597"/>
                </a:stretch>
              </a:blipFill>
            </p:spPr>
            <p:txBody>
              <a:bodyPr/>
              <a:lstStyle/>
              <a:p>
                <a:r>
                  <a:rPr lang="en-US">
                    <a:noFill/>
                  </a:rPr>
                  <a:t> </a:t>
                </a:r>
              </a:p>
            </p:txBody>
          </p:sp>
        </mc:Fallback>
      </mc:AlternateContent>
      <p:sp>
        <p:nvSpPr>
          <p:cNvPr id="46" name="Rectangle 45"/>
          <p:cNvSpPr/>
          <p:nvPr/>
        </p:nvSpPr>
        <p:spPr>
          <a:xfrm>
            <a:off x="4174469" y="1865491"/>
            <a:ext cx="726481" cy="384721"/>
          </a:xfrm>
          <a:prstGeom prst="rect">
            <a:avLst/>
          </a:prstGeom>
        </p:spPr>
        <p:txBody>
          <a:bodyPr wrap="none">
            <a:spAutoFit/>
          </a:bodyPr>
          <a:lstStyle/>
          <a:p>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a:p>
        </p:txBody>
      </p:sp>
    </p:spTree>
    <p:extLst>
      <p:ext uri="{BB962C8B-B14F-4D97-AF65-F5344CB8AC3E}">
        <p14:creationId xmlns:p14="http://schemas.microsoft.com/office/powerpoint/2010/main" val="1353240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smtClean="0">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36106" y="2597439"/>
            <a:ext cx="860774" cy="772624"/>
          </a:xfrm>
          <a:prstGeom prst="rect">
            <a:avLst/>
          </a:prstGeom>
        </p:spPr>
      </p:pic>
      <p:sp>
        <p:nvSpPr>
          <p:cNvPr id="6" name="Rectangle 5"/>
          <p:cNvSpPr/>
          <p:nvPr/>
        </p:nvSpPr>
        <p:spPr>
          <a:xfrm>
            <a:off x="207253" y="46351"/>
            <a:ext cx="4552123" cy="1938992"/>
          </a:xfrm>
          <a:prstGeom prst="rect">
            <a:avLst/>
          </a:prstGeom>
        </p:spPr>
        <p:txBody>
          <a:bodyPr wrap="square">
            <a:spAutoFit/>
          </a:bodyPr>
          <a:lstStyle/>
          <a:p>
            <a:pPr lvl="0" algn="just">
              <a:lnSpc>
                <a:spcPct val="150000"/>
              </a:lnSpc>
            </a:pPr>
            <a:r>
              <a:rPr kumimoji="0" lang="en-US" sz="16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16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2 </a:t>
            </a:r>
            <a:r>
              <a:rPr kumimoji="0" lang="en-US" sz="16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tr24)</a:t>
            </a:r>
            <a:r>
              <a:rPr kumimoji="0" lang="vi-VN" sz="16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lang="vi-VN" sz="1600">
                <a:latin typeface="Arial" panose="020B0604020202020204" pitchFamily="34" charset="0"/>
                <a:cs typeface="Arial" panose="020B0604020202020204" pitchFamily="34" charset="0"/>
              </a:rPr>
              <a:t>Biểu đồ đoạn thẳng trong Hình 34 biểu diễn số lượng lớp học ở cấp trung học cơ sở (THCS) của Việt Nam trong các năm 2015 – 2016, 2016 – 2017, 2017 – 2018, 2018 – 2019.</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984231" y="74500"/>
            <a:ext cx="3979889" cy="1935111"/>
          </a:xfrm>
          <a:prstGeom prst="rect">
            <a:avLst/>
          </a:prstGeom>
        </p:spPr>
      </p:pic>
      <p:sp>
        <p:nvSpPr>
          <p:cNvPr id="7" name="Rectangle 2"/>
          <p:cNvSpPr>
            <a:spLocks noChangeArrowheads="1"/>
          </p:cNvSpPr>
          <p:nvPr/>
        </p:nvSpPr>
        <p:spPr bwMode="auto">
          <a:xfrm>
            <a:off x="199758" y="1876094"/>
            <a:ext cx="87643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Arial" panose="020B0604020202020204" pitchFamily="34" charset="0"/>
                <a:ea typeface="Open Sans"/>
              </a:rPr>
              <a:t>a</a:t>
            </a:r>
            <a:r>
              <a:rPr kumimoji="0" lang="en-US" altLang="en-US" sz="1600" b="0" i="0" u="none" strike="noStrike" cap="none" normalizeH="0" baseline="0" smtClean="0">
                <a:ln>
                  <a:noFill/>
                </a:ln>
                <a:solidFill>
                  <a:srgbClr val="000000"/>
                </a:solidFill>
                <a:effectLst/>
                <a:latin typeface="Arial" panose="020B0604020202020204" pitchFamily="34" charset="0"/>
                <a:ea typeface="Open Sans"/>
              </a:rPr>
              <a:t>) Lập bảng thống kê số lượng lớp học ở cấp THCS của Việt Nam trong các năm học đó theo mẫu sau:</a:t>
            </a:r>
            <a:endParaRPr kumimoji="0" lang="en-US" altLang="en-US" sz="16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526048" y="2521705"/>
            <a:ext cx="6111781" cy="1090113"/>
          </a:xfrm>
          <a:prstGeom prst="rect">
            <a:avLst/>
          </a:prstGeom>
        </p:spPr>
      </p:pic>
      <p:sp>
        <p:nvSpPr>
          <p:cNvPr id="10" name="Rectangle 9"/>
          <p:cNvSpPr/>
          <p:nvPr/>
        </p:nvSpPr>
        <p:spPr>
          <a:xfrm>
            <a:off x="207253" y="3558850"/>
            <a:ext cx="8689409" cy="1569660"/>
          </a:xfrm>
          <a:prstGeom prst="rect">
            <a:avLst/>
          </a:prstGeom>
        </p:spPr>
        <p:txBody>
          <a:bodyPr wrap="square">
            <a:spAutoFit/>
          </a:bodyPr>
          <a:lstStyle/>
          <a:p>
            <a:pPr algn="just">
              <a:lnSpc>
                <a:spcPct val="150000"/>
              </a:lnSpc>
            </a:pPr>
            <a:r>
              <a:rPr lang="vi-VN" sz="1600">
                <a:latin typeface="+mn-lt"/>
              </a:rPr>
              <a:t>b) So với năm học 2015 – 2016, số lượng lớp học ở cấp THCS của Việt Nam trong năm học 2018 – 2019 đã tăng lên bao nhiêu phần trăm (làm tròn kết quả đến hàng phần </a:t>
            </a:r>
            <a:r>
              <a:rPr lang="vi-VN" sz="1600">
                <a:latin typeface="+mn-lt"/>
              </a:rPr>
              <a:t>mười</a:t>
            </a:r>
            <a:r>
              <a:rPr lang="vi-VN" sz="1600" smtClean="0">
                <a:latin typeface="+mn-lt"/>
              </a:rPr>
              <a:t>)?</a:t>
            </a:r>
            <a:endParaRPr lang="en-US" sz="1600" smtClean="0">
              <a:latin typeface="+mn-lt"/>
            </a:endParaRPr>
          </a:p>
          <a:p>
            <a:pPr algn="just">
              <a:lnSpc>
                <a:spcPct val="150000"/>
              </a:lnSpc>
            </a:pPr>
            <a:r>
              <a:rPr lang="vi-VN" sz="1600">
                <a:latin typeface="+mn-lt"/>
              </a:rPr>
              <a:t>c) Em hãy đề xuất những giải pháp để tăng số lượng lớp học ở cấp THCS của Việt Nam trong những năm học tiếp theo, đặc biệt ở những thành phố và khu đô thị lớn</a:t>
            </a:r>
            <a:r>
              <a:rPr lang="vi-VN" sz="1600">
                <a:latin typeface="+mn-lt"/>
              </a:rPr>
              <a:t>. </a:t>
            </a:r>
            <a:endParaRPr lang="vi-VN" sz="1600">
              <a:latin typeface="+mn-lt"/>
            </a:endParaRPr>
          </a:p>
        </p:txBody>
      </p:sp>
      <p:pic>
        <p:nvPicPr>
          <p:cNvPr id="11" name="Picture 10"/>
          <p:cNvPicPr>
            <a:picLocks noChangeAspect="1"/>
          </p:cNvPicPr>
          <p:nvPr/>
        </p:nvPicPr>
        <p:blipFill>
          <a:blip r:embed="rId8"/>
          <a:stretch>
            <a:fillRect/>
          </a:stretch>
        </p:blipFill>
        <p:spPr>
          <a:xfrm rot="21266171">
            <a:off x="-343737" y="2813481"/>
            <a:ext cx="849631" cy="1301954"/>
          </a:xfrm>
          <a:prstGeom prst="rect">
            <a:avLst/>
          </a:prstGeom>
        </p:spPr>
      </p:pic>
    </p:spTree>
    <p:extLst>
      <p:ext uri="{BB962C8B-B14F-4D97-AF65-F5344CB8AC3E}">
        <p14:creationId xmlns:p14="http://schemas.microsoft.com/office/powerpoint/2010/main" val="39098179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43601" y="3152076"/>
            <a:ext cx="860774" cy="772624"/>
          </a:xfrm>
          <a:prstGeom prst="rect">
            <a:avLst/>
          </a:prstGeom>
        </p:spPr>
      </p:pic>
      <p:pic>
        <p:nvPicPr>
          <p:cNvPr id="11" name="Picture 10"/>
          <p:cNvPicPr>
            <a:picLocks noChangeAspect="1"/>
          </p:cNvPicPr>
          <p:nvPr/>
        </p:nvPicPr>
        <p:blipFill>
          <a:blip r:embed="rId4"/>
          <a:stretch>
            <a:fillRect/>
          </a:stretch>
        </p:blipFill>
        <p:spPr>
          <a:xfrm rot="21266171">
            <a:off x="-343737" y="2813481"/>
            <a:ext cx="849631" cy="1301954"/>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117840060"/>
                  </p:ext>
                </p:extLst>
              </p:nvPr>
            </p:nvGraphicFramePr>
            <p:xfrm>
              <a:off x="959369" y="1080971"/>
              <a:ext cx="7384232" cy="918102"/>
            </p:xfrm>
            <a:graphic>
              <a:graphicData uri="http://schemas.openxmlformats.org/drawingml/2006/table">
                <a:tbl>
                  <a:tblPr firstRow="1" firstCol="1" bandRow="1"/>
                  <a:tblGrid>
                    <a:gridCol w="1927009">
                      <a:extLst>
                        <a:ext uri="{9D8B030D-6E8A-4147-A177-3AD203B41FA5}">
                          <a16:colId xmlns:a16="http://schemas.microsoft.com/office/drawing/2014/main" val="3153215450"/>
                        </a:ext>
                      </a:extLst>
                    </a:gridCol>
                    <a:gridCol w="1363774">
                      <a:extLst>
                        <a:ext uri="{9D8B030D-6E8A-4147-A177-3AD203B41FA5}">
                          <a16:colId xmlns:a16="http://schemas.microsoft.com/office/drawing/2014/main" val="2874545943"/>
                        </a:ext>
                      </a:extLst>
                    </a:gridCol>
                    <a:gridCol w="1364483">
                      <a:extLst>
                        <a:ext uri="{9D8B030D-6E8A-4147-A177-3AD203B41FA5}">
                          <a16:colId xmlns:a16="http://schemas.microsoft.com/office/drawing/2014/main" val="2293764804"/>
                        </a:ext>
                      </a:extLst>
                    </a:gridCol>
                    <a:gridCol w="1364483">
                      <a:extLst>
                        <a:ext uri="{9D8B030D-6E8A-4147-A177-3AD203B41FA5}">
                          <a16:colId xmlns:a16="http://schemas.microsoft.com/office/drawing/2014/main" val="1991734552"/>
                        </a:ext>
                      </a:extLst>
                    </a:gridCol>
                    <a:gridCol w="1364483">
                      <a:extLst>
                        <a:ext uri="{9D8B030D-6E8A-4147-A177-3AD203B41FA5}">
                          <a16:colId xmlns:a16="http://schemas.microsoft.com/office/drawing/2014/main" val="153474355"/>
                        </a:ext>
                      </a:extLst>
                    </a:gridCol>
                  </a:tblGrid>
                  <a:tr h="459051">
                    <a:tc>
                      <a:txBody>
                        <a:bodyPr/>
                        <a:lstStyle/>
                        <a:p>
                          <a:pPr algn="ctr">
                            <a:lnSpc>
                              <a:spcPct val="100000"/>
                            </a:lnSpc>
                            <a:spcBef>
                              <a:spcPts val="0"/>
                            </a:spcBef>
                            <a:spcAft>
                              <a:spcPts val="0"/>
                            </a:spcAft>
                          </a:pPr>
                          <a:r>
                            <a:rPr lang="fr-FR" sz="1600">
                              <a:effectLst/>
                              <a:latin typeface="+mn-lt"/>
                              <a:ea typeface="Calibri" panose="020F0502020204030204" pitchFamily="34" charset="0"/>
                              <a:cs typeface="Times New Roman" panose="02020603050405020304" pitchFamily="18" charset="0"/>
                            </a:rPr>
                            <a:t>Năm học</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2015−2016</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2016−2017</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2017−2018</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2018−2019</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extLst>
                      <a:ext uri="{0D108BD9-81ED-4DB2-BD59-A6C34878D82A}">
                        <a16:rowId xmlns:a16="http://schemas.microsoft.com/office/drawing/2014/main" val="1056455640"/>
                      </a:ext>
                    </a:extLst>
                  </a:tr>
                  <a:tr h="459051">
                    <a:tc>
                      <a:txBody>
                        <a:bodyPr/>
                        <a:lstStyle/>
                        <a:p>
                          <a:pPr algn="ctr">
                            <a:lnSpc>
                              <a:spcPct val="100000"/>
                            </a:lnSpc>
                            <a:spcBef>
                              <a:spcPts val="0"/>
                            </a:spcBef>
                            <a:spcAft>
                              <a:spcPts val="0"/>
                            </a:spcAft>
                          </a:pPr>
                          <a:r>
                            <a:rPr lang="fr-FR" sz="1600">
                              <a:effectLst/>
                              <a:latin typeface="+mn-lt"/>
                              <a:ea typeface="Calibri" panose="020F0502020204030204" pitchFamily="34" charset="0"/>
                              <a:cs typeface="Times New Roman" panose="02020603050405020304" pitchFamily="18" charset="0"/>
                            </a:rPr>
                            <a:t>Số </a:t>
                          </a:r>
                          <a:r>
                            <a:rPr lang="fr-FR" sz="1600" smtClean="0">
                              <a:effectLst/>
                              <a:latin typeface="+mn-lt"/>
                              <a:ea typeface="Calibri" panose="020F0502020204030204" pitchFamily="34" charset="0"/>
                              <a:cs typeface="Times New Roman" panose="02020603050405020304" pitchFamily="18" charset="0"/>
                            </a:rPr>
                            <a:t>lớp</a:t>
                          </a:r>
                          <a:r>
                            <a:rPr lang="en-US" sz="1600" baseline="0" smtClean="0">
                              <a:effectLst/>
                              <a:latin typeface="+mn-lt"/>
                              <a:ea typeface="Calibri" panose="020F0502020204030204" pitchFamily="34" charset="0"/>
                              <a:cs typeface="Times New Roman" panose="02020603050405020304" pitchFamily="18" charset="0"/>
                            </a:rPr>
                            <a:t> </a:t>
                          </a:r>
                          <a:r>
                            <a:rPr lang="fr-FR" sz="1600" smtClean="0">
                              <a:effectLst/>
                              <a:latin typeface="+mn-lt"/>
                              <a:ea typeface="Calibri" panose="020F0502020204030204" pitchFamily="34" charset="0"/>
                              <a:cs typeface="Times New Roman" panose="02020603050405020304" pitchFamily="18" charset="0"/>
                            </a:rPr>
                            <a:t>(nghìn </a:t>
                          </a:r>
                          <a:r>
                            <a:rPr lang="fr-FR" sz="1600">
                              <a:effectLst/>
                              <a:latin typeface="+mn-lt"/>
                              <a:ea typeface="Calibri" panose="020F0502020204030204" pitchFamily="34" charset="0"/>
                              <a:cs typeface="Times New Roman" panose="02020603050405020304" pitchFamily="18" charset="0"/>
                            </a:rPr>
                            <a:t>lớp)</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153,6</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152,0</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153,3</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fr-FR" sz="1600" i="1">
                                    <a:effectLst/>
                                    <a:latin typeface="+mn-lt"/>
                                    <a:ea typeface="Calibri" panose="020F0502020204030204" pitchFamily="34" charset="0"/>
                                    <a:cs typeface="Times New Roman" panose="02020603050405020304" pitchFamily="18" charset="0"/>
                                  </a:rPr>
                                  <m:t>158,4</m:t>
                                </m:r>
                              </m:oMath>
                            </m:oMathPara>
                          </a14:m>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9564202"/>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117840060"/>
                  </p:ext>
                </p:extLst>
              </p:nvPr>
            </p:nvGraphicFramePr>
            <p:xfrm>
              <a:off x="959369" y="1080971"/>
              <a:ext cx="7384232" cy="918102"/>
            </p:xfrm>
            <a:graphic>
              <a:graphicData uri="http://schemas.openxmlformats.org/drawingml/2006/table">
                <a:tbl>
                  <a:tblPr firstRow="1" firstCol="1" bandRow="1"/>
                  <a:tblGrid>
                    <a:gridCol w="1927009">
                      <a:extLst>
                        <a:ext uri="{9D8B030D-6E8A-4147-A177-3AD203B41FA5}">
                          <a16:colId xmlns:a16="http://schemas.microsoft.com/office/drawing/2014/main" val="3153215450"/>
                        </a:ext>
                      </a:extLst>
                    </a:gridCol>
                    <a:gridCol w="1363774">
                      <a:extLst>
                        <a:ext uri="{9D8B030D-6E8A-4147-A177-3AD203B41FA5}">
                          <a16:colId xmlns:a16="http://schemas.microsoft.com/office/drawing/2014/main" val="2874545943"/>
                        </a:ext>
                      </a:extLst>
                    </a:gridCol>
                    <a:gridCol w="1364483">
                      <a:extLst>
                        <a:ext uri="{9D8B030D-6E8A-4147-A177-3AD203B41FA5}">
                          <a16:colId xmlns:a16="http://schemas.microsoft.com/office/drawing/2014/main" val="2293764804"/>
                        </a:ext>
                      </a:extLst>
                    </a:gridCol>
                    <a:gridCol w="1364483">
                      <a:extLst>
                        <a:ext uri="{9D8B030D-6E8A-4147-A177-3AD203B41FA5}">
                          <a16:colId xmlns:a16="http://schemas.microsoft.com/office/drawing/2014/main" val="1991734552"/>
                        </a:ext>
                      </a:extLst>
                    </a:gridCol>
                    <a:gridCol w="1364483">
                      <a:extLst>
                        <a:ext uri="{9D8B030D-6E8A-4147-A177-3AD203B41FA5}">
                          <a16:colId xmlns:a16="http://schemas.microsoft.com/office/drawing/2014/main" val="153474355"/>
                        </a:ext>
                      </a:extLst>
                    </a:gridCol>
                  </a:tblGrid>
                  <a:tr h="459051">
                    <a:tc>
                      <a:txBody>
                        <a:bodyPr/>
                        <a:lstStyle/>
                        <a:p>
                          <a:pPr algn="ctr">
                            <a:lnSpc>
                              <a:spcPct val="100000"/>
                            </a:lnSpc>
                            <a:spcBef>
                              <a:spcPts val="0"/>
                            </a:spcBef>
                            <a:spcAft>
                              <a:spcPts val="0"/>
                            </a:spcAft>
                          </a:pPr>
                          <a:r>
                            <a:rPr lang="fr-FR" sz="1600">
                              <a:effectLst/>
                              <a:latin typeface="+mn-lt"/>
                              <a:ea typeface="Calibri" panose="020F0502020204030204" pitchFamily="34" charset="0"/>
                              <a:cs typeface="Times New Roman" panose="02020603050405020304" pitchFamily="18" charset="0"/>
                            </a:rPr>
                            <a:t>Năm học</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6F4"/>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41518" t="-1316" r="-300893" b="-10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518" t="-1316" r="-200893" b="-10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41518" t="-1316" r="-100893" b="-10263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41518" t="-1316" r="-893" b="-102632"/>
                          </a:stretch>
                        </a:blipFill>
                      </a:tcPr>
                    </a:tc>
                    <a:extLst>
                      <a:ext uri="{0D108BD9-81ED-4DB2-BD59-A6C34878D82A}">
                        <a16:rowId xmlns:a16="http://schemas.microsoft.com/office/drawing/2014/main" val="1056455640"/>
                      </a:ext>
                    </a:extLst>
                  </a:tr>
                  <a:tr h="459051">
                    <a:tc>
                      <a:txBody>
                        <a:bodyPr/>
                        <a:lstStyle/>
                        <a:p>
                          <a:pPr algn="ctr">
                            <a:lnSpc>
                              <a:spcPct val="100000"/>
                            </a:lnSpc>
                            <a:spcBef>
                              <a:spcPts val="0"/>
                            </a:spcBef>
                            <a:spcAft>
                              <a:spcPts val="0"/>
                            </a:spcAft>
                          </a:pPr>
                          <a:r>
                            <a:rPr lang="fr-FR" sz="1600">
                              <a:effectLst/>
                              <a:latin typeface="+mn-lt"/>
                              <a:ea typeface="Calibri" panose="020F0502020204030204" pitchFamily="34" charset="0"/>
                              <a:cs typeface="Times New Roman" panose="02020603050405020304" pitchFamily="18" charset="0"/>
                            </a:rPr>
                            <a:t>Số </a:t>
                          </a:r>
                          <a:r>
                            <a:rPr lang="fr-FR" sz="1600" smtClean="0">
                              <a:effectLst/>
                              <a:latin typeface="+mn-lt"/>
                              <a:ea typeface="Calibri" panose="020F0502020204030204" pitchFamily="34" charset="0"/>
                              <a:cs typeface="Times New Roman" panose="02020603050405020304" pitchFamily="18" charset="0"/>
                            </a:rPr>
                            <a:t>lớp</a:t>
                          </a:r>
                          <a:r>
                            <a:rPr lang="en-US" sz="1600" baseline="0" smtClean="0">
                              <a:effectLst/>
                              <a:latin typeface="+mn-lt"/>
                              <a:ea typeface="Calibri" panose="020F0502020204030204" pitchFamily="34" charset="0"/>
                              <a:cs typeface="Times New Roman" panose="02020603050405020304" pitchFamily="18" charset="0"/>
                            </a:rPr>
                            <a:t> </a:t>
                          </a:r>
                          <a:r>
                            <a:rPr lang="fr-FR" sz="1600" smtClean="0">
                              <a:effectLst/>
                              <a:latin typeface="+mn-lt"/>
                              <a:ea typeface="Calibri" panose="020F0502020204030204" pitchFamily="34" charset="0"/>
                              <a:cs typeface="Times New Roman" panose="02020603050405020304" pitchFamily="18" charset="0"/>
                            </a:rPr>
                            <a:t>(nghìn </a:t>
                          </a:r>
                          <a:r>
                            <a:rPr lang="fr-FR" sz="1600">
                              <a:effectLst/>
                              <a:latin typeface="+mn-lt"/>
                              <a:ea typeface="Calibri" panose="020F0502020204030204" pitchFamily="34" charset="0"/>
                              <a:cs typeface="Times New Roman" panose="02020603050405020304" pitchFamily="18" charset="0"/>
                            </a:rPr>
                            <a:t>lớp)</a:t>
                          </a:r>
                          <a:endParaRPr lang="en-US" sz="16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41518" t="-102667" r="-300893"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1518" t="-102667" r="-200893"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41518" t="-102667" r="-100893" b="-4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41518" t="-102667" r="-893" b="-4000"/>
                          </a:stretch>
                        </a:blipFill>
                      </a:tcPr>
                    </a:tc>
                    <a:extLst>
                      <a:ext uri="{0D108BD9-81ED-4DB2-BD59-A6C34878D82A}">
                        <a16:rowId xmlns:a16="http://schemas.microsoft.com/office/drawing/2014/main" val="3509564202"/>
                      </a:ext>
                    </a:extLst>
                  </a:tr>
                </a:tbl>
              </a:graphicData>
            </a:graphic>
          </p:graphicFrame>
        </mc:Fallback>
      </mc:AlternateContent>
      <p:sp>
        <p:nvSpPr>
          <p:cNvPr id="5" name="Rectangle 4"/>
          <p:cNvSpPr/>
          <p:nvPr/>
        </p:nvSpPr>
        <p:spPr>
          <a:xfrm>
            <a:off x="951874" y="605581"/>
            <a:ext cx="425116" cy="338554"/>
          </a:xfrm>
          <a:prstGeom prst="rect">
            <a:avLst/>
          </a:prstGeom>
        </p:spPr>
        <p:txBody>
          <a:bodyPr wrap="none">
            <a:spAutoFit/>
          </a:bodyPr>
          <a:lstStyle/>
          <a:p>
            <a:r>
              <a:rPr lang="en-US" altLang="en-US" sz="1600">
                <a:latin typeface="Arial" panose="020B0604020202020204" pitchFamily="34" charset="0"/>
                <a:ea typeface="Open Sans"/>
              </a:rPr>
              <a:t>a) </a:t>
            </a:r>
            <a:endParaRPr lang="en-US"/>
          </a:p>
        </p:txBody>
      </p:sp>
      <mc:AlternateContent xmlns:mc="http://schemas.openxmlformats.org/markup-compatibility/2006">
        <mc:Choice xmlns:a14="http://schemas.microsoft.com/office/drawing/2010/main" Requires="a14">
          <p:sp>
            <p:nvSpPr>
              <p:cNvPr id="8" name="Rectangle 7"/>
              <p:cNvSpPr/>
              <p:nvPr/>
            </p:nvSpPr>
            <p:spPr>
              <a:xfrm>
                <a:off x="951874" y="2198534"/>
                <a:ext cx="7391727" cy="2910349"/>
              </a:xfrm>
              <a:prstGeom prst="rect">
                <a:avLst/>
              </a:prstGeom>
            </p:spPr>
            <p:txBody>
              <a:bodyPr wrap="square">
                <a:spAutoFit/>
              </a:bodyPr>
              <a:lstStyle/>
              <a:p>
                <a:pPr algn="just">
                  <a:lnSpc>
                    <a:spcPct val="150000"/>
                  </a:lnSpc>
                  <a:spcBef>
                    <a:spcPts val="600"/>
                  </a:spcBef>
                  <a:spcAft>
                    <a:spcPts val="600"/>
                  </a:spcAft>
                </a:pPr>
                <a:r>
                  <a:rPr lang="fr-FR" sz="1600">
                    <a:latin typeface="+mn-lt"/>
                    <a:ea typeface="Calibri" panose="020F0502020204030204" pitchFamily="34" charset="0"/>
                    <a:cs typeface="Times New Roman" panose="02020603050405020304" pitchFamily="18" charset="0"/>
                  </a:rPr>
                  <a:t>b) Tỉ số phần trăm của số lượng lớp học ở cấp THCS của Việt Nam trong năm học 2018 - 2019 và số lượng lớp học ở cấp THCS của Việt Nam trong năm học 2015 - 2016 là:</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600" i="1">
                              <a:effectLst/>
                              <a:latin typeface="+mn-lt"/>
                              <a:ea typeface="Calibri" panose="020F0502020204030204" pitchFamily="34" charset="0"/>
                              <a:cs typeface="Times New Roman" panose="02020603050405020304" pitchFamily="18" charset="0"/>
                            </a:rPr>
                          </m:ctrlPr>
                        </m:fPr>
                        <m:num>
                          <m:r>
                            <a:rPr lang="fr-FR" sz="1600" i="1">
                              <a:effectLst/>
                              <a:latin typeface="+mn-lt"/>
                              <a:ea typeface="Calibri" panose="020F0502020204030204" pitchFamily="34" charset="0"/>
                              <a:cs typeface="Times New Roman" panose="02020603050405020304" pitchFamily="18" charset="0"/>
                            </a:rPr>
                            <m:t>158,4 . 100</m:t>
                          </m:r>
                        </m:num>
                        <m:den>
                          <m:r>
                            <a:rPr lang="fr-FR" sz="1600" i="1">
                              <a:effectLst/>
                              <a:latin typeface="+mn-lt"/>
                              <a:ea typeface="Calibri" panose="020F0502020204030204" pitchFamily="34" charset="0"/>
                              <a:cs typeface="Times New Roman" panose="02020603050405020304" pitchFamily="18" charset="0"/>
                            </a:rPr>
                            <m:t>153,6</m:t>
                          </m:r>
                        </m:den>
                      </m:f>
                      <m:r>
                        <a:rPr lang="fr-FR" sz="1600" i="1">
                          <a:effectLst/>
                          <a:latin typeface="+mn-lt"/>
                          <a:ea typeface="Calibri" panose="020F0502020204030204" pitchFamily="34" charset="0"/>
                          <a:cs typeface="Times New Roman" panose="02020603050405020304" pitchFamily="18" charset="0"/>
                        </a:rPr>
                        <m:t>≈103,1%</m:t>
                      </m:r>
                    </m:oMath>
                  </m:oMathPara>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fr-FR" sz="1600">
                    <a:effectLst/>
                    <a:latin typeface="+mn-lt"/>
                    <a:ea typeface="Calibri" panose="020F0502020204030204" pitchFamily="34" charset="0"/>
                    <a:cs typeface="Times New Roman" panose="02020603050405020304" pitchFamily="18" charset="0"/>
                  </a:rPr>
                  <a:t>Vậy so với năm học 2015 - 2016, số lượng lớp học ở cấp THCS của Việt Nam trong năm học 2018 - 2019 đã tăng lên </a:t>
                </a:r>
                <a14:m>
                  <m:oMath xmlns:m="http://schemas.openxmlformats.org/officeDocument/2006/math">
                    <m:r>
                      <a:rPr lang="fr-FR" sz="1600" i="1">
                        <a:effectLst/>
                        <a:latin typeface="+mn-lt"/>
                        <a:ea typeface="Calibri" panose="020F0502020204030204" pitchFamily="34" charset="0"/>
                        <a:cs typeface="Times New Roman" panose="02020603050405020304" pitchFamily="18" charset="0"/>
                      </a:rPr>
                      <m:t>103,1%−100%=3,1%</m:t>
                    </m:r>
                  </m:oMath>
                </a14:m>
                <a:r>
                  <a:rPr lang="fr-FR"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951874" y="2198534"/>
                <a:ext cx="7391727" cy="2910349"/>
              </a:xfrm>
              <a:prstGeom prst="rect">
                <a:avLst/>
              </a:prstGeom>
              <a:blipFill>
                <a:blip r:embed="rId6"/>
                <a:stretch>
                  <a:fillRect l="-412" r="-495" b="-419"/>
                </a:stretch>
              </a:blipFill>
            </p:spPr>
            <p:txBody>
              <a:bodyPr/>
              <a:lstStyle/>
              <a:p>
                <a:r>
                  <a:rPr lang="en-US">
                    <a:noFill/>
                  </a:rPr>
                  <a:t> </a:t>
                </a:r>
              </a:p>
            </p:txBody>
          </p:sp>
        </mc:Fallback>
      </mc:AlternateContent>
      <p:sp>
        <p:nvSpPr>
          <p:cNvPr id="13" name="Rectangle 12"/>
          <p:cNvSpPr/>
          <p:nvPr/>
        </p:nvSpPr>
        <p:spPr>
          <a:xfrm>
            <a:off x="4208980" y="240768"/>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3534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fade">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43601" y="3152076"/>
            <a:ext cx="860774" cy="772624"/>
          </a:xfrm>
          <a:prstGeom prst="rect">
            <a:avLst/>
          </a:prstGeom>
        </p:spPr>
      </p:pic>
      <p:pic>
        <p:nvPicPr>
          <p:cNvPr id="11" name="Picture 10"/>
          <p:cNvPicPr>
            <a:picLocks noChangeAspect="1"/>
          </p:cNvPicPr>
          <p:nvPr/>
        </p:nvPicPr>
        <p:blipFill>
          <a:blip r:embed="rId4"/>
          <a:stretch>
            <a:fillRect/>
          </a:stretch>
        </p:blipFill>
        <p:spPr>
          <a:xfrm rot="21266171">
            <a:off x="-343737" y="2813481"/>
            <a:ext cx="849631" cy="1301954"/>
          </a:xfrm>
          <a:prstGeom prst="rect">
            <a:avLst/>
          </a:prstGeom>
        </p:spPr>
      </p:pic>
      <p:sp>
        <p:nvSpPr>
          <p:cNvPr id="12" name="Rectangle 11"/>
          <p:cNvSpPr/>
          <p:nvPr/>
        </p:nvSpPr>
        <p:spPr>
          <a:xfrm>
            <a:off x="4208980" y="240768"/>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p:nvSpPr>
        <p:spPr>
          <a:xfrm>
            <a:off x="861931" y="744605"/>
            <a:ext cx="7391727" cy="2516073"/>
          </a:xfrm>
          <a:prstGeom prst="rect">
            <a:avLst/>
          </a:prstGeom>
        </p:spPr>
        <p:txBody>
          <a:bodyPr wrap="square">
            <a:spAutoFit/>
          </a:bodyPr>
          <a:lstStyle/>
          <a:p>
            <a:pPr lvl="0" algn="just">
              <a:lnSpc>
                <a:spcPct val="150000"/>
              </a:lnSpc>
              <a:spcBef>
                <a:spcPts val="600"/>
              </a:spcBef>
              <a:spcAft>
                <a:spcPts val="600"/>
              </a:spcAft>
            </a:pPr>
            <a:r>
              <a:rPr lang="vi-VN" sz="1700">
                <a:ea typeface="Calibri" panose="020F0502020204030204" pitchFamily="34" charset="0"/>
                <a:cs typeface="Times New Roman" panose="02020603050405020304" pitchFamily="18" charset="0"/>
              </a:rPr>
              <a:t>c) Có một số giải pháp để tăng số lượng lớp học ở cấp THCS ở Việt Nam trong những năm học tới là:</a:t>
            </a:r>
          </a:p>
          <a:p>
            <a:pPr marL="285750" lvl="0" indent="-285750" algn="just">
              <a:lnSpc>
                <a:spcPct val="150000"/>
              </a:lnSpc>
              <a:spcBef>
                <a:spcPts val="600"/>
              </a:spcBef>
              <a:spcAft>
                <a:spcPts val="600"/>
              </a:spcAft>
              <a:buFontTx/>
              <a:buChar char="-"/>
            </a:pPr>
            <a:r>
              <a:rPr lang="vi-VN" sz="1700" smtClean="0">
                <a:ea typeface="Calibri" panose="020F0502020204030204" pitchFamily="34" charset="0"/>
                <a:cs typeface="Times New Roman" panose="02020603050405020304" pitchFamily="18" charset="0"/>
              </a:rPr>
              <a:t>Đẩy </a:t>
            </a:r>
            <a:r>
              <a:rPr lang="vi-VN" sz="1700">
                <a:ea typeface="Calibri" panose="020F0502020204030204" pitchFamily="34" charset="0"/>
                <a:cs typeface="Times New Roman" panose="02020603050405020304" pitchFamily="18" charset="0"/>
              </a:rPr>
              <a:t>mạnh việc đào tạo đội ngũ </a:t>
            </a:r>
            <a:r>
              <a:rPr lang="vi-VN" sz="1700">
                <a:ea typeface="Calibri" panose="020F0502020204030204" pitchFamily="34" charset="0"/>
                <a:cs typeface="Times New Roman" panose="02020603050405020304" pitchFamily="18" charset="0"/>
              </a:rPr>
              <a:t>giáo </a:t>
            </a:r>
            <a:r>
              <a:rPr lang="vi-VN" sz="1700" smtClean="0">
                <a:ea typeface="Calibri" panose="020F0502020204030204" pitchFamily="34" charset="0"/>
                <a:cs typeface="Times New Roman" panose="02020603050405020304" pitchFamily="18" charset="0"/>
              </a:rPr>
              <a:t>viên.</a:t>
            </a:r>
            <a:endParaRPr lang="en-US" sz="1700">
              <a:ea typeface="Calibri" panose="020F0502020204030204" pitchFamily="34" charset="0"/>
              <a:cs typeface="Times New Roman" panose="02020603050405020304" pitchFamily="18" charset="0"/>
            </a:endParaRPr>
          </a:p>
          <a:p>
            <a:pPr marL="285750" lvl="0" indent="-285750" algn="just">
              <a:lnSpc>
                <a:spcPct val="150000"/>
              </a:lnSpc>
              <a:spcBef>
                <a:spcPts val="600"/>
              </a:spcBef>
              <a:spcAft>
                <a:spcPts val="600"/>
              </a:spcAft>
              <a:buFontTx/>
              <a:buChar char="-"/>
            </a:pPr>
            <a:r>
              <a:rPr lang="vi-VN" sz="1700" smtClean="0">
                <a:ea typeface="Calibri" panose="020F0502020204030204" pitchFamily="34" charset="0"/>
                <a:cs typeface="Times New Roman" panose="02020603050405020304" pitchFamily="18" charset="0"/>
              </a:rPr>
              <a:t>Tăng </a:t>
            </a:r>
            <a:r>
              <a:rPr lang="vi-VN" sz="1700">
                <a:ea typeface="Calibri" panose="020F0502020204030204" pitchFamily="34" charset="0"/>
                <a:cs typeface="Times New Roman" panose="02020603050405020304" pitchFamily="18" charset="0"/>
              </a:rPr>
              <a:t>cường cơ sở vật chất cho các trường học </a:t>
            </a:r>
            <a:r>
              <a:rPr lang="vi-VN" sz="1700">
                <a:ea typeface="Calibri" panose="020F0502020204030204" pitchFamily="34" charset="0"/>
                <a:cs typeface="Times New Roman" panose="02020603050405020304" pitchFamily="18" charset="0"/>
              </a:rPr>
              <a:t>hiện </a:t>
            </a:r>
            <a:r>
              <a:rPr lang="vi-VN" sz="1700" smtClean="0">
                <a:ea typeface="Calibri" panose="020F0502020204030204" pitchFamily="34" charset="0"/>
                <a:cs typeface="Times New Roman" panose="02020603050405020304" pitchFamily="18" charset="0"/>
              </a:rPr>
              <a:t>có.</a:t>
            </a:r>
            <a:endParaRPr lang="en-US" sz="1700" smtClean="0">
              <a:ea typeface="Calibri" panose="020F0502020204030204" pitchFamily="34" charset="0"/>
              <a:cs typeface="Times New Roman" panose="02020603050405020304" pitchFamily="18" charset="0"/>
            </a:endParaRPr>
          </a:p>
          <a:p>
            <a:pPr marL="285750" lvl="0" indent="-285750" algn="just">
              <a:lnSpc>
                <a:spcPct val="150000"/>
              </a:lnSpc>
              <a:spcBef>
                <a:spcPts val="600"/>
              </a:spcBef>
              <a:spcAft>
                <a:spcPts val="600"/>
              </a:spcAft>
              <a:buFontTx/>
              <a:buChar char="-"/>
            </a:pPr>
            <a:r>
              <a:rPr lang="vi-VN" sz="1700" smtClean="0">
                <a:ea typeface="Calibri" panose="020F0502020204030204" pitchFamily="34" charset="0"/>
                <a:cs typeface="Times New Roman" panose="02020603050405020304" pitchFamily="18" charset="0"/>
              </a:rPr>
              <a:t>Xây </a:t>
            </a:r>
            <a:r>
              <a:rPr lang="vi-VN" sz="1700">
                <a:ea typeface="Calibri" panose="020F0502020204030204" pitchFamily="34" charset="0"/>
                <a:cs typeface="Times New Roman" panose="02020603050405020304" pitchFamily="18" charset="0"/>
              </a:rPr>
              <a:t>thêm các trường học mới.</a:t>
            </a:r>
            <a:endParaRPr lang="vi-VN" sz="17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8989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500"/>
                                        <p:tgtEl>
                                          <p:spTgt spid="8">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up)">
                                      <p:cBhvr>
                                        <p:cTn id="15" dur="500"/>
                                        <p:tgtEl>
                                          <p:spTgt spid="8">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up)">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152856" y="62465"/>
            <a:ext cx="4829280" cy="3624069"/>
          </a:xfrm>
          <a:prstGeom prst="rect">
            <a:avLst/>
          </a:prstGeom>
        </p:spPr>
        <p:txBody>
          <a:bodyPr wrap="square">
            <a:spAutoFit/>
          </a:bodyPr>
          <a:lstStyle/>
          <a:p>
            <a:pPr algn="just">
              <a:lnSpc>
                <a:spcPct val="150000"/>
              </a:lnSpc>
            </a:pPr>
            <a:r>
              <a:rPr lang="en-US" sz="1700" b="1" kern="1200">
                <a:solidFill>
                  <a:srgbClr val="1F497D"/>
                </a:solidFill>
                <a:ea typeface="Times New Roman" panose="02020603050405020304" pitchFamily="18" charset="0"/>
                <a:cs typeface="Arial" panose="020B0604020202020204" pitchFamily="34" charset="0"/>
              </a:rPr>
              <a:t>Bài tập </a:t>
            </a:r>
            <a:r>
              <a:rPr lang="en-US" sz="1700" b="1" kern="1200" smtClean="0">
                <a:solidFill>
                  <a:srgbClr val="1F497D"/>
                </a:solidFill>
                <a:ea typeface="Times New Roman" panose="02020603050405020304" pitchFamily="18" charset="0"/>
                <a:cs typeface="Arial" panose="020B0604020202020204" pitchFamily="34" charset="0"/>
              </a:rPr>
              <a:t>4 </a:t>
            </a:r>
            <a:r>
              <a:rPr lang="en-US" sz="1700" b="1" kern="1200">
                <a:solidFill>
                  <a:srgbClr val="1F497D"/>
                </a:solidFill>
                <a:ea typeface="Times New Roman" panose="02020603050405020304" pitchFamily="18" charset="0"/>
                <a:cs typeface="Arial" panose="020B0604020202020204" pitchFamily="34" charset="0"/>
              </a:rPr>
              <a:t>(SGK – </a:t>
            </a:r>
            <a:r>
              <a:rPr lang="en-US" sz="1700" b="1" kern="1200" smtClean="0">
                <a:solidFill>
                  <a:srgbClr val="1F497D"/>
                </a:solidFill>
                <a:ea typeface="Times New Roman" panose="02020603050405020304" pitchFamily="18" charset="0"/>
                <a:cs typeface="Arial" panose="020B0604020202020204" pitchFamily="34" charset="0"/>
              </a:rPr>
              <a:t>tr25)</a:t>
            </a:r>
            <a:r>
              <a:rPr lang="vi-VN" sz="1700" b="1" kern="1200" smtClean="0">
                <a:solidFill>
                  <a:srgbClr val="1F497D"/>
                </a:solidFill>
                <a:ea typeface="Times New Roman" panose="02020603050405020304" pitchFamily="18" charset="0"/>
                <a:cs typeface="Arial" panose="020B0604020202020204" pitchFamily="34" charset="0"/>
              </a:rPr>
              <a:t> </a:t>
            </a:r>
            <a:r>
              <a:rPr lang="vi-VN" sz="1700">
                <a:latin typeface="Arial" panose="020B0604020202020204" pitchFamily="34" charset="0"/>
                <a:cs typeface="Arial" panose="020B0604020202020204" pitchFamily="34" charset="0"/>
              </a:rPr>
              <a:t>Biểu đồ đoạn thẳng ở Hình 36 biểu diễn số lượng máy điều hòa nhiệt độ và máy sưởi bán được trong sáu tháng đầu năm của một cửa hàng kinh </a:t>
            </a:r>
            <a:r>
              <a:rPr lang="vi-VN" sz="1700">
                <a:latin typeface="Arial" panose="020B0604020202020204" pitchFamily="34" charset="0"/>
                <a:cs typeface="Arial" panose="020B0604020202020204" pitchFamily="34" charset="0"/>
              </a:rPr>
              <a:t>doanh</a:t>
            </a:r>
            <a:r>
              <a:rPr lang="vi-VN" sz="1700" smtClean="0">
                <a:latin typeface="Arial" panose="020B0604020202020204" pitchFamily="34" charset="0"/>
                <a:cs typeface="Arial" panose="020B0604020202020204" pitchFamily="34" charset="0"/>
              </a:rPr>
              <a:t>.</a:t>
            </a:r>
            <a:endParaRPr lang="vi-VN" sz="1700">
              <a:latin typeface="Arial" panose="020B0604020202020204" pitchFamily="34" charset="0"/>
              <a:cs typeface="Arial" panose="020B0604020202020204" pitchFamily="34" charset="0"/>
            </a:endParaRPr>
          </a:p>
          <a:p>
            <a:pPr algn="just">
              <a:lnSpc>
                <a:spcPct val="150000"/>
              </a:lnSpc>
            </a:pPr>
            <a:r>
              <a:rPr lang="vi-VN" sz="1700">
                <a:latin typeface="Arial" panose="020B0604020202020204" pitchFamily="34" charset="0"/>
                <a:cs typeface="Arial" panose="020B0604020202020204" pitchFamily="34" charset="0"/>
              </a:rPr>
              <a:t>a) Trong tháng 6, cửa hàng đó bán được loại máy nào nhiều </a:t>
            </a:r>
            <a:r>
              <a:rPr lang="vi-VN" sz="1700">
                <a:latin typeface="Arial" panose="020B0604020202020204" pitchFamily="34" charset="0"/>
                <a:cs typeface="Arial" panose="020B0604020202020204" pitchFamily="34" charset="0"/>
              </a:rPr>
              <a:t>hơn</a:t>
            </a:r>
            <a:r>
              <a:rPr lang="vi-VN" sz="1700" smtClean="0">
                <a:latin typeface="Arial" panose="020B0604020202020204" pitchFamily="34" charset="0"/>
                <a:cs typeface="Arial" panose="020B0604020202020204" pitchFamily="34" charset="0"/>
              </a:rPr>
              <a:t>?</a:t>
            </a:r>
            <a:endParaRPr lang="vi-VN" sz="1700">
              <a:latin typeface="Arial" panose="020B0604020202020204" pitchFamily="34" charset="0"/>
              <a:cs typeface="Arial" panose="020B0604020202020204" pitchFamily="34" charset="0"/>
            </a:endParaRPr>
          </a:p>
          <a:p>
            <a:pPr algn="just">
              <a:lnSpc>
                <a:spcPct val="150000"/>
              </a:lnSpc>
            </a:pPr>
            <a:r>
              <a:rPr lang="vi-VN" sz="1700">
                <a:latin typeface="Arial" panose="020B0604020202020204" pitchFamily="34" charset="0"/>
                <a:cs typeface="Arial" panose="020B0604020202020204" pitchFamily="34" charset="0"/>
              </a:rPr>
              <a:t>b) Phân tích xu thế về số lượng máy mỗi loại mà cửa hàng đó bán được. Tháng tiếp theo cửa hàng đó nên nhập nhiều loại máy nào?</a:t>
            </a:r>
            <a:endParaRPr lang="vi-VN" sz="17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988261" y="3951926"/>
            <a:ext cx="1155738" cy="1155738"/>
          </a:xfrm>
          <a:prstGeom prst="rect">
            <a:avLst/>
          </a:prstGeom>
        </p:spPr>
      </p:pic>
      <p:sp>
        <p:nvSpPr>
          <p:cNvPr id="23" name="Rectangle 22"/>
          <p:cNvSpPr/>
          <p:nvPr/>
        </p:nvSpPr>
        <p:spPr>
          <a:xfrm>
            <a:off x="2232308" y="3650516"/>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5233642" y="130148"/>
            <a:ext cx="3700498" cy="3473711"/>
          </a:xfrm>
          <a:prstGeom prst="rect">
            <a:avLst/>
          </a:prstGeom>
        </p:spPr>
      </p:pic>
      <p:sp>
        <p:nvSpPr>
          <p:cNvPr id="4" name="Rectangle 3"/>
          <p:cNvSpPr/>
          <p:nvPr/>
        </p:nvSpPr>
        <p:spPr>
          <a:xfrm>
            <a:off x="152856" y="4035934"/>
            <a:ext cx="7462147" cy="877163"/>
          </a:xfrm>
          <a:prstGeom prst="rect">
            <a:avLst/>
          </a:prstGeom>
        </p:spPr>
        <p:txBody>
          <a:bodyPr wrap="square">
            <a:spAutoFit/>
          </a:bodyPr>
          <a:lstStyle/>
          <a:p>
            <a:pPr algn="just">
              <a:lnSpc>
                <a:spcPct val="150000"/>
              </a:lnSpc>
              <a:spcBef>
                <a:spcPts val="600"/>
              </a:spcBef>
              <a:spcAft>
                <a:spcPts val="600"/>
              </a:spcAft>
            </a:pPr>
            <a:r>
              <a:rPr lang="fr-FR" sz="1700">
                <a:latin typeface="+mj-lt"/>
                <a:ea typeface="Calibri" panose="020F0502020204030204" pitchFamily="34" charset="0"/>
                <a:cs typeface="Times New Roman" panose="02020603050405020304" pitchFamily="18" charset="0"/>
              </a:rPr>
              <a:t>a) Quan sát Biểu đồ Hình 6, ta thấy trong tháng 6, cửa hàng đó bán được nhiều máy điều hòa nhiệt độ hơn.</a:t>
            </a:r>
            <a:endParaRPr lang="en-US" sz="1700">
              <a:effectLst/>
              <a:latin typeface="+mj-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3" name="Rectangle 22"/>
          <p:cNvSpPr/>
          <p:nvPr/>
        </p:nvSpPr>
        <p:spPr>
          <a:xfrm>
            <a:off x="4236811" y="247749"/>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Rectangle 3"/>
          <p:cNvSpPr/>
          <p:nvPr/>
        </p:nvSpPr>
        <p:spPr>
          <a:xfrm>
            <a:off x="180246" y="744180"/>
            <a:ext cx="8753527" cy="4016484"/>
          </a:xfrm>
          <a:prstGeom prst="rect">
            <a:avLst/>
          </a:prstGeom>
        </p:spPr>
        <p:txBody>
          <a:bodyPr wrap="square">
            <a:spAutoFit/>
          </a:bodyPr>
          <a:lstStyle/>
          <a:p>
            <a:pPr lvl="0" algn="just">
              <a:lnSpc>
                <a:spcPct val="150000"/>
              </a:lnSpc>
            </a:pPr>
            <a:r>
              <a:rPr lang="vi-VN" sz="1700">
                <a:ea typeface="Calibri" panose="020F0502020204030204" pitchFamily="34" charset="0"/>
                <a:cs typeface="Times New Roman" panose="02020603050405020304" pitchFamily="18" charset="0"/>
              </a:rPr>
              <a:t>b) </a:t>
            </a:r>
          </a:p>
          <a:p>
            <a:pPr marL="285750" lvl="0" indent="-285750" algn="just">
              <a:lnSpc>
                <a:spcPct val="150000"/>
              </a:lnSpc>
              <a:buFont typeface="Arial" panose="020B0604020202020204" pitchFamily="34" charset="0"/>
              <a:buChar char="•"/>
            </a:pPr>
            <a:r>
              <a:rPr lang="vi-VN" sz="1700" smtClean="0">
                <a:ea typeface="Calibri" panose="020F0502020204030204" pitchFamily="34" charset="0"/>
                <a:cs typeface="Times New Roman" panose="02020603050405020304" pitchFamily="18" charset="0"/>
              </a:rPr>
              <a:t>Đối </a:t>
            </a:r>
            <a:r>
              <a:rPr lang="vi-VN" sz="1700">
                <a:ea typeface="Calibri" panose="020F0502020204030204" pitchFamily="34" charset="0"/>
                <a:cs typeface="Times New Roman" panose="02020603050405020304" pitchFamily="18" charset="0"/>
              </a:rPr>
              <a:t>với máy điều hòa nhiệt độ:</a:t>
            </a:r>
          </a:p>
          <a:p>
            <a:pPr lvl="0" algn="just">
              <a:lnSpc>
                <a:spcPct val="150000"/>
              </a:lnSpc>
            </a:pPr>
            <a:r>
              <a:rPr lang="vi-VN" sz="1700">
                <a:ea typeface="Calibri" panose="020F0502020204030204" pitchFamily="34" charset="0"/>
                <a:cs typeface="Times New Roman" panose="02020603050405020304" pitchFamily="18" charset="0"/>
              </a:rPr>
              <a:t>Từ tháng 1 đến tháng 2, số lượng máy bán được giảm.</a:t>
            </a:r>
          </a:p>
          <a:p>
            <a:pPr lvl="0" algn="just">
              <a:lnSpc>
                <a:spcPct val="150000"/>
              </a:lnSpc>
            </a:pPr>
            <a:r>
              <a:rPr lang="vi-VN" sz="1700">
                <a:ea typeface="Calibri" panose="020F0502020204030204" pitchFamily="34" charset="0"/>
                <a:cs typeface="Times New Roman" panose="02020603050405020304" pitchFamily="18" charset="0"/>
              </a:rPr>
              <a:t>Từ tháng 2 đến tháng 6, số lượng máy bán được tăng.</a:t>
            </a:r>
          </a:p>
          <a:p>
            <a:pPr marL="285750" lvl="0" indent="-285750" algn="just">
              <a:lnSpc>
                <a:spcPct val="150000"/>
              </a:lnSpc>
              <a:buFont typeface="Arial" panose="020B0604020202020204" pitchFamily="34" charset="0"/>
              <a:buChar char="•"/>
            </a:pPr>
            <a:r>
              <a:rPr lang="vi-VN" sz="1700" smtClean="0">
                <a:ea typeface="Calibri" panose="020F0502020204030204" pitchFamily="34" charset="0"/>
                <a:cs typeface="Times New Roman" panose="02020603050405020304" pitchFamily="18" charset="0"/>
              </a:rPr>
              <a:t>Đối </a:t>
            </a:r>
            <a:r>
              <a:rPr lang="vi-VN" sz="1700">
                <a:ea typeface="Calibri" panose="020F0502020204030204" pitchFamily="34" charset="0"/>
                <a:cs typeface="Times New Roman" panose="02020603050405020304" pitchFamily="18" charset="0"/>
              </a:rPr>
              <a:t>với máy sưởi:</a:t>
            </a:r>
          </a:p>
          <a:p>
            <a:pPr lvl="0" algn="just">
              <a:lnSpc>
                <a:spcPct val="150000"/>
              </a:lnSpc>
            </a:pPr>
            <a:r>
              <a:rPr lang="vi-VN" sz="1700">
                <a:ea typeface="Calibri" panose="020F0502020204030204" pitchFamily="34" charset="0"/>
                <a:cs typeface="Times New Roman" panose="02020603050405020304" pitchFamily="18" charset="0"/>
              </a:rPr>
              <a:t>Từ tháng 1 đến tháng 6, số lượng máy bán được liên tục giảm</a:t>
            </a:r>
          </a:p>
          <a:p>
            <a:pPr marL="285750" lvl="0" indent="-285750" algn="just">
              <a:lnSpc>
                <a:spcPct val="150000"/>
              </a:lnSpc>
              <a:buFont typeface="Arial" panose="020B0604020202020204" pitchFamily="34" charset="0"/>
              <a:buChar char="•"/>
            </a:pPr>
            <a:r>
              <a:rPr lang="vi-VN" sz="1700" smtClean="0">
                <a:ea typeface="Calibri" panose="020F0502020204030204" pitchFamily="34" charset="0"/>
                <a:cs typeface="Times New Roman" panose="02020603050405020304" pitchFamily="18" charset="0"/>
              </a:rPr>
              <a:t>Dựa </a:t>
            </a:r>
            <a:r>
              <a:rPr lang="vi-VN" sz="1700">
                <a:ea typeface="Calibri" panose="020F0502020204030204" pitchFamily="34" charset="0"/>
                <a:cs typeface="Times New Roman" panose="02020603050405020304" pitchFamily="18" charset="0"/>
              </a:rPr>
              <a:t>theo xu thế về số máy bán được trong các tháng, hơn nữa tháng tiếp theo là tháng 7, mùa hè nên nhiệt độ cao, số lượng người mua máy sưởi sẽ giảm và máy điều hòa nhiệt độ tăng nên tháng tiếp theo, cửa hàng nên nhập nhiều máy điều hòa nhiệt độ.</a:t>
            </a:r>
            <a:endParaRPr lang="vi-VN" sz="17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106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70895" y="577465"/>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1207207" y="1730884"/>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I</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2" name="Google Shape;2007;p39"/>
          <p:cNvSpPr txBox="1">
            <a:spLocks/>
          </p:cNvSpPr>
          <p:nvPr/>
        </p:nvSpPr>
        <p:spPr>
          <a:xfrm>
            <a:off x="2088159" y="2113406"/>
            <a:ext cx="600523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100" b="1">
                <a:solidFill>
                  <a:srgbClr val="070185"/>
                </a:solidFill>
                <a:latin typeface="Arial" panose="020B0604020202020204" pitchFamily="34" charset="0"/>
              </a:rPr>
              <a:t>Phát hiện vấn đề dựa trên phân tích và xử lí dữ liệu thu được ở dạng bảng, biểu đồ</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1207208" y="2998237"/>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smtClean="0">
                <a:solidFill>
                  <a:srgbClr val="070185"/>
                </a:solidFill>
                <a:latin typeface="Arial"/>
              </a:rPr>
              <a:t>II</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2088160" y="3894658"/>
            <a:ext cx="600523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just">
              <a:lnSpc>
                <a:spcPct val="150000"/>
              </a:lnSpc>
              <a:buClr>
                <a:srgbClr val="070185"/>
              </a:buClr>
            </a:pPr>
            <a:r>
              <a:rPr lang="vi-VN" sz="2100" b="1">
                <a:solidFill>
                  <a:srgbClr val="070185"/>
                </a:solidFill>
                <a:latin typeface="Arial" panose="020B0604020202020204" pitchFamily="34" charset="0"/>
              </a:rPr>
              <a:t>Giải quyết những vấn đề đơn giản dựa trên phân tích và xử lí dữ liệu thu được ở dạng bảng, biểu đồ</a:t>
            </a: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452128"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Bài</a:t>
            </a:r>
            <a:r>
              <a:rPr lang="en-US"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 4.</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 Xác suất của biến cố ngẫu nhiên trong một số trò chơi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đơn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giản</a:t>
            </a:r>
            <a:r>
              <a:rPr lang="en-US"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a:t>
            </a:r>
            <a:r>
              <a:rPr lang="vi-VN" sz="4500" b="1" smtClean="0">
                <a:latin typeface="+mn-lt"/>
              </a:rPr>
              <a:t>NGHE!</a:t>
            </a:r>
            <a:endParaRPr lang="vi-VN" sz="4500" b="1">
              <a:latin typeface="+mn-lt"/>
            </a:endParaRP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690138" y="1153995"/>
            <a:ext cx="7749323" cy="2743448"/>
          </a:xfrm>
          <a:prstGeom prst="rect">
            <a:avLst/>
          </a:prstGeom>
        </p:spPr>
        <p:txBody>
          <a:bodyPr spcFirstLastPara="1" wrap="square" lIns="91425" tIns="91425" rIns="91425" bIns="91425" anchor="ctr" anchorCtr="0">
            <a:noAutofit/>
          </a:bodyPr>
          <a:lstStyle/>
          <a:p>
            <a:pPr lvl="0">
              <a:lnSpc>
                <a:spcPct val="150000"/>
              </a:lnSpc>
            </a:pPr>
            <a:r>
              <a:rPr lang="en-US" sz="4000" b="1" smtClean="0">
                <a:latin typeface="+mn-lt"/>
              </a:rPr>
              <a:t>I. </a:t>
            </a:r>
            <a:r>
              <a:rPr lang="vi-VN" sz="4000" b="1" smtClean="0">
                <a:latin typeface="+mn-lt"/>
              </a:rPr>
              <a:t>Phát </a:t>
            </a:r>
            <a:r>
              <a:rPr lang="vi-VN" sz="4000" b="1">
                <a:latin typeface="+mn-lt"/>
              </a:rPr>
              <a:t>hiện vấn đề dựa trên phân tích và xử lí dữ liệu thu được ở dạng bảng, biểu đồ</a:t>
            </a: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922" y="119921"/>
            <a:ext cx="8904158" cy="48793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300283" y="313225"/>
            <a:ext cx="848518" cy="43940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179438" y="279904"/>
            <a:ext cx="6894706" cy="507831"/>
          </a:xfrm>
          <a:prstGeom prst="rect">
            <a:avLst/>
          </a:prstGeom>
        </p:spPr>
        <p:txBody>
          <a:bodyPr wrap="square">
            <a:spAutoFit/>
          </a:bodyPr>
          <a:lstStyle/>
          <a:p>
            <a:pPr algn="just">
              <a:lnSpc>
                <a:spcPct val="150000"/>
              </a:lnSpc>
            </a:pPr>
            <a:r>
              <a:rPr lang="vi-VN" sz="1800">
                <a:latin typeface="+mn-lt"/>
              </a:rPr>
              <a:t>Bảng 9 cho biết tiền lãi của một cửa hàng trong Quý I năm 2022:</a:t>
            </a:r>
          </a:p>
        </p:txBody>
      </p:sp>
      <p:pic>
        <p:nvPicPr>
          <p:cNvPr id="16" name="Picture 15"/>
          <p:cNvPicPr>
            <a:picLocks noChangeAspect="1"/>
          </p:cNvPicPr>
          <p:nvPr/>
        </p:nvPicPr>
        <p:blipFill>
          <a:blip r:embed="rId3"/>
          <a:stretch>
            <a:fillRect/>
          </a:stretch>
        </p:blipFill>
        <p:spPr>
          <a:xfrm>
            <a:off x="7751940" y="3654162"/>
            <a:ext cx="1059992" cy="1244341"/>
          </a:xfrm>
          <a:prstGeom prst="rect">
            <a:avLst/>
          </a:prstGeom>
        </p:spPr>
      </p:pic>
      <p:sp>
        <p:nvSpPr>
          <p:cNvPr id="6" name="Rectangle 5"/>
          <p:cNvSpPr/>
          <p:nvPr/>
        </p:nvSpPr>
        <p:spPr>
          <a:xfrm>
            <a:off x="220068" y="1709559"/>
            <a:ext cx="8813447" cy="923330"/>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a) Tính tổng tiền lãi của cửa hàng trong các tháng của Quý I năm 2022</a:t>
            </a:r>
            <a:r>
              <a:rPr lang="vi-VN" sz="1800" smtClean="0">
                <a:latin typeface="+mn-lt"/>
                <a:ea typeface="Dotum" panose="020B0600000101010101" pitchFamily="34" charset="-127"/>
                <a:cs typeface="Times New Roman" panose="02020603050405020304" pitchFamily="18" charset="0"/>
              </a:rPr>
              <a:t>.</a:t>
            </a:r>
            <a:endParaRPr lang="vi-VN" sz="1800">
              <a:latin typeface="+mn-lt"/>
              <a:ea typeface="Dotum" panose="020B0600000101010101" pitchFamily="34" charset="-127"/>
              <a:cs typeface="Times New Roman" panose="02020603050405020304" pitchFamily="18" charset="0"/>
            </a:endParaRPr>
          </a:p>
          <a:p>
            <a:pPr algn="just">
              <a:lnSpc>
                <a:spcPct val="150000"/>
              </a:lnSpc>
            </a:pPr>
            <a:r>
              <a:rPr lang="vi-VN" sz="1800">
                <a:latin typeface="+mn-lt"/>
                <a:ea typeface="Dotum" panose="020B0600000101010101" pitchFamily="34" charset="-127"/>
                <a:cs typeface="Times New Roman" panose="02020603050405020304" pitchFamily="18" charset="0"/>
              </a:rPr>
              <a:t>b) Tiền lãi trong tháng 2 gấp bao nhiêu lần tiền lãi trong mỗi tháng còn lại của Quý I?</a:t>
            </a:r>
            <a:endParaRPr lang="en-US" sz="1800">
              <a:effectLst/>
              <a:latin typeface="+mn-lt"/>
              <a:ea typeface="Arial" panose="020B0604020202020204" pitchFamily="34" charset="0"/>
              <a:cs typeface="Times New Roman" panose="02020603050405020304" pitchFamily="18" charset="0"/>
            </a:endParaRPr>
          </a:p>
        </p:txBody>
      </p:sp>
      <p:sp>
        <p:nvSpPr>
          <p:cNvPr id="14" name="Rectangle 13"/>
          <p:cNvSpPr/>
          <p:nvPr/>
        </p:nvSpPr>
        <p:spPr>
          <a:xfrm>
            <a:off x="1198362" y="2653321"/>
            <a:ext cx="726481" cy="476734"/>
          </a:xfrm>
          <a:prstGeom prst="rect">
            <a:avLst/>
          </a:prstGeom>
        </p:spPr>
        <p:txBody>
          <a:bodyPr wrap="none">
            <a:spAutoFit/>
          </a:bodyPr>
          <a:lstStyle/>
          <a:p>
            <a:pPr lvl="0" algn="just">
              <a:lnSpc>
                <a:spcPct val="150000"/>
              </a:lnSpc>
              <a:spcBef>
                <a:spcPts val="300"/>
              </a:spcBef>
              <a:spcAft>
                <a:spcPts val="300"/>
              </a:spcAft>
            </a:pPr>
            <a:r>
              <a:rPr lang="en-US" sz="1850" b="1" i="1" u="sng" smtClean="0">
                <a:solidFill>
                  <a:srgbClr val="C00000"/>
                </a:solidFill>
                <a:ea typeface="Calibri" panose="020F0502020204030204" pitchFamily="34" charset="0"/>
                <a:cs typeface="Times New Roman" panose="02020603050405020304" pitchFamily="18" charset="0"/>
              </a:rPr>
              <a:t>Giải:</a:t>
            </a:r>
            <a:endParaRPr lang="en-US" sz="185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220068" y="3210349"/>
                <a:ext cx="6593657" cy="1688154"/>
              </a:xfrm>
              <a:prstGeom prst="rect">
                <a:avLst/>
              </a:prstGeom>
            </p:spPr>
            <p:txBody>
              <a:bodyPr wrap="square">
                <a:spAutoFit/>
              </a:bodyPr>
              <a:lstStyle/>
              <a:p>
                <a:pPr algn="just">
                  <a:lnSpc>
                    <a:spcPct val="150000"/>
                  </a:lnSpc>
                </a:pPr>
                <a:r>
                  <a:rPr lang="da-DK" sz="1800">
                    <a:latin typeface="+mn-lt"/>
                    <a:ea typeface="Dotum" panose="020B0600000101010101" pitchFamily="34" charset="-127"/>
                    <a:cs typeface="Times New Roman" panose="02020603050405020304" pitchFamily="18" charset="0"/>
                  </a:rPr>
                  <a:t>a) Tổng tiền lãi là: </a:t>
                </a:r>
                <a14:m>
                  <m:oMath xmlns:m="http://schemas.openxmlformats.org/officeDocument/2006/math">
                    <m:r>
                      <a:rPr lang="da-DK" sz="1800" i="1">
                        <a:effectLst/>
                        <a:latin typeface="Cambria Math" panose="02040503050406030204" pitchFamily="18" charset="0"/>
                        <a:ea typeface="Dotum" panose="020B0600000101010101" pitchFamily="34" charset="-127"/>
                        <a:cs typeface="Times New Roman" panose="02020603050405020304" pitchFamily="18" charset="0"/>
                      </a:rPr>
                      <m:t>10+30+15=55</m:t>
                    </m:r>
                  </m:oMath>
                </a14:m>
                <a:r>
                  <a:rPr lang="da-DK" sz="1800">
                    <a:effectLst/>
                    <a:latin typeface="+mn-lt"/>
                    <a:ea typeface="Dotum" panose="020B0600000101010101" pitchFamily="34" charset="-127"/>
                    <a:cs typeface="Times New Roman" panose="02020603050405020304" pitchFamily="18" charset="0"/>
                  </a:rPr>
                  <a:t> (Triệu đồng)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a:effectLst/>
                    <a:latin typeface="+mn-lt"/>
                    <a:ea typeface="Dotum" panose="020B0600000101010101" pitchFamily="34" charset="-127"/>
                    <a:cs typeface="Times New Roman" panose="02020603050405020304" pitchFamily="18" charset="0"/>
                  </a:rPr>
                  <a:t>b) Tiền lãi tháng 2 so với tháng 1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30</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10</m:t>
                        </m:r>
                      </m:den>
                    </m:f>
                    <m:r>
                      <a:rPr lang="da-DK"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1800">
                    <a:effectLst/>
                    <a:latin typeface="+mn-lt"/>
                    <a:ea typeface="Dotum" panose="020B0600000101010101" pitchFamily="34" charset="-127"/>
                    <a:cs typeface="Times New Roman" panose="02020603050405020304" pitchFamily="18" charset="0"/>
                  </a:rPr>
                  <a:t> (lần)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da-DK" sz="1800" smtClean="0">
                    <a:effectLst/>
                    <a:latin typeface="+mn-lt"/>
                    <a:ea typeface="Dotum" panose="020B0600000101010101" pitchFamily="34" charset="-127"/>
                    <a:cs typeface="Times New Roman" panose="02020603050405020304" pitchFamily="18" charset="0"/>
                  </a:rPr>
                  <a:t>    Tiền </a:t>
                </a:r>
                <a:r>
                  <a:rPr lang="da-DK" sz="1800">
                    <a:effectLst/>
                    <a:latin typeface="+mn-lt"/>
                    <a:ea typeface="Dotum" panose="020B0600000101010101" pitchFamily="34" charset="-127"/>
                    <a:cs typeface="Times New Roman" panose="02020603050405020304" pitchFamily="18" charset="0"/>
                  </a:rPr>
                  <a:t>lãi tháng 2 so với tháng 3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1800" i="1">
                            <a:effectLst/>
                            <a:latin typeface="Cambria Math" panose="02040503050406030204" pitchFamily="18" charset="0"/>
                            <a:ea typeface="Dotum" panose="020B0600000101010101" pitchFamily="34" charset="-127"/>
                            <a:cs typeface="Times New Roman" panose="02020603050405020304" pitchFamily="18" charset="0"/>
                          </a:rPr>
                          <m:t>30</m:t>
                        </m:r>
                      </m:num>
                      <m:den>
                        <m:r>
                          <a:rPr lang="da-DK" sz="1800" i="1">
                            <a:effectLst/>
                            <a:latin typeface="Cambria Math" panose="02040503050406030204" pitchFamily="18" charset="0"/>
                            <a:ea typeface="Dotum" panose="020B0600000101010101" pitchFamily="34" charset="-127"/>
                            <a:cs typeface="Times New Roman" panose="02020603050405020304" pitchFamily="18" charset="0"/>
                          </a:rPr>
                          <m:t>15</m:t>
                        </m:r>
                      </m:den>
                    </m:f>
                    <m:r>
                      <a:rPr lang="da-DK" sz="1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1800">
                    <a:effectLst/>
                    <a:latin typeface="+mn-lt"/>
                    <a:ea typeface="Dotum" panose="020B0600000101010101" pitchFamily="34" charset="-127"/>
                    <a:cs typeface="Times New Roman" panose="02020603050405020304" pitchFamily="18" charset="0"/>
                  </a:rPr>
                  <a:t> (lần)</a:t>
                </a:r>
                <a:endParaRPr lang="en-US" sz="18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20068" y="3210349"/>
                <a:ext cx="6593657" cy="1688154"/>
              </a:xfrm>
              <a:prstGeom prst="rect">
                <a:avLst/>
              </a:prstGeom>
              <a:blipFill>
                <a:blip r:embed="rId4"/>
                <a:stretch>
                  <a:fillRect l="-739"/>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561603" y="864471"/>
            <a:ext cx="6130376" cy="8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up)">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6"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205858" y="3000866"/>
            <a:ext cx="1352685" cy="1871149"/>
          </a:xfrm>
          <a:prstGeom prst="rect">
            <a:avLst/>
          </a:prstGeom>
        </p:spPr>
      </p:pic>
      <p:sp>
        <p:nvSpPr>
          <p:cNvPr id="22" name="TextBox 21"/>
          <p:cNvSpPr txBox="1"/>
          <p:nvPr/>
        </p:nvSpPr>
        <p:spPr>
          <a:xfrm>
            <a:off x="3371240" y="414088"/>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smtClean="0">
                <a:ln>
                  <a:noFill/>
                </a:ln>
                <a:solidFill>
                  <a:srgbClr val="004376"/>
                </a:solidFill>
                <a:effectLst/>
                <a:uLnTx/>
                <a:uFillTx/>
                <a:latin typeface="Arial" panose="020B0604020202020204" pitchFamily="34" charset="0"/>
                <a:cs typeface="Arial" panose="020B0604020202020204" pitchFamily="34" charset="0"/>
                <a:sym typeface="Arial"/>
              </a:rPr>
              <a:t>Ghi nhớ</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31881" y="1162629"/>
            <a:ext cx="7253885" cy="2847239"/>
            <a:chOff x="1371599" y="1030763"/>
            <a:chExt cx="7253885" cy="2847239"/>
          </a:xfrm>
        </p:grpSpPr>
        <p:sp>
          <p:nvSpPr>
            <p:cNvPr id="24" name="Rounded Rectangular Callout 23"/>
            <p:cNvSpPr/>
            <p:nvPr/>
          </p:nvSpPr>
          <p:spPr>
            <a:xfrm>
              <a:off x="1371599" y="1030763"/>
              <a:ext cx="7253885" cy="2847239"/>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11320" y="1160908"/>
              <a:ext cx="6774441" cy="2568717"/>
            </a:xfrm>
            <a:prstGeom prst="rect">
              <a:avLst/>
            </a:prstGeom>
          </p:spPr>
          <p:txBody>
            <a:bodyPr wrap="square">
              <a:spAutoFit/>
            </a:bodyPr>
            <a:lstStyle/>
            <a:p>
              <a:pPr algn="just">
                <a:lnSpc>
                  <a:spcPct val="150000"/>
                </a:lnSpc>
              </a:pPr>
              <a:r>
                <a:rPr lang="vi-VN" sz="2200">
                  <a:latin typeface="+mn-lt"/>
                  <a:ea typeface="Dotum" panose="020B0600000101010101" pitchFamily="34" charset="-127"/>
                  <a:cs typeface="Times New Roman" panose="02020603050405020304" pitchFamily="18" charset="0"/>
                </a:rPr>
                <a:t>Để phát hiện vấn đề (hoặc quy luận đơn giản) dựa trên phân tích và xử lí số liệu thu được, ta cần:</a:t>
              </a:r>
            </a:p>
            <a:p>
              <a:pPr marL="342900" indent="-342900" algn="just">
                <a:lnSpc>
                  <a:spcPct val="150000"/>
                </a:lnSpc>
                <a:buFontTx/>
                <a:buChar char="-"/>
              </a:pPr>
              <a:r>
                <a:rPr lang="vi-VN" sz="2200" smtClean="0">
                  <a:latin typeface="+mn-lt"/>
                  <a:ea typeface="Dotum" panose="020B0600000101010101" pitchFamily="34" charset="-127"/>
                  <a:cs typeface="Times New Roman" panose="02020603050405020304" pitchFamily="18" charset="0"/>
                </a:rPr>
                <a:t>Nhận </a:t>
              </a:r>
              <a:r>
                <a:rPr lang="vi-VN" sz="2200">
                  <a:latin typeface="+mn-lt"/>
                  <a:ea typeface="Dotum" panose="020B0600000101010101" pitchFamily="34" charset="-127"/>
                  <a:cs typeface="Times New Roman" panose="02020603050405020304" pitchFamily="18" charset="0"/>
                </a:rPr>
                <a:t>biết được mối liên hệ toán học đơn giản giữa các số liệu đã được </a:t>
              </a:r>
              <a:r>
                <a:rPr lang="vi-VN" sz="2200">
                  <a:latin typeface="+mn-lt"/>
                  <a:ea typeface="Dotum" panose="020B0600000101010101" pitchFamily="34" charset="-127"/>
                  <a:cs typeface="Times New Roman" panose="02020603050405020304" pitchFamily="18" charset="0"/>
                </a:rPr>
                <a:t>biểu </a:t>
              </a:r>
              <a:r>
                <a:rPr lang="vi-VN" sz="2200" smtClean="0">
                  <a:latin typeface="+mn-lt"/>
                  <a:ea typeface="Dotum" panose="020B0600000101010101" pitchFamily="34" charset="-127"/>
                  <a:cs typeface="Times New Roman" panose="02020603050405020304" pitchFamily="18" charset="0"/>
                </a:rPr>
                <a:t>diễn;</a:t>
              </a:r>
              <a:endParaRPr lang="en-US" sz="2200">
                <a:latin typeface="+mn-lt"/>
                <a:ea typeface="Dotum" panose="020B0600000101010101" pitchFamily="34" charset="-127"/>
                <a:cs typeface="Times New Roman" panose="02020603050405020304" pitchFamily="18" charset="0"/>
              </a:endParaRPr>
            </a:p>
            <a:p>
              <a:pPr marL="342900" indent="-342900" algn="just">
                <a:lnSpc>
                  <a:spcPct val="150000"/>
                </a:lnSpc>
                <a:buFontTx/>
                <a:buChar char="-"/>
              </a:pPr>
              <a:r>
                <a:rPr lang="vi-VN" sz="2200" smtClean="0">
                  <a:latin typeface="+mn-lt"/>
                  <a:ea typeface="Dotum" panose="020B0600000101010101" pitchFamily="34" charset="-127"/>
                  <a:cs typeface="Times New Roman" panose="02020603050405020304" pitchFamily="18" charset="0"/>
                </a:rPr>
                <a:t>Thực </a:t>
              </a:r>
              <a:r>
                <a:rPr lang="vi-VN" sz="2200">
                  <a:latin typeface="+mn-lt"/>
                  <a:ea typeface="Dotum" panose="020B0600000101010101" pitchFamily="34" charset="-127"/>
                  <a:cs typeface="Times New Roman" panose="02020603050405020304" pitchFamily="18" charset="0"/>
                </a:rPr>
                <a:t>hiện được tính toán và suy luận toán học.</a:t>
              </a:r>
              <a:endParaRPr lang="vi-VN" sz="2200">
                <a:latin typeface="+mn-lt"/>
                <a:ea typeface="Dotum" panose="020B0600000101010101" pitchFamily="34" charset="-127"/>
                <a:cs typeface="Times New Roman" panose="02020603050405020304" pitchFamily="18" charset="0"/>
              </a:endParaRPr>
            </a:p>
          </p:txBody>
        </p:sp>
      </p:grpSp>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4660" y="200894"/>
            <a:ext cx="8253315" cy="969496"/>
          </a:xfrm>
          <a:prstGeom prst="rect">
            <a:avLst/>
          </a:prstGeom>
          <a:noFill/>
        </p:spPr>
        <p:txBody>
          <a:bodyPr wrap="square" rtlCol="0">
            <a:spAutoFit/>
          </a:bodyPr>
          <a:lstStyle/>
          <a:p>
            <a:pPr algn="just">
              <a:lnSpc>
                <a:spcPct val="150000"/>
              </a:lnSpc>
            </a:pPr>
            <a:r>
              <a:rPr lang="en-US" sz="1900" b="1" smtClean="0">
                <a:solidFill>
                  <a:schemeClr val="bg2"/>
                </a:solidFill>
                <a:highlight>
                  <a:srgbClr val="CE4D8E"/>
                </a:highlight>
                <a:latin typeface="+mn-lt"/>
              </a:rPr>
              <a:t>Ví dụ 1:</a:t>
            </a:r>
            <a:r>
              <a:rPr lang="en-US" sz="1900" kern="1200" smtClean="0">
                <a:solidFill>
                  <a:schemeClr val="bg2"/>
                </a:solidFill>
                <a:latin typeface="+mn-lt"/>
                <a:ea typeface="+mn-ea"/>
                <a:cs typeface="Arial" panose="020B0604020202020204" pitchFamily="34" charset="0"/>
              </a:rPr>
              <a:t> </a:t>
            </a:r>
            <a:r>
              <a:rPr lang="vi-VN" sz="1900">
                <a:latin typeface="+mn-lt"/>
              </a:rPr>
              <a:t>Đánh giá kết quả học tập trong Học kì I của học sinh lớp 8A ở một trường trung học cơ sở được thống kê trong </a:t>
            </a:r>
            <a:r>
              <a:rPr lang="vi-VN" sz="1900">
                <a:latin typeface="+mn-lt"/>
              </a:rPr>
              <a:t>Bảng </a:t>
            </a:r>
            <a:r>
              <a:rPr lang="vi-VN" sz="1900" smtClean="0">
                <a:latin typeface="+mn-lt"/>
              </a:rPr>
              <a:t>10</a:t>
            </a:r>
            <a:endParaRPr lang="vi-VN" sz="1900">
              <a:latin typeface="+mn-lt"/>
            </a:endParaRPr>
          </a:p>
        </p:txBody>
      </p:sp>
      <p:pic>
        <p:nvPicPr>
          <p:cNvPr id="11" name="Picture 10"/>
          <p:cNvPicPr>
            <a:picLocks noChangeAspect="1"/>
          </p:cNvPicPr>
          <p:nvPr/>
        </p:nvPicPr>
        <p:blipFill>
          <a:blip r:embed="rId3"/>
          <a:stretch>
            <a:fillRect/>
          </a:stretch>
        </p:blipFill>
        <p:spPr>
          <a:xfrm>
            <a:off x="8520469" y="4473183"/>
            <a:ext cx="519675" cy="602568"/>
          </a:xfrm>
          <a:prstGeom prst="rect">
            <a:avLst/>
          </a:prstGeom>
        </p:spPr>
      </p:pic>
      <p:sp>
        <p:nvSpPr>
          <p:cNvPr id="2" name="Rectangle 1"/>
          <p:cNvSpPr/>
          <p:nvPr/>
        </p:nvSpPr>
        <p:spPr>
          <a:xfrm>
            <a:off x="414660" y="2561472"/>
            <a:ext cx="8253315" cy="2285241"/>
          </a:xfrm>
          <a:prstGeom prst="rect">
            <a:avLst/>
          </a:prstGeom>
        </p:spPr>
        <p:txBody>
          <a:bodyPr wrap="square">
            <a:spAutoFit/>
          </a:bodyPr>
          <a:lstStyle/>
          <a:p>
            <a:pPr lvl="0" algn="just">
              <a:lnSpc>
                <a:spcPct val="150000"/>
              </a:lnSpc>
            </a:pPr>
            <a:r>
              <a:rPr lang="vi-VN" sz="1900" smtClean="0">
                <a:latin typeface="+mn-lt"/>
              </a:rPr>
              <a:t>a) Lớp </a:t>
            </a:r>
            <a:r>
              <a:rPr lang="vi-VN" sz="1900">
                <a:latin typeface="+mn-lt"/>
              </a:rPr>
              <a:t>8A có tất cả bao nhiêu học </a:t>
            </a:r>
            <a:r>
              <a:rPr lang="vi-VN" sz="1900">
                <a:latin typeface="+mn-lt"/>
              </a:rPr>
              <a:t>sinh</a:t>
            </a:r>
            <a:r>
              <a:rPr lang="vi-VN" sz="1900" smtClean="0">
                <a:latin typeface="+mn-lt"/>
              </a:rPr>
              <a:t>?</a:t>
            </a:r>
            <a:endParaRPr lang="en-US" sz="1900" smtClean="0">
              <a:latin typeface="+mn-lt"/>
            </a:endParaRPr>
          </a:p>
          <a:p>
            <a:pPr algn="just">
              <a:lnSpc>
                <a:spcPct val="150000"/>
              </a:lnSpc>
              <a:spcAft>
                <a:spcPts val="500"/>
              </a:spcAft>
            </a:pPr>
            <a:r>
              <a:rPr lang="en-US" sz="1900" smtClean="0">
                <a:latin typeface="+mn-lt"/>
              </a:rPr>
              <a:t>b) </a:t>
            </a:r>
            <a:r>
              <a:rPr lang="vi-VN" sz="1900" smtClean="0">
                <a:latin typeface="+mn-lt"/>
              </a:rPr>
              <a:t>Trong </a:t>
            </a:r>
            <a:r>
              <a:rPr lang="vi-VN" sz="1900">
                <a:latin typeface="+mn-lt"/>
              </a:rPr>
              <a:t>buổi sơ kết cuối Học kì I, giáo viên chủ nhiệm lớp 8A thông báo: Tỉ lệ học sinh đạt kết quả học tập Học kì I được đánh giá ở mức Tốt và Khá so với cả lớp là trên 67%. Thông báo đó của giáo viên chủ nhiệm có đúng </a:t>
            </a:r>
            <a:r>
              <a:rPr lang="vi-VN" sz="1900">
                <a:latin typeface="+mn-lt"/>
              </a:rPr>
              <a:t>không</a:t>
            </a:r>
            <a:r>
              <a:rPr lang="vi-VN" sz="1900" smtClean="0">
                <a:latin typeface="+mn-lt"/>
              </a:rPr>
              <a:t>?</a:t>
            </a:r>
            <a:endParaRPr lang="vi-VN" sz="1900">
              <a:latin typeface="+mn-lt"/>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76345" y="1247240"/>
            <a:ext cx="7985434" cy="12505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1" name="Picture 10"/>
          <p:cNvPicPr>
            <a:picLocks noChangeAspect="1"/>
          </p:cNvPicPr>
          <p:nvPr/>
        </p:nvPicPr>
        <p:blipFill>
          <a:blip r:embed="rId3"/>
          <a:stretch>
            <a:fillRect/>
          </a:stretch>
        </p:blipFill>
        <p:spPr>
          <a:xfrm>
            <a:off x="8520469" y="4473183"/>
            <a:ext cx="519675" cy="602568"/>
          </a:xfrm>
          <a:prstGeom prst="rect">
            <a:avLst/>
          </a:prstGeom>
        </p:spPr>
      </p:pic>
      <p:sp>
        <p:nvSpPr>
          <p:cNvPr id="8" name="Rectangle 7"/>
          <p:cNvSpPr/>
          <p:nvPr/>
        </p:nvSpPr>
        <p:spPr>
          <a:xfrm>
            <a:off x="4205821" y="157127"/>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446559" y="622485"/>
                <a:ext cx="8245003" cy="4305025"/>
              </a:xfrm>
              <a:prstGeom prst="rect">
                <a:avLst/>
              </a:prstGeom>
            </p:spPr>
            <p:txBody>
              <a:bodyPr wrap="square">
                <a:spAutoFit/>
              </a:bodyPr>
              <a:lstStyle/>
              <a:p>
                <a:pPr algn="just">
                  <a:lnSpc>
                    <a:spcPct val="150000"/>
                  </a:lnSpc>
                  <a:spcAft>
                    <a:spcPts val="500"/>
                  </a:spcAft>
                </a:pPr>
                <a:r>
                  <a:rPr lang="vi-VN" sz="1700" smtClean="0">
                    <a:latin typeface="+mn-lt"/>
                  </a:rPr>
                  <a:t>a) Số học sinh của lớp 8A là:</a:t>
                </a:r>
              </a:p>
              <a:p>
                <a:pPr algn="ctr">
                  <a:lnSpc>
                    <a:spcPct val="150000"/>
                  </a:lnSpc>
                  <a:spcAft>
                    <a:spcPts val="500"/>
                  </a:spcAft>
                </a:pPr>
                <a14:m>
                  <m:oMath xmlns:m="http://schemas.openxmlformats.org/officeDocument/2006/math">
                    <m:r>
                      <a:rPr lang="vi-VN" sz="1700" i="1" smtClean="0">
                        <a:latin typeface="Cambria Math" panose="02040503050406030204" pitchFamily="18" charset="0"/>
                      </a:rPr>
                      <m:t>16</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11</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10</m:t>
                    </m:r>
                    <m:r>
                      <a:rPr lang="en-US" sz="1700" i="1" smtClean="0">
                        <a:latin typeface="Cambria Math" panose="02040503050406030204" pitchFamily="18" charset="0"/>
                      </a:rPr>
                      <m:t> </m:t>
                    </m:r>
                    <m:r>
                      <a:rPr lang="vi-VN" sz="1700" i="1" smtClean="0">
                        <a:latin typeface="Cambria Math" panose="02040503050406030204" pitchFamily="18" charset="0"/>
                      </a:rPr>
                      <m:t>+</m:t>
                    </m:r>
                    <m:r>
                      <a:rPr lang="en-US" sz="1700" i="1" smtClean="0">
                        <a:latin typeface="Cambria Math" panose="02040503050406030204" pitchFamily="18" charset="0"/>
                      </a:rPr>
                      <m:t> </m:t>
                    </m:r>
                    <m:r>
                      <a:rPr lang="vi-VN" sz="1700" i="1" smtClean="0">
                        <a:latin typeface="Cambria Math" panose="02040503050406030204" pitchFamily="18" charset="0"/>
                      </a:rPr>
                      <m:t>3</m:t>
                    </m:r>
                    <m:r>
                      <a:rPr lang="en-US" sz="1700" i="1" smtClean="0">
                        <a:latin typeface="Cambria Math" panose="02040503050406030204" pitchFamily="18" charset="0"/>
                      </a:rPr>
                      <m:t> </m:t>
                    </m:r>
                    <m:r>
                      <a:rPr lang="vi-VN" sz="1700" i="1" smtClean="0">
                        <a:latin typeface="Cambria Math" panose="02040503050406030204" pitchFamily="18" charset="0"/>
                      </a:rPr>
                      <m:t>= </m:t>
                    </m:r>
                    <m:r>
                      <a:rPr lang="vi-VN" sz="1700" i="1">
                        <a:latin typeface="Cambria Math" panose="02040503050406030204" pitchFamily="18" charset="0"/>
                      </a:rPr>
                      <m:t>40 </m:t>
                    </m:r>
                  </m:oMath>
                </a14:m>
                <a:r>
                  <a:rPr lang="vi-VN" sz="1700">
                    <a:latin typeface="+mn-lt"/>
                  </a:rPr>
                  <a:t>(học </a:t>
                </a:r>
                <a:r>
                  <a:rPr lang="vi-VN" sz="1700">
                    <a:latin typeface="+mn-lt"/>
                  </a:rPr>
                  <a:t>sinh</a:t>
                </a:r>
                <a:r>
                  <a:rPr lang="vi-VN" sz="1700" smtClean="0">
                    <a:latin typeface="+mn-lt"/>
                  </a:rPr>
                  <a:t>)</a:t>
                </a:r>
                <a:endParaRPr lang="vi-VN" sz="1700">
                  <a:latin typeface="+mn-lt"/>
                </a:endParaRPr>
              </a:p>
              <a:p>
                <a:pPr algn="just">
                  <a:lnSpc>
                    <a:spcPct val="150000"/>
                  </a:lnSpc>
                  <a:spcAft>
                    <a:spcPts val="500"/>
                  </a:spcAft>
                </a:pPr>
                <a:r>
                  <a:rPr lang="vi-VN" sz="1700">
                    <a:latin typeface="+mn-lt"/>
                  </a:rPr>
                  <a:t>b) Số học sinh đạt kết quả học tập Học kì I được đánh giá ở mức Tốt và Khá của lớp 8A là:</a:t>
                </a:r>
              </a:p>
              <a:p>
                <a:pPr algn="ctr">
                  <a:lnSpc>
                    <a:spcPct val="150000"/>
                  </a:lnSpc>
                  <a:spcAft>
                    <a:spcPts val="500"/>
                  </a:spcAft>
                </a:pPr>
                <a14:m>
                  <m:oMath xmlns:m="http://schemas.openxmlformats.org/officeDocument/2006/math">
                    <m:r>
                      <a:rPr lang="vi-VN" sz="1700" i="1" smtClean="0">
                        <a:latin typeface="Cambria Math" panose="02040503050406030204" pitchFamily="18" charset="0"/>
                      </a:rPr>
                      <m:t>16 + 11 = 27 </m:t>
                    </m:r>
                  </m:oMath>
                </a14:m>
                <a:r>
                  <a:rPr lang="vi-VN" sz="1700">
                    <a:latin typeface="+mn-lt"/>
                  </a:rPr>
                  <a:t>(học </a:t>
                </a:r>
                <a:r>
                  <a:rPr lang="vi-VN" sz="1700">
                    <a:latin typeface="+mn-lt"/>
                  </a:rPr>
                  <a:t>sinh</a:t>
                </a:r>
                <a:r>
                  <a:rPr lang="vi-VN" sz="1700" smtClean="0">
                    <a:latin typeface="+mn-lt"/>
                  </a:rPr>
                  <a:t>)</a:t>
                </a:r>
                <a:endParaRPr lang="vi-VN" sz="1700">
                  <a:latin typeface="+mn-lt"/>
                </a:endParaRPr>
              </a:p>
              <a:p>
                <a:pPr algn="just">
                  <a:lnSpc>
                    <a:spcPct val="150000"/>
                  </a:lnSpc>
                  <a:spcAft>
                    <a:spcPts val="500"/>
                  </a:spcAft>
                </a:pPr>
                <a:r>
                  <a:rPr lang="vi-VN" sz="1700">
                    <a:latin typeface="+mn-lt"/>
                  </a:rPr>
                  <a:t>So với cả lớp 8A, tỉ lệ học sinh đạt kết quả </a:t>
                </a:r>
                <a:r>
                  <a:rPr lang="vi-VN" sz="1700">
                    <a:latin typeface="+mn-lt"/>
                  </a:rPr>
                  <a:t>học </a:t>
                </a:r>
                <a:r>
                  <a:rPr lang="vi-VN" sz="1700" smtClean="0">
                    <a:latin typeface="+mn-lt"/>
                  </a:rPr>
                  <a:t>tập</a:t>
                </a:r>
                <a:r>
                  <a:rPr lang="en-US" sz="1700" smtClean="0">
                    <a:latin typeface="+mn-lt"/>
                  </a:rPr>
                  <a:t> </a:t>
                </a:r>
                <a:r>
                  <a:rPr lang="vi-VN" sz="1700" smtClean="0">
                    <a:latin typeface="+mn-lt"/>
                  </a:rPr>
                  <a:t>Học </a:t>
                </a:r>
                <a:r>
                  <a:rPr lang="vi-VN" sz="1700">
                    <a:latin typeface="+mn-lt"/>
                  </a:rPr>
                  <a:t>kì I được đánh giá ở mức Tốt và Khá là:</a:t>
                </a:r>
              </a:p>
              <a:p>
                <a:pPr algn="just">
                  <a:lnSpc>
                    <a:spcPct val="150000"/>
                  </a:lnSpc>
                  <a:spcAft>
                    <a:spcPts val="500"/>
                  </a:spcAft>
                </a:pPr>
                <a14:m>
                  <m:oMathPara xmlns:m="http://schemas.openxmlformats.org/officeDocument/2006/math">
                    <m:oMathParaPr>
                      <m:jc m:val="centerGroup"/>
                    </m:oMathParaPr>
                    <m:oMath xmlns:m="http://schemas.openxmlformats.org/officeDocument/2006/math">
                      <m:f>
                        <m:fPr>
                          <m:ctrlPr>
                            <a:rPr lang="vi-VN" sz="1700" i="1" smtClean="0">
                              <a:latin typeface="Cambria Math" panose="02040503050406030204" pitchFamily="18" charset="0"/>
                            </a:rPr>
                          </m:ctrlPr>
                        </m:fPr>
                        <m:num>
                          <m:r>
                            <a:rPr lang="vi-VN" sz="1700" i="1">
                              <a:latin typeface="Cambria Math" panose="02040503050406030204" pitchFamily="18" charset="0"/>
                            </a:rPr>
                            <m:t>27.100</m:t>
                          </m:r>
                        </m:num>
                        <m:den>
                          <m:r>
                            <a:rPr lang="en-US" sz="1700" b="0" i="1" smtClean="0">
                              <a:latin typeface="Cambria Math" panose="02040503050406030204" pitchFamily="18" charset="0"/>
                            </a:rPr>
                            <m:t>40</m:t>
                          </m:r>
                        </m:den>
                      </m:f>
                      <m:r>
                        <a:rPr lang="en-US" sz="1700" b="0" i="1" smtClean="0">
                          <a:latin typeface="Cambria Math" panose="02040503050406030204" pitchFamily="18" charset="0"/>
                        </a:rPr>
                        <m:t>%=67,5%&gt;67%</m:t>
                      </m:r>
                    </m:oMath>
                  </m:oMathPara>
                </a14:m>
                <a:endParaRPr lang="vi-VN" sz="1700">
                  <a:latin typeface="+mn-lt"/>
                </a:endParaRPr>
              </a:p>
              <a:p>
                <a:pPr algn="just">
                  <a:lnSpc>
                    <a:spcPct val="150000"/>
                  </a:lnSpc>
                  <a:spcAft>
                    <a:spcPts val="500"/>
                  </a:spcAft>
                </a:pPr>
                <a:r>
                  <a:rPr lang="vi-VN" sz="1700" smtClean="0">
                    <a:latin typeface="+mn-lt"/>
                  </a:rPr>
                  <a:t>Vậy </a:t>
                </a:r>
                <a:r>
                  <a:rPr lang="vi-VN" sz="1700">
                    <a:latin typeface="+mn-lt"/>
                  </a:rPr>
                  <a:t>thông báo đó của giáo viên chủ nhiệm là </a:t>
                </a:r>
                <a:r>
                  <a:rPr lang="vi-VN" sz="1700">
                    <a:latin typeface="+mn-lt"/>
                  </a:rPr>
                  <a:t>đúng</a:t>
                </a:r>
                <a:r>
                  <a:rPr lang="vi-VN" sz="1700" smtClean="0">
                    <a:latin typeface="+mn-lt"/>
                  </a:rPr>
                  <a:t>.</a:t>
                </a:r>
                <a:endParaRPr lang="vi-VN" sz="17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446559" y="622485"/>
                <a:ext cx="8245003" cy="4305025"/>
              </a:xfrm>
              <a:prstGeom prst="rect">
                <a:avLst/>
              </a:prstGeom>
              <a:blipFill>
                <a:blip r:embed="rId4"/>
                <a:stretch>
                  <a:fillRect l="-443" r="-443" b="-992"/>
                </a:stretch>
              </a:blipFill>
            </p:spPr>
            <p:txBody>
              <a:bodyPr/>
              <a:lstStyle/>
              <a:p>
                <a:r>
                  <a:rPr lang="en-US">
                    <a:noFill/>
                  </a:rPr>
                  <a:t> </a:t>
                </a:r>
              </a:p>
            </p:txBody>
          </p:sp>
        </mc:Fallback>
      </mc:AlternateContent>
    </p:spTree>
    <p:extLst>
      <p:ext uri="{BB962C8B-B14F-4D97-AF65-F5344CB8AC3E}">
        <p14:creationId xmlns:p14="http://schemas.microsoft.com/office/powerpoint/2010/main" val="3714309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9177</TotalTime>
  <Words>3158</Words>
  <Application>Microsoft Office PowerPoint</Application>
  <PresentationFormat>On-screen Show (16:9)</PresentationFormat>
  <Paragraphs>269</Paragraphs>
  <Slides>41</Slides>
  <Notes>40</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41</vt:i4>
      </vt:variant>
    </vt:vector>
  </HeadingPairs>
  <TitlesOfParts>
    <vt:vector size="60" baseType="lpstr">
      <vt:lpstr>Open Sans</vt:lpstr>
      <vt:lpstr>Wingdings</vt:lpstr>
      <vt:lpstr>Cambria Math</vt:lpstr>
      <vt:lpstr>Lato</vt:lpstr>
      <vt:lpstr>Lilita One</vt:lpstr>
      <vt:lpstr>Calibri</vt:lpstr>
      <vt:lpstr>DM Sans</vt:lpstr>
      <vt:lpstr>Dotum</vt:lpstr>
      <vt:lpstr>Times New Roman</vt:lpstr>
      <vt:lpstr>DengXian</vt:lpstr>
      <vt:lpstr>Nunito Light</vt:lpstr>
      <vt:lpstr>Maven Pro SemiBold</vt:lpstr>
      <vt:lpstr>Quicksand Medium</vt:lpstr>
      <vt:lpstr>Georgia</vt:lpstr>
      <vt:lpstr>Arial</vt:lpstr>
      <vt:lpstr>Maven Pro ExtraBold</vt:lpstr>
      <vt:lpstr>Anaheim</vt:lpstr>
      <vt:lpstr>Measurement and Data - Mathematics - 1st Grade by Slidesgo</vt:lpstr>
      <vt:lpstr>Office Theme</vt:lpstr>
      <vt:lpstr>PowerPoint Presentation</vt:lpstr>
      <vt:lpstr>PowerPoint Presentation</vt:lpstr>
      <vt:lpstr>PowerPoint Presentation</vt:lpstr>
      <vt:lpstr>NỘI DUNG BÀI HỌC</vt:lpstr>
      <vt:lpstr>I. Phát hiện vấn đề dựa trên phân tích và xử lí dữ liệu thu được ở dạng bảng,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Giải quyết những vấn đề đơn giản dựa trên phân tích và xử lí dữ liệu thu được ở dạng bảng, biểu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Admin</cp:lastModifiedBy>
  <cp:revision>173</cp:revision>
  <dcterms:modified xsi:type="dcterms:W3CDTF">2023-11-25T20:00:21Z</dcterms:modified>
</cp:coreProperties>
</file>