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57" r:id="rId3"/>
    <p:sldId id="268" r:id="rId4"/>
    <p:sldId id="271" r:id="rId5"/>
    <p:sldId id="261" r:id="rId6"/>
    <p:sldId id="272" r:id="rId7"/>
    <p:sldId id="277" r:id="rId8"/>
    <p:sldId id="336" r:id="rId9"/>
    <p:sldId id="259" r:id="rId10"/>
    <p:sldId id="274" r:id="rId11"/>
    <p:sldId id="337" r:id="rId12"/>
    <p:sldId id="292" r:id="rId13"/>
    <p:sldId id="338" r:id="rId14"/>
    <p:sldId id="339" r:id="rId15"/>
    <p:sldId id="276" r:id="rId16"/>
    <p:sldId id="326" r:id="rId17"/>
    <p:sldId id="327" r:id="rId18"/>
    <p:sldId id="258" r:id="rId19"/>
    <p:sldId id="262" r:id="rId20"/>
    <p:sldId id="328" r:id="rId21"/>
    <p:sldId id="264" r:id="rId22"/>
    <p:sldId id="263" r:id="rId23"/>
    <p:sldId id="260" r:id="rId24"/>
    <p:sldId id="340" r:id="rId25"/>
    <p:sldId id="342" r:id="rId26"/>
    <p:sldId id="329" r:id="rId27"/>
    <p:sldId id="285" r:id="rId28"/>
    <p:sldId id="286" r:id="rId29"/>
    <p:sldId id="280" r:id="rId30"/>
    <p:sldId id="330" r:id="rId31"/>
    <p:sldId id="281" r:id="rId32"/>
    <p:sldId id="279" r:id="rId33"/>
    <p:sldId id="270" r:id="rId34"/>
    <p:sldId id="287" r:id="rId35"/>
    <p:sldId id="265" r:id="rId36"/>
    <p:sldId id="288" r:id="rId37"/>
    <p:sldId id="332" r:id="rId38"/>
    <p:sldId id="333" r:id="rId39"/>
    <p:sldId id="289" r:id="rId40"/>
    <p:sldId id="290" r:id="rId41"/>
    <p:sldId id="334" r:id="rId42"/>
    <p:sldId id="291" r:id="rId43"/>
    <p:sldId id="341" r:id="rId44"/>
    <p:sldId id="335" r:id="rId45"/>
    <p:sldId id="266" r:id="rId46"/>
    <p:sldId id="28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5048" autoAdjust="0"/>
  </p:normalViewPr>
  <p:slideViewPr>
    <p:cSldViewPr snapToGrid="0">
      <p:cViewPr varScale="1">
        <p:scale>
          <a:sx n="80" d="100"/>
          <a:sy n="80" d="100"/>
        </p:scale>
        <p:origin x="339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9DC8BDE-6771-241A-C5C9-A033899A736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11/09/2024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E130A21-95D1-2B3D-D741-FD6CB87D6EE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52.svg"/><Relationship Id="rId17" Type="http://schemas.openxmlformats.org/officeDocument/2006/relationships/image" Target="../media/image211.png"/><Relationship Id="rId2" Type="http://schemas.openxmlformats.org/officeDocument/2006/relationships/image" Target="../media/image5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54.svg"/><Relationship Id="rId12" Type="http://schemas.openxmlformats.org/officeDocument/2006/relationships/image" Target="../media/image55.png"/><Relationship Id="rId2" Type="http://schemas.openxmlformats.org/officeDocument/2006/relationships/image" Target="../media/image53.png"/><Relationship Id="rId16" Type="http://schemas.openxmlformats.org/officeDocument/2006/relationships/image" Target="../media/image154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8.png"/><Relationship Id="rId19" Type="http://schemas.openxmlformats.org/officeDocument/2006/relationships/image" Target="../media/image163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52.svg"/><Relationship Id="rId12" Type="http://schemas.openxmlformats.org/officeDocument/2006/relationships/image" Target="../media/image175.png"/><Relationship Id="rId2" Type="http://schemas.openxmlformats.org/officeDocument/2006/relationships/image" Target="../media/image51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1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0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72.svg"/><Relationship Id="rId17" Type="http://schemas.openxmlformats.org/officeDocument/2006/relationships/image" Target="../media/image200.png"/><Relationship Id="rId2" Type="http://schemas.openxmlformats.org/officeDocument/2006/relationships/image" Target="../media/image7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73.png"/><Relationship Id="rId14" Type="http://schemas.openxmlformats.org/officeDocument/2006/relationships/image" Target="../media/image1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5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5" Type="http://schemas.openxmlformats.org/officeDocument/2006/relationships/image" Target="../media/image209.png"/><Relationship Id="rId10" Type="http://schemas.openxmlformats.org/officeDocument/2006/relationships/image" Target="../media/image55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90.wmf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87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8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86.wmf"/><Relationship Id="rId19" Type="http://schemas.openxmlformats.org/officeDocument/2006/relationships/image" Target="../media/image810.png"/><Relationship Id="rId4" Type="http://schemas.openxmlformats.org/officeDocument/2006/relationships/image" Target="../media/image84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8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0.svg"/><Relationship Id="rId18" Type="http://schemas.openxmlformats.org/officeDocument/2006/relationships/image" Target="../media/image970.png"/><Relationship Id="rId26" Type="http://schemas.openxmlformats.org/officeDocument/2006/relationships/image" Target="../media/image105.png"/><Relationship Id="rId3" Type="http://schemas.openxmlformats.org/officeDocument/2006/relationships/image" Target="../media/image91.png"/><Relationship Id="rId21" Type="http://schemas.openxmlformats.org/officeDocument/2006/relationships/image" Target="../media/image100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960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0.png"/><Relationship Id="rId20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8.png"/><Relationship Id="rId24" Type="http://schemas.openxmlformats.org/officeDocument/2006/relationships/image" Target="../media/image103.png"/><Relationship Id="rId5" Type="http://schemas.openxmlformats.org/officeDocument/2006/relationships/image" Target="../media/image93.png"/><Relationship Id="rId15" Type="http://schemas.openxmlformats.org/officeDocument/2006/relationships/image" Target="../media/image940.png"/><Relationship Id="rId23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980.png"/><Relationship Id="rId4" Type="http://schemas.openxmlformats.org/officeDocument/2006/relationships/image" Target="../media/image92.svg"/><Relationship Id="rId9" Type="http://schemas.openxmlformats.org/officeDocument/2006/relationships/image" Target="../media/image88.png"/><Relationship Id="rId14" Type="http://schemas.openxmlformats.org/officeDocument/2006/relationships/image" Target="../media/image930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54.svg"/><Relationship Id="rId7" Type="http://schemas.openxmlformats.org/officeDocument/2006/relationships/image" Target="../media/image1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microsoft.com/office/2007/relationships/hdphoto" Target="../media/hdphoto4.wdp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128.png"/><Relationship Id="rId17" Type="http://schemas.openxmlformats.org/officeDocument/2006/relationships/slide" Target="slide18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126.png"/><Relationship Id="rId11" Type="http://schemas.openxmlformats.org/officeDocument/2006/relationships/slide" Target="slide41.xml"/><Relationship Id="rId5" Type="http://schemas.openxmlformats.org/officeDocument/2006/relationships/slide" Target="slide38.xml"/><Relationship Id="rId15" Type="http://schemas.openxmlformats.org/officeDocument/2006/relationships/image" Target="../media/image129.png"/><Relationship Id="rId10" Type="http://schemas.microsoft.com/office/2007/relationships/hdphoto" Target="../media/hdphoto3.wdp"/><Relationship Id="rId19" Type="http://schemas.openxmlformats.org/officeDocument/2006/relationships/image" Target="../media/image123.png"/><Relationship Id="rId4" Type="http://schemas.openxmlformats.org/officeDocument/2006/relationships/image" Target="../media/image125.jpg"/><Relationship Id="rId9" Type="http://schemas.openxmlformats.org/officeDocument/2006/relationships/image" Target="../media/image127.png"/><Relationship Id="rId1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41.png"/><Relationship Id="rId3" Type="http://schemas.microsoft.com/office/2007/relationships/media" Target="../media/media4.mp3"/><Relationship Id="rId7" Type="http://schemas.openxmlformats.org/officeDocument/2006/relationships/image" Target="../media/image132.png"/><Relationship Id="rId12" Type="http://schemas.openxmlformats.org/officeDocument/2006/relationships/image" Target="../media/image1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11" Type="http://schemas.openxmlformats.org/officeDocument/2006/relationships/image" Target="../media/image135.png"/><Relationship Id="rId5" Type="http://schemas.openxmlformats.org/officeDocument/2006/relationships/image" Target="../media/image13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45.png"/><Relationship Id="rId3" Type="http://schemas.microsoft.com/office/2007/relationships/media" Target="../media/media4.mp3"/><Relationship Id="rId7" Type="http://schemas.openxmlformats.org/officeDocument/2006/relationships/image" Target="../media/image132.png"/><Relationship Id="rId12" Type="http://schemas.openxmlformats.org/officeDocument/2006/relationships/image" Target="../media/image1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11" Type="http://schemas.openxmlformats.org/officeDocument/2006/relationships/image" Target="../media/image135.png"/><Relationship Id="rId5" Type="http://schemas.openxmlformats.org/officeDocument/2006/relationships/image" Target="../media/image13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57.png"/><Relationship Id="rId3" Type="http://schemas.microsoft.com/office/2007/relationships/media" Target="../media/media4.mp3"/><Relationship Id="rId7" Type="http://schemas.openxmlformats.org/officeDocument/2006/relationships/slide" Target="slide37.xml"/><Relationship Id="rId12" Type="http://schemas.openxmlformats.org/officeDocument/2006/relationships/image" Target="../media/image1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9.png"/><Relationship Id="rId11" Type="http://schemas.openxmlformats.org/officeDocument/2006/relationships/image" Target="../media/image156.png"/><Relationship Id="rId5" Type="http://schemas.openxmlformats.org/officeDocument/2006/relationships/image" Target="../media/image13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4.png"/><Relationship Id="rId14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50.png"/><Relationship Id="rId3" Type="http://schemas.microsoft.com/office/2007/relationships/media" Target="../media/media4.mp3"/><Relationship Id="rId7" Type="http://schemas.openxmlformats.org/officeDocument/2006/relationships/slide" Target="slide37.xml"/><Relationship Id="rId12" Type="http://schemas.openxmlformats.org/officeDocument/2006/relationships/image" Target="../media/image1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7.png"/><Relationship Id="rId11" Type="http://schemas.openxmlformats.org/officeDocument/2006/relationships/image" Target="../media/image148.png"/><Relationship Id="rId5" Type="http://schemas.openxmlformats.org/officeDocument/2006/relationships/image" Target="../media/image131.jpg"/><Relationship Id="rId10" Type="http://schemas.openxmlformats.org/officeDocument/2006/relationships/image" Target="../media/image147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4.png"/><Relationship Id="rId1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61.png"/><Relationship Id="rId3" Type="http://schemas.microsoft.com/office/2007/relationships/media" Target="../media/media4.mp3"/><Relationship Id="rId7" Type="http://schemas.openxmlformats.org/officeDocument/2006/relationships/image" Target="../media/image132.png"/><Relationship Id="rId12" Type="http://schemas.openxmlformats.org/officeDocument/2006/relationships/image" Target="../media/image1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11" Type="http://schemas.openxmlformats.org/officeDocument/2006/relationships/image" Target="../media/image135.png"/><Relationship Id="rId5" Type="http://schemas.openxmlformats.org/officeDocument/2006/relationships/image" Target="../media/image131.jpg"/><Relationship Id="rId10" Type="http://schemas.openxmlformats.org/officeDocument/2006/relationships/image" Target="../media/image159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2.png"/><Relationship Id="rId14" Type="http://schemas.openxmlformats.org/officeDocument/2006/relationships/image" Target="../media/image1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0.png"/><Relationship Id="rId5" Type="http://schemas.openxmlformats.org/officeDocument/2006/relationships/slide" Target="slide38.xml"/><Relationship Id="rId4" Type="http://schemas.openxmlformats.org/officeDocument/2006/relationships/image" Target="../media/image12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svg"/><Relationship Id="rId7" Type="http://schemas.openxmlformats.org/officeDocument/2006/relationships/image" Target="../media/image171.sv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svg"/><Relationship Id="rId4" Type="http://schemas.openxmlformats.org/officeDocument/2006/relationships/image" Target="../media/image168.png"/><Relationship Id="rId9" Type="http://schemas.openxmlformats.org/officeDocument/2006/relationships/image" Target="../media/image17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8.svg"/><Relationship Id="rId3" Type="http://schemas.openxmlformats.org/officeDocument/2006/relationships/image" Target="../media/image20.svg"/><Relationship Id="rId7" Type="http://schemas.openxmlformats.org/officeDocument/2006/relationships/image" Target="../media/image179.svg"/><Relationship Id="rId12" Type="http://schemas.openxmlformats.org/officeDocument/2006/relationships/image" Target="../media/image187.png"/><Relationship Id="rId17" Type="http://schemas.openxmlformats.org/officeDocument/2006/relationships/image" Target="../media/image192.svg"/><Relationship Id="rId2" Type="http://schemas.openxmlformats.org/officeDocument/2006/relationships/image" Target="../media/image19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4.svg"/><Relationship Id="rId5" Type="http://schemas.openxmlformats.org/officeDocument/2006/relationships/image" Target="../media/image175.svg"/><Relationship Id="rId15" Type="http://schemas.openxmlformats.org/officeDocument/2006/relationships/image" Target="../media/image190.svg"/><Relationship Id="rId10" Type="http://schemas.openxmlformats.org/officeDocument/2006/relationships/image" Target="../media/image183.png"/><Relationship Id="rId4" Type="http://schemas.openxmlformats.org/officeDocument/2006/relationships/image" Target="../media/image174.png"/><Relationship Id="rId9" Type="http://schemas.openxmlformats.org/officeDocument/2006/relationships/image" Target="../media/image181.svg"/><Relationship Id="rId14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4.svg"/><Relationship Id="rId7" Type="http://schemas.openxmlformats.org/officeDocument/2006/relationships/image" Target="../media/image35.wmf"/><Relationship Id="rId12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7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79789" y="358588"/>
            <a:ext cx="2409623" cy="767564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6588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Điền ký hiệu </a:t>
                </a:r>
                <a14:m>
                  <m:oMath xmlns:m="http://schemas.openxmlformats.org/officeDocument/2006/math">
                    <m:r>
                      <a:rPr lang="en-US" altLang="en-US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∉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thích vào chỗ trống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658835"/>
              </a:xfrm>
              <a:prstGeom prst="rect">
                <a:avLst/>
              </a:prstGeom>
              <a:blipFill>
                <a:blip r:embed="rId4"/>
                <a:stretch>
                  <a:fillRect l="-122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D09F464-E9F3-30F7-DD62-665C59A77D4B}"/>
                  </a:ext>
                </a:extLst>
              </p:cNvPr>
              <p:cNvSpPr txBox="1"/>
              <p:nvPr/>
            </p:nvSpPr>
            <p:spPr>
              <a:xfrm>
                <a:off x="863600" y="2088981"/>
                <a:ext cx="6430682" cy="3417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200">
                    <a:cs typeface="Arial" panose="020B0604020202020204" pitchFamily="34" charset="0"/>
                  </a:rPr>
                  <a:t>a) 2       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altLang="en-US" sz="3200"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200">
                    <a:cs typeface="Arial" panose="020B0604020202020204" pitchFamily="34" charset="0"/>
                  </a:rPr>
                  <a:t>b) -4       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altLang="en-US" sz="3200"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200">
                    <a:cs typeface="Arial" panose="020B0604020202020204" pitchFamily="34" charset="0"/>
                  </a:rPr>
                  <a:t>c) -0,5</a:t>
                </a:r>
                <a:r>
                  <a:rPr lang="en-US" altLang="en-US" sz="32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  <m:r>
                      <a:rPr lang="en-US" alt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altLang="en-US" sz="3200" b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sz="3200"/>
                  <a:t>d) </a:t>
                </a:r>
                <a:r>
                  <a:rPr lang="en-US" altLang="en-US" sz="3200">
                    <a:cs typeface="Arial" panose="020B0604020202020204" pitchFamily="34" charset="0"/>
                  </a:rPr>
                  <a:t>-2,7</a:t>
                </a:r>
                <a:r>
                  <a:rPr lang="en-US" altLang="en-US" sz="32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sz="3200"/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D09F464-E9F3-30F7-DD62-665C59A77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2088981"/>
                <a:ext cx="6430682" cy="3417410"/>
              </a:xfrm>
              <a:prstGeom prst="rect">
                <a:avLst/>
              </a:prstGeom>
              <a:blipFill>
                <a:blip r:embed="rId5"/>
                <a:stretch>
                  <a:fillRect l="-2464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6A0E274C-377B-C441-35F5-873E9250A094}"/>
                  </a:ext>
                </a:extLst>
              </p:cNvPr>
              <p:cNvSpPr/>
              <p:nvPr/>
            </p:nvSpPr>
            <p:spPr>
              <a:xfrm>
                <a:off x="2201812" y="4069923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27">
                <a:extLst>
                  <a:ext uri="{FF2B5EF4-FFF2-40B4-BE49-F238E27FC236}">
                    <a16:creationId xmlns:a16="http://schemas.microsoft.com/office/drawing/2014/main" id="{6A0E274C-377B-C441-35F5-873E9250A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812" y="4069923"/>
                <a:ext cx="538917" cy="479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31">
                <a:extLst>
                  <a:ext uri="{FF2B5EF4-FFF2-40B4-BE49-F238E27FC236}">
                    <a16:creationId xmlns:a16="http://schemas.microsoft.com/office/drawing/2014/main" id="{20DC5073-E41D-46EE-E9A5-545B16A2C237}"/>
                  </a:ext>
                </a:extLst>
              </p:cNvPr>
              <p:cNvSpPr/>
              <p:nvPr/>
            </p:nvSpPr>
            <p:spPr>
              <a:xfrm>
                <a:off x="1837246" y="2308739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31">
                <a:extLst>
                  <a:ext uri="{FF2B5EF4-FFF2-40B4-BE49-F238E27FC236}">
                    <a16:creationId xmlns:a16="http://schemas.microsoft.com/office/drawing/2014/main" id="{20DC5073-E41D-46EE-E9A5-545B16A2C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246" y="2308739"/>
                <a:ext cx="538917" cy="479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2">
                <a:extLst>
                  <a:ext uri="{FF2B5EF4-FFF2-40B4-BE49-F238E27FC236}">
                    <a16:creationId xmlns:a16="http://schemas.microsoft.com/office/drawing/2014/main" id="{D30BBA31-C00A-5B1E-34FE-6C2C1596A230}"/>
                  </a:ext>
                </a:extLst>
              </p:cNvPr>
              <p:cNvSpPr/>
              <p:nvPr/>
            </p:nvSpPr>
            <p:spPr>
              <a:xfrm>
                <a:off x="2201811" y="4950515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22">
                <a:extLst>
                  <a:ext uri="{FF2B5EF4-FFF2-40B4-BE49-F238E27FC236}">
                    <a16:creationId xmlns:a16="http://schemas.microsoft.com/office/drawing/2014/main" id="{D30BBA31-C00A-5B1E-34FE-6C2C1596A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811" y="4950515"/>
                <a:ext cx="538917" cy="4793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D4CBA77D-26AB-0608-848D-D665D263FDFE}"/>
                  </a:ext>
                </a:extLst>
              </p:cNvPr>
              <p:cNvSpPr/>
              <p:nvPr/>
            </p:nvSpPr>
            <p:spPr>
              <a:xfrm>
                <a:off x="1983670" y="3189331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D4CBA77D-26AB-0608-848D-D665D263F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670" y="3189331"/>
                <a:ext cx="538917" cy="4793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50723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  <p:bldP spid="12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8822" y="1319296"/>
            <a:ext cx="10839283" cy="2109704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1260485"/>
            <a:chOff x="558798" y="1655006"/>
            <a:chExt cx="10810609" cy="1260485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 dõi video và cho biết cách biểu diễn số hữu tỉ trên trục số?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3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F83288FB-EAFB-05BE-0851-60068034B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2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5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 9">
            <a:extLst>
              <a:ext uri="{FF2B5EF4-FFF2-40B4-BE49-F238E27FC236}">
                <a16:creationId xmlns:a16="http://schemas.microsoft.com/office/drawing/2014/main" id="{AFE22C81-D9CC-DA5F-B3C5-4C16745500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3006852F-F804-3876-D6CE-86B17C487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26">
            <a:extLst>
              <a:ext uri="{FF2B5EF4-FFF2-40B4-BE49-F238E27FC236}">
                <a16:creationId xmlns:a16="http://schemas.microsoft.com/office/drawing/2014/main" id="{7D54F9E5-BE1E-BDFE-27BA-C1B6387DA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26">
            <a:extLst>
              <a:ext uri="{FF2B5EF4-FFF2-40B4-BE49-F238E27FC236}">
                <a16:creationId xmlns:a16="http://schemas.microsoft.com/office/drawing/2014/main" id="{BA827E17-C94C-ABDE-093A-B0C33A6B3AA2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Line 10">
            <a:extLst>
              <a:ext uri="{FF2B5EF4-FFF2-40B4-BE49-F238E27FC236}">
                <a16:creationId xmlns:a16="http://schemas.microsoft.com/office/drawing/2014/main" id="{9C3DC8A2-0A8E-2A5B-0553-9A79EEA51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6B087BB6-4803-81C8-BDFA-27D8B0AC353F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58D0B7CA-8A46-B23D-74DD-DEFB527544A0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6E0EAB8C-F1DB-8A99-C11E-339C29EA8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29C3F95A-A612-8977-9847-31959BAAB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BD8F7BA3-2042-9104-2BA4-138BAE17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36">
            <a:extLst>
              <a:ext uri="{FF2B5EF4-FFF2-40B4-BE49-F238E27FC236}">
                <a16:creationId xmlns:a16="http://schemas.microsoft.com/office/drawing/2014/main" id="{3D549DEA-952C-8C38-7875-908D2B5177EF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9">
                <a:extLst>
                  <a:ext uri="{FF2B5EF4-FFF2-40B4-BE49-F238E27FC236}">
                    <a16:creationId xmlns:a16="http://schemas.microsoft.com/office/drawing/2014/main" id="{0F4F81EE-3656-14A9-78CD-BF4A5E85D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 Box 29">
                <a:extLst>
                  <a:ext uri="{FF2B5EF4-FFF2-40B4-BE49-F238E27FC236}">
                    <a16:creationId xmlns:a16="http://schemas.microsoft.com/office/drawing/2014/main" id="{0F4F81EE-3656-14A9-78CD-BF4A5E85D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 10">
            <a:extLst>
              <a:ext uri="{FF2B5EF4-FFF2-40B4-BE49-F238E27FC236}">
                <a16:creationId xmlns:a16="http://schemas.microsoft.com/office/drawing/2014/main" id="{1A2009AF-B621-5388-FCD4-6DB4BD2A9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EF5B4E1B-5F54-B997-466E-8DB6A42B0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" grpId="0" animBg="1"/>
      <p:bldP spid="3" grpId="0" animBg="1"/>
      <p:bldP spid="4" grpId="0" animBg="1"/>
      <p:bldP spid="6" grpId="0" animBg="1"/>
      <p:bldP spid="8" grpId="0"/>
      <p:bldP spid="9" grpId="0"/>
      <p:bldP spid="13" grpId="0" animBg="1"/>
      <p:bldP spid="18" grpId="0" animBg="1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8624" y="2426777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8624" y="2426777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 r="-243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21429"/>
              </p:ext>
            </p:extLst>
          </p:nvPr>
        </p:nvGraphicFramePr>
        <p:xfrm>
          <a:off x="309061" y="24723"/>
          <a:ext cx="5700142" cy="3830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4986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465156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83202" y="165916"/>
                <a:ext cx="7812082" cy="157620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a) 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-0,5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b) Tìm số đối của -a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02" y="165916"/>
                <a:ext cx="7812082" cy="1576201"/>
              </a:xfrm>
              <a:prstGeom prst="rect">
                <a:avLst/>
              </a:prstGeom>
              <a:blipFill>
                <a:blip r:embed="rId6"/>
                <a:stretch>
                  <a:fillRect l="-1639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8495292" cy="70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cs typeface="Arial" panose="020B0604020202020204" pitchFamily="34" charset="0"/>
                  </a:rPr>
                  <a:t>a) Số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</a:t>
                </a:r>
                <a:r>
                  <a:rPr lang="en-US" sz="2800">
                    <a:cs typeface="Arial" panose="020B0604020202020204" pitchFamily="34" charset="0"/>
                  </a:rPr>
                  <a:t>-0,5; -a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</a:t>
                </a:r>
                <a:r>
                  <a:rPr lang="en-US" sz="2800">
                    <a:cs typeface="Arial" panose="020B0604020202020204" pitchFamily="34" charset="0"/>
                  </a:rPr>
                  <a:t>0,5.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8495292" cy="703911"/>
              </a:xfrm>
              <a:prstGeom prst="rect">
                <a:avLst/>
              </a:prstGeom>
              <a:blipFill>
                <a:blip r:embed="rId7"/>
                <a:stretch>
                  <a:fillRect l="-1435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57AEF6-A68F-DC75-9F25-5E6CCAD762AF}"/>
              </a:ext>
            </a:extLst>
          </p:cNvPr>
          <p:cNvSpPr txBox="1"/>
          <p:nvPr/>
        </p:nvSpPr>
        <p:spPr>
          <a:xfrm>
            <a:off x="488260" y="3768308"/>
            <a:ext cx="1810871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C61DEB4-99C9-F8FB-F998-0B1BBFC59D09}"/>
              </a:ext>
            </a:extLst>
          </p:cNvPr>
          <p:cNvSpPr txBox="1"/>
          <p:nvPr/>
        </p:nvSpPr>
        <p:spPr>
          <a:xfrm>
            <a:off x="2213491" y="38392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cs typeface="Arial" panose="020B0604020202020204" pitchFamily="34" charset="0"/>
              </a:rPr>
              <a:t>b) Số đối của -a là a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  <p:bldP spid="4" grpId="0"/>
      <p:bldP spid="8" grpId="0" build="p"/>
      <p:bldP spid="8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7C6EB4B-1724-5727-598A-6E6D066F79D3}"/>
              </a:ext>
            </a:extLst>
          </p:cNvPr>
          <p:cNvSpPr/>
          <p:nvPr/>
        </p:nvSpPr>
        <p:spPr>
          <a:xfrm>
            <a:off x="373737" y="309093"/>
            <a:ext cx="11444525" cy="54220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30587A2F-B397-FE22-AE67-870467987BEA}"/>
              </a:ext>
            </a:extLst>
          </p:cNvPr>
          <p:cNvSpPr txBox="1"/>
          <p:nvPr/>
        </p:nvSpPr>
        <p:spPr>
          <a:xfrm>
            <a:off x="910612" y="2342166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26C7F655-1D09-7E86-0CA6-936A32423162}"/>
              </a:ext>
            </a:extLst>
          </p:cNvPr>
          <p:cNvSpPr txBox="1"/>
          <p:nvPr/>
        </p:nvSpPr>
        <p:spPr>
          <a:xfrm>
            <a:off x="910612" y="4010407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C7CAAC61-3574-B93B-DB8B-5877212AA4B3}"/>
              </a:ext>
            </a:extLst>
          </p:cNvPr>
          <p:cNvSpPr txBox="1"/>
          <p:nvPr/>
        </p:nvSpPr>
        <p:spPr>
          <a:xfrm>
            <a:off x="910612" y="4816826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4F2DA082-E077-E5FD-9DF9-BDB650B9EDBB}"/>
                  </a:ext>
                </a:extLst>
              </p:cNvPr>
              <p:cNvSpPr txBox="1"/>
              <p:nvPr/>
            </p:nvSpPr>
            <p:spPr>
              <a:xfrm>
                <a:off x="910612" y="1022959"/>
                <a:ext cx="10055749" cy="1319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b="1" u="sng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u="sng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u="sng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b="1" u="sng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b="1" u="sng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4F2DA082-E077-E5FD-9DF9-BDB650B9E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12" y="1022959"/>
                <a:ext cx="10055749" cy="1319207"/>
              </a:xfrm>
              <a:prstGeom prst="rect">
                <a:avLst/>
              </a:prstGeom>
              <a:blipFill>
                <a:blip r:embed="rId2"/>
                <a:stretch>
                  <a:fillRect l="-909" b="-10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4CBF11-4684-ADCE-14BB-0A96658DFA03}"/>
              </a:ext>
            </a:extLst>
          </p:cNvPr>
          <p:cNvSpPr txBox="1"/>
          <p:nvPr/>
        </p:nvSpPr>
        <p:spPr>
          <a:xfrm>
            <a:off x="4522072" y="505509"/>
            <a:ext cx="2832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4216792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viết .......... hay .........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................. gọi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....................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................... 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</a:t>
            </a:r>
            <a:r>
              <a:rPr lang="en-US" sz="2400" noProof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thì.............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DEF1ED-CB29-FD84-43A0-7FB5637D76AB}"/>
              </a:ext>
            </a:extLst>
          </p:cNvPr>
          <p:cNvSpPr txBox="1"/>
          <p:nvPr/>
        </p:nvSpPr>
        <p:spPr>
          <a:xfrm>
            <a:off x="7746720" y="2023760"/>
            <a:ext cx="1039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707B29-EAF7-071A-9D4C-C8F0990CE939}"/>
              </a:ext>
            </a:extLst>
          </p:cNvPr>
          <p:cNvSpPr txBox="1"/>
          <p:nvPr/>
        </p:nvSpPr>
        <p:spPr>
          <a:xfrm>
            <a:off x="9187841" y="2023760"/>
            <a:ext cx="1159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 &gt; a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3423673-9547-AA10-C5AD-917DBFC4E954}"/>
              </a:ext>
            </a:extLst>
          </p:cNvPr>
          <p:cNvSpPr txBox="1"/>
          <p:nvPr/>
        </p:nvSpPr>
        <p:spPr>
          <a:xfrm>
            <a:off x="2802995" y="2595495"/>
            <a:ext cx="1524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 hơn 0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6E1C85F-E3A9-0A28-AAC5-9B54A3273935}"/>
              </a:ext>
            </a:extLst>
          </p:cNvPr>
          <p:cNvSpPr txBox="1"/>
          <p:nvPr/>
        </p:nvSpPr>
        <p:spPr>
          <a:xfrm>
            <a:off x="5020236" y="3115441"/>
            <a:ext cx="2002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hữu tỉ âm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D3003442-BE1F-45C7-A6A1-9EE395DC04FD}"/>
              </a:ext>
            </a:extLst>
          </p:cNvPr>
          <p:cNvSpPr txBox="1"/>
          <p:nvPr/>
        </p:nvSpPr>
        <p:spPr>
          <a:xfrm>
            <a:off x="1481014" y="3666961"/>
            <a:ext cx="1786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hữu tỉ 0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1B9468B-EDC7-6526-CB6F-44A671E1200A}"/>
              </a:ext>
            </a:extLst>
          </p:cNvPr>
          <p:cNvSpPr txBox="1"/>
          <p:nvPr/>
        </p:nvSpPr>
        <p:spPr>
          <a:xfrm>
            <a:off x="4491101" y="4206797"/>
            <a:ext cx="1058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c</a:t>
            </a:r>
            <a:endParaRPr lang="en-US" sz="2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6" grpId="0"/>
      <p:bldP spid="12" grpId="0"/>
      <p:bldP spid="14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 cùng là phân số hoặc cùng là số thập phân</a:t>
            </a:r>
            <a:r>
              <a:rPr lang="nl-NL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dạng phân số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hoặc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dạng số thập phân </a:t>
            </a: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2280045"/>
            <a:ext cx="11794127" cy="2408517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Minh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họa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2958" y="2687643"/>
            <a:ext cx="11483956" cy="148271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hai số hữu tỉ x và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x &lt; y hay y &gt; x thì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trên trục số nằm ngang.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x &gt; y hay y &lt; x thì điểm x nằm bên phải điểm y trên trục số nằm ngang.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>
                <a:solidFill>
                  <a:schemeClr val="accent5">
                    <a:lumMod val="50000"/>
                  </a:schemeClr>
                </a:solidFill>
              </a:rPr>
              <a:t> dụ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/>
                  <a:t>; 1</a:t>
                </a:r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2"/>
                <a:stretch>
                  <a:fillRect l="-878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9587E5F-655E-42A8-BB5E-0DA1D9ED6334}"/>
              </a:ext>
            </a:extLst>
          </p:cNvPr>
          <p:cNvSpPr txBox="1"/>
          <p:nvPr/>
        </p:nvSpPr>
        <p:spPr>
          <a:xfrm>
            <a:off x="139026" y="1041794"/>
            <a:ext cx="1111717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) Hãy biểu diễn các số hữu tỉ ở câu a trên cùng một trục số.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074585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2305417"/>
                <a:ext cx="11117179" cy="2384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/>
                  <a:t>Mà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400" dirty="0"/>
                      <m:t>&lt;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suy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/>
                  <a:t>&lt; 1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/>
                  <a:t>.</a:t>
                </a:r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err="1"/>
                  <a:t>tự</a:t>
                </a:r>
                <a:r>
                  <a:rPr lang="en-US" sz="2400"/>
                  <a:t> tăng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r>
                  <a:rPr lang="en-US" sz="2400"/>
                  <a:t>-1; 1;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/>
                  <a:t>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2305417"/>
                <a:ext cx="11117179" cy="2384884"/>
              </a:xfrm>
              <a:prstGeom prst="rect">
                <a:avLst/>
              </a:prstGeom>
              <a:blipFill>
                <a:blip r:embed="rId3"/>
                <a:stretch>
                  <a:fillRect l="-822" b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C6AAF1ED-969D-82B8-420B-DCE8D1608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111" y="4690301"/>
            <a:ext cx="9946274" cy="12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3: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957590" y="332656"/>
                <a:ext cx="8699289" cy="1144121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sau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đây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là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err="1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>
                    <a:solidFill>
                      <a:prstClr val="white"/>
                    </a:solidFill>
                    <a:latin typeface="Arial" panose="020B0604020202020204" pitchFamily="34" charset="0"/>
                    <a:sym typeface="Arial"/>
                  </a:rPr>
                  <a:t> đối của</a:t>
                </a:r>
                <a:r>
                  <a:rPr lang="en-US" sz="3200" kern="0">
                    <a:solidFill>
                      <a:schemeClr val="bg1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bg1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0" y="332656"/>
                <a:ext cx="8699289" cy="1144121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441509" y="340663"/>
            <a:ext cx="1137204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5: </a:t>
            </a:r>
            <a:r>
              <a:rPr lang="en-US" sz="3200" kern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Điểm A dưới đây không biểu diễn số hữu tỉ nào?</a:t>
            </a:r>
            <a:r>
              <a:rPr lang="en-US" sz="4800">
                <a:solidFill>
                  <a:schemeClr val="bg1"/>
                </a:solidFill>
                <a:sym typeface="Arial"/>
              </a:rPr>
              <a:t> </a:t>
            </a:r>
            <a:endParaRPr lang="en-US" sz="4800" dirty="0">
              <a:solidFill>
                <a:prstClr val="black"/>
              </a:solidFill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4784021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4784021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3055829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20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055829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3055829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10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3055829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4784021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4784021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E943327-9161-56E8-45EF-852CA4183F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421" y="1705057"/>
            <a:ext cx="10290220" cy="10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67511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84926" y="2003627"/>
            <a:ext cx="8829431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chemeClr val="bg1"/>
                </a:solidFill>
              </a:rPr>
              <a:t>"Q" là viết tắt của "Quotient" (Thương</a:t>
            </a:r>
            <a:r>
              <a:rPr lang="en-US" sz="3200" b="1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chemeClr val="bg1"/>
                </a:solidFill>
              </a:rPr>
              <a:t>Do đó, việc sử dụng chữ "Q" để đại diện cho tập hợp số hữu tỉ có thể liên quan đến khái niệm thương.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9B499C0-F2B7-94BF-969E-A53D5DB3F3C5}"/>
              </a:ext>
            </a:extLst>
          </p:cNvPr>
          <p:cNvSpPr txBox="1"/>
          <p:nvPr/>
        </p:nvSpPr>
        <p:spPr>
          <a:xfrm>
            <a:off x="1764978" y="993618"/>
            <a:ext cx="937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TẠI SAO TẬP HỢP CÁC SỐ HỮU TỈ LẠI ĐƯỢC KÝ HIỆU LÀ Q? </a:t>
            </a:r>
          </a:p>
        </p:txBody>
      </p:sp>
    </p:spTree>
    <p:extLst>
      <p:ext uri="{BB962C8B-B14F-4D97-AF65-F5344CB8AC3E}">
        <p14:creationId xmlns:p14="http://schemas.microsoft.com/office/powerpoint/2010/main" val="25728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79789" y="358588"/>
            <a:ext cx="2634861" cy="767564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79718" y="1347580"/>
            <a:ext cx="11193112" cy="3941598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952174" y="1697052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952175" y="2357452"/>
            <a:ext cx="10647594" cy="1791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1008373" y="4148904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73" y="4148904"/>
                <a:ext cx="5160939" cy="949234"/>
              </a:xfrm>
              <a:prstGeom prst="rect">
                <a:avLst/>
              </a:prstGeom>
              <a:blipFill>
                <a:blip r:embed="rId2"/>
                <a:stretch>
                  <a:fillRect l="-2361" b="-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uiExpand="1" build="allAtOnce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2746</TotalTime>
  <Words>2411</Words>
  <Application>Microsoft Office PowerPoint</Application>
  <PresentationFormat>Màn hình rộng</PresentationFormat>
  <Paragraphs>293</Paragraphs>
  <Slides>45</Slides>
  <Notes>1</Notes>
  <HiddenSlides>0</HiddenSlides>
  <MMClips>24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</dc:creator>
  <dc:description>9Slide.vn</dc:description>
  <cp:lastModifiedBy>Minh Vũ Đức</cp:lastModifiedBy>
  <cp:revision>6</cp:revision>
  <dcterms:created xsi:type="dcterms:W3CDTF">2022-02-25T15:56:08Z</dcterms:created>
  <dcterms:modified xsi:type="dcterms:W3CDTF">2024-09-11T03:54:01Z</dcterms:modified>
  <cp:category>9Slide.vn</cp:category>
</cp:coreProperties>
</file>