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70" r:id="rId2"/>
  </p:sldMasterIdLst>
  <p:notesMasterIdLst>
    <p:notesMasterId r:id="rId28"/>
  </p:notesMasterIdLst>
  <p:sldIdLst>
    <p:sldId id="283" r:id="rId3"/>
    <p:sldId id="284" r:id="rId4"/>
    <p:sldId id="285" r:id="rId5"/>
    <p:sldId id="356" r:id="rId6"/>
    <p:sldId id="357" r:id="rId7"/>
    <p:sldId id="358" r:id="rId8"/>
    <p:sldId id="359" r:id="rId9"/>
    <p:sldId id="257" r:id="rId10"/>
    <p:sldId id="287" r:id="rId11"/>
    <p:sldId id="335" r:id="rId12"/>
    <p:sldId id="288" r:id="rId13"/>
    <p:sldId id="289" r:id="rId14"/>
    <p:sldId id="264" r:id="rId15"/>
    <p:sldId id="265" r:id="rId16"/>
    <p:sldId id="360" r:id="rId17"/>
    <p:sldId id="290" r:id="rId18"/>
    <p:sldId id="364" r:id="rId19"/>
    <p:sldId id="294" r:id="rId20"/>
    <p:sldId id="361" r:id="rId21"/>
    <p:sldId id="365" r:id="rId22"/>
    <p:sldId id="366" r:id="rId23"/>
    <p:sldId id="363" r:id="rId24"/>
    <p:sldId id="354" r:id="rId25"/>
    <p:sldId id="353" r:id="rId26"/>
    <p:sldId id="35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56" autoAdjust="0"/>
    <p:restoredTop sz="84954" autoAdjust="0"/>
  </p:normalViewPr>
  <p:slideViewPr>
    <p:cSldViewPr snapToGrid="0">
      <p:cViewPr varScale="1">
        <p:scale>
          <a:sx n="80" d="100"/>
          <a:sy n="80" d="100"/>
        </p:scale>
        <p:origin x="180" y="8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424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489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6194B53-9C3B-4A6E-8900-3832AA4658B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538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50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264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1781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302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80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6517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36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439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7895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4354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16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866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834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51736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94B53-9C3B-4A6E-8900-3832AA4658B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265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19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DD1CA4B-D5E8-77ED-ED26-CDB7F091B88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9/9/2024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9Slide.vn - 2019">
            <a:extLst>
              <a:ext uri="{FF2B5EF4-FFF2-40B4-BE49-F238E27FC236}">
                <a16:creationId xmlns:a16="http://schemas.microsoft.com/office/drawing/2014/main" id="{C223A72F-5230-F0AE-56C5-35F15061477B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6194B53-9C3B-4A6E-8900-3832AA4658B5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0AAEC1F-948C-4197-B4F5-64FAA700E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51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5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3.png"/><Relationship Id="rId5" Type="http://schemas.openxmlformats.org/officeDocument/2006/relationships/image" Target="../media/image30.png"/><Relationship Id="rId10" Type="http://schemas.openxmlformats.org/officeDocument/2006/relationships/image" Target="../media/image31.png"/><Relationship Id="rId4" Type="http://schemas.openxmlformats.org/officeDocument/2006/relationships/image" Target="../media/image29.png"/><Relationship Id="rId9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image" Target="../media/image52.jpg"/><Relationship Id="rId7" Type="http://schemas.openxmlformats.org/officeDocument/2006/relationships/image" Target="../media/image54.w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5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9.svg"/><Relationship Id="rId7" Type="http://schemas.openxmlformats.org/officeDocument/2006/relationships/image" Target="../media/image16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1.svg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openxmlformats.org/officeDocument/2006/relationships/image" Target="../media/image6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7" Type="http://schemas.openxmlformats.org/officeDocument/2006/relationships/image" Target="../media/image66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65.svg"/><Relationship Id="rId4" Type="http://schemas.openxmlformats.org/officeDocument/2006/relationships/image" Target="../media/image6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5935522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65648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SÁCH GIÁO KHOA</a:t>
            </a:r>
            <a:endParaRPr lang="en-US" sz="2800" dirty="0">
              <a:solidFill>
                <a:srgbClr val="C55A1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1E1115B-64D0-4A0D-A6E1-03BDCF531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27" y="1217370"/>
            <a:ext cx="3574226" cy="476563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B6CFED-EE9C-44B8-AF74-7B3ECC9E54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276" y="1203429"/>
            <a:ext cx="3574226" cy="477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74689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5363" y="338081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CHƯƠNG I: SỐ TỰ NHIÊN</a:t>
            </a:r>
            <a:endParaRPr kumimoji="0" lang="en-US" sz="4400" b="1" i="0" u="none" strike="noStrike" kern="1200" cap="none" spc="0" normalizeH="0" baseline="0" noProof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61158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Bài 1: Tập hợp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(Tiết 1)</a:t>
            </a:r>
          </a:p>
        </p:txBody>
      </p:sp>
    </p:spTree>
    <p:extLst>
      <p:ext uri="{BB962C8B-B14F-4D97-AF65-F5344CB8AC3E}">
        <p14:creationId xmlns:p14="http://schemas.microsoft.com/office/powerpoint/2010/main" val="91253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896696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73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76D967D-671E-4EC7-9A53-5C15D3949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2565" y="1882176"/>
            <a:ext cx="4305457" cy="236728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(bao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6F6B708-B46A-4687-8E75-C0494BDA13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5" y="1346886"/>
            <a:ext cx="1376261" cy="119078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BAC44E-29B7-41AE-9B06-7EB221024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8674" y="0"/>
            <a:ext cx="1462732" cy="23503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FCD19E6-4ED8-4E73-8402-49B5264AB4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9166" y="29982"/>
            <a:ext cx="1381980" cy="236728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C27B89F-E3EE-4193-B903-3F1E93885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1580" y="423122"/>
            <a:ext cx="1844664" cy="17245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B4B12E2-6057-4EE3-B354-8883D5CFCC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8674" y="2452728"/>
            <a:ext cx="1462732" cy="219409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C63E55C-61DC-4EC0-A9EA-5A659A53C7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01293" y="2791649"/>
            <a:ext cx="1877725" cy="166908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2F8B8BA-D0CC-4542-92EB-ECAEE249EC0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153719" y="2772094"/>
            <a:ext cx="1844664" cy="16740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F4BE6D3-E070-4E1F-B5ED-E9020F5A7ED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30185" y="4717944"/>
            <a:ext cx="1499301" cy="21940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B553C58-66AD-47E4-9B9E-ADDFF37FECC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14298" y="4728104"/>
            <a:ext cx="1370286" cy="210110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EE3873F-ABD3-4DCA-BE64-F78B8F3EEE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40156" y="5058603"/>
            <a:ext cx="1703130" cy="151278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A9BC085-A4AB-4C8F-ADDB-2F41FBBF1A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28098" y="4819560"/>
            <a:ext cx="1370285" cy="203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33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0B9D66F-5601-40B8-86B8-4B94AB7C2B0B}"/>
              </a:ext>
            </a:extLst>
          </p:cNvPr>
          <p:cNvSpPr/>
          <p:nvPr/>
        </p:nvSpPr>
        <p:spPr>
          <a:xfrm>
            <a:off x="83518" y="49875"/>
            <a:ext cx="4896696" cy="653685"/>
          </a:xfrm>
          <a:prstGeom prst="roundRect">
            <a:avLst/>
          </a:prstGeom>
          <a:solidFill>
            <a:srgbClr val="FFD3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244204" y="107270"/>
            <a:ext cx="473601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KHỞI ĐỘNG</a:t>
            </a:r>
            <a:endParaRPr lang="en-US" sz="2800" dirty="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C755F474-4760-4AB2-B66D-8B8344E717C0}"/>
              </a:ext>
            </a:extLst>
          </p:cNvPr>
          <p:cNvSpPr txBox="1">
            <a:spLocks/>
          </p:cNvSpPr>
          <p:nvPr/>
        </p:nvSpPr>
        <p:spPr>
          <a:xfrm>
            <a:off x="1723048" y="948752"/>
            <a:ext cx="10217940" cy="9255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32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chia 10 con </a:t>
            </a:r>
            <a:r>
              <a:rPr lang="en-US" sz="32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tem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0327400-8024-4EB9-9A56-5913462EF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35" y="713117"/>
            <a:ext cx="1376261" cy="119078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D3D87C7-4BCB-47D3-8D67-8CF847B9A68E}"/>
              </a:ext>
            </a:extLst>
          </p:cNvPr>
          <p:cNvSpPr txBox="1"/>
          <p:nvPr/>
        </p:nvSpPr>
        <p:spPr>
          <a:xfrm>
            <a:off x="1492911" y="3854129"/>
            <a:ext cx="391930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CĐ1: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CC49E1B-45E6-4A89-8FA7-33A2AD211481}"/>
              </a:ext>
            </a:extLst>
          </p:cNvPr>
          <p:cNvSpPr txBox="1"/>
          <p:nvPr/>
        </p:nvSpPr>
        <p:spPr>
          <a:xfrm>
            <a:off x="6853258" y="3854129"/>
            <a:ext cx="3146605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CĐ2: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A2914C5-B9CE-4187-ADEE-95F98E564950}"/>
              </a:ext>
            </a:extLst>
          </p:cNvPr>
          <p:cNvSpPr txBox="1"/>
          <p:nvPr/>
        </p:nvSpPr>
        <p:spPr>
          <a:xfrm>
            <a:off x="7190852" y="5647638"/>
            <a:ext cx="4750136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CĐ3: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lam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cảnh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24AA32AA-B617-4E62-85C7-20BD5F076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4731" y="2022687"/>
            <a:ext cx="1114425" cy="17907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C2D9F7A-3EFA-4FC4-BE20-4EA6C45B98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4982" y="2050729"/>
            <a:ext cx="1028700" cy="176212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D87B5C2-7401-4BBA-A306-9726ABE86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0717" y="2050729"/>
            <a:ext cx="1143000" cy="1714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8CC0F40-20B2-41EF-97CC-C87B9691223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1344" y="2043029"/>
            <a:ext cx="1171575" cy="17145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0A709B6-B4AA-4D47-AAC3-B41A5DE83A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4035" y="2029174"/>
            <a:ext cx="1143000" cy="17526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86A43AD-3840-4E56-A138-6E5E6849043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94344" y="2050729"/>
            <a:ext cx="1152525" cy="17145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D1A7FF2D-D5BA-4AA6-A98F-7AD502AC62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621" y="5303175"/>
            <a:ext cx="1609725" cy="150495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E621FE27-2E67-4B2A-9695-E27CC74AD3C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85930" y="5323495"/>
            <a:ext cx="1628775" cy="1447800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8B97E5C-6FC0-4C55-8F90-943D9672F8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64392" y="5282220"/>
            <a:ext cx="1647825" cy="149542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AC639A6-1E77-46E2-B945-B54AE4ACF5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81014" y="5323495"/>
            <a:ext cx="161925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881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!!3">
            <a:extLst>
              <a:ext uri="{FF2B5EF4-FFF2-40B4-BE49-F238E27FC236}">
                <a16:creationId xmlns:a16="http://schemas.microsoft.com/office/drawing/2014/main" id="{83F1A94D-48D5-4D73-BDAA-9118478F5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750"/>
            <a:ext cx="1428750" cy="128587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246860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907BC9-2EC1-486C-B090-27ED8A81DA92}"/>
              </a:ext>
            </a:extLst>
          </p:cNvPr>
          <p:cNvSpPr txBox="1">
            <a:spLocks/>
          </p:cNvSpPr>
          <p:nvPr/>
        </p:nvSpPr>
        <p:spPr>
          <a:xfrm>
            <a:off x="932085" y="1098419"/>
            <a:ext cx="9872663" cy="49945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Tập hợp các con tem hình hoa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Tập hợp các số tự nhiên nhỏ hơn 10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0292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2920" indent="-45720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dirty="0">
                <a:latin typeface="Arial" panose="020B0604020202020204" pitchFamily="34" charset="0"/>
                <a:cs typeface="Arial" panose="020B0604020202020204" pitchFamily="34" charset="0"/>
              </a:rPr>
              <a:t>Tập hợp các loại bút của bạn 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5D8BC742-5850-4DC5-B162-B5D4F9E1E792}"/>
              </a:ext>
            </a:extLst>
          </p:cNvPr>
          <p:cNvSpPr/>
          <p:nvPr/>
        </p:nvSpPr>
        <p:spPr>
          <a:xfrm>
            <a:off x="988556" y="2904956"/>
            <a:ext cx="4826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DA8068-4C7F-4CEE-9BD8-F40E3D7EC0E6}"/>
              </a:ext>
            </a:extLst>
          </p:cNvPr>
          <p:cNvGrpSpPr/>
          <p:nvPr/>
        </p:nvGrpSpPr>
        <p:grpSpPr>
          <a:xfrm>
            <a:off x="1505637" y="2635398"/>
            <a:ext cx="5738255" cy="927706"/>
            <a:chOff x="3745207" y="2144574"/>
            <a:chExt cx="5738255" cy="1132755"/>
          </a:xfrm>
        </p:grpSpPr>
        <p:pic>
          <p:nvPicPr>
            <p:cNvPr id="16" name="图片 3080" descr="9">
              <a:extLst>
                <a:ext uri="{FF2B5EF4-FFF2-40B4-BE49-F238E27FC236}">
                  <a16:creationId xmlns:a16="http://schemas.microsoft.com/office/drawing/2014/main" id="{593247A2-1158-4F73-8AAA-37C5FA402F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5207" y="2144574"/>
              <a:ext cx="5738255" cy="11327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3346EB9-7CBF-449C-ABDE-AAFC8149EFE0}"/>
                </a:ext>
              </a:extLst>
            </p:cNvPr>
            <p:cNvSpPr txBox="1"/>
            <p:nvPr/>
          </p:nvSpPr>
          <p:spPr>
            <a:xfrm>
              <a:off x="4120597" y="2336200"/>
              <a:ext cx="5016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Tập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</a:t>
              </a:r>
              <a:r>
                <a:rPr lang="en-US" sz="2800" i="1" dirty="0"/>
                <a:t>A </a:t>
              </a:r>
              <a:r>
                <a:rPr lang="en-US" sz="2800" dirty="0" err="1"/>
                <a:t>các</a:t>
              </a:r>
              <a:r>
                <a:rPr lang="en-US" sz="2800" dirty="0"/>
                <a:t> con </a:t>
              </a:r>
              <a:r>
                <a:rPr lang="en-US" sz="2800" dirty="0" err="1"/>
                <a:t>tem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97FEAC-2F6D-473D-AB0B-6467DD3A50A9}"/>
              </a:ext>
            </a:extLst>
          </p:cNvPr>
          <p:cNvGrpSpPr/>
          <p:nvPr/>
        </p:nvGrpSpPr>
        <p:grpSpPr>
          <a:xfrm>
            <a:off x="1609133" y="4221856"/>
            <a:ext cx="5875352" cy="878228"/>
            <a:chOff x="4138683" y="2144574"/>
            <a:chExt cx="5796803" cy="1132755"/>
          </a:xfrm>
        </p:grpSpPr>
        <p:pic>
          <p:nvPicPr>
            <p:cNvPr id="19" name="图片 3080" descr="9">
              <a:extLst>
                <a:ext uri="{FF2B5EF4-FFF2-40B4-BE49-F238E27FC236}">
                  <a16:creationId xmlns:a16="http://schemas.microsoft.com/office/drawing/2014/main" id="{49CFC745-F875-46D1-BCB6-11D0925A15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4138683" y="2144574"/>
              <a:ext cx="5796802" cy="11327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6873E74-6C22-4290-9D03-CB728D405AE9}"/>
                </a:ext>
              </a:extLst>
            </p:cNvPr>
            <p:cNvSpPr txBox="1"/>
            <p:nvPr/>
          </p:nvSpPr>
          <p:spPr>
            <a:xfrm>
              <a:off x="4234143" y="2272060"/>
              <a:ext cx="57013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Tập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</a:t>
              </a:r>
              <a:r>
                <a:rPr lang="en-US" sz="2800" i="1" dirty="0"/>
                <a:t>B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tự</a:t>
              </a:r>
              <a:r>
                <a:rPr lang="en-US" sz="2800" dirty="0"/>
                <a:t> </a:t>
              </a:r>
              <a:r>
                <a:rPr lang="en-US" sz="2800" dirty="0" err="1"/>
                <a:t>nhiên</a:t>
              </a:r>
              <a:r>
                <a:rPr lang="en-US" sz="2800" dirty="0"/>
                <a:t> </a:t>
              </a:r>
              <a:r>
                <a:rPr lang="en-US" sz="2800" dirty="0" err="1"/>
                <a:t>nhỏ</a:t>
              </a:r>
              <a:r>
                <a:rPr lang="en-US" sz="2800" dirty="0"/>
                <a:t> </a:t>
              </a:r>
              <a:r>
                <a:rPr lang="en-US" sz="2800" err="1"/>
                <a:t>hơn</a:t>
              </a:r>
              <a:r>
                <a:rPr lang="en-US" sz="2800"/>
                <a:t> 10</a:t>
              </a:r>
              <a:endParaRPr lang="en-US" sz="2800" dirty="0"/>
            </a:p>
          </p:txBody>
        </p:sp>
      </p:grp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63DBBBA8-CBDA-4AD1-A6B2-E11BF0874E23}"/>
              </a:ext>
            </a:extLst>
          </p:cNvPr>
          <p:cNvSpPr/>
          <p:nvPr/>
        </p:nvSpPr>
        <p:spPr>
          <a:xfrm>
            <a:off x="1008462" y="4456415"/>
            <a:ext cx="4826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6999152-528C-40F1-A25E-4FD52711423F}"/>
              </a:ext>
            </a:extLst>
          </p:cNvPr>
          <p:cNvGrpSpPr/>
          <p:nvPr/>
        </p:nvGrpSpPr>
        <p:grpSpPr>
          <a:xfrm>
            <a:off x="1520097" y="5758837"/>
            <a:ext cx="5964387" cy="893897"/>
            <a:chOff x="3745207" y="2144574"/>
            <a:chExt cx="5738255" cy="1132755"/>
          </a:xfrm>
        </p:grpSpPr>
        <p:pic>
          <p:nvPicPr>
            <p:cNvPr id="23" name="图片 3080" descr="9">
              <a:extLst>
                <a:ext uri="{FF2B5EF4-FFF2-40B4-BE49-F238E27FC236}">
                  <a16:creationId xmlns:a16="http://schemas.microsoft.com/office/drawing/2014/main" id="{DF8D83E8-2E7B-4E75-8CC0-082C9F3E2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745207" y="2144574"/>
              <a:ext cx="5738255" cy="113275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BD1D4EA-205C-470A-9A33-B32FF5149B0B}"/>
                </a:ext>
              </a:extLst>
            </p:cNvPr>
            <p:cNvSpPr txBox="1"/>
            <p:nvPr/>
          </p:nvSpPr>
          <p:spPr>
            <a:xfrm>
              <a:off x="3988614" y="2278761"/>
              <a:ext cx="50165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Tập</a:t>
              </a:r>
              <a:r>
                <a:rPr lang="en-US" sz="2800" dirty="0"/>
                <a:t> </a:t>
              </a:r>
              <a:r>
                <a:rPr lang="en-US" sz="2800" dirty="0" err="1"/>
                <a:t>hợp</a:t>
              </a:r>
              <a:r>
                <a:rPr lang="en-US" sz="2800" dirty="0"/>
                <a:t> </a:t>
              </a:r>
              <a:r>
                <a:rPr lang="en-US" sz="2800" i="1" dirty="0"/>
                <a:t>C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loại</a:t>
              </a:r>
              <a:r>
                <a:rPr lang="en-US" sz="2800" dirty="0"/>
                <a:t> </a:t>
              </a:r>
              <a:r>
                <a:rPr lang="en-US" sz="2800" dirty="0" err="1"/>
                <a:t>bút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bạn</a:t>
              </a:r>
              <a:r>
                <a:rPr lang="en-US" sz="2800" dirty="0"/>
                <a:t> An</a:t>
              </a:r>
            </a:p>
          </p:txBody>
        </p:sp>
      </p:grpSp>
      <p:sp>
        <p:nvSpPr>
          <p:cNvPr id="27" name="Arrow: Right 26">
            <a:extLst>
              <a:ext uri="{FF2B5EF4-FFF2-40B4-BE49-F238E27FC236}">
                <a16:creationId xmlns:a16="http://schemas.microsoft.com/office/drawing/2014/main" id="{0866D417-96C9-4057-ABC6-4545A37C3C6A}"/>
              </a:ext>
            </a:extLst>
          </p:cNvPr>
          <p:cNvSpPr/>
          <p:nvPr/>
        </p:nvSpPr>
        <p:spPr>
          <a:xfrm>
            <a:off x="930085" y="5944756"/>
            <a:ext cx="482600" cy="24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5BB9D658-CF2F-44DF-94AE-28B466E4997C}"/>
              </a:ext>
            </a:extLst>
          </p:cNvPr>
          <p:cNvSpPr txBox="1">
            <a:spLocks/>
          </p:cNvSpPr>
          <p:nvPr/>
        </p:nvSpPr>
        <p:spPr>
          <a:xfrm>
            <a:off x="4389277" y="39740"/>
            <a:ext cx="3413445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  <p:bldP spid="2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338" y="-243547"/>
            <a:ext cx="1714500" cy="17145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88C8E2-85D9-4E5C-A906-4E40A9106DB9}"/>
              </a:ext>
            </a:extLst>
          </p:cNvPr>
          <p:cNvSpPr txBox="1">
            <a:spLocks/>
          </p:cNvSpPr>
          <p:nvPr/>
        </p:nvSpPr>
        <p:spPr>
          <a:xfrm>
            <a:off x="952570" y="862020"/>
            <a:ext cx="10764838" cy="327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(SGK </a:t>
            </a:r>
            <a:r>
              <a:rPr 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F840A3-F0A6-427C-A8D3-E8E22F8F46D4}"/>
              </a:ext>
            </a:extLst>
          </p:cNvPr>
          <p:cNvSpPr/>
          <p:nvPr/>
        </p:nvSpPr>
        <p:spPr>
          <a:xfrm>
            <a:off x="964936" y="1970961"/>
            <a:ext cx="10598728" cy="2161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800" dirty="0">
                <a:solidFill>
                  <a:schemeClr val="tx1"/>
                </a:solidFill>
              </a:rPr>
              <a:t>Người ta thường dùng các chữ cái in hoa để đặt tên cho tập hợp.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800" b="1" i="1" dirty="0">
                <a:solidFill>
                  <a:schemeClr val="tx1"/>
                </a:solidFill>
              </a:rPr>
              <a:t>V</a:t>
            </a:r>
            <a:r>
              <a:rPr lang="en-US" sz="2800" b="1" i="1" dirty="0">
                <a:solidFill>
                  <a:schemeClr val="tx1"/>
                </a:solidFill>
              </a:rPr>
              <a:t>í </a:t>
            </a:r>
            <a:r>
              <a:rPr lang="en-US" sz="2800" b="1" i="1" dirty="0" err="1">
                <a:solidFill>
                  <a:schemeClr val="tx1"/>
                </a:solidFill>
              </a:rPr>
              <a:t>dụ</a:t>
            </a:r>
            <a:r>
              <a:rPr lang="vi-VN" sz="2800" b="1" i="1" dirty="0">
                <a:solidFill>
                  <a:schemeClr val="tx1"/>
                </a:solidFill>
              </a:rPr>
              <a:t>: </a:t>
            </a:r>
            <a:r>
              <a:rPr lang="vi-VN" sz="2800" dirty="0">
                <a:solidFill>
                  <a:schemeClr val="tx1"/>
                </a:solidFill>
              </a:rPr>
              <a:t>Tập hợp </a:t>
            </a:r>
            <a:r>
              <a:rPr lang="vi-VN" sz="2800" i="1" dirty="0">
                <a:solidFill>
                  <a:schemeClr val="tx1"/>
                </a:solidFill>
              </a:rPr>
              <a:t>A</a:t>
            </a:r>
            <a:r>
              <a:rPr lang="vi-VN" sz="2800" dirty="0">
                <a:solidFill>
                  <a:schemeClr val="tx1"/>
                </a:solidFill>
              </a:rPr>
              <a:t> gồm các số tự nhiên nhỏ hơn 5. </a:t>
            </a:r>
            <a:endParaRPr lang="en-US" sz="2800" dirty="0">
              <a:solidFill>
                <a:schemeClr val="tx1"/>
              </a:solidFill>
            </a:endParaRP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800" dirty="0">
                <a:solidFill>
                  <a:schemeClr val="tx1"/>
                </a:solidFill>
              </a:rPr>
              <a:t>Ta viết: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  </a:t>
            </a:r>
            <a:endParaRPr lang="en-US" sz="2800" dirty="0">
              <a:solidFill>
                <a:schemeClr val="tx1"/>
              </a:solidFill>
            </a:endParaRP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2800" dirty="0">
                <a:solidFill>
                  <a:schemeClr val="tx1"/>
                </a:solidFill>
              </a:rPr>
              <a:t>Các số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0; 1; 2; 3; 4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được gọi là các </a:t>
            </a:r>
            <a:r>
              <a:rPr lang="vi-VN" sz="2800" b="1" dirty="0">
                <a:solidFill>
                  <a:srgbClr val="C00000"/>
                </a:solidFill>
              </a:rPr>
              <a:t>phần tử </a:t>
            </a:r>
            <a:r>
              <a:rPr lang="vi-VN" sz="2800" dirty="0">
                <a:solidFill>
                  <a:schemeClr val="tx1"/>
                </a:solidFill>
              </a:rPr>
              <a:t>của tập hợp </a:t>
            </a:r>
            <a:r>
              <a:rPr lang="vi-VN" sz="2800" i="1" dirty="0">
                <a:solidFill>
                  <a:schemeClr val="tx1"/>
                </a:solidFill>
              </a:rPr>
              <a:t>A</a:t>
            </a:r>
            <a:r>
              <a:rPr lang="vi-VN" sz="2800" dirty="0">
                <a:solidFill>
                  <a:schemeClr val="tx1"/>
                </a:solidFill>
              </a:rPr>
              <a:t>.</a:t>
            </a:r>
            <a:endParaRPr lang="en-US" sz="2800" dirty="0">
              <a:solidFill>
                <a:schemeClr val="tx1"/>
              </a:solidFill>
            </a:endParaRP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C5F31502-F242-42EA-816A-C4CAD26B53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524205"/>
              </p:ext>
            </p:extLst>
          </p:nvPr>
        </p:nvGraphicFramePr>
        <p:xfrm>
          <a:off x="2289175" y="3173413"/>
          <a:ext cx="2425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25680" imgH="406080" progId="Equation.DSMT4">
                  <p:embed/>
                </p:oleObj>
              </mc:Choice>
              <mc:Fallback>
                <p:oleObj name="Equation" r:id="rId3" imgW="2425680" imgH="406080" progId="Equation.DSMT4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9175" y="3173413"/>
                        <a:ext cx="24257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BB40CF26-B7DB-4D24-B792-288AB63C9A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493" y="1481122"/>
            <a:ext cx="712444" cy="661555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5A3E118C-3113-4B86-B2CB-1F2B214D7C93}"/>
              </a:ext>
            </a:extLst>
          </p:cNvPr>
          <p:cNvSpPr txBox="1">
            <a:spLocks/>
          </p:cNvSpPr>
          <p:nvPr/>
        </p:nvSpPr>
        <p:spPr>
          <a:xfrm>
            <a:off x="4389277" y="39740"/>
            <a:ext cx="3413445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</a:t>
            </a:r>
          </a:p>
        </p:txBody>
      </p: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338" y="-243547"/>
            <a:ext cx="1714500" cy="17145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88C8E2-85D9-4E5C-A906-4E40A9106DB9}"/>
              </a:ext>
            </a:extLst>
          </p:cNvPr>
          <p:cNvSpPr txBox="1">
            <a:spLocks/>
          </p:cNvSpPr>
          <p:nvPr/>
        </p:nvSpPr>
        <p:spPr>
          <a:xfrm>
            <a:off x="952570" y="862020"/>
            <a:ext cx="10764838" cy="327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A3E118C-3113-4B86-B2CB-1F2B214D7C93}"/>
              </a:ext>
            </a:extLst>
          </p:cNvPr>
          <p:cNvSpPr txBox="1">
            <a:spLocks/>
          </p:cNvSpPr>
          <p:nvPr/>
        </p:nvSpPr>
        <p:spPr>
          <a:xfrm>
            <a:off x="4389277" y="39740"/>
            <a:ext cx="3413445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BE5B2A-9C17-48A0-8516-DE1BDF7F0CAA}"/>
              </a:ext>
            </a:extLst>
          </p:cNvPr>
          <p:cNvSpPr/>
          <p:nvPr/>
        </p:nvSpPr>
        <p:spPr>
          <a:xfrm>
            <a:off x="862376" y="1594409"/>
            <a:ext cx="1037705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Bài tập: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a) Tập hợp M các số tự nhiên lớn hơn 3 và nhỏ hơn 8 là M = {...............}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b) Số 4 (là) (không là) phần tử của tập hợp M.</a:t>
            </a:r>
          </a:p>
          <a:p>
            <a:pPr marL="45720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Số 8 (là) (không là) phần tử của tập hợp M.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F14FCDC-78B1-460B-9A54-68464F3A2EA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6478" y="4341336"/>
            <a:ext cx="697706" cy="721731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2B2D637-29A2-4E93-B9E0-366DB3F36172}"/>
              </a:ext>
            </a:extLst>
          </p:cNvPr>
          <p:cNvSpPr/>
          <p:nvPr/>
        </p:nvSpPr>
        <p:spPr>
          <a:xfrm>
            <a:off x="3313468" y="4702202"/>
            <a:ext cx="5565062" cy="17279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{ },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“;”.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E13656E-1E67-B0F1-E811-9F4027CC2EFC}"/>
              </a:ext>
            </a:extLst>
          </p:cNvPr>
          <p:cNvSpPr txBox="1"/>
          <p:nvPr/>
        </p:nvSpPr>
        <p:spPr>
          <a:xfrm>
            <a:off x="1210235" y="2576520"/>
            <a:ext cx="13237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4;5;6;7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33" name="Đường nối Thẳng 32">
            <a:extLst>
              <a:ext uri="{FF2B5EF4-FFF2-40B4-BE49-F238E27FC236}">
                <a16:creationId xmlns:a16="http://schemas.microsoft.com/office/drawing/2014/main" id="{E9FE1E43-1C01-7B9D-7417-EB354FA325AB}"/>
              </a:ext>
            </a:extLst>
          </p:cNvPr>
          <p:cNvCxnSpPr/>
          <p:nvPr/>
        </p:nvCxnSpPr>
        <p:spPr>
          <a:xfrm>
            <a:off x="2826871" y="3463365"/>
            <a:ext cx="16435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Đường nối Thẳng 33">
            <a:extLst>
              <a:ext uri="{FF2B5EF4-FFF2-40B4-BE49-F238E27FC236}">
                <a16:creationId xmlns:a16="http://schemas.microsoft.com/office/drawing/2014/main" id="{3F0C8E91-1BDC-9EE1-0425-6B4B83891822}"/>
              </a:ext>
            </a:extLst>
          </p:cNvPr>
          <p:cNvCxnSpPr>
            <a:cxnSpLocks/>
          </p:cNvCxnSpPr>
          <p:nvPr/>
        </p:nvCxnSpPr>
        <p:spPr>
          <a:xfrm>
            <a:off x="1783977" y="4040094"/>
            <a:ext cx="5767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618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338" y="-243547"/>
            <a:ext cx="1714500" cy="17145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88C8E2-85D9-4E5C-A906-4E40A9106DB9}"/>
              </a:ext>
            </a:extLst>
          </p:cNvPr>
          <p:cNvSpPr txBox="1">
            <a:spLocks/>
          </p:cNvSpPr>
          <p:nvPr/>
        </p:nvSpPr>
        <p:spPr>
          <a:xfrm>
            <a:off x="952570" y="862020"/>
            <a:ext cx="10764838" cy="327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A3E118C-3113-4B86-B2CB-1F2B214D7C93}"/>
              </a:ext>
            </a:extLst>
          </p:cNvPr>
          <p:cNvSpPr txBox="1">
            <a:spLocks/>
          </p:cNvSpPr>
          <p:nvPr/>
        </p:nvSpPr>
        <p:spPr>
          <a:xfrm>
            <a:off x="4389277" y="39740"/>
            <a:ext cx="3413445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BE5B2A-9C17-48A0-8516-DE1BDF7F0CAA}"/>
              </a:ext>
            </a:extLst>
          </p:cNvPr>
          <p:cNvSpPr/>
          <p:nvPr/>
        </p:nvSpPr>
        <p:spPr>
          <a:xfrm>
            <a:off x="862376" y="1500451"/>
            <a:ext cx="1037705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i="1">
                <a:latin typeface="Arial" panose="020B0604020202020204" pitchFamily="34" charset="0"/>
                <a:cs typeface="Arial" panose="020B0604020202020204" pitchFamily="34" charset="0"/>
              </a:rPr>
              <a:t>Bài tập 1:</a:t>
            </a:r>
            <a:endParaRPr lang="en-US" sz="28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a) Viết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lẻ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b="1" u="sng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28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7795BA5-E6E3-4FB7-AD9F-5A6DC0E439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897138"/>
              </p:ext>
            </p:extLst>
          </p:nvPr>
        </p:nvGraphicFramePr>
        <p:xfrm>
          <a:off x="1958042" y="2786822"/>
          <a:ext cx="2286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0" imgH="406080" progId="Equation.DSMT4">
                  <p:embed/>
                </p:oleObj>
              </mc:Choice>
              <mc:Fallback>
                <p:oleObj name="Equation" r:id="rId3" imgW="2286000" imgH="406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8042" y="2786822"/>
                        <a:ext cx="22860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D221A4A5-CD31-CA68-5B7C-C1A8D3AF1B21}"/>
              </a:ext>
            </a:extLst>
          </p:cNvPr>
          <p:cNvSpPr txBox="1"/>
          <p:nvPr/>
        </p:nvSpPr>
        <p:spPr>
          <a:xfrm>
            <a:off x="862376" y="3262520"/>
            <a:ext cx="1014030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b) Viết tập hợp 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là tập hợp các chữ cái xuất hiện trong từ “NINH THUẬN”.</a:t>
            </a: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3AF2CFB-B5B8-7B72-2683-455F948A2A81}"/>
              </a:ext>
            </a:extLst>
          </p:cNvPr>
          <p:cNvSpPr txBox="1"/>
          <p:nvPr/>
        </p:nvSpPr>
        <p:spPr>
          <a:xfrm>
            <a:off x="731846" y="4167515"/>
            <a:ext cx="58661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={N; H; A; T; I; U}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1">
            <a:extLst>
              <a:ext uri="{FF2B5EF4-FFF2-40B4-BE49-F238E27FC236}">
                <a16:creationId xmlns:a16="http://schemas.microsoft.com/office/drawing/2014/main" id="{4E0062A1-CF95-4D06-B08F-3847C42BC1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2460" y="4963014"/>
            <a:ext cx="697706" cy="721731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90454F3-C90F-4D0F-8123-E64FA7831BE5}"/>
              </a:ext>
            </a:extLst>
          </p:cNvPr>
          <p:cNvSpPr/>
          <p:nvPr/>
        </p:nvSpPr>
        <p:spPr>
          <a:xfrm>
            <a:off x="3014047" y="5190920"/>
            <a:ext cx="5565062" cy="123337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>
              <a:buNone/>
            </a:pP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ý.</a:t>
            </a:r>
            <a:endParaRPr lang="vi-VN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7991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338" y="-243547"/>
            <a:ext cx="1714500" cy="1714500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5A3E118C-3113-4B86-B2CB-1F2B214D7C93}"/>
              </a:ext>
            </a:extLst>
          </p:cNvPr>
          <p:cNvSpPr txBox="1">
            <a:spLocks/>
          </p:cNvSpPr>
          <p:nvPr/>
        </p:nvSpPr>
        <p:spPr>
          <a:xfrm>
            <a:off x="4389277" y="39740"/>
            <a:ext cx="3413445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</a:t>
            </a:r>
          </a:p>
        </p:txBody>
      </p:sp>
      <p:pic>
        <p:nvPicPr>
          <p:cNvPr id="1026" name="Picture 2" descr="Công Viên Đá Ninh Thuận">
            <a:extLst>
              <a:ext uri="{FF2B5EF4-FFF2-40B4-BE49-F238E27FC236}">
                <a16:creationId xmlns:a16="http://schemas.microsoft.com/office/drawing/2014/main" id="{8C2CD792-EEAD-10C7-7834-8F7F16B5D1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489" y="1739727"/>
            <a:ext cx="4813333" cy="3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5584BAB-4B5B-0190-7E76-2BA2D5EC75B2}"/>
              </a:ext>
            </a:extLst>
          </p:cNvPr>
          <p:cNvSpPr txBox="1"/>
          <p:nvPr/>
        </p:nvSpPr>
        <p:spPr>
          <a:xfrm>
            <a:off x="4560963" y="764690"/>
            <a:ext cx="3172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NINH THUẬN</a:t>
            </a:r>
          </a:p>
        </p:txBody>
      </p:sp>
      <p:pic>
        <p:nvPicPr>
          <p:cNvPr id="1028" name="Picture 4" descr="Đặc sản Nho Ninh Thuận: Ngon, ngọt, nhiều nước!">
            <a:extLst>
              <a:ext uri="{FF2B5EF4-FFF2-40B4-BE49-F238E27FC236}">
                <a16:creationId xmlns:a16="http://schemas.microsoft.com/office/drawing/2014/main" id="{FECE2284-13EC-5466-DB4D-B71C4458F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0518" y="1739727"/>
            <a:ext cx="3611880" cy="361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A8CE30DE-2652-EA98-FDE1-C3F17B779DEA}"/>
              </a:ext>
            </a:extLst>
          </p:cNvPr>
          <p:cNvSpPr txBox="1"/>
          <p:nvPr/>
        </p:nvSpPr>
        <p:spPr>
          <a:xfrm>
            <a:off x="1109913" y="5524505"/>
            <a:ext cx="4998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CÔNG VIÊN ĐÁ (BÃI ĐÁ NINH THUẬN)</a:t>
            </a: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A4278BC-D387-5EFD-E769-C03009C945B2}"/>
              </a:ext>
            </a:extLst>
          </p:cNvPr>
          <p:cNvSpPr txBox="1"/>
          <p:nvPr/>
        </p:nvSpPr>
        <p:spPr>
          <a:xfrm>
            <a:off x="7640053" y="5516090"/>
            <a:ext cx="2532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NHO NINH THUẬN</a:t>
            </a:r>
          </a:p>
        </p:txBody>
      </p:sp>
    </p:spTree>
    <p:extLst>
      <p:ext uri="{BB962C8B-B14F-4D97-AF65-F5344CB8AC3E}">
        <p14:creationId xmlns:p14="http://schemas.microsoft.com/office/powerpoint/2010/main" val="389154968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13369864">
            <a:off x="-2696134" y="-2064954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4" name="!!3">
            <a:extLst>
              <a:ext uri="{FF2B5EF4-FFF2-40B4-BE49-F238E27FC236}">
                <a16:creationId xmlns:a16="http://schemas.microsoft.com/office/drawing/2014/main" id="{C5276D54-6AA4-4B78-A302-37BEB821C4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8000" y="787126"/>
            <a:ext cx="2019600" cy="1817640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918051EE-765E-470B-9E12-ACEC709FB2D7}"/>
              </a:ext>
            </a:extLst>
          </p:cNvPr>
          <p:cNvSpPr txBox="1">
            <a:spLocks/>
          </p:cNvSpPr>
          <p:nvPr/>
        </p:nvSpPr>
        <p:spPr>
          <a:xfrm>
            <a:off x="4389277" y="39740"/>
            <a:ext cx="3413445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27DCF1A-6ACC-44AC-86B5-73DA7D34CE7C}"/>
              </a:ext>
            </a:extLst>
          </p:cNvPr>
          <p:cNvSpPr/>
          <p:nvPr/>
        </p:nvSpPr>
        <p:spPr>
          <a:xfrm>
            <a:off x="913928" y="2852390"/>
            <a:ext cx="10466319" cy="25408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ý: SGK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nhọn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{ },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“;”.</a:t>
            </a:r>
          </a:p>
          <a:p>
            <a:pPr marL="4572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tùy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ý.</a:t>
            </a:r>
            <a:endParaRPr lang="vi-VN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F826F4C-B017-45A4-A4B3-B8C796247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438" y="2590904"/>
            <a:ext cx="500490" cy="88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07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338" y="-243547"/>
            <a:ext cx="1714500" cy="17145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88C8E2-85D9-4E5C-A906-4E40A9106DB9}"/>
              </a:ext>
            </a:extLst>
          </p:cNvPr>
          <p:cNvSpPr txBox="1">
            <a:spLocks/>
          </p:cNvSpPr>
          <p:nvPr/>
        </p:nvSpPr>
        <p:spPr>
          <a:xfrm>
            <a:off x="952570" y="862020"/>
            <a:ext cx="10764838" cy="327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3. Phần tử của tập hợp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A3E118C-3113-4B86-B2CB-1F2B214D7C93}"/>
              </a:ext>
            </a:extLst>
          </p:cNvPr>
          <p:cNvSpPr txBox="1">
            <a:spLocks/>
          </p:cNvSpPr>
          <p:nvPr/>
        </p:nvSpPr>
        <p:spPr>
          <a:xfrm>
            <a:off x="4389277" y="39740"/>
            <a:ext cx="3413445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40">
                <a:extLst>
                  <a:ext uri="{FF2B5EF4-FFF2-40B4-BE49-F238E27FC236}">
                    <a16:creationId xmlns:a16="http://schemas.microsoft.com/office/drawing/2014/main" id="{0D6CD21B-5AB2-BC6C-C4A9-4CB8C84EF95C}"/>
                  </a:ext>
                </a:extLst>
              </p:cNvPr>
              <p:cNvSpPr/>
              <p:nvPr/>
            </p:nvSpPr>
            <p:spPr>
              <a:xfrm>
                <a:off x="1030447" y="1454614"/>
                <a:ext cx="8675342" cy="1034087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(lần lượt đọc </a:t>
                </a:r>
                <a:r>
                  <a:rPr lang="en-US" altLang="en-US" sz="280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thuộc và không thuộc)</a:t>
                </a:r>
                <a:endParaRPr lang="en-US" alt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40">
                <a:extLst>
                  <a:ext uri="{FF2B5EF4-FFF2-40B4-BE49-F238E27FC236}">
                    <a16:creationId xmlns:a16="http://schemas.microsoft.com/office/drawing/2014/main" id="{0D6CD21B-5AB2-BC6C-C4A9-4CB8C84EF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47" y="1454614"/>
                <a:ext cx="8675342" cy="1034087"/>
              </a:xfrm>
              <a:prstGeom prst="rect">
                <a:avLst/>
              </a:prstGeom>
              <a:blipFill>
                <a:blip r:embed="rId3"/>
                <a:stretch>
                  <a:fillRect l="-14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89226205-E30F-508A-D610-E14B015E1735}"/>
              </a:ext>
            </a:extLst>
          </p:cNvPr>
          <p:cNvSpPr txBox="1"/>
          <p:nvPr/>
        </p:nvSpPr>
        <p:spPr>
          <a:xfrm>
            <a:off x="952570" y="2619600"/>
            <a:ext cx="75942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Epsilon là chữ cái thứ năm của Hy Lạp. </a:t>
            </a:r>
            <a:r>
              <a:rPr lang="vi-VN" sz="2800"/>
              <a:t>Trong toán học, epsilon thường được dùng để đại diện cho một số lượng rất nhỏ</a:t>
            </a:r>
            <a:r>
              <a:rPr lang="en-US" sz="2800"/>
              <a:t>. </a:t>
            </a:r>
            <a:r>
              <a:rPr lang="vi-VN" sz="2800"/>
              <a:t>Việc chọn epsilon để biểu thị mối quan hệ "thuộc" có thể ngầm hiểu rằng một phần tử là một "phần nhỏ" của một tập hợp lớn hơn.</a:t>
            </a:r>
            <a:endParaRPr lang="en-US" sz="280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1A69CFF4-2E54-66AC-9061-4D25CE622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8348" y="2619600"/>
            <a:ext cx="2288842" cy="3881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165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B2245F4-799D-4C68-827C-9F19A957F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840" y="135931"/>
            <a:ext cx="5610225" cy="10572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7F4EAF6-288A-4A57-B6AB-9BF988EED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36" y="1376398"/>
            <a:ext cx="1028700" cy="14001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8622F8B-0C9B-4441-8FD4-160C4F544E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536" y="2848003"/>
            <a:ext cx="1143000" cy="13811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78B9398-B4AE-49C6-AA30-7F5CD9C182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058" y="4357129"/>
            <a:ext cx="1026616" cy="1151054"/>
          </a:xfrm>
          <a:prstGeom prst="rect">
            <a:avLst/>
          </a:prstGeom>
        </p:spPr>
      </p:pic>
      <p:sp>
        <p:nvSpPr>
          <p:cNvPr id="16" name="Left Arrow 5">
            <a:extLst>
              <a:ext uri="{FF2B5EF4-FFF2-40B4-BE49-F238E27FC236}">
                <a16:creationId xmlns:a16="http://schemas.microsoft.com/office/drawing/2014/main" id="{45402503-186D-4144-A930-10E616E0366D}"/>
              </a:ext>
            </a:extLst>
          </p:cNvPr>
          <p:cNvSpPr/>
          <p:nvPr/>
        </p:nvSpPr>
        <p:spPr>
          <a:xfrm>
            <a:off x="1377486" y="1418438"/>
            <a:ext cx="4718514" cy="1274618"/>
          </a:xfrm>
          <a:prstGeom prst="lef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CÂU HỎI KHỞI ĐỘNG</a:t>
            </a:r>
          </a:p>
        </p:txBody>
      </p:sp>
      <p:sp>
        <p:nvSpPr>
          <p:cNvPr id="17" name="Left Arrow 6">
            <a:extLst>
              <a:ext uri="{FF2B5EF4-FFF2-40B4-BE49-F238E27FC236}">
                <a16:creationId xmlns:a16="http://schemas.microsoft.com/office/drawing/2014/main" id="{7E4222DF-F880-42F9-9555-B62F7E12AC81}"/>
              </a:ext>
            </a:extLst>
          </p:cNvPr>
          <p:cNvSpPr/>
          <p:nvPr/>
        </p:nvSpPr>
        <p:spPr>
          <a:xfrm>
            <a:off x="1377491" y="2766392"/>
            <a:ext cx="4718509" cy="1274618"/>
          </a:xfrm>
          <a:prstGeom prst="lef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KHÁM PHÁ KIẾN THỨC</a:t>
            </a:r>
          </a:p>
        </p:txBody>
      </p:sp>
      <p:sp>
        <p:nvSpPr>
          <p:cNvPr id="18" name="Left Arrow 7">
            <a:extLst>
              <a:ext uri="{FF2B5EF4-FFF2-40B4-BE49-F238E27FC236}">
                <a16:creationId xmlns:a16="http://schemas.microsoft.com/office/drawing/2014/main" id="{ADDFE516-0F91-4B7C-B3BC-C64EE3EA5FA5}"/>
              </a:ext>
            </a:extLst>
          </p:cNvPr>
          <p:cNvSpPr/>
          <p:nvPr/>
        </p:nvSpPr>
        <p:spPr>
          <a:xfrm>
            <a:off x="1386586" y="4104070"/>
            <a:ext cx="4709414" cy="1274618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LƯU Ý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4AC161-5819-4699-9739-7627ECE37D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54353" y="2255819"/>
            <a:ext cx="904875" cy="100012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EDBA84B-2FEC-42A4-9CD3-BB2B31E9DD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4353" y="3570096"/>
            <a:ext cx="904875" cy="10001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6BE4CC3-7ACD-4754-B377-5B83328095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73443" y="4862727"/>
            <a:ext cx="933914" cy="1033266"/>
          </a:xfrm>
          <a:prstGeom prst="rect">
            <a:avLst/>
          </a:prstGeom>
        </p:spPr>
      </p:pic>
      <p:sp>
        <p:nvSpPr>
          <p:cNvPr id="26" name="Left Arrow 11">
            <a:extLst>
              <a:ext uri="{FF2B5EF4-FFF2-40B4-BE49-F238E27FC236}">
                <a16:creationId xmlns:a16="http://schemas.microsoft.com/office/drawing/2014/main" id="{61078A00-D526-4DCA-8A1A-0C292CA9F15B}"/>
              </a:ext>
            </a:extLst>
          </p:cNvPr>
          <p:cNvSpPr/>
          <p:nvPr/>
        </p:nvSpPr>
        <p:spPr>
          <a:xfrm flipH="1">
            <a:off x="4212889" y="2108838"/>
            <a:ext cx="4718514" cy="1274618"/>
          </a:xfrm>
          <a:prstGeom prst="lef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HOẠT ĐỘNG</a:t>
            </a:r>
          </a:p>
        </p:txBody>
      </p:sp>
      <p:sp>
        <p:nvSpPr>
          <p:cNvPr id="32" name="Left Arrow 12">
            <a:extLst>
              <a:ext uri="{FF2B5EF4-FFF2-40B4-BE49-F238E27FC236}">
                <a16:creationId xmlns:a16="http://schemas.microsoft.com/office/drawing/2014/main" id="{D8A3FC9D-CA71-4E17-BA72-242B4E435E28}"/>
              </a:ext>
            </a:extLst>
          </p:cNvPr>
          <p:cNvSpPr/>
          <p:nvPr/>
        </p:nvSpPr>
        <p:spPr>
          <a:xfrm flipH="1">
            <a:off x="4236425" y="3402330"/>
            <a:ext cx="4718514" cy="1314011"/>
          </a:xfrm>
          <a:prstGeom prst="lef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KIẾN THỨC TRỌNG TÂM</a:t>
            </a:r>
          </a:p>
        </p:txBody>
      </p:sp>
      <p:sp>
        <p:nvSpPr>
          <p:cNvPr id="33" name="Left Arrow 13">
            <a:extLst>
              <a:ext uri="{FF2B5EF4-FFF2-40B4-BE49-F238E27FC236}">
                <a16:creationId xmlns:a16="http://schemas.microsoft.com/office/drawing/2014/main" id="{1CB0E2EF-F977-46BB-B793-9A945F511EAF}"/>
              </a:ext>
            </a:extLst>
          </p:cNvPr>
          <p:cNvSpPr/>
          <p:nvPr/>
        </p:nvSpPr>
        <p:spPr>
          <a:xfrm flipH="1">
            <a:off x="4212889" y="4779401"/>
            <a:ext cx="4798656" cy="1274618"/>
          </a:xfrm>
          <a:prstGeom prst="lef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LUYỆN TẬP VẬN DỤNG</a:t>
            </a:r>
          </a:p>
        </p:txBody>
      </p:sp>
    </p:spTree>
    <p:extLst>
      <p:ext uri="{BB962C8B-B14F-4D97-AF65-F5344CB8AC3E}">
        <p14:creationId xmlns:p14="http://schemas.microsoft.com/office/powerpoint/2010/main" val="40897130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6" grpId="0" animBg="1"/>
      <p:bldP spid="32" grpId="0" animBg="1"/>
      <p:bldP spid="3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338" y="-243547"/>
            <a:ext cx="1714500" cy="17145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88C8E2-85D9-4E5C-A906-4E40A9106DB9}"/>
              </a:ext>
            </a:extLst>
          </p:cNvPr>
          <p:cNvSpPr txBox="1">
            <a:spLocks/>
          </p:cNvSpPr>
          <p:nvPr/>
        </p:nvSpPr>
        <p:spPr>
          <a:xfrm>
            <a:off x="952570" y="862020"/>
            <a:ext cx="10764838" cy="3270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3. Phần tử của tập hợp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A3E118C-3113-4B86-B2CB-1F2B214D7C93}"/>
              </a:ext>
            </a:extLst>
          </p:cNvPr>
          <p:cNvSpPr txBox="1">
            <a:spLocks/>
          </p:cNvSpPr>
          <p:nvPr/>
        </p:nvSpPr>
        <p:spPr>
          <a:xfrm>
            <a:off x="4389277" y="39740"/>
            <a:ext cx="3413445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40">
                <a:extLst>
                  <a:ext uri="{FF2B5EF4-FFF2-40B4-BE49-F238E27FC236}">
                    <a16:creationId xmlns:a16="http://schemas.microsoft.com/office/drawing/2014/main" id="{0D6CD21B-5AB2-BC6C-C4A9-4CB8C84EF95C}"/>
                  </a:ext>
                </a:extLst>
              </p:cNvPr>
              <p:cNvSpPr/>
              <p:nvPr/>
            </p:nvSpPr>
            <p:spPr>
              <a:xfrm>
                <a:off x="1030446" y="1467029"/>
                <a:ext cx="8916193" cy="1569176"/>
              </a:xfrm>
              <a:prstGeom prst="rect">
                <a:avLst/>
              </a:prstGeom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8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8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en-US" alt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(lần lượt đọc </a:t>
                </a:r>
                <a:r>
                  <a:rPr lang="en-US" altLang="en-US" sz="280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thuộc và không thuộc)</a:t>
                </a:r>
                <a:endParaRPr lang="en-US" altLang="en-US" sz="2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40">
                <a:extLst>
                  <a:ext uri="{FF2B5EF4-FFF2-40B4-BE49-F238E27FC236}">
                    <a16:creationId xmlns:a16="http://schemas.microsoft.com/office/drawing/2014/main" id="{0D6CD21B-5AB2-BC6C-C4A9-4CB8C84EF9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446" y="1467029"/>
                <a:ext cx="8916193" cy="1569176"/>
              </a:xfrm>
              <a:prstGeom prst="rect">
                <a:avLst/>
              </a:prstGeom>
              <a:blipFill>
                <a:blip r:embed="rId3"/>
                <a:stretch>
                  <a:fillRect l="-1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id="{440AA84B-2AE8-AA75-AC60-335F76545B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52570" y="3048400"/>
                <a:ext cx="10303173" cy="32555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400" b="1" i="1">
                    <a:cs typeface="Arial" panose="020B0604020202020204" pitchFamily="34" charset="0"/>
                  </a:rPr>
                  <a:t>Bài tập 2: 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Cho </a:t>
                </a:r>
                <a:r>
                  <a:rPr lang="en-US" altLang="en-US" sz="24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là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tập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gồm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các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dương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lịch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có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30 ngày.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Chọn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kí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hiệu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altLang="en-US" sz="2400" dirty="0"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en-US" sz="24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∉</m:t>
                    </m:r>
                  </m:oMath>
                </a14:m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thích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hợp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cho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cs typeface="Arial" panose="020B0604020202020204" pitchFamily="34" charset="0"/>
                  </a:rPr>
                  <a:t>a)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2        </a:t>
                </a:r>
                <a:r>
                  <a:rPr lang="en-US" altLang="en-US" sz="24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cs typeface="Arial" panose="020B0604020202020204" pitchFamily="34" charset="0"/>
                  </a:rPr>
                  <a:t>b)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4        </a:t>
                </a:r>
                <a:r>
                  <a:rPr lang="en-US" altLang="en-US" sz="2400" i="1" dirty="0">
                    <a:cs typeface="Arial" panose="020B0604020202020204" pitchFamily="34" charset="0"/>
                  </a:rPr>
                  <a:t>H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;</a:t>
                </a:r>
              </a:p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None/>
                </a:pPr>
                <a:r>
                  <a:rPr lang="en-US" altLang="en-US" sz="2400" dirty="0">
                    <a:cs typeface="Arial" panose="020B0604020202020204" pitchFamily="34" charset="0"/>
                  </a:rPr>
                  <a:t>c) </a:t>
                </a:r>
                <a:r>
                  <a:rPr lang="en-US" altLang="en-US" sz="2400" dirty="0" err="1">
                    <a:cs typeface="Arial" panose="020B0604020202020204" pitchFamily="34" charset="0"/>
                  </a:rPr>
                  <a:t>Tháng</a:t>
                </a:r>
                <a:r>
                  <a:rPr lang="en-US" altLang="en-US" sz="2400" dirty="0">
                    <a:cs typeface="Arial" panose="020B0604020202020204" pitchFamily="34" charset="0"/>
                  </a:rPr>
                  <a:t> 12        </a:t>
                </a:r>
                <a:r>
                  <a:rPr lang="en-US" altLang="en-US" sz="2400" i="1">
                    <a:cs typeface="Arial" panose="020B0604020202020204" pitchFamily="34" charset="0"/>
                  </a:rPr>
                  <a:t>H</a:t>
                </a:r>
                <a:r>
                  <a:rPr lang="en-US" altLang="en-US" sz="2400">
                    <a:cs typeface="Arial" panose="020B0604020202020204" pitchFamily="34" charset="0"/>
                  </a:rPr>
                  <a:t>.</a:t>
                </a:r>
                <a:endParaRPr lang="en-US" altLang="en-US" sz="2400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 Box 10">
                <a:extLst>
                  <a:ext uri="{FF2B5EF4-FFF2-40B4-BE49-F238E27FC236}">
                    <a16:creationId xmlns:a16="http://schemas.microsoft.com/office/drawing/2014/main" id="{440AA84B-2AE8-AA75-AC60-335F76545B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570" y="3048400"/>
                <a:ext cx="10303173" cy="3255507"/>
              </a:xfrm>
              <a:prstGeom prst="rect">
                <a:avLst/>
              </a:prstGeom>
              <a:blipFill>
                <a:blip r:embed="rId4"/>
                <a:stretch>
                  <a:fillRect l="-888" b="-35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27">
                <a:extLst>
                  <a:ext uri="{FF2B5EF4-FFF2-40B4-BE49-F238E27FC236}">
                    <a16:creationId xmlns:a16="http://schemas.microsoft.com/office/drawing/2014/main" id="{1B026227-4668-7A0E-B27A-F9A8AFD3FCE8}"/>
                  </a:ext>
                </a:extLst>
              </p:cNvPr>
              <p:cNvSpPr/>
              <p:nvPr/>
            </p:nvSpPr>
            <p:spPr>
              <a:xfrm>
                <a:off x="2605036" y="5151302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∈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Rectangle 27">
                <a:extLst>
                  <a:ext uri="{FF2B5EF4-FFF2-40B4-BE49-F238E27FC236}">
                    <a16:creationId xmlns:a16="http://schemas.microsoft.com/office/drawing/2014/main" id="{1B026227-4668-7A0E-B27A-F9A8AFD3FC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036" y="5151302"/>
                <a:ext cx="538917" cy="4793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1">
                <a:extLst>
                  <a:ext uri="{FF2B5EF4-FFF2-40B4-BE49-F238E27FC236}">
                    <a16:creationId xmlns:a16="http://schemas.microsoft.com/office/drawing/2014/main" id="{5A38AD23-51BE-DD9C-D47B-49531A3A4D4B}"/>
                  </a:ext>
                </a:extLst>
              </p:cNvPr>
              <p:cNvSpPr/>
              <p:nvPr/>
            </p:nvSpPr>
            <p:spPr>
              <a:xfrm>
                <a:off x="2605036" y="4402117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31">
                <a:extLst>
                  <a:ext uri="{FF2B5EF4-FFF2-40B4-BE49-F238E27FC236}">
                    <a16:creationId xmlns:a16="http://schemas.microsoft.com/office/drawing/2014/main" id="{5A38AD23-51BE-DD9C-D47B-49531A3A4D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036" y="4402117"/>
                <a:ext cx="538917" cy="47933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22">
                <a:extLst>
                  <a:ext uri="{FF2B5EF4-FFF2-40B4-BE49-F238E27FC236}">
                    <a16:creationId xmlns:a16="http://schemas.microsoft.com/office/drawing/2014/main" id="{7D56A4C0-5F91-C855-E7C2-B291656BD64C}"/>
                  </a:ext>
                </a:extLst>
              </p:cNvPr>
              <p:cNvSpPr/>
              <p:nvPr/>
            </p:nvSpPr>
            <p:spPr>
              <a:xfrm>
                <a:off x="2750368" y="5824569"/>
                <a:ext cx="538917" cy="479338"/>
              </a:xfrm>
              <a:prstGeom prst="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∉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22">
                <a:extLst>
                  <a:ext uri="{FF2B5EF4-FFF2-40B4-BE49-F238E27FC236}">
                    <a16:creationId xmlns:a16="http://schemas.microsoft.com/office/drawing/2014/main" id="{7D56A4C0-5F91-C855-E7C2-B291656BD64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0368" y="5824569"/>
                <a:ext cx="538917" cy="47933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69160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5A3E118C-3113-4B86-B2CB-1F2B214D7C93}"/>
              </a:ext>
            </a:extLst>
          </p:cNvPr>
          <p:cNvSpPr txBox="1">
            <a:spLocks/>
          </p:cNvSpPr>
          <p:nvPr/>
        </p:nvSpPr>
        <p:spPr>
          <a:xfrm>
            <a:off x="4389277" y="39740"/>
            <a:ext cx="3413445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</a:t>
            </a:r>
          </a:p>
        </p:txBody>
      </p:sp>
      <p:pic>
        <p:nvPicPr>
          <p:cNvPr id="2050" name="Picture 2" descr="Những tháng có 28, 29, 30, 31 ngày trong năm - QuanTriMang.com">
            <a:extLst>
              <a:ext uri="{FF2B5EF4-FFF2-40B4-BE49-F238E27FC236}">
                <a16:creationId xmlns:a16="http://schemas.microsoft.com/office/drawing/2014/main" id="{C235E59F-B77D-6E6A-130E-7BE077BD3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1" y="1732452"/>
            <a:ext cx="10253475" cy="399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C7283CCD-C1C1-1567-63C8-06D7BB2845F3}"/>
              </a:ext>
            </a:extLst>
          </p:cNvPr>
          <p:cNvSpPr txBox="1"/>
          <p:nvPr/>
        </p:nvSpPr>
        <p:spPr>
          <a:xfrm>
            <a:off x="2445834" y="1033790"/>
            <a:ext cx="73003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CÁCH NHẬN BIẾT SỐ NGÀY TRONG MỘT THÁNG</a:t>
            </a:r>
          </a:p>
        </p:txBody>
      </p:sp>
    </p:spTree>
    <p:extLst>
      <p:ext uri="{BB962C8B-B14F-4D97-AF65-F5344CB8AC3E}">
        <p14:creationId xmlns:p14="http://schemas.microsoft.com/office/powerpoint/2010/main" val="1673506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</a:endParaRPr>
            </a:p>
          </p:txBody>
        </p:sp>
      </p:grpSp>
      <p:pic>
        <p:nvPicPr>
          <p:cNvPr id="11" name="!!3" descr="Icon&#10;&#10;Description automatically generated with low confidence">
            <a:extLst>
              <a:ext uri="{FF2B5EF4-FFF2-40B4-BE49-F238E27FC236}">
                <a16:creationId xmlns:a16="http://schemas.microsoft.com/office/drawing/2014/main" id="{78C066BC-F584-4184-9D57-6F955DE9DB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1338" y="-243547"/>
            <a:ext cx="1714500" cy="1714500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B88C8E2-85D9-4E5C-A906-4E40A9106DB9}"/>
              </a:ext>
            </a:extLst>
          </p:cNvPr>
          <p:cNvSpPr txBox="1">
            <a:spLocks/>
          </p:cNvSpPr>
          <p:nvPr/>
        </p:nvSpPr>
        <p:spPr>
          <a:xfrm>
            <a:off x="952570" y="862020"/>
            <a:ext cx="10764838" cy="6157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Font typeface="Arial" panose="020B0604020202020204" pitchFamily="34" charset="0"/>
              <a:buNone/>
            </a:pP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4. Cách cho một tập hợp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A3E118C-3113-4B86-B2CB-1F2B214D7C93}"/>
              </a:ext>
            </a:extLst>
          </p:cNvPr>
          <p:cNvSpPr txBox="1">
            <a:spLocks/>
          </p:cNvSpPr>
          <p:nvPr/>
        </p:nvSpPr>
        <p:spPr>
          <a:xfrm>
            <a:off x="4389277" y="39740"/>
            <a:ext cx="3413445" cy="66501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§ 1: TẬP HỢP</a:t>
            </a:r>
          </a:p>
        </p:txBody>
      </p:sp>
      <p:sp>
        <p:nvSpPr>
          <p:cNvPr id="8" name="Rectangle: Rounded Corners 11">
            <a:extLst>
              <a:ext uri="{FF2B5EF4-FFF2-40B4-BE49-F238E27FC236}">
                <a16:creationId xmlns:a16="http://schemas.microsoft.com/office/drawing/2014/main" id="{2EEBEE25-9CAE-BE76-99CB-A15BEFB565A6}"/>
              </a:ext>
            </a:extLst>
          </p:cNvPr>
          <p:cNvSpPr/>
          <p:nvPr/>
        </p:nvSpPr>
        <p:spPr>
          <a:xfrm>
            <a:off x="474592" y="1386255"/>
            <a:ext cx="10581123" cy="163641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175DA5F5-9B3A-9FDD-FA90-79A4E259F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97" y="1462108"/>
            <a:ext cx="1207294" cy="997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21">
            <a:extLst>
              <a:ext uri="{FF2B5EF4-FFF2-40B4-BE49-F238E27FC236}">
                <a16:creationId xmlns:a16="http://schemas.microsoft.com/office/drawing/2014/main" id="{B51BBAED-3F3D-0A11-4B7B-42477C875011}"/>
              </a:ext>
            </a:extLst>
          </p:cNvPr>
          <p:cNvSpPr txBox="1"/>
          <p:nvPr/>
        </p:nvSpPr>
        <p:spPr>
          <a:xfrm>
            <a:off x="480913" y="3708503"/>
            <a:ext cx="44801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: 0; 2; 4; 6; 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Object 22">
            <a:extLst>
              <a:ext uri="{FF2B5EF4-FFF2-40B4-BE49-F238E27FC236}">
                <a16:creationId xmlns:a16="http://schemas.microsoft.com/office/drawing/2014/main" id="{E0D5CBB0-5306-6092-E1AC-E6E3818767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474399"/>
              </p:ext>
            </p:extLst>
          </p:nvPr>
        </p:nvGraphicFramePr>
        <p:xfrm>
          <a:off x="1822155" y="4739386"/>
          <a:ext cx="23241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323800" imgH="507960" progId="Equation.DSMT4">
                  <p:embed/>
                </p:oleObj>
              </mc:Choice>
              <mc:Fallback>
                <p:oleObj name="Equation" r:id="rId4" imgW="2323800" imgH="5079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F9B1F949-6A9C-4ACB-A4C4-18DF60DBAF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22155" y="4739386"/>
                        <a:ext cx="2324100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: Rounded Corners 23">
            <a:extLst>
              <a:ext uri="{FF2B5EF4-FFF2-40B4-BE49-F238E27FC236}">
                <a16:creationId xmlns:a16="http://schemas.microsoft.com/office/drawing/2014/main" id="{64050255-577D-D2BC-0C20-A1E9CF6044ED}"/>
              </a:ext>
            </a:extLst>
          </p:cNvPr>
          <p:cNvSpPr/>
          <p:nvPr/>
        </p:nvSpPr>
        <p:spPr>
          <a:xfrm>
            <a:off x="449922" y="5853726"/>
            <a:ext cx="4669422" cy="6114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kê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C71DD770-E593-5C1B-A720-E2662817B46A}"/>
              </a:ext>
            </a:extLst>
          </p:cNvPr>
          <p:cNvSpPr txBox="1"/>
          <p:nvPr/>
        </p:nvSpPr>
        <p:spPr>
          <a:xfrm>
            <a:off x="5418463" y="3627497"/>
            <a:ext cx="601466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Ta có thể 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21" name="Rectangle: Rounded Corners 25">
            <a:extLst>
              <a:ext uri="{FF2B5EF4-FFF2-40B4-BE49-F238E27FC236}">
                <a16:creationId xmlns:a16="http://schemas.microsoft.com/office/drawing/2014/main" id="{5D8DFE58-8557-2E9D-B577-7E40C8B7DCB0}"/>
              </a:ext>
            </a:extLst>
          </p:cNvPr>
          <p:cNvSpPr/>
          <p:nvPr/>
        </p:nvSpPr>
        <p:spPr>
          <a:xfrm>
            <a:off x="5931289" y="5931804"/>
            <a:ext cx="5004302" cy="533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trưng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2" name="Object 26">
            <a:extLst>
              <a:ext uri="{FF2B5EF4-FFF2-40B4-BE49-F238E27FC236}">
                <a16:creationId xmlns:a16="http://schemas.microsoft.com/office/drawing/2014/main" id="{09B3DE84-3611-B508-977D-4CA90BF8EA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6274992"/>
              </p:ext>
            </p:extLst>
          </p:nvPr>
        </p:nvGraphicFramePr>
        <p:xfrm>
          <a:off x="5615562" y="5170304"/>
          <a:ext cx="12827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82680" imgH="533160" progId="Equation.DSMT4">
                  <p:embed/>
                </p:oleObj>
              </mc:Choice>
              <mc:Fallback>
                <p:oleObj name="Equation" r:id="rId6" imgW="1282680" imgH="53316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C1CE1E22-EFC5-439B-A766-91ACCFBA82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15562" y="5170304"/>
                        <a:ext cx="12827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7">
            <a:extLst>
              <a:ext uri="{FF2B5EF4-FFF2-40B4-BE49-F238E27FC236}">
                <a16:creationId xmlns:a16="http://schemas.microsoft.com/office/drawing/2014/main" id="{76056209-EFFC-B325-BF24-64123EE34BB8}"/>
              </a:ext>
            </a:extLst>
          </p:cNvPr>
          <p:cNvSpPr txBox="1"/>
          <p:nvPr/>
        </p:nvSpPr>
        <p:spPr>
          <a:xfrm>
            <a:off x="6898261" y="5133210"/>
            <a:ext cx="4395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chẵn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</p:txBody>
      </p:sp>
      <p:graphicFrame>
        <p:nvGraphicFramePr>
          <p:cNvPr id="24" name="Object 31">
            <a:extLst>
              <a:ext uri="{FF2B5EF4-FFF2-40B4-BE49-F238E27FC236}">
                <a16:creationId xmlns:a16="http://schemas.microsoft.com/office/drawing/2014/main" id="{01A151EB-1878-571A-2AF6-A504FA8E2F3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171361"/>
              </p:ext>
            </p:extLst>
          </p:nvPr>
        </p:nvGraphicFramePr>
        <p:xfrm>
          <a:off x="10190182" y="5195704"/>
          <a:ext cx="1028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28520" imgH="482400" progId="Equation.DSMT4">
                  <p:embed/>
                </p:oleObj>
              </mc:Choice>
              <mc:Fallback>
                <p:oleObj name="Equation" r:id="rId8" imgW="1028520" imgH="4824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3BAFE81B-9397-4183-993C-DEBB6E85BE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190182" y="5195704"/>
                        <a:ext cx="1028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32">
            <a:extLst>
              <a:ext uri="{FF2B5EF4-FFF2-40B4-BE49-F238E27FC236}">
                <a16:creationId xmlns:a16="http://schemas.microsoft.com/office/drawing/2014/main" id="{04B99DB9-A83B-2FDA-CA10-2CF05F1A8218}"/>
              </a:ext>
            </a:extLst>
          </p:cNvPr>
          <p:cNvCxnSpPr/>
          <p:nvPr/>
        </p:nvCxnSpPr>
        <p:spPr>
          <a:xfrm>
            <a:off x="5345367" y="3727936"/>
            <a:ext cx="0" cy="313259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F878A047-2D02-8227-79EC-4E98C09E5512}"/>
              </a:ext>
            </a:extLst>
          </p:cNvPr>
          <p:cNvSpPr txBox="1"/>
          <p:nvPr/>
        </p:nvSpPr>
        <p:spPr>
          <a:xfrm>
            <a:off x="409585" y="3115368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/>
              <a:t>Ví dụ </a:t>
            </a:r>
          </a:p>
        </p:txBody>
      </p:sp>
    </p:spTree>
    <p:extLst>
      <p:ext uri="{BB962C8B-B14F-4D97-AF65-F5344CB8AC3E}">
        <p14:creationId xmlns:p14="http://schemas.microsoft.com/office/powerpoint/2010/main" val="2733910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1" grpId="0" animBg="1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FF586D4-EFCC-4A81-9488-93FF4615CF9D}"/>
              </a:ext>
            </a:extLst>
          </p:cNvPr>
          <p:cNvSpPr txBox="1">
            <a:spLocks/>
          </p:cNvSpPr>
          <p:nvPr/>
        </p:nvSpPr>
        <p:spPr>
          <a:xfrm>
            <a:off x="3464560" y="119838"/>
            <a:ext cx="4273665" cy="9164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CẦN NHỚ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C983853-FA6A-4931-89E3-5F3DDAF7AD2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2E3A1"/>
              </a:clrFrom>
              <a:clrTo>
                <a:srgbClr val="F2E3A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0800" y="63957"/>
            <a:ext cx="1345632" cy="148727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DCD6C6-16EF-467C-B38F-03AC00B9C5F3}"/>
              </a:ext>
            </a:extLst>
          </p:cNvPr>
          <p:cNvSpPr/>
          <p:nvPr/>
        </p:nvSpPr>
        <p:spPr>
          <a:xfrm>
            <a:off x="4700682" y="942247"/>
            <a:ext cx="2908453" cy="135434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 HỢP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/>
              <p:nvPr/>
            </p:nvSpPr>
            <p:spPr>
              <a:xfrm>
                <a:off x="626800" y="2675741"/>
                <a:ext cx="10938399" cy="3557777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Lấy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tập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hợp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Đặt tên: </a:t>
                </a:r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 cái in hoa.</a:t>
                </a:r>
              </a:p>
              <a:p>
                <a:r>
                  <a:rPr lang="en-US"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Cách viết: </a:t>
                </a:r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 phần tử được viết trong dấu { }, cách nhau bởi dấu “;”.</a:t>
                </a:r>
                <a:endParaRPr lang="en-US" sz="2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Nêu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tử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liệt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kê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tùy</a:t>
                </a:r>
                <a:r>
                  <a:rPr 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ý.</a:t>
                </a:r>
              </a:p>
              <a:p>
                <a:r>
                  <a:rPr lang="en-US" altLang="en-US" sz="2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altLang="en-US" sz="24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altLang="en-US" sz="2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 b="1" i="1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altLang="en-US" sz="2400" b="1" i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alt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alt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∉</m:t>
                    </m:r>
                  </m:oMath>
                </a14:m>
                <a:r>
                  <a:rPr lang="en-US" altLang="en-US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(lần lượt đọc </a:t>
                </a:r>
                <a:r>
                  <a:rPr lang="en-US" altLang="en-US" sz="240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alt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thuộc và không thuộc)</a:t>
                </a:r>
                <a:endParaRPr lang="en-US" alt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en-US" sz="24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 hai cách cho một tập hợp: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Liệt kê các phần tử của tập hợp</a:t>
                </a:r>
              </a:p>
              <a:p>
                <a:pPr marL="1200150" lvl="2" indent="-285750">
                  <a:buFont typeface="Arial" panose="020B0604020202020204" pitchFamily="34" charset="0"/>
                  <a:buChar char="•"/>
                </a:pPr>
                <a:r>
                  <a:rPr lang="en-US"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 ra tính chất đặc trưng cho các phần tử của tập hợp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419AE09-BBD6-4540-BDCA-6560F19444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800" y="2675741"/>
                <a:ext cx="10938399" cy="3557777"/>
              </a:xfrm>
              <a:prstGeom prst="rect">
                <a:avLst/>
              </a:prstGeom>
              <a:blipFill>
                <a:blip r:embed="rId3"/>
                <a:stretch>
                  <a:fillRect l="-835"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33798" descr="1-23">
            <a:extLst>
              <a:ext uri="{FF2B5EF4-FFF2-40B4-BE49-F238E27FC236}">
                <a16:creationId xmlns:a16="http://schemas.microsoft.com/office/drawing/2014/main" id="{F5C6F91D-6ED5-4543-B9E2-C677D1698B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989" y="-74907"/>
            <a:ext cx="2728538" cy="253100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3314611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 descr="Clipboard">
            <a:extLst>
              <a:ext uri="{FF2B5EF4-FFF2-40B4-BE49-F238E27FC236}">
                <a16:creationId xmlns:a16="http://schemas.microsoft.com/office/drawing/2014/main" id="{6EF9F034-2441-49C7-A5CD-51A8C996E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7873351" y="3344218"/>
            <a:ext cx="2532753" cy="2532753"/>
          </a:xfrm>
          <a:prstGeom prst="rect">
            <a:avLst/>
          </a:prstGeom>
        </p:spPr>
      </p:pic>
      <p:pic>
        <p:nvPicPr>
          <p:cNvPr id="5" name="Graphic 4" descr="Pencil">
            <a:extLst>
              <a:ext uri="{FF2B5EF4-FFF2-40B4-BE49-F238E27FC236}">
                <a16:creationId xmlns:a16="http://schemas.microsoft.com/office/drawing/2014/main" id="{49DEF0D9-26A3-4848-9126-BEE7F16207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31180" y="3939943"/>
            <a:ext cx="1488402" cy="14884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07BE873-060F-4D91-AB5C-AE20B0B66451}"/>
              </a:ext>
            </a:extLst>
          </p:cNvPr>
          <p:cNvSpPr txBox="1">
            <a:spLocks/>
          </p:cNvSpPr>
          <p:nvPr/>
        </p:nvSpPr>
        <p:spPr>
          <a:xfrm>
            <a:off x="1460586" y="1769515"/>
            <a:ext cx="6996119" cy="4794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- Đọc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dung bài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- Hoàn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các bài tập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SGK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7, 8.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- Đọc nội dung phần "CÓ THỂ EM CHƯA BIẾT" trang 8.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2F7D097-CDB7-4103-B7C5-E2C90F7636AC}"/>
              </a:ext>
            </a:extLst>
          </p:cNvPr>
          <p:cNvSpPr txBox="1">
            <a:spLocks/>
          </p:cNvSpPr>
          <p:nvPr/>
        </p:nvSpPr>
        <p:spPr>
          <a:xfrm>
            <a:off x="1598261" y="603913"/>
            <a:ext cx="5802094" cy="15260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3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3050723-8359-4F3F-8232-CEFBAFE0EC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338" y="2233219"/>
            <a:ext cx="904875" cy="1000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0AD31F-FB91-4117-9CC6-DAC2195340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979" y="3609170"/>
            <a:ext cx="895350" cy="99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F28A5F-3622-4D5D-9B3A-74A79ADC66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551" y="4684144"/>
            <a:ext cx="1064172" cy="12858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2E992EB-1F18-4419-B6FE-37507F0F233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CFBF7"/>
              </a:clrFrom>
              <a:clrTo>
                <a:srgbClr val="FCFB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38"/>
            <a:ext cx="2591698" cy="148800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1BC1CE-F9D5-4FAD-BDFA-F165FB874C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693" y="17738"/>
            <a:ext cx="4458256" cy="269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6738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2457" y="848978"/>
            <a:ext cx="10079421" cy="2387600"/>
          </a:xfrm>
        </p:spPr>
        <p:txBody>
          <a:bodyPr>
            <a:normAutofit/>
          </a:bodyPr>
          <a:lstStyle/>
          <a:p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Cảm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ơn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quý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thầy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en-US" sz="8000" dirty="0" err="1">
                <a:solidFill>
                  <a:schemeClr val="bg1"/>
                </a:solidFill>
                <a:latin typeface="Rockwell" panose="02060603020205020403" pitchFamily="18" charset="0"/>
              </a:rPr>
              <a:t>cô</a:t>
            </a: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60471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B496FAB9-6F0A-4B52-AF1F-63EA4DB38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78" y="0"/>
            <a:ext cx="5567680" cy="68580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854B179-2929-41EC-897C-8CC4F1ED6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322" y="142240"/>
            <a:ext cx="5181800" cy="671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98512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A2456462-C879-A33B-82F8-90F5526F3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29" y="9047"/>
            <a:ext cx="10869542" cy="683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97506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2880B00A-66B8-73C0-1CC9-736D1D0676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566" y="0"/>
            <a:ext cx="8206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65564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DAE08A5F-92BD-5A61-8D87-0457A5E84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612" y="87476"/>
            <a:ext cx="7422776" cy="668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5961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668EE8A4-07FC-7F09-E7B1-00F8E0DB0F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4732" y="1237130"/>
            <a:ext cx="9022536" cy="438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441853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>
            <a:extLst>
              <a:ext uri="{FF2B5EF4-FFF2-40B4-BE49-F238E27FC236}">
                <a16:creationId xmlns:a16="http://schemas.microsoft.com/office/drawing/2014/main" id="{7DDE2ED1-4507-4A92-9174-2853857D8715}"/>
              </a:ext>
            </a:extLst>
          </p:cNvPr>
          <p:cNvSpPr txBox="1">
            <a:spLocks/>
          </p:cNvSpPr>
          <p:nvPr/>
        </p:nvSpPr>
        <p:spPr>
          <a:xfrm>
            <a:off x="263132" y="418273"/>
            <a:ext cx="9601200" cy="6381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CHƯƠNG I: SỐ TỰ NHIÊN</a:t>
            </a:r>
            <a:endParaRPr lang="en-US" sz="5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2C907562-F64A-4692-8181-6F19833265F9}"/>
              </a:ext>
            </a:extLst>
          </p:cNvPr>
          <p:cNvSpPr txBox="1">
            <a:spLocks/>
          </p:cNvSpPr>
          <p:nvPr/>
        </p:nvSpPr>
        <p:spPr>
          <a:xfrm>
            <a:off x="1079550" y="1266524"/>
            <a:ext cx="8505201" cy="43249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Quan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nguyên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tố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v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Uớc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bội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0FA7F27-48A1-488E-A037-4E1B19465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4544" y="3428999"/>
            <a:ext cx="3180208" cy="32555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04991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229B4E54-B5DC-44CC-8750-F0016232DA6F}"/>
              </a:ext>
            </a:extLst>
          </p:cNvPr>
          <p:cNvGrpSpPr/>
          <p:nvPr/>
        </p:nvGrpSpPr>
        <p:grpSpPr>
          <a:xfrm rot="19823548">
            <a:off x="10380265" y="-1758946"/>
            <a:ext cx="3136324" cy="8030311"/>
            <a:chOff x="9055676" y="0"/>
            <a:chExt cx="3136324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8B01D01-9D31-4408-9C33-E32A3A55AAD7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60DFA50-A092-44D5-83FF-FA28ADFDC6B6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4EA3C87-86C5-4CE6-BDC5-B569DFE27576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1BE9BD1-115F-4831-9A0E-BB8E3F188B43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F8F9911-E11A-4444-B00A-70509D95FC4E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" name="图片 3075" descr="5">
            <a:extLst>
              <a:ext uri="{FF2B5EF4-FFF2-40B4-BE49-F238E27FC236}">
                <a16:creationId xmlns:a16="http://schemas.microsoft.com/office/drawing/2014/main" id="{55C9BC88-E78D-4620-878B-48F06CF10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97335" y="835"/>
            <a:ext cx="12769846" cy="831601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3649" y="493412"/>
            <a:ext cx="9601196" cy="638850"/>
          </a:xfrm>
        </p:spPr>
        <p:txBody>
          <a:bodyPr>
            <a:noAutofit/>
          </a:bodyPr>
          <a:lstStyle/>
          <a:p>
            <a:r>
              <a:rPr lang="en-US" sz="55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§ 1: TẬP HỢP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9413" y="2743199"/>
            <a:ext cx="2428536" cy="302029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1200"/>
              </a:spcBef>
              <a:spcAft>
                <a:spcPts val="1200"/>
              </a:spcAft>
              <a:buNone/>
            </a:pPr>
            <a:endParaRPr lang="en-US" sz="28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131325" y="5110423"/>
            <a:ext cx="7568588" cy="30202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1200"/>
              </a:spcBef>
              <a:spcAft>
                <a:spcPts val="1200"/>
              </a:spcAft>
              <a:buFont typeface="Arial"/>
              <a:buNone/>
            </a:pPr>
            <a:endParaRPr lang="en-US" sz="2800"/>
          </a:p>
        </p:txBody>
      </p:sp>
      <p:pic>
        <p:nvPicPr>
          <p:cNvPr id="10" name="图片 3077" descr="7">
            <a:extLst>
              <a:ext uri="{FF2B5EF4-FFF2-40B4-BE49-F238E27FC236}">
                <a16:creationId xmlns:a16="http://schemas.microsoft.com/office/drawing/2014/main" id="{22DFC614-42FB-4D6C-8EAA-BF20C501A2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7900" y="184736"/>
            <a:ext cx="1337155" cy="19282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33799" descr="1-25">
            <a:extLst>
              <a:ext uri="{FF2B5EF4-FFF2-40B4-BE49-F238E27FC236}">
                <a16:creationId xmlns:a16="http://schemas.microsoft.com/office/drawing/2014/main" id="{DB4D8558-0369-4263-AD27-F23F8EE1FA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658" y="1940675"/>
            <a:ext cx="3985729" cy="392672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9F75772-9E9A-4EB2-B6BD-B4F17F9558E9}"/>
              </a:ext>
            </a:extLst>
          </p:cNvPr>
          <p:cNvSpPr txBox="1"/>
          <p:nvPr/>
        </p:nvSpPr>
        <p:spPr>
          <a:xfrm>
            <a:off x="860890" y="2851074"/>
            <a:ext cx="22892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1EB4BE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NỘI DUNG</a:t>
            </a:r>
            <a:endParaRPr lang="vi-VN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1EB4BE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2D7E01-7993-411B-9636-E5FA475D2672}"/>
              </a:ext>
            </a:extLst>
          </p:cNvPr>
          <p:cNvSpPr txBox="1"/>
          <p:nvPr/>
        </p:nvSpPr>
        <p:spPr>
          <a:xfrm>
            <a:off x="4613003" y="2522744"/>
            <a:ext cx="846445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 Một số ví dụ về tập hợp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Kí hiệu và cách viết tập hợp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Phần tử thuộc tập hợp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>
                <a:latin typeface="Arial" panose="020B0604020202020204" pitchFamily="34" charset="0"/>
                <a:cs typeface="Arial" panose="020B0604020202020204" pitchFamily="34" charset="0"/>
              </a:rPr>
              <a:t> Cách cho một tập hợp</a:t>
            </a:r>
          </a:p>
        </p:txBody>
      </p:sp>
    </p:spTree>
    <p:extLst>
      <p:ext uri="{BB962C8B-B14F-4D97-AF65-F5344CB8AC3E}">
        <p14:creationId xmlns:p14="http://schemas.microsoft.com/office/powerpoint/2010/main" val="2320690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Custom 2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0</TotalTime>
  <Words>1087</Words>
  <Application>Microsoft Office PowerPoint</Application>
  <PresentationFormat>Màn hình rộng</PresentationFormat>
  <Paragraphs>128</Paragraphs>
  <Slides>25</Slides>
  <Notes>2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25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Rockwell</vt:lpstr>
      <vt:lpstr>Times New Roman</vt:lpstr>
      <vt:lpstr>Wingdings</vt:lpstr>
      <vt:lpstr>Office Theme</vt:lpstr>
      <vt:lpstr>Organic</vt:lpstr>
      <vt:lpstr>Equation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§ 1: TẬP HỢP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Cảm ơn quý thầy cô!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/>
  <dc:description>9Slide.vn</dc:description>
  <cp:lastModifiedBy/>
  <cp:revision>1</cp:revision>
  <dcterms:created xsi:type="dcterms:W3CDTF">2024-09-04T21:47:51Z</dcterms:created>
  <dcterms:modified xsi:type="dcterms:W3CDTF">2024-09-09T16:13:51Z</dcterms:modified>
  <cp:category>9Slide.vn</cp:category>
</cp:coreProperties>
</file>