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30"/>
  </p:notesMasterIdLst>
  <p:sldIdLst>
    <p:sldId id="257" r:id="rId2"/>
    <p:sldId id="260" r:id="rId3"/>
    <p:sldId id="262" r:id="rId4"/>
    <p:sldId id="337" r:id="rId5"/>
    <p:sldId id="259" r:id="rId6"/>
    <p:sldId id="338" r:id="rId7"/>
    <p:sldId id="339" r:id="rId8"/>
    <p:sldId id="352" r:id="rId9"/>
    <p:sldId id="343" r:id="rId10"/>
    <p:sldId id="344" r:id="rId11"/>
    <p:sldId id="261" r:id="rId12"/>
    <p:sldId id="263" r:id="rId13"/>
    <p:sldId id="348" r:id="rId14"/>
    <p:sldId id="264" r:id="rId15"/>
    <p:sldId id="351" r:id="rId16"/>
    <p:sldId id="354" r:id="rId17"/>
    <p:sldId id="353" r:id="rId18"/>
    <p:sldId id="355" r:id="rId19"/>
    <p:sldId id="356" r:id="rId20"/>
    <p:sldId id="357" r:id="rId21"/>
    <p:sldId id="358" r:id="rId22"/>
    <p:sldId id="359" r:id="rId23"/>
    <p:sldId id="360" r:id="rId24"/>
    <p:sldId id="361" r:id="rId25"/>
    <p:sldId id="362" r:id="rId26"/>
    <p:sldId id="363" r:id="rId27"/>
    <p:sldId id="364" r:id="rId28"/>
    <p:sldId id="270" r:id="rId29"/>
  </p:sldIdLst>
  <p:sldSz cx="9144000" cy="5143500" type="screen16x9"/>
  <p:notesSz cx="6858000" cy="9144000"/>
  <p:embeddedFontLst>
    <p:embeddedFont>
      <p:font typeface="Merriweather Sans" panose="020B0604020202020204" charset="0"/>
      <p:regular r:id="rId31"/>
      <p:bold r:id="rId32"/>
      <p:italic r:id="rId33"/>
      <p:boldItalic r:id="rId34"/>
    </p:embeddedFont>
    <p:embeddedFont>
      <p:font typeface="Malgun Gothic" panose="020B0503020000020004" pitchFamily="34" charset="-127"/>
      <p:regular r:id="rId35"/>
      <p:bold r:id="rId36"/>
    </p:embeddedFon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Roboto Mono Medium" panose="020B0604020202020204" charset="0"/>
      <p:regular r:id="rId42"/>
      <p:bold r:id="rId43"/>
      <p:italic r:id="rId44"/>
      <p:boldItalic r:id="rId45"/>
    </p:embeddedFont>
    <p:embeddedFont>
      <p:font typeface="Concert One" panose="020B0604020202020204" charset="0"/>
      <p:regular r:id="rId46"/>
    </p:embeddedFont>
    <p:embeddedFont>
      <p:font typeface="Coming Soon" panose="020B0604020202020204" charset="0"/>
      <p:regular r:id="rId47"/>
    </p:embeddedFont>
    <p:embeddedFont>
      <p:font typeface="Roboto Mono"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61C678-3003-4C52-BA3B-96E1AF215FE1}">
  <a:tblStyle styleId="{9561C678-3003-4C52-BA3B-96E1AF215F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2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24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0f6c89457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20f6c89457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0f6c89457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20f6c89457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377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826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194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766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472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69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551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713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297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08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2025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824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6870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79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09571f4d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209571f4d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21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10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51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44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239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Font typeface="Concert One"/>
              <a:buAutoNum type="arabicPeriod"/>
              <a:defRPr sz="950">
                <a:solidFill>
                  <a:schemeClr val="dk2"/>
                </a:solidFill>
              </a:defRPr>
            </a:lvl1pPr>
            <a:lvl2pPr marL="914400" lvl="1" indent="-292100">
              <a:spcBef>
                <a:spcPts val="1600"/>
              </a:spcBef>
              <a:spcAft>
                <a:spcPts val="0"/>
              </a:spcAft>
              <a:buClr>
                <a:srgbClr val="4D719D"/>
              </a:buClr>
              <a:buSzPts val="1000"/>
              <a:buFont typeface="Muli"/>
              <a:buAutoNum type="alphaLcPeriod"/>
              <a:defRPr sz="950">
                <a:solidFill>
                  <a:schemeClr val="dk2"/>
                </a:solidFill>
              </a:defRPr>
            </a:lvl2pPr>
            <a:lvl3pPr marL="1371600" lvl="2" indent="-292100">
              <a:spcBef>
                <a:spcPts val="1600"/>
              </a:spcBef>
              <a:spcAft>
                <a:spcPts val="0"/>
              </a:spcAft>
              <a:buClr>
                <a:srgbClr val="4D719D"/>
              </a:buClr>
              <a:buSzPts val="1000"/>
              <a:buFont typeface="Muli"/>
              <a:buAutoNum type="romanLcPeriod"/>
              <a:defRPr sz="950">
                <a:solidFill>
                  <a:schemeClr val="dk2"/>
                </a:solidFill>
              </a:defRPr>
            </a:lvl3pPr>
            <a:lvl4pPr marL="1828800" lvl="3" indent="-292100">
              <a:spcBef>
                <a:spcPts val="1600"/>
              </a:spcBef>
              <a:spcAft>
                <a:spcPts val="0"/>
              </a:spcAft>
              <a:buClr>
                <a:srgbClr val="4D719D"/>
              </a:buClr>
              <a:buSzPts val="1000"/>
              <a:buFont typeface="Muli"/>
              <a:buAutoNum type="arabicPeriod"/>
              <a:defRPr sz="950">
                <a:solidFill>
                  <a:schemeClr val="dk2"/>
                </a:solidFill>
              </a:defRPr>
            </a:lvl4pPr>
            <a:lvl5pPr marL="2286000" lvl="4" indent="-292100">
              <a:spcBef>
                <a:spcPts val="1600"/>
              </a:spcBef>
              <a:spcAft>
                <a:spcPts val="0"/>
              </a:spcAft>
              <a:buClr>
                <a:srgbClr val="4D719D"/>
              </a:buClr>
              <a:buSzPts val="1000"/>
              <a:buFont typeface="Muli"/>
              <a:buAutoNum type="alphaLcPeriod"/>
              <a:defRPr sz="950">
                <a:solidFill>
                  <a:schemeClr val="dk2"/>
                </a:solidFill>
              </a:defRPr>
            </a:lvl5pPr>
            <a:lvl6pPr marL="2743200" lvl="5" indent="-292100">
              <a:spcBef>
                <a:spcPts val="1600"/>
              </a:spcBef>
              <a:spcAft>
                <a:spcPts val="0"/>
              </a:spcAft>
              <a:buClr>
                <a:srgbClr val="4D719D"/>
              </a:buClr>
              <a:buSzPts val="1000"/>
              <a:buFont typeface="Muli"/>
              <a:buAutoNum type="romanLcPeriod"/>
              <a:defRPr sz="950">
                <a:solidFill>
                  <a:schemeClr val="dk2"/>
                </a:solidFill>
              </a:defRPr>
            </a:lvl6pPr>
            <a:lvl7pPr marL="3200400" lvl="6" indent="-292100">
              <a:spcBef>
                <a:spcPts val="1600"/>
              </a:spcBef>
              <a:spcAft>
                <a:spcPts val="0"/>
              </a:spcAft>
              <a:buClr>
                <a:srgbClr val="4D719D"/>
              </a:buClr>
              <a:buSzPts val="1000"/>
              <a:buFont typeface="Muli"/>
              <a:buAutoNum type="arabicPeriod"/>
              <a:defRPr sz="950">
                <a:solidFill>
                  <a:schemeClr val="dk2"/>
                </a:solidFill>
              </a:defRPr>
            </a:lvl7pPr>
            <a:lvl8pPr marL="3657600" lvl="7" indent="-292100">
              <a:spcBef>
                <a:spcPts val="1600"/>
              </a:spcBef>
              <a:spcAft>
                <a:spcPts val="0"/>
              </a:spcAft>
              <a:buClr>
                <a:srgbClr val="4D719D"/>
              </a:buClr>
              <a:buSzPts val="1000"/>
              <a:buFont typeface="Muli"/>
              <a:buAutoNum type="alphaLcPeriod"/>
              <a:defRPr sz="950">
                <a:solidFill>
                  <a:schemeClr val="dk2"/>
                </a:solidFill>
              </a:defRPr>
            </a:lvl8pPr>
            <a:lvl9pPr marL="4114800" lvl="8" indent="-292100">
              <a:spcBef>
                <a:spcPts val="1600"/>
              </a:spcBef>
              <a:spcAft>
                <a:spcPts val="1600"/>
              </a:spcAft>
              <a:buClr>
                <a:srgbClr val="4D719D"/>
              </a:buClr>
              <a:buSzPts val="1000"/>
              <a:buFont typeface="Muli"/>
              <a:buAutoNum type="romanLcPeriod"/>
              <a:defRPr sz="95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1">
  <p:cSld name="SECTION_TITLE_AND_DESCRIPTION_1_1_4">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8" name="Google Shape;138;p25"/>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9" name="Google Shape;139;p25"/>
          <p:cNvSpPr txBox="1">
            <a:spLocks noGrp="1"/>
          </p:cNvSpPr>
          <p:nvPr>
            <p:ph type="title"/>
          </p:nvPr>
        </p:nvSpPr>
        <p:spPr>
          <a:xfrm>
            <a:off x="3628589" y="2942625"/>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0" name="Google Shape;140;p25"/>
          <p:cNvSpPr txBox="1">
            <a:spLocks noGrp="1"/>
          </p:cNvSpPr>
          <p:nvPr>
            <p:ph type="subTitle" idx="1"/>
          </p:nvPr>
        </p:nvSpPr>
        <p:spPr>
          <a:xfrm>
            <a:off x="3628600" y="3303578"/>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1" name="Google Shape;141;p25"/>
          <p:cNvSpPr txBox="1">
            <a:spLocks noGrp="1"/>
          </p:cNvSpPr>
          <p:nvPr>
            <p:ph type="title" idx="2"/>
          </p:nvPr>
        </p:nvSpPr>
        <p:spPr>
          <a:xfrm>
            <a:off x="1295503" y="2130949"/>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2" name="Google Shape;142;p25"/>
          <p:cNvSpPr txBox="1">
            <a:spLocks noGrp="1"/>
          </p:cNvSpPr>
          <p:nvPr>
            <p:ph type="subTitle" idx="3"/>
          </p:nvPr>
        </p:nvSpPr>
        <p:spPr>
          <a:xfrm>
            <a:off x="1295511" y="2491901"/>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3" name="Google Shape;143;p25"/>
          <p:cNvSpPr txBox="1">
            <a:spLocks noGrp="1"/>
          </p:cNvSpPr>
          <p:nvPr>
            <p:ph type="title" idx="4"/>
          </p:nvPr>
        </p:nvSpPr>
        <p:spPr>
          <a:xfrm>
            <a:off x="5964918" y="2130948"/>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4" name="Google Shape;144;p25"/>
          <p:cNvSpPr txBox="1">
            <a:spLocks noGrp="1"/>
          </p:cNvSpPr>
          <p:nvPr>
            <p:ph type="subTitle" idx="5"/>
          </p:nvPr>
        </p:nvSpPr>
        <p:spPr>
          <a:xfrm>
            <a:off x="5964925" y="2491900"/>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5" name="Google Shape;145;p25"/>
          <p:cNvSpPr txBox="1">
            <a:spLocks noGrp="1"/>
          </p:cNvSpPr>
          <p:nvPr>
            <p:ph type="title" idx="6"/>
          </p:nvPr>
        </p:nvSpPr>
        <p:spPr>
          <a:xfrm>
            <a:off x="2569750" y="711175"/>
            <a:ext cx="40044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SECTION_TITLE_AND_DESCRIPTION_1_1_1_1">
    <p:spTree>
      <p:nvGrpSpPr>
        <p:cNvPr id="1" name="Shape 153"/>
        <p:cNvGrpSpPr/>
        <p:nvPr/>
      </p:nvGrpSpPr>
      <p:grpSpPr>
        <a:xfrm>
          <a:off x="0" y="0"/>
          <a:ext cx="0" cy="0"/>
          <a:chOff x="0" y="0"/>
          <a:chExt cx="0" cy="0"/>
        </a:xfrm>
      </p:grpSpPr>
      <p:pic>
        <p:nvPicPr>
          <p:cNvPr id="154" name="Google Shape;154;p2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5" name="Google Shape;155;p2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6" name="Google Shape;156;p27"/>
          <p:cNvSpPr txBox="1">
            <a:spLocks noGrp="1"/>
          </p:cNvSpPr>
          <p:nvPr>
            <p:ph type="title"/>
          </p:nvPr>
        </p:nvSpPr>
        <p:spPr>
          <a:xfrm>
            <a:off x="5230400" y="3321638"/>
            <a:ext cx="2797500" cy="48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600"/>
              <a:buFont typeface="Anonymous Pro"/>
              <a:buNone/>
              <a:defRPr sz="2100"/>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7" name="Google Shape;157;p27"/>
          <p:cNvSpPr txBox="1">
            <a:spLocks noGrp="1"/>
          </p:cNvSpPr>
          <p:nvPr>
            <p:ph type="subTitle" idx="1"/>
          </p:nvPr>
        </p:nvSpPr>
        <p:spPr>
          <a:xfrm>
            <a:off x="4909400" y="1218188"/>
            <a:ext cx="3439500" cy="20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Concert One"/>
              <a:buNone/>
              <a:defRPr sz="2100">
                <a:solidFill>
                  <a:schemeClr val="dk1"/>
                </a:solidFill>
                <a:latin typeface="Roboto Mono"/>
                <a:ea typeface="Roboto Mono"/>
                <a:cs typeface="Roboto Mono"/>
                <a:sym typeface="Roboto Mono"/>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9" r:id="rId5"/>
    <p:sldLayoutId id="2147483665" r:id="rId6"/>
    <p:sldLayoutId id="2147483671" r:id="rId7"/>
    <p:sldLayoutId id="2147483672" r:id="rId8"/>
    <p:sldLayoutId id="2147483673" r:id="rId9"/>
    <p:sldLayoutId id="2147483687" r:id="rId10"/>
    <p:sldLayoutId id="2147483688" r:id="rId11"/>
    <p:sldLayoutId id="2147483689" r:id="rId12"/>
    <p:sldLayoutId id="2147483690" r:id="rId13"/>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png"/><Relationship Id="rId23" Type="http://schemas.openxmlformats.org/officeDocument/2006/relationships/image" Target="NUL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7" name="Google Shape;692;p26"/>
          <p:cNvSpPr txBox="1">
            <a:spLocks/>
          </p:cNvSpPr>
          <p:nvPr/>
        </p:nvSpPr>
        <p:spPr>
          <a:xfrm>
            <a:off x="1286455" y="1073426"/>
            <a:ext cx="7444077" cy="2668892"/>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lnSpc>
                <a:spcPct val="175000"/>
              </a:lnSpc>
              <a:buClrTx/>
            </a:pPr>
            <a:r>
              <a:rPr lang="en-US" sz="3800" b="1">
                <a:solidFill>
                  <a:srgbClr val="9BBB59">
                    <a:lumMod val="25000"/>
                  </a:srgbClr>
                </a:solidFill>
                <a:latin typeface="Arial" panose="020B0604020202020204" pitchFamily="34" charset="0"/>
                <a:cs typeface="Arial" panose="020B0604020202020204" pitchFamily="34" charset="0"/>
              </a:rPr>
              <a:t>CHÀO MỪNG CÁC EM </a:t>
            </a:r>
          </a:p>
          <a:p>
            <a:pPr algn="l" defTabSz="457200">
              <a:lnSpc>
                <a:spcPct val="175000"/>
              </a:lnSpc>
              <a:buClrTx/>
            </a:pPr>
            <a:r>
              <a:rPr lang="en-US" sz="3800" b="1">
                <a:solidFill>
                  <a:srgbClr val="9BBB59">
                    <a:lumMod val="25000"/>
                  </a:srgbClr>
                </a:solidFill>
                <a:latin typeface="Arial" panose="020B0604020202020204" pitchFamily="34" charset="0"/>
                <a:cs typeface="Arial" panose="020B0604020202020204" pitchFamily="34" charset="0"/>
              </a:rPr>
              <a:t>ĐẾN TIẾT HỌC HOẠT ĐỘNG </a:t>
            </a:r>
          </a:p>
          <a:p>
            <a:pPr algn="l" defTabSz="457200">
              <a:lnSpc>
                <a:spcPct val="175000"/>
              </a:lnSpc>
              <a:buClrTx/>
            </a:pPr>
            <a:r>
              <a:rPr lang="en-US" sz="3800" b="1">
                <a:solidFill>
                  <a:srgbClr val="9BBB59">
                    <a:lumMod val="25000"/>
                  </a:srgbClr>
                </a:solidFill>
                <a:latin typeface="Arial" panose="020B0604020202020204" pitchFamily="34" charset="0"/>
                <a:cs typeface="Arial" panose="020B0604020202020204" pitchFamily="34" charset="0"/>
              </a:rPr>
              <a:t>THỰC HÀNH VÀ TRẢI NGHIỆM!</a:t>
            </a:r>
            <a:endParaRPr lang="en-US" sz="3800" b="1">
              <a:solidFill>
                <a:srgbClr val="9BBB59">
                  <a:lumMod val="25000"/>
                </a:srgb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flipH="1">
            <a:off x="7132320" y="3742318"/>
            <a:ext cx="1350379" cy="11678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sp>
        <p:nvSpPr>
          <p:cNvPr id="11" name="Rectangle 10"/>
          <p:cNvSpPr/>
          <p:nvPr/>
        </p:nvSpPr>
        <p:spPr>
          <a:xfrm>
            <a:off x="222636" y="198783"/>
            <a:ext cx="8698728" cy="4754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70C0"/>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2" name="Rectangle 1"/>
              <p:cNvSpPr/>
              <p:nvPr/>
            </p:nvSpPr>
            <p:spPr>
              <a:xfrm>
                <a:off x="377687" y="190832"/>
                <a:ext cx="8400553" cy="4822089"/>
              </a:xfrm>
              <a:prstGeom prst="rect">
                <a:avLst/>
              </a:prstGeom>
            </p:spPr>
            <p:txBody>
              <a:bodyPr wrap="square">
                <a:spAutoFit/>
              </a:bodyPr>
              <a:lstStyle/>
              <a:p>
                <a:pPr marL="829945" indent="-829945" algn="just">
                  <a:lnSpc>
                    <a:spcPct val="150000"/>
                  </a:lnSpc>
                  <a:tabLst>
                    <a:tab pos="2719705" algn="l"/>
                  </a:tabLst>
                </a:pPr>
                <a:r>
                  <a:rPr lang="vi-VN" sz="2000">
                    <a:latin typeface="+mn-lt"/>
                    <a:ea typeface="Malgun Gothic" panose="020B0503020000020004" pitchFamily="34" charset="-127"/>
                    <a:cs typeface="Times New Roman" panose="02020603050405020304" pitchFamily="18" charset="0"/>
                  </a:rPr>
                  <a:t>Có 3 kiểu gene cho thân cao là: AA, Aa, aA.</a:t>
                </a:r>
                <a:endParaRPr lang="en-US" sz="2000">
                  <a:effectLst/>
                  <a:latin typeface="+mn-lt"/>
                  <a:ea typeface="Calibri" panose="020F0502020204030204" pitchFamily="34" charset="0"/>
                  <a:cs typeface="Times New Roman" panose="02020603050405020304" pitchFamily="18" charset="0"/>
                </a:endParaRPr>
              </a:p>
              <a:p>
                <a:pPr marL="829945" indent="-829945" algn="just">
                  <a:lnSpc>
                    <a:spcPct val="150000"/>
                  </a:lnSpc>
                  <a:tabLst>
                    <a:tab pos="2719705" algn="l"/>
                  </a:tabLst>
                </a:pPr>
                <a:r>
                  <a:rPr lang="vi-VN" sz="2000">
                    <a:effectLst/>
                    <a:latin typeface="+mn-lt"/>
                    <a:ea typeface="Malgun Gothic" panose="020B0503020000020004" pitchFamily="34" charset="-127"/>
                    <a:cs typeface="Times New Roman" panose="02020603050405020304" pitchFamily="18" charset="0"/>
                  </a:rPr>
                  <a:t>Xác suất của các sự kiện “Cây đậu trong đời lai F2 có thân cao” là:</a:t>
                </a:r>
                <a:r>
                  <a:rPr lang="vi-VN" sz="2000">
                    <a:effectLst/>
                    <a:latin typeface="+mn-lt"/>
                    <a:ea typeface="Malgun Gothic" panose="020B0503020000020004" pitchFamily="34" charset="-127"/>
                    <a:cs typeface="Times New Roman" panose="02020603050405020304" pitchFamily="18" charset="0"/>
                  </a:rPr>
                  <a:t> </a:t>
                </a:r>
                <a:endParaRPr lang="en-US" sz="2000" smtClean="0">
                  <a:effectLst/>
                  <a:latin typeface="+mn-lt"/>
                  <a:ea typeface="Malgun Gothic" panose="020B0503020000020004" pitchFamily="34" charset="-127"/>
                  <a:cs typeface="Times New Roman" panose="02020603050405020304" pitchFamily="18" charset="0"/>
                </a:endParaRPr>
              </a:p>
              <a:p>
                <a:pPr marL="829945" indent="-829945" algn="just">
                  <a:lnSpc>
                    <a:spcPct val="130000"/>
                  </a:lnSpc>
                  <a:tabLst>
                    <a:tab pos="2719705" algn="l"/>
                  </a:tabLst>
                </a:pPr>
                <a14:m>
                  <m:oMathPara xmlns:m="http://schemas.openxmlformats.org/officeDocument/2006/math">
                    <m:oMathParaPr>
                      <m:jc m:val="centerGroup"/>
                    </m:oMathParaPr>
                    <m:oMath xmlns:m="http://schemas.openxmlformats.org/officeDocument/2006/math">
                      <m:sSub>
                        <m:sSubPr>
                          <m:ctrlPr>
                            <a:rPr lang="en-US" sz="2000" i="1">
                              <a:effectLst/>
                              <a:latin typeface="+mn-lt"/>
                              <a:ea typeface="Malgun Gothic" panose="020B0503020000020004" pitchFamily="34" charset="-127"/>
                              <a:cs typeface="Times New Roman" panose="02020603050405020304" pitchFamily="18" charset="0"/>
                            </a:rPr>
                          </m:ctrlPr>
                        </m:sSubPr>
                        <m:e>
                          <m:r>
                            <a:rPr lang="vi-VN" sz="2000" i="1">
                              <a:effectLst/>
                              <a:latin typeface="+mn-lt"/>
                              <a:ea typeface="Malgun Gothic" panose="020B0503020000020004" pitchFamily="34" charset="-127"/>
                              <a:cs typeface="Times New Roman" panose="02020603050405020304" pitchFamily="18" charset="0"/>
                            </a:rPr>
                            <m:t>𝑃</m:t>
                          </m:r>
                        </m:e>
                        <m:sub>
                          <m:r>
                            <a:rPr lang="vi-VN" sz="2000" i="1">
                              <a:effectLst/>
                              <a:latin typeface="+mn-lt"/>
                              <a:ea typeface="Malgun Gothic" panose="020B0503020000020004" pitchFamily="34" charset="-127"/>
                              <a:cs typeface="Times New Roman" panose="02020603050405020304" pitchFamily="18" charset="0"/>
                            </a:rPr>
                            <m:t>3</m:t>
                          </m:r>
                        </m:sub>
                      </m:sSub>
                      <m:r>
                        <a:rPr lang="vi-VN" sz="2000" i="1">
                          <a:effectLst/>
                          <a:latin typeface="+mn-lt"/>
                          <a:ea typeface="Malgun Gothic" panose="020B0503020000020004" pitchFamily="34" charset="-127"/>
                          <a:cs typeface="Times New Roman" panose="02020603050405020304" pitchFamily="18" charset="0"/>
                        </a:rPr>
                        <m:t>=</m:t>
                      </m:r>
                      <m:f>
                        <m:fPr>
                          <m:ctrlPr>
                            <a:rPr lang="en-US" sz="2000" i="1">
                              <a:effectLst/>
                              <a:latin typeface="+mn-lt"/>
                              <a:ea typeface="Malgun Gothic" panose="020B0503020000020004" pitchFamily="34" charset="-127"/>
                              <a:cs typeface="Times New Roman" panose="02020603050405020304" pitchFamily="18" charset="0"/>
                            </a:rPr>
                          </m:ctrlPr>
                        </m:fPr>
                        <m:num>
                          <m:r>
                            <a:rPr lang="vi-VN" sz="2000" i="1">
                              <a:effectLst/>
                              <a:latin typeface="+mn-lt"/>
                              <a:ea typeface="Malgun Gothic" panose="020B0503020000020004" pitchFamily="34" charset="-127"/>
                              <a:cs typeface="Times New Roman" panose="02020603050405020304" pitchFamily="18" charset="0"/>
                            </a:rPr>
                            <m:t>3</m:t>
                          </m:r>
                        </m:num>
                        <m:den>
                          <m:r>
                            <a:rPr lang="vi-VN" sz="2000" i="1">
                              <a:effectLst/>
                              <a:latin typeface="+mn-lt"/>
                              <a:ea typeface="Malgun Gothic" panose="020B0503020000020004" pitchFamily="34" charset="-127"/>
                              <a:cs typeface="Times New Roman" panose="02020603050405020304" pitchFamily="18" charset="0"/>
                            </a:rPr>
                            <m:t>4</m:t>
                          </m:r>
                        </m:den>
                      </m:f>
                    </m:oMath>
                  </m:oMathPara>
                </a14:m>
                <a:endParaRPr lang="en-US" sz="2000">
                  <a:effectLst/>
                  <a:latin typeface="+mn-lt"/>
                  <a:ea typeface="Calibri" panose="020F0502020204030204" pitchFamily="34" charset="0"/>
                  <a:cs typeface="Times New Roman" panose="02020603050405020304" pitchFamily="18" charset="0"/>
                </a:endParaRPr>
              </a:p>
              <a:p>
                <a:pPr marL="829945" indent="-829945" algn="just">
                  <a:lnSpc>
                    <a:spcPct val="150000"/>
                  </a:lnSpc>
                  <a:tabLst>
                    <a:tab pos="2719705" algn="l"/>
                  </a:tabLst>
                </a:pPr>
                <a:r>
                  <a:rPr lang="en-US" sz="2000">
                    <a:effectLst/>
                    <a:latin typeface="+mn-lt"/>
                    <a:ea typeface="Malgun Gothic" panose="020B0503020000020004" pitchFamily="34" charset="-127"/>
                    <a:cs typeface="Times New Roman" panose="02020603050405020304" pitchFamily="18" charset="0"/>
                  </a:rPr>
                  <a:t>Có 1 kiểu gene cho thân thấp là: aa.</a:t>
                </a:r>
                <a:endParaRPr lang="en-US" sz="2000">
                  <a:effectLst/>
                  <a:latin typeface="+mn-lt"/>
                  <a:ea typeface="Calibri" panose="020F0502020204030204" pitchFamily="34" charset="0"/>
                  <a:cs typeface="Times New Roman" panose="02020603050405020304" pitchFamily="18" charset="0"/>
                </a:endParaRPr>
              </a:p>
              <a:p>
                <a:pPr marL="829945" indent="-829945" algn="just">
                  <a:lnSpc>
                    <a:spcPct val="150000"/>
                  </a:lnSpc>
                  <a:tabLst>
                    <a:tab pos="2719705" algn="l"/>
                  </a:tabLst>
                </a:pPr>
                <a:r>
                  <a:rPr lang="en-US" sz="2000">
                    <a:effectLst/>
                    <a:latin typeface="+mn-lt"/>
                    <a:ea typeface="Malgun Gothic" panose="020B0503020000020004" pitchFamily="34" charset="-127"/>
                    <a:cs typeface="Times New Roman" panose="02020603050405020304" pitchFamily="18" charset="0"/>
                  </a:rPr>
                  <a:t>Xác suất của các sự kiện “Cây đậu trong đời lai F2 có thân thấp” là:</a:t>
                </a:r>
                <a:r>
                  <a:rPr lang="en-US" sz="2000">
                    <a:effectLst/>
                    <a:latin typeface="+mn-lt"/>
                    <a:ea typeface="Malgun Gothic" panose="020B0503020000020004" pitchFamily="34" charset="-127"/>
                    <a:cs typeface="Times New Roman" panose="02020603050405020304" pitchFamily="18" charset="0"/>
                  </a:rPr>
                  <a:t> </a:t>
                </a:r>
                <a:endParaRPr lang="en-US" sz="2000" smtClean="0">
                  <a:effectLst/>
                  <a:latin typeface="+mn-lt"/>
                  <a:ea typeface="Malgun Gothic" panose="020B0503020000020004" pitchFamily="34" charset="-127"/>
                  <a:cs typeface="Times New Roman" panose="02020603050405020304" pitchFamily="18" charset="0"/>
                </a:endParaRPr>
              </a:p>
              <a:p>
                <a:pPr marL="829945" indent="-829945" algn="just">
                  <a:lnSpc>
                    <a:spcPct val="130000"/>
                  </a:lnSpc>
                  <a:tabLst>
                    <a:tab pos="2719705" algn="l"/>
                  </a:tabLst>
                </a:pPr>
                <a14:m>
                  <m:oMathPara xmlns:m="http://schemas.openxmlformats.org/officeDocument/2006/math">
                    <m:oMathParaPr>
                      <m:jc m:val="centerGroup"/>
                    </m:oMathParaPr>
                    <m:oMath xmlns:m="http://schemas.openxmlformats.org/officeDocument/2006/math">
                      <m:sSub>
                        <m:sSubPr>
                          <m:ctrlPr>
                            <a:rPr lang="en-US" sz="2000" i="1">
                              <a:effectLst/>
                              <a:latin typeface="+mn-lt"/>
                              <a:ea typeface="Malgun Gothic" panose="020B0503020000020004" pitchFamily="34" charset="-127"/>
                              <a:cs typeface="Times New Roman" panose="02020603050405020304" pitchFamily="18" charset="0"/>
                            </a:rPr>
                          </m:ctrlPr>
                        </m:sSubPr>
                        <m:e>
                          <m:r>
                            <a:rPr lang="en-US" sz="2000" i="1">
                              <a:effectLst/>
                              <a:latin typeface="+mn-lt"/>
                              <a:ea typeface="Malgun Gothic" panose="020B0503020000020004" pitchFamily="34" charset="-127"/>
                              <a:cs typeface="Times New Roman" panose="02020603050405020304" pitchFamily="18" charset="0"/>
                            </a:rPr>
                            <m:t>𝑃</m:t>
                          </m:r>
                        </m:e>
                        <m:sub>
                          <m:r>
                            <a:rPr lang="en-US" sz="2000" i="1">
                              <a:effectLst/>
                              <a:latin typeface="+mn-lt"/>
                              <a:ea typeface="Malgun Gothic" panose="020B0503020000020004" pitchFamily="34" charset="-127"/>
                              <a:cs typeface="Times New Roman" panose="02020603050405020304" pitchFamily="18" charset="0"/>
                            </a:rPr>
                            <m:t>4</m:t>
                          </m:r>
                        </m:sub>
                      </m:sSub>
                      <m:r>
                        <a:rPr lang="en-US" sz="2000" i="1">
                          <a:effectLst/>
                          <a:latin typeface="+mn-lt"/>
                          <a:ea typeface="Malgun Gothic" panose="020B0503020000020004" pitchFamily="34" charset="-127"/>
                          <a:cs typeface="Times New Roman" panose="02020603050405020304" pitchFamily="18" charset="0"/>
                        </a:rPr>
                        <m:t>=</m:t>
                      </m:r>
                      <m:f>
                        <m:fPr>
                          <m:ctrlPr>
                            <a:rPr lang="en-US" sz="2000" i="1">
                              <a:effectLst/>
                              <a:latin typeface="+mn-lt"/>
                              <a:ea typeface="Malgun Gothic" panose="020B0503020000020004" pitchFamily="34" charset="-127"/>
                              <a:cs typeface="Times New Roman" panose="02020603050405020304" pitchFamily="18" charset="0"/>
                            </a:rPr>
                          </m:ctrlPr>
                        </m:fPr>
                        <m:num>
                          <m:r>
                            <a:rPr lang="en-US" sz="2000" i="1">
                              <a:effectLst/>
                              <a:latin typeface="+mn-lt"/>
                              <a:ea typeface="Malgun Gothic" panose="020B0503020000020004" pitchFamily="34" charset="-127"/>
                              <a:cs typeface="Times New Roman" panose="02020603050405020304" pitchFamily="18" charset="0"/>
                            </a:rPr>
                            <m:t>1</m:t>
                          </m:r>
                        </m:num>
                        <m:den>
                          <m:r>
                            <a:rPr lang="en-US" sz="2000" i="1">
                              <a:effectLst/>
                              <a:latin typeface="+mn-lt"/>
                              <a:ea typeface="Malgun Gothic" panose="020B0503020000020004" pitchFamily="34" charset="-127"/>
                              <a:cs typeface="Times New Roman" panose="02020603050405020304" pitchFamily="18" charset="0"/>
                            </a:rPr>
                            <m:t>4</m:t>
                          </m:r>
                        </m:den>
                      </m:f>
                    </m:oMath>
                  </m:oMathPara>
                </a14:m>
                <a:endParaRPr lang="en-US" sz="2000">
                  <a:effectLst/>
                  <a:latin typeface="+mn-lt"/>
                  <a:ea typeface="Calibri" panose="020F0502020204030204" pitchFamily="34" charset="0"/>
                  <a:cs typeface="Times New Roman" panose="02020603050405020304" pitchFamily="18" charset="0"/>
                </a:endParaRPr>
              </a:p>
              <a:p>
                <a:pPr algn="just">
                  <a:lnSpc>
                    <a:spcPct val="150000"/>
                  </a:lnSpc>
                  <a:tabLst>
                    <a:tab pos="2719705" algn="l"/>
                  </a:tabLst>
                </a:pPr>
                <a:r>
                  <a:rPr lang="en-US" sz="2000">
                    <a:effectLst/>
                    <a:latin typeface="+mn-lt"/>
                    <a:ea typeface="Malgun Gothic" panose="020B0503020000020004" pitchFamily="34" charset="-127"/>
                    <a:cs typeface="Times New Roman" panose="02020603050405020304" pitchFamily="18" charset="0"/>
                  </a:rPr>
                  <a:t>c) Các xác suất tính được đúng với các kết luận của Mendel về tỉ lệ kiểu gene, kiểu hình trong đời lai F2 khi lai hai bố mẹ khác nhau về một cặp tính trạng thuần chủng tương phản.</a:t>
                </a:r>
                <a:endParaRPr lang="en-US" sz="2000">
                  <a:effectLst/>
                  <a:latin typeface="+mn-l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77687" y="190832"/>
                <a:ext cx="8400553" cy="4822089"/>
              </a:xfrm>
              <a:prstGeom prst="rect">
                <a:avLst/>
              </a:prstGeom>
              <a:blipFill>
                <a:blip r:embed="rId3"/>
                <a:stretch>
                  <a:fillRect l="-798" r="-726" b="-253"/>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rot="17504416">
            <a:off x="8183958" y="1346019"/>
            <a:ext cx="885162" cy="615679"/>
          </a:xfrm>
          <a:prstGeom prst="rect">
            <a:avLst/>
          </a:prstGeom>
        </p:spPr>
      </p:pic>
    </p:spTree>
    <p:extLst>
      <p:ext uri="{BB962C8B-B14F-4D97-AF65-F5344CB8AC3E}">
        <p14:creationId xmlns:p14="http://schemas.microsoft.com/office/powerpoint/2010/main" val="24609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4" name="Google Shape;374;p55"/>
          <p:cNvPicPr preferRelativeResize="0"/>
          <p:nvPr/>
        </p:nvPicPr>
        <p:blipFill rotWithShape="1">
          <a:blip r:embed="rId3">
            <a:alphaModFix/>
          </a:blip>
          <a:srcRect t="16734" r="8892" b="18300"/>
          <a:stretch/>
        </p:blipFill>
        <p:spPr>
          <a:xfrm>
            <a:off x="6393601" y="3043105"/>
            <a:ext cx="2036850" cy="846042"/>
          </a:xfrm>
          <a:prstGeom prst="rect">
            <a:avLst/>
          </a:prstGeom>
          <a:noFill/>
          <a:ln>
            <a:noFill/>
          </a:ln>
        </p:spPr>
      </p:pic>
      <p:pic>
        <p:nvPicPr>
          <p:cNvPr id="375" name="Google Shape;375;p55"/>
          <p:cNvPicPr preferRelativeResize="0"/>
          <p:nvPr/>
        </p:nvPicPr>
        <p:blipFill rotWithShape="1">
          <a:blip r:embed="rId3">
            <a:alphaModFix/>
          </a:blip>
          <a:srcRect t="16734" r="8892" b="18300"/>
          <a:stretch/>
        </p:blipFill>
        <p:spPr>
          <a:xfrm>
            <a:off x="6393601" y="3649330"/>
            <a:ext cx="2036850" cy="846042"/>
          </a:xfrm>
          <a:prstGeom prst="rect">
            <a:avLst/>
          </a:prstGeom>
          <a:noFill/>
          <a:ln>
            <a:noFill/>
          </a:ln>
        </p:spPr>
      </p:pic>
      <p:sp>
        <p:nvSpPr>
          <p:cNvPr id="9" name="TextBox 104"/>
          <p:cNvSpPr txBox="1"/>
          <p:nvPr/>
        </p:nvSpPr>
        <p:spPr>
          <a:xfrm>
            <a:off x="2526528" y="938586"/>
            <a:ext cx="4120763" cy="323165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smtClean="0">
                <a:ln>
                  <a:noFill/>
                </a:ln>
                <a:solidFill>
                  <a:srgbClr val="503D36"/>
                </a:solidFill>
                <a:effectLst/>
                <a:uLnTx/>
                <a:uFillTx/>
                <a:latin typeface="Arial" panose="020B0604020202020204" pitchFamily="34" charset="0"/>
                <a:ea typeface="+mn-ea"/>
                <a:cs typeface="Arial" panose="020B0604020202020204" pitchFamily="34" charset="0"/>
              </a:rPr>
              <a:t>LUYỆN</a:t>
            </a:r>
            <a:r>
              <a:rPr kumimoji="0" lang="en-US" sz="7200" b="1" i="0" u="none" strike="noStrike" kern="1200" cap="none" spc="0" normalizeH="0" noProof="0" smtClean="0">
                <a:ln>
                  <a:noFill/>
                </a:ln>
                <a:solidFill>
                  <a:srgbClr val="503D36"/>
                </a:solidFill>
                <a:effectLst/>
                <a:uLnTx/>
                <a:uFillTx/>
                <a:latin typeface="Arial" panose="020B0604020202020204" pitchFamily="34" charset="0"/>
                <a:ea typeface="+mn-ea"/>
                <a:cs typeface="Arial" panose="020B0604020202020204" pitchFamily="34" charset="0"/>
              </a:rPr>
              <a:t> TẬP</a:t>
            </a:r>
            <a:endParaRPr kumimoji="0" lang="en-US" sz="7200" b="1" i="0" u="none" strike="noStrike" kern="1200" cap="none" spc="0" normalizeH="0" baseline="0" noProof="0">
              <a:ln>
                <a:noFill/>
              </a:ln>
              <a:solidFill>
                <a:srgbClr val="503D36"/>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13" name="Rectangle 12"/>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15332" y="520325"/>
            <a:ext cx="8173949" cy="1015663"/>
            <a:chOff x="515332" y="416962"/>
            <a:chExt cx="8173949" cy="1015663"/>
          </a:xfrm>
        </p:grpSpPr>
        <p:sp>
          <p:nvSpPr>
            <p:cNvPr id="4" name="Rectangle 3"/>
            <p:cNvSpPr/>
            <p:nvPr/>
          </p:nvSpPr>
          <p:spPr>
            <a:xfrm>
              <a:off x="1391485" y="416962"/>
              <a:ext cx="7297796" cy="1015663"/>
            </a:xfrm>
            <a:prstGeom prst="rect">
              <a:avLst/>
            </a:prstGeom>
          </p:spPr>
          <p:txBody>
            <a:bodyPr wrap="square">
              <a:spAutoFit/>
            </a:bodyPr>
            <a:lstStyle/>
            <a:p>
              <a:pPr>
                <a:lnSpc>
                  <a:spcPct val="150000"/>
                </a:lnSpc>
                <a:tabLst>
                  <a:tab pos="361950" algn="l"/>
                </a:tabLst>
              </a:pPr>
              <a:r>
                <a:rPr lang="en-US" sz="2000" smtClean="0">
                  <a:latin typeface="+mn-lt"/>
                  <a:ea typeface="Arial" panose="020B0604020202020204" pitchFamily="34" charset="0"/>
                  <a:cs typeface="Times New Roman" panose="02020603050405020304" pitchFamily="18" charset="0"/>
                </a:rPr>
                <a:t>Thảo </a:t>
              </a:r>
              <a:r>
                <a:rPr lang="en-US" sz="2000">
                  <a:latin typeface="+mn-lt"/>
                  <a:ea typeface="Arial" panose="020B0604020202020204" pitchFamily="34" charset="0"/>
                  <a:cs typeface="Times New Roman" panose="02020603050405020304" pitchFamily="18" charset="0"/>
                </a:rPr>
                <a:t>luận nhóm và thực hiện phần </a:t>
              </a:r>
              <a:r>
                <a:rPr lang="en-US" sz="2000" b="1">
                  <a:latin typeface="+mn-lt"/>
                  <a:ea typeface="Arial" panose="020B0604020202020204" pitchFamily="34" charset="0"/>
                  <a:cs typeface="Times New Roman" panose="02020603050405020304" pitchFamily="18" charset="0"/>
                </a:rPr>
                <a:t>Thực </a:t>
              </a:r>
              <a:r>
                <a:rPr lang="en-US" sz="2000" b="1">
                  <a:latin typeface="+mn-lt"/>
                  <a:ea typeface="Arial" panose="020B0604020202020204" pitchFamily="34" charset="0"/>
                  <a:cs typeface="Times New Roman" panose="02020603050405020304" pitchFamily="18" charset="0"/>
                </a:rPr>
                <a:t>hành</a:t>
              </a:r>
              <a:r>
                <a:rPr lang="en-US" sz="2000" b="1" smtClean="0">
                  <a:latin typeface="+mn-lt"/>
                  <a:ea typeface="Arial" panose="020B0604020202020204" pitchFamily="34" charset="0"/>
                  <a:cs typeface="Times New Roman" panose="02020603050405020304" pitchFamily="18" charset="0"/>
                </a:rPr>
                <a:t>.</a:t>
              </a:r>
            </a:p>
            <a:p>
              <a:pPr>
                <a:lnSpc>
                  <a:spcPct val="150000"/>
                </a:lnSpc>
                <a:tabLst>
                  <a:tab pos="361950" algn="l"/>
                </a:tabLst>
              </a:pPr>
              <a:r>
                <a:rPr lang="vi-VN" sz="2000">
                  <a:latin typeface="+mn-lt"/>
                  <a:ea typeface="Times New Roman" panose="02020603050405020304" pitchFamily="18" charset="0"/>
                  <a:cs typeface="Times New Roman" panose="02020603050405020304" pitchFamily="18" charset="0"/>
                </a:rPr>
                <a:t>Thực hiện mô phỏng theo cách tương tự với các phép lai khác.</a:t>
              </a:r>
              <a:endParaRPr lang="da-DK" sz="2000" smtClean="0">
                <a:latin typeface="+mn-lt"/>
                <a:ea typeface="Times New Roman" panose="02020603050405020304" pitchFamily="18" charset="0"/>
                <a:cs typeface="Times New Roman" panose="02020603050405020304" pitchFamily="18" charset="0"/>
              </a:endParaRPr>
            </a:p>
          </p:txBody>
        </p:sp>
        <p:sp>
          <p:nvSpPr>
            <p:cNvPr id="8" name="Freeform 7"/>
            <p:cNvSpPr/>
            <p:nvPr/>
          </p:nvSpPr>
          <p:spPr>
            <a:xfrm>
              <a:off x="515332" y="491796"/>
              <a:ext cx="798132" cy="844023"/>
            </a:xfrm>
            <a:custGeom>
              <a:avLst/>
              <a:gdLst/>
              <a:ahLst/>
              <a:cxnLst/>
              <a:rect l="l" t="t" r="r" b="b"/>
              <a:pathLst>
                <a:path w="2815807" h="2983637">
                  <a:moveTo>
                    <a:pt x="0" y="0"/>
                  </a:moveTo>
                  <a:lnTo>
                    <a:pt x="2815808" y="0"/>
                  </a:lnTo>
                  <a:lnTo>
                    <a:pt x="2815808" y="2983637"/>
                  </a:lnTo>
                  <a:lnTo>
                    <a:pt x="0" y="2983637"/>
                  </a:lnTo>
                  <a:lnTo>
                    <a:pt x="0" y="0"/>
                  </a:lnTo>
                  <a:close/>
                </a:path>
              </a:pathLst>
            </a:custGeom>
            <a:blipFill>
              <a:blip r:embed="rId3"/>
              <a:stretch>
                <a:fillRect/>
              </a:stretch>
            </a:blipFill>
          </p:spPr>
        </p:sp>
      </p:grpSp>
      <p:sp>
        <p:nvSpPr>
          <p:cNvPr id="10" name="TextBox 9"/>
          <p:cNvSpPr txBox="1"/>
          <p:nvPr/>
        </p:nvSpPr>
        <p:spPr>
          <a:xfrm>
            <a:off x="512107" y="1881982"/>
            <a:ext cx="1210588" cy="400110"/>
          </a:xfrm>
          <a:prstGeom prst="rect">
            <a:avLst/>
          </a:prstGeom>
          <a:noFill/>
        </p:spPr>
        <p:txBody>
          <a:bodyPr wrap="none" rtlCol="0">
            <a:spAutoFit/>
          </a:bodyPr>
          <a:lstStyle/>
          <a:p>
            <a:pPr lvl="0">
              <a:defRPr/>
            </a:pPr>
            <a:r>
              <a:rPr lang="en-US" sz="2000" b="1" i="1" u="sng">
                <a:solidFill>
                  <a:srgbClr val="0070C0"/>
                </a:solidFill>
                <a:latin typeface="Arial" panose="020B0604020202020204" pitchFamily="34" charset="0"/>
                <a:cs typeface="Arial" panose="020B0604020202020204" pitchFamily="34" charset="0"/>
              </a:rPr>
              <a:t>Kết </a:t>
            </a:r>
            <a:r>
              <a:rPr lang="en-US" sz="2000" b="1" i="1" u="sng">
                <a:solidFill>
                  <a:srgbClr val="0070C0"/>
                </a:solidFill>
                <a:latin typeface="Arial" panose="020B0604020202020204" pitchFamily="34" charset="0"/>
                <a:cs typeface="Arial" panose="020B0604020202020204" pitchFamily="34" charset="0"/>
              </a:rPr>
              <a:t>quả</a:t>
            </a:r>
            <a:r>
              <a:rPr lang="en-US" sz="2000" b="1" i="1" u="sng" smtClean="0">
                <a:solidFill>
                  <a:srgbClr val="0070C0"/>
                </a:solidFill>
                <a:latin typeface="Arial" panose="020B0604020202020204" pitchFamily="34" charset="0"/>
                <a:cs typeface="Arial" panose="020B0604020202020204" pitchFamily="34" charset="0"/>
              </a:rPr>
              <a:t>:</a:t>
            </a:r>
            <a:endParaRPr kumimoji="0" lang="en-US" sz="2000" b="1" i="1" u="sng"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a:endParaRPr>
          </a:p>
        </p:txBody>
      </p:sp>
      <p:sp>
        <p:nvSpPr>
          <p:cNvPr id="9" name="Rectangle 8"/>
          <p:cNvSpPr/>
          <p:nvPr/>
        </p:nvSpPr>
        <p:spPr>
          <a:xfrm>
            <a:off x="512107" y="2560917"/>
            <a:ext cx="8111834" cy="1938992"/>
          </a:xfrm>
          <a:prstGeom prst="rect">
            <a:avLst/>
          </a:prstGeom>
        </p:spPr>
        <p:txBody>
          <a:bodyPr wrap="square">
            <a:spAutoFit/>
          </a:bodyPr>
          <a:lstStyle/>
          <a:p>
            <a:pPr algn="just">
              <a:lnSpc>
                <a:spcPct val="150000"/>
              </a:lnSpc>
            </a:pPr>
            <a:r>
              <a:rPr lang="fr-FR" sz="2000" b="1">
                <a:latin typeface="+mj-lt"/>
                <a:ea typeface="Calibri" panose="020F0502020204030204" pitchFamily="34" charset="0"/>
                <a:cs typeface="Times New Roman" panose="02020603050405020304" pitchFamily="18" charset="0"/>
              </a:rPr>
              <a:t>Chuẩn bị</a:t>
            </a:r>
            <a:endParaRPr lang="en-US" sz="200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fr-FR" sz="2000" smtClean="0">
                <a:latin typeface="+mj-lt"/>
                <a:ea typeface="Calibri" panose="020F0502020204030204" pitchFamily="34" charset="0"/>
                <a:cs typeface="Times New Roman" panose="02020603050405020304" pitchFamily="18" charset="0"/>
              </a:rPr>
              <a:t>Hai </a:t>
            </a:r>
            <a:r>
              <a:rPr lang="fr-FR" sz="2000">
                <a:latin typeface="+mj-lt"/>
                <a:ea typeface="Calibri" panose="020F0502020204030204" pitchFamily="34" charset="0"/>
                <a:cs typeface="Times New Roman" panose="02020603050405020304" pitchFamily="18" charset="0"/>
              </a:rPr>
              <a:t>đồng xu với hai màu khác nhau, chẳng hạn màu xanh </a:t>
            </a:r>
            <a:r>
              <a:rPr lang="fr-FR" sz="2000">
                <a:latin typeface="+mj-lt"/>
                <a:ea typeface="Calibri" panose="020F0502020204030204" pitchFamily="34" charset="0"/>
                <a:cs typeface="Times New Roman" panose="02020603050405020304" pitchFamily="18" charset="0"/>
              </a:rPr>
              <a:t>và </a:t>
            </a:r>
            <a:r>
              <a:rPr lang="fr-FR" sz="2000" smtClean="0">
                <a:latin typeface="+mj-lt"/>
                <a:ea typeface="Calibri" panose="020F0502020204030204" pitchFamily="34" charset="0"/>
                <a:cs typeface="Times New Roman" panose="02020603050405020304" pitchFamily="18" charset="0"/>
              </a:rPr>
              <a:t>      màu </a:t>
            </a:r>
            <a:r>
              <a:rPr lang="fr-FR" sz="2000">
                <a:latin typeface="+mj-lt"/>
                <a:ea typeface="Calibri" panose="020F0502020204030204" pitchFamily="34" charset="0"/>
                <a:cs typeface="Times New Roman" panose="02020603050405020304" pitchFamily="18" charset="0"/>
              </a:rPr>
              <a:t>đỏ</a:t>
            </a:r>
            <a:r>
              <a:rPr lang="fr-FR" sz="2000" smtClean="0">
                <a:latin typeface="+mj-lt"/>
                <a:ea typeface="Calibri" panose="020F0502020204030204" pitchFamily="34" charset="0"/>
                <a:cs typeface="Times New Roman" panose="02020603050405020304" pitchFamily="18" charset="0"/>
              </a:rPr>
              <a:t>.</a:t>
            </a:r>
            <a:endParaRPr lang="en-US" sz="200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fr-FR" sz="2000" smtClean="0">
                <a:latin typeface="+mj-lt"/>
                <a:ea typeface="Calibri" panose="020F0502020204030204" pitchFamily="34" charset="0"/>
                <a:cs typeface="Times New Roman" panose="02020603050405020304" pitchFamily="18" charset="0"/>
              </a:rPr>
              <a:t>Ôn </a:t>
            </a:r>
            <a:r>
              <a:rPr lang="fr-FR" sz="2000">
                <a:latin typeface="+mj-lt"/>
                <a:ea typeface="Calibri" panose="020F0502020204030204" pitchFamily="34" charset="0"/>
                <a:cs typeface="Times New Roman" panose="02020603050405020304" pitchFamily="18" charset="0"/>
              </a:rPr>
              <a:t>tập các quy luật di truyền của </a:t>
            </a:r>
            <a:r>
              <a:rPr lang="fr-FR" sz="2000">
                <a:latin typeface="+mj-lt"/>
                <a:ea typeface="Calibri" panose="020F0502020204030204" pitchFamily="34" charset="0"/>
                <a:cs typeface="Times New Roman" panose="02020603050405020304" pitchFamily="18" charset="0"/>
              </a:rPr>
              <a:t>Mendel</a:t>
            </a:r>
            <a:r>
              <a:rPr lang="fr-FR" sz="2000" smtClean="0">
                <a:latin typeface="+mj-lt"/>
                <a:ea typeface="Calibri" panose="020F0502020204030204" pitchFamily="34" charset="0"/>
                <a:cs typeface="Times New Roman" panose="02020603050405020304" pitchFamily="18" charset="0"/>
              </a:rPr>
              <a:t>.</a:t>
            </a:r>
          </a:p>
        </p:txBody>
      </p:sp>
      <p:sp>
        <p:nvSpPr>
          <p:cNvPr id="12" name="Freeform 8"/>
          <p:cNvSpPr/>
          <p:nvPr/>
        </p:nvSpPr>
        <p:spPr>
          <a:xfrm>
            <a:off x="7678432" y="1811921"/>
            <a:ext cx="1767717" cy="969646"/>
          </a:xfrm>
          <a:custGeom>
            <a:avLst/>
            <a:gdLst/>
            <a:ahLst/>
            <a:cxnLst/>
            <a:rect l="l" t="t" r="r" b="b"/>
            <a:pathLst>
              <a:path w="6347514" h="3681294">
                <a:moveTo>
                  <a:pt x="0" y="0"/>
                </a:moveTo>
                <a:lnTo>
                  <a:pt x="6347514" y="0"/>
                </a:lnTo>
                <a:lnTo>
                  <a:pt x="6347514" y="3681294"/>
                </a:lnTo>
                <a:lnTo>
                  <a:pt x="0" y="3681294"/>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13" name="Rectangle 12"/>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sp>
        <p:nvSpPr>
          <p:cNvPr id="3" name="Rectangle 2"/>
          <p:cNvSpPr/>
          <p:nvPr/>
        </p:nvSpPr>
        <p:spPr>
          <a:xfrm>
            <a:off x="598335" y="676627"/>
            <a:ext cx="7939377" cy="3647152"/>
          </a:xfrm>
          <a:prstGeom prst="rect">
            <a:avLst/>
          </a:prstGeom>
        </p:spPr>
        <p:txBody>
          <a:bodyPr wrap="square">
            <a:spAutoFit/>
          </a:bodyPr>
          <a:lstStyle/>
          <a:p>
            <a:pPr lvl="0" algn="just">
              <a:lnSpc>
                <a:spcPct val="150000"/>
              </a:lnSpc>
            </a:pPr>
            <a:r>
              <a:rPr lang="fr-FR" sz="2200" b="1">
                <a:ea typeface="Calibri" panose="020F0502020204030204" pitchFamily="34" charset="0"/>
                <a:cs typeface="Times New Roman" panose="02020603050405020304" pitchFamily="18" charset="0"/>
              </a:rPr>
              <a:t>Mô phỏng</a:t>
            </a:r>
            <a:endParaRPr lang="en-US" sz="2200">
              <a:ea typeface="Calibri" panose="020F0502020204030204" pitchFamily="34" charset="0"/>
              <a:cs typeface="Times New Roman" panose="02020603050405020304" pitchFamily="18" charset="0"/>
            </a:endParaRPr>
          </a:p>
          <a:p>
            <a:pPr lvl="0" algn="just">
              <a:lnSpc>
                <a:spcPct val="150000"/>
              </a:lnSpc>
            </a:pPr>
            <a:r>
              <a:rPr lang="fr-FR" sz="2200">
                <a:ea typeface="Calibri" panose="020F0502020204030204" pitchFamily="34" charset="0"/>
                <a:cs typeface="Times New Roman" panose="02020603050405020304" pitchFamily="18" charset="0"/>
              </a:rPr>
              <a:t>Ta sẽ mô phỏng việc lai “bố” và “mẹ” thuộc đời lại F1 và xem xét kiểu gen, kiểu hình của đời F2. Giả sử, đồng xu màu xanh kí hiệu cho “bố”, đồng xu màu đỏ kí hiệu cho “mẹ”. Trên mỗi đồng xu quy ước một mặt là A, mặt còn lại là a.</a:t>
            </a:r>
            <a:endParaRPr lang="en-US" sz="2200">
              <a:ea typeface="Calibri" panose="020F0502020204030204" pitchFamily="34" charset="0"/>
              <a:cs typeface="Times New Roman" panose="02020603050405020304" pitchFamily="18" charset="0"/>
            </a:endParaRPr>
          </a:p>
          <a:p>
            <a:pPr lvl="0" algn="just">
              <a:lnSpc>
                <a:spcPct val="150000"/>
              </a:lnSpc>
            </a:pPr>
            <a:r>
              <a:rPr lang="fr-FR" sz="2200" b="1" i="1">
                <a:ea typeface="Calibri" panose="020F0502020204030204" pitchFamily="34" charset="0"/>
                <a:cs typeface="Times New Roman" panose="02020603050405020304" pitchFamily="18" charset="0"/>
              </a:rPr>
              <a:t>Bước 1: </a:t>
            </a:r>
            <a:r>
              <a:rPr lang="fr-FR" sz="2200">
                <a:ea typeface="Calibri" panose="020F0502020204030204" pitchFamily="34" charset="0"/>
                <a:cs typeface="Times New Roman" panose="02020603050405020304" pitchFamily="18" charset="0"/>
              </a:rPr>
              <a:t>Tung mỗi đồng xu 100 lần và hoàn thiện bảng, ta được bảng:</a:t>
            </a:r>
            <a:endParaRPr lang="en-US" sz="220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7297426" y="409490"/>
            <a:ext cx="1240286" cy="247260"/>
          </a:xfrm>
          <a:prstGeom prst="rect">
            <a:avLst/>
          </a:prstGeom>
        </p:spPr>
      </p:pic>
      <p:sp>
        <p:nvSpPr>
          <p:cNvPr id="10" name="Freeform 8"/>
          <p:cNvSpPr/>
          <p:nvPr/>
        </p:nvSpPr>
        <p:spPr>
          <a:xfrm>
            <a:off x="7824083" y="4071068"/>
            <a:ext cx="1456712" cy="761861"/>
          </a:xfrm>
          <a:custGeom>
            <a:avLst/>
            <a:gdLst/>
            <a:ahLst/>
            <a:cxnLst/>
            <a:rect l="l" t="t" r="r" b="b"/>
            <a:pathLst>
              <a:path w="6347514" h="3681294">
                <a:moveTo>
                  <a:pt x="0" y="0"/>
                </a:moveTo>
                <a:lnTo>
                  <a:pt x="6347514" y="0"/>
                </a:lnTo>
                <a:lnTo>
                  <a:pt x="6347514" y="3681294"/>
                </a:lnTo>
                <a:lnTo>
                  <a:pt x="0" y="3681294"/>
                </a:lnTo>
                <a:lnTo>
                  <a:pt x="0" y="0"/>
                </a:lnTo>
                <a:close/>
              </a:path>
            </a:pathLst>
          </a:custGeom>
          <a:blipFill>
            <a:blip r:embed="rId4"/>
            <a:stretch>
              <a:fillRect/>
            </a:stretch>
          </a:blipFill>
        </p:spPr>
      </p:sp>
    </p:spTree>
    <p:extLst>
      <p:ext uri="{BB962C8B-B14F-4D97-AF65-F5344CB8AC3E}">
        <p14:creationId xmlns:p14="http://schemas.microsoft.com/office/powerpoint/2010/main" val="1872777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987589490"/>
              </p:ext>
            </p:extLst>
          </p:nvPr>
        </p:nvGraphicFramePr>
        <p:xfrm>
          <a:off x="463412" y="455752"/>
          <a:ext cx="8219412" cy="4267200"/>
        </p:xfrm>
        <a:graphic>
          <a:graphicData uri="http://schemas.openxmlformats.org/drawingml/2006/table">
            <a:tbl>
              <a:tblPr firstRow="1" firstCol="1" bandRow="1"/>
              <a:tblGrid>
                <a:gridCol w="657722">
                  <a:extLst>
                    <a:ext uri="{9D8B030D-6E8A-4147-A177-3AD203B41FA5}">
                      <a16:colId xmlns:a16="http://schemas.microsoft.com/office/drawing/2014/main" val="102942040"/>
                    </a:ext>
                  </a:extLst>
                </a:gridCol>
                <a:gridCol w="2401294">
                  <a:extLst>
                    <a:ext uri="{9D8B030D-6E8A-4147-A177-3AD203B41FA5}">
                      <a16:colId xmlns:a16="http://schemas.microsoft.com/office/drawing/2014/main" val="1680336082"/>
                    </a:ext>
                  </a:extLst>
                </a:gridCol>
                <a:gridCol w="2138901">
                  <a:extLst>
                    <a:ext uri="{9D8B030D-6E8A-4147-A177-3AD203B41FA5}">
                      <a16:colId xmlns:a16="http://schemas.microsoft.com/office/drawing/2014/main" val="3345223097"/>
                    </a:ext>
                  </a:extLst>
                </a:gridCol>
                <a:gridCol w="1359673">
                  <a:extLst>
                    <a:ext uri="{9D8B030D-6E8A-4147-A177-3AD203B41FA5}">
                      <a16:colId xmlns:a16="http://schemas.microsoft.com/office/drawing/2014/main" val="2323837451"/>
                    </a:ext>
                  </a:extLst>
                </a:gridCol>
                <a:gridCol w="1661822">
                  <a:extLst>
                    <a:ext uri="{9D8B030D-6E8A-4147-A177-3AD203B41FA5}">
                      <a16:colId xmlns:a16="http://schemas.microsoft.com/office/drawing/2014/main" val="3280551373"/>
                    </a:ext>
                  </a:extLst>
                </a:gridCol>
              </a:tblGrid>
              <a:tr h="0">
                <a:tc>
                  <a:txBody>
                    <a:bodyPr/>
                    <a:lstStyle/>
                    <a:p>
                      <a:pPr algn="ctr">
                        <a:lnSpc>
                          <a:spcPct val="100000"/>
                        </a:lnSpc>
                        <a:spcBef>
                          <a:spcPts val="300"/>
                        </a:spcBef>
                        <a:spcAft>
                          <a:spcPts val="300"/>
                        </a:spcAft>
                      </a:pPr>
                      <a:r>
                        <a:rPr lang="en-US" sz="2000" b="1" kern="100">
                          <a:solidFill>
                            <a:schemeClr val="tx1">
                              <a:lumMod val="50000"/>
                            </a:schemeClr>
                          </a:solidFill>
                          <a:effectLst/>
                          <a:latin typeface="+mj-lt"/>
                          <a:ea typeface="Calibri" panose="020F0502020204030204" pitchFamily="34" charset="0"/>
                          <a:cs typeface="Times New Roman" panose="02020603050405020304" pitchFamily="18" charset="0"/>
                        </a:rPr>
                        <a:t>STT</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b="1" kern="100">
                          <a:solidFill>
                            <a:schemeClr val="tx1">
                              <a:lumMod val="50000"/>
                            </a:schemeClr>
                          </a:solidFill>
                          <a:effectLst/>
                          <a:latin typeface="+mj-lt"/>
                          <a:ea typeface="Calibri" panose="020F0502020204030204" pitchFamily="34" charset="0"/>
                          <a:cs typeface="Times New Roman" panose="02020603050405020304" pitchFamily="18" charset="0"/>
                        </a:rPr>
                        <a:t>Kết quả trên đồng xu màu xanh</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b="1" kern="100">
                          <a:solidFill>
                            <a:schemeClr val="tx1">
                              <a:lumMod val="50000"/>
                            </a:schemeClr>
                          </a:solidFill>
                          <a:effectLst/>
                          <a:latin typeface="+mj-lt"/>
                          <a:ea typeface="Calibri" panose="020F0502020204030204" pitchFamily="34" charset="0"/>
                          <a:cs typeface="Times New Roman" panose="02020603050405020304" pitchFamily="18" charset="0"/>
                        </a:rPr>
                        <a:t>Kết quả trên đồng xu màu đỏ</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b="1" kern="100">
                          <a:solidFill>
                            <a:schemeClr val="tx1">
                              <a:lumMod val="50000"/>
                            </a:schemeClr>
                          </a:solidFill>
                          <a:effectLst/>
                          <a:latin typeface="+mj-lt"/>
                          <a:ea typeface="Calibri" panose="020F0502020204030204" pitchFamily="34" charset="0"/>
                          <a:cs typeface="Times New Roman" panose="02020603050405020304" pitchFamily="18" charset="0"/>
                        </a:rPr>
                        <a:t>Kiểu gen</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b="1" kern="100">
                          <a:solidFill>
                            <a:schemeClr val="tx1">
                              <a:lumMod val="50000"/>
                            </a:schemeClr>
                          </a:solidFill>
                          <a:effectLst/>
                          <a:latin typeface="+mj-lt"/>
                          <a:ea typeface="Calibri" panose="020F0502020204030204" pitchFamily="34" charset="0"/>
                          <a:cs typeface="Times New Roman" panose="02020603050405020304" pitchFamily="18" charset="0"/>
                        </a:rPr>
                        <a:t>Kiểu hình</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802753"/>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869783"/>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939984"/>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663145"/>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602736"/>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06073"/>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379917"/>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776196"/>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8</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448860"/>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9</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179693"/>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10</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050129"/>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11</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826886"/>
                  </a:ext>
                </a:extLst>
              </a:tr>
              <a:tr h="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12</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822924"/>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249635202"/>
              </p:ext>
            </p:extLst>
          </p:nvPr>
        </p:nvGraphicFramePr>
        <p:xfrm>
          <a:off x="509652" y="469135"/>
          <a:ext cx="8116743" cy="4219488"/>
        </p:xfrm>
        <a:graphic>
          <a:graphicData uri="http://schemas.openxmlformats.org/drawingml/2006/table">
            <a:tbl>
              <a:tblPr firstRow="1" firstCol="1" bandRow="1"/>
              <a:tblGrid>
                <a:gridCol w="829551">
                  <a:extLst>
                    <a:ext uri="{9D8B030D-6E8A-4147-A177-3AD203B41FA5}">
                      <a16:colId xmlns:a16="http://schemas.microsoft.com/office/drawing/2014/main" val="1251013824"/>
                    </a:ext>
                  </a:extLst>
                </a:gridCol>
                <a:gridCol w="1821798">
                  <a:extLst>
                    <a:ext uri="{9D8B030D-6E8A-4147-A177-3AD203B41FA5}">
                      <a16:colId xmlns:a16="http://schemas.microsoft.com/office/drawing/2014/main" val="4189879375"/>
                    </a:ext>
                  </a:extLst>
                </a:gridCol>
                <a:gridCol w="1821798">
                  <a:extLst>
                    <a:ext uri="{9D8B030D-6E8A-4147-A177-3AD203B41FA5}">
                      <a16:colId xmlns:a16="http://schemas.microsoft.com/office/drawing/2014/main" val="3515130825"/>
                    </a:ext>
                  </a:extLst>
                </a:gridCol>
                <a:gridCol w="1821798">
                  <a:extLst>
                    <a:ext uri="{9D8B030D-6E8A-4147-A177-3AD203B41FA5}">
                      <a16:colId xmlns:a16="http://schemas.microsoft.com/office/drawing/2014/main" val="3788089201"/>
                    </a:ext>
                  </a:extLst>
                </a:gridCol>
                <a:gridCol w="1821798">
                  <a:extLst>
                    <a:ext uri="{9D8B030D-6E8A-4147-A177-3AD203B41FA5}">
                      <a16:colId xmlns:a16="http://schemas.microsoft.com/office/drawing/2014/main" val="3403708640"/>
                    </a:ext>
                  </a:extLst>
                </a:gridCol>
              </a:tblGrid>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13</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3484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14</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46106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15</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46851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16</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63601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5689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60356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77365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783967"/>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624444"/>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6036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19108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246247"/>
                  </a:ext>
                </a:extLst>
              </a:tr>
            </a:tbl>
          </a:graphicData>
        </a:graphic>
      </p:graphicFrame>
    </p:spTree>
    <p:extLst>
      <p:ext uri="{BB962C8B-B14F-4D97-AF65-F5344CB8AC3E}">
        <p14:creationId xmlns:p14="http://schemas.microsoft.com/office/powerpoint/2010/main" val="2514698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67659738"/>
              </p:ext>
            </p:extLst>
          </p:nvPr>
        </p:nvGraphicFramePr>
        <p:xfrm>
          <a:off x="509652" y="469135"/>
          <a:ext cx="8116743" cy="4219488"/>
        </p:xfrm>
        <a:graphic>
          <a:graphicData uri="http://schemas.openxmlformats.org/drawingml/2006/table">
            <a:tbl>
              <a:tblPr firstRow="1" firstCol="1" bandRow="1"/>
              <a:tblGrid>
                <a:gridCol w="829551">
                  <a:extLst>
                    <a:ext uri="{9D8B030D-6E8A-4147-A177-3AD203B41FA5}">
                      <a16:colId xmlns:a16="http://schemas.microsoft.com/office/drawing/2014/main" val="1251013824"/>
                    </a:ext>
                  </a:extLst>
                </a:gridCol>
                <a:gridCol w="1821798">
                  <a:extLst>
                    <a:ext uri="{9D8B030D-6E8A-4147-A177-3AD203B41FA5}">
                      <a16:colId xmlns:a16="http://schemas.microsoft.com/office/drawing/2014/main" val="4189879375"/>
                    </a:ext>
                  </a:extLst>
                </a:gridCol>
                <a:gridCol w="1821798">
                  <a:extLst>
                    <a:ext uri="{9D8B030D-6E8A-4147-A177-3AD203B41FA5}">
                      <a16:colId xmlns:a16="http://schemas.microsoft.com/office/drawing/2014/main" val="3515130825"/>
                    </a:ext>
                  </a:extLst>
                </a:gridCol>
                <a:gridCol w="1821798">
                  <a:extLst>
                    <a:ext uri="{9D8B030D-6E8A-4147-A177-3AD203B41FA5}">
                      <a16:colId xmlns:a16="http://schemas.microsoft.com/office/drawing/2014/main" val="3788089201"/>
                    </a:ext>
                  </a:extLst>
                </a:gridCol>
                <a:gridCol w="1821798">
                  <a:extLst>
                    <a:ext uri="{9D8B030D-6E8A-4147-A177-3AD203B41FA5}">
                      <a16:colId xmlns:a16="http://schemas.microsoft.com/office/drawing/2014/main" val="3403708640"/>
                    </a:ext>
                  </a:extLst>
                </a:gridCol>
              </a:tblGrid>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3484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46106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46851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63601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5689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60356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77365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783967"/>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624444"/>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6036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19108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246247"/>
                  </a:ext>
                </a:extLst>
              </a:tr>
            </a:tbl>
          </a:graphicData>
        </a:graphic>
      </p:graphicFrame>
    </p:spTree>
    <p:extLst>
      <p:ext uri="{BB962C8B-B14F-4D97-AF65-F5344CB8AC3E}">
        <p14:creationId xmlns:p14="http://schemas.microsoft.com/office/powerpoint/2010/main" val="2057465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4235815794"/>
              </p:ext>
            </p:extLst>
          </p:nvPr>
        </p:nvGraphicFramePr>
        <p:xfrm>
          <a:off x="509652" y="469135"/>
          <a:ext cx="8116743" cy="4219488"/>
        </p:xfrm>
        <a:graphic>
          <a:graphicData uri="http://schemas.openxmlformats.org/drawingml/2006/table">
            <a:tbl>
              <a:tblPr firstRow="1" firstCol="1" bandRow="1"/>
              <a:tblGrid>
                <a:gridCol w="829551">
                  <a:extLst>
                    <a:ext uri="{9D8B030D-6E8A-4147-A177-3AD203B41FA5}">
                      <a16:colId xmlns:a16="http://schemas.microsoft.com/office/drawing/2014/main" val="1251013824"/>
                    </a:ext>
                  </a:extLst>
                </a:gridCol>
                <a:gridCol w="1821798">
                  <a:extLst>
                    <a:ext uri="{9D8B030D-6E8A-4147-A177-3AD203B41FA5}">
                      <a16:colId xmlns:a16="http://schemas.microsoft.com/office/drawing/2014/main" val="4189879375"/>
                    </a:ext>
                  </a:extLst>
                </a:gridCol>
                <a:gridCol w="1821798">
                  <a:extLst>
                    <a:ext uri="{9D8B030D-6E8A-4147-A177-3AD203B41FA5}">
                      <a16:colId xmlns:a16="http://schemas.microsoft.com/office/drawing/2014/main" val="3515130825"/>
                    </a:ext>
                  </a:extLst>
                </a:gridCol>
                <a:gridCol w="1821798">
                  <a:extLst>
                    <a:ext uri="{9D8B030D-6E8A-4147-A177-3AD203B41FA5}">
                      <a16:colId xmlns:a16="http://schemas.microsoft.com/office/drawing/2014/main" val="3788089201"/>
                    </a:ext>
                  </a:extLst>
                </a:gridCol>
                <a:gridCol w="1821798">
                  <a:extLst>
                    <a:ext uri="{9D8B030D-6E8A-4147-A177-3AD203B41FA5}">
                      <a16:colId xmlns:a16="http://schemas.microsoft.com/office/drawing/2014/main" val="3403708640"/>
                    </a:ext>
                  </a:extLst>
                </a:gridCol>
              </a:tblGrid>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3484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46106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46851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63601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5689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60356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77365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783967"/>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624444"/>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6036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19108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246247"/>
                  </a:ext>
                </a:extLst>
              </a:tr>
            </a:tbl>
          </a:graphicData>
        </a:graphic>
      </p:graphicFrame>
    </p:spTree>
    <p:extLst>
      <p:ext uri="{BB962C8B-B14F-4D97-AF65-F5344CB8AC3E}">
        <p14:creationId xmlns:p14="http://schemas.microsoft.com/office/powerpoint/2010/main" val="1325449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025542437"/>
              </p:ext>
            </p:extLst>
          </p:nvPr>
        </p:nvGraphicFramePr>
        <p:xfrm>
          <a:off x="509652" y="469135"/>
          <a:ext cx="8116743" cy="4219488"/>
        </p:xfrm>
        <a:graphic>
          <a:graphicData uri="http://schemas.openxmlformats.org/drawingml/2006/table">
            <a:tbl>
              <a:tblPr firstRow="1" firstCol="1" bandRow="1"/>
              <a:tblGrid>
                <a:gridCol w="829551">
                  <a:extLst>
                    <a:ext uri="{9D8B030D-6E8A-4147-A177-3AD203B41FA5}">
                      <a16:colId xmlns:a16="http://schemas.microsoft.com/office/drawing/2014/main" val="1251013824"/>
                    </a:ext>
                  </a:extLst>
                </a:gridCol>
                <a:gridCol w="1821798">
                  <a:extLst>
                    <a:ext uri="{9D8B030D-6E8A-4147-A177-3AD203B41FA5}">
                      <a16:colId xmlns:a16="http://schemas.microsoft.com/office/drawing/2014/main" val="4189879375"/>
                    </a:ext>
                  </a:extLst>
                </a:gridCol>
                <a:gridCol w="1821798">
                  <a:extLst>
                    <a:ext uri="{9D8B030D-6E8A-4147-A177-3AD203B41FA5}">
                      <a16:colId xmlns:a16="http://schemas.microsoft.com/office/drawing/2014/main" val="3515130825"/>
                    </a:ext>
                  </a:extLst>
                </a:gridCol>
                <a:gridCol w="1821798">
                  <a:extLst>
                    <a:ext uri="{9D8B030D-6E8A-4147-A177-3AD203B41FA5}">
                      <a16:colId xmlns:a16="http://schemas.microsoft.com/office/drawing/2014/main" val="3788089201"/>
                    </a:ext>
                  </a:extLst>
                </a:gridCol>
                <a:gridCol w="1821798">
                  <a:extLst>
                    <a:ext uri="{9D8B030D-6E8A-4147-A177-3AD203B41FA5}">
                      <a16:colId xmlns:a16="http://schemas.microsoft.com/office/drawing/2014/main" val="3403708640"/>
                    </a:ext>
                  </a:extLst>
                </a:gridCol>
              </a:tblGrid>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3484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46106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46851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63601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5689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60356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77365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783967"/>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624444"/>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6036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19108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246247"/>
                  </a:ext>
                </a:extLst>
              </a:tr>
            </a:tbl>
          </a:graphicData>
        </a:graphic>
      </p:graphicFrame>
    </p:spTree>
    <p:extLst>
      <p:ext uri="{BB962C8B-B14F-4D97-AF65-F5344CB8AC3E}">
        <p14:creationId xmlns:p14="http://schemas.microsoft.com/office/powerpoint/2010/main" val="485882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838233779"/>
              </p:ext>
            </p:extLst>
          </p:nvPr>
        </p:nvGraphicFramePr>
        <p:xfrm>
          <a:off x="509652" y="469135"/>
          <a:ext cx="8116743" cy="4219488"/>
        </p:xfrm>
        <a:graphic>
          <a:graphicData uri="http://schemas.openxmlformats.org/drawingml/2006/table">
            <a:tbl>
              <a:tblPr firstRow="1" firstCol="1" bandRow="1"/>
              <a:tblGrid>
                <a:gridCol w="829551">
                  <a:extLst>
                    <a:ext uri="{9D8B030D-6E8A-4147-A177-3AD203B41FA5}">
                      <a16:colId xmlns:a16="http://schemas.microsoft.com/office/drawing/2014/main" val="1251013824"/>
                    </a:ext>
                  </a:extLst>
                </a:gridCol>
                <a:gridCol w="1821798">
                  <a:extLst>
                    <a:ext uri="{9D8B030D-6E8A-4147-A177-3AD203B41FA5}">
                      <a16:colId xmlns:a16="http://schemas.microsoft.com/office/drawing/2014/main" val="4189879375"/>
                    </a:ext>
                  </a:extLst>
                </a:gridCol>
                <a:gridCol w="1821798">
                  <a:extLst>
                    <a:ext uri="{9D8B030D-6E8A-4147-A177-3AD203B41FA5}">
                      <a16:colId xmlns:a16="http://schemas.microsoft.com/office/drawing/2014/main" val="3515130825"/>
                    </a:ext>
                  </a:extLst>
                </a:gridCol>
                <a:gridCol w="1821798">
                  <a:extLst>
                    <a:ext uri="{9D8B030D-6E8A-4147-A177-3AD203B41FA5}">
                      <a16:colId xmlns:a16="http://schemas.microsoft.com/office/drawing/2014/main" val="3788089201"/>
                    </a:ext>
                  </a:extLst>
                </a:gridCol>
                <a:gridCol w="1821798">
                  <a:extLst>
                    <a:ext uri="{9D8B030D-6E8A-4147-A177-3AD203B41FA5}">
                      <a16:colId xmlns:a16="http://schemas.microsoft.com/office/drawing/2014/main" val="3403708640"/>
                    </a:ext>
                  </a:extLst>
                </a:gridCol>
              </a:tblGrid>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3484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46106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46851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63601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5689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60356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77365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783967"/>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624444"/>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6036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19108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246247"/>
                  </a:ext>
                </a:extLst>
              </a:tr>
            </a:tbl>
          </a:graphicData>
        </a:graphic>
      </p:graphicFrame>
    </p:spTree>
    <p:extLst>
      <p:ext uri="{BB962C8B-B14F-4D97-AF65-F5344CB8AC3E}">
        <p14:creationId xmlns:p14="http://schemas.microsoft.com/office/powerpoint/2010/main" val="2100144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13" name="TextBox 112"/>
          <p:cNvSpPr txBox="1"/>
          <p:nvPr/>
        </p:nvSpPr>
        <p:spPr>
          <a:xfrm>
            <a:off x="806918" y="713180"/>
            <a:ext cx="3367514" cy="577081"/>
          </a:xfrm>
          <a:prstGeom prst="rect">
            <a:avLst/>
          </a:prstGeom>
        </p:spPr>
        <p:txBody>
          <a:bodyPr wrap="square" lIns="0" tIns="0" rIns="0" bIns="0" rtlCol="0" anchor="t">
            <a:spAutoFit/>
          </a:bodyPr>
          <a:lstStyle/>
          <a:p>
            <a:pPr algn="ctr">
              <a:buClr>
                <a:srgbClr val="143E63"/>
              </a:buClr>
              <a:buSzPts val="3000"/>
              <a:defRPr/>
            </a:pPr>
            <a:r>
              <a:rPr lang="en-US" sz="3750" b="1">
                <a:solidFill>
                  <a:schemeClr val="tx2">
                    <a:lumMod val="50000"/>
                  </a:schemeClr>
                </a:solidFill>
                <a:ea typeface="+mn-ea"/>
                <a:sym typeface="Merriweather Sans"/>
              </a:rPr>
              <a:t>KHỞI ĐỘNG</a:t>
            </a:r>
            <a:endParaRPr lang="en-US" sz="3750" b="1" dirty="0">
              <a:solidFill>
                <a:schemeClr val="tx2">
                  <a:lumMod val="50000"/>
                </a:schemeClr>
              </a:solidFill>
              <a:ea typeface="+mn-ea"/>
              <a:sym typeface="Merriweather Sans"/>
            </a:endParaRPr>
          </a:p>
        </p:txBody>
      </p:sp>
      <p:sp>
        <p:nvSpPr>
          <p:cNvPr id="15" name="Rectangle 14"/>
          <p:cNvSpPr/>
          <p:nvPr/>
        </p:nvSpPr>
        <p:spPr>
          <a:xfrm>
            <a:off x="639940" y="1482765"/>
            <a:ext cx="3701471" cy="1881990"/>
          </a:xfrm>
          <a:prstGeom prst="rect">
            <a:avLst/>
          </a:prstGeom>
        </p:spPr>
        <p:txBody>
          <a:bodyPr wrap="square">
            <a:spAutoFit/>
          </a:bodyPr>
          <a:lstStyle/>
          <a:p>
            <a:pPr algn="just">
              <a:lnSpc>
                <a:spcPct val="150000"/>
              </a:lnSpc>
              <a:spcBef>
                <a:spcPts val="300"/>
              </a:spcBef>
              <a:spcAft>
                <a:spcPts val="300"/>
              </a:spcAft>
            </a:pPr>
            <a:r>
              <a:rPr lang="en-US" sz="2000" smtClean="0">
                <a:latin typeface="+mn-lt"/>
                <a:ea typeface="Arial" panose="020B0604020202020204" pitchFamily="34" charset="0"/>
                <a:cs typeface="Times New Roman" panose="02020603050405020304" pitchFamily="18" charset="0"/>
              </a:rPr>
              <a:t>T</a:t>
            </a:r>
            <a:r>
              <a:rPr lang="vi-VN" sz="2000" smtClean="0">
                <a:latin typeface="+mn-lt"/>
                <a:ea typeface="Arial" panose="020B0604020202020204" pitchFamily="34" charset="0"/>
                <a:cs typeface="Times New Roman" panose="02020603050405020304" pitchFamily="18" charset="0"/>
              </a:rPr>
              <a:t>ung </a:t>
            </a:r>
            <a:r>
              <a:rPr lang="vi-VN" sz="2000">
                <a:latin typeface="+mn-lt"/>
                <a:ea typeface="Arial" panose="020B0604020202020204" pitchFamily="34" charset="0"/>
                <a:cs typeface="Times New Roman" panose="02020603050405020304" pitchFamily="18" charset="0"/>
              </a:rPr>
              <a:t>hai đồng xu </a:t>
            </a:r>
            <a:r>
              <a:rPr lang="vi-VN" sz="2000">
                <a:latin typeface="+mn-lt"/>
                <a:ea typeface="Arial" panose="020B0604020202020204" pitchFamily="34" charset="0"/>
                <a:cs typeface="Times New Roman" panose="02020603050405020304" pitchFamily="18" charset="0"/>
              </a:rPr>
              <a:t>cùng </a:t>
            </a:r>
            <a:r>
              <a:rPr lang="vi-VN" sz="2000" smtClean="0">
                <a:latin typeface="+mn-lt"/>
                <a:ea typeface="Arial" panose="020B0604020202020204" pitchFamily="34" charset="0"/>
                <a:cs typeface="Times New Roman" panose="02020603050405020304" pitchFamily="18" charset="0"/>
              </a:rPr>
              <a:t>lúc</a:t>
            </a:r>
            <a:r>
              <a:rPr lang="en-US" sz="2000" smtClean="0">
                <a:latin typeface="+mn-lt"/>
                <a:ea typeface="Arial" panose="020B0604020202020204" pitchFamily="34" charset="0"/>
                <a:cs typeface="Times New Roman" panose="02020603050405020304" pitchFamily="18" charset="0"/>
              </a:rPr>
              <a:t>, </a:t>
            </a:r>
            <a:r>
              <a:rPr lang="en-US" sz="2000">
                <a:latin typeface="+mn-lt"/>
                <a:ea typeface="Arial" panose="020B0604020202020204" pitchFamily="34" charset="0"/>
                <a:cs typeface="Times New Roman" panose="02020603050405020304" pitchFamily="18" charset="0"/>
              </a:rPr>
              <a:t>h</a:t>
            </a:r>
            <a:r>
              <a:rPr lang="vi-VN" sz="2000" smtClean="0">
                <a:latin typeface="+mn-lt"/>
                <a:ea typeface="Arial" panose="020B0604020202020204" pitchFamily="34" charset="0"/>
                <a:cs typeface="Times New Roman" panose="02020603050405020304" pitchFamily="18" charset="0"/>
              </a:rPr>
              <a:t>ãy </a:t>
            </a:r>
            <a:r>
              <a:rPr lang="vi-VN" sz="2000">
                <a:latin typeface="+mn-lt"/>
                <a:ea typeface="Arial" panose="020B0604020202020204" pitchFamily="34" charset="0"/>
                <a:cs typeface="Times New Roman" panose="02020603050405020304" pitchFamily="18" charset="0"/>
              </a:rPr>
              <a:t>dự đoán các trường hợp có thể xảy ra sau khi tung hai đồng xu này.</a:t>
            </a:r>
            <a:endParaRPr lang="en-US" sz="2000">
              <a:latin typeface="+mn-lt"/>
              <a:ea typeface="Arial" panose="020B0604020202020204" pitchFamily="34" charset="0"/>
              <a:cs typeface="Times New Roman" panose="02020603050405020304" pitchFamily="18" charset="0"/>
            </a:endParaRPr>
          </a:p>
        </p:txBody>
      </p:sp>
      <p:sp>
        <p:nvSpPr>
          <p:cNvPr id="4" name="Rectangle 3"/>
          <p:cNvSpPr/>
          <p:nvPr/>
        </p:nvSpPr>
        <p:spPr>
          <a:xfrm>
            <a:off x="5002173" y="1871020"/>
            <a:ext cx="3383278" cy="1092607"/>
          </a:xfrm>
          <a:prstGeom prst="rect">
            <a:avLst/>
          </a:prstGeom>
        </p:spPr>
        <p:txBody>
          <a:bodyPr wrap="square">
            <a:spAutoFit/>
          </a:bodyPr>
          <a:lstStyle/>
          <a:p>
            <a:pPr lvl="0" algn="ctr">
              <a:lnSpc>
                <a:spcPct val="150000"/>
              </a:lnSpc>
              <a:spcBef>
                <a:spcPts val="300"/>
              </a:spcBef>
              <a:spcAft>
                <a:spcPts val="300"/>
              </a:spcAft>
            </a:pPr>
            <a:r>
              <a:rPr lang="en-US" sz="2000">
                <a:latin typeface="+mj-lt"/>
                <a:ea typeface="Arial" panose="020B0604020202020204" pitchFamily="34" charset="0"/>
                <a:cs typeface="Times New Roman" panose="02020603050405020304" pitchFamily="18" charset="0"/>
              </a:rPr>
              <a:t>Các kết quả có thể xảy ra</a:t>
            </a:r>
            <a:r>
              <a:rPr lang="en-US" sz="2000">
                <a:latin typeface="+mj-lt"/>
                <a:ea typeface="Arial" panose="020B0604020202020204" pitchFamily="34" charset="0"/>
                <a:cs typeface="Times New Roman" panose="02020603050405020304" pitchFamily="18" charset="0"/>
              </a:rPr>
              <a:t>: </a:t>
            </a:r>
            <a:endParaRPr lang="en-US" sz="2000" smtClean="0">
              <a:latin typeface="+mj-lt"/>
              <a:ea typeface="Arial" panose="020B0604020202020204" pitchFamily="34" charset="0"/>
              <a:cs typeface="Times New Roman" panose="02020603050405020304" pitchFamily="18" charset="0"/>
            </a:endParaRPr>
          </a:p>
          <a:p>
            <a:pPr lvl="0" algn="ctr">
              <a:lnSpc>
                <a:spcPct val="150000"/>
              </a:lnSpc>
              <a:spcBef>
                <a:spcPts val="300"/>
              </a:spcBef>
              <a:spcAft>
                <a:spcPts val="300"/>
              </a:spcAft>
            </a:pPr>
            <a:r>
              <a:rPr lang="en-US" sz="2000" smtClean="0">
                <a:latin typeface="+mj-lt"/>
                <a:ea typeface="Arial" panose="020B0604020202020204" pitchFamily="34" charset="0"/>
                <a:cs typeface="Times New Roman" panose="02020603050405020304" pitchFamily="18" charset="0"/>
              </a:rPr>
              <a:t>SS</a:t>
            </a:r>
            <a:r>
              <a:rPr lang="en-US" sz="2000">
                <a:latin typeface="+mj-lt"/>
                <a:ea typeface="Arial" panose="020B0604020202020204" pitchFamily="34" charset="0"/>
                <a:cs typeface="Times New Roman" panose="02020603050405020304" pitchFamily="18" charset="0"/>
              </a:rPr>
              <a:t>;  NN;  SN;  NS</a:t>
            </a:r>
            <a:endParaRPr lang="en-US" sz="2000">
              <a:latin typeface="+mj-lt"/>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flipH="1">
            <a:off x="-378350" y="3740139"/>
            <a:ext cx="2036579" cy="1181646"/>
          </a:xfrm>
          <a:prstGeom prst="rect">
            <a:avLst/>
          </a:prstGeom>
        </p:spPr>
      </p:pic>
      <p:pic>
        <p:nvPicPr>
          <p:cNvPr id="8" name="Picture 7"/>
          <p:cNvPicPr>
            <a:picLocks noChangeAspect="1"/>
          </p:cNvPicPr>
          <p:nvPr/>
        </p:nvPicPr>
        <p:blipFill>
          <a:blip r:embed="rId4"/>
          <a:stretch>
            <a:fillRect/>
          </a:stretch>
        </p:blipFill>
        <p:spPr>
          <a:xfrm>
            <a:off x="6002049" y="3592868"/>
            <a:ext cx="1383525" cy="1010769"/>
          </a:xfrm>
          <a:prstGeom prst="rect">
            <a:avLst/>
          </a:prstGeom>
        </p:spPr>
      </p:pic>
      <p:sp>
        <p:nvSpPr>
          <p:cNvPr id="9" name="TextBox 8"/>
          <p:cNvSpPr txBox="1"/>
          <p:nvPr/>
        </p:nvSpPr>
        <p:spPr>
          <a:xfrm>
            <a:off x="5137345" y="1202800"/>
            <a:ext cx="1143262" cy="430887"/>
          </a:xfrm>
          <a:prstGeom prst="rect">
            <a:avLst/>
          </a:prstGeom>
          <a:noFill/>
        </p:spPr>
        <p:txBody>
          <a:bodyPr wrap="none" rtlCol="0">
            <a:spAutoFit/>
          </a:bodyPr>
          <a:lstStyle/>
          <a:p>
            <a:pPr algn="ctr"/>
            <a:r>
              <a:rPr lang="en-US" sz="2200" b="1" i="1" u="sng" smtClean="0">
                <a:solidFill>
                  <a:schemeClr val="accent5">
                    <a:lumMod val="75000"/>
                  </a:schemeClr>
                </a:solidFill>
                <a:latin typeface="Arial" panose="020B0604020202020204" pitchFamily="34" charset="0"/>
                <a:cs typeface="Arial" panose="020B0604020202020204" pitchFamily="34" charset="0"/>
              </a:rPr>
              <a:t>Trả lời:</a:t>
            </a:r>
            <a:endParaRPr lang="en-US" sz="2200" b="1" i="1" u="sng" dirty="0">
              <a:solidFill>
                <a:schemeClr val="accent5">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7315200" y="574132"/>
            <a:ext cx="1240286" cy="247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067014423"/>
              </p:ext>
            </p:extLst>
          </p:nvPr>
        </p:nvGraphicFramePr>
        <p:xfrm>
          <a:off x="509652" y="469135"/>
          <a:ext cx="8116743" cy="4219488"/>
        </p:xfrm>
        <a:graphic>
          <a:graphicData uri="http://schemas.openxmlformats.org/drawingml/2006/table">
            <a:tbl>
              <a:tblPr firstRow="1" firstCol="1" bandRow="1"/>
              <a:tblGrid>
                <a:gridCol w="829551">
                  <a:extLst>
                    <a:ext uri="{9D8B030D-6E8A-4147-A177-3AD203B41FA5}">
                      <a16:colId xmlns:a16="http://schemas.microsoft.com/office/drawing/2014/main" val="1251013824"/>
                    </a:ext>
                  </a:extLst>
                </a:gridCol>
                <a:gridCol w="1821798">
                  <a:extLst>
                    <a:ext uri="{9D8B030D-6E8A-4147-A177-3AD203B41FA5}">
                      <a16:colId xmlns:a16="http://schemas.microsoft.com/office/drawing/2014/main" val="4189879375"/>
                    </a:ext>
                  </a:extLst>
                </a:gridCol>
                <a:gridCol w="1821798">
                  <a:extLst>
                    <a:ext uri="{9D8B030D-6E8A-4147-A177-3AD203B41FA5}">
                      <a16:colId xmlns:a16="http://schemas.microsoft.com/office/drawing/2014/main" val="3515130825"/>
                    </a:ext>
                  </a:extLst>
                </a:gridCol>
                <a:gridCol w="1821798">
                  <a:extLst>
                    <a:ext uri="{9D8B030D-6E8A-4147-A177-3AD203B41FA5}">
                      <a16:colId xmlns:a16="http://schemas.microsoft.com/office/drawing/2014/main" val="3788089201"/>
                    </a:ext>
                  </a:extLst>
                </a:gridCol>
                <a:gridCol w="1821798">
                  <a:extLst>
                    <a:ext uri="{9D8B030D-6E8A-4147-A177-3AD203B41FA5}">
                      <a16:colId xmlns:a16="http://schemas.microsoft.com/office/drawing/2014/main" val="3403708640"/>
                    </a:ext>
                  </a:extLst>
                </a:gridCol>
              </a:tblGrid>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3484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46106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46851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63601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5689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60356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77365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783967"/>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624444"/>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6036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19108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246247"/>
                  </a:ext>
                </a:extLst>
              </a:tr>
            </a:tbl>
          </a:graphicData>
        </a:graphic>
      </p:graphicFrame>
    </p:spTree>
    <p:extLst>
      <p:ext uri="{BB962C8B-B14F-4D97-AF65-F5344CB8AC3E}">
        <p14:creationId xmlns:p14="http://schemas.microsoft.com/office/powerpoint/2010/main" val="504851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992581602"/>
              </p:ext>
            </p:extLst>
          </p:nvPr>
        </p:nvGraphicFramePr>
        <p:xfrm>
          <a:off x="509652" y="469135"/>
          <a:ext cx="8116743" cy="4219488"/>
        </p:xfrm>
        <a:graphic>
          <a:graphicData uri="http://schemas.openxmlformats.org/drawingml/2006/table">
            <a:tbl>
              <a:tblPr firstRow="1" firstCol="1" bandRow="1"/>
              <a:tblGrid>
                <a:gridCol w="829551">
                  <a:extLst>
                    <a:ext uri="{9D8B030D-6E8A-4147-A177-3AD203B41FA5}">
                      <a16:colId xmlns:a16="http://schemas.microsoft.com/office/drawing/2014/main" val="1251013824"/>
                    </a:ext>
                  </a:extLst>
                </a:gridCol>
                <a:gridCol w="1821798">
                  <a:extLst>
                    <a:ext uri="{9D8B030D-6E8A-4147-A177-3AD203B41FA5}">
                      <a16:colId xmlns:a16="http://schemas.microsoft.com/office/drawing/2014/main" val="4189879375"/>
                    </a:ext>
                  </a:extLst>
                </a:gridCol>
                <a:gridCol w="1821798">
                  <a:extLst>
                    <a:ext uri="{9D8B030D-6E8A-4147-A177-3AD203B41FA5}">
                      <a16:colId xmlns:a16="http://schemas.microsoft.com/office/drawing/2014/main" val="3515130825"/>
                    </a:ext>
                  </a:extLst>
                </a:gridCol>
                <a:gridCol w="1821798">
                  <a:extLst>
                    <a:ext uri="{9D8B030D-6E8A-4147-A177-3AD203B41FA5}">
                      <a16:colId xmlns:a16="http://schemas.microsoft.com/office/drawing/2014/main" val="3788089201"/>
                    </a:ext>
                  </a:extLst>
                </a:gridCol>
                <a:gridCol w="1821798">
                  <a:extLst>
                    <a:ext uri="{9D8B030D-6E8A-4147-A177-3AD203B41FA5}">
                      <a16:colId xmlns:a16="http://schemas.microsoft.com/office/drawing/2014/main" val="3403708640"/>
                    </a:ext>
                  </a:extLst>
                </a:gridCol>
              </a:tblGrid>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3484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46106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46851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63601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5689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603563"/>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77365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783967"/>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624444"/>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6036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19108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246247"/>
                  </a:ext>
                </a:extLst>
              </a:tr>
            </a:tbl>
          </a:graphicData>
        </a:graphic>
      </p:graphicFrame>
    </p:spTree>
    <p:extLst>
      <p:ext uri="{BB962C8B-B14F-4D97-AF65-F5344CB8AC3E}">
        <p14:creationId xmlns:p14="http://schemas.microsoft.com/office/powerpoint/2010/main" val="287274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197215489"/>
              </p:ext>
            </p:extLst>
          </p:nvPr>
        </p:nvGraphicFramePr>
        <p:xfrm>
          <a:off x="509652" y="469135"/>
          <a:ext cx="8116743" cy="1406496"/>
        </p:xfrm>
        <a:graphic>
          <a:graphicData uri="http://schemas.openxmlformats.org/drawingml/2006/table">
            <a:tbl>
              <a:tblPr firstRow="1" firstCol="1" bandRow="1"/>
              <a:tblGrid>
                <a:gridCol w="829551">
                  <a:extLst>
                    <a:ext uri="{9D8B030D-6E8A-4147-A177-3AD203B41FA5}">
                      <a16:colId xmlns:a16="http://schemas.microsoft.com/office/drawing/2014/main" val="1251013824"/>
                    </a:ext>
                  </a:extLst>
                </a:gridCol>
                <a:gridCol w="1821798">
                  <a:extLst>
                    <a:ext uri="{9D8B030D-6E8A-4147-A177-3AD203B41FA5}">
                      <a16:colId xmlns:a16="http://schemas.microsoft.com/office/drawing/2014/main" val="4189879375"/>
                    </a:ext>
                  </a:extLst>
                </a:gridCol>
                <a:gridCol w="1821798">
                  <a:extLst>
                    <a:ext uri="{9D8B030D-6E8A-4147-A177-3AD203B41FA5}">
                      <a16:colId xmlns:a16="http://schemas.microsoft.com/office/drawing/2014/main" val="3515130825"/>
                    </a:ext>
                  </a:extLst>
                </a:gridCol>
                <a:gridCol w="1821798">
                  <a:extLst>
                    <a:ext uri="{9D8B030D-6E8A-4147-A177-3AD203B41FA5}">
                      <a16:colId xmlns:a16="http://schemas.microsoft.com/office/drawing/2014/main" val="3788089201"/>
                    </a:ext>
                  </a:extLst>
                </a:gridCol>
                <a:gridCol w="1821798">
                  <a:extLst>
                    <a:ext uri="{9D8B030D-6E8A-4147-A177-3AD203B41FA5}">
                      <a16:colId xmlns:a16="http://schemas.microsoft.com/office/drawing/2014/main" val="3403708640"/>
                    </a:ext>
                  </a:extLst>
                </a:gridCol>
              </a:tblGrid>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3484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461061"/>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cao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468510"/>
                  </a:ext>
                </a:extLst>
              </a:tr>
              <a:tr h="351624">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aa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Calibri" panose="020F0502020204030204" pitchFamily="34" charset="0"/>
                          <a:cs typeface="Times New Roman" panose="02020603050405020304" pitchFamily="18" charset="0"/>
                        </a:rPr>
                        <a:t>Thân thấp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636013"/>
                  </a:ext>
                </a:extLst>
              </a:tr>
            </a:tbl>
          </a:graphicData>
        </a:graphic>
      </p:graphicFrame>
      <p:sp>
        <p:nvSpPr>
          <p:cNvPr id="2" name="Rectangle 1"/>
          <p:cNvSpPr/>
          <p:nvPr/>
        </p:nvSpPr>
        <p:spPr>
          <a:xfrm>
            <a:off x="509651" y="1875631"/>
            <a:ext cx="8116743" cy="1477328"/>
          </a:xfrm>
          <a:prstGeom prst="rect">
            <a:avLst/>
          </a:prstGeom>
        </p:spPr>
        <p:txBody>
          <a:bodyPr wrap="square">
            <a:spAutoFit/>
          </a:bodyPr>
          <a:lstStyle/>
          <a:p>
            <a:pPr algn="just">
              <a:lnSpc>
                <a:spcPct val="150000"/>
              </a:lnSpc>
              <a:spcBef>
                <a:spcPts val="300"/>
              </a:spcBef>
              <a:spcAft>
                <a:spcPts val="300"/>
              </a:spcAft>
            </a:pPr>
            <a:r>
              <a:rPr lang="fr-FR" sz="2000" b="1" i="1">
                <a:latin typeface="+mj-lt"/>
                <a:ea typeface="Calibri" panose="020F0502020204030204" pitchFamily="34" charset="0"/>
                <a:cs typeface="Times New Roman" panose="02020603050405020304" pitchFamily="18" charset="0"/>
              </a:rPr>
              <a:t>Bước 2. </a:t>
            </a:r>
            <a:r>
              <a:rPr lang="fr-FR" sz="2000">
                <a:latin typeface="+mj-lt"/>
                <a:ea typeface="Calibri" panose="020F0502020204030204" pitchFamily="34" charset="0"/>
                <a:cs typeface="Times New Roman" panose="02020603050405020304" pitchFamily="18" charset="0"/>
              </a:rPr>
              <a:t>Dựa vào kết quả thu được ở Bảng T.1, xác định tần số, tần số tương đối của các kiểu gene, kiểu hình và hoàn thiện bảng sau vào vở ta được:</a:t>
            </a:r>
            <a:endParaRPr lang="en-US" sz="20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3305409876"/>
                  </p:ext>
                </p:extLst>
              </p:nvPr>
            </p:nvGraphicFramePr>
            <p:xfrm>
              <a:off x="509649" y="3350488"/>
              <a:ext cx="8116744" cy="1348725"/>
            </p:xfrm>
            <a:graphic>
              <a:graphicData uri="http://schemas.openxmlformats.org/drawingml/2006/table">
                <a:tbl>
                  <a:tblPr firstRow="1" firstCol="1" bandRow="1"/>
                  <a:tblGrid>
                    <a:gridCol w="2281259">
                      <a:extLst>
                        <a:ext uri="{9D8B030D-6E8A-4147-A177-3AD203B41FA5}">
                          <a16:colId xmlns:a16="http://schemas.microsoft.com/office/drawing/2014/main" val="3434194821"/>
                        </a:ext>
                      </a:extLst>
                    </a:gridCol>
                    <a:gridCol w="1776245">
                      <a:extLst>
                        <a:ext uri="{9D8B030D-6E8A-4147-A177-3AD203B41FA5}">
                          <a16:colId xmlns:a16="http://schemas.microsoft.com/office/drawing/2014/main" val="3433634185"/>
                        </a:ext>
                      </a:extLst>
                    </a:gridCol>
                    <a:gridCol w="2029620">
                      <a:extLst>
                        <a:ext uri="{9D8B030D-6E8A-4147-A177-3AD203B41FA5}">
                          <a16:colId xmlns:a16="http://schemas.microsoft.com/office/drawing/2014/main" val="1705973584"/>
                        </a:ext>
                      </a:extLst>
                    </a:gridCol>
                    <a:gridCol w="2029620">
                      <a:extLst>
                        <a:ext uri="{9D8B030D-6E8A-4147-A177-3AD203B41FA5}">
                          <a16:colId xmlns:a16="http://schemas.microsoft.com/office/drawing/2014/main" val="390655483"/>
                        </a:ext>
                      </a:extLst>
                    </a:gridCol>
                  </a:tblGrid>
                  <a:tr h="370007">
                    <a:tc>
                      <a:txBody>
                        <a:bodyPr/>
                        <a:lstStyle/>
                        <a:p>
                          <a:pPr algn="just">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Kiểu gene</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AA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Aa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aa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246312"/>
                      </a:ext>
                    </a:extLst>
                  </a:tr>
                  <a:tr h="370007">
                    <a:tc>
                      <a:txBody>
                        <a:bodyPr/>
                        <a:lstStyle/>
                        <a:p>
                          <a:pPr algn="just">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Tần số</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25</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50</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25</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113747"/>
                      </a:ext>
                    </a:extLst>
                  </a:tr>
                  <a:tr h="603754">
                    <a:tc>
                      <a:txBody>
                        <a:bodyPr/>
                        <a:lstStyle/>
                        <a:p>
                          <a:pPr algn="just">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Tần số tương đối</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2000" i="1" kern="100" smtClean="0">
                                        <a:solidFill>
                                          <a:schemeClr val="tx1">
                                            <a:lumMod val="50000"/>
                                          </a:schemeClr>
                                        </a:solidFill>
                                        <a:effectLst/>
                                        <a:latin typeface="+mj-lt"/>
                                        <a:ea typeface="Calibri" panose="020F0502020204030204" pitchFamily="34" charset="0"/>
                                        <a:cs typeface="Times New Roman" panose="02020603050405020304" pitchFamily="18" charset="0"/>
                                      </a:rPr>
                                    </m:ctrlPr>
                                  </m:fPr>
                                  <m:num>
                                    <m:r>
                                      <a:rPr lang="fr-FR" sz="2000" i="1" kern="100">
                                        <a:solidFill>
                                          <a:schemeClr val="tx1">
                                            <a:lumMod val="50000"/>
                                          </a:schemeClr>
                                        </a:solidFill>
                                        <a:effectLst/>
                                        <a:latin typeface="+mj-lt"/>
                                        <a:ea typeface="Calibri" panose="020F0502020204030204" pitchFamily="34" charset="0"/>
                                        <a:cs typeface="Times New Roman" panose="02020603050405020304" pitchFamily="18" charset="0"/>
                                      </a:rPr>
                                      <m:t>1</m:t>
                                    </m:r>
                                  </m:num>
                                  <m:den>
                                    <m:r>
                                      <a:rPr lang="fr-FR" sz="2000" i="1" kern="100">
                                        <a:solidFill>
                                          <a:schemeClr val="tx1">
                                            <a:lumMod val="50000"/>
                                          </a:schemeClr>
                                        </a:solidFill>
                                        <a:effectLst/>
                                        <a:latin typeface="+mj-lt"/>
                                        <a:ea typeface="Calibri" panose="020F0502020204030204" pitchFamily="34" charset="0"/>
                                        <a:cs typeface="Times New Roman" panose="02020603050405020304" pitchFamily="18" charset="0"/>
                                      </a:rPr>
                                      <m:t>4</m:t>
                                    </m:r>
                                  </m:den>
                                </m:f>
                              </m:oMath>
                            </m:oMathPara>
                          </a14:m>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2000" i="1" kern="100" smtClean="0">
                                        <a:solidFill>
                                          <a:schemeClr val="tx1">
                                            <a:lumMod val="50000"/>
                                          </a:schemeClr>
                                        </a:solidFill>
                                        <a:effectLst/>
                                        <a:latin typeface="+mj-lt"/>
                                        <a:ea typeface="Calibri" panose="020F0502020204030204" pitchFamily="34" charset="0"/>
                                        <a:cs typeface="Times New Roman" panose="02020603050405020304" pitchFamily="18" charset="0"/>
                                      </a:rPr>
                                    </m:ctrlPr>
                                  </m:fPr>
                                  <m:num>
                                    <m:r>
                                      <a:rPr lang="fr-FR" sz="2000" i="1" kern="100">
                                        <a:solidFill>
                                          <a:schemeClr val="tx1">
                                            <a:lumMod val="50000"/>
                                          </a:schemeClr>
                                        </a:solidFill>
                                        <a:effectLst/>
                                        <a:latin typeface="+mj-lt"/>
                                        <a:ea typeface="Calibri" panose="020F0502020204030204" pitchFamily="34" charset="0"/>
                                        <a:cs typeface="Times New Roman" panose="02020603050405020304" pitchFamily="18" charset="0"/>
                                      </a:rPr>
                                      <m:t>1</m:t>
                                    </m:r>
                                  </m:num>
                                  <m:den>
                                    <m:r>
                                      <a:rPr lang="fr-FR" sz="2000" i="1" kern="100">
                                        <a:solidFill>
                                          <a:schemeClr val="tx1">
                                            <a:lumMod val="50000"/>
                                          </a:schemeClr>
                                        </a:solidFill>
                                        <a:effectLst/>
                                        <a:latin typeface="+mj-lt"/>
                                        <a:ea typeface="Calibri" panose="020F0502020204030204" pitchFamily="34" charset="0"/>
                                        <a:cs typeface="Times New Roman" panose="02020603050405020304" pitchFamily="18" charset="0"/>
                                      </a:rPr>
                                      <m:t>2</m:t>
                                    </m:r>
                                  </m:den>
                                </m:f>
                              </m:oMath>
                            </m:oMathPara>
                          </a14:m>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2000" i="1" kern="100" smtClean="0">
                                        <a:solidFill>
                                          <a:schemeClr val="tx1">
                                            <a:lumMod val="50000"/>
                                          </a:schemeClr>
                                        </a:solidFill>
                                        <a:effectLst/>
                                        <a:latin typeface="+mj-lt"/>
                                        <a:ea typeface="Calibri" panose="020F0502020204030204" pitchFamily="34" charset="0"/>
                                        <a:cs typeface="Times New Roman" panose="02020603050405020304" pitchFamily="18" charset="0"/>
                                      </a:rPr>
                                    </m:ctrlPr>
                                  </m:fPr>
                                  <m:num>
                                    <m:r>
                                      <a:rPr lang="fr-FR" sz="2000" i="1" kern="100">
                                        <a:solidFill>
                                          <a:schemeClr val="tx1">
                                            <a:lumMod val="50000"/>
                                          </a:schemeClr>
                                        </a:solidFill>
                                        <a:effectLst/>
                                        <a:latin typeface="+mj-lt"/>
                                        <a:ea typeface="Calibri" panose="020F0502020204030204" pitchFamily="34" charset="0"/>
                                        <a:cs typeface="Times New Roman" panose="02020603050405020304" pitchFamily="18" charset="0"/>
                                      </a:rPr>
                                      <m:t>1</m:t>
                                    </m:r>
                                  </m:num>
                                  <m:den>
                                    <m:r>
                                      <a:rPr lang="fr-FR" sz="2000" i="1" kern="100">
                                        <a:solidFill>
                                          <a:schemeClr val="tx1">
                                            <a:lumMod val="50000"/>
                                          </a:schemeClr>
                                        </a:solidFill>
                                        <a:effectLst/>
                                        <a:latin typeface="+mj-lt"/>
                                        <a:ea typeface="Calibri" panose="020F0502020204030204" pitchFamily="34" charset="0"/>
                                        <a:cs typeface="Times New Roman" panose="02020603050405020304" pitchFamily="18" charset="0"/>
                                      </a:rPr>
                                      <m:t>4</m:t>
                                    </m:r>
                                  </m:den>
                                </m:f>
                              </m:oMath>
                            </m:oMathPara>
                          </a14:m>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667568"/>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3305409876"/>
                  </p:ext>
                </p:extLst>
              </p:nvPr>
            </p:nvGraphicFramePr>
            <p:xfrm>
              <a:off x="509649" y="3350488"/>
              <a:ext cx="8116744" cy="1348725"/>
            </p:xfrm>
            <a:graphic>
              <a:graphicData uri="http://schemas.openxmlformats.org/drawingml/2006/table">
                <a:tbl>
                  <a:tblPr firstRow="1" firstCol="1" bandRow="1"/>
                  <a:tblGrid>
                    <a:gridCol w="2281259">
                      <a:extLst>
                        <a:ext uri="{9D8B030D-6E8A-4147-A177-3AD203B41FA5}">
                          <a16:colId xmlns:a16="http://schemas.microsoft.com/office/drawing/2014/main" val="3434194821"/>
                        </a:ext>
                      </a:extLst>
                    </a:gridCol>
                    <a:gridCol w="1776245">
                      <a:extLst>
                        <a:ext uri="{9D8B030D-6E8A-4147-A177-3AD203B41FA5}">
                          <a16:colId xmlns:a16="http://schemas.microsoft.com/office/drawing/2014/main" val="3433634185"/>
                        </a:ext>
                      </a:extLst>
                    </a:gridCol>
                    <a:gridCol w="2029620">
                      <a:extLst>
                        <a:ext uri="{9D8B030D-6E8A-4147-A177-3AD203B41FA5}">
                          <a16:colId xmlns:a16="http://schemas.microsoft.com/office/drawing/2014/main" val="1705973584"/>
                        </a:ext>
                      </a:extLst>
                    </a:gridCol>
                    <a:gridCol w="2029620">
                      <a:extLst>
                        <a:ext uri="{9D8B030D-6E8A-4147-A177-3AD203B41FA5}">
                          <a16:colId xmlns:a16="http://schemas.microsoft.com/office/drawing/2014/main" val="390655483"/>
                        </a:ext>
                      </a:extLst>
                    </a:gridCol>
                  </a:tblGrid>
                  <a:tr h="370007">
                    <a:tc>
                      <a:txBody>
                        <a:bodyPr/>
                        <a:lstStyle/>
                        <a:p>
                          <a:pPr algn="just">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Kiểu gene</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AA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Aa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aa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246312"/>
                      </a:ext>
                    </a:extLst>
                  </a:tr>
                  <a:tr h="370007">
                    <a:tc>
                      <a:txBody>
                        <a:bodyPr/>
                        <a:lstStyle/>
                        <a:p>
                          <a:pPr algn="just">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Tần số</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25</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50</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25</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113747"/>
                      </a:ext>
                    </a:extLst>
                  </a:tr>
                  <a:tr h="608711">
                    <a:tc>
                      <a:txBody>
                        <a:bodyPr/>
                        <a:lstStyle/>
                        <a:p>
                          <a:pPr algn="just">
                            <a:lnSpc>
                              <a:spcPct val="100000"/>
                            </a:lnSpc>
                            <a:spcBef>
                              <a:spcPts val="300"/>
                            </a:spcBef>
                            <a:spcAft>
                              <a:spcPts val="300"/>
                            </a:spcAft>
                          </a:pPr>
                          <a:r>
                            <a:rPr lang="fr-FR" sz="2000" kern="100">
                              <a:solidFill>
                                <a:schemeClr val="tx1">
                                  <a:lumMod val="50000"/>
                                </a:schemeClr>
                              </a:solidFill>
                              <a:effectLst/>
                              <a:latin typeface="+mj-lt"/>
                              <a:ea typeface="Calibri" panose="020F0502020204030204" pitchFamily="34" charset="0"/>
                              <a:cs typeface="Times New Roman" panose="02020603050405020304" pitchFamily="18" charset="0"/>
                            </a:rPr>
                            <a:t>Tần số tương đối</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29210" t="-128000" r="-229897" b="-2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99701" t="-128000" r="-100299" b="-2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00601" t="-128000" r="-601" b="-2000"/>
                          </a:stretch>
                        </a:blipFill>
                      </a:tcPr>
                    </a:tc>
                    <a:extLst>
                      <a:ext uri="{0D108BD9-81ED-4DB2-BD59-A6C34878D82A}">
                        <a16:rowId xmlns:a16="http://schemas.microsoft.com/office/drawing/2014/main" val="4154667568"/>
                      </a:ext>
                    </a:extLst>
                  </a:tr>
                </a:tbl>
              </a:graphicData>
            </a:graphic>
          </p:graphicFrame>
        </mc:Fallback>
      </mc:AlternateContent>
    </p:spTree>
    <p:extLst>
      <p:ext uri="{BB962C8B-B14F-4D97-AF65-F5344CB8AC3E}">
        <p14:creationId xmlns:p14="http://schemas.microsoft.com/office/powerpoint/2010/main" val="1568526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sp>
        <p:nvSpPr>
          <p:cNvPr id="2" name="Rectangle 1"/>
          <p:cNvSpPr/>
          <p:nvPr/>
        </p:nvSpPr>
        <p:spPr>
          <a:xfrm>
            <a:off x="493750" y="2295809"/>
            <a:ext cx="8116743" cy="2343655"/>
          </a:xfrm>
          <a:prstGeom prst="rect">
            <a:avLst/>
          </a:prstGeom>
        </p:spPr>
        <p:txBody>
          <a:bodyPr wrap="square">
            <a:spAutoFit/>
          </a:bodyPr>
          <a:lstStyle/>
          <a:p>
            <a:pPr lvl="0" algn="just">
              <a:lnSpc>
                <a:spcPct val="150000"/>
              </a:lnSpc>
              <a:spcBef>
                <a:spcPts val="300"/>
              </a:spcBef>
              <a:spcAft>
                <a:spcPts val="300"/>
              </a:spcAft>
            </a:pPr>
            <a:r>
              <a:rPr lang="vi-VN" sz="2000" b="1" i="1">
                <a:ea typeface="Calibri" panose="020F0502020204030204" pitchFamily="34" charset="0"/>
                <a:cs typeface="Times New Roman" panose="02020603050405020304" pitchFamily="18" charset="0"/>
              </a:rPr>
              <a:t>Bước 3. </a:t>
            </a:r>
            <a:r>
              <a:rPr lang="vi-VN" sz="2000">
                <a:ea typeface="Calibri" panose="020F0502020204030204" pitchFamily="34" charset="0"/>
                <a:cs typeface="Times New Roman" panose="02020603050405020304" pitchFamily="18" charset="0"/>
              </a:rPr>
              <a:t>Hãy kiểm chứng tỉ lệ kiểu gene, kiểu hình thu được trong đời lai F2 với kết luận của Mendel “Khi lai bố mẹ khác nhau về một cặp tính trạng thuần chủng tương phản thì F1 đồng tính về tính trạng của bố hoặc mẹ, còn F2 có sự phân li tính trạng theo tỉ lệ trung bình 3 trội: 1 lặn”.</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610382632"/>
                  </p:ext>
                </p:extLst>
              </p:nvPr>
            </p:nvGraphicFramePr>
            <p:xfrm>
              <a:off x="926354" y="678579"/>
              <a:ext cx="7283340" cy="1454107"/>
            </p:xfrm>
            <a:graphic>
              <a:graphicData uri="http://schemas.openxmlformats.org/drawingml/2006/table">
                <a:tbl>
                  <a:tblPr firstRow="1" firstCol="1" bandRow="1">
                    <a:tableStyleId>{9561C678-3003-4C52-BA3B-96E1AF215FE1}</a:tableStyleId>
                  </a:tblPr>
                  <a:tblGrid>
                    <a:gridCol w="2427434">
                      <a:extLst>
                        <a:ext uri="{9D8B030D-6E8A-4147-A177-3AD203B41FA5}">
                          <a16:colId xmlns:a16="http://schemas.microsoft.com/office/drawing/2014/main" val="2501734007"/>
                        </a:ext>
                      </a:extLst>
                    </a:gridCol>
                    <a:gridCol w="2427434">
                      <a:extLst>
                        <a:ext uri="{9D8B030D-6E8A-4147-A177-3AD203B41FA5}">
                          <a16:colId xmlns:a16="http://schemas.microsoft.com/office/drawing/2014/main" val="663509142"/>
                        </a:ext>
                      </a:extLst>
                    </a:gridCol>
                    <a:gridCol w="2428472">
                      <a:extLst>
                        <a:ext uri="{9D8B030D-6E8A-4147-A177-3AD203B41FA5}">
                          <a16:colId xmlns:a16="http://schemas.microsoft.com/office/drawing/2014/main" val="3390390756"/>
                        </a:ext>
                      </a:extLst>
                    </a:gridCol>
                  </a:tblGrid>
                  <a:tr h="363792">
                    <a:tc>
                      <a:txBody>
                        <a:bodyPr/>
                        <a:lstStyle/>
                        <a:p>
                          <a:pPr algn="just">
                            <a:lnSpc>
                              <a:spcPct val="100000"/>
                            </a:lnSpc>
                            <a:spcBef>
                              <a:spcPts val="300"/>
                            </a:spcBef>
                            <a:spcAft>
                              <a:spcPts val="300"/>
                            </a:spcAft>
                          </a:pPr>
                          <a:r>
                            <a:rPr lang="fr-FR" sz="2000" kern="100">
                              <a:effectLst/>
                            </a:rPr>
                            <a:t>Kiểu hình</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fr-FR" sz="2000" kern="100">
                              <a:effectLst/>
                            </a:rPr>
                            <a:t>Thân cao</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fr-FR" sz="2000" kern="100">
                              <a:effectLst/>
                            </a:rPr>
                            <a:t>Thân thấp</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5288020"/>
                      </a:ext>
                    </a:extLst>
                  </a:tr>
                  <a:tr h="363792">
                    <a:tc>
                      <a:txBody>
                        <a:bodyPr/>
                        <a:lstStyle/>
                        <a:p>
                          <a:pPr algn="just">
                            <a:lnSpc>
                              <a:spcPct val="100000"/>
                            </a:lnSpc>
                            <a:spcBef>
                              <a:spcPts val="300"/>
                            </a:spcBef>
                            <a:spcAft>
                              <a:spcPts val="300"/>
                            </a:spcAft>
                          </a:pPr>
                          <a:r>
                            <a:rPr lang="fr-FR" sz="2000" kern="100">
                              <a:effectLst/>
                            </a:rPr>
                            <a:t>Tần số</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fr-FR" sz="2000" kern="100">
                              <a:effectLst/>
                            </a:rPr>
                            <a:t>75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fr-FR" sz="2000" kern="100">
                              <a:effectLst/>
                            </a:rPr>
                            <a:t>25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550733"/>
                      </a:ext>
                    </a:extLst>
                  </a:tr>
                  <a:tr h="726523">
                    <a:tc>
                      <a:txBody>
                        <a:bodyPr/>
                        <a:lstStyle/>
                        <a:p>
                          <a:pPr algn="just">
                            <a:lnSpc>
                              <a:spcPct val="100000"/>
                            </a:lnSpc>
                            <a:spcBef>
                              <a:spcPts val="300"/>
                            </a:spcBef>
                            <a:spcAft>
                              <a:spcPts val="300"/>
                            </a:spcAft>
                          </a:pPr>
                          <a:r>
                            <a:rPr lang="fr-FR" sz="2000" kern="100">
                              <a:effectLst/>
                            </a:rPr>
                            <a:t>Tần số tương đối</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2000" kern="100">
                                        <a:effectLst/>
                                      </a:rPr>
                                    </m:ctrlPr>
                                  </m:fPr>
                                  <m:num>
                                    <m:r>
                                      <a:rPr lang="fr-FR" sz="2000" kern="100">
                                        <a:effectLst/>
                                      </a:rPr>
                                      <m:t>3</m:t>
                                    </m:r>
                                  </m:num>
                                  <m:den>
                                    <m:r>
                                      <a:rPr lang="fr-FR" sz="2000" kern="100">
                                        <a:effectLst/>
                                      </a:rPr>
                                      <m:t>4</m:t>
                                    </m:r>
                                  </m:den>
                                </m:f>
                              </m:oMath>
                            </m:oMathPara>
                          </a14:m>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2000" kern="100">
                                        <a:effectLst/>
                                      </a:rPr>
                                    </m:ctrlPr>
                                  </m:fPr>
                                  <m:num>
                                    <m:r>
                                      <a:rPr lang="fr-FR" sz="2000" kern="100">
                                        <a:effectLst/>
                                      </a:rPr>
                                      <m:t>1</m:t>
                                    </m:r>
                                  </m:num>
                                  <m:den>
                                    <m:r>
                                      <a:rPr lang="fr-FR" sz="2000" kern="100">
                                        <a:effectLst/>
                                      </a:rPr>
                                      <m:t>4</m:t>
                                    </m:r>
                                  </m:den>
                                </m:f>
                              </m:oMath>
                            </m:oMathPara>
                          </a14:m>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7646609"/>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610382632"/>
                  </p:ext>
                </p:extLst>
              </p:nvPr>
            </p:nvGraphicFramePr>
            <p:xfrm>
              <a:off x="926354" y="678579"/>
              <a:ext cx="7283340" cy="1454107"/>
            </p:xfrm>
            <a:graphic>
              <a:graphicData uri="http://schemas.openxmlformats.org/drawingml/2006/table">
                <a:tbl>
                  <a:tblPr firstRow="1" firstCol="1" bandRow="1">
                    <a:tableStyleId>{9561C678-3003-4C52-BA3B-96E1AF215FE1}</a:tableStyleId>
                  </a:tblPr>
                  <a:tblGrid>
                    <a:gridCol w="2427434">
                      <a:extLst>
                        <a:ext uri="{9D8B030D-6E8A-4147-A177-3AD203B41FA5}">
                          <a16:colId xmlns:a16="http://schemas.microsoft.com/office/drawing/2014/main" val="2501734007"/>
                        </a:ext>
                      </a:extLst>
                    </a:gridCol>
                    <a:gridCol w="2427434">
                      <a:extLst>
                        <a:ext uri="{9D8B030D-6E8A-4147-A177-3AD203B41FA5}">
                          <a16:colId xmlns:a16="http://schemas.microsoft.com/office/drawing/2014/main" val="663509142"/>
                        </a:ext>
                      </a:extLst>
                    </a:gridCol>
                    <a:gridCol w="2428472">
                      <a:extLst>
                        <a:ext uri="{9D8B030D-6E8A-4147-A177-3AD203B41FA5}">
                          <a16:colId xmlns:a16="http://schemas.microsoft.com/office/drawing/2014/main" val="3390390756"/>
                        </a:ext>
                      </a:extLst>
                    </a:gridCol>
                  </a:tblGrid>
                  <a:tr h="363792">
                    <a:tc>
                      <a:txBody>
                        <a:bodyPr/>
                        <a:lstStyle/>
                        <a:p>
                          <a:pPr algn="just">
                            <a:lnSpc>
                              <a:spcPct val="100000"/>
                            </a:lnSpc>
                            <a:spcBef>
                              <a:spcPts val="300"/>
                            </a:spcBef>
                            <a:spcAft>
                              <a:spcPts val="300"/>
                            </a:spcAft>
                          </a:pPr>
                          <a:r>
                            <a:rPr lang="fr-FR" sz="2000" kern="100">
                              <a:effectLst/>
                            </a:rPr>
                            <a:t>Kiểu hình</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fr-FR" sz="2000" kern="100">
                              <a:effectLst/>
                            </a:rPr>
                            <a:t>Thân cao</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fr-FR" sz="2000" kern="100">
                              <a:effectLst/>
                            </a:rPr>
                            <a:t>Thân thấp</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5288020"/>
                      </a:ext>
                    </a:extLst>
                  </a:tr>
                  <a:tr h="363792">
                    <a:tc>
                      <a:txBody>
                        <a:bodyPr/>
                        <a:lstStyle/>
                        <a:p>
                          <a:pPr algn="just">
                            <a:lnSpc>
                              <a:spcPct val="100000"/>
                            </a:lnSpc>
                            <a:spcBef>
                              <a:spcPts val="300"/>
                            </a:spcBef>
                            <a:spcAft>
                              <a:spcPts val="300"/>
                            </a:spcAft>
                          </a:pPr>
                          <a:r>
                            <a:rPr lang="fr-FR" sz="2000" kern="100">
                              <a:effectLst/>
                            </a:rPr>
                            <a:t>Tần số</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fr-FR" sz="2000" kern="100">
                              <a:effectLst/>
                            </a:rPr>
                            <a:t>75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300"/>
                            </a:spcBef>
                            <a:spcAft>
                              <a:spcPts val="300"/>
                            </a:spcAft>
                          </a:pPr>
                          <a:r>
                            <a:rPr lang="fr-FR" sz="2000" kern="100">
                              <a:effectLst/>
                            </a:rPr>
                            <a:t>25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550733"/>
                      </a:ext>
                    </a:extLst>
                  </a:tr>
                  <a:tr h="726523">
                    <a:tc>
                      <a:txBody>
                        <a:bodyPr/>
                        <a:lstStyle/>
                        <a:p>
                          <a:pPr algn="just">
                            <a:lnSpc>
                              <a:spcPct val="100000"/>
                            </a:lnSpc>
                            <a:spcBef>
                              <a:spcPts val="300"/>
                            </a:spcBef>
                            <a:spcAft>
                              <a:spcPts val="300"/>
                            </a:spcAft>
                          </a:pPr>
                          <a:r>
                            <a:rPr lang="fr-FR" sz="2000" kern="100">
                              <a:effectLst/>
                            </a:rPr>
                            <a:t>Tần số tương đối</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00251" t="-107563" r="-100754" b="-1681"/>
                          </a:stretch>
                        </a:blipFill>
                      </a:tcPr>
                    </a:tc>
                    <a:tc>
                      <a:txBody>
                        <a:bodyPr/>
                        <a:lstStyle/>
                        <a:p>
                          <a:endParaRPr lang="en-US"/>
                        </a:p>
                      </a:txBody>
                      <a:tcPr marL="68580" marR="68580" marT="0" marB="0" anchor="ctr">
                        <a:blipFill>
                          <a:blip r:embed="rId3"/>
                          <a:stretch>
                            <a:fillRect l="-199749" t="-107563" r="-501" b="-1681"/>
                          </a:stretch>
                        </a:blipFill>
                      </a:tcPr>
                    </a:tc>
                    <a:extLst>
                      <a:ext uri="{0D108BD9-81ED-4DB2-BD59-A6C34878D82A}">
                        <a16:rowId xmlns:a16="http://schemas.microsoft.com/office/drawing/2014/main" val="587646609"/>
                      </a:ext>
                    </a:extLst>
                  </a:tr>
                </a:tbl>
              </a:graphicData>
            </a:graphic>
          </p:graphicFrame>
        </mc:Fallback>
      </mc:AlternateContent>
      <p:pic>
        <p:nvPicPr>
          <p:cNvPr id="9" name="Picture 8"/>
          <p:cNvPicPr>
            <a:picLocks noChangeAspect="1"/>
          </p:cNvPicPr>
          <p:nvPr/>
        </p:nvPicPr>
        <p:blipFill>
          <a:blip r:embed="rId4"/>
          <a:stretch>
            <a:fillRect/>
          </a:stretch>
        </p:blipFill>
        <p:spPr>
          <a:xfrm>
            <a:off x="7326447" y="4844294"/>
            <a:ext cx="1240286" cy="247260"/>
          </a:xfrm>
          <a:prstGeom prst="rect">
            <a:avLst/>
          </a:prstGeom>
        </p:spPr>
      </p:pic>
    </p:spTree>
    <p:extLst>
      <p:ext uri="{BB962C8B-B14F-4D97-AF65-F5344CB8AC3E}">
        <p14:creationId xmlns:p14="http://schemas.microsoft.com/office/powerpoint/2010/main" val="2905670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sp>
        <p:nvSpPr>
          <p:cNvPr id="2" name="Rectangle 1"/>
          <p:cNvSpPr/>
          <p:nvPr/>
        </p:nvSpPr>
        <p:spPr>
          <a:xfrm>
            <a:off x="509652" y="357808"/>
            <a:ext cx="8116743" cy="4344203"/>
          </a:xfrm>
          <a:prstGeom prst="rect">
            <a:avLst/>
          </a:prstGeom>
        </p:spPr>
        <p:txBody>
          <a:bodyPr wrap="square">
            <a:spAutoFit/>
          </a:bodyPr>
          <a:lstStyle/>
          <a:p>
            <a:pPr lvl="0" algn="just">
              <a:lnSpc>
                <a:spcPct val="150000"/>
              </a:lnSpc>
              <a:spcBef>
                <a:spcPts val="300"/>
              </a:spcBef>
              <a:spcAft>
                <a:spcPts val="300"/>
              </a:spcAft>
            </a:pPr>
            <a:r>
              <a:rPr lang="vi-VN" sz="2000">
                <a:ea typeface="Calibri" panose="020F0502020204030204" pitchFamily="34" charset="0"/>
                <a:cs typeface="Times New Roman" panose="02020603050405020304" pitchFamily="18" charset="0"/>
              </a:rPr>
              <a:t>Tỉ lệ kiểu gene, kiểu hình khi thực hiện mô phỏng, ta thu được kết quả giống với kết luận của Mendel “Khi lai bố mẹ khác nhau về một cặp tính trạng thuần chủng tương phản thì F1 đồng tính về tính trạng của bố hoặc mẹ, còn F2 có sự phân li tính trạng theo tỉ lệ trung bình 3 trội: 1 lặn”.</a:t>
            </a:r>
          </a:p>
          <a:p>
            <a:pPr lvl="0" algn="just">
              <a:lnSpc>
                <a:spcPct val="150000"/>
              </a:lnSpc>
              <a:spcBef>
                <a:spcPts val="300"/>
              </a:spcBef>
              <a:spcAft>
                <a:spcPts val="300"/>
              </a:spcAft>
            </a:pPr>
            <a:r>
              <a:rPr lang="vi-VN" sz="2000">
                <a:ea typeface="Calibri" panose="020F0502020204030204" pitchFamily="34" charset="0"/>
                <a:cs typeface="Times New Roman" panose="02020603050405020304" pitchFamily="18" charset="0"/>
              </a:rPr>
              <a:t>a) Liệt kê kiểu gene có thể có của một cây đậu trong đời lai F2 là: AA, Aa, aA, aa.</a:t>
            </a:r>
          </a:p>
          <a:p>
            <a:pPr lvl="0" algn="just">
              <a:lnSpc>
                <a:spcPct val="150000"/>
              </a:lnSpc>
              <a:spcBef>
                <a:spcPts val="300"/>
              </a:spcBef>
              <a:spcAft>
                <a:spcPts val="300"/>
              </a:spcAft>
            </a:pPr>
            <a:r>
              <a:rPr lang="vi-VN" sz="2000">
                <a:ea typeface="Calibri" panose="020F0502020204030204" pitchFamily="34" charset="0"/>
                <a:cs typeface="Times New Roman" panose="02020603050405020304" pitchFamily="18" charset="0"/>
              </a:rPr>
              <a:t>Vì khả năng x, y nhận các giá trị A, a là như nhau nên bốn phương án tổ hợp là đồng khả năng.</a:t>
            </a:r>
          </a:p>
        </p:txBody>
      </p:sp>
      <p:pic>
        <p:nvPicPr>
          <p:cNvPr id="5" name="Google Shape;374;p55"/>
          <p:cNvPicPr preferRelativeResize="0"/>
          <p:nvPr/>
        </p:nvPicPr>
        <p:blipFill rotWithShape="1">
          <a:blip r:embed="rId3">
            <a:alphaModFix/>
          </a:blip>
          <a:srcRect t="16734" r="8892" b="18300"/>
          <a:stretch/>
        </p:blipFill>
        <p:spPr>
          <a:xfrm>
            <a:off x="8024009" y="4258451"/>
            <a:ext cx="1716729" cy="587946"/>
          </a:xfrm>
          <a:prstGeom prst="rect">
            <a:avLst/>
          </a:prstGeom>
          <a:noFill/>
          <a:ln>
            <a:noFill/>
          </a:ln>
        </p:spPr>
      </p:pic>
    </p:spTree>
    <p:extLst>
      <p:ext uri="{BB962C8B-B14F-4D97-AF65-F5344CB8AC3E}">
        <p14:creationId xmlns:p14="http://schemas.microsoft.com/office/powerpoint/2010/main" val="2340874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2" name="Rectangle 1"/>
              <p:cNvSpPr/>
              <p:nvPr/>
            </p:nvSpPr>
            <p:spPr>
              <a:xfrm>
                <a:off x="381663" y="429367"/>
                <a:ext cx="8372723" cy="4235775"/>
              </a:xfrm>
              <a:prstGeom prst="rect">
                <a:avLst/>
              </a:prstGeom>
            </p:spPr>
            <p:txBody>
              <a:bodyPr wrap="square">
                <a:spAutoFit/>
              </a:bodyPr>
              <a:lstStyle/>
              <a:p>
                <a:pPr algn="just">
                  <a:lnSpc>
                    <a:spcPct val="140000"/>
                  </a:lnSpc>
                </a:pPr>
                <a:r>
                  <a:rPr lang="fr-FR" sz="2000">
                    <a:latin typeface="+mn-lt"/>
                    <a:ea typeface="Calibri" panose="020F0502020204030204" pitchFamily="34" charset="0"/>
                    <a:cs typeface="Times New Roman" panose="02020603050405020304" pitchFamily="18" charset="0"/>
                  </a:rPr>
                  <a:t>b) Xác suất của các sự kiện “Cây đậu trong đời lai F2 có kiểu gen AA</a:t>
                </a:r>
                <a:r>
                  <a:rPr lang="vi-VN" sz="2000">
                    <a:effectLst/>
                    <a:latin typeface="+mn-lt"/>
                    <a:ea typeface="Calibri" panose="020F0502020204030204" pitchFamily="34" charset="0"/>
                    <a:cs typeface="Times New Roman" panose="02020603050405020304" pitchFamily="18" charset="0"/>
                  </a:rPr>
                  <a:t>” </a:t>
                </a:r>
                <a:r>
                  <a:rPr lang="vi-VN" sz="2000">
                    <a:effectLst/>
                    <a:latin typeface="+mn-lt"/>
                    <a:ea typeface="Calibri" panose="020F0502020204030204" pitchFamily="34" charset="0"/>
                    <a:cs typeface="Times New Roman" panose="02020603050405020304" pitchFamily="18" charset="0"/>
                  </a:rPr>
                  <a:t>là </a:t>
                </a:r>
                <a:endParaRPr lang="en-US" sz="2000" smtClean="0">
                  <a:effectLst/>
                  <a:latin typeface="+mn-lt"/>
                  <a:ea typeface="Calibri" panose="020F0502020204030204" pitchFamily="34" charset="0"/>
                  <a:cs typeface="Times New Roman" panose="02020603050405020304" pitchFamily="18" charset="0"/>
                </a:endParaRPr>
              </a:p>
              <a:p>
                <a:pPr algn="just">
                  <a:lnSpc>
                    <a:spcPct val="140000"/>
                  </a:lnSpc>
                </a:pPr>
                <a14:m>
                  <m:oMathPara xmlns:m="http://schemas.openxmlformats.org/officeDocument/2006/math">
                    <m:oMathParaPr>
                      <m:jc m:val="centerGroup"/>
                    </m:oMathParaPr>
                    <m:oMath xmlns:m="http://schemas.openxmlformats.org/officeDocument/2006/math">
                      <m:sSub>
                        <m:sSubPr>
                          <m:ctrlPr>
                            <a:rPr lang="en-US" sz="2000" i="1">
                              <a:effectLst/>
                              <a:latin typeface="+mn-lt"/>
                              <a:ea typeface="Calibri" panose="020F0502020204030204" pitchFamily="34" charset="0"/>
                              <a:cs typeface="Times New Roman" panose="02020603050405020304" pitchFamily="18" charset="0"/>
                            </a:rPr>
                          </m:ctrlPr>
                        </m:sSubPr>
                        <m:e>
                          <m:r>
                            <a:rPr lang="vi-VN" sz="2000" i="1">
                              <a:effectLst/>
                              <a:latin typeface="+mn-lt"/>
                              <a:ea typeface="Calibri" panose="020F0502020204030204" pitchFamily="34" charset="0"/>
                              <a:cs typeface="Times New Roman" panose="02020603050405020304" pitchFamily="18" charset="0"/>
                            </a:rPr>
                            <m:t>𝑃</m:t>
                          </m:r>
                        </m:e>
                        <m:sub>
                          <m:r>
                            <a:rPr lang="vi-VN" sz="2000" i="1">
                              <a:effectLst/>
                              <a:latin typeface="+mn-lt"/>
                              <a:ea typeface="Calibri" panose="020F0502020204030204" pitchFamily="34" charset="0"/>
                              <a:cs typeface="Times New Roman" panose="02020603050405020304" pitchFamily="18" charset="0"/>
                            </a:rPr>
                            <m:t>1</m:t>
                          </m:r>
                        </m:sub>
                      </m:sSub>
                      <m:r>
                        <a:rPr lang="vi-VN"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vi-VN" sz="2000" i="1">
                              <a:effectLst/>
                              <a:latin typeface="+mn-lt"/>
                              <a:ea typeface="Calibri" panose="020F0502020204030204" pitchFamily="34" charset="0"/>
                              <a:cs typeface="Times New Roman" panose="02020603050405020304" pitchFamily="18" charset="0"/>
                            </a:rPr>
                            <m:t>1</m:t>
                          </m:r>
                        </m:num>
                        <m:den>
                          <m:r>
                            <a:rPr lang="vi-VN" sz="2000" i="1">
                              <a:effectLst/>
                              <a:latin typeface="+mn-lt"/>
                              <a:ea typeface="Calibri" panose="020F0502020204030204" pitchFamily="34" charset="0"/>
                              <a:cs typeface="Times New Roman" panose="02020603050405020304" pitchFamily="18" charset="0"/>
                            </a:rPr>
                            <m:t>4</m:t>
                          </m:r>
                        </m:den>
                      </m:f>
                    </m:oMath>
                  </m:oMathPara>
                </a14:m>
                <a:endParaRPr lang="en-US" sz="2000">
                  <a:effectLst/>
                  <a:latin typeface="+mn-lt"/>
                  <a:ea typeface="Calibri" panose="020F0502020204030204" pitchFamily="34" charset="0"/>
                  <a:cs typeface="Times New Roman" panose="02020603050405020304" pitchFamily="18" charset="0"/>
                </a:endParaRPr>
              </a:p>
              <a:p>
                <a:pPr algn="just">
                  <a:lnSpc>
                    <a:spcPct val="140000"/>
                  </a:lnSpc>
                </a:pPr>
                <a:r>
                  <a:rPr lang="fr-FR" sz="2000">
                    <a:effectLst/>
                    <a:latin typeface="+mn-lt"/>
                    <a:ea typeface="Calibri" panose="020F0502020204030204" pitchFamily="34" charset="0"/>
                    <a:cs typeface="Times New Roman" panose="02020603050405020304" pitchFamily="18" charset="0"/>
                  </a:rPr>
                  <a:t>Xác suất của các sự kiện “Cây đậu trong đời lai F2 có kiểu gen </a:t>
                </a:r>
                <a:r>
                  <a:rPr lang="vi-VN" sz="2000">
                    <a:effectLst/>
                    <a:latin typeface="+mn-lt"/>
                    <a:ea typeface="Calibri" panose="020F0502020204030204" pitchFamily="34" charset="0"/>
                    <a:cs typeface="Times New Roman" panose="02020603050405020304" pitchFamily="18" charset="0"/>
                  </a:rPr>
                  <a:t>aa” </a:t>
                </a:r>
                <a:r>
                  <a:rPr lang="vi-VN" sz="2000">
                    <a:effectLst/>
                    <a:latin typeface="+mn-lt"/>
                    <a:ea typeface="Calibri" panose="020F0502020204030204" pitchFamily="34" charset="0"/>
                    <a:cs typeface="Times New Roman" panose="02020603050405020304" pitchFamily="18" charset="0"/>
                  </a:rPr>
                  <a:t>là </a:t>
                </a:r>
                <a:endParaRPr lang="en-US" sz="2000" smtClean="0">
                  <a:effectLst/>
                  <a:latin typeface="+mn-lt"/>
                  <a:ea typeface="Calibri" panose="020F0502020204030204" pitchFamily="34" charset="0"/>
                  <a:cs typeface="Times New Roman" panose="02020603050405020304" pitchFamily="18" charset="0"/>
                </a:endParaRPr>
              </a:p>
              <a:p>
                <a:pPr algn="just">
                  <a:lnSpc>
                    <a:spcPct val="140000"/>
                  </a:lnSpc>
                </a:pPr>
                <a14:m>
                  <m:oMathPara xmlns:m="http://schemas.openxmlformats.org/officeDocument/2006/math">
                    <m:oMathParaPr>
                      <m:jc m:val="centerGroup"/>
                    </m:oMathParaPr>
                    <m:oMath xmlns:m="http://schemas.openxmlformats.org/officeDocument/2006/math">
                      <m:sSub>
                        <m:sSubPr>
                          <m:ctrlPr>
                            <a:rPr lang="en-US" sz="2000" i="1">
                              <a:effectLst/>
                              <a:latin typeface="+mn-lt"/>
                              <a:ea typeface="Calibri" panose="020F0502020204030204" pitchFamily="34" charset="0"/>
                              <a:cs typeface="Times New Roman" panose="02020603050405020304" pitchFamily="18" charset="0"/>
                            </a:rPr>
                          </m:ctrlPr>
                        </m:sSubPr>
                        <m:e>
                          <m:r>
                            <a:rPr lang="vi-VN" sz="2000" i="1">
                              <a:effectLst/>
                              <a:latin typeface="+mn-lt"/>
                              <a:ea typeface="Calibri" panose="020F0502020204030204" pitchFamily="34" charset="0"/>
                              <a:cs typeface="Times New Roman" panose="02020603050405020304" pitchFamily="18" charset="0"/>
                            </a:rPr>
                            <m:t>𝑃</m:t>
                          </m:r>
                        </m:e>
                        <m:sub>
                          <m:r>
                            <a:rPr lang="vi-VN" sz="2000" i="1">
                              <a:effectLst/>
                              <a:latin typeface="+mn-lt"/>
                              <a:ea typeface="Calibri" panose="020F0502020204030204" pitchFamily="34" charset="0"/>
                              <a:cs typeface="Times New Roman" panose="02020603050405020304" pitchFamily="18" charset="0"/>
                            </a:rPr>
                            <m:t>2</m:t>
                          </m:r>
                        </m:sub>
                      </m:sSub>
                      <m:r>
                        <a:rPr lang="vi-VN"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vi-VN" sz="2000" i="1">
                              <a:effectLst/>
                              <a:latin typeface="+mn-lt"/>
                              <a:ea typeface="Calibri" panose="020F0502020204030204" pitchFamily="34" charset="0"/>
                              <a:cs typeface="Times New Roman" panose="02020603050405020304" pitchFamily="18" charset="0"/>
                            </a:rPr>
                            <m:t>1</m:t>
                          </m:r>
                        </m:num>
                        <m:den>
                          <m:r>
                            <a:rPr lang="vi-VN" sz="2000" i="1">
                              <a:effectLst/>
                              <a:latin typeface="+mn-lt"/>
                              <a:ea typeface="Calibri" panose="020F0502020204030204" pitchFamily="34" charset="0"/>
                              <a:cs typeface="Times New Roman" panose="02020603050405020304" pitchFamily="18" charset="0"/>
                            </a:rPr>
                            <m:t>4</m:t>
                          </m:r>
                        </m:den>
                      </m:f>
                    </m:oMath>
                  </m:oMathPara>
                </a14:m>
                <a:endParaRPr lang="en-US" sz="2000">
                  <a:effectLst/>
                  <a:latin typeface="+mn-lt"/>
                  <a:ea typeface="Calibri" panose="020F0502020204030204" pitchFamily="34" charset="0"/>
                  <a:cs typeface="Times New Roman" panose="02020603050405020304" pitchFamily="18" charset="0"/>
                </a:endParaRPr>
              </a:p>
              <a:p>
                <a:pPr algn="just">
                  <a:lnSpc>
                    <a:spcPct val="140000"/>
                  </a:lnSpc>
                </a:pPr>
                <a:r>
                  <a:rPr lang="fr-FR" sz="2000">
                    <a:effectLst/>
                    <a:latin typeface="+mn-lt"/>
                    <a:ea typeface="Calibri" panose="020F0502020204030204" pitchFamily="34" charset="0"/>
                    <a:cs typeface="Times New Roman" panose="02020603050405020304" pitchFamily="18" charset="0"/>
                  </a:rPr>
                  <a:t>Vì</a:t>
                </a:r>
                <a:r>
                  <a:rPr lang="vi-VN" sz="2000">
                    <a:effectLst/>
                    <a:latin typeface="+mn-lt"/>
                    <a:ea typeface="Calibri" panose="020F0502020204030204" pitchFamily="34" charset="0"/>
                    <a:cs typeface="Times New Roman" panose="02020603050405020304" pitchFamily="18" charset="0"/>
                  </a:rPr>
                  <a:t> có 3 kiểu gene quy định thân cao: AA, Aa, aA. Nên </a:t>
                </a:r>
                <a:r>
                  <a:rPr lang="fr-FR" sz="2000">
                    <a:effectLst/>
                    <a:latin typeface="+mn-lt"/>
                    <a:ea typeface="Calibri" panose="020F0502020204030204" pitchFamily="34" charset="0"/>
                    <a:cs typeface="Times New Roman" panose="02020603050405020304" pitchFamily="18" charset="0"/>
                  </a:rPr>
                  <a:t>xác suất của các sự kiện “Cây đậu trong đời lai F2 có thân</a:t>
                </a:r>
                <a:r>
                  <a:rPr lang="vi-VN" sz="2000">
                    <a:effectLst/>
                    <a:latin typeface="+mn-lt"/>
                    <a:ea typeface="Calibri" panose="020F0502020204030204" pitchFamily="34" charset="0"/>
                    <a:cs typeface="Times New Roman" panose="02020603050405020304" pitchFamily="18" charset="0"/>
                  </a:rPr>
                  <a:t> cao” </a:t>
                </a:r>
                <a:r>
                  <a:rPr lang="vi-VN" sz="2000">
                    <a:effectLst/>
                    <a:latin typeface="+mn-lt"/>
                    <a:ea typeface="Calibri" panose="020F0502020204030204" pitchFamily="34" charset="0"/>
                    <a:cs typeface="Times New Roman" panose="02020603050405020304" pitchFamily="18" charset="0"/>
                  </a:rPr>
                  <a:t>là </a:t>
                </a:r>
                <a:endParaRPr lang="en-US" sz="2000" smtClean="0">
                  <a:effectLst/>
                  <a:latin typeface="+mn-lt"/>
                  <a:ea typeface="Calibri" panose="020F0502020204030204" pitchFamily="34" charset="0"/>
                  <a:cs typeface="Times New Roman" panose="02020603050405020304" pitchFamily="18" charset="0"/>
                </a:endParaRPr>
              </a:p>
              <a:p>
                <a:pPr algn="just">
                  <a:lnSpc>
                    <a:spcPct val="140000"/>
                  </a:lnSpc>
                </a:pPr>
                <a14:m>
                  <m:oMathPara xmlns:m="http://schemas.openxmlformats.org/officeDocument/2006/math">
                    <m:oMathParaPr>
                      <m:jc m:val="centerGroup"/>
                    </m:oMathParaPr>
                    <m:oMath xmlns:m="http://schemas.openxmlformats.org/officeDocument/2006/math">
                      <m:sSub>
                        <m:sSubPr>
                          <m:ctrlPr>
                            <a:rPr lang="en-US" sz="2000" i="1">
                              <a:effectLst/>
                              <a:latin typeface="+mn-lt"/>
                              <a:ea typeface="Calibri" panose="020F0502020204030204" pitchFamily="34" charset="0"/>
                              <a:cs typeface="Times New Roman" panose="02020603050405020304" pitchFamily="18" charset="0"/>
                            </a:rPr>
                          </m:ctrlPr>
                        </m:sSubPr>
                        <m:e>
                          <m:r>
                            <a:rPr lang="vi-VN" sz="2000" i="1">
                              <a:effectLst/>
                              <a:latin typeface="+mn-lt"/>
                              <a:ea typeface="Calibri" panose="020F0502020204030204" pitchFamily="34" charset="0"/>
                              <a:cs typeface="Times New Roman" panose="02020603050405020304" pitchFamily="18" charset="0"/>
                            </a:rPr>
                            <m:t>𝑃</m:t>
                          </m:r>
                        </m:e>
                        <m:sub>
                          <m:r>
                            <a:rPr lang="vi-VN" sz="2000" i="1">
                              <a:effectLst/>
                              <a:latin typeface="+mn-lt"/>
                              <a:ea typeface="Calibri" panose="020F0502020204030204" pitchFamily="34" charset="0"/>
                              <a:cs typeface="Times New Roman" panose="02020603050405020304" pitchFamily="18" charset="0"/>
                            </a:rPr>
                            <m:t>3</m:t>
                          </m:r>
                        </m:sub>
                      </m:sSub>
                      <m:r>
                        <a:rPr lang="vi-VN" sz="2000" i="1">
                          <a:effectLst/>
                          <a:latin typeface="+mn-lt"/>
                          <a:ea typeface="Calibri" panose="020F0502020204030204" pitchFamily="34" charset="0"/>
                          <a:cs typeface="Times New Roman" panose="02020603050405020304" pitchFamily="18" charset="0"/>
                        </a:rPr>
                        <m:t>=</m:t>
                      </m:r>
                      <m:f>
                        <m:fPr>
                          <m:ctrlPr>
                            <a:rPr lang="en-US" sz="2000" i="1">
                              <a:effectLst/>
                              <a:latin typeface="+mn-lt"/>
                              <a:ea typeface="Calibri" panose="020F0502020204030204" pitchFamily="34" charset="0"/>
                              <a:cs typeface="Times New Roman" panose="02020603050405020304" pitchFamily="18" charset="0"/>
                            </a:rPr>
                          </m:ctrlPr>
                        </m:fPr>
                        <m:num>
                          <m:r>
                            <a:rPr lang="vi-VN" sz="2000" i="1">
                              <a:effectLst/>
                              <a:latin typeface="+mn-lt"/>
                              <a:ea typeface="Calibri" panose="020F0502020204030204" pitchFamily="34" charset="0"/>
                              <a:cs typeface="Times New Roman" panose="02020603050405020304" pitchFamily="18" charset="0"/>
                            </a:rPr>
                            <m:t>3</m:t>
                          </m:r>
                        </m:num>
                        <m:den>
                          <m:r>
                            <a:rPr lang="vi-VN" sz="2000" i="1">
                              <a:effectLst/>
                              <a:latin typeface="+mn-lt"/>
                              <a:ea typeface="Calibri" panose="020F0502020204030204" pitchFamily="34" charset="0"/>
                              <a:cs typeface="Times New Roman" panose="02020603050405020304" pitchFamily="18" charset="0"/>
                            </a:rPr>
                            <m:t>4</m:t>
                          </m:r>
                        </m:den>
                      </m:f>
                    </m:oMath>
                  </m:oMathPara>
                </a14:m>
                <a:endParaRPr lang="en-US" sz="2000">
                  <a:effectLst/>
                  <a:latin typeface="+mn-lt"/>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81663" y="429367"/>
                <a:ext cx="8372723" cy="4235775"/>
              </a:xfrm>
              <a:prstGeom prst="rect">
                <a:avLst/>
              </a:prstGeom>
              <a:blipFill>
                <a:blip r:embed="rId3"/>
                <a:stretch>
                  <a:fillRect l="-801" r="-728"/>
                </a:stretch>
              </a:blipFill>
            </p:spPr>
            <p:txBody>
              <a:bodyPr/>
              <a:lstStyle/>
              <a:p>
                <a:r>
                  <a:rPr lang="en-US">
                    <a:noFill/>
                  </a:rPr>
                  <a:t> </a:t>
                </a:r>
              </a:p>
            </p:txBody>
          </p:sp>
        </mc:Fallback>
      </mc:AlternateContent>
      <p:pic>
        <p:nvPicPr>
          <p:cNvPr id="5" name="Google Shape;374;p55"/>
          <p:cNvPicPr preferRelativeResize="0"/>
          <p:nvPr/>
        </p:nvPicPr>
        <p:blipFill rotWithShape="1">
          <a:blip r:embed="rId4">
            <a:alphaModFix/>
          </a:blip>
          <a:srcRect t="16734" r="8892" b="18300"/>
          <a:stretch/>
        </p:blipFill>
        <p:spPr>
          <a:xfrm>
            <a:off x="8024009" y="4258451"/>
            <a:ext cx="1716729" cy="587946"/>
          </a:xfrm>
          <a:prstGeom prst="rect">
            <a:avLst/>
          </a:prstGeom>
          <a:noFill/>
          <a:ln>
            <a:noFill/>
          </a:ln>
        </p:spPr>
      </p:pic>
      <p:pic>
        <p:nvPicPr>
          <p:cNvPr id="6" name="Google Shape;374;p55"/>
          <p:cNvPicPr preferRelativeResize="0"/>
          <p:nvPr/>
        </p:nvPicPr>
        <p:blipFill rotWithShape="1">
          <a:blip r:embed="rId4">
            <a:alphaModFix/>
          </a:blip>
          <a:srcRect t="16734" r="8892" b="18300"/>
          <a:stretch/>
        </p:blipFill>
        <p:spPr>
          <a:xfrm>
            <a:off x="8024009" y="3813079"/>
            <a:ext cx="1716729" cy="587946"/>
          </a:xfrm>
          <a:prstGeom prst="rect">
            <a:avLst/>
          </a:prstGeom>
          <a:noFill/>
          <a:ln>
            <a:noFill/>
          </a:ln>
        </p:spPr>
      </p:pic>
    </p:spTree>
    <p:extLst>
      <p:ext uri="{BB962C8B-B14F-4D97-AF65-F5344CB8AC3E}">
        <p14:creationId xmlns:p14="http://schemas.microsoft.com/office/powerpoint/2010/main" val="1651360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12" name="Rectangle 11"/>
          <p:cNvSpPr/>
          <p:nvPr/>
        </p:nvSpPr>
        <p:spPr>
          <a:xfrm>
            <a:off x="381663" y="357808"/>
            <a:ext cx="8372723" cy="442887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2" name="Rectangle 1"/>
              <p:cNvSpPr/>
              <p:nvPr/>
            </p:nvSpPr>
            <p:spPr>
              <a:xfrm>
                <a:off x="509652" y="469122"/>
                <a:ext cx="8116743" cy="326493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20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Vì</a:t>
                </a:r>
                <a:r>
                  <a:rPr kumimoji="0" lang="vi-VN" sz="20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có 1 kiểu gene quy định thân cao: aa, nên </a:t>
                </a:r>
                <a:r>
                  <a:rPr kumimoji="0" lang="fr-FR"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xác suất của các sự kiện “Cây đậu trong đời lai F2 có thân</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thấp” là </a:t>
                </a:r>
                <a:endParaRPr kumimoji="0" lang="en-US" sz="20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sSubPr>
                        <m:e>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𝑃</m:t>
                          </m:r>
                        </m:e>
                        <m:sub>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4</m:t>
                          </m:r>
                        </m:sub>
                      </m:sSub>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m:t>
                      </m:r>
                      <m:f>
                        <m:fPr>
                          <m:ctrlPr>
                            <a:rPr kumimoji="0" lang="en-US"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fPr>
                        <m:num>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1</m:t>
                          </m:r>
                        </m:num>
                        <m:den>
                          <m:r>
                            <a:rPr kumimoji="0" lang="vi-VN" sz="20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4</m:t>
                          </m:r>
                        </m:den>
                      </m:f>
                    </m:oMath>
                  </m:oMathPara>
                </a14:m>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 Các xác suất tính được đúng với các kết luận của Mendel về tỉ lệ kiểu gene, kiểu hình trong đời lai F2 khi lai hai bố mẹ khác nhau về một cặp tính trạng thuần chủng tương phản.</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2" name="Rectangle 1"/>
              <p:cNvSpPr>
                <a:spLocks noRot="1" noChangeAspect="1" noMove="1" noResize="1" noEditPoints="1" noAdjustHandles="1" noChangeArrowheads="1" noChangeShapeType="1" noTextEdit="1"/>
              </p:cNvSpPr>
              <p:nvPr/>
            </p:nvSpPr>
            <p:spPr>
              <a:xfrm>
                <a:off x="509652" y="469122"/>
                <a:ext cx="8116743" cy="3264933"/>
              </a:xfrm>
              <a:prstGeom prst="rect">
                <a:avLst/>
              </a:prstGeom>
              <a:blipFill>
                <a:blip r:embed="rId3"/>
                <a:stretch>
                  <a:fillRect l="-826" r="-751" b="-746"/>
                </a:stretch>
              </a:blipFill>
            </p:spPr>
            <p:txBody>
              <a:bodyPr/>
              <a:lstStyle/>
              <a:p>
                <a:r>
                  <a:rPr lang="en-US">
                    <a:noFill/>
                  </a:rPr>
                  <a:t> </a:t>
                </a:r>
              </a:p>
            </p:txBody>
          </p:sp>
        </mc:Fallback>
      </mc:AlternateContent>
      <p:pic>
        <p:nvPicPr>
          <p:cNvPr id="6" name="Google Shape;374;p55"/>
          <p:cNvPicPr preferRelativeResize="0"/>
          <p:nvPr/>
        </p:nvPicPr>
        <p:blipFill rotWithShape="1">
          <a:blip r:embed="rId4">
            <a:alphaModFix/>
          </a:blip>
          <a:srcRect t="16734" r="8892" b="18300"/>
          <a:stretch/>
        </p:blipFill>
        <p:spPr>
          <a:xfrm>
            <a:off x="8024009" y="4258451"/>
            <a:ext cx="1716729" cy="587946"/>
          </a:xfrm>
          <a:prstGeom prst="rect">
            <a:avLst/>
          </a:prstGeom>
          <a:noFill/>
          <a:ln>
            <a:noFill/>
          </a:ln>
        </p:spPr>
      </p:pic>
      <p:pic>
        <p:nvPicPr>
          <p:cNvPr id="7" name="Google Shape;374;p55"/>
          <p:cNvPicPr preferRelativeResize="0"/>
          <p:nvPr/>
        </p:nvPicPr>
        <p:blipFill rotWithShape="1">
          <a:blip r:embed="rId4">
            <a:alphaModFix/>
          </a:blip>
          <a:srcRect t="16734" r="8892" b="18300"/>
          <a:stretch/>
        </p:blipFill>
        <p:spPr>
          <a:xfrm>
            <a:off x="8024009" y="3813079"/>
            <a:ext cx="1716729" cy="587946"/>
          </a:xfrm>
          <a:prstGeom prst="rect">
            <a:avLst/>
          </a:prstGeom>
          <a:noFill/>
          <a:ln>
            <a:noFill/>
          </a:ln>
        </p:spPr>
      </p:pic>
      <p:pic>
        <p:nvPicPr>
          <p:cNvPr id="3" name="Picture 2"/>
          <p:cNvPicPr>
            <a:picLocks noChangeAspect="1"/>
          </p:cNvPicPr>
          <p:nvPr/>
        </p:nvPicPr>
        <p:blipFill>
          <a:blip r:embed="rId5"/>
          <a:stretch>
            <a:fillRect/>
          </a:stretch>
        </p:blipFill>
        <p:spPr>
          <a:xfrm rot="16733883">
            <a:off x="786448" y="3944635"/>
            <a:ext cx="722450" cy="1033164"/>
          </a:xfrm>
          <a:prstGeom prst="rect">
            <a:avLst/>
          </a:prstGeom>
        </p:spPr>
      </p:pic>
    </p:spTree>
    <p:extLst>
      <p:ext uri="{BB962C8B-B14F-4D97-AF65-F5344CB8AC3E}">
        <p14:creationId xmlns:p14="http://schemas.microsoft.com/office/powerpoint/2010/main" val="1563936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13" name="TextBox 112"/>
          <p:cNvSpPr txBox="1"/>
          <p:nvPr/>
        </p:nvSpPr>
        <p:spPr>
          <a:xfrm>
            <a:off x="806918" y="713180"/>
            <a:ext cx="3367514" cy="1624291"/>
          </a:xfrm>
          <a:prstGeom prst="rect">
            <a:avLst/>
          </a:prstGeom>
        </p:spPr>
        <p:txBody>
          <a:bodyPr wrap="square" lIns="0" tIns="0" rIns="0" bIns="0" rtlCol="0" anchor="t">
            <a:spAutoFit/>
          </a:bodyPr>
          <a:lstStyle/>
          <a:p>
            <a:pPr lvl="0" algn="ctr">
              <a:lnSpc>
                <a:spcPct val="150000"/>
              </a:lnSpc>
              <a:buClr>
                <a:srgbClr val="143E63"/>
              </a:buClr>
              <a:buSzPts val="3000"/>
              <a:defRPr/>
            </a:pPr>
            <a:r>
              <a:rPr lang="vi-VN" sz="3750" b="1">
                <a:solidFill>
                  <a:srgbClr val="A8D68C">
                    <a:lumMod val="50000"/>
                  </a:srgbClr>
                </a:solidFill>
                <a:ea typeface="+mn-ea"/>
                <a:sym typeface="Merriweather Sans"/>
              </a:rPr>
              <a:t>HƯỚNG DẪN VỀ NHÀ</a:t>
            </a:r>
            <a:endParaRPr kumimoji="0" lang="en-US" sz="3750" b="1" i="0" u="none" strike="noStrike" kern="0" cap="none" spc="0" normalizeH="0" baseline="0" noProof="0" dirty="0">
              <a:ln>
                <a:noFill/>
              </a:ln>
              <a:solidFill>
                <a:srgbClr val="A8D68C">
                  <a:lumMod val="50000"/>
                </a:srgbClr>
              </a:solidFill>
              <a:effectLst/>
              <a:uLnTx/>
              <a:uFillTx/>
              <a:latin typeface="Arial"/>
              <a:ea typeface="+mn-ea"/>
              <a:cs typeface="Arial"/>
              <a:sym typeface="Merriweather Sans"/>
            </a:endParaRPr>
          </a:p>
        </p:txBody>
      </p:sp>
      <p:sp>
        <p:nvSpPr>
          <p:cNvPr id="10" name="Rectangle 9"/>
          <p:cNvSpPr/>
          <p:nvPr/>
        </p:nvSpPr>
        <p:spPr>
          <a:xfrm>
            <a:off x="4814184" y="1164935"/>
            <a:ext cx="3789128" cy="3080330"/>
          </a:xfrm>
          <a:prstGeom prst="rect">
            <a:avLst/>
          </a:prstGeom>
        </p:spPr>
        <p:txBody>
          <a:bodyPr wrap="square">
            <a:spAutoFit/>
          </a:bodyPr>
          <a:lstStyle/>
          <a:p>
            <a:pPr marL="257175" indent="-257175" algn="just" defTabSz="685800">
              <a:lnSpc>
                <a:spcPct val="150000"/>
              </a:lnSpc>
              <a:spcBef>
                <a:spcPts val="1100"/>
              </a:spcBef>
              <a:spcAft>
                <a:spcPts val="1100"/>
              </a:spcAft>
              <a:buFont typeface="Wingdings" panose="05000000000000000000" pitchFamily="2" charset="2"/>
              <a:buChar char="q"/>
            </a:pPr>
            <a:r>
              <a:rPr lang="vi-VN" sz="2100" kern="100">
                <a:ea typeface="Calibri" panose="020F0502020204030204" pitchFamily="34" charset="0"/>
                <a:cs typeface="Times New Roman" panose="02020603050405020304" pitchFamily="18" charset="0"/>
              </a:rPr>
              <a:t>Ghi </a:t>
            </a:r>
            <a:r>
              <a:rPr lang="vi-VN" sz="2100" kern="100">
                <a:ea typeface="Calibri" panose="020F0502020204030204" pitchFamily="34" charset="0"/>
                <a:cs typeface="Times New Roman" panose="02020603050405020304" pitchFamily="18" charset="0"/>
              </a:rPr>
              <a:t>nhớ kiến thức trong bài. </a:t>
            </a:r>
          </a:p>
          <a:p>
            <a:pPr marL="257175" indent="-257175" algn="just" defTabSz="685800">
              <a:lnSpc>
                <a:spcPct val="150000"/>
              </a:lnSpc>
              <a:spcBef>
                <a:spcPts val="1100"/>
              </a:spcBef>
              <a:spcAft>
                <a:spcPts val="1100"/>
              </a:spcAft>
              <a:buFont typeface="Wingdings" panose="05000000000000000000" pitchFamily="2" charset="2"/>
              <a:buChar char="q"/>
            </a:pPr>
            <a:r>
              <a:rPr lang="vi-VN" sz="2100" kern="100">
                <a:ea typeface="Calibri" panose="020F0502020204030204" pitchFamily="34" charset="0"/>
                <a:cs typeface="Times New Roman" panose="02020603050405020304" pitchFamily="18" charset="0"/>
              </a:rPr>
              <a:t>Hoàn </a:t>
            </a:r>
            <a:r>
              <a:rPr lang="vi-VN" sz="2100" kern="100">
                <a:ea typeface="Calibri" panose="020F0502020204030204" pitchFamily="34" charset="0"/>
                <a:cs typeface="Times New Roman" panose="02020603050405020304" pitchFamily="18" charset="0"/>
              </a:rPr>
              <a:t>thành các bài tập trong </a:t>
            </a:r>
            <a:r>
              <a:rPr lang="vi-VN" sz="2100" kern="100">
                <a:ea typeface="Calibri" panose="020F0502020204030204" pitchFamily="34" charset="0"/>
                <a:cs typeface="Times New Roman" panose="02020603050405020304" pitchFamily="18" charset="0"/>
              </a:rPr>
              <a:t>SBT</a:t>
            </a:r>
            <a:r>
              <a:rPr lang="en-US" sz="2100" kern="100">
                <a:ea typeface="Calibri" panose="020F0502020204030204" pitchFamily="34" charset="0"/>
                <a:cs typeface="Times New Roman" panose="02020603050405020304" pitchFamily="18" charset="0"/>
              </a:rPr>
              <a:t>.</a:t>
            </a:r>
            <a:endParaRPr lang="vi-VN" sz="2100" kern="100">
              <a:ea typeface="Calibri" panose="020F0502020204030204" pitchFamily="34" charset="0"/>
              <a:cs typeface="Times New Roman" panose="02020603050405020304" pitchFamily="18" charset="0"/>
            </a:endParaRPr>
          </a:p>
          <a:p>
            <a:pPr marL="257175" indent="-257175" algn="just" defTabSz="685800">
              <a:lnSpc>
                <a:spcPct val="150000"/>
              </a:lnSpc>
              <a:spcBef>
                <a:spcPts val="1100"/>
              </a:spcBef>
              <a:spcAft>
                <a:spcPts val="1100"/>
              </a:spcAft>
              <a:buFont typeface="Wingdings" panose="05000000000000000000" pitchFamily="2" charset="2"/>
              <a:buChar char="q"/>
            </a:pPr>
            <a:r>
              <a:rPr lang="vi-VN" sz="2100" kern="100">
                <a:ea typeface="Calibri" panose="020F0502020204030204" pitchFamily="34" charset="0"/>
                <a:cs typeface="Times New Roman" panose="02020603050405020304" pitchFamily="18" charset="0"/>
              </a:rPr>
              <a:t>Chuẩn </a:t>
            </a:r>
            <a:r>
              <a:rPr lang="vi-VN" sz="2100" kern="100">
                <a:ea typeface="Calibri" panose="020F0502020204030204" pitchFamily="34" charset="0"/>
                <a:cs typeface="Times New Roman" panose="02020603050405020304" pitchFamily="18" charset="0"/>
              </a:rPr>
              <a:t>bị bài ôn tập cuối năm.</a:t>
            </a:r>
          </a:p>
        </p:txBody>
      </p:sp>
      <p:sp>
        <p:nvSpPr>
          <p:cNvPr id="11" name="Freeform 6"/>
          <p:cNvSpPr/>
          <p:nvPr/>
        </p:nvSpPr>
        <p:spPr>
          <a:xfrm>
            <a:off x="703213" y="2941983"/>
            <a:ext cx="1562910" cy="1732390"/>
          </a:xfrm>
          <a:custGeom>
            <a:avLst/>
            <a:gdLst/>
            <a:ahLst/>
            <a:cxnLst/>
            <a:rect l="l" t="t" r="r" b="b"/>
            <a:pathLst>
              <a:path w="3415284" h="4114800">
                <a:moveTo>
                  <a:pt x="0" y="0"/>
                </a:moveTo>
                <a:lnTo>
                  <a:pt x="3415284" y="0"/>
                </a:lnTo>
                <a:lnTo>
                  <a:pt x="3415284" y="4114800"/>
                </a:lnTo>
                <a:lnTo>
                  <a:pt x="0" y="4114800"/>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308534204"/>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44" name="Google Shape;544;p64"/>
          <p:cNvPicPr preferRelativeResize="0"/>
          <p:nvPr/>
        </p:nvPicPr>
        <p:blipFill>
          <a:blip r:embed="rId3">
            <a:alphaModFix/>
          </a:blip>
          <a:stretch>
            <a:fillRect/>
          </a:stretch>
        </p:blipFill>
        <p:spPr>
          <a:xfrm flipH="1">
            <a:off x="7011150" y="3560300"/>
            <a:ext cx="2015919" cy="1011625"/>
          </a:xfrm>
          <a:prstGeom prst="rect">
            <a:avLst/>
          </a:prstGeom>
          <a:noFill/>
          <a:ln>
            <a:noFill/>
          </a:ln>
        </p:spPr>
      </p:pic>
      <p:sp>
        <p:nvSpPr>
          <p:cNvPr id="26" name="Google Shape;692;p26"/>
          <p:cNvSpPr txBox="1">
            <a:spLocks/>
          </p:cNvSpPr>
          <p:nvPr/>
        </p:nvSpPr>
        <p:spPr>
          <a:xfrm>
            <a:off x="1286455" y="1200481"/>
            <a:ext cx="7047999" cy="2009100"/>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lnSpc>
                <a:spcPct val="165000"/>
              </a:lnSpc>
              <a:buClrTx/>
            </a:pPr>
            <a:r>
              <a:rPr lang="vi-VN" sz="4250" b="1">
                <a:solidFill>
                  <a:srgbClr val="9BBB59">
                    <a:lumMod val="25000"/>
                  </a:srgbClr>
                </a:solidFill>
                <a:latin typeface="Arial" panose="020B0604020202020204" pitchFamily="34" charset="0"/>
                <a:cs typeface="Arial" panose="020B0604020202020204" pitchFamily="34" charset="0"/>
              </a:rPr>
              <a:t>CẢM ƠN CÁC EM</a:t>
            </a:r>
          </a:p>
          <a:p>
            <a:pPr lvl="0" defTabSz="457200">
              <a:lnSpc>
                <a:spcPct val="165000"/>
              </a:lnSpc>
              <a:buClrTx/>
            </a:pPr>
            <a:r>
              <a:rPr lang="vi-VN" sz="4250" b="1">
                <a:solidFill>
                  <a:srgbClr val="9BBB59">
                    <a:lumMod val="25000"/>
                  </a:srgbClr>
                </a:solidFill>
                <a:latin typeface="Arial" panose="020B0604020202020204" pitchFamily="34" charset="0"/>
                <a:cs typeface="Arial" panose="020B0604020202020204" pitchFamily="34" charset="0"/>
              </a:rPr>
              <a:t>ĐÃ THAM GIA BÀI HỌC!</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20" name="Rectangle 19"/>
          <p:cNvSpPr/>
          <p:nvPr/>
        </p:nvSpPr>
        <p:spPr>
          <a:xfrm>
            <a:off x="2765362" y="972937"/>
            <a:ext cx="5663022" cy="2077492"/>
          </a:xfrm>
          <a:prstGeom prst="rect">
            <a:avLst/>
          </a:prstGeom>
        </p:spPr>
        <p:txBody>
          <a:bodyPr wrap="square">
            <a:spAutoFit/>
          </a:bodyPr>
          <a:lstStyle/>
          <a:p>
            <a:pPr algn="ctr" defTabSz="457200">
              <a:lnSpc>
                <a:spcPct val="150000"/>
              </a:lnSpc>
              <a:buClrTx/>
              <a:defRPr/>
            </a:pPr>
            <a:r>
              <a:rPr lang="en-US" sz="4300" b="1">
                <a:solidFill>
                  <a:srgbClr val="C00000"/>
                </a:solidFill>
                <a:ea typeface="+mn-ea"/>
              </a:rPr>
              <a:t>GENE TRỘI TRONG CÁC THẾ HỆ LAI </a:t>
            </a:r>
            <a:endParaRPr lang="vi-VN" sz="4300" b="1" dirty="0">
              <a:solidFill>
                <a:srgbClr val="C00000"/>
              </a:solidFill>
              <a:ea typeface="+mn-ea"/>
            </a:endParaRPr>
          </a:p>
        </p:txBody>
      </p:sp>
      <p:sp>
        <p:nvSpPr>
          <p:cNvPr id="4" name="Freeform 2"/>
          <p:cNvSpPr/>
          <p:nvPr/>
        </p:nvSpPr>
        <p:spPr>
          <a:xfrm>
            <a:off x="1386508" y="2123000"/>
            <a:ext cx="1960991" cy="2567277"/>
          </a:xfrm>
          <a:custGeom>
            <a:avLst/>
            <a:gdLst/>
            <a:ahLst/>
            <a:cxnLst/>
            <a:rect l="l" t="t" r="r" b="b"/>
            <a:pathLst>
              <a:path w="2857916" h="4114800">
                <a:moveTo>
                  <a:pt x="0" y="0"/>
                </a:moveTo>
                <a:lnTo>
                  <a:pt x="2857916" y="0"/>
                </a:lnTo>
                <a:lnTo>
                  <a:pt x="285791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13"/>
          <p:cNvSpPr/>
          <p:nvPr/>
        </p:nvSpPr>
        <p:spPr>
          <a:xfrm>
            <a:off x="6679096" y="3625796"/>
            <a:ext cx="1599212" cy="1207606"/>
          </a:xfrm>
          <a:custGeom>
            <a:avLst/>
            <a:gdLst/>
            <a:ahLst/>
            <a:cxnLst/>
            <a:rect l="l" t="t" r="r" b="b"/>
            <a:pathLst>
              <a:path w="5513970" h="4114800">
                <a:moveTo>
                  <a:pt x="0" y="0"/>
                </a:moveTo>
                <a:lnTo>
                  <a:pt x="5513969" y="0"/>
                </a:lnTo>
                <a:lnTo>
                  <a:pt x="5513969" y="4114800"/>
                </a:lnTo>
                <a:lnTo>
                  <a:pt x="0" y="4114800"/>
                </a:lnTo>
                <a:lnTo>
                  <a:pt x="0" y="0"/>
                </a:lnTo>
                <a:close/>
              </a:path>
            </a:pathLst>
          </a:custGeom>
          <a:blipFill>
            <a:blip r:embed="rId5">
              <a:extLst>
                <a:ext uri="{96DAC541-7B7A-43D3-8B79-37D633B846F1}">
                  <asvg:svgBlip xmlns:asvg="http://schemas.microsoft.com/office/drawing/2016/SVG/main" xmlns="" r:embed="rId23"/>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4" name="Rectangle 3"/>
          <p:cNvSpPr/>
          <p:nvPr/>
        </p:nvSpPr>
        <p:spPr>
          <a:xfrm>
            <a:off x="230588" y="182880"/>
            <a:ext cx="8658970" cy="476283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5921" y="315213"/>
            <a:ext cx="7788303" cy="430887"/>
          </a:xfrm>
          <a:prstGeom prst="rect">
            <a:avLst/>
          </a:prstGeom>
        </p:spPr>
        <p:txBody>
          <a:bodyPr wrap="square">
            <a:spAutoFit/>
          </a:bodyPr>
          <a:lstStyle/>
          <a:p>
            <a:pPr algn="ctr"/>
            <a:r>
              <a:rPr lang="en-US" sz="2200" b="1">
                <a:solidFill>
                  <a:srgbClr val="C00000"/>
                </a:solidFill>
                <a:latin typeface="+mj-lt"/>
                <a:ea typeface="Times New Roman" panose="02020603050405020304" pitchFamily="18" charset="0"/>
              </a:rPr>
              <a:t>1. Mô phỏng thí nghiệm lai của Mendel bằng hai đồng xu </a:t>
            </a:r>
            <a:endParaRPr lang="en-US" sz="2200">
              <a:latin typeface="+mj-lt"/>
              <a:ea typeface="Arial" panose="020B0604020202020204" pitchFamily="34" charset="0"/>
              <a:cs typeface="Times New Roman" panose="02020603050405020304" pitchFamily="18" charset="0"/>
            </a:endParaRPr>
          </a:p>
        </p:txBody>
      </p:sp>
      <p:sp>
        <p:nvSpPr>
          <p:cNvPr id="7" name="Rectangle 6"/>
          <p:cNvSpPr/>
          <p:nvPr/>
        </p:nvSpPr>
        <p:spPr>
          <a:xfrm>
            <a:off x="542675" y="754051"/>
            <a:ext cx="8034793" cy="4247317"/>
          </a:xfrm>
          <a:prstGeom prst="rect">
            <a:avLst/>
          </a:prstGeom>
        </p:spPr>
        <p:txBody>
          <a:bodyPr wrap="square">
            <a:spAutoFit/>
          </a:bodyPr>
          <a:lstStyle/>
          <a:p>
            <a:pPr lvl="0" algn="just">
              <a:lnSpc>
                <a:spcPct val="150000"/>
              </a:lnSpc>
            </a:pPr>
            <a:r>
              <a:rPr lang="vi-VN" sz="2000" b="1">
                <a:ea typeface="Calibri" panose="020F0502020204030204" pitchFamily="34" charset="0"/>
                <a:cs typeface="Times New Roman" panose="02020603050405020304" pitchFamily="18" charset="0"/>
              </a:rPr>
              <a:t>Thực hiện:</a:t>
            </a:r>
          </a:p>
          <a:p>
            <a:pPr lvl="0" algn="just">
              <a:lnSpc>
                <a:spcPct val="150000"/>
              </a:lnSpc>
            </a:pPr>
            <a:r>
              <a:rPr lang="vi-VN" sz="2000">
                <a:ea typeface="Calibri" panose="020F0502020204030204" pitchFamily="34" charset="0"/>
                <a:cs typeface="Times New Roman" panose="02020603050405020304" pitchFamily="18" charset="0"/>
              </a:rPr>
              <a:t>Lai cây đậu Hà Lan hoa đỏ thuần chủng với cây đậu hoa trắng thuần chủng thu được các cây lai đời F1 đều có hoa đỏ. Cho các cây hoa đỏ đời F1 tự thụ phấn, thế hệ lai đời F2 thu được tỉ lệ phân li kiểu hình là 3 cây hoa đỏ : 1 cây hoa trắng.</a:t>
            </a:r>
          </a:p>
          <a:p>
            <a:pPr lvl="0" algn="just">
              <a:lnSpc>
                <a:spcPct val="150000"/>
              </a:lnSpc>
            </a:pPr>
            <a:r>
              <a:rPr lang="vi-VN" sz="2000">
                <a:ea typeface="Calibri" panose="020F0502020204030204" pitchFamily="34" charset="0"/>
                <a:cs typeface="Times New Roman" panose="02020603050405020304" pitchFamily="18" charset="0"/>
              </a:rPr>
              <a:t>Theo thuật ngữ của Mendel, màu hoa đỏ là tính trạng trội, màu hoa trắng là tính trạng lặn. Quy ước allele A quy định màu hoa đỏ, allede a quy định màu hoa trắng. Kết quả của phép lai được mô phỏng trong Hình T.16.</a:t>
            </a:r>
            <a:endParaRPr lang="vi-VN" sz="2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0641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sp>
        <p:nvSpPr>
          <p:cNvPr id="11" name="Rectangle 10"/>
          <p:cNvSpPr/>
          <p:nvPr/>
        </p:nvSpPr>
        <p:spPr>
          <a:xfrm>
            <a:off x="222636" y="198783"/>
            <a:ext cx="8698728" cy="4754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7850247" y="81185"/>
            <a:ext cx="919738" cy="788848"/>
          </a:xfrm>
          <a:prstGeom prst="rect">
            <a:avLst/>
          </a:prstGeom>
        </p:spPr>
      </p:pic>
      <p:pic>
        <p:nvPicPr>
          <p:cNvPr id="6" name="Picture 5"/>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466354" y="247651"/>
            <a:ext cx="4211292" cy="466625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331"/>
        <p:cNvGrpSpPr/>
        <p:nvPr/>
      </p:nvGrpSpPr>
      <p:grpSpPr>
        <a:xfrm>
          <a:off x="0" y="0"/>
          <a:ext cx="0" cy="0"/>
          <a:chOff x="0" y="0"/>
          <a:chExt cx="0" cy="0"/>
        </a:xfrm>
      </p:grpSpPr>
      <p:sp>
        <p:nvSpPr>
          <p:cNvPr id="7" name="Rectangle 6"/>
          <p:cNvSpPr/>
          <p:nvPr/>
        </p:nvSpPr>
        <p:spPr>
          <a:xfrm>
            <a:off x="182879" y="159025"/>
            <a:ext cx="8786191" cy="479463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7698" y="95417"/>
            <a:ext cx="8631859" cy="2400657"/>
          </a:xfrm>
          <a:prstGeom prst="rect">
            <a:avLst/>
          </a:prstGeom>
        </p:spPr>
        <p:txBody>
          <a:bodyPr wrap="square">
            <a:spAutoFit/>
          </a:bodyPr>
          <a:lstStyle/>
          <a:p>
            <a:pPr algn="just">
              <a:lnSpc>
                <a:spcPct val="150000"/>
              </a:lnSpc>
            </a:pPr>
            <a:r>
              <a:rPr lang="vi-VN" sz="2000" b="1">
                <a:latin typeface="+mn-lt"/>
                <a:ea typeface="Calibri" panose="020F0502020204030204" pitchFamily="34" charset="0"/>
                <a:cs typeface="Times New Roman" panose="02020603050405020304" pitchFamily="18" charset="0"/>
              </a:rPr>
              <a:t>Mô </a:t>
            </a:r>
            <a:r>
              <a:rPr lang="vi-VN" sz="2000" b="1" smtClean="0">
                <a:latin typeface="+mn-lt"/>
                <a:ea typeface="Calibri" panose="020F0502020204030204" pitchFamily="34" charset="0"/>
                <a:cs typeface="Times New Roman" panose="02020603050405020304" pitchFamily="18" charset="0"/>
              </a:rPr>
              <a:t>phỏng</a:t>
            </a:r>
            <a:r>
              <a:rPr lang="en-US" sz="2000" b="1" smtClean="0">
                <a:latin typeface="+mn-lt"/>
                <a:ea typeface="Calibri" panose="020F0502020204030204" pitchFamily="34" charset="0"/>
                <a:cs typeface="Times New Roman" panose="02020603050405020304" pitchFamily="18" charset="0"/>
              </a:rPr>
              <a:t>. </a:t>
            </a:r>
            <a:r>
              <a:rPr lang="vi-VN" sz="2000" smtClean="0">
                <a:latin typeface="+mn-lt"/>
                <a:ea typeface="Calibri" panose="020F0502020204030204" pitchFamily="34" charset="0"/>
                <a:cs typeface="Times New Roman" panose="02020603050405020304" pitchFamily="18" charset="0"/>
              </a:rPr>
              <a:t>Ta </a:t>
            </a:r>
            <a:r>
              <a:rPr lang="vi-VN" sz="2000">
                <a:latin typeface="+mn-lt"/>
                <a:ea typeface="Calibri" panose="020F0502020204030204" pitchFamily="34" charset="0"/>
                <a:cs typeface="Times New Roman" panose="02020603050405020304" pitchFamily="18" charset="0"/>
              </a:rPr>
              <a:t>sẽ mô phỏng việc lai “bố” và “mẹ” thuộc đời lai F1 và xem xét gene, kiểu hình của đời lai F2. Giả sử, đồng xu màu xanh kí hiệu cho “bố”, đồng xu màu đỏ kí hiệu cho “mẹ”. Trên mỗi đồng xu quy ước một mặt là A, mặt còn lại là a.</a:t>
            </a:r>
          </a:p>
          <a:p>
            <a:pPr algn="just">
              <a:lnSpc>
                <a:spcPct val="150000"/>
              </a:lnSpc>
            </a:pPr>
            <a:r>
              <a:rPr lang="vi-VN" sz="2000" b="1" i="1">
                <a:solidFill>
                  <a:srgbClr val="C00000"/>
                </a:solidFill>
                <a:latin typeface="+mn-lt"/>
                <a:ea typeface="Calibri" panose="020F0502020204030204" pitchFamily="34" charset="0"/>
                <a:cs typeface="Times New Roman" panose="02020603050405020304" pitchFamily="18" charset="0"/>
              </a:rPr>
              <a:t>Bước 1.</a:t>
            </a:r>
            <a:r>
              <a:rPr lang="vi-VN" sz="2000">
                <a:latin typeface="+mn-lt"/>
                <a:ea typeface="Calibri" panose="020F0502020204030204" pitchFamily="34" charset="0"/>
                <a:cs typeface="Times New Roman" panose="02020603050405020304" pitchFamily="18" charset="0"/>
              </a:rPr>
              <a:t> Tung mỗi đồng xu 100 lần và hoàn thiện bảng sau </a:t>
            </a:r>
            <a:r>
              <a:rPr lang="vi-VN" sz="2000">
                <a:latin typeface="+mn-lt"/>
                <a:ea typeface="Calibri" panose="020F0502020204030204" pitchFamily="34" charset="0"/>
                <a:cs typeface="Times New Roman" panose="02020603050405020304" pitchFamily="18" charset="0"/>
              </a:rPr>
              <a:t>vào </a:t>
            </a:r>
            <a:r>
              <a:rPr lang="vi-VN" sz="2000" smtClean="0">
                <a:latin typeface="+mn-lt"/>
                <a:ea typeface="Calibri" panose="020F0502020204030204" pitchFamily="34" charset="0"/>
                <a:cs typeface="Times New Roman" panose="02020603050405020304" pitchFamily="18" charset="0"/>
              </a:rPr>
              <a:t>vở:</a:t>
            </a:r>
            <a:endParaRPr lang="vi-VN" sz="2000">
              <a:latin typeface="+mn-lt"/>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00940902"/>
              </p:ext>
            </p:extLst>
          </p:nvPr>
        </p:nvGraphicFramePr>
        <p:xfrm>
          <a:off x="349857" y="2512612"/>
          <a:ext cx="8436333" cy="2003730"/>
        </p:xfrm>
        <a:graphic>
          <a:graphicData uri="http://schemas.openxmlformats.org/drawingml/2006/table">
            <a:tbl>
              <a:tblPr firstRow="1" firstCol="1" bandRow="1"/>
              <a:tblGrid>
                <a:gridCol w="690553">
                  <a:extLst>
                    <a:ext uri="{9D8B030D-6E8A-4147-A177-3AD203B41FA5}">
                      <a16:colId xmlns:a16="http://schemas.microsoft.com/office/drawing/2014/main" val="1702778885"/>
                    </a:ext>
                  </a:extLst>
                </a:gridCol>
                <a:gridCol w="2219634">
                  <a:extLst>
                    <a:ext uri="{9D8B030D-6E8A-4147-A177-3AD203B41FA5}">
                      <a16:colId xmlns:a16="http://schemas.microsoft.com/office/drawing/2014/main" val="1802463983"/>
                    </a:ext>
                  </a:extLst>
                </a:gridCol>
                <a:gridCol w="2219634">
                  <a:extLst>
                    <a:ext uri="{9D8B030D-6E8A-4147-A177-3AD203B41FA5}">
                      <a16:colId xmlns:a16="http://schemas.microsoft.com/office/drawing/2014/main" val="1571628715"/>
                    </a:ext>
                  </a:extLst>
                </a:gridCol>
                <a:gridCol w="1516751">
                  <a:extLst>
                    <a:ext uri="{9D8B030D-6E8A-4147-A177-3AD203B41FA5}">
                      <a16:colId xmlns:a16="http://schemas.microsoft.com/office/drawing/2014/main" val="3478935082"/>
                    </a:ext>
                  </a:extLst>
                </a:gridCol>
                <a:gridCol w="1789761">
                  <a:extLst>
                    <a:ext uri="{9D8B030D-6E8A-4147-A177-3AD203B41FA5}">
                      <a16:colId xmlns:a16="http://schemas.microsoft.com/office/drawing/2014/main" val="1322881639"/>
                    </a:ext>
                  </a:extLst>
                </a:gridCol>
              </a:tblGrid>
              <a:tr h="73069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STT</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Kết quả trên đồng xu màu xanh</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Kết quả trên đồng xu màu đỏ</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Kiểu gene</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Kiểu hình</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789963"/>
                  </a:ext>
                </a:extLst>
              </a:tr>
              <a:tr h="384555">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1</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Aa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Hoa màu đỏ</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685803"/>
                  </a:ext>
                </a:extLst>
              </a:tr>
              <a:tr h="384555">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7850703"/>
                  </a:ext>
                </a:extLst>
              </a:tr>
              <a:tr h="503930">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100</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aa</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j-lt"/>
                          <a:ea typeface="Times New Roman" panose="02020603050405020304" pitchFamily="18" charset="0"/>
                          <a:cs typeface="Times New Roman" panose="02020603050405020304" pitchFamily="18" charset="0"/>
                        </a:rPr>
                        <a:t>Hoa màu trắng</a:t>
                      </a:r>
                      <a:endParaRPr lang="en-US" sz="2000" kern="10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003427"/>
                  </a:ext>
                </a:extLst>
              </a:tr>
            </a:tbl>
          </a:graphicData>
        </a:graphic>
      </p:graphicFrame>
      <p:sp>
        <p:nvSpPr>
          <p:cNvPr id="3" name="Rectangle 2"/>
          <p:cNvSpPr/>
          <p:nvPr/>
        </p:nvSpPr>
        <p:spPr>
          <a:xfrm>
            <a:off x="2838222" y="4621840"/>
            <a:ext cx="3459601" cy="323871"/>
          </a:xfrm>
          <a:prstGeom prst="rect">
            <a:avLst/>
          </a:prstGeom>
        </p:spPr>
        <p:txBody>
          <a:bodyPr wrap="none">
            <a:spAutoFit/>
          </a:bodyPr>
          <a:lstStyle/>
          <a:p>
            <a:pPr algn="ctr">
              <a:lnSpc>
                <a:spcPts val="1800"/>
              </a:lnSpc>
              <a:spcBef>
                <a:spcPts val="300"/>
              </a:spcBef>
              <a:spcAft>
                <a:spcPts val="300"/>
              </a:spcAft>
            </a:pPr>
            <a:r>
              <a:rPr lang="en-US" sz="2000" i="1">
                <a:latin typeface="+mn-lt"/>
                <a:ea typeface="Times New Roman" panose="02020603050405020304" pitchFamily="18" charset="0"/>
                <a:cs typeface="Times New Roman" panose="02020603050405020304" pitchFamily="18" charset="0"/>
              </a:rPr>
              <a:t>Bảng T.1. Kết quả mô phỏng</a:t>
            </a:r>
            <a:endParaRPr lang="en-US" sz="200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566470"/>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7" name="Rectangle 6"/>
          <p:cNvSpPr/>
          <p:nvPr/>
        </p:nvSpPr>
        <p:spPr>
          <a:xfrm>
            <a:off x="429370" y="357809"/>
            <a:ext cx="8253454" cy="441297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sp>
        <p:nvSpPr>
          <p:cNvPr id="3" name="Rectangle 2"/>
          <p:cNvSpPr/>
          <p:nvPr/>
        </p:nvSpPr>
        <p:spPr>
          <a:xfrm>
            <a:off x="637635" y="507209"/>
            <a:ext cx="7836923" cy="1615827"/>
          </a:xfrm>
          <a:prstGeom prst="rect">
            <a:avLst/>
          </a:prstGeom>
        </p:spPr>
        <p:txBody>
          <a:bodyPr wrap="square">
            <a:spAutoFit/>
          </a:bodyPr>
          <a:lstStyle/>
          <a:p>
            <a:pPr algn="just">
              <a:lnSpc>
                <a:spcPct val="150000"/>
              </a:lnSpc>
            </a:pPr>
            <a:r>
              <a:rPr lang="vi-VN" sz="2200" b="1">
                <a:solidFill>
                  <a:srgbClr val="C00000"/>
                </a:solidFill>
                <a:latin typeface="Arial" panose="020B0604020202020204" pitchFamily="34" charset="0"/>
                <a:ea typeface="Calibri" panose="020F0502020204030204" pitchFamily="34" charset="0"/>
                <a:cs typeface="Times New Roman" panose="02020603050405020304" pitchFamily="18" charset="0"/>
              </a:rPr>
              <a:t>Bước 2. </a:t>
            </a:r>
            <a:r>
              <a:rPr lang="vi-VN" sz="2200">
                <a:latin typeface="Arial" panose="020B0604020202020204" pitchFamily="34" charset="0"/>
                <a:ea typeface="Calibri" panose="020F0502020204030204" pitchFamily="34" charset="0"/>
                <a:cs typeface="Times New Roman" panose="02020603050405020304" pitchFamily="18" charset="0"/>
              </a:rPr>
              <a:t>Dựa vào kết quả thu được ở Bảng T.1, xác định tần số, tần số tương đối của các kiểu gene, kiểu hình và hoàn thiện bảng sau </a:t>
            </a:r>
            <a:r>
              <a:rPr lang="vi-VN" sz="2200">
                <a:latin typeface="Arial" panose="020B0604020202020204" pitchFamily="34" charset="0"/>
                <a:ea typeface="Calibri" panose="020F0502020204030204" pitchFamily="34" charset="0"/>
                <a:cs typeface="Times New Roman" panose="02020603050405020304" pitchFamily="18" charset="0"/>
              </a:rPr>
              <a:t>vào vở</a:t>
            </a:r>
            <a:r>
              <a:rPr lang="vi-VN" sz="2200" smtClean="0">
                <a:latin typeface="Arial" panose="020B0604020202020204" pitchFamily="34" charset="0"/>
                <a:ea typeface="Calibri" panose="020F0502020204030204" pitchFamily="34" charset="0"/>
                <a:cs typeface="Times New Roman" panose="02020603050405020304" pitchFamily="18" charset="0"/>
              </a:rPr>
              <a:t>:</a:t>
            </a:r>
            <a:endParaRPr lang="en-US" sz="2200"/>
          </a:p>
        </p:txBody>
      </p:sp>
      <p:graphicFrame>
        <p:nvGraphicFramePr>
          <p:cNvPr id="2" name="Table 1"/>
          <p:cNvGraphicFramePr>
            <a:graphicFrameLocks noGrp="1"/>
          </p:cNvGraphicFramePr>
          <p:nvPr>
            <p:extLst>
              <p:ext uri="{D42A27DB-BD31-4B8C-83A1-F6EECF244321}">
                <p14:modId xmlns:p14="http://schemas.microsoft.com/office/powerpoint/2010/main" val="397708732"/>
              </p:ext>
            </p:extLst>
          </p:nvPr>
        </p:nvGraphicFramePr>
        <p:xfrm>
          <a:off x="719593" y="2308869"/>
          <a:ext cx="7673008" cy="1555464"/>
        </p:xfrm>
        <a:graphic>
          <a:graphicData uri="http://schemas.openxmlformats.org/drawingml/2006/table">
            <a:tbl>
              <a:tblPr firstRow="1" firstCol="1" bandRow="1"/>
              <a:tblGrid>
                <a:gridCol w="2004540">
                  <a:extLst>
                    <a:ext uri="{9D8B030D-6E8A-4147-A177-3AD203B41FA5}">
                      <a16:colId xmlns:a16="http://schemas.microsoft.com/office/drawing/2014/main" val="155919744"/>
                    </a:ext>
                  </a:extLst>
                </a:gridCol>
                <a:gridCol w="1951440">
                  <a:extLst>
                    <a:ext uri="{9D8B030D-6E8A-4147-A177-3AD203B41FA5}">
                      <a16:colId xmlns:a16="http://schemas.microsoft.com/office/drawing/2014/main" val="2127414935"/>
                    </a:ext>
                  </a:extLst>
                </a:gridCol>
                <a:gridCol w="1858514">
                  <a:extLst>
                    <a:ext uri="{9D8B030D-6E8A-4147-A177-3AD203B41FA5}">
                      <a16:colId xmlns:a16="http://schemas.microsoft.com/office/drawing/2014/main" val="3955712869"/>
                    </a:ext>
                  </a:extLst>
                </a:gridCol>
                <a:gridCol w="1858514">
                  <a:extLst>
                    <a:ext uri="{9D8B030D-6E8A-4147-A177-3AD203B41FA5}">
                      <a16:colId xmlns:a16="http://schemas.microsoft.com/office/drawing/2014/main" val="4138426558"/>
                    </a:ext>
                  </a:extLst>
                </a:gridCol>
              </a:tblGrid>
              <a:tr h="518488">
                <a:tc>
                  <a:txBody>
                    <a:bodyPr/>
                    <a:lstStyle/>
                    <a:p>
                      <a:pPr algn="just">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Kiểu gene</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AA</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Aa</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aa</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665572"/>
                  </a:ext>
                </a:extLst>
              </a:tr>
              <a:tr h="518488">
                <a:tc>
                  <a:txBody>
                    <a:bodyPr/>
                    <a:lstStyle/>
                    <a:p>
                      <a:pPr algn="just">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Tần số</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7167304"/>
                  </a:ext>
                </a:extLst>
              </a:tr>
              <a:tr h="518488">
                <a:tc>
                  <a:txBody>
                    <a:bodyPr/>
                    <a:lstStyle/>
                    <a:p>
                      <a:pPr algn="just">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Tần số tương đối</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solidFill>
                            <a:schemeClr val="tx1">
                              <a:lumMod val="50000"/>
                            </a:schemeClr>
                          </a:solidFill>
                          <a:effectLst/>
                          <a:latin typeface="+mn-lt"/>
                          <a:ea typeface="Times New Roman" panose="02020603050405020304" pitchFamily="18" charset="0"/>
                          <a:cs typeface="Times New Roman" panose="02020603050405020304" pitchFamily="18" charset="0"/>
                        </a:rPr>
                        <a:t>?</a:t>
                      </a:r>
                      <a:endParaRPr lang="en-US" sz="2000" kern="100">
                        <a:solidFill>
                          <a:schemeClr val="tx1">
                            <a:lumMod val="50000"/>
                          </a:schemeClr>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627491"/>
                  </a:ext>
                </a:extLst>
              </a:tr>
            </a:tbl>
          </a:graphicData>
        </a:graphic>
      </p:graphicFrame>
      <p:sp>
        <p:nvSpPr>
          <p:cNvPr id="4" name="Rectangle 3"/>
          <p:cNvSpPr/>
          <p:nvPr/>
        </p:nvSpPr>
        <p:spPr>
          <a:xfrm>
            <a:off x="2896026" y="4013500"/>
            <a:ext cx="3320140" cy="600164"/>
          </a:xfrm>
          <a:prstGeom prst="rect">
            <a:avLst/>
          </a:prstGeom>
        </p:spPr>
        <p:txBody>
          <a:bodyPr wrap="none">
            <a:spAutoFit/>
          </a:bodyPr>
          <a:lstStyle/>
          <a:p>
            <a:pPr lvl="0" algn="just">
              <a:lnSpc>
                <a:spcPct val="150000"/>
              </a:lnSpc>
            </a:pPr>
            <a:r>
              <a:rPr lang="vi-VN" sz="2200">
                <a:latin typeface="Arial" panose="020B0604020202020204" pitchFamily="34" charset="0"/>
                <a:ea typeface="Calibri" panose="020F0502020204030204" pitchFamily="34" charset="0"/>
                <a:cs typeface="Times New Roman" panose="02020603050405020304" pitchFamily="18" charset="0"/>
              </a:rPr>
              <a:t>Bảng T.2. Tỉ lệ kiểu gene</a:t>
            </a:r>
            <a:endParaRPr lang="en-US" sz="2200"/>
          </a:p>
        </p:txBody>
      </p:sp>
      <p:pic>
        <p:nvPicPr>
          <p:cNvPr id="6" name="Picture 5"/>
          <p:cNvPicPr>
            <a:picLocks noChangeAspect="1"/>
          </p:cNvPicPr>
          <p:nvPr/>
        </p:nvPicPr>
        <p:blipFill>
          <a:blip r:embed="rId3"/>
          <a:stretch>
            <a:fillRect/>
          </a:stretch>
        </p:blipFill>
        <p:spPr>
          <a:xfrm>
            <a:off x="7769786" y="4113943"/>
            <a:ext cx="622815" cy="622815"/>
          </a:xfrm>
          <a:prstGeom prst="rect">
            <a:avLst/>
          </a:prstGeom>
        </p:spPr>
      </p:pic>
    </p:spTree>
    <p:extLst>
      <p:ext uri="{BB962C8B-B14F-4D97-AF65-F5344CB8AC3E}">
        <p14:creationId xmlns:p14="http://schemas.microsoft.com/office/powerpoint/2010/main" val="354344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7" name="Rectangle 6"/>
          <p:cNvSpPr/>
          <p:nvPr/>
        </p:nvSpPr>
        <p:spPr>
          <a:xfrm>
            <a:off x="429370" y="357809"/>
            <a:ext cx="8253454" cy="441297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sp>
        <p:nvSpPr>
          <p:cNvPr id="4" name="Rectangle 3"/>
          <p:cNvSpPr/>
          <p:nvPr/>
        </p:nvSpPr>
        <p:spPr>
          <a:xfrm>
            <a:off x="3076364" y="1961096"/>
            <a:ext cx="2959465" cy="400110"/>
          </a:xfrm>
          <a:prstGeom prst="rect">
            <a:avLst/>
          </a:prstGeom>
        </p:spPr>
        <p:txBody>
          <a:bodyPr wrap="none">
            <a:spAutoFit/>
          </a:bodyPr>
          <a:lstStyle/>
          <a:p>
            <a:pPr lvl="0" algn="just"/>
            <a:r>
              <a:rPr lang="vi-VN" sz="2000">
                <a:latin typeface="Arial" panose="020B0604020202020204" pitchFamily="34" charset="0"/>
                <a:ea typeface="Calibri" panose="020F0502020204030204" pitchFamily="34" charset="0"/>
                <a:cs typeface="Times New Roman" panose="02020603050405020304" pitchFamily="18" charset="0"/>
              </a:rPr>
              <a:t>Bảng T.3. Tỉ lệ kiểu hình</a:t>
            </a:r>
            <a:endParaRPr kumimoji="0" lang="en-US" sz="2000" b="0" i="0" u="none" strike="noStrike" kern="0" cap="none" spc="0" normalizeH="0" baseline="0" noProof="0">
              <a:ln>
                <a:noFill/>
              </a:ln>
              <a:solidFill>
                <a:srgbClr val="000000"/>
              </a:solidFill>
              <a:effectLst/>
              <a:uLnTx/>
              <a:uFillTx/>
              <a:sym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3886718284"/>
              </p:ext>
            </p:extLst>
          </p:nvPr>
        </p:nvGraphicFramePr>
        <p:xfrm>
          <a:off x="719593" y="491504"/>
          <a:ext cx="7673008" cy="1297422"/>
        </p:xfrm>
        <a:graphic>
          <a:graphicData uri="http://schemas.openxmlformats.org/drawingml/2006/table">
            <a:tbl>
              <a:tblPr firstRow="1" firstCol="1" bandRow="1">
                <a:tableStyleId>{9561C678-3003-4C52-BA3B-96E1AF215FE1}</a:tableStyleId>
              </a:tblPr>
              <a:tblGrid>
                <a:gridCol w="2641803">
                  <a:extLst>
                    <a:ext uri="{9D8B030D-6E8A-4147-A177-3AD203B41FA5}">
                      <a16:colId xmlns:a16="http://schemas.microsoft.com/office/drawing/2014/main" val="1266197850"/>
                    </a:ext>
                  </a:extLst>
                </a:gridCol>
                <a:gridCol w="2574496">
                  <a:extLst>
                    <a:ext uri="{9D8B030D-6E8A-4147-A177-3AD203B41FA5}">
                      <a16:colId xmlns:a16="http://schemas.microsoft.com/office/drawing/2014/main" val="1382472862"/>
                    </a:ext>
                  </a:extLst>
                </a:gridCol>
                <a:gridCol w="2456709">
                  <a:extLst>
                    <a:ext uri="{9D8B030D-6E8A-4147-A177-3AD203B41FA5}">
                      <a16:colId xmlns:a16="http://schemas.microsoft.com/office/drawing/2014/main" val="4152808156"/>
                    </a:ext>
                  </a:extLst>
                </a:gridCol>
              </a:tblGrid>
              <a:tr h="432474">
                <a:tc>
                  <a:txBody>
                    <a:bodyPr/>
                    <a:lstStyle/>
                    <a:p>
                      <a:pPr algn="just">
                        <a:lnSpc>
                          <a:spcPct val="100000"/>
                        </a:lnSpc>
                        <a:spcBef>
                          <a:spcPts val="300"/>
                        </a:spcBef>
                        <a:spcAft>
                          <a:spcPts val="300"/>
                        </a:spcAft>
                      </a:pPr>
                      <a:r>
                        <a:rPr lang="en-US" sz="2000" kern="100">
                          <a:effectLst/>
                        </a:rPr>
                        <a:t>Kiểu gene</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rPr>
                        <a:t>Hoa màu đỏ</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rPr>
                        <a:t>Hoa màu trắng</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7564611"/>
                  </a:ext>
                </a:extLst>
              </a:tr>
              <a:tr h="432474">
                <a:tc>
                  <a:txBody>
                    <a:bodyPr/>
                    <a:lstStyle/>
                    <a:p>
                      <a:pPr algn="just">
                        <a:lnSpc>
                          <a:spcPct val="100000"/>
                        </a:lnSpc>
                        <a:spcBef>
                          <a:spcPts val="300"/>
                        </a:spcBef>
                        <a:spcAft>
                          <a:spcPts val="300"/>
                        </a:spcAft>
                      </a:pPr>
                      <a:r>
                        <a:rPr lang="en-US" sz="2000" kern="100">
                          <a:effectLst/>
                        </a:rPr>
                        <a:t>Tần số</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rPr>
                        <a:t>?</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rPr>
                        <a:t>?</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1796813"/>
                  </a:ext>
                </a:extLst>
              </a:tr>
              <a:tr h="432474">
                <a:tc>
                  <a:txBody>
                    <a:bodyPr/>
                    <a:lstStyle/>
                    <a:p>
                      <a:pPr algn="just">
                        <a:lnSpc>
                          <a:spcPct val="100000"/>
                        </a:lnSpc>
                        <a:spcBef>
                          <a:spcPts val="300"/>
                        </a:spcBef>
                        <a:spcAft>
                          <a:spcPts val="300"/>
                        </a:spcAft>
                      </a:pPr>
                      <a:r>
                        <a:rPr lang="en-US" sz="2000" kern="100">
                          <a:effectLst/>
                        </a:rPr>
                        <a:t>Tần số tương đối</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rPr>
                        <a:t>?</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300"/>
                        </a:spcAft>
                      </a:pPr>
                      <a:r>
                        <a:rPr lang="en-US" sz="2000" kern="100">
                          <a:effectLst/>
                        </a:rPr>
                        <a:t>?</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467463"/>
                  </a:ext>
                </a:extLst>
              </a:tr>
            </a:tbl>
          </a:graphicData>
        </a:graphic>
      </p:graphicFrame>
      <p:sp>
        <p:nvSpPr>
          <p:cNvPr id="9" name="Rectangle 8"/>
          <p:cNvSpPr/>
          <p:nvPr/>
        </p:nvSpPr>
        <p:spPr>
          <a:xfrm>
            <a:off x="641349" y="2349174"/>
            <a:ext cx="7751252" cy="2400657"/>
          </a:xfrm>
          <a:prstGeom prst="rect">
            <a:avLst/>
          </a:prstGeom>
        </p:spPr>
        <p:txBody>
          <a:bodyPr wrap="square">
            <a:spAutoFit/>
          </a:bodyPr>
          <a:lstStyle/>
          <a:p>
            <a:pPr algn="just">
              <a:lnSpc>
                <a:spcPct val="150000"/>
              </a:lnSpc>
              <a:spcBef>
                <a:spcPts val="300"/>
              </a:spcBef>
              <a:spcAft>
                <a:spcPts val="300"/>
              </a:spcAft>
            </a:pPr>
            <a:r>
              <a:rPr lang="en-US" sz="2000" b="1" i="1">
                <a:solidFill>
                  <a:srgbClr val="C00000"/>
                </a:solidFill>
                <a:latin typeface="+mj-lt"/>
                <a:ea typeface="Times New Roman" panose="02020603050405020304" pitchFamily="18" charset="0"/>
                <a:cs typeface="Times New Roman" panose="02020603050405020304" pitchFamily="18" charset="0"/>
              </a:rPr>
              <a:t>Bước 3.</a:t>
            </a:r>
            <a:r>
              <a:rPr lang="en-US" sz="2000" b="1">
                <a:solidFill>
                  <a:srgbClr val="C00000"/>
                </a:solidFill>
                <a:latin typeface="+mj-lt"/>
                <a:ea typeface="Times New Roman" panose="02020603050405020304" pitchFamily="18" charset="0"/>
                <a:cs typeface="Times New Roman" panose="02020603050405020304" pitchFamily="18" charset="0"/>
              </a:rPr>
              <a:t> </a:t>
            </a:r>
            <a:r>
              <a:rPr lang="en-US" sz="2000">
                <a:latin typeface="+mj-lt"/>
                <a:ea typeface="Times New Roman" panose="02020603050405020304" pitchFamily="18" charset="0"/>
                <a:cs typeface="Times New Roman" panose="02020603050405020304" pitchFamily="18" charset="0"/>
              </a:rPr>
              <a:t>Hãy kiểm chứng tỉ lệ kiểu gene, kiểu hình thu được trong đời lai F2 với kết luận của Mendel “Khi lai bố mẹ khác nhau về một cặp tính trạng thuần chủng tương phản thì F1 đồng tính về tính trạng của bố hoặc mẹ, còn F2 có sự phân li tính trạng theo tỉ lệ trung bình 3 trội : 1 lặn”.</a:t>
            </a:r>
            <a:endParaRPr lang="en-US" sz="2000">
              <a:effectLst/>
              <a:latin typeface="+mj-lt"/>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152315" y="4851353"/>
            <a:ext cx="1240286" cy="247260"/>
          </a:xfrm>
          <a:prstGeom prst="rect">
            <a:avLst/>
          </a:prstGeom>
        </p:spPr>
      </p:pic>
    </p:spTree>
    <p:extLst>
      <p:ext uri="{BB962C8B-B14F-4D97-AF65-F5344CB8AC3E}">
        <p14:creationId xmlns:p14="http://schemas.microsoft.com/office/powerpoint/2010/main" val="414577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47"/>
        <p:cNvGrpSpPr/>
        <p:nvPr/>
      </p:nvGrpSpPr>
      <p:grpSpPr>
        <a:xfrm>
          <a:off x="0" y="0"/>
          <a:ext cx="0" cy="0"/>
          <a:chOff x="0" y="0"/>
          <a:chExt cx="0" cy="0"/>
        </a:xfrm>
      </p:grpSpPr>
      <p:sp>
        <p:nvSpPr>
          <p:cNvPr id="11" name="Rectangle 10"/>
          <p:cNvSpPr/>
          <p:nvPr/>
        </p:nvSpPr>
        <p:spPr>
          <a:xfrm>
            <a:off x="222636" y="198783"/>
            <a:ext cx="8698728" cy="4754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1C232"/>
              </a:solidFill>
              <a:effectLst/>
              <a:uLnTx/>
              <a:uFillTx/>
              <a:latin typeface="Arial"/>
              <a:ea typeface="+mn-ea"/>
              <a:cs typeface="+mn-cs"/>
              <a:sym typeface="Arial"/>
            </a:endParaRPr>
          </a:p>
        </p:txBody>
      </p:sp>
      <p:sp>
        <p:nvSpPr>
          <p:cNvPr id="5" name="Rectangle 4"/>
          <p:cNvSpPr/>
          <p:nvPr/>
        </p:nvSpPr>
        <p:spPr>
          <a:xfrm>
            <a:off x="665921" y="283409"/>
            <a:ext cx="7788303" cy="430887"/>
          </a:xfrm>
          <a:prstGeom prst="rect">
            <a:avLst/>
          </a:prstGeom>
        </p:spPr>
        <p:txBody>
          <a:bodyPr wrap="square">
            <a:spAutoFit/>
          </a:bodyPr>
          <a:lstStyle/>
          <a:p>
            <a:pPr algn="ctr"/>
            <a:r>
              <a:rPr lang="en-US" sz="2200" b="1">
                <a:solidFill>
                  <a:srgbClr val="C00000"/>
                </a:solidFill>
                <a:latin typeface="+mj-lt"/>
                <a:ea typeface="Times New Roman" panose="02020603050405020304" pitchFamily="18" charset="0"/>
              </a:rPr>
              <a:t>2. Giải thích kết luận của Mendel bằng xác suất </a:t>
            </a:r>
            <a:endParaRPr lang="en-US" sz="2200">
              <a:latin typeface="+mj-lt"/>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345882" y="695559"/>
                <a:ext cx="8472115" cy="4298869"/>
              </a:xfrm>
              <a:prstGeom prst="rect">
                <a:avLst/>
              </a:prstGeom>
            </p:spPr>
            <p:txBody>
              <a:bodyPr wrap="square">
                <a:spAutoFit/>
              </a:bodyPr>
              <a:lstStyle/>
              <a:p>
                <a:pPr algn="just">
                  <a:lnSpc>
                    <a:spcPct val="150000"/>
                  </a:lnSpc>
                  <a:tabLst>
                    <a:tab pos="2719705" algn="l"/>
                  </a:tabLst>
                </a:pPr>
                <a:r>
                  <a:rPr lang="vi-VN" sz="2000" smtClean="0">
                    <a:latin typeface="+mn-lt"/>
                    <a:ea typeface="Malgun Gothic" panose="020B0503020000020004" pitchFamily="34" charset="-127"/>
                    <a:cs typeface="Times New Roman" panose="02020603050405020304" pitchFamily="18" charset="0"/>
                  </a:rPr>
                  <a:t>a) Liệt </a:t>
                </a:r>
                <a:r>
                  <a:rPr lang="vi-VN" sz="2000" smtClean="0">
                    <a:latin typeface="+mn-lt"/>
                    <a:ea typeface="Malgun Gothic" panose="020B0503020000020004" pitchFamily="34" charset="-127"/>
                    <a:cs typeface="Times New Roman" panose="02020603050405020304" pitchFamily="18" charset="0"/>
                  </a:rPr>
                  <a:t>kê kiểu gene có thể có của một cây đậu trong đời lai F2 là</a:t>
                </a:r>
                <a:r>
                  <a:rPr lang="vi-VN" sz="2000">
                    <a:latin typeface="+mn-lt"/>
                    <a:ea typeface="Malgun Gothic" panose="020B0503020000020004" pitchFamily="34" charset="-127"/>
                    <a:cs typeface="Times New Roman" panose="02020603050405020304" pitchFamily="18" charset="0"/>
                  </a:rPr>
                  <a:t>: </a:t>
                </a:r>
                <a:endParaRPr lang="en-US" sz="2000" smtClean="0">
                  <a:latin typeface="+mn-lt"/>
                  <a:ea typeface="Malgun Gothic" panose="020B0503020000020004" pitchFamily="34" charset="-127"/>
                  <a:cs typeface="Times New Roman" panose="02020603050405020304" pitchFamily="18" charset="0"/>
                </a:endParaRPr>
              </a:p>
              <a:p>
                <a:pPr algn="ctr">
                  <a:lnSpc>
                    <a:spcPct val="150000"/>
                  </a:lnSpc>
                  <a:tabLst>
                    <a:tab pos="2719705" algn="l"/>
                  </a:tabLst>
                </a:pPr>
                <a:r>
                  <a:rPr lang="vi-VN" sz="2000" smtClean="0">
                    <a:latin typeface="+mn-lt"/>
                    <a:ea typeface="Malgun Gothic" panose="020B0503020000020004" pitchFamily="34" charset="-127"/>
                    <a:cs typeface="Times New Roman" panose="02020603050405020304" pitchFamily="18" charset="0"/>
                  </a:rPr>
                  <a:t>AA, Aa</a:t>
                </a:r>
                <a:r>
                  <a:rPr lang="vi-VN" sz="2000">
                    <a:latin typeface="+mn-lt"/>
                    <a:ea typeface="Malgun Gothic" panose="020B0503020000020004" pitchFamily="34" charset="-127"/>
                    <a:cs typeface="Times New Roman" panose="02020603050405020304" pitchFamily="18" charset="0"/>
                  </a:rPr>
                  <a:t>, aA, aa.</a:t>
                </a:r>
                <a:endParaRPr lang="en-US" sz="2000">
                  <a:effectLst/>
                  <a:latin typeface="+mn-lt"/>
                  <a:ea typeface="Calibri" panose="020F0502020204030204" pitchFamily="34" charset="0"/>
                  <a:cs typeface="Times New Roman" panose="02020603050405020304" pitchFamily="18" charset="0"/>
                </a:endParaRPr>
              </a:p>
              <a:p>
                <a:pPr algn="just">
                  <a:lnSpc>
                    <a:spcPct val="150000"/>
                  </a:lnSpc>
                  <a:tabLst>
                    <a:tab pos="2719705" algn="l"/>
                  </a:tabLst>
                </a:pPr>
                <a:r>
                  <a:rPr lang="vi-VN" sz="2000">
                    <a:effectLst/>
                    <a:latin typeface="+mn-lt"/>
                    <a:ea typeface="Malgun Gothic" panose="020B0503020000020004" pitchFamily="34" charset="-127"/>
                    <a:cs typeface="Times New Roman" panose="02020603050405020304" pitchFamily="18" charset="0"/>
                  </a:rPr>
                  <a:t>Vì khả năng x, y nhận các giá trị A, a là như nhau nên bốn phương án tổ hợp là đồng khả năng.</a:t>
                </a:r>
                <a:endParaRPr lang="en-US" sz="2000">
                  <a:effectLst/>
                  <a:latin typeface="+mn-lt"/>
                  <a:ea typeface="Calibri" panose="020F0502020204030204" pitchFamily="34" charset="0"/>
                  <a:cs typeface="Times New Roman" panose="02020603050405020304" pitchFamily="18" charset="0"/>
                </a:endParaRPr>
              </a:p>
              <a:p>
                <a:pPr algn="just">
                  <a:lnSpc>
                    <a:spcPct val="150000"/>
                  </a:lnSpc>
                  <a:tabLst>
                    <a:tab pos="2719705" algn="l"/>
                  </a:tabLst>
                </a:pPr>
                <a:r>
                  <a:rPr lang="vi-VN" sz="2000">
                    <a:effectLst/>
                    <a:latin typeface="+mn-lt"/>
                    <a:ea typeface="Malgun Gothic" panose="020B0503020000020004" pitchFamily="34" charset="-127"/>
                    <a:cs typeface="Times New Roman" panose="02020603050405020304" pitchFamily="18" charset="0"/>
                  </a:rPr>
                  <a:t>b</a:t>
                </a:r>
                <a:r>
                  <a:rPr lang="vi-VN" sz="2000">
                    <a:effectLst/>
                    <a:latin typeface="+mn-lt"/>
                    <a:ea typeface="Malgun Gothic" panose="020B0503020000020004" pitchFamily="34" charset="-127"/>
                    <a:cs typeface="Times New Roman" panose="02020603050405020304" pitchFamily="18" charset="0"/>
                  </a:rPr>
                  <a:t>) </a:t>
                </a:r>
                <a:r>
                  <a:rPr lang="vi-VN" sz="2000" smtClean="0">
                    <a:effectLst/>
                    <a:latin typeface="+mn-lt"/>
                    <a:ea typeface="Malgun Gothic" panose="020B0503020000020004" pitchFamily="34" charset="-127"/>
                    <a:cs typeface="Times New Roman" panose="02020603050405020304" pitchFamily="18" charset="0"/>
                  </a:rPr>
                  <a:t>Xác </a:t>
                </a:r>
                <a:r>
                  <a:rPr lang="vi-VN" sz="2000">
                    <a:effectLst/>
                    <a:latin typeface="+mn-lt"/>
                    <a:ea typeface="Malgun Gothic" panose="020B0503020000020004" pitchFamily="34" charset="-127"/>
                    <a:cs typeface="Times New Roman" panose="02020603050405020304" pitchFamily="18" charset="0"/>
                  </a:rPr>
                  <a:t>suất của các sự kiện “Cây đậu trong đời lai F2 có kiểu gen AA</a:t>
                </a:r>
                <a:r>
                  <a:rPr lang="vi-VN" sz="2000">
                    <a:effectLst/>
                    <a:latin typeface="+mn-lt"/>
                    <a:ea typeface="Malgun Gothic" panose="020B0503020000020004" pitchFamily="34" charset="-127"/>
                    <a:cs typeface="Times New Roman" panose="02020603050405020304" pitchFamily="18" charset="0"/>
                  </a:rPr>
                  <a:t>” </a:t>
                </a:r>
                <a14:m>
                  <m:oMath xmlns:m="http://schemas.openxmlformats.org/officeDocument/2006/math">
                    <m:r>
                      <m:rPr>
                        <m:nor/>
                      </m:rPr>
                      <a:rPr lang="vi-VN" sz="2000">
                        <a:ea typeface="Malgun Gothic" panose="020B0503020000020004" pitchFamily="34" charset="-127"/>
                        <a:cs typeface="Times New Roman" panose="02020603050405020304" pitchFamily="18" charset="0"/>
                      </a:rPr>
                      <m:t>l</m:t>
                    </m:r>
                    <m:r>
                      <m:rPr>
                        <m:nor/>
                      </m:rPr>
                      <a:rPr lang="vi-VN" sz="2000">
                        <a:ea typeface="Malgun Gothic" panose="020B0503020000020004" pitchFamily="34" charset="-127"/>
                        <a:cs typeface="Times New Roman" panose="02020603050405020304" pitchFamily="18" charset="0"/>
                      </a:rPr>
                      <m:t>à</m:t>
                    </m:r>
                    <m:r>
                      <m:rPr>
                        <m:nor/>
                      </m:rPr>
                      <a:rPr lang="vi-VN" sz="2000">
                        <a:ea typeface="Malgun Gothic" panose="020B0503020000020004" pitchFamily="34" charset="-127"/>
                        <a:cs typeface="Times New Roman" panose="02020603050405020304" pitchFamily="18" charset="0"/>
                      </a:rPr>
                      <m:t>:</m:t>
                    </m:r>
                    <m:r>
                      <a:rPr lang="en-US" sz="2000" b="0" i="1" smtClean="0">
                        <a:latin typeface="Cambria Math" panose="02040503050406030204" pitchFamily="18" charset="0"/>
                        <a:ea typeface="Malgun Gothic" panose="020B0503020000020004" pitchFamily="34" charset="-127"/>
                        <a:cs typeface="Times New Roman" panose="02020603050405020304" pitchFamily="18" charset="0"/>
                      </a:rPr>
                      <m:t> </m:t>
                    </m:r>
                  </m:oMath>
                </a14:m>
                <a:endParaRPr lang="en-US" sz="2000" b="0" i="1" smtClean="0">
                  <a:latin typeface="Cambria Math" panose="02040503050406030204" pitchFamily="18" charset="0"/>
                  <a:ea typeface="Malgun Gothic" panose="020B0503020000020004" pitchFamily="34" charset="-127"/>
                  <a:cs typeface="Times New Roman" panose="02020603050405020304" pitchFamily="18" charset="0"/>
                </a:endParaRPr>
              </a:p>
              <a:p>
                <a:pPr algn="just">
                  <a:lnSpc>
                    <a:spcPct val="130000"/>
                  </a:lnSpc>
                  <a:tabLst>
                    <a:tab pos="2719705" algn="l"/>
                  </a:tabLst>
                </a:pPr>
                <a14:m>
                  <m:oMathPara xmlns:m="http://schemas.openxmlformats.org/officeDocument/2006/math">
                    <m:oMathParaPr>
                      <m:jc m:val="center"/>
                    </m:oMathParaPr>
                    <m:oMath xmlns:m="http://schemas.openxmlformats.org/officeDocument/2006/math">
                      <m:sSub>
                        <m:sSubPr>
                          <m:ctrlPr>
                            <a:rPr lang="en-US" sz="2000" i="1">
                              <a:effectLst/>
                              <a:latin typeface="+mn-lt"/>
                              <a:ea typeface="Malgun Gothic" panose="020B0503020000020004" pitchFamily="34" charset="-127"/>
                              <a:cs typeface="Times New Roman" panose="02020603050405020304" pitchFamily="18" charset="0"/>
                            </a:rPr>
                          </m:ctrlPr>
                        </m:sSubPr>
                        <m:e>
                          <m:r>
                            <a:rPr lang="vi-VN" sz="2000" i="1">
                              <a:effectLst/>
                              <a:latin typeface="+mn-lt"/>
                              <a:ea typeface="Malgun Gothic" panose="020B0503020000020004" pitchFamily="34" charset="-127"/>
                              <a:cs typeface="Times New Roman" panose="02020603050405020304" pitchFamily="18" charset="0"/>
                            </a:rPr>
                            <m:t>𝑃</m:t>
                          </m:r>
                        </m:e>
                        <m:sub>
                          <m:r>
                            <a:rPr lang="vi-VN" sz="2000" i="1">
                              <a:effectLst/>
                              <a:latin typeface="+mn-lt"/>
                              <a:ea typeface="Malgun Gothic" panose="020B0503020000020004" pitchFamily="34" charset="-127"/>
                              <a:cs typeface="Times New Roman" panose="02020603050405020304" pitchFamily="18" charset="0"/>
                            </a:rPr>
                            <m:t>1</m:t>
                          </m:r>
                        </m:sub>
                      </m:sSub>
                      <m:r>
                        <a:rPr lang="vi-VN" sz="2000" i="1">
                          <a:effectLst/>
                          <a:latin typeface="+mn-lt"/>
                          <a:ea typeface="Malgun Gothic" panose="020B0503020000020004" pitchFamily="34" charset="-127"/>
                          <a:cs typeface="Times New Roman" panose="02020603050405020304" pitchFamily="18" charset="0"/>
                        </a:rPr>
                        <m:t>=</m:t>
                      </m:r>
                      <m:f>
                        <m:fPr>
                          <m:ctrlPr>
                            <a:rPr lang="en-US" sz="2000" i="1">
                              <a:effectLst/>
                              <a:latin typeface="+mn-lt"/>
                              <a:ea typeface="Malgun Gothic" panose="020B0503020000020004" pitchFamily="34" charset="-127"/>
                              <a:cs typeface="Times New Roman" panose="02020603050405020304" pitchFamily="18" charset="0"/>
                            </a:rPr>
                          </m:ctrlPr>
                        </m:fPr>
                        <m:num>
                          <m:r>
                            <a:rPr lang="vi-VN" sz="2000" i="1">
                              <a:effectLst/>
                              <a:latin typeface="+mn-lt"/>
                              <a:ea typeface="Malgun Gothic" panose="020B0503020000020004" pitchFamily="34" charset="-127"/>
                              <a:cs typeface="Times New Roman" panose="02020603050405020304" pitchFamily="18" charset="0"/>
                            </a:rPr>
                            <m:t>1</m:t>
                          </m:r>
                        </m:num>
                        <m:den>
                          <m:r>
                            <a:rPr lang="vi-VN" sz="2000" i="1">
                              <a:effectLst/>
                              <a:latin typeface="+mn-lt"/>
                              <a:ea typeface="Malgun Gothic" panose="020B0503020000020004" pitchFamily="34" charset="-127"/>
                              <a:cs typeface="Times New Roman" panose="02020603050405020304" pitchFamily="18" charset="0"/>
                            </a:rPr>
                            <m:t>4</m:t>
                          </m:r>
                        </m:den>
                      </m:f>
                    </m:oMath>
                  </m:oMathPara>
                </a14:m>
                <a:endParaRPr lang="en-US" sz="2000">
                  <a:effectLst/>
                  <a:latin typeface="+mn-lt"/>
                  <a:ea typeface="Calibri" panose="020F0502020204030204" pitchFamily="34" charset="0"/>
                  <a:cs typeface="Times New Roman" panose="02020603050405020304" pitchFamily="18" charset="0"/>
                </a:endParaRPr>
              </a:p>
              <a:p>
                <a:pPr algn="just">
                  <a:lnSpc>
                    <a:spcPct val="130000"/>
                  </a:lnSpc>
                  <a:tabLst>
                    <a:tab pos="2719705" algn="l"/>
                  </a:tabLst>
                </a:pPr>
                <a:r>
                  <a:rPr lang="vi-VN" sz="2000">
                    <a:effectLst/>
                    <a:latin typeface="+mn-lt"/>
                    <a:ea typeface="Malgun Gothic" panose="020B0503020000020004" pitchFamily="34" charset="-127"/>
                    <a:cs typeface="Times New Roman" panose="02020603050405020304" pitchFamily="18" charset="0"/>
                  </a:rPr>
                  <a:t>Xác suất của các sự kiện “Cây đậu trong đời lai F2 có kiểu gen aa</a:t>
                </a:r>
                <a:r>
                  <a:rPr lang="vi-VN" sz="2000">
                    <a:effectLst/>
                    <a:latin typeface="+mn-lt"/>
                    <a:ea typeface="Malgun Gothic" panose="020B0503020000020004" pitchFamily="34" charset="-127"/>
                    <a:cs typeface="Times New Roman" panose="02020603050405020304" pitchFamily="18" charset="0"/>
                  </a:rPr>
                  <a:t>” </a:t>
                </a:r>
                <a:r>
                  <a:rPr lang="vi-VN" sz="2000" smtClean="0">
                    <a:effectLst/>
                    <a:latin typeface="+mn-lt"/>
                    <a:ea typeface="Malgun Gothic" panose="020B0503020000020004" pitchFamily="34" charset="-127"/>
                    <a:cs typeface="Times New Roman" panose="02020603050405020304" pitchFamily="18" charset="0"/>
                  </a:rPr>
                  <a:t>là</a:t>
                </a:r>
                <a:r>
                  <a:rPr lang="vi-VN" sz="2000">
                    <a:effectLst/>
                    <a:latin typeface="+mn-lt"/>
                    <a:ea typeface="Malgun Gothic" panose="020B0503020000020004" pitchFamily="34" charset="-127"/>
                    <a:cs typeface="Times New Roman" panose="02020603050405020304" pitchFamily="18" charset="0"/>
                  </a:rPr>
                  <a:t>:</a:t>
                </a:r>
                <a:r>
                  <a:rPr lang="vi-VN" sz="2000">
                    <a:effectLst/>
                    <a:latin typeface="+mn-lt"/>
                    <a:ea typeface="Malgun Gothic" panose="020B0503020000020004" pitchFamily="34" charset="-127"/>
                    <a:cs typeface="Times New Roman" panose="02020603050405020304" pitchFamily="18" charset="0"/>
                  </a:rPr>
                  <a:t> </a:t>
                </a:r>
                <a:endParaRPr lang="en-US" sz="2000" smtClean="0">
                  <a:effectLst/>
                  <a:latin typeface="+mn-lt"/>
                  <a:ea typeface="Malgun Gothic" panose="020B0503020000020004" pitchFamily="34" charset="-127"/>
                  <a:cs typeface="Times New Roman" panose="02020603050405020304" pitchFamily="18" charset="0"/>
                </a:endParaRPr>
              </a:p>
              <a:p>
                <a:pPr algn="just">
                  <a:lnSpc>
                    <a:spcPct val="130000"/>
                  </a:lnSpc>
                  <a:tabLst>
                    <a:tab pos="2719705" algn="l"/>
                  </a:tabLst>
                </a:pPr>
                <a14:m>
                  <m:oMathPara xmlns:m="http://schemas.openxmlformats.org/officeDocument/2006/math">
                    <m:oMathParaPr>
                      <m:jc m:val="centerGroup"/>
                    </m:oMathParaPr>
                    <m:oMath xmlns:m="http://schemas.openxmlformats.org/officeDocument/2006/math">
                      <m:sSub>
                        <m:sSubPr>
                          <m:ctrlPr>
                            <a:rPr lang="en-US" sz="2000" i="1">
                              <a:effectLst/>
                              <a:latin typeface="+mn-lt"/>
                              <a:ea typeface="Malgun Gothic" panose="020B0503020000020004" pitchFamily="34" charset="-127"/>
                              <a:cs typeface="Times New Roman" panose="02020603050405020304" pitchFamily="18" charset="0"/>
                            </a:rPr>
                          </m:ctrlPr>
                        </m:sSubPr>
                        <m:e>
                          <m:r>
                            <a:rPr lang="vi-VN" sz="2000" i="1">
                              <a:effectLst/>
                              <a:latin typeface="+mn-lt"/>
                              <a:ea typeface="Malgun Gothic" panose="020B0503020000020004" pitchFamily="34" charset="-127"/>
                              <a:cs typeface="Times New Roman" panose="02020603050405020304" pitchFamily="18" charset="0"/>
                            </a:rPr>
                            <m:t>𝑃</m:t>
                          </m:r>
                        </m:e>
                        <m:sub>
                          <m:r>
                            <a:rPr lang="vi-VN" sz="2000" i="1">
                              <a:effectLst/>
                              <a:latin typeface="+mn-lt"/>
                              <a:ea typeface="Malgun Gothic" panose="020B0503020000020004" pitchFamily="34" charset="-127"/>
                              <a:cs typeface="Times New Roman" panose="02020603050405020304" pitchFamily="18" charset="0"/>
                            </a:rPr>
                            <m:t>2</m:t>
                          </m:r>
                        </m:sub>
                      </m:sSub>
                      <m:r>
                        <a:rPr lang="vi-VN" sz="2000" i="1">
                          <a:effectLst/>
                          <a:latin typeface="+mn-lt"/>
                          <a:ea typeface="Malgun Gothic" panose="020B0503020000020004" pitchFamily="34" charset="-127"/>
                          <a:cs typeface="Times New Roman" panose="02020603050405020304" pitchFamily="18" charset="0"/>
                        </a:rPr>
                        <m:t>=</m:t>
                      </m:r>
                      <m:f>
                        <m:fPr>
                          <m:ctrlPr>
                            <a:rPr lang="en-US" sz="2000" i="1">
                              <a:effectLst/>
                              <a:latin typeface="+mn-lt"/>
                              <a:ea typeface="Malgun Gothic" panose="020B0503020000020004" pitchFamily="34" charset="-127"/>
                              <a:cs typeface="Times New Roman" panose="02020603050405020304" pitchFamily="18" charset="0"/>
                            </a:rPr>
                          </m:ctrlPr>
                        </m:fPr>
                        <m:num>
                          <m:r>
                            <a:rPr lang="vi-VN" sz="2000" i="1">
                              <a:effectLst/>
                              <a:latin typeface="+mn-lt"/>
                              <a:ea typeface="Malgun Gothic" panose="020B0503020000020004" pitchFamily="34" charset="-127"/>
                              <a:cs typeface="Times New Roman" panose="02020603050405020304" pitchFamily="18" charset="0"/>
                            </a:rPr>
                            <m:t>1</m:t>
                          </m:r>
                        </m:num>
                        <m:den>
                          <m:r>
                            <a:rPr lang="vi-VN" sz="2000" i="1">
                              <a:effectLst/>
                              <a:latin typeface="+mn-lt"/>
                              <a:ea typeface="Malgun Gothic" panose="020B0503020000020004" pitchFamily="34" charset="-127"/>
                              <a:cs typeface="Times New Roman" panose="02020603050405020304" pitchFamily="18" charset="0"/>
                            </a:rPr>
                            <m:t>4</m:t>
                          </m:r>
                        </m:den>
                      </m:f>
                    </m:oMath>
                  </m:oMathPara>
                </a14:m>
                <a:endParaRPr lang="en-US" sz="2000">
                  <a:effectLst/>
                  <a:latin typeface="+mn-lt"/>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45882" y="695559"/>
                <a:ext cx="8472115" cy="4298869"/>
              </a:xfrm>
              <a:prstGeom prst="rect">
                <a:avLst/>
              </a:prstGeom>
              <a:blipFill>
                <a:blip r:embed="rId3"/>
                <a:stretch>
                  <a:fillRect l="-791" r="-719"/>
                </a:stretch>
              </a:blipFill>
            </p:spPr>
            <p:txBody>
              <a:bodyPr/>
              <a:lstStyle/>
              <a:p>
                <a:r>
                  <a:rPr lang="en-US">
                    <a:noFill/>
                  </a:rPr>
                  <a:t> </a:t>
                </a:r>
              </a:p>
            </p:txBody>
          </p:sp>
        </mc:Fallback>
      </mc:AlternateContent>
      <p:pic>
        <p:nvPicPr>
          <p:cNvPr id="8" name="Google Shape;374;p55"/>
          <p:cNvPicPr preferRelativeResize="0"/>
          <p:nvPr/>
        </p:nvPicPr>
        <p:blipFill rotWithShape="1">
          <a:blip r:embed="rId4">
            <a:alphaModFix/>
          </a:blip>
          <a:srcRect t="16734" r="8892" b="18300"/>
          <a:stretch/>
        </p:blipFill>
        <p:spPr>
          <a:xfrm>
            <a:off x="8193202" y="417488"/>
            <a:ext cx="1716729" cy="587946"/>
          </a:xfrm>
          <a:prstGeom prst="rect">
            <a:avLst/>
          </a:prstGeom>
          <a:noFill/>
          <a:ln>
            <a:noFill/>
          </a:ln>
        </p:spPr>
      </p:pic>
      <p:pic>
        <p:nvPicPr>
          <p:cNvPr id="9" name="Google Shape;375;p55"/>
          <p:cNvPicPr preferRelativeResize="0"/>
          <p:nvPr/>
        </p:nvPicPr>
        <p:blipFill rotWithShape="1">
          <a:blip r:embed="rId4">
            <a:alphaModFix/>
          </a:blip>
          <a:srcRect t="16734" r="8892" b="18300"/>
          <a:stretch/>
        </p:blipFill>
        <p:spPr>
          <a:xfrm>
            <a:off x="8193203" y="868772"/>
            <a:ext cx="1716729" cy="587946"/>
          </a:xfrm>
          <a:prstGeom prst="rect">
            <a:avLst/>
          </a:prstGeom>
          <a:noFill/>
          <a:ln>
            <a:noFill/>
          </a:ln>
        </p:spPr>
      </p:pic>
      <p:pic>
        <p:nvPicPr>
          <p:cNvPr id="3" name="Picture 2"/>
          <p:cNvPicPr>
            <a:picLocks noChangeAspect="1"/>
          </p:cNvPicPr>
          <p:nvPr/>
        </p:nvPicPr>
        <p:blipFill>
          <a:blip r:embed="rId5"/>
          <a:stretch>
            <a:fillRect/>
          </a:stretch>
        </p:blipFill>
        <p:spPr>
          <a:xfrm rot="587837">
            <a:off x="8087904" y="4415222"/>
            <a:ext cx="885162" cy="615679"/>
          </a:xfrm>
          <a:prstGeom prst="rect">
            <a:avLst/>
          </a:prstGeom>
        </p:spPr>
      </p:pic>
    </p:spTree>
    <p:extLst>
      <p:ext uri="{BB962C8B-B14F-4D97-AF65-F5344CB8AC3E}">
        <p14:creationId xmlns:p14="http://schemas.microsoft.com/office/powerpoint/2010/main" val="181259343"/>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1662</Words>
  <Application>Microsoft Office PowerPoint</Application>
  <PresentationFormat>On-screen Show (16:9)</PresentationFormat>
  <Paragraphs>632</Paragraphs>
  <Slides>28</Slides>
  <Notes>28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Merriweather Sans</vt:lpstr>
      <vt:lpstr>Malgun Gothic</vt:lpstr>
      <vt:lpstr>Muli</vt:lpstr>
      <vt:lpstr>Calibri</vt:lpstr>
      <vt:lpstr>Wingdings</vt:lpstr>
      <vt:lpstr>Arial</vt:lpstr>
      <vt:lpstr>Cambria Math</vt:lpstr>
      <vt:lpstr>Times New Roman</vt:lpstr>
      <vt:lpstr>Roboto Mono Medium</vt:lpstr>
      <vt:lpstr>Concert One</vt:lpstr>
      <vt:lpstr>Coming Soon</vt:lpstr>
      <vt:lpstr>Anonymous Pro</vt:lpstr>
      <vt:lpstr>Roboto Mono</vt:lpstr>
      <vt:lpstr>Notebook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Admin</cp:lastModifiedBy>
  <cp:revision>21</cp:revision>
  <dcterms:modified xsi:type="dcterms:W3CDTF">2025-01-07T18:29:59Z</dcterms:modified>
</cp:coreProperties>
</file>