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34"/>
  </p:notesMasterIdLst>
  <p:sldIdLst>
    <p:sldId id="256" r:id="rId4"/>
    <p:sldId id="410" r:id="rId5"/>
    <p:sldId id="411" r:id="rId6"/>
    <p:sldId id="258" r:id="rId7"/>
    <p:sldId id="259" r:id="rId8"/>
    <p:sldId id="382" r:id="rId9"/>
    <p:sldId id="330" r:id="rId10"/>
    <p:sldId id="286" r:id="rId11"/>
    <p:sldId id="288" r:id="rId12"/>
    <p:sldId id="289" r:id="rId13"/>
    <p:sldId id="290" r:id="rId14"/>
    <p:sldId id="291" r:id="rId15"/>
    <p:sldId id="292" r:id="rId16"/>
    <p:sldId id="293" r:id="rId17"/>
    <p:sldId id="294" r:id="rId18"/>
    <p:sldId id="295" r:id="rId19"/>
    <p:sldId id="412" r:id="rId20"/>
    <p:sldId id="358" r:id="rId21"/>
    <p:sldId id="413" r:id="rId22"/>
    <p:sldId id="357" r:id="rId23"/>
    <p:sldId id="401" r:id="rId24"/>
    <p:sldId id="415" r:id="rId25"/>
    <p:sldId id="404" r:id="rId26"/>
    <p:sldId id="409" r:id="rId27"/>
    <p:sldId id="416" r:id="rId28"/>
    <p:sldId id="417" r:id="rId29"/>
    <p:sldId id="418" r:id="rId30"/>
    <p:sldId id="420" r:id="rId31"/>
    <p:sldId id="306" r:id="rId32"/>
    <p:sldId id="268" r:id="rId33"/>
  </p:sldIdLst>
  <p:sldSz cx="18288000" cy="10287000"/>
  <p:notesSz cx="6858000" cy="9144000"/>
  <p:embeddedFontLst>
    <p:embeddedFont>
      <p:font typeface="SimSun" panose="02010600030101010101" pitchFamily="2" charset="-122"/>
      <p:regular r:id="rId35"/>
    </p:embeddedFont>
    <p:embeddedFont>
      <p:font typeface="Nunito Light" panose="020B0604020202020204" charset="0"/>
      <p:regular r:id="rId36"/>
      <p:italic r:id="rId37"/>
    </p:embeddedFont>
    <p:embeddedFont>
      <p:font typeface="Calibri" panose="020F0502020204030204" pitchFamily="34" charset="0"/>
      <p:regular r:id="rId38"/>
      <p:bold r:id="rId39"/>
      <p:italic r:id="rId40"/>
      <p:boldItalic r:id="rId41"/>
    </p:embeddedFont>
    <p:embeddedFont>
      <p:font typeface="Jua" panose="020B0604020202020204" charset="-127"/>
      <p:regular r:id="rId42"/>
    </p:embeddedFont>
    <p:embeddedFont>
      <p:font typeface="Cambria Math" panose="02040503050406030204" pitchFamily="18" charset="0"/>
      <p:regular r:id="rId43"/>
    </p:embeddedFont>
    <p:embeddedFont>
      <p:font typeface="AC Steelfish" panose="020B0604020202020204" charset="0"/>
      <p:regular r:id="rId44"/>
    </p:embeddedFont>
    <p:embeddedFont>
      <p:font typeface="Aharoni" panose="020B0604020202020204" charset="0"/>
      <p:bold r:id="rId45"/>
    </p:embeddedFont>
    <p:embeddedFont>
      <p:font typeface="KG Primary Penmanship"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20D"/>
    <a:srgbClr val="DBF4BA"/>
    <a:srgbClr val="FFFFEF"/>
    <a:srgbClr val="E3F6CA"/>
    <a:srgbClr val="5F9418"/>
    <a:srgbClr val="67A516"/>
    <a:srgbClr val="C2EF85"/>
    <a:srgbClr val="A6E7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14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C35F2-3CB8-48FC-84CC-6FAB72E9AB80}"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7AAA9-2724-4710-AEC3-2A3E7FAD8229}" type="slidenum">
              <a:rPr lang="en-US" smtClean="0"/>
              <a:t>‹#›</a:t>
            </a:fld>
            <a:endParaRPr lang="en-US"/>
          </a:p>
        </p:txBody>
      </p:sp>
    </p:spTree>
    <p:extLst>
      <p:ext uri="{BB962C8B-B14F-4D97-AF65-F5344CB8AC3E}">
        <p14:creationId xmlns:p14="http://schemas.microsoft.com/office/powerpoint/2010/main" val="166292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7AAA9-2724-4710-AEC3-2A3E7FAD8229}" type="slidenum">
              <a:rPr lang="en-US" smtClean="0"/>
              <a:t>1</a:t>
            </a:fld>
            <a:endParaRPr lang="en-US"/>
          </a:p>
        </p:txBody>
      </p:sp>
    </p:spTree>
    <p:extLst>
      <p:ext uri="{BB962C8B-B14F-4D97-AF65-F5344CB8AC3E}">
        <p14:creationId xmlns:p14="http://schemas.microsoft.com/office/powerpoint/2010/main" val="49351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046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trái bóng để lựa chọn câu hỏi, bấm vào hình mũi tên để chuyển sang nội dung tiếp theo.</a:t>
            </a:r>
            <a:endParaRPr lang="en-US" smtClean="0"/>
          </a:p>
        </p:txBody>
      </p:sp>
    </p:spTree>
    <p:extLst>
      <p:ext uri="{BB962C8B-B14F-4D97-AF65-F5344CB8AC3E}">
        <p14:creationId xmlns:p14="http://schemas.microsoft.com/office/powerpoint/2010/main" val="45623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28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69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42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56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9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17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90409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471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852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246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758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568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883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382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895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1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372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027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6" name="Google Shape;316;p7"/>
          <p:cNvGrpSpPr/>
          <p:nvPr/>
        </p:nvGrpSpPr>
        <p:grpSpPr>
          <a:xfrm>
            <a:off x="-3027312" y="9400043"/>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37" name="Google Shape;337;p7"/>
          <p:cNvGrpSpPr/>
          <p:nvPr/>
        </p:nvGrpSpPr>
        <p:grpSpPr>
          <a:xfrm>
            <a:off x="12320625"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09993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0" name="Google Shape;470;p8"/>
          <p:cNvGrpSpPr/>
          <p:nvPr/>
        </p:nvGrpSpPr>
        <p:grpSpPr>
          <a:xfrm>
            <a:off x="12320625"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16325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8" name="Google Shape;528;p9"/>
          <p:cNvGrpSpPr/>
          <p:nvPr/>
        </p:nvGrpSpPr>
        <p:grpSpPr>
          <a:xfrm>
            <a:off x="-3027312" y="9400043"/>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376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7176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1" name="Google Shape;581;p11"/>
          <p:cNvGrpSpPr/>
          <p:nvPr/>
        </p:nvGrpSpPr>
        <p:grpSpPr>
          <a:xfrm>
            <a:off x="-3027312" y="9400043"/>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3" name="Google Shape;653;p11"/>
          <p:cNvGrpSpPr/>
          <p:nvPr/>
        </p:nvGrpSpPr>
        <p:grpSpPr>
          <a:xfrm>
            <a:off x="12320625"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0953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7"/>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3" name="Google Shape;1233;p22"/>
          <p:cNvGrpSpPr/>
          <p:nvPr/>
        </p:nvGrpSpPr>
        <p:grpSpPr>
          <a:xfrm>
            <a:off x="0" y="8660885"/>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2"/>
          <p:cNvSpPr/>
          <p:nvPr/>
        </p:nvSpPr>
        <p:spPr>
          <a:xfrm>
            <a:off x="-200" y="5529325"/>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41" name="Google Shape;1241;p22"/>
          <p:cNvGrpSpPr/>
          <p:nvPr/>
        </p:nvGrpSpPr>
        <p:grpSpPr>
          <a:xfrm>
            <a:off x="0" y="7088581"/>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6" name="Google Shape;1256;p22"/>
          <p:cNvGrpSpPr/>
          <p:nvPr/>
        </p:nvGrpSpPr>
        <p:grpSpPr>
          <a:xfrm>
            <a:off x="1475865" y="5680625"/>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9" name="Google Shape;1259;p22"/>
          <p:cNvGrpSpPr/>
          <p:nvPr/>
        </p:nvGrpSpPr>
        <p:grpSpPr>
          <a:xfrm>
            <a:off x="-433" y="7883875"/>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98" name="Google Shape;1298;p22"/>
          <p:cNvGrpSpPr/>
          <p:nvPr/>
        </p:nvGrpSpPr>
        <p:grpSpPr>
          <a:xfrm>
            <a:off x="5250113" y="5680625"/>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22"/>
          <p:cNvGrpSpPr/>
          <p:nvPr/>
        </p:nvGrpSpPr>
        <p:grpSpPr>
          <a:xfrm rot="10800000">
            <a:off x="-433" y="6312425"/>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6346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3"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3"/>
          <p:cNvSpPr/>
          <p:nvPr/>
        </p:nvSpPr>
        <p:spPr>
          <a:xfrm>
            <a:off x="3"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3"/>
          <p:cNvSpPr/>
          <p:nvPr/>
        </p:nvSpPr>
        <p:spPr>
          <a:xfrm>
            <a:off x="3"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3"/>
          <p:cNvSpPr/>
          <p:nvPr/>
        </p:nvSpPr>
        <p:spPr>
          <a:xfrm>
            <a:off x="3"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0" name="Google Shape;1400;p23"/>
          <p:cNvGrpSpPr/>
          <p:nvPr/>
        </p:nvGrpSpPr>
        <p:grpSpPr>
          <a:xfrm>
            <a:off x="12320625"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96863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4"/>
          <p:cNvSpPr/>
          <p:nvPr/>
        </p:nvSpPr>
        <p:spPr>
          <a:xfrm>
            <a:off x="-89249" y="23"/>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128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40" name="Google Shape;2540;p42"/>
          <p:cNvGrpSpPr/>
          <p:nvPr/>
        </p:nvGrpSpPr>
        <p:grpSpPr>
          <a:xfrm rot="5400000">
            <a:off x="3813451"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594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9802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21394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420620750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5.xml"/><Relationship Id="rId3" Type="http://schemas.openxmlformats.org/officeDocument/2006/relationships/image" Target="../media/image19.jpg"/><Relationship Id="rId7" Type="http://schemas.openxmlformats.org/officeDocument/2006/relationships/slide" Target="slide12.xml"/><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0.png"/><Relationship Id="rId11" Type="http://schemas.openxmlformats.org/officeDocument/2006/relationships/slide" Target="slide14.xml"/><Relationship Id="rId5" Type="http://schemas.openxmlformats.org/officeDocument/2006/relationships/slide" Target="slide11.xml"/><Relationship Id="rId10" Type="http://schemas.openxmlformats.org/officeDocument/2006/relationships/image" Target="../media/image22.png"/><Relationship Id="rId4" Type="http://schemas.openxmlformats.org/officeDocument/2006/relationships/slide" Target="slide16.xml"/><Relationship Id="rId9" Type="http://schemas.openxmlformats.org/officeDocument/2006/relationships/slide" Target="slide13.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0.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8"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85.png"/><Relationship Id="rId9"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NULL"/><Relationship Id="rId7"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10"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980065" y="-461512"/>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34520D"/>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3">
              <a:extLst>
                <a:ext uri="{96DAC541-7B7A-43D3-8B79-37D633B846F1}">
                  <asvg:svgBlip xmlns="" xmlns:asvg="http://schemas.microsoft.com/office/drawing/2016/SVG/main" r:embed="rId4"/>
                </a:ext>
              </a:extLst>
            </a:blip>
            <a:stretch>
              <a:fillRect t="-6643"/>
            </a:stretch>
          </a:blipFill>
        </p:spPr>
      </p:sp>
      <p:grpSp>
        <p:nvGrpSpPr>
          <p:cNvPr id="6" name="Group 6"/>
          <p:cNvGrpSpPr/>
          <p:nvPr/>
        </p:nvGrpSpPr>
        <p:grpSpPr>
          <a:xfrm rot="-5400000">
            <a:off x="795137" y="3280717"/>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3">
              <a:extLst>
                <a:ext uri="{96DAC541-7B7A-43D3-8B79-37D633B846F1}">
                  <asvg:svgBlip xmlns="" xmlns:asvg="http://schemas.microsoft.com/office/drawing/2016/SVG/main" r:embed="rId4"/>
                </a:ext>
              </a:extLst>
            </a:blip>
            <a:stretch>
              <a:fillRect t="-6643"/>
            </a:stretch>
          </a:blipFill>
        </p:spPr>
      </p:sp>
      <p:sp>
        <p:nvSpPr>
          <p:cNvPr id="19" name="TextBox 19"/>
          <p:cNvSpPr txBox="1"/>
          <p:nvPr/>
        </p:nvSpPr>
        <p:spPr>
          <a:xfrm>
            <a:off x="5325972" y="884320"/>
            <a:ext cx="12520870" cy="5643853"/>
          </a:xfrm>
          <a:prstGeom prst="rect">
            <a:avLst/>
          </a:prstGeom>
        </p:spPr>
        <p:txBody>
          <a:bodyPr wrap="square" lIns="0" tIns="0" rIns="0" bIns="0" rtlCol="0" anchor="t">
            <a:spAutoFit/>
          </a:bodyPr>
          <a:lstStyle/>
          <a:p>
            <a:pPr algn="ctr">
              <a:lnSpc>
                <a:spcPct val="150000"/>
              </a:lnSpc>
              <a:spcBef>
                <a:spcPct val="0"/>
              </a:spcBef>
            </a:pPr>
            <a:r>
              <a:rPr lang="en-US" sz="8500" b="1">
                <a:solidFill>
                  <a:srgbClr val="34520D"/>
                </a:solidFill>
                <a:latin typeface="Arial" panose="020B0604020202020204" pitchFamily="34" charset="0"/>
                <a:ea typeface="AC Steelfish"/>
                <a:cs typeface="Arial" panose="020B0604020202020204" pitchFamily="34" charset="0"/>
                <a:sym typeface="AC Steelfish"/>
              </a:rPr>
              <a:t>CHÀO MỪNG CÁC EM </a:t>
            </a:r>
          </a:p>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ĐẾN VỚI TIẾT HỌC HÔM NAY!</a:t>
            </a:r>
            <a:endParaRPr lang="en-US" sz="8500" b="1">
              <a:solidFill>
                <a:srgbClr val="34520D"/>
              </a:solidFill>
              <a:latin typeface="Arial" panose="020B0604020202020204" pitchFamily="34" charset="0"/>
              <a:ea typeface="AC Steelfish"/>
              <a:cs typeface="Arial" panose="020B0604020202020204" pitchFamily="34" charset="0"/>
              <a:sym typeface="AC Steelfish"/>
            </a:endParaRPr>
          </a:p>
        </p:txBody>
      </p:sp>
      <p:pic>
        <p:nvPicPr>
          <p:cNvPr id="24" name="Picture 23"/>
          <p:cNvPicPr>
            <a:picLocks noChangeAspect="1"/>
          </p:cNvPicPr>
          <p:nvPr/>
        </p:nvPicPr>
        <p:blipFill>
          <a:blip r:embed="rId5"/>
          <a:stretch>
            <a:fillRect/>
          </a:stretch>
        </p:blipFill>
        <p:spPr>
          <a:xfrm>
            <a:off x="12725400" y="6745180"/>
            <a:ext cx="4969042" cy="3541820"/>
          </a:xfrm>
          <a:prstGeom prst="rect">
            <a:avLst/>
          </a:prstGeom>
        </p:spPr>
      </p:pic>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3"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7"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37996497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 name="Google Shape;101;p3"/>
          <p:cNvSpPr/>
          <p:nvPr/>
        </p:nvSpPr>
        <p:spPr>
          <a:xfrm>
            <a:off x="745958" y="571499"/>
            <a:ext cx="16840200" cy="457200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2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Google Shape;102;p3"/>
              <p:cNvSpPr/>
              <p:nvPr/>
            </p:nvSpPr>
            <p:spPr>
              <a:xfrm>
                <a:off x="2514602" y="5753393"/>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Google Shape;102;p3"/>
              <p:cNvSpPr>
                <a:spLocks noRot="1" noChangeAspect="1" noMove="1" noResize="1" noEditPoints="1" noAdjustHandles="1" noChangeArrowheads="1" noChangeShapeType="1" noTextEdit="1"/>
              </p:cNvSpPr>
              <p:nvPr/>
            </p:nvSpPr>
            <p:spPr>
              <a:xfrm>
                <a:off x="2514602" y="5753393"/>
                <a:ext cx="5194748" cy="1810621"/>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Google Shape;103;p3"/>
              <p:cNvSpPr/>
              <p:nvPr/>
            </p:nvSpPr>
            <p:spPr>
              <a:xfrm>
                <a:off x="2514600" y="8115300"/>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40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Google Shape;103;p3"/>
              <p:cNvSpPr>
                <a:spLocks noRot="1" noChangeAspect="1" noMove="1" noResize="1" noEditPoints="1" noAdjustHandles="1" noChangeArrowheads="1" noChangeShapeType="1" noTextEdit="1"/>
              </p:cNvSpPr>
              <p:nvPr/>
            </p:nvSpPr>
            <p:spPr>
              <a:xfrm>
                <a:off x="2514600" y="8115300"/>
                <a:ext cx="5194748" cy="1810621"/>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Google Shape;104;p3"/>
              <p:cNvSpPr/>
              <p:nvPr/>
            </p:nvSpPr>
            <p:spPr>
              <a:xfrm>
                <a:off x="10210802" y="5753393"/>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Google Shape;104;p3"/>
              <p:cNvSpPr>
                <a:spLocks noRot="1" noChangeAspect="1" noMove="1" noResize="1" noEditPoints="1" noAdjustHandles="1" noChangeArrowheads="1" noChangeShapeType="1" noTextEdit="1"/>
              </p:cNvSpPr>
              <p:nvPr/>
            </p:nvSpPr>
            <p:spPr>
              <a:xfrm>
                <a:off x="10210802" y="5753393"/>
                <a:ext cx="5194748" cy="1810621"/>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Google Shape;105;p3"/>
              <p:cNvSpPr/>
              <p:nvPr/>
            </p:nvSpPr>
            <p:spPr>
              <a:xfrm>
                <a:off x="10210800" y="8115300"/>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Google Shape;105;p3"/>
              <p:cNvSpPr>
                <a:spLocks noRot="1" noChangeAspect="1" noMove="1" noResize="1" noEditPoints="1" noAdjustHandles="1" noChangeArrowheads="1" noChangeShapeType="1" noTextEdit="1"/>
              </p:cNvSpPr>
              <p:nvPr/>
            </p:nvSpPr>
            <p:spPr>
              <a:xfrm>
                <a:off x="10210800" y="8115300"/>
                <a:ext cx="5194748" cy="1810621"/>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Google Shape;107;p3"/>
              <p:cNvSpPr/>
              <p:nvPr/>
            </p:nvSpPr>
            <p:spPr>
              <a:xfrm>
                <a:off x="2527748" y="8120048"/>
                <a:ext cx="5181600" cy="180587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en-US" sz="4000" b="1" i="0" smtClean="0">
                          <a:solidFill>
                            <a:srgbClr val="FF0000"/>
                          </a:solidFill>
                          <a:latin typeface="Arial" panose="020B0604020202020204" pitchFamily="34" charset="0"/>
                          <a:ea typeface="Calibri" panose="020F0502020204030204" pitchFamily="34" charset="0"/>
                          <a:cs typeface="Arial" panose="020B0604020202020204" pitchFamily="34" charset="0"/>
                        </a:rPr>
                        <m:t>C</m:t>
                      </m:r>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f>
                        <m:fPr>
                          <m:ctrlP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num>
                        <m:den>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den>
                      </m:f>
                      <m:r>
                        <a:rPr lang="en-US" sz="40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Google Shape;107;p3"/>
              <p:cNvSpPr>
                <a:spLocks noRot="1" noChangeAspect="1" noMove="1" noResize="1" noEditPoints="1" noAdjustHandles="1" noChangeArrowheads="1" noChangeShapeType="1" noTextEdit="1"/>
              </p:cNvSpPr>
              <p:nvPr/>
            </p:nvSpPr>
            <p:spPr>
              <a:xfrm>
                <a:off x="2527748" y="8120048"/>
                <a:ext cx="5181600" cy="1805873"/>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724901"/>
            <a:ext cx="2209800" cy="2011102"/>
          </a:xfrm>
          <a:prstGeom prst="rect">
            <a:avLst/>
          </a:prstGeom>
        </p:spPr>
      </p:pic>
      <p:sp>
        <p:nvSpPr>
          <p:cNvPr id="8" name="Rectangle 7"/>
          <p:cNvSpPr/>
          <p:nvPr/>
        </p:nvSpPr>
        <p:spPr>
          <a:xfrm>
            <a:off x="1684107" y="900648"/>
            <a:ext cx="10591800" cy="3785652"/>
          </a:xfrm>
          <a:prstGeom prst="rect">
            <a:avLst/>
          </a:prstGeom>
        </p:spPr>
        <p:txBody>
          <a:bodyPr wrap="square">
            <a:spAutoFit/>
          </a:bodyPr>
          <a:lstStyle/>
          <a:p>
            <a:pPr algn="just">
              <a:lnSpc>
                <a:spcPct val="150000"/>
              </a:lnSpc>
              <a:spcBef>
                <a:spcPts val="300"/>
              </a:spcBef>
              <a:spcAft>
                <a:spcPts val="300"/>
              </a:spcAft>
            </a:pPr>
            <a:r>
              <a:rPr lang="vi-VN" sz="4000" b="1">
                <a:solidFill>
                  <a:schemeClr val="tx2"/>
                </a:solidFill>
                <a:ea typeface="SimSun" panose="02010600030101010101" pitchFamily="2" charset="-122"/>
                <a:cs typeface="Times New Roman" panose="02020603050405020304" pitchFamily="18" charset="0"/>
              </a:rPr>
              <a:t>Câu 1. </a:t>
            </a:r>
            <a:r>
              <a:rPr lang="vi-VN" sz="4000">
                <a:solidFill>
                  <a:schemeClr val="tx2"/>
                </a:solidFill>
                <a:ea typeface="SimSun" panose="02010600030101010101" pitchFamily="2" charset="-122"/>
                <a:cs typeface="Times New Roman" panose="02020603050405020304" pitchFamily="18" charset="0"/>
              </a:rPr>
              <a:t>Một hộp đựng bóng có dạng hình trụ chứa vừa khít một quả bóng hình cầu đặt vào hộp đó. Tỉ số thể tích giữa hộp đựng bóng và quả bóng trong hộp là</a:t>
            </a:r>
            <a:endParaRPr lang="en-US" sz="4000">
              <a:solidFill>
                <a:schemeClr val="tx2"/>
              </a:solidFill>
              <a:effectLs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69189" y="672048"/>
            <a:ext cx="4075811" cy="4242852"/>
          </a:xfrm>
          <a:prstGeom prst="rect">
            <a:avLst/>
          </a:prstGeom>
        </p:spPr>
      </p:pic>
    </p:spTree>
    <p:extLst>
      <p:ext uri="{BB962C8B-B14F-4D97-AF65-F5344CB8AC3E}">
        <p14:creationId xmlns:p14="http://schemas.microsoft.com/office/powerpoint/2010/main" val="629650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16" name="Google Shape;101;p3"/>
          <p:cNvSpPr/>
          <p:nvPr/>
        </p:nvSpPr>
        <p:spPr>
          <a:xfrm>
            <a:off x="685800" y="988246"/>
            <a:ext cx="16840200" cy="354565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spcBef>
                <a:spcPts val="300"/>
              </a:spcBef>
              <a:spcAft>
                <a:spcPts val="300"/>
              </a:spcAft>
            </a:pPr>
            <a:r>
              <a:rPr lang="vi-VN" sz="4200" b="1">
                <a:solidFill>
                  <a:schemeClr val="tx2"/>
                </a:solidFill>
                <a:ea typeface="SimSun" panose="02010600030101010101" pitchFamily="2" charset="-122"/>
                <a:cs typeface="Times New Roman" panose="02020603050405020304" pitchFamily="18" charset="0"/>
              </a:rPr>
              <a:t>Câu 2.</a:t>
            </a:r>
            <a:r>
              <a:rPr lang="vi-VN" sz="4200">
                <a:solidFill>
                  <a:schemeClr val="tx2"/>
                </a:solidFill>
                <a:ea typeface="SimSun" panose="02010600030101010101" pitchFamily="2" charset="-122"/>
                <a:cs typeface="Times New Roman" panose="02020603050405020304" pitchFamily="18" charset="0"/>
              </a:rPr>
              <a:t> Cho bán </a:t>
            </a:r>
            <a:r>
              <a:rPr lang="en-US" sz="4200">
                <a:solidFill>
                  <a:schemeClr val="tx2"/>
                </a:solidFill>
                <a:ea typeface="SimSun" panose="02010600030101010101" pitchFamily="2" charset="-122"/>
                <a:cs typeface="Times New Roman" panose="02020603050405020304" pitchFamily="18" charset="0"/>
              </a:rPr>
              <a:t>kính</a:t>
            </a:r>
            <a:r>
              <a:rPr lang="vi-VN" sz="4200">
                <a:solidFill>
                  <a:schemeClr val="tx2"/>
                </a:solidFill>
                <a:ea typeface="SimSun" panose="02010600030101010101" pitchFamily="2" charset="-122"/>
                <a:cs typeface="Times New Roman" panose="02020603050405020304" pitchFamily="18" charset="0"/>
              </a:rPr>
              <a:t> của Trái Đất và Mặt Trăng tương ứng là 6 371 và 1 738 km. Tỉ số thể tích giữa Trái Đất và Mặt Trăng là bao nhiêu, coi Trái Đất và Mặt Trăng có dạng hình cầu?</a:t>
            </a:r>
            <a:endParaRPr lang="en-US" sz="4200">
              <a:solidFill>
                <a:schemeClr val="tx2"/>
              </a:solidFill>
              <a:effectLst/>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Google Shape;102;p3"/>
              <p:cNvSpPr/>
              <p:nvPr/>
            </p:nvSpPr>
            <p:spPr>
              <a:xfrm>
                <a:off x="2514602" y="5372100"/>
                <a:ext cx="5194748" cy="19630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 3,67</m:t>
                      </m:r>
                    </m:oMath>
                  </m:oMathPara>
                </a14:m>
                <a:endParaRPr lang="en-US" sz="4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Google Shape;102;p3"/>
              <p:cNvSpPr>
                <a:spLocks noRot="1" noChangeAspect="1" noMove="1" noResize="1" noEditPoints="1" noAdjustHandles="1" noChangeArrowheads="1" noChangeShapeType="1" noTextEdit="1"/>
              </p:cNvSpPr>
              <p:nvPr/>
            </p:nvSpPr>
            <p:spPr>
              <a:xfrm>
                <a:off x="2514602" y="5372100"/>
                <a:ext cx="5194748" cy="1963021"/>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103;p3"/>
              <p:cNvSpPr/>
              <p:nvPr/>
            </p:nvSpPr>
            <p:spPr>
              <a:xfrm>
                <a:off x="2514600" y="7962900"/>
                <a:ext cx="5194748" cy="19630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 15,63</m:t>
                      </m:r>
                    </m:oMath>
                  </m:oMathPara>
                </a14:m>
                <a:endParaRPr lang="en-US" sz="4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Google Shape;103;p3"/>
              <p:cNvSpPr>
                <a:spLocks noRot="1" noChangeAspect="1" noMove="1" noResize="1" noEditPoints="1" noAdjustHandles="1" noChangeArrowheads="1" noChangeShapeType="1" noTextEdit="1"/>
              </p:cNvSpPr>
              <p:nvPr/>
            </p:nvSpPr>
            <p:spPr>
              <a:xfrm>
                <a:off x="2514600" y="7962900"/>
                <a:ext cx="5194748" cy="1963021"/>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104;p3"/>
              <p:cNvSpPr/>
              <p:nvPr/>
            </p:nvSpPr>
            <p:spPr>
              <a:xfrm>
                <a:off x="10210802" y="5372100"/>
                <a:ext cx="5194748" cy="19630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 4,93</m:t>
                      </m:r>
                    </m:oMath>
                  </m:oMathPara>
                </a14:m>
                <a:endParaRPr lang="en-US" sz="4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Google Shape;104;p3"/>
              <p:cNvSpPr>
                <a:spLocks noRot="1" noChangeAspect="1" noMove="1" noResize="1" noEditPoints="1" noAdjustHandles="1" noChangeArrowheads="1" noChangeShapeType="1" noTextEdit="1"/>
              </p:cNvSpPr>
              <p:nvPr/>
            </p:nvSpPr>
            <p:spPr>
              <a:xfrm>
                <a:off x="10210802" y="5372100"/>
                <a:ext cx="5194748" cy="1963021"/>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105;p3"/>
              <p:cNvSpPr/>
              <p:nvPr/>
            </p:nvSpPr>
            <p:spPr>
              <a:xfrm>
                <a:off x="10210800" y="7962900"/>
                <a:ext cx="5194748" cy="19630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200">
                          <a:solidFill>
                            <a:schemeClr val="tx2"/>
                          </a:solidFill>
                          <a:latin typeface="Arial" panose="020B0604020202020204" pitchFamily="34" charset="0"/>
                          <a:ea typeface="Calibri" panose="020F0502020204030204" pitchFamily="34" charset="0"/>
                          <a:cs typeface="Arial" panose="020B0604020202020204" pitchFamily="34" charset="0"/>
                        </a:rPr>
                        <m:t>. 49,26</m:t>
                      </m:r>
                    </m:oMath>
                  </m:oMathPara>
                </a14:m>
                <a:endParaRPr lang="en-US" sz="4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105;p3"/>
              <p:cNvSpPr>
                <a:spLocks noRot="1" noChangeAspect="1" noMove="1" noResize="1" noEditPoints="1" noAdjustHandles="1" noChangeArrowheads="1" noChangeShapeType="1" noTextEdit="1"/>
              </p:cNvSpPr>
              <p:nvPr/>
            </p:nvSpPr>
            <p:spPr>
              <a:xfrm>
                <a:off x="10210800" y="7962900"/>
                <a:ext cx="5194748" cy="1963021"/>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107;p3"/>
              <p:cNvSpPr/>
              <p:nvPr/>
            </p:nvSpPr>
            <p:spPr>
              <a:xfrm>
                <a:off x="10210800" y="7962900"/>
                <a:ext cx="5181600" cy="195787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fr-FR" sz="4200" b="1" smtClean="0">
                          <a:solidFill>
                            <a:srgbClr val="FF0000"/>
                          </a:solidFill>
                          <a:latin typeface="Arial" panose="020B0604020202020204" pitchFamily="34" charset="0"/>
                          <a:ea typeface="Calibri" panose="020F0502020204030204" pitchFamily="34" charset="0"/>
                          <a:cs typeface="Arial" panose="020B0604020202020204" pitchFamily="34" charset="0"/>
                        </a:rPr>
                        <m:t>D</m:t>
                      </m:r>
                      <m:r>
                        <m:rPr>
                          <m:nor/>
                        </m:rPr>
                        <a:rPr lang="fr-FR" sz="4200" b="1" smtClean="0">
                          <a:solidFill>
                            <a:srgbClr val="FF0000"/>
                          </a:solidFill>
                          <a:latin typeface="Arial" panose="020B0604020202020204" pitchFamily="34" charset="0"/>
                          <a:ea typeface="Calibri" panose="020F0502020204030204" pitchFamily="34" charset="0"/>
                          <a:cs typeface="Arial" panose="020B0604020202020204" pitchFamily="34" charset="0"/>
                        </a:rPr>
                        <m:t>. 49,26</m:t>
                      </m:r>
                    </m:oMath>
                  </m:oMathPara>
                </a14:m>
                <a:endParaRPr lang="en-US" sz="42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Google Shape;107;p3"/>
              <p:cNvSpPr>
                <a:spLocks noRot="1" noChangeAspect="1" noMove="1" noResize="1" noEditPoints="1" noAdjustHandles="1" noChangeArrowheads="1" noChangeShapeType="1" noTextEdit="1"/>
              </p:cNvSpPr>
              <p:nvPr/>
            </p:nvSpPr>
            <p:spPr>
              <a:xfrm>
                <a:off x="10210800" y="7962900"/>
                <a:ext cx="5181600" cy="1957873"/>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22" name="Picture 2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724901"/>
            <a:ext cx="2209800" cy="2011102"/>
          </a:xfrm>
          <a:prstGeom prst="rect">
            <a:avLst/>
          </a:prstGeom>
        </p:spPr>
      </p:pic>
    </p:spTree>
    <p:extLst>
      <p:ext uri="{BB962C8B-B14F-4D97-AF65-F5344CB8AC3E}">
        <p14:creationId xmlns:p14="http://schemas.microsoft.com/office/powerpoint/2010/main" val="1571387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Google Shape;102;p3"/>
              <p:cNvSpPr/>
              <p:nvPr/>
            </p:nvSpPr>
            <p:spPr>
              <a:xfrm>
                <a:off x="3433220" y="65913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m:rPr>
                          <m:nor/>
                        </m:rPr>
                        <a:rPr lang="en-US" sz="4000" b="0" i="0" smtClean="0">
                          <a:solidFill>
                            <a:schemeClr val="tx2"/>
                          </a:solidFill>
                          <a:latin typeface="Arial" panose="020B0604020202020204" pitchFamily="34"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𝑘</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𝑐𝑚</m:t>
                      </m:r>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Google Shape;102;p3"/>
              <p:cNvSpPr>
                <a:spLocks noRot="1" noChangeAspect="1" noMove="1" noResize="1" noEditPoints="1" noAdjustHandles="1" noChangeArrowheads="1" noChangeShapeType="1" noTextEdit="1"/>
              </p:cNvSpPr>
              <p:nvPr/>
            </p:nvSpPr>
            <p:spPr>
              <a:xfrm>
                <a:off x="3433220" y="6591300"/>
                <a:ext cx="4343398" cy="14478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Google Shape;103;p3"/>
              <p:cNvSpPr/>
              <p:nvPr/>
            </p:nvSpPr>
            <p:spPr>
              <a:xfrm>
                <a:off x="3433218" y="8558255"/>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𝑘</m:t>
                          </m:r>
                        </m:num>
                        <m:den>
                          <m:r>
                            <a:rPr lang="en-US" sz="40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𝑐𝑚</m:t>
                      </m:r>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Google Shape;103;p3"/>
              <p:cNvSpPr>
                <a:spLocks noRot="1" noChangeAspect="1" noMove="1" noResize="1" noEditPoints="1" noAdjustHandles="1" noChangeArrowheads="1" noChangeShapeType="1" noTextEdit="1"/>
              </p:cNvSpPr>
              <p:nvPr/>
            </p:nvSpPr>
            <p:spPr>
              <a:xfrm>
                <a:off x="3433218" y="8558255"/>
                <a:ext cx="4343398" cy="1447800"/>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Google Shape;104;p3"/>
              <p:cNvSpPr/>
              <p:nvPr/>
            </p:nvSpPr>
            <p:spPr>
              <a:xfrm>
                <a:off x="10058402" y="65913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𝑘</m:t>
                          </m:r>
                        </m:num>
                        <m:den>
                          <m:r>
                            <a:rPr lang="en-US" sz="40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𝑐𝑚</m:t>
                      </m:r>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Google Shape;104;p3"/>
              <p:cNvSpPr>
                <a:spLocks noRot="1" noChangeAspect="1" noMove="1" noResize="1" noEditPoints="1" noAdjustHandles="1" noChangeArrowheads="1" noChangeShapeType="1" noTextEdit="1"/>
              </p:cNvSpPr>
              <p:nvPr/>
            </p:nvSpPr>
            <p:spPr>
              <a:xfrm>
                <a:off x="10058402" y="6591300"/>
                <a:ext cx="4343398" cy="1447800"/>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105;p3"/>
              <p:cNvSpPr/>
              <p:nvPr/>
            </p:nvSpPr>
            <p:spPr>
              <a:xfrm>
                <a:off x="10058400" y="8558255"/>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𝑘</m:t>
                          </m:r>
                        </m:num>
                        <m:den>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𝑐𝑚</m:t>
                      </m:r>
                      <m: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105;p3"/>
              <p:cNvSpPr>
                <a:spLocks noRot="1" noChangeAspect="1" noMove="1" noResize="1" noEditPoints="1" noAdjustHandles="1" noChangeArrowheads="1" noChangeShapeType="1" noTextEdit="1"/>
              </p:cNvSpPr>
              <p:nvPr/>
            </p:nvSpPr>
            <p:spPr>
              <a:xfrm>
                <a:off x="10058400" y="8558255"/>
                <a:ext cx="4343398" cy="1447800"/>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Google Shape;107;p3"/>
              <p:cNvSpPr/>
              <p:nvPr/>
            </p:nvSpPr>
            <p:spPr>
              <a:xfrm>
                <a:off x="10058400" y="6591300"/>
                <a:ext cx="4332405" cy="144400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B</m:t>
                      </m:r>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f>
                        <m:fPr>
                          <m:ctrlP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𝒌</m:t>
                          </m:r>
                        </m:num>
                        <m:den>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den>
                      </m:f>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𝒄𝒎</m:t>
                      </m:r>
                      <m:r>
                        <a:rPr lang="en-US" sz="40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1" name="Google Shape;107;p3"/>
              <p:cNvSpPr>
                <a:spLocks noRot="1" noChangeAspect="1" noMove="1" noResize="1" noEditPoints="1" noAdjustHandles="1" noChangeArrowheads="1" noChangeShapeType="1" noTextEdit="1"/>
              </p:cNvSpPr>
              <p:nvPr/>
            </p:nvSpPr>
            <p:spPr>
              <a:xfrm>
                <a:off x="10058400" y="6591300"/>
                <a:ext cx="4332405" cy="144400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22" name="Picture 2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496300"/>
            <a:ext cx="2209800" cy="2011102"/>
          </a:xfrm>
          <a:prstGeom prst="rect">
            <a:avLst/>
          </a:prstGeom>
        </p:spPr>
      </p:pic>
      <p:sp>
        <p:nvSpPr>
          <p:cNvPr id="16" name="Google Shape;101;p3"/>
          <p:cNvSpPr/>
          <p:nvPr/>
        </p:nvSpPr>
        <p:spPr>
          <a:xfrm>
            <a:off x="745958" y="419100"/>
            <a:ext cx="16840200" cy="563231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spcBef>
                <a:spcPts val="300"/>
              </a:spcBef>
              <a:spcAft>
                <a:spcPts val="3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1143000" y="419100"/>
                <a:ext cx="10515600" cy="5632311"/>
              </a:xfrm>
              <a:prstGeom prst="rect">
                <a:avLst/>
              </a:prstGeom>
            </p:spPr>
            <p:txBody>
              <a:bodyPr wrap="square">
                <a:spAutoFit/>
              </a:bodyPr>
              <a:lstStyle/>
              <a:p>
                <a:pPr lvl="0" algn="just">
                  <a:lnSpc>
                    <a:spcPct val="150000"/>
                  </a:lnSpc>
                  <a:spcBef>
                    <a:spcPts val="300"/>
                  </a:spcBef>
                  <a:spcAft>
                    <a:spcPts val="300"/>
                  </a:spcAft>
                </a:pPr>
                <a:r>
                  <a:rPr lang="vi-VN" sz="4000" b="1" smtClean="0">
                    <a:solidFill>
                      <a:schemeClr val="tx2"/>
                    </a:solidFill>
                    <a:ea typeface="SimSun" panose="02010600030101010101" pitchFamily="2" charset="-122"/>
                    <a:cs typeface="Times New Roman" panose="02020603050405020304" pitchFamily="18" charset="0"/>
                  </a:rPr>
                  <a:t>Câu 3. </a:t>
                </a:r>
                <a:r>
                  <a:rPr lang="vi-VN" sz="4000">
                    <a:solidFill>
                      <a:schemeClr val="tx2"/>
                    </a:solidFill>
                    <a:ea typeface="SimSun" panose="02010600030101010101" pitchFamily="2" charset="-122"/>
                    <a:cs typeface="Times New Roman" panose="02020603050405020304" pitchFamily="18" charset="0"/>
                  </a:rPr>
                  <a:t>Hình bên gồm một hình nón, chiều cao </a:t>
                </a:r>
                <a14:m>
                  <m:oMath xmlns:m="http://schemas.openxmlformats.org/officeDocument/2006/math">
                    <m:r>
                      <m:rPr>
                        <m:nor/>
                      </m:rPr>
                      <a:rPr lang="vi-VN" sz="4000">
                        <a:solidFill>
                          <a:schemeClr val="tx2"/>
                        </a:solidFill>
                        <a:ea typeface="SimSun" panose="02010600030101010101" pitchFamily="2" charset="-122"/>
                        <a:cs typeface="Times New Roman" panose="02020603050405020304" pitchFamily="18" charset="0"/>
                      </a:rPr>
                      <m:t>k</m:t>
                    </m:r>
                    <m:r>
                      <m:rPr>
                        <m:nor/>
                      </m:rPr>
                      <a:rPr lang="vi-VN" sz="4000" i="1">
                        <a:solidFill>
                          <a:schemeClr val="tx2"/>
                        </a:solidFill>
                        <a:ea typeface="SimSun" panose="02010600030101010101" pitchFamily="2" charset="-122"/>
                        <a:cs typeface="Times New Roman" panose="02020603050405020304" pitchFamily="18" charset="0"/>
                      </a:rPr>
                      <m:t> </m:t>
                    </m:r>
                    <m:d>
                      <m:dPr>
                        <m:ctrlPr>
                          <a:rPr lang="en-US" sz="4000" i="1">
                            <a:solidFill>
                              <a:schemeClr val="tx2"/>
                            </a:solidFill>
                            <a:ea typeface="SimSun" panose="02010600030101010101" pitchFamily="2" charset="-122"/>
                            <a:cs typeface="Times New Roman" panose="02020603050405020304" pitchFamily="18" charset="0"/>
                          </a:rPr>
                        </m:ctrlPr>
                      </m:dPr>
                      <m:e>
                        <m:r>
                          <m:rPr>
                            <m:nor/>
                          </m:rPr>
                          <a:rPr lang="vi-VN" sz="4000">
                            <a:solidFill>
                              <a:schemeClr val="tx2"/>
                            </a:solidFill>
                            <a:ea typeface="SimSun" panose="02010600030101010101" pitchFamily="2" charset="-122"/>
                            <a:cs typeface="Times New Roman" panose="02020603050405020304" pitchFamily="18" charset="0"/>
                          </a:rPr>
                          <m:t>cm</m:t>
                        </m:r>
                      </m:e>
                    </m:d>
                  </m:oMath>
                </a14:m>
                <a:r>
                  <a:rPr lang="vi-VN" sz="4000">
                    <a:solidFill>
                      <a:schemeClr val="tx2"/>
                    </a:solidFill>
                    <a:ea typeface="SimSun" panose="02010600030101010101" pitchFamily="2" charset="-122"/>
                    <a:cs typeface="Times New Roman" panose="02020603050405020304" pitchFamily="18" charset="0"/>
                  </a:rPr>
                  <a:t>, bán kính đường tròn đáy </a:t>
                </a:r>
                <a14:m>
                  <m:oMath xmlns:m="http://schemas.openxmlformats.org/officeDocument/2006/math">
                    <m:r>
                      <m:rPr>
                        <m:nor/>
                      </m:rPr>
                      <a:rPr lang="vi-VN" sz="4000">
                        <a:solidFill>
                          <a:schemeClr val="tx2"/>
                        </a:solidFill>
                        <a:ea typeface="SimSun" panose="02010600030101010101" pitchFamily="2" charset="-122"/>
                        <a:cs typeface="Times New Roman" panose="02020603050405020304" pitchFamily="18" charset="0"/>
                      </a:rPr>
                      <m:t>m</m:t>
                    </m:r>
                    <m:r>
                      <m:rPr>
                        <m:nor/>
                      </m:rPr>
                      <a:rPr lang="vi-VN" sz="4000" i="1">
                        <a:solidFill>
                          <a:schemeClr val="tx2"/>
                        </a:solidFill>
                        <a:ea typeface="SimSun" panose="02010600030101010101" pitchFamily="2" charset="-122"/>
                        <a:cs typeface="Times New Roman" panose="02020603050405020304" pitchFamily="18" charset="0"/>
                      </a:rPr>
                      <m:t> </m:t>
                    </m:r>
                    <m:d>
                      <m:dPr>
                        <m:ctrlPr>
                          <a:rPr lang="en-US" sz="4000" i="1">
                            <a:solidFill>
                              <a:schemeClr val="tx2"/>
                            </a:solidFill>
                            <a:ea typeface="SimSun" panose="02010600030101010101" pitchFamily="2" charset="-122"/>
                            <a:cs typeface="Times New Roman" panose="02020603050405020304" pitchFamily="18" charset="0"/>
                          </a:rPr>
                        </m:ctrlPr>
                      </m:dPr>
                      <m:e>
                        <m:r>
                          <m:rPr>
                            <m:nor/>
                          </m:rPr>
                          <a:rPr lang="vi-VN" sz="4000">
                            <a:solidFill>
                              <a:schemeClr val="tx2"/>
                            </a:solidFill>
                            <a:ea typeface="SimSun" panose="02010600030101010101" pitchFamily="2" charset="-122"/>
                            <a:cs typeface="Times New Roman" panose="02020603050405020304" pitchFamily="18" charset="0"/>
                          </a:rPr>
                          <m:t>cm</m:t>
                        </m:r>
                      </m:e>
                    </m:d>
                  </m:oMath>
                </a14:m>
                <a:r>
                  <a:rPr lang="vi-VN" sz="4000">
                    <a:solidFill>
                      <a:schemeClr val="tx2"/>
                    </a:solidFill>
                    <a:ea typeface="SimSun" panose="02010600030101010101" pitchFamily="2" charset="-122"/>
                    <a:cs typeface="Times New Roman" panose="02020603050405020304" pitchFamily="18" charset="0"/>
                  </a:rPr>
                  <a:t> và một hình trụ có cùng chiều cao và bán kính đường tròn đáy với hình nón. Đổ đầy cát vào hình nón rổi đổ hết số cát đó vào hình trụ thì độ cao của cát trong hình trụ sẽ là</a:t>
                </a:r>
                <a:endParaRPr lang="en-US" sz="4000">
                  <a:solidFill>
                    <a:schemeClr val="tx2"/>
                  </a:solidFill>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43000" y="419100"/>
                <a:ext cx="10515600" cy="5632311"/>
              </a:xfrm>
              <a:prstGeom prst="rect">
                <a:avLst/>
              </a:prstGeom>
              <a:blipFill>
                <a:blip r:embed="rId10"/>
                <a:stretch>
                  <a:fillRect l="-2087" r="-2029" b="-1732"/>
                </a:stretch>
              </a:blipFill>
            </p:spPr>
            <p:txBody>
              <a:bodyPr/>
              <a:lstStyle/>
              <a:p>
                <a:r>
                  <a:rPr lang="en-US">
                    <a:noFill/>
                  </a:rPr>
                  <a:t> </a:t>
                </a:r>
              </a:p>
            </p:txBody>
          </p:sp>
        </mc:Fallback>
      </mc:AlternateContent>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62300" y="1181100"/>
            <a:ext cx="5256351" cy="4162425"/>
          </a:xfrm>
          <a:prstGeom prst="rect">
            <a:avLst/>
          </a:prstGeom>
        </p:spPr>
      </p:pic>
    </p:spTree>
    <p:extLst>
      <p:ext uri="{BB962C8B-B14F-4D97-AF65-F5344CB8AC3E}">
        <p14:creationId xmlns:p14="http://schemas.microsoft.com/office/powerpoint/2010/main" val="2381414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Google Shape;102;p3"/>
              <p:cNvSpPr/>
              <p:nvPr/>
            </p:nvSpPr>
            <p:spPr>
              <a:xfrm>
                <a:off x="3433220" y="65913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vi-VN" sz="4000" kern="0" smtClean="0">
                          <a:solidFill>
                            <a:schemeClr val="tx2"/>
                          </a:solidFill>
                          <a:ea typeface="SimSun" panose="02010600030101010101" pitchFamily="2" charset="-122"/>
                        </a:rPr>
                        <m:t>A</m:t>
                      </m:r>
                      <m:r>
                        <m:rPr>
                          <m:nor/>
                        </m:rPr>
                        <a:rPr lang="vi-VN" sz="4000" kern="0" smtClean="0">
                          <a:solidFill>
                            <a:schemeClr val="tx2"/>
                          </a:solidFill>
                          <a:ea typeface="SimSun" panose="02010600030101010101" pitchFamily="2" charset="-122"/>
                        </a:rPr>
                        <m:t>.</m:t>
                      </m:r>
                      <m:r>
                        <m:rPr>
                          <m:nor/>
                        </m:rPr>
                        <a:rPr lang="en-US" sz="4000" b="0" i="0" kern="0" smtClean="0">
                          <a:solidFill>
                            <a:schemeClr val="tx2"/>
                          </a:solidFill>
                          <a:ea typeface="SimSun" panose="02010600030101010101" pitchFamily="2" charset="-122"/>
                        </a:rPr>
                        <m:t> </m:t>
                      </m:r>
                      <m:r>
                        <a:rPr lang="vi-VN" sz="4000" i="1" kern="0">
                          <a:solidFill>
                            <a:schemeClr val="tx2"/>
                          </a:solidFill>
                          <a:effectLst/>
                          <a:ea typeface="SimSun" panose="02010600030101010101" pitchFamily="2" charset="-122"/>
                        </a:rPr>
                        <m:t> </m:t>
                      </m:r>
                      <m:f>
                        <m:fPr>
                          <m:ctrlPr>
                            <a:rPr lang="en-US" sz="4000" i="1">
                              <a:solidFill>
                                <a:schemeClr val="tx2"/>
                              </a:solidFill>
                              <a:effectLst/>
                              <a:ea typeface="SimSun" panose="02010600030101010101" pitchFamily="2" charset="-122"/>
                              <a:cs typeface="Times New Roman" panose="02020603050405020304" pitchFamily="18" charset="0"/>
                            </a:rPr>
                          </m:ctrlPr>
                        </m:fPr>
                        <m:num>
                          <m:r>
                            <a:rPr lang="vi-VN" sz="4000" i="1" kern="0">
                              <a:solidFill>
                                <a:schemeClr val="tx2"/>
                              </a:solidFill>
                              <a:effectLst/>
                              <a:ea typeface="SimSun" panose="02010600030101010101" pitchFamily="2" charset="-122"/>
                              <a:cs typeface="Times New Roman" panose="02020603050405020304" pitchFamily="18" charset="0"/>
                            </a:rPr>
                            <m:t>2</m:t>
                          </m:r>
                        </m:num>
                        <m:den>
                          <m:r>
                            <a:rPr lang="vi-VN" sz="4000" i="1" kern="0">
                              <a:solidFill>
                                <a:schemeClr val="tx2"/>
                              </a:solidFill>
                              <a:effectLst/>
                              <a:ea typeface="SimSun" panose="02010600030101010101" pitchFamily="2" charset="-122"/>
                              <a:cs typeface="Times New Roman" panose="02020603050405020304" pitchFamily="18" charset="0"/>
                            </a:rPr>
                            <m:t>3</m:t>
                          </m:r>
                        </m:den>
                      </m:f>
                      <m:r>
                        <a:rPr lang="vi-VN" sz="4000" i="1" kern="0">
                          <a:solidFill>
                            <a:schemeClr val="tx2"/>
                          </a:solidFill>
                          <a:effectLst/>
                          <a:ea typeface="SimSun" panose="02010600030101010101" pitchFamily="2" charset="-122"/>
                          <a:cs typeface="Times New Roman" panose="02020603050405020304" pitchFamily="18" charset="0"/>
                        </a:rPr>
                        <m:t>𝜋</m:t>
                      </m:r>
                      <m:sSup>
                        <m:sSupPr>
                          <m:ctrlPr>
                            <a:rPr lang="en-US" sz="4000" i="1">
                              <a:solidFill>
                                <a:schemeClr val="tx2"/>
                              </a:solidFill>
                              <a:effectLst/>
                              <a:ea typeface="SimSun" panose="02010600030101010101" pitchFamily="2" charset="-122"/>
                              <a:cs typeface="Times New Roman" panose="02020603050405020304" pitchFamily="18" charset="0"/>
                            </a:rPr>
                          </m:ctrlPr>
                        </m:sSupPr>
                        <m:e>
                          <m:r>
                            <a:rPr lang="vi-VN" sz="4000" i="1" kern="0">
                              <a:solidFill>
                                <a:schemeClr val="tx2"/>
                              </a:solidFill>
                              <a:effectLst/>
                              <a:ea typeface="SimSun" panose="02010600030101010101" pitchFamily="2" charset="-122"/>
                              <a:cs typeface="Times New Roman" panose="02020603050405020304" pitchFamily="18" charset="0"/>
                            </a:rPr>
                            <m:t>𝑟</m:t>
                          </m:r>
                        </m:e>
                        <m:sup>
                          <m:r>
                            <a:rPr lang="vi-VN" sz="4000" i="1" kern="0">
                              <a:solidFill>
                                <a:schemeClr val="tx2"/>
                              </a:solidFill>
                              <a:effectLst/>
                              <a:ea typeface="SimSun" panose="02010600030101010101" pitchFamily="2" charset="-122"/>
                              <a:cs typeface="Times New Roman" panose="02020603050405020304" pitchFamily="18" charset="0"/>
                            </a:rPr>
                            <m:t>3</m:t>
                          </m:r>
                        </m:sup>
                      </m:sSup>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vi-VN" sz="4000" kern="0">
                              <a:solidFill>
                                <a:schemeClr val="tx2"/>
                              </a:solidFill>
                              <a:effectLst/>
                              <a:ea typeface="SimSun" panose="02010600030101010101" pitchFamily="2" charset="-122"/>
                              <a:cs typeface="Times New Roman" panose="02020603050405020304" pitchFamily="18" charset="0"/>
                            </a:rPr>
                            <m:t>c</m:t>
                          </m:r>
                          <m:sSup>
                            <m:sSupPr>
                              <m:ctrlPr>
                                <a:rPr lang="en-US" sz="4000" i="1">
                                  <a:solidFill>
                                    <a:schemeClr val="tx2"/>
                                  </a:solidFill>
                                  <a:effectLst/>
                                  <a:ea typeface="SimSun" panose="02010600030101010101" pitchFamily="2" charset="-122"/>
                                  <a:cs typeface="Times New Roman" panose="02020603050405020304" pitchFamily="18" charset="0"/>
                                </a:rPr>
                              </m:ctrlPr>
                            </m:sSupPr>
                            <m:e>
                              <m:r>
                                <m:rPr>
                                  <m:nor/>
                                </m:rPr>
                                <a:rPr lang="vi-VN" sz="4000" kern="0">
                                  <a:solidFill>
                                    <a:schemeClr val="tx2"/>
                                  </a:solidFill>
                                  <a:effectLst/>
                                  <a:ea typeface="SimSun" panose="02010600030101010101" pitchFamily="2" charset="-122"/>
                                  <a:cs typeface="Times New Roman" panose="02020603050405020304" pitchFamily="18" charset="0"/>
                                </a:rPr>
                                <m:t>m</m:t>
                              </m:r>
                            </m:e>
                            <m:sup>
                              <m:r>
                                <a:rPr lang="vi-VN" sz="4000" i="1" kern="0">
                                  <a:solidFill>
                                    <a:schemeClr val="tx2"/>
                                  </a:solidFill>
                                  <a:effectLst/>
                                  <a:ea typeface="SimSun" panose="02010600030101010101" pitchFamily="2" charset="-122"/>
                                  <a:cs typeface="Times New Roman" panose="02020603050405020304" pitchFamily="18" charset="0"/>
                                </a:rPr>
                                <m:t>3</m:t>
                              </m:r>
                            </m:sup>
                          </m:sSup>
                        </m:e>
                      </m:d>
                      <m:r>
                        <a:rPr lang="vi-VN" sz="4000" i="1" kern="0">
                          <a:solidFill>
                            <a:schemeClr val="tx2"/>
                          </a:solidFill>
                          <a:effectLst/>
                          <a:ea typeface="SimSun" panose="02010600030101010101" pitchFamily="2" charset="-122"/>
                          <a:cs typeface="Times New Roman" panose="02020603050405020304" pitchFamily="18" charset="0"/>
                        </a:rPr>
                        <m:t>.</m:t>
                      </m:r>
                    </m:oMath>
                  </m:oMathPara>
                </a14:m>
                <a:endParaRPr lang="en-US" sz="4000">
                  <a:solidFill>
                    <a:schemeClr val="tx2"/>
                  </a:solidFill>
                  <a:effectLst/>
                  <a:ea typeface="Calibri" panose="020F0502020204030204" pitchFamily="34" charset="0"/>
                  <a:cs typeface="Arial" panose="020B0604020202020204" pitchFamily="34" charset="0"/>
                </a:endParaRPr>
              </a:p>
            </p:txBody>
          </p:sp>
        </mc:Choice>
        <mc:Fallback>
          <p:sp>
            <p:nvSpPr>
              <p:cNvPr id="9" name="Google Shape;102;p3"/>
              <p:cNvSpPr>
                <a:spLocks noRot="1" noChangeAspect="1" noMove="1" noResize="1" noEditPoints="1" noAdjustHandles="1" noChangeArrowheads="1" noChangeShapeType="1" noTextEdit="1"/>
              </p:cNvSpPr>
              <p:nvPr/>
            </p:nvSpPr>
            <p:spPr>
              <a:xfrm>
                <a:off x="3433220" y="6591300"/>
                <a:ext cx="4343398" cy="14478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Google Shape;103;p3"/>
              <p:cNvSpPr/>
              <p:nvPr/>
            </p:nvSpPr>
            <p:spPr>
              <a:xfrm>
                <a:off x="3433218" y="8558255"/>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vi-VN" sz="4000" kern="0" smtClean="0">
                          <a:solidFill>
                            <a:schemeClr val="tx2"/>
                          </a:solidFill>
                          <a:ea typeface="SimSun" panose="02010600030101010101" pitchFamily="2" charset="-122"/>
                        </a:rPr>
                        <m:t>C</m:t>
                      </m:r>
                      <m:r>
                        <m:rPr>
                          <m:nor/>
                        </m:rPr>
                        <a:rPr lang="vi-VN" sz="4000" kern="0" smtClean="0">
                          <a:solidFill>
                            <a:schemeClr val="tx2"/>
                          </a:solidFill>
                          <a:ea typeface="SimSun" panose="02010600030101010101" pitchFamily="2" charset="-122"/>
                        </a:rPr>
                        <m:t>. </m:t>
                      </m:r>
                      <m:f>
                        <m:fPr>
                          <m:ctrlPr>
                            <a:rPr lang="en-US" sz="4000" i="1">
                              <a:solidFill>
                                <a:schemeClr val="tx2"/>
                              </a:solidFill>
                              <a:effectLst/>
                              <a:ea typeface="SimSun" panose="02010600030101010101" pitchFamily="2" charset="-122"/>
                              <a:cs typeface="Times New Roman" panose="02020603050405020304" pitchFamily="18" charset="0"/>
                            </a:rPr>
                          </m:ctrlPr>
                        </m:fPr>
                        <m:num>
                          <m:r>
                            <a:rPr lang="vi-VN" sz="4000" i="1" kern="0">
                              <a:solidFill>
                                <a:schemeClr val="tx2"/>
                              </a:solidFill>
                              <a:effectLst/>
                              <a:ea typeface="SimSun" panose="02010600030101010101" pitchFamily="2" charset="-122"/>
                              <a:cs typeface="Times New Roman" panose="02020603050405020304" pitchFamily="18" charset="0"/>
                            </a:rPr>
                            <m:t>4</m:t>
                          </m:r>
                        </m:num>
                        <m:den>
                          <m:r>
                            <a:rPr lang="vi-VN" sz="4000" i="1" kern="0">
                              <a:solidFill>
                                <a:schemeClr val="tx2"/>
                              </a:solidFill>
                              <a:effectLst/>
                              <a:ea typeface="SimSun" panose="02010600030101010101" pitchFamily="2" charset="-122"/>
                              <a:cs typeface="Times New Roman" panose="02020603050405020304" pitchFamily="18" charset="0"/>
                            </a:rPr>
                            <m:t>3</m:t>
                          </m:r>
                        </m:den>
                      </m:f>
                      <m:r>
                        <a:rPr lang="vi-VN" sz="4000" i="1" kern="0">
                          <a:solidFill>
                            <a:schemeClr val="tx2"/>
                          </a:solidFill>
                          <a:effectLst/>
                          <a:ea typeface="SimSun" panose="02010600030101010101" pitchFamily="2" charset="-122"/>
                          <a:cs typeface="Times New Roman" panose="02020603050405020304" pitchFamily="18" charset="0"/>
                        </a:rPr>
                        <m:t>𝜋</m:t>
                      </m:r>
                      <m:sSup>
                        <m:sSupPr>
                          <m:ctrlPr>
                            <a:rPr lang="en-US" sz="4000" i="1">
                              <a:solidFill>
                                <a:schemeClr val="tx2"/>
                              </a:solidFill>
                              <a:effectLst/>
                              <a:ea typeface="SimSun" panose="02010600030101010101" pitchFamily="2" charset="-122"/>
                              <a:cs typeface="Times New Roman" panose="02020603050405020304" pitchFamily="18" charset="0"/>
                            </a:rPr>
                          </m:ctrlPr>
                        </m:sSupPr>
                        <m:e>
                          <m:r>
                            <a:rPr lang="vi-VN" sz="4000" i="1" kern="0">
                              <a:solidFill>
                                <a:schemeClr val="tx2"/>
                              </a:solidFill>
                              <a:effectLst/>
                              <a:ea typeface="SimSun" panose="02010600030101010101" pitchFamily="2" charset="-122"/>
                              <a:cs typeface="Times New Roman" panose="02020603050405020304" pitchFamily="18" charset="0"/>
                            </a:rPr>
                            <m:t>𝑟</m:t>
                          </m:r>
                        </m:e>
                        <m:sup>
                          <m:r>
                            <a:rPr lang="vi-VN" sz="4000" i="1" kern="0">
                              <a:solidFill>
                                <a:schemeClr val="tx2"/>
                              </a:solidFill>
                              <a:effectLst/>
                              <a:ea typeface="SimSun" panose="02010600030101010101" pitchFamily="2" charset="-122"/>
                              <a:cs typeface="Times New Roman" panose="02020603050405020304" pitchFamily="18" charset="0"/>
                            </a:rPr>
                            <m:t>3</m:t>
                          </m:r>
                        </m:sup>
                      </m:sSup>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vi-VN" sz="4000" kern="0">
                              <a:solidFill>
                                <a:schemeClr val="tx2"/>
                              </a:solidFill>
                              <a:effectLst/>
                              <a:ea typeface="SimSun" panose="02010600030101010101" pitchFamily="2" charset="-122"/>
                              <a:cs typeface="Times New Roman" panose="02020603050405020304" pitchFamily="18" charset="0"/>
                            </a:rPr>
                            <m:t>c</m:t>
                          </m:r>
                          <m:sSup>
                            <m:sSupPr>
                              <m:ctrlPr>
                                <a:rPr lang="en-US" sz="4000" i="1">
                                  <a:solidFill>
                                    <a:schemeClr val="tx2"/>
                                  </a:solidFill>
                                  <a:effectLst/>
                                  <a:ea typeface="SimSun" panose="02010600030101010101" pitchFamily="2" charset="-122"/>
                                  <a:cs typeface="Times New Roman" panose="02020603050405020304" pitchFamily="18" charset="0"/>
                                </a:rPr>
                              </m:ctrlPr>
                            </m:sSupPr>
                            <m:e>
                              <m:r>
                                <m:rPr>
                                  <m:nor/>
                                </m:rPr>
                                <a:rPr lang="vi-VN" sz="4000" kern="0">
                                  <a:solidFill>
                                    <a:schemeClr val="tx2"/>
                                  </a:solidFill>
                                  <a:effectLst/>
                                  <a:ea typeface="SimSun" panose="02010600030101010101" pitchFamily="2" charset="-122"/>
                                  <a:cs typeface="Times New Roman" panose="02020603050405020304" pitchFamily="18" charset="0"/>
                                </a:rPr>
                                <m:t>m</m:t>
                              </m:r>
                            </m:e>
                            <m:sup>
                              <m:r>
                                <a:rPr lang="vi-VN" sz="4000" i="1" kern="0">
                                  <a:solidFill>
                                    <a:schemeClr val="tx2"/>
                                  </a:solidFill>
                                  <a:effectLst/>
                                  <a:ea typeface="SimSun" panose="02010600030101010101" pitchFamily="2" charset="-122"/>
                                  <a:cs typeface="Times New Roman" panose="02020603050405020304" pitchFamily="18" charset="0"/>
                                </a:rPr>
                                <m:t>3</m:t>
                              </m:r>
                            </m:sup>
                          </m:sSup>
                        </m:e>
                      </m:d>
                      <m:r>
                        <a:rPr lang="vi-VN" sz="4000" i="1" kern="0">
                          <a:solidFill>
                            <a:schemeClr val="tx2"/>
                          </a:solidFill>
                          <a:effectLst/>
                          <a:ea typeface="SimSun" panose="02010600030101010101" pitchFamily="2" charset="-122"/>
                          <a:cs typeface="Times New Roman" panose="02020603050405020304" pitchFamily="18" charset="0"/>
                        </a:rPr>
                        <m:t>.</m:t>
                      </m:r>
                    </m:oMath>
                  </m:oMathPara>
                </a14:m>
                <a:endParaRPr lang="en-US" sz="4000">
                  <a:solidFill>
                    <a:schemeClr val="tx2"/>
                  </a:solidFill>
                  <a:effectLst/>
                  <a:ea typeface="Calibri" panose="020F0502020204030204" pitchFamily="34" charset="0"/>
                  <a:cs typeface="Arial" panose="020B0604020202020204" pitchFamily="34" charset="0"/>
                </a:endParaRPr>
              </a:p>
            </p:txBody>
          </p:sp>
        </mc:Choice>
        <mc:Fallback>
          <p:sp>
            <p:nvSpPr>
              <p:cNvPr id="10" name="Google Shape;103;p3"/>
              <p:cNvSpPr>
                <a:spLocks noRot="1" noChangeAspect="1" noMove="1" noResize="1" noEditPoints="1" noAdjustHandles="1" noChangeArrowheads="1" noChangeShapeType="1" noTextEdit="1"/>
              </p:cNvSpPr>
              <p:nvPr/>
            </p:nvSpPr>
            <p:spPr>
              <a:xfrm>
                <a:off x="3433218" y="8558255"/>
                <a:ext cx="4343398" cy="1447800"/>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Google Shape;104;p3"/>
              <p:cNvSpPr/>
              <p:nvPr/>
            </p:nvSpPr>
            <p:spPr>
              <a:xfrm>
                <a:off x="10058402" y="6591300"/>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14:m>
                  <m:oMathPara xmlns:m="http://schemas.openxmlformats.org/officeDocument/2006/math">
                    <m:oMathParaPr>
                      <m:jc m:val="centerGroup"/>
                    </m:oMathParaPr>
                    <m:oMath xmlns:m="http://schemas.openxmlformats.org/officeDocument/2006/math">
                      <m:r>
                        <m:rPr>
                          <m:nor/>
                        </m:rPr>
                        <a:rPr lang="vi-VN" sz="4000" smtClean="0">
                          <a:solidFill>
                            <a:schemeClr val="tx2"/>
                          </a:solidFill>
                          <a:ea typeface="SimSun" panose="02010600030101010101" pitchFamily="2" charset="-122"/>
                          <a:cs typeface="Times New Roman" panose="02020603050405020304" pitchFamily="18" charset="0"/>
                        </a:rPr>
                        <m:t>B</m:t>
                      </m:r>
                      <m:r>
                        <m:rPr>
                          <m:nor/>
                        </m:rPr>
                        <a:rPr lang="vi-VN" sz="4000" smtClean="0">
                          <a:solidFill>
                            <a:schemeClr val="tx2"/>
                          </a:solidFill>
                          <a:ea typeface="SimSun" panose="02010600030101010101" pitchFamily="2" charset="-122"/>
                          <a:cs typeface="Times New Roman" panose="02020603050405020304" pitchFamily="18" charset="0"/>
                        </a:rPr>
                        <m:t>.  </m:t>
                      </m:r>
                      <m:r>
                        <a:rPr lang="vi-VN" sz="4000" i="1">
                          <a:solidFill>
                            <a:schemeClr val="tx2"/>
                          </a:solidFill>
                          <a:effectLst/>
                          <a:ea typeface="SimSun" panose="02010600030101010101" pitchFamily="2" charset="-122"/>
                          <a:cs typeface="Times New Roman" panose="02020603050405020304" pitchFamily="18" charset="0"/>
                        </a:rPr>
                        <m:t>𝜋</m:t>
                      </m:r>
                      <m:sSup>
                        <m:sSupPr>
                          <m:ctrlPr>
                            <a:rPr lang="en-US" sz="4000" i="1">
                              <a:solidFill>
                                <a:schemeClr val="tx2"/>
                              </a:solidFill>
                              <a:effectLst/>
                              <a:ea typeface="SimSun" panose="02010600030101010101" pitchFamily="2" charset="-122"/>
                              <a:cs typeface="Times New Roman" panose="02020603050405020304" pitchFamily="18" charset="0"/>
                            </a:rPr>
                          </m:ctrlPr>
                        </m:sSupPr>
                        <m:e>
                          <m:r>
                            <a:rPr lang="vi-VN" sz="4000" i="1">
                              <a:solidFill>
                                <a:schemeClr val="tx2"/>
                              </a:solidFill>
                              <a:effectLst/>
                              <a:ea typeface="SimSun" panose="02010600030101010101" pitchFamily="2" charset="-122"/>
                              <a:cs typeface="Times New Roman" panose="02020603050405020304" pitchFamily="18" charset="0"/>
                            </a:rPr>
                            <m:t>𝑟</m:t>
                          </m:r>
                        </m:e>
                        <m:sup>
                          <m:r>
                            <a:rPr lang="vi-VN" sz="4000" i="1">
                              <a:solidFill>
                                <a:schemeClr val="tx2"/>
                              </a:solidFill>
                              <a:effectLst/>
                              <a:ea typeface="SimSun" panose="02010600030101010101" pitchFamily="2" charset="-122"/>
                              <a:cs typeface="Times New Roman" panose="02020603050405020304" pitchFamily="18" charset="0"/>
                            </a:rPr>
                            <m:t>3</m:t>
                          </m:r>
                        </m:sup>
                      </m:sSup>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vi-VN" sz="4000">
                              <a:solidFill>
                                <a:schemeClr val="tx2"/>
                              </a:solidFill>
                              <a:effectLst/>
                              <a:ea typeface="SimSun" panose="02010600030101010101" pitchFamily="2" charset="-122"/>
                              <a:cs typeface="Times New Roman" panose="02020603050405020304" pitchFamily="18" charset="0"/>
                            </a:rPr>
                            <m:t>c</m:t>
                          </m:r>
                          <m:sSup>
                            <m:sSupPr>
                              <m:ctrlPr>
                                <a:rPr lang="en-US" sz="4000" i="1">
                                  <a:solidFill>
                                    <a:schemeClr val="tx2"/>
                                  </a:solidFill>
                                  <a:effectLst/>
                                  <a:ea typeface="SimSun" panose="02010600030101010101" pitchFamily="2" charset="-122"/>
                                  <a:cs typeface="Times New Roman" panose="02020603050405020304" pitchFamily="18" charset="0"/>
                                </a:rPr>
                              </m:ctrlPr>
                            </m:sSupPr>
                            <m:e>
                              <m:r>
                                <m:rPr>
                                  <m:nor/>
                                </m:rPr>
                                <a:rPr lang="vi-VN" sz="4000">
                                  <a:solidFill>
                                    <a:schemeClr val="tx2"/>
                                  </a:solidFill>
                                  <a:effectLst/>
                                  <a:ea typeface="SimSun" panose="02010600030101010101" pitchFamily="2" charset="-122"/>
                                  <a:cs typeface="Times New Roman" panose="02020603050405020304" pitchFamily="18" charset="0"/>
                                </a:rPr>
                                <m:t>m</m:t>
                              </m:r>
                            </m:e>
                            <m:sup>
                              <m:r>
                                <a:rPr lang="vi-VN" sz="4000" i="1">
                                  <a:solidFill>
                                    <a:schemeClr val="tx2"/>
                                  </a:solidFill>
                                  <a:effectLst/>
                                  <a:ea typeface="SimSun" panose="02010600030101010101" pitchFamily="2" charset="-122"/>
                                  <a:cs typeface="Times New Roman" panose="02020603050405020304" pitchFamily="18" charset="0"/>
                                </a:rPr>
                                <m:t>3</m:t>
                              </m:r>
                            </m:sup>
                          </m:sSup>
                        </m:e>
                      </m:d>
                      <m:r>
                        <a:rPr lang="vi-VN" sz="4000" i="1">
                          <a:solidFill>
                            <a:schemeClr val="tx2"/>
                          </a:solidFill>
                          <a:effectLst/>
                          <a:ea typeface="SimSun" panose="02010600030101010101" pitchFamily="2" charset="-122"/>
                          <a:cs typeface="Times New Roman" panose="02020603050405020304" pitchFamily="18" charset="0"/>
                        </a:rPr>
                        <m:t>.</m:t>
                      </m:r>
                    </m:oMath>
                  </m:oMathPara>
                </a14:m>
                <a:endParaRPr lang="en-US" sz="4000">
                  <a:solidFill>
                    <a:schemeClr val="tx2"/>
                  </a:solidFill>
                  <a:effectLst/>
                  <a:ea typeface="Calibri" panose="020F0502020204030204" pitchFamily="34" charset="0"/>
                  <a:cs typeface="Times New Roman" panose="02020603050405020304" pitchFamily="18" charset="0"/>
                </a:endParaRPr>
              </a:p>
            </p:txBody>
          </p:sp>
        </mc:Choice>
        <mc:Fallback>
          <p:sp>
            <p:nvSpPr>
              <p:cNvPr id="11" name="Google Shape;104;p3"/>
              <p:cNvSpPr>
                <a:spLocks noRot="1" noChangeAspect="1" noMove="1" noResize="1" noEditPoints="1" noAdjustHandles="1" noChangeArrowheads="1" noChangeShapeType="1" noTextEdit="1"/>
              </p:cNvSpPr>
              <p:nvPr/>
            </p:nvSpPr>
            <p:spPr>
              <a:xfrm>
                <a:off x="10058402" y="6591300"/>
                <a:ext cx="4343398" cy="1447800"/>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105;p3"/>
              <p:cNvSpPr/>
              <p:nvPr/>
            </p:nvSpPr>
            <p:spPr>
              <a:xfrm>
                <a:off x="10058400" y="8558255"/>
                <a:ext cx="4343398" cy="14478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14:m>
                  <m:oMathPara xmlns:m="http://schemas.openxmlformats.org/officeDocument/2006/math">
                    <m:oMathParaPr>
                      <m:jc m:val="centerGroup"/>
                    </m:oMathParaPr>
                    <m:oMath xmlns:m="http://schemas.openxmlformats.org/officeDocument/2006/math">
                      <m:r>
                        <m:rPr>
                          <m:nor/>
                        </m:rPr>
                        <a:rPr lang="vi-VN" sz="4000" smtClean="0">
                          <a:solidFill>
                            <a:schemeClr val="tx2"/>
                          </a:solidFill>
                          <a:ea typeface="SimSun" panose="02010600030101010101" pitchFamily="2" charset="-122"/>
                          <a:cs typeface="Times New Roman" panose="02020603050405020304" pitchFamily="18" charset="0"/>
                        </a:rPr>
                        <m:t>D</m:t>
                      </m:r>
                      <m:r>
                        <m:rPr>
                          <m:nor/>
                        </m:rPr>
                        <a:rPr lang="vi-VN" sz="4000" smtClean="0">
                          <a:solidFill>
                            <a:schemeClr val="tx2"/>
                          </a:solidFill>
                          <a:ea typeface="SimSun" panose="02010600030101010101" pitchFamily="2" charset="-122"/>
                          <a:cs typeface="Times New Roman" panose="02020603050405020304" pitchFamily="18" charset="0"/>
                        </a:rPr>
                        <m:t>.</m:t>
                      </m:r>
                      <m:r>
                        <a:rPr lang="vi-VN" sz="4000" i="1">
                          <a:solidFill>
                            <a:schemeClr val="tx2"/>
                          </a:solidFill>
                          <a:effectLst/>
                          <a:ea typeface="SimSun" panose="02010600030101010101" pitchFamily="2" charset="-122"/>
                          <a:cs typeface="Times New Roman" panose="02020603050405020304" pitchFamily="18" charset="0"/>
                        </a:rPr>
                        <m:t>  2</m:t>
                      </m:r>
                      <m:r>
                        <a:rPr lang="vi-VN" sz="4000" i="1">
                          <a:solidFill>
                            <a:schemeClr val="tx2"/>
                          </a:solidFill>
                          <a:effectLst/>
                          <a:ea typeface="SimSun" panose="02010600030101010101" pitchFamily="2" charset="-122"/>
                          <a:cs typeface="Times New Roman" panose="02020603050405020304" pitchFamily="18" charset="0"/>
                        </a:rPr>
                        <m:t>𝜋</m:t>
                      </m:r>
                      <m:sSup>
                        <m:sSupPr>
                          <m:ctrlPr>
                            <a:rPr lang="en-US" sz="4000" i="1">
                              <a:solidFill>
                                <a:schemeClr val="tx2"/>
                              </a:solidFill>
                              <a:effectLst/>
                              <a:ea typeface="SimSun" panose="02010600030101010101" pitchFamily="2" charset="-122"/>
                              <a:cs typeface="Times New Roman" panose="02020603050405020304" pitchFamily="18" charset="0"/>
                            </a:rPr>
                          </m:ctrlPr>
                        </m:sSupPr>
                        <m:e>
                          <m:r>
                            <a:rPr lang="vi-VN" sz="4000" i="1">
                              <a:solidFill>
                                <a:schemeClr val="tx2"/>
                              </a:solidFill>
                              <a:effectLst/>
                              <a:ea typeface="SimSun" panose="02010600030101010101" pitchFamily="2" charset="-122"/>
                              <a:cs typeface="Times New Roman" panose="02020603050405020304" pitchFamily="18" charset="0"/>
                            </a:rPr>
                            <m:t>𝑟</m:t>
                          </m:r>
                        </m:e>
                        <m:sup>
                          <m:r>
                            <a:rPr lang="vi-VN" sz="4000" i="1">
                              <a:solidFill>
                                <a:schemeClr val="tx2"/>
                              </a:solidFill>
                              <a:effectLst/>
                              <a:ea typeface="SimSun" panose="02010600030101010101" pitchFamily="2" charset="-122"/>
                              <a:cs typeface="Times New Roman" panose="02020603050405020304" pitchFamily="18" charset="0"/>
                            </a:rPr>
                            <m:t>3</m:t>
                          </m:r>
                        </m:sup>
                      </m:sSup>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vi-VN" sz="4000">
                              <a:solidFill>
                                <a:schemeClr val="tx2"/>
                              </a:solidFill>
                              <a:effectLst/>
                              <a:ea typeface="SimSun" panose="02010600030101010101" pitchFamily="2" charset="-122"/>
                              <a:cs typeface="Times New Roman" panose="02020603050405020304" pitchFamily="18" charset="0"/>
                            </a:rPr>
                            <m:t>c</m:t>
                          </m:r>
                          <m:sSup>
                            <m:sSupPr>
                              <m:ctrlPr>
                                <a:rPr lang="en-US" sz="4000" i="1">
                                  <a:solidFill>
                                    <a:schemeClr val="tx2"/>
                                  </a:solidFill>
                                  <a:effectLst/>
                                  <a:ea typeface="SimSun" panose="02010600030101010101" pitchFamily="2" charset="-122"/>
                                  <a:cs typeface="Times New Roman" panose="02020603050405020304" pitchFamily="18" charset="0"/>
                                </a:rPr>
                              </m:ctrlPr>
                            </m:sSupPr>
                            <m:e>
                              <m:r>
                                <m:rPr>
                                  <m:nor/>
                                </m:rPr>
                                <a:rPr lang="vi-VN" sz="4000">
                                  <a:solidFill>
                                    <a:schemeClr val="tx2"/>
                                  </a:solidFill>
                                  <a:effectLst/>
                                  <a:ea typeface="SimSun" panose="02010600030101010101" pitchFamily="2" charset="-122"/>
                                  <a:cs typeface="Times New Roman" panose="02020603050405020304" pitchFamily="18" charset="0"/>
                                </a:rPr>
                                <m:t>m</m:t>
                              </m:r>
                            </m:e>
                            <m:sup>
                              <m:r>
                                <a:rPr lang="vi-VN" sz="4000" i="1">
                                  <a:solidFill>
                                    <a:schemeClr val="tx2"/>
                                  </a:solidFill>
                                  <a:effectLst/>
                                  <a:ea typeface="SimSun" panose="02010600030101010101" pitchFamily="2" charset="-122"/>
                                  <a:cs typeface="Times New Roman" panose="02020603050405020304" pitchFamily="18" charset="0"/>
                                </a:rPr>
                                <m:t>3</m:t>
                              </m:r>
                            </m:sup>
                          </m:sSup>
                        </m:e>
                      </m:d>
                      <m:r>
                        <m:rPr>
                          <m:nor/>
                        </m:rPr>
                        <a:rPr lang="vi-VN" sz="4000">
                          <a:solidFill>
                            <a:schemeClr val="tx2"/>
                          </a:solidFill>
                          <a:effectLst/>
                          <a:ea typeface="SimSun" panose="02010600030101010101" pitchFamily="2" charset="-122"/>
                          <a:cs typeface="Times New Roman" panose="02020603050405020304" pitchFamily="18" charset="0"/>
                        </a:rPr>
                        <m:t>.</m:t>
                      </m:r>
                    </m:oMath>
                  </m:oMathPara>
                </a14:m>
                <a:endParaRPr lang="en-US" sz="4000">
                  <a:solidFill>
                    <a:schemeClr val="tx2"/>
                  </a:solidFill>
                  <a:effectLst/>
                  <a:ea typeface="Calibri" panose="020F0502020204030204" pitchFamily="34" charset="0"/>
                  <a:cs typeface="Times New Roman" panose="02020603050405020304" pitchFamily="18" charset="0"/>
                </a:endParaRPr>
              </a:p>
            </p:txBody>
          </p:sp>
        </mc:Choice>
        <mc:Fallback>
          <p:sp>
            <p:nvSpPr>
              <p:cNvPr id="12" name="Google Shape;105;p3"/>
              <p:cNvSpPr>
                <a:spLocks noRot="1" noChangeAspect="1" noMove="1" noResize="1" noEditPoints="1" noAdjustHandles="1" noChangeArrowheads="1" noChangeShapeType="1" noTextEdit="1"/>
              </p:cNvSpPr>
              <p:nvPr/>
            </p:nvSpPr>
            <p:spPr>
              <a:xfrm>
                <a:off x="10058400" y="8558255"/>
                <a:ext cx="4343398" cy="1447800"/>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107;p3"/>
              <p:cNvSpPr/>
              <p:nvPr/>
            </p:nvSpPr>
            <p:spPr>
              <a:xfrm>
                <a:off x="3433218" y="6595096"/>
                <a:ext cx="4332405" cy="144400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vi-VN" sz="4000" b="1" kern="0" smtClean="0">
                          <a:solidFill>
                            <a:srgbClr val="FF0000"/>
                          </a:solidFill>
                          <a:ea typeface="SimSun" panose="02010600030101010101" pitchFamily="2" charset="-122"/>
                        </a:rPr>
                        <m:t>A</m:t>
                      </m:r>
                      <m:r>
                        <m:rPr>
                          <m:nor/>
                        </m:rPr>
                        <a:rPr lang="vi-VN" sz="4000" b="1" kern="0" smtClean="0">
                          <a:solidFill>
                            <a:srgbClr val="FF0000"/>
                          </a:solidFill>
                          <a:ea typeface="SimSun" panose="02010600030101010101" pitchFamily="2" charset="-122"/>
                        </a:rPr>
                        <m:t>.</m:t>
                      </m:r>
                      <m:r>
                        <m:rPr>
                          <m:nor/>
                        </m:rPr>
                        <a:rPr lang="en-US" sz="4000" b="1" kern="0" smtClean="0">
                          <a:solidFill>
                            <a:srgbClr val="FF0000"/>
                          </a:solidFill>
                          <a:ea typeface="SimSun" panose="02010600030101010101" pitchFamily="2" charset="-122"/>
                        </a:rPr>
                        <m:t> </m:t>
                      </m:r>
                      <m:r>
                        <a:rPr lang="vi-VN" sz="4000" b="1" i="1" kern="0">
                          <a:solidFill>
                            <a:srgbClr val="FF0000"/>
                          </a:solidFill>
                          <a:latin typeface="Cambria Math" panose="02040503050406030204" pitchFamily="18" charset="0"/>
                          <a:ea typeface="SimSun" panose="02010600030101010101" pitchFamily="2" charset="-122"/>
                        </a:rPr>
                        <m:t> </m:t>
                      </m:r>
                      <m:f>
                        <m:fPr>
                          <m:ctrlPr>
                            <a:rPr lang="en-US" sz="4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𝟐</m:t>
                          </m:r>
                        </m:num>
                        <m:den>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𝟑</m:t>
                          </m:r>
                        </m:den>
                      </m:f>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𝝅</m:t>
                      </m:r>
                      <m:sSup>
                        <m:sSupPr>
                          <m:ctrlPr>
                            <a:rPr lang="en-US" sz="4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pPr>
                        <m:e>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𝒓</m:t>
                          </m:r>
                        </m:e>
                        <m:sup>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𝟑</m:t>
                          </m:r>
                        </m:sup>
                      </m:sSup>
                      <m:d>
                        <m:dPr>
                          <m:ctrlPr>
                            <a:rPr lang="en-US" sz="4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dPr>
                        <m:e>
                          <m:r>
                            <m:rPr>
                              <m:nor/>
                            </m:rPr>
                            <a:rPr lang="vi-VN" sz="4000" b="1" kern="0">
                              <a:solidFill>
                                <a:srgbClr val="FF0000"/>
                              </a:solidFill>
                              <a:ea typeface="SimSun" panose="02010600030101010101" pitchFamily="2" charset="-122"/>
                              <a:cs typeface="Times New Roman" panose="02020603050405020304" pitchFamily="18" charset="0"/>
                            </a:rPr>
                            <m:t>c</m:t>
                          </m:r>
                          <m:sSup>
                            <m:sSupPr>
                              <m:ctrlPr>
                                <a:rPr lang="en-US" sz="4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pPr>
                            <m:e>
                              <m:r>
                                <m:rPr>
                                  <m:nor/>
                                </m:rPr>
                                <a:rPr lang="vi-VN" sz="4000" b="1" kern="0">
                                  <a:solidFill>
                                    <a:srgbClr val="FF0000"/>
                                  </a:solidFill>
                                  <a:ea typeface="SimSun" panose="02010600030101010101" pitchFamily="2" charset="-122"/>
                                  <a:cs typeface="Times New Roman" panose="02020603050405020304" pitchFamily="18" charset="0"/>
                                </a:rPr>
                                <m:t>m</m:t>
                              </m:r>
                            </m:e>
                            <m:sup>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𝟑</m:t>
                              </m:r>
                            </m:sup>
                          </m:sSup>
                        </m:e>
                      </m:d>
                      <m:r>
                        <a:rPr lang="vi-VN" sz="4000" b="1" i="1" ker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oMath>
                  </m:oMathPara>
                </a14:m>
                <a:endParaRPr lang="en-US" sz="4000" b="1">
                  <a:solidFill>
                    <a:srgbClr val="FF0000"/>
                  </a:solidFill>
                  <a:ea typeface="Calibri" panose="020F0502020204030204" pitchFamily="34" charset="0"/>
                  <a:cs typeface="Arial" panose="020B0604020202020204" pitchFamily="34" charset="0"/>
                </a:endParaRPr>
              </a:p>
            </p:txBody>
          </p:sp>
        </mc:Choice>
        <mc:Fallback>
          <p:sp>
            <p:nvSpPr>
              <p:cNvPr id="13" name="Google Shape;107;p3"/>
              <p:cNvSpPr>
                <a:spLocks noRot="1" noChangeAspect="1" noMove="1" noResize="1" noEditPoints="1" noAdjustHandles="1" noChangeArrowheads="1" noChangeShapeType="1" noTextEdit="1"/>
              </p:cNvSpPr>
              <p:nvPr/>
            </p:nvSpPr>
            <p:spPr>
              <a:xfrm>
                <a:off x="3433218" y="6595096"/>
                <a:ext cx="4332405" cy="144400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4" name="Picture 13">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496300"/>
            <a:ext cx="2209800" cy="2011102"/>
          </a:xfrm>
          <a:prstGeom prst="rect">
            <a:avLst/>
          </a:prstGeom>
        </p:spPr>
      </p:pic>
      <p:sp>
        <p:nvSpPr>
          <p:cNvPr id="15" name="Google Shape;101;p3"/>
          <p:cNvSpPr/>
          <p:nvPr/>
        </p:nvSpPr>
        <p:spPr>
          <a:xfrm>
            <a:off x="745958" y="419100"/>
            <a:ext cx="16840200" cy="563231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spcBef>
                <a:spcPts val="300"/>
              </a:spcBef>
              <a:spcAft>
                <a:spcPts val="3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Rectangle 22"/>
              <p:cNvSpPr/>
              <p:nvPr/>
            </p:nvSpPr>
            <p:spPr>
              <a:xfrm>
                <a:off x="1600200" y="419100"/>
                <a:ext cx="9677400" cy="5632311"/>
              </a:xfrm>
              <a:prstGeom prst="rect">
                <a:avLst/>
              </a:prstGeom>
            </p:spPr>
            <p:txBody>
              <a:bodyPr wrap="square">
                <a:spAutoFit/>
              </a:bodyPr>
              <a:lstStyle/>
              <a:p>
                <a:pPr algn="just">
                  <a:lnSpc>
                    <a:spcPct val="150000"/>
                  </a:lnSpc>
                  <a:spcBef>
                    <a:spcPts val="300"/>
                  </a:spcBef>
                  <a:spcAft>
                    <a:spcPts val="300"/>
                  </a:spcAft>
                </a:pPr>
                <a:r>
                  <a:rPr lang="vi-VN" sz="4000" b="1" smtClean="0">
                    <a:solidFill>
                      <a:schemeClr val="tx2"/>
                    </a:solidFill>
                    <a:ea typeface="SimSun" panose="02010600030101010101" pitchFamily="2" charset="-122"/>
                    <a:cs typeface="Times New Roman" panose="02020603050405020304" pitchFamily="18" charset="0"/>
                  </a:rPr>
                  <a:t>Câu 4.</a:t>
                </a:r>
                <a:r>
                  <a:rPr lang="vi-VN" sz="4000">
                    <a:solidFill>
                      <a:schemeClr val="tx2"/>
                    </a:solidFill>
                    <a:effectLst/>
                    <a:ea typeface="SimSun" panose="02010600030101010101" pitchFamily="2" charset="-122"/>
                    <a:cs typeface="Times New Roman" panose="02020603050405020304" pitchFamily="18" charset="0"/>
                  </a:rPr>
                  <a:t> Một khối gỗ dạng một hình trụ đứng, bán kính đường tròn đáy là </a:t>
                </a:r>
                <a14:m>
                  <m:oMath xmlns:m="http://schemas.openxmlformats.org/officeDocument/2006/math">
                    <m:r>
                      <m:rPr>
                        <m:nor/>
                      </m:rPr>
                      <a:rPr lang="en-US" sz="4000">
                        <a:solidFill>
                          <a:schemeClr val="tx2"/>
                        </a:solidFill>
                        <a:effectLst/>
                        <a:ea typeface="SimSun" panose="02010600030101010101" pitchFamily="2" charset="-122"/>
                        <a:cs typeface="Times New Roman" panose="02020603050405020304" pitchFamily="18" charset="0"/>
                      </a:rPr>
                      <m:t>r</m:t>
                    </m:r>
                    <m:r>
                      <m:rPr>
                        <m:nor/>
                      </m:rPr>
                      <a:rPr lang="en-US" sz="4000" i="1">
                        <a:solidFill>
                          <a:schemeClr val="tx2"/>
                        </a:solidFill>
                        <a:effectLst/>
                        <a:ea typeface="SimSun" panose="02010600030101010101" pitchFamily="2" charset="-122"/>
                        <a:cs typeface="Times New Roman" panose="02020603050405020304" pitchFamily="18" charset="0"/>
                      </a:rPr>
                      <m:t> </m:t>
                    </m:r>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en-US" sz="4000">
                            <a:solidFill>
                              <a:schemeClr val="tx2"/>
                            </a:solidFill>
                            <a:effectLst/>
                            <a:ea typeface="SimSun" panose="02010600030101010101" pitchFamily="2" charset="-122"/>
                            <a:cs typeface="Times New Roman" panose="02020603050405020304" pitchFamily="18" charset="0"/>
                          </a:rPr>
                          <m:t>cm</m:t>
                        </m:r>
                      </m:e>
                    </m:d>
                  </m:oMath>
                </a14:m>
                <a:r>
                  <a:rPr lang="vi-VN" sz="4000">
                    <a:solidFill>
                      <a:schemeClr val="tx2"/>
                    </a:solidFill>
                    <a:effectLst/>
                    <a:ea typeface="SimSun" panose="02010600030101010101" pitchFamily="2" charset="-122"/>
                    <a:cs typeface="Times New Roman" panose="02020603050405020304" pitchFamily="18" charset="0"/>
                  </a:rPr>
                  <a:t>, chiều cao </a:t>
                </a:r>
                <a14:m>
                  <m:oMath xmlns:m="http://schemas.openxmlformats.org/officeDocument/2006/math">
                    <m:r>
                      <a:rPr lang="en-US" sz="4000" i="1">
                        <a:solidFill>
                          <a:schemeClr val="tx2"/>
                        </a:solidFill>
                        <a:effectLst/>
                        <a:ea typeface="SimSun" panose="02010600030101010101" pitchFamily="2" charset="-122"/>
                        <a:cs typeface="Times New Roman" panose="02020603050405020304" pitchFamily="18" charset="0"/>
                      </a:rPr>
                      <m:t>2</m:t>
                    </m:r>
                    <m:r>
                      <a:rPr lang="en-US" sz="4000" i="1">
                        <a:solidFill>
                          <a:schemeClr val="tx2"/>
                        </a:solidFill>
                        <a:effectLst/>
                        <a:ea typeface="SimSun" panose="02010600030101010101" pitchFamily="2" charset="-122"/>
                        <a:cs typeface="Times New Roman" panose="02020603050405020304" pitchFamily="18" charset="0"/>
                      </a:rPr>
                      <m:t>𝑟</m:t>
                    </m:r>
                    <m:r>
                      <a:rPr lang="en-US" sz="4000" i="1">
                        <a:solidFill>
                          <a:schemeClr val="tx2"/>
                        </a:solidFill>
                        <a:effectLst/>
                        <a:ea typeface="SimSun" panose="02010600030101010101" pitchFamily="2" charset="-122"/>
                        <a:cs typeface="Times New Roman" panose="02020603050405020304" pitchFamily="18" charset="0"/>
                      </a:rPr>
                      <m:t> </m:t>
                    </m:r>
                    <m:d>
                      <m:dPr>
                        <m:ctrlPr>
                          <a:rPr lang="en-US" sz="4000" i="1">
                            <a:solidFill>
                              <a:schemeClr val="tx2"/>
                            </a:solidFill>
                            <a:effectLst/>
                            <a:ea typeface="SimSun" panose="02010600030101010101" pitchFamily="2" charset="-122"/>
                            <a:cs typeface="Times New Roman" panose="02020603050405020304" pitchFamily="18" charset="0"/>
                          </a:rPr>
                        </m:ctrlPr>
                      </m:dPr>
                      <m:e>
                        <m:r>
                          <m:rPr>
                            <m:nor/>
                          </m:rPr>
                          <a:rPr lang="en-US" sz="4000">
                            <a:solidFill>
                              <a:schemeClr val="tx2"/>
                            </a:solidFill>
                            <a:effectLst/>
                            <a:ea typeface="SimSun" panose="02010600030101010101" pitchFamily="2" charset="-122"/>
                            <a:cs typeface="Times New Roman" panose="02020603050405020304" pitchFamily="18" charset="0"/>
                          </a:rPr>
                          <m:t>cm</m:t>
                        </m:r>
                      </m:e>
                    </m:d>
                  </m:oMath>
                </a14:m>
                <a:r>
                  <a:rPr lang="vi-VN" sz="4000">
                    <a:solidFill>
                      <a:schemeClr val="tx2"/>
                    </a:solidFill>
                    <a:effectLst/>
                    <a:ea typeface="SimSun" panose="02010600030101010101" pitchFamily="2" charset="-122"/>
                    <a:cs typeface="Times New Roman" panose="02020603050405020304" pitchFamily="18" charset="0"/>
                  </a:rPr>
                  <a:t>, người ta khoét rỗng hai nửa hình cầu để làm đồng hồ cát như hình bên. Khi đó thể tích còn lại của khối gỗ là?</a:t>
                </a:r>
                <a:endParaRPr lang="en-US" sz="4000">
                  <a:solidFill>
                    <a:schemeClr val="tx2"/>
                  </a:solidFill>
                  <a:effectLst/>
                  <a:ea typeface="Calibri" panose="020F0502020204030204" pitchFamily="34" charset="0"/>
                  <a:cs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600200" y="419100"/>
                <a:ext cx="9677400" cy="5632311"/>
              </a:xfrm>
              <a:prstGeom prst="rect">
                <a:avLst/>
              </a:prstGeom>
              <a:blipFill>
                <a:blip r:embed="rId10"/>
                <a:stretch>
                  <a:fillRect l="-2268" r="-2205" b="-1732"/>
                </a:stretch>
              </a:blipFill>
            </p:spPr>
            <p:txBody>
              <a:bodyPr/>
              <a:lstStyle/>
              <a:p>
                <a:r>
                  <a:rPr lang="en-US">
                    <a:noFill/>
                  </a:rPr>
                  <a:t> </a:t>
                </a:r>
              </a:p>
            </p:txBody>
          </p:sp>
        </mc:Fallback>
      </mc:AlternateContent>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6800" y="675367"/>
            <a:ext cx="4267200" cy="5153933"/>
          </a:xfrm>
          <a:prstGeom prst="rect">
            <a:avLst/>
          </a:prstGeom>
        </p:spPr>
      </p:pic>
    </p:spTree>
    <p:extLst>
      <p:ext uri="{BB962C8B-B14F-4D97-AF65-F5344CB8AC3E}">
        <p14:creationId xmlns:p14="http://schemas.microsoft.com/office/powerpoint/2010/main" val="1755543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11" name="Google Shape;101;p3"/>
          <p:cNvSpPr/>
          <p:nvPr/>
        </p:nvSpPr>
        <p:spPr>
          <a:xfrm>
            <a:off x="745958" y="571499"/>
            <a:ext cx="16840200" cy="457200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65000"/>
              </a:lnSpc>
              <a:spcBef>
                <a:spcPts val="300"/>
              </a:spcBef>
              <a:spcAft>
                <a:spcPts val="300"/>
              </a:spcAft>
            </a:pPr>
            <a:r>
              <a:rPr lang="vi-VN" sz="4000" b="1" smtClean="0">
                <a:solidFill>
                  <a:schemeClr val="tx2"/>
                </a:solidFill>
                <a:ea typeface="SimSun" panose="02010600030101010101" pitchFamily="2" charset="-122"/>
                <a:cs typeface="Times New Roman" panose="02020603050405020304" pitchFamily="18" charset="0"/>
              </a:rPr>
              <a:t>Câu 5. </a:t>
            </a:r>
            <a:r>
              <a:rPr lang="vi-VN" sz="4000">
                <a:solidFill>
                  <a:schemeClr val="tx2"/>
                </a:solidFill>
                <a:effectLst/>
                <a:ea typeface="SimSun" panose="02010600030101010101" pitchFamily="2" charset="-122"/>
                <a:cs typeface="Times New Roman" panose="02020603050405020304" pitchFamily="18" charset="0"/>
              </a:rPr>
              <a:t>Nếu chiều cao và bán kính đáy của một hình nón đều tăng lên và </a:t>
            </a:r>
            <a:r>
              <a:rPr lang="vi-VN" sz="4000">
                <a:solidFill>
                  <a:schemeClr val="tx2"/>
                </a:solidFill>
                <a:effectLst/>
                <a:ea typeface="SimSun" panose="02010600030101010101" pitchFamily="2" charset="-122"/>
                <a:cs typeface="Times New Roman" panose="02020603050405020304" pitchFamily="18" charset="0"/>
              </a:rPr>
              <a:t>bằng </a:t>
            </a:r>
            <a:r>
              <a:rPr lang="en-US" sz="4000" smtClean="0">
                <a:solidFill>
                  <a:schemeClr val="tx2"/>
                </a:solidFill>
                <a:effectLst/>
                <a:ea typeface="SimSun" panose="02010600030101010101" pitchFamily="2" charset="-122"/>
                <a:cs typeface="Times New Roman" panose="02020603050405020304" pitchFamily="18" charset="0"/>
              </a:rPr>
              <a:t>    </a:t>
            </a:r>
            <a:r>
              <a:rPr lang="vi-VN" sz="4000" smtClean="0">
                <a:solidFill>
                  <a:schemeClr val="tx2"/>
                </a:solidFill>
                <a:effectLst/>
                <a:ea typeface="SimSun" panose="02010600030101010101" pitchFamily="2" charset="-122"/>
                <a:cs typeface="Times New Roman" panose="02020603050405020304" pitchFamily="18" charset="0"/>
              </a:rPr>
              <a:t>so </a:t>
            </a:r>
            <a:r>
              <a:rPr lang="vi-VN" sz="4000">
                <a:solidFill>
                  <a:schemeClr val="tx2"/>
                </a:solidFill>
                <a:effectLst/>
                <a:ea typeface="SimSun" panose="02010600030101010101" pitchFamily="2" charset="-122"/>
                <a:cs typeface="Times New Roman" panose="02020603050405020304" pitchFamily="18" charset="0"/>
              </a:rPr>
              <a:t>với các kích thước tương ứng ban đầu thì trong tỉ số giữa thể tích của hình nón mới với thể tích của hình nón ban đầu là bao nhiêu?</a:t>
            </a:r>
            <a:endParaRPr lang="en-US" sz="4000">
              <a:solidFill>
                <a:schemeClr val="tx2"/>
              </a:solidFill>
              <a:effectLst/>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Google Shape;102;p3"/>
              <p:cNvSpPr/>
              <p:nvPr/>
            </p:nvSpPr>
            <p:spPr>
              <a:xfrm>
                <a:off x="2514602" y="5753393"/>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A</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Google Shape;102;p3"/>
              <p:cNvSpPr>
                <a:spLocks noRot="1" noChangeAspect="1" noMove="1" noResize="1" noEditPoints="1" noAdjustHandles="1" noChangeArrowheads="1" noChangeShapeType="1" noTextEdit="1"/>
              </p:cNvSpPr>
              <p:nvPr/>
            </p:nvSpPr>
            <p:spPr>
              <a:xfrm>
                <a:off x="2514602" y="5753393"/>
                <a:ext cx="5194748" cy="1810621"/>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103;p3"/>
              <p:cNvSpPr/>
              <p:nvPr/>
            </p:nvSpPr>
            <p:spPr>
              <a:xfrm>
                <a:off x="2514600" y="8115300"/>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C</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r>
                        <a:rPr lang="en-US" sz="4000" b="0" i="1" smtClean="0">
                          <a:solidFill>
                            <a:schemeClr val="tx2"/>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25</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16</m:t>
                          </m:r>
                        </m:den>
                      </m:f>
                      <m:r>
                        <a:rPr lang="fr-FR"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Google Shape;103;p3"/>
              <p:cNvSpPr>
                <a:spLocks noRot="1" noChangeAspect="1" noMove="1" noResize="1" noEditPoints="1" noAdjustHandles="1" noChangeArrowheads="1" noChangeShapeType="1" noTextEdit="1"/>
              </p:cNvSpPr>
              <p:nvPr/>
            </p:nvSpPr>
            <p:spPr>
              <a:xfrm>
                <a:off x="2514600" y="8115300"/>
                <a:ext cx="5194748" cy="1810621"/>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104;p3"/>
              <p:cNvSpPr/>
              <p:nvPr/>
            </p:nvSpPr>
            <p:spPr>
              <a:xfrm>
                <a:off x="10210802" y="5753393"/>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B</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4000" b="0" i="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Google Shape;104;p3"/>
              <p:cNvSpPr>
                <a:spLocks noRot="1" noChangeAspect="1" noMove="1" noResize="1" noEditPoints="1" noAdjustHandles="1" noChangeArrowheads="1" noChangeShapeType="1" noTextEdit="1"/>
              </p:cNvSpPr>
              <p:nvPr/>
            </p:nvSpPr>
            <p:spPr>
              <a:xfrm>
                <a:off x="10210802" y="5753393"/>
                <a:ext cx="5194748" cy="1810621"/>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105;p3"/>
              <p:cNvSpPr/>
              <p:nvPr/>
            </p:nvSpPr>
            <p:spPr>
              <a:xfrm>
                <a:off x="10210800" y="8115300"/>
                <a:ext cx="5194748" cy="1810621"/>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a14:m>
                  <m:oMathPara xmlns:m="http://schemas.openxmlformats.org/officeDocument/2006/math">
                    <m:oMathParaPr>
                      <m:jc m:val="centerGroup"/>
                    </m:oMathParaPr>
                    <m:oMath xmlns:m="http://schemas.openxmlformats.org/officeDocument/2006/math">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D</m:t>
                      </m:r>
                      <m:r>
                        <m:rPr>
                          <m:nor/>
                        </m:rPr>
                        <a:rPr lang="fr-FR" sz="4000" smtClean="0">
                          <a:solidFill>
                            <a:schemeClr val="tx2"/>
                          </a:solidFill>
                          <a:latin typeface="Arial" panose="020B0604020202020204" pitchFamily="34" charset="0"/>
                          <a:ea typeface="Calibri" panose="020F0502020204030204" pitchFamily="34" charset="0"/>
                          <a:cs typeface="Arial" panose="020B0604020202020204" pitchFamily="34" charset="0"/>
                        </a:rPr>
                        <m:t>.</m:t>
                      </m:r>
                      <m:f>
                        <m:fPr>
                          <m:ctrlPr>
                            <a:rPr lang="en-US" sz="40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25</m:t>
                          </m:r>
                        </m:num>
                        <m:den>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64</m:t>
                          </m:r>
                        </m:den>
                      </m:f>
                      <m:r>
                        <a:rPr lang="en-US" sz="4000" b="0" i="1"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Google Shape;105;p3"/>
              <p:cNvSpPr>
                <a:spLocks noRot="1" noChangeAspect="1" noMove="1" noResize="1" noEditPoints="1" noAdjustHandles="1" noChangeArrowheads="1" noChangeShapeType="1" noTextEdit="1"/>
              </p:cNvSpPr>
              <p:nvPr/>
            </p:nvSpPr>
            <p:spPr>
              <a:xfrm>
                <a:off x="10210800" y="8115300"/>
                <a:ext cx="5194748" cy="1810621"/>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Google Shape;107;p3"/>
              <p:cNvSpPr/>
              <p:nvPr/>
            </p:nvSpPr>
            <p:spPr>
              <a:xfrm>
                <a:off x="10210800" y="8127668"/>
                <a:ext cx="5181600" cy="1805873"/>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lvl="0" algn="ctr"/>
                <a14:m>
                  <m:oMathPara xmlns:m="http://schemas.openxmlformats.org/officeDocument/2006/math">
                    <m:oMathParaPr>
                      <m:jc m:val="centerGroup"/>
                    </m:oMathParaPr>
                    <m:oMath xmlns:m="http://schemas.openxmlformats.org/officeDocument/2006/math">
                      <m:r>
                        <m:rPr>
                          <m:nor/>
                        </m:rPr>
                        <a:rPr lang="en-US" sz="4000" b="1" i="0" smtClean="0">
                          <a:solidFill>
                            <a:srgbClr val="FF0000"/>
                          </a:solidFill>
                          <a:latin typeface="Arial" panose="020B0604020202020204" pitchFamily="34" charset="0"/>
                          <a:ea typeface="Calibri" panose="020F0502020204030204" pitchFamily="34" charset="0"/>
                          <a:cs typeface="Arial" panose="020B0604020202020204" pitchFamily="34" charset="0"/>
                        </a:rPr>
                        <m:t>D</m:t>
                      </m:r>
                      <m:r>
                        <m:rPr>
                          <m:nor/>
                        </m:rPr>
                        <a:rPr lang="fr-FR" sz="4000" b="1" smtClean="0">
                          <a:solidFill>
                            <a:srgbClr val="FF0000"/>
                          </a:solidFill>
                          <a:latin typeface="Arial" panose="020B0604020202020204" pitchFamily="34" charset="0"/>
                          <a:ea typeface="Calibri" panose="020F0502020204030204" pitchFamily="34" charset="0"/>
                          <a:cs typeface="Arial" panose="020B0604020202020204" pitchFamily="34" charset="0"/>
                        </a:rPr>
                        <m:t>.</m:t>
                      </m:r>
                      <m:f>
                        <m:fPr>
                          <m:ctrlP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𝟐𝟓</m:t>
                          </m:r>
                        </m:num>
                        <m:den>
                          <m:r>
                            <a:rPr lang="fr-FR"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den>
                      </m:f>
                      <m:r>
                        <a:rPr lang="en-US" sz="40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Google Shape;107;p3"/>
              <p:cNvSpPr>
                <a:spLocks noRot="1" noChangeAspect="1" noMove="1" noResize="1" noEditPoints="1" noAdjustHandles="1" noChangeArrowheads="1" noChangeShapeType="1" noTextEdit="1"/>
              </p:cNvSpPr>
              <p:nvPr/>
            </p:nvSpPr>
            <p:spPr>
              <a:xfrm>
                <a:off x="10210800" y="8127668"/>
                <a:ext cx="5181600" cy="1805873"/>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22" name="Picture 21">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912856" y="8724901"/>
            <a:ext cx="2209800" cy="201110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198935" y="1790700"/>
                <a:ext cx="611065"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ea typeface="SimSun" panose="02010600030101010101" pitchFamily="2" charset="-122"/>
                              <a:cs typeface="Times New Roman" panose="02020603050405020304" pitchFamily="18" charset="0"/>
                            </a:rPr>
                          </m:ctrlPr>
                        </m:fPr>
                        <m:num>
                          <m:r>
                            <a:rPr lang="vi-VN" sz="40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5</m:t>
                          </m:r>
                        </m:num>
                        <m:den>
                          <m:r>
                            <a:rPr lang="vi-VN" sz="40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4</m:t>
                          </m:r>
                        </m:den>
                      </m:f>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3198935" y="1790700"/>
                <a:ext cx="611065" cy="12573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48867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3"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5" y="6488109"/>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7"/>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3" y="1190177"/>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spTree>
    <p:extLst>
      <p:ext uri="{BB962C8B-B14F-4D97-AF65-F5344CB8AC3E}">
        <p14:creationId xmlns:p14="http://schemas.microsoft.com/office/powerpoint/2010/main" val="2974162224"/>
      </p:ext>
    </p:extLst>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914400" y="0"/>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mc:AlternateContent xmlns:mc="http://schemas.openxmlformats.org/markup-compatibility/2006">
        <mc:Choice xmlns:a14="http://schemas.microsoft.com/office/drawing/2010/main" Requires="a14">
          <p:sp>
            <p:nvSpPr>
              <p:cNvPr id="9" name="Rectangle 8"/>
              <p:cNvSpPr/>
              <p:nvPr/>
            </p:nvSpPr>
            <p:spPr>
              <a:xfrm>
                <a:off x="3200400" y="495300"/>
                <a:ext cx="14249400" cy="6362447"/>
              </a:xfrm>
              <a:prstGeom prst="rect">
                <a:avLst/>
              </a:prstGeom>
            </p:spPr>
            <p:txBody>
              <a:bodyPr wrap="square">
                <a:spAutoFit/>
              </a:bodyPr>
              <a:lstStyle/>
              <a:p>
                <a:pPr lvl="0" algn="just">
                  <a:lnSpc>
                    <a:spcPct val="165000"/>
                  </a:lnSpc>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10.11 </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SGK-tr106). </a:t>
                </a:r>
                <a:r>
                  <a:rPr lang="vi-VN" sz="4200">
                    <a:solidFill>
                      <a:srgbClr val="000000"/>
                    </a:solidFill>
                    <a:ea typeface="Times New Roman" panose="02020603050405020304" pitchFamily="18" charset="0"/>
                    <a:cs typeface="Arial" panose="020B0604020202020204" pitchFamily="34" charset="0"/>
                  </a:rPr>
                  <a:t>Cho một hình trụ có đường kính của đáy bằng với chiều cao và có thể </a:t>
                </a:r>
                <a:r>
                  <a:rPr lang="vi-VN" sz="4200">
                    <a:solidFill>
                      <a:srgbClr val="000000"/>
                    </a:solidFill>
                    <a:ea typeface="Times New Roman" panose="02020603050405020304" pitchFamily="18" charset="0"/>
                    <a:cs typeface="Arial" panose="020B0604020202020204" pitchFamily="34" charset="0"/>
                  </a:rPr>
                  <a:t>tích </a:t>
                </a:r>
                <a:r>
                  <a:rPr lang="vi-VN" sz="4200" smtClean="0">
                    <a:solidFill>
                      <a:srgbClr val="000000"/>
                    </a:solidFill>
                    <a:ea typeface="Times New Roman" panose="02020603050405020304" pitchFamily="18" charset="0"/>
                    <a:cs typeface="Arial" panose="020B0604020202020204" pitchFamily="34" charset="0"/>
                  </a:rPr>
                  <a:t>bằng</a:t>
                </a:r>
                <a:r>
                  <a:rPr lang="en-US" sz="4200" smtClean="0">
                    <a:solidFill>
                      <a:srgbClr val="000000"/>
                    </a:solidFill>
                    <a:ea typeface="Times New Roman" panose="02020603050405020304" pitchFamily="18" charset="0"/>
                    <a:cs typeface="Arial" panose="020B0604020202020204" pitchFamily="34" charset="0"/>
                  </a:rPr>
                  <a:t> </a:t>
                </a:r>
                <a14:m>
                  <m:oMath xmlns:m="http://schemas.openxmlformats.org/officeDocument/2006/math">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vi-VN" sz="42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𝜋</m:t>
                    </m:r>
                    <m:r>
                      <a:rPr lang="vi-VN" sz="42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sSup>
                      <m:sSupPr>
                        <m:ctrlPr>
                          <a:rPr lang="vi-VN" sz="4200" i="1" smtClean="0">
                            <a:solidFill>
                              <a:srgbClr val="000000"/>
                            </a:solidFill>
                            <a:latin typeface="Cambria Math" panose="02040503050406030204" pitchFamily="18" charset="0"/>
                            <a:cs typeface="Arial" panose="020B0604020202020204" pitchFamily="34" charset="0"/>
                          </a:rPr>
                        </m:ctrlPr>
                      </m:sSupPr>
                      <m:e>
                        <m:r>
                          <a:rPr lang="vi-VN" sz="42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𝑐𝑚</m:t>
                        </m:r>
                      </m:e>
                      <m:sup>
                        <m:r>
                          <a:rPr lang="en-US" sz="4200" b="0" i="1" smtClean="0">
                            <a:solidFill>
                              <a:srgbClr val="000000"/>
                            </a:solidFill>
                            <a:latin typeface="Cambria Math" panose="02040503050406030204" pitchFamily="18" charset="0"/>
                            <a:cs typeface="Arial" panose="020B0604020202020204" pitchFamily="34" charset="0"/>
                          </a:rPr>
                          <m:t>3</m:t>
                        </m:r>
                      </m:sup>
                    </m:sSup>
                  </m:oMath>
                </a14:m>
                <a:r>
                  <a:rPr lang="vi-VN" sz="4200" smtClean="0">
                    <a:solidFill>
                      <a:srgbClr val="000000"/>
                    </a:solidFill>
                    <a:ea typeface="Times New Roman" panose="02020603050405020304" pitchFamily="18" charset="0"/>
                    <a:cs typeface="Arial" panose="020B0604020202020204" pitchFamily="34" charset="0"/>
                  </a:rPr>
                  <a:t>.</a:t>
                </a:r>
                <a:endParaRPr lang="en-US" sz="4200" smtClean="0">
                  <a:solidFill>
                    <a:srgbClr val="000000"/>
                  </a:solidFill>
                  <a:ea typeface="Times New Roman" panose="02020603050405020304" pitchFamily="18" charset="0"/>
                  <a:cs typeface="Arial" panose="020B0604020202020204" pitchFamily="34" charset="0"/>
                </a:endParaRPr>
              </a:p>
              <a:p>
                <a:pPr lvl="0" algn="just">
                  <a:lnSpc>
                    <a:spcPct val="165000"/>
                  </a:lnSpc>
                </a:pPr>
                <a:r>
                  <a:rPr lang="vi-VN" sz="4200" smtClean="0">
                    <a:solidFill>
                      <a:srgbClr val="000000"/>
                    </a:solidFill>
                    <a:ea typeface="Times New Roman" panose="02020603050405020304" pitchFamily="18" charset="0"/>
                    <a:cs typeface="Arial" panose="020B0604020202020204" pitchFamily="34" charset="0"/>
                  </a:rPr>
                  <a:t>a) Tính </a:t>
                </a:r>
                <a:r>
                  <a:rPr lang="vi-VN" sz="4200">
                    <a:solidFill>
                      <a:srgbClr val="000000"/>
                    </a:solidFill>
                    <a:ea typeface="Times New Roman" panose="02020603050405020304" pitchFamily="18" charset="0"/>
                    <a:cs typeface="Arial" panose="020B0604020202020204" pitchFamily="34" charset="0"/>
                  </a:rPr>
                  <a:t>chiều cao của hình </a:t>
                </a:r>
                <a:r>
                  <a:rPr lang="vi-VN" sz="4200">
                    <a:solidFill>
                      <a:srgbClr val="000000"/>
                    </a:solidFill>
                    <a:ea typeface="Times New Roman" panose="02020603050405020304" pitchFamily="18" charset="0"/>
                    <a:cs typeface="Arial" panose="020B0604020202020204" pitchFamily="34" charset="0"/>
                  </a:rPr>
                  <a:t>trụ</a:t>
                </a:r>
                <a:r>
                  <a:rPr lang="vi-VN" sz="4200" smtClean="0">
                    <a:solidFill>
                      <a:srgbClr val="000000"/>
                    </a:solidFill>
                    <a:ea typeface="Times New Roman" panose="02020603050405020304" pitchFamily="18" charset="0"/>
                    <a:cs typeface="Arial" panose="020B0604020202020204" pitchFamily="34" charset="0"/>
                  </a:rPr>
                  <a:t>.</a:t>
                </a:r>
                <a:endParaRPr lang="en-US" sz="4200" smtClean="0">
                  <a:solidFill>
                    <a:srgbClr val="000000"/>
                  </a:solidFill>
                  <a:ea typeface="Times New Roman" panose="02020603050405020304" pitchFamily="18" charset="0"/>
                  <a:cs typeface="Arial" panose="020B0604020202020204" pitchFamily="34" charset="0"/>
                </a:endParaRPr>
              </a:p>
              <a:p>
                <a:pPr lvl="0" algn="just">
                  <a:lnSpc>
                    <a:spcPct val="165000"/>
                  </a:lnSpc>
                </a:pPr>
                <a:r>
                  <a:rPr lang="vi-VN" sz="4200" smtClean="0">
                    <a:solidFill>
                      <a:srgbClr val="000000"/>
                    </a:solidFill>
                    <a:ea typeface="Times New Roman" panose="02020603050405020304" pitchFamily="18" charset="0"/>
                    <a:cs typeface="Arial" panose="020B0604020202020204" pitchFamily="34" charset="0"/>
                  </a:rPr>
                  <a:t>b</a:t>
                </a:r>
                <a:r>
                  <a:rPr lang="vi-VN" sz="4200">
                    <a:solidFill>
                      <a:srgbClr val="000000"/>
                    </a:solidFill>
                    <a:ea typeface="Times New Roman" panose="02020603050405020304" pitchFamily="18" charset="0"/>
                    <a:cs typeface="Arial" panose="020B0604020202020204" pitchFamily="34" charset="0"/>
                  </a:rPr>
                  <a:t>) Diện tích toàn phần của hình trụ bằng tổng diện tích xung quanh và diện </a:t>
                </a:r>
                <a:r>
                  <a:rPr lang="vi-VN" sz="4200">
                    <a:solidFill>
                      <a:srgbClr val="000000"/>
                    </a:solidFill>
                    <a:ea typeface="Times New Roman" panose="02020603050405020304" pitchFamily="18" charset="0"/>
                    <a:cs typeface="Arial" panose="020B0604020202020204" pitchFamily="34" charset="0"/>
                  </a:rPr>
                  <a:t>tích </a:t>
                </a:r>
                <a:r>
                  <a:rPr lang="vi-VN" sz="4200" smtClean="0">
                    <a:solidFill>
                      <a:srgbClr val="000000"/>
                    </a:solidFill>
                    <a:ea typeface="Times New Roman" panose="02020603050405020304" pitchFamily="18" charset="0"/>
                    <a:cs typeface="Arial" panose="020B0604020202020204" pitchFamily="34" charset="0"/>
                  </a:rPr>
                  <a:t>hai</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đáy </a:t>
                </a:r>
                <a:r>
                  <a:rPr lang="vi-VN" sz="4200">
                    <a:solidFill>
                      <a:srgbClr val="000000"/>
                    </a:solidFill>
                    <a:ea typeface="Times New Roman" panose="02020603050405020304" pitchFamily="18" charset="0"/>
                    <a:cs typeface="Arial" panose="020B0604020202020204" pitchFamily="34" charset="0"/>
                  </a:rPr>
                  <a:t>hình trụ. Tính diện tích toàn phần của hình trụ trên.</a:t>
                </a:r>
                <a:endParaRPr lang="en-US" sz="4200" smtClean="0">
                  <a:solidFill>
                    <a:srgbClr val="000000"/>
                  </a:solidFill>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200400" y="495300"/>
                <a:ext cx="14249400" cy="6362447"/>
              </a:xfrm>
              <a:prstGeom prst="rect">
                <a:avLst/>
              </a:prstGeom>
              <a:blipFill>
                <a:blip r:embed="rId2"/>
                <a:stretch>
                  <a:fillRect l="-1625" r="-1583" b="-3161"/>
                </a:stretch>
              </a:blipFill>
            </p:spPr>
            <p:txBody>
              <a:bodyPr/>
              <a:lstStyle/>
              <a:p>
                <a:r>
                  <a:rPr lang="en-US">
                    <a:noFill/>
                  </a:rPr>
                  <a:t> </a:t>
                </a:r>
              </a:p>
            </p:txBody>
          </p:sp>
        </mc:Fallback>
      </mc:AlternateContent>
      <p:pic>
        <p:nvPicPr>
          <p:cNvPr id="10" name="Google Shape;259;p5"/>
          <p:cNvPicPr preferRelativeResize="0"/>
          <p:nvPr/>
        </p:nvPicPr>
        <p:blipFill rotWithShape="1">
          <a:blip r:embed="rId3">
            <a:alphaModFix/>
          </a:blip>
          <a:srcRect/>
          <a:stretch/>
        </p:blipFill>
        <p:spPr>
          <a:xfrm>
            <a:off x="3932046" y="9435277"/>
            <a:ext cx="2465904" cy="493208"/>
          </a:xfrm>
          <a:prstGeom prst="rect">
            <a:avLst/>
          </a:prstGeom>
          <a:noFill/>
          <a:ln>
            <a:noFill/>
          </a:ln>
        </p:spPr>
      </p:pic>
      <p:sp>
        <p:nvSpPr>
          <p:cNvPr id="13" name="Freeform 7"/>
          <p:cNvSpPr/>
          <p:nvPr/>
        </p:nvSpPr>
        <p:spPr>
          <a:xfrm>
            <a:off x="15316200" y="6479092"/>
            <a:ext cx="1982788" cy="3465008"/>
          </a:xfrm>
          <a:custGeom>
            <a:avLst/>
            <a:gdLst/>
            <a:ahLst/>
            <a:cxnLst/>
            <a:rect l="l" t="t" r="r" b="b"/>
            <a:pathLst>
              <a:path w="2744788" h="5024784">
                <a:moveTo>
                  <a:pt x="0" y="0"/>
                </a:moveTo>
                <a:lnTo>
                  <a:pt x="2744788" y="0"/>
                </a:lnTo>
                <a:lnTo>
                  <a:pt x="2744788" y="5024784"/>
                </a:lnTo>
                <a:lnTo>
                  <a:pt x="0" y="5024784"/>
                </a:lnTo>
                <a:lnTo>
                  <a:pt x="0" y="0"/>
                </a:lnTo>
                <a:close/>
              </a:path>
            </a:pathLst>
          </a:custGeom>
          <a:blipFill>
            <a:blip r:embed="rId4"/>
            <a:stretch>
              <a:fillRect/>
            </a:stretch>
          </a:blipFill>
        </p:spPr>
      </p:sp>
      <p:pic>
        <p:nvPicPr>
          <p:cNvPr id="14" name="Picture 13"/>
          <p:cNvPicPr>
            <a:picLocks noChangeAspect="1"/>
          </p:cNvPicPr>
          <p:nvPr/>
        </p:nvPicPr>
        <p:blipFill>
          <a:blip r:embed="rId5"/>
          <a:stretch>
            <a:fillRect/>
          </a:stretch>
        </p:blipFill>
        <p:spPr>
          <a:xfrm>
            <a:off x="1219200" y="7429500"/>
            <a:ext cx="2408046" cy="2438756"/>
          </a:xfrm>
          <a:prstGeom prst="rect">
            <a:avLst/>
          </a:prstGeom>
        </p:spPr>
      </p:pic>
    </p:spTree>
    <p:extLst>
      <p:ext uri="{BB962C8B-B14F-4D97-AF65-F5344CB8AC3E}">
        <p14:creationId xmlns:p14="http://schemas.microsoft.com/office/powerpoint/2010/main" val="28001301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mc:AlternateContent xmlns:mc="http://schemas.openxmlformats.org/markup-compatibility/2006">
        <mc:Choice xmlns:a14="http://schemas.microsoft.com/office/drawing/2010/main" Requires="a14">
          <p:sp>
            <p:nvSpPr>
              <p:cNvPr id="9" name="Rectangle 8"/>
              <p:cNvSpPr/>
              <p:nvPr/>
            </p:nvSpPr>
            <p:spPr>
              <a:xfrm>
                <a:off x="5606008" y="1384307"/>
                <a:ext cx="12325938" cy="8712193"/>
              </a:xfrm>
              <a:prstGeom prst="rect">
                <a:avLst/>
              </a:prstGeom>
            </p:spPr>
            <p:txBody>
              <a:bodyPr wrap="square">
                <a:spAutoFit/>
              </a:bodyPr>
              <a:lstStyle/>
              <a:p>
                <a:pPr algn="just">
                  <a:lnSpc>
                    <a:spcPct val="150000"/>
                  </a:lnSpc>
                </a:pPr>
                <a:r>
                  <a:rPr lang="fr-FR" sz="4000" smtClean="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oMath>
                </a14:m>
                <a:r>
                  <a:rPr lang="fr-FR"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𝑐𝑚</m:t>
                    </m:r>
                  </m:oMath>
                </a14:m>
                <a:r>
                  <a:rPr lang="fr-FR" sz="4000">
                    <a:effectLst/>
                    <a:latin typeface="Arial" panose="020B0604020202020204" pitchFamily="34" charset="0"/>
                    <a:ea typeface="Calibri" panose="020F0502020204030204" pitchFamily="34" charset="0"/>
                    <a:cs typeface="Arial" panose="020B0604020202020204" pitchFamily="34" charset="0"/>
                  </a:rPr>
                  <a:t>) là đường kính đáy của hình trụ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&gt;0</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Khi</m:t>
                      </m:r>
                      <m:r>
                        <m:rPr>
                          <m:nor/>
                        </m:rPr>
                        <a:rPr lang="fr-FR" sz="4000">
                          <a:latin typeface="Arial" panose="020B0604020202020204" pitchFamily="34" charset="0"/>
                          <a:ea typeface="Calibri" panose="020F0502020204030204" pitchFamily="34" charset="0"/>
                          <a:cs typeface="Arial" panose="020B0604020202020204" pitchFamily="34" charset="0"/>
                        </a:rPr>
                        <m:t> đó, </m:t>
                      </m:r>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á</m:t>
                      </m:r>
                      <m:r>
                        <m:rPr>
                          <m:nor/>
                        </m:rPr>
                        <a:rPr lang="fr-FR" sz="4000">
                          <a:latin typeface="Arial" panose="020B0604020202020204" pitchFamily="34" charset="0"/>
                          <a:ea typeface="Calibri" panose="020F0502020204030204" pitchFamily="34" charset="0"/>
                          <a:cs typeface="Arial" panose="020B0604020202020204" pitchFamily="34" charset="0"/>
                        </a:rPr>
                        <m:t>n</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k</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nh</m:t>
                      </m:r>
                      <m:r>
                        <m:rPr>
                          <m:nor/>
                        </m:rPr>
                        <a:rPr lang="fr-FR" sz="4000">
                          <a:latin typeface="Arial" panose="020B0604020202020204" pitchFamily="34" charset="0"/>
                          <a:ea typeface="Calibri" panose="020F0502020204030204" pitchFamily="34" charset="0"/>
                          <a:cs typeface="Arial" panose="020B0604020202020204" pitchFamily="34" charset="0"/>
                        </a:rPr>
                        <m:t> đá</m:t>
                      </m:r>
                      <m:r>
                        <m:rPr>
                          <m:nor/>
                        </m:rPr>
                        <a:rPr lang="fr-FR" sz="4000">
                          <a:latin typeface="Arial" panose="020B0604020202020204" pitchFamily="34" charset="0"/>
                          <a:ea typeface="Calibri" panose="020F0502020204030204" pitchFamily="34" charset="0"/>
                          <a:cs typeface="Arial" panose="020B0604020202020204" pitchFamily="34" charset="0"/>
                        </a:rPr>
                        <m:t>y</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c</m:t>
                      </m:r>
                      <m:r>
                        <m:rPr>
                          <m:nor/>
                        </m:rPr>
                        <a:rPr lang="fr-FR" sz="4000">
                          <a:latin typeface="Arial" panose="020B0604020202020204" pitchFamily="34" charset="0"/>
                          <a:ea typeface="Calibri" panose="020F0502020204030204" pitchFamily="34" charset="0"/>
                          <a:cs typeface="Arial" panose="020B0604020202020204" pitchFamily="34" charset="0"/>
                        </a:rPr>
                        <m:t>ủ</m:t>
                      </m:r>
                      <m:r>
                        <m:rPr>
                          <m:nor/>
                        </m:rPr>
                        <a:rPr lang="fr-FR" sz="4000">
                          <a:latin typeface="Arial" panose="020B0604020202020204" pitchFamily="34" charset="0"/>
                          <a:ea typeface="Calibri" panose="020F0502020204030204" pitchFamily="34" charset="0"/>
                          <a:cs typeface="Arial" panose="020B0604020202020204" pitchFamily="34" charset="0"/>
                        </a:rPr>
                        <m:t>a</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h</m:t>
                      </m:r>
                      <m:r>
                        <m:rPr>
                          <m:nor/>
                        </m:rPr>
                        <a:rPr lang="fr-FR" sz="4000">
                          <a:latin typeface="Arial" panose="020B0604020202020204" pitchFamily="34" charset="0"/>
                          <a:ea typeface="Calibri" panose="020F0502020204030204" pitchFamily="34" charset="0"/>
                          <a:cs typeface="Arial" panose="020B0604020202020204" pitchFamily="34" charset="0"/>
                        </a:rPr>
                        <m:t>ì</m:t>
                      </m:r>
                      <m:r>
                        <m:rPr>
                          <m:nor/>
                        </m:rPr>
                        <a:rPr lang="fr-FR" sz="4000">
                          <a:latin typeface="Arial" panose="020B0604020202020204" pitchFamily="34" charset="0"/>
                          <a:ea typeface="Calibri" panose="020F0502020204030204" pitchFamily="34" charset="0"/>
                          <a:cs typeface="Arial" panose="020B0604020202020204" pitchFamily="34" charset="0"/>
                        </a:rPr>
                        <m:t>nh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tr</m:t>
                      </m:r>
                      <m:r>
                        <m:rPr>
                          <m:nor/>
                        </m:rPr>
                        <a:rPr lang="fr-FR" sz="4000">
                          <a:latin typeface="Arial" panose="020B0604020202020204" pitchFamily="34" charset="0"/>
                          <a:ea typeface="Calibri" panose="020F0502020204030204" pitchFamily="34" charset="0"/>
                          <a:cs typeface="Arial" panose="020B0604020202020204" pitchFamily="34" charset="0"/>
                        </a:rPr>
                        <m:t>ụ </m:t>
                      </m:r>
                      <m:r>
                        <m:rPr>
                          <m:nor/>
                        </m:rPr>
                        <a:rPr lang="fr-FR" sz="4000">
                          <a:latin typeface="Arial" panose="020B0604020202020204" pitchFamily="34" charset="0"/>
                          <a:ea typeface="Calibri" panose="020F0502020204030204" pitchFamily="34" charset="0"/>
                          <a:cs typeface="Arial" panose="020B0604020202020204" pitchFamily="34" charset="0"/>
                        </a:rPr>
                        <m:t>l</m:t>
                      </m:r>
                      <m:r>
                        <m:rPr>
                          <m:nor/>
                        </m:rPr>
                        <a:rPr lang="fr-FR"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4000">
                          <a:latin typeface="Arial" panose="020B0604020202020204" pitchFamily="34" charset="0"/>
                          <a:ea typeface="Calibri" panose="020F0502020204030204" pitchFamily="34" charset="0"/>
                          <a:cs typeface="Arial" panose="020B0604020202020204" pitchFamily="34" charset="0"/>
                        </a:rPr>
                        <m:t>(</m:t>
                      </m:r>
                      <m:r>
                        <a:rPr lang="en-US" sz="4000" b="0" i="1" smtClean="0">
                          <a:latin typeface="Cambria Math" panose="02040503050406030204" pitchFamily="18" charset="0"/>
                          <a:ea typeface="Calibri" panose="020F0502020204030204" pitchFamily="34" charset="0"/>
                          <a:cs typeface="Arial" panose="020B0604020202020204" pitchFamily="34" charset="0"/>
                        </a:rPr>
                        <m:t>𝑐𝑚</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v</m:t>
                      </m:r>
                      <m:r>
                        <m:rPr>
                          <m:nor/>
                        </m:rPr>
                        <a:rPr lang="fr-FR" sz="4000">
                          <a:latin typeface="Arial" panose="020B0604020202020204" pitchFamily="34" charset="0"/>
                          <a:ea typeface="Calibri" panose="020F0502020204030204" pitchFamily="34" charset="0"/>
                          <a:cs typeface="Arial" panose="020B0604020202020204" pitchFamily="34" charset="0"/>
                        </a:rPr>
                        <m:t>à</m:t>
                      </m:r>
                      <m:r>
                        <m:rPr>
                          <m:nor/>
                        </m:rPr>
                        <a:rPr lang="en-US" sz="4000" b="0" i="0" smtClean="0">
                          <a:latin typeface="Arial" panose="020B0604020202020204" pitchFamily="34" charset="0"/>
                          <a:ea typeface="Calibri" panose="020F0502020204030204" pitchFamily="34" charset="0"/>
                          <a:cs typeface="Arial" panose="020B0604020202020204" pitchFamily="34" charset="0"/>
                        </a:rPr>
                        <m:t> </m:t>
                      </m:r>
                      <m:r>
                        <m:rPr>
                          <m:nor/>
                        </m:rPr>
                        <a:rPr lang="en-US" sz="4000" b="0" i="0" smtClean="0">
                          <a:latin typeface="Arial" panose="020B0604020202020204" pitchFamily="34" charset="0"/>
                          <a:ea typeface="Calibri" panose="020F0502020204030204" pitchFamily="34" charset="0"/>
                          <a:cs typeface="Arial" panose="020B0604020202020204" pitchFamily="34" charset="0"/>
                        </a:rPr>
                        <m:t>chi</m:t>
                      </m:r>
                      <m:r>
                        <m:rPr>
                          <m:nor/>
                        </m:rPr>
                        <a:rPr lang="en-US" sz="4000" b="0" i="0" smtClean="0">
                          <a:latin typeface="Arial" panose="020B0604020202020204" pitchFamily="34" charset="0"/>
                          <a:ea typeface="Calibri" panose="020F0502020204030204" pitchFamily="34" charset="0"/>
                          <a:cs typeface="Arial" panose="020B0604020202020204" pitchFamily="34" charset="0"/>
                        </a:rPr>
                        <m:t>ề</m:t>
                      </m:r>
                      <m:r>
                        <m:rPr>
                          <m:nor/>
                        </m:rPr>
                        <a:rPr lang="en-US" sz="4000" b="0" i="0" smtClean="0">
                          <a:latin typeface="Arial" panose="020B0604020202020204" pitchFamily="34" charset="0"/>
                          <a:ea typeface="Calibri" panose="020F0502020204030204" pitchFamily="34" charset="0"/>
                          <a:cs typeface="Arial" panose="020B0604020202020204" pitchFamily="34" charset="0"/>
                        </a:rPr>
                        <m:t>u</m:t>
                      </m:r>
                    </m:oMath>
                  </m:oMathPara>
                </a14:m>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r>
                  <a:rPr lang="fr-FR" sz="4000" smtClean="0">
                    <a:effectLst/>
                    <a:latin typeface="Arial" panose="020B0604020202020204" pitchFamily="34" charset="0"/>
                    <a:ea typeface="Calibri" panose="020F0502020204030204" pitchFamily="34" charset="0"/>
                    <a:cs typeface="Arial" panose="020B0604020202020204" pitchFamily="34" charset="0"/>
                  </a:rPr>
                  <a:t>cao </a:t>
                </a:r>
                <a:r>
                  <a:rPr lang="fr-FR" sz="400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oMath>
                </a14:m>
                <a:r>
                  <a:rPr lang="fr-FR"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𝑐𝑚</m:t>
                    </m:r>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Th</m:t>
                      </m:r>
                      <m:r>
                        <m:rPr>
                          <m:nor/>
                        </m:rPr>
                        <a:rPr lang="fr-FR" sz="4000">
                          <a:latin typeface="Arial" panose="020B0604020202020204" pitchFamily="34" charset="0"/>
                          <a:ea typeface="Calibri" panose="020F0502020204030204" pitchFamily="34" charset="0"/>
                          <a:cs typeface="Arial" panose="020B0604020202020204" pitchFamily="34" charset="0"/>
                        </a:rPr>
                        <m:t>ể </m:t>
                      </m:r>
                      <m:r>
                        <m:rPr>
                          <m:nor/>
                        </m:rPr>
                        <a:rPr lang="fr-FR" sz="4000">
                          <a:latin typeface="Arial" panose="020B0604020202020204" pitchFamily="34" charset="0"/>
                          <a:ea typeface="Calibri" panose="020F0502020204030204" pitchFamily="34" charset="0"/>
                          <a:cs typeface="Arial" panose="020B0604020202020204" pitchFamily="34" charset="0"/>
                        </a:rPr>
                        <m:t>t</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ch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h</m:t>
                      </m:r>
                      <m:r>
                        <m:rPr>
                          <m:nor/>
                        </m:rPr>
                        <a:rPr lang="fr-FR" sz="4000">
                          <a:latin typeface="Arial" panose="020B0604020202020204" pitchFamily="34" charset="0"/>
                          <a:ea typeface="Calibri" panose="020F0502020204030204" pitchFamily="34" charset="0"/>
                          <a:cs typeface="Arial" panose="020B0604020202020204" pitchFamily="34" charset="0"/>
                        </a:rPr>
                        <m:t>ì</m:t>
                      </m:r>
                      <m:r>
                        <m:rPr>
                          <m:nor/>
                        </m:rPr>
                        <a:rPr lang="fr-FR" sz="4000">
                          <a:latin typeface="Arial" panose="020B0604020202020204" pitchFamily="34" charset="0"/>
                          <a:ea typeface="Calibri" panose="020F0502020204030204" pitchFamily="34" charset="0"/>
                          <a:cs typeface="Arial" panose="020B0604020202020204" pitchFamily="34" charset="0"/>
                        </a:rPr>
                        <m:t>nh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tr</m:t>
                      </m:r>
                      <m:r>
                        <m:rPr>
                          <m:nor/>
                        </m:rPr>
                        <a:rPr lang="fr-FR" sz="4000">
                          <a:latin typeface="Arial" panose="020B0604020202020204" pitchFamily="34" charset="0"/>
                          <a:ea typeface="Calibri" panose="020F0502020204030204" pitchFamily="34" charset="0"/>
                          <a:cs typeface="Arial" panose="020B0604020202020204" pitchFamily="34" charset="0"/>
                        </a:rPr>
                        <m:t>ụ </m:t>
                      </m:r>
                      <m:r>
                        <m:rPr>
                          <m:nor/>
                        </m:rPr>
                        <a:rPr lang="fr-FR" sz="4000">
                          <a:latin typeface="Arial" panose="020B0604020202020204" pitchFamily="34" charset="0"/>
                          <a:ea typeface="Calibri" panose="020F0502020204030204" pitchFamily="34" charset="0"/>
                          <a:cs typeface="Arial" panose="020B0604020202020204" pitchFamily="34" charset="0"/>
                        </a:rPr>
                        <m:t>l</m:t>
                      </m:r>
                      <m:r>
                        <m:rPr>
                          <m:nor/>
                        </m:rPr>
                        <a:rPr lang="fr-FR"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V</m:t>
                      </m:r>
                      <m:r>
                        <m:rPr>
                          <m:nor/>
                        </m:rPr>
                        <a:rPr lang="fr-FR" sz="4000">
                          <a:latin typeface="Arial" panose="020B0604020202020204" pitchFamily="34" charset="0"/>
                          <a:ea typeface="Calibri" panose="020F0502020204030204" pitchFamily="34" charset="0"/>
                          <a:cs typeface="Arial" panose="020B0604020202020204" pitchFamily="34" charset="0"/>
                        </a:rPr>
                        <m:t>ì </m:t>
                      </m:r>
                      <m:r>
                        <m:rPr>
                          <m:nor/>
                        </m:rPr>
                        <a:rPr lang="fr-FR" sz="4000">
                          <a:latin typeface="Arial" panose="020B0604020202020204" pitchFamily="34" charset="0"/>
                          <a:ea typeface="Calibri" panose="020F0502020204030204" pitchFamily="34" charset="0"/>
                          <a:cs typeface="Arial" panose="020B0604020202020204" pitchFamily="34" charset="0"/>
                        </a:rPr>
                        <m:t>th</m:t>
                      </m:r>
                      <m:r>
                        <m:rPr>
                          <m:nor/>
                        </m:rPr>
                        <a:rPr lang="fr-FR" sz="4000">
                          <a:latin typeface="Arial" panose="020B0604020202020204" pitchFamily="34" charset="0"/>
                          <a:ea typeface="Calibri" panose="020F0502020204030204" pitchFamily="34" charset="0"/>
                          <a:cs typeface="Arial" panose="020B0604020202020204" pitchFamily="34" charset="0"/>
                        </a:rPr>
                        <m:t>ể </m:t>
                      </m:r>
                      <m:r>
                        <m:rPr>
                          <m:nor/>
                        </m:rPr>
                        <a:rPr lang="fr-FR" sz="4000">
                          <a:latin typeface="Arial" panose="020B0604020202020204" pitchFamily="34" charset="0"/>
                          <a:ea typeface="Calibri" panose="020F0502020204030204" pitchFamily="34" charset="0"/>
                          <a:cs typeface="Arial" panose="020B0604020202020204" pitchFamily="34" charset="0"/>
                        </a:rPr>
                        <m:t>t</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ch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h</m:t>
                      </m:r>
                      <m:r>
                        <m:rPr>
                          <m:nor/>
                        </m:rPr>
                        <a:rPr lang="fr-FR" sz="4000">
                          <a:latin typeface="Arial" panose="020B0604020202020204" pitchFamily="34" charset="0"/>
                          <a:ea typeface="Calibri" panose="020F0502020204030204" pitchFamily="34" charset="0"/>
                          <a:cs typeface="Arial" panose="020B0604020202020204" pitchFamily="34" charset="0"/>
                        </a:rPr>
                        <m:t>ì</m:t>
                      </m:r>
                      <m:r>
                        <m:rPr>
                          <m:nor/>
                        </m:rPr>
                        <a:rPr lang="fr-FR" sz="4000">
                          <a:latin typeface="Arial" panose="020B0604020202020204" pitchFamily="34" charset="0"/>
                          <a:ea typeface="Calibri" panose="020F0502020204030204" pitchFamily="34" charset="0"/>
                          <a:cs typeface="Arial" panose="020B0604020202020204" pitchFamily="34" charset="0"/>
                        </a:rPr>
                        <m:t>nh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tr</m:t>
                      </m:r>
                      <m:r>
                        <m:rPr>
                          <m:nor/>
                        </m:rPr>
                        <a:rPr lang="fr-FR" sz="4000">
                          <a:latin typeface="Arial" panose="020B0604020202020204" pitchFamily="34" charset="0"/>
                          <a:ea typeface="Calibri" panose="020F0502020204030204" pitchFamily="34" charset="0"/>
                          <a:cs typeface="Arial" panose="020B0604020202020204" pitchFamily="34" charset="0"/>
                        </a:rPr>
                        <m:t>ụ </m:t>
                      </m:r>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ằ</m:t>
                      </m:r>
                      <m:r>
                        <m:rPr>
                          <m:nor/>
                        </m:rPr>
                        <a:rPr lang="fr-FR" sz="4000">
                          <a:latin typeface="Arial" panose="020B0604020202020204" pitchFamily="34" charset="0"/>
                          <a:ea typeface="Calibri" panose="020F0502020204030204" pitchFamily="34" charset="0"/>
                          <a:cs typeface="Arial" panose="020B0604020202020204" pitchFamily="34" charset="0"/>
                        </a:rPr>
                        <m:t>ng</m:t>
                      </m:r>
                      <m:r>
                        <m:rPr>
                          <m:nor/>
                        </m:rPr>
                        <a:rPr lang="fr-FR" sz="4000">
                          <a:latin typeface="Arial" panose="020B0604020202020204" pitchFamily="34" charset="0"/>
                          <a:ea typeface="Calibri" panose="020F0502020204030204" pitchFamily="34" charset="0"/>
                          <a:cs typeface="Arial" panose="020B0604020202020204" pitchFamily="34"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𝜋</m:t>
                      </m:r>
                      <m:r>
                        <m:rPr>
                          <m:nor/>
                        </m:rPr>
                        <a:rPr lang="fr-FR" sz="4000">
                          <a:latin typeface="Arial" panose="020B0604020202020204" pitchFamily="34" charset="0"/>
                          <a:ea typeface="Calibri" panose="020F0502020204030204" pitchFamily="34" charset="0"/>
                          <a:cs typeface="Arial" panose="020B0604020202020204" pitchFamily="34"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n</m:t>
                      </m:r>
                      <m:r>
                        <m:rPr>
                          <m:nor/>
                        </m:rPr>
                        <a:rPr lang="fr-FR" sz="4000">
                          <a:latin typeface="Arial" panose="020B0604020202020204" pitchFamily="34" charset="0"/>
                          <a:ea typeface="Calibri" panose="020F0502020204030204" pitchFamily="34" charset="0"/>
                          <a:cs typeface="Arial" panose="020B0604020202020204" pitchFamily="34" charset="0"/>
                        </a:rPr>
                        <m:t>ê</m:t>
                      </m:r>
                      <m:r>
                        <m:rPr>
                          <m:nor/>
                        </m:rPr>
                        <a:rPr lang="fr-FR" sz="4000">
                          <a:latin typeface="Arial" panose="020B0604020202020204" pitchFamily="34" charset="0"/>
                          <a:ea typeface="Calibri" panose="020F0502020204030204" pitchFamily="34" charset="0"/>
                          <a:cs typeface="Arial" panose="020B0604020202020204" pitchFamily="34" charset="0"/>
                        </a:rPr>
                        <m:t>n</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ta</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c</m:t>
                      </m:r>
                      <m:r>
                        <m:rPr>
                          <m:nor/>
                        </m:rPr>
                        <a:rPr lang="fr-FR" sz="4000">
                          <a:latin typeface="Arial" panose="020B0604020202020204" pitchFamily="34" charset="0"/>
                          <a:ea typeface="Calibri" panose="020F0502020204030204" pitchFamily="34" charset="0"/>
                          <a:cs typeface="Arial" panose="020B0604020202020204" pitchFamily="34" charset="0"/>
                        </a:rPr>
                        <m:t>ó</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𝑐𝑚</m:t>
                    </m:r>
                  </m:oMath>
                </a14:m>
                <a:r>
                  <a:rPr lang="fr-FR"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Vậy chiều cao của hình trụ là 2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𝑐𝑚</m:t>
                    </m:r>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5606008" y="1384307"/>
                <a:ext cx="12325938" cy="8712193"/>
              </a:xfrm>
              <a:prstGeom prst="rect">
                <a:avLst/>
              </a:prstGeom>
              <a:blipFill>
                <a:blip r:embed="rId2"/>
                <a:stretch>
                  <a:fillRect l="-1780" b="-770"/>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790700"/>
            <a:ext cx="3243808" cy="3886200"/>
          </a:xfrm>
          <a:prstGeom prst="rect">
            <a:avLst/>
          </a:prstGeom>
        </p:spPr>
      </p:pic>
      <p:grpSp>
        <p:nvGrpSpPr>
          <p:cNvPr id="13" name="Group 12"/>
          <p:cNvGrpSpPr/>
          <p:nvPr/>
        </p:nvGrpSpPr>
        <p:grpSpPr>
          <a:xfrm>
            <a:off x="1219200" y="122208"/>
            <a:ext cx="2767263" cy="1363692"/>
            <a:chOff x="859666" y="676025"/>
            <a:chExt cx="3432866" cy="1051118"/>
          </a:xfrm>
        </p:grpSpPr>
        <p:pic>
          <p:nvPicPr>
            <p:cNvPr id="14" name="Picture 13"/>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5" name="TextBox 14"/>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6"/>
          <a:stretch>
            <a:fillRect/>
          </a:stretch>
        </p:blipFill>
        <p:spPr>
          <a:xfrm>
            <a:off x="1219200" y="7429500"/>
            <a:ext cx="2408046" cy="2438756"/>
          </a:xfrm>
          <a:prstGeom prst="rect">
            <a:avLst/>
          </a:prstGeom>
        </p:spPr>
      </p:pic>
    </p:spTree>
    <p:extLst>
      <p:ext uri="{BB962C8B-B14F-4D97-AF65-F5344CB8AC3E}">
        <p14:creationId xmlns:p14="http://schemas.microsoft.com/office/powerpoint/2010/main" val="29106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up)">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up)">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up)">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wipe(up)">
                                      <p:cBhvr>
                                        <p:cTn id="42" dur="500"/>
                                        <p:tgtEl>
                                          <p:spTgt spid="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animEffect transition="in" filter="wipe(up)">
                                      <p:cBhvr>
                                        <p:cTn id="4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2" name="Freeform 3"/>
          <p:cNvSpPr/>
          <p:nvPr/>
        </p:nvSpPr>
        <p:spPr>
          <a:xfrm>
            <a:off x="0" y="-38101"/>
            <a:ext cx="1447800" cy="10325101"/>
          </a:xfrm>
          <a:custGeom>
            <a:avLst/>
            <a:gdLst/>
            <a:ahLst/>
            <a:cxnLst/>
            <a:rect l="l" t="t" r="r" b="b"/>
            <a:pathLst>
              <a:path w="6546024" h="1217408">
                <a:moveTo>
                  <a:pt x="0" y="0"/>
                </a:moveTo>
                <a:lnTo>
                  <a:pt x="6546024" y="0"/>
                </a:lnTo>
                <a:lnTo>
                  <a:pt x="6546024" y="1217408"/>
                </a:lnTo>
                <a:lnTo>
                  <a:pt x="0" y="1217408"/>
                </a:lnTo>
                <a:close/>
              </a:path>
            </a:pathLst>
          </a:custGeom>
          <a:solidFill>
            <a:srgbClr val="E3F6CA"/>
          </a:solidFill>
        </p:spPr>
      </p:sp>
      <mc:AlternateContent xmlns:mc="http://schemas.openxmlformats.org/markup-compatibility/2006">
        <mc:Choice xmlns:a14="http://schemas.microsoft.com/office/drawing/2010/main" Requires="a14">
          <p:sp>
            <p:nvSpPr>
              <p:cNvPr id="9" name="Rectangle 8"/>
              <p:cNvSpPr/>
              <p:nvPr/>
            </p:nvSpPr>
            <p:spPr>
              <a:xfrm>
                <a:off x="6019800" y="1384307"/>
                <a:ext cx="11759746" cy="8009052"/>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b) Diện tích xung quanh của hình trụ bán kính 1 cm và chiều cao 2 cm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.1.2=4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Diện tích hai đáy của hình trụ bán kính 1 cm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Diện tích toàn phần của hình trụ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Vậy diện tích toàn phần của hình trụ là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019800" y="1384307"/>
                <a:ext cx="11759746" cy="8009052"/>
              </a:xfrm>
              <a:prstGeom prst="rect">
                <a:avLst/>
              </a:prstGeom>
              <a:blipFill>
                <a:blip r:embed="rId2"/>
                <a:stretch>
                  <a:fillRect l="-1866" r="-1814" b="-837"/>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790700"/>
            <a:ext cx="3243808" cy="3886200"/>
          </a:xfrm>
          <a:prstGeom prst="rect">
            <a:avLst/>
          </a:prstGeom>
        </p:spPr>
      </p:pic>
      <p:grpSp>
        <p:nvGrpSpPr>
          <p:cNvPr id="13" name="Group 12"/>
          <p:cNvGrpSpPr/>
          <p:nvPr/>
        </p:nvGrpSpPr>
        <p:grpSpPr>
          <a:xfrm>
            <a:off x="1219200" y="122208"/>
            <a:ext cx="2767263" cy="1363692"/>
            <a:chOff x="859666" y="676025"/>
            <a:chExt cx="3432866" cy="1051118"/>
          </a:xfrm>
        </p:grpSpPr>
        <p:pic>
          <p:nvPicPr>
            <p:cNvPr id="14" name="Picture 13"/>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5" name="TextBox 14"/>
            <p:cNvSpPr txBox="1"/>
            <p:nvPr/>
          </p:nvSpPr>
          <p:spPr>
            <a:xfrm>
              <a:off x="859666" y="870862"/>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8" name="Picture 7"/>
          <p:cNvPicPr>
            <a:picLocks noChangeAspect="1"/>
          </p:cNvPicPr>
          <p:nvPr/>
        </p:nvPicPr>
        <p:blipFill>
          <a:blip r:embed="rId6"/>
          <a:stretch>
            <a:fillRect/>
          </a:stretch>
        </p:blipFill>
        <p:spPr>
          <a:xfrm>
            <a:off x="1219200" y="7429500"/>
            <a:ext cx="2408046" cy="2438756"/>
          </a:xfrm>
          <a:prstGeom prst="rect">
            <a:avLst/>
          </a:prstGeom>
        </p:spPr>
      </p:pic>
    </p:spTree>
    <p:extLst>
      <p:ext uri="{BB962C8B-B14F-4D97-AF65-F5344CB8AC3E}">
        <p14:creationId xmlns:p14="http://schemas.microsoft.com/office/powerpoint/2010/main" val="27481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3" dur="500"/>
                                        <p:tgtEl>
                                          <p:spTgt spid="9">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randombar(horizontal)">
                                      <p:cBhvr>
                                        <p:cTn id="26" dur="500"/>
                                        <p:tgtEl>
                                          <p:spTgt spid="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randombar(horizontal)">
                                      <p:cBhvr>
                                        <p:cTn id="3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96D2107-ED67-C4D0-B800-2F3F996EB999}"/>
              </a:ext>
            </a:extLst>
          </p:cNvPr>
          <p:cNvSpPr txBox="1"/>
          <p:nvPr/>
        </p:nvSpPr>
        <p:spPr>
          <a:xfrm>
            <a:off x="485274" y="393293"/>
            <a:ext cx="563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KHỞI ĐỘNG </a:t>
            </a:r>
          </a:p>
        </p:txBody>
      </p:sp>
      <p:grpSp>
        <p:nvGrpSpPr>
          <p:cNvPr id="2" name="Group 2"/>
          <p:cNvGrpSpPr/>
          <p:nvPr/>
        </p:nvGrpSpPr>
        <p:grpSpPr>
          <a:xfrm>
            <a:off x="-3429000" y="1943100"/>
            <a:ext cx="24854434" cy="7696202"/>
            <a:chOff x="0" y="-101451"/>
            <a:chExt cx="6546024" cy="1318859"/>
          </a:xfrm>
          <a:solidFill>
            <a:srgbClr val="DBF4BA"/>
          </a:solidFill>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4" name="TextBox 4"/>
            <p:cNvSpPr txBox="1"/>
            <p:nvPr/>
          </p:nvSpPr>
          <p:spPr>
            <a:xfrm>
              <a:off x="0" y="-101451"/>
              <a:ext cx="6546024" cy="131885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D75CE7C2-8D10-9360-EBC8-3AA71A157681}"/>
              </a:ext>
            </a:extLst>
          </p:cNvPr>
          <p:cNvSpPr txBox="1"/>
          <p:nvPr/>
        </p:nvSpPr>
        <p:spPr>
          <a:xfrm>
            <a:off x="10345513" y="508709"/>
            <a:ext cx="743716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PHIẾU HỌC TẬP SỐ 1</a:t>
            </a:r>
            <a:endParaRPr kumimoji="0" lang="en-US" sz="5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85274" y="2683014"/>
            <a:ext cx="17297400" cy="707886"/>
          </a:xfrm>
          <a:prstGeom prst="rect">
            <a:avLst/>
          </a:prstGeom>
        </p:spPr>
        <p:txBody>
          <a:bodyPr wrap="square">
            <a:spAutoFit/>
          </a:bodyPr>
          <a:lstStyle/>
          <a:p>
            <a:pPr lvl="0" algn="ctr">
              <a:spcBef>
                <a:spcPts val="300"/>
              </a:spcBef>
              <a:spcAft>
                <a:spcPts val="300"/>
              </a:spcAft>
            </a:pPr>
            <a:r>
              <a:rPr lang="vi-VN" sz="4000" b="1">
                <a:solidFill>
                  <a:prstClr val="black"/>
                </a:solidFill>
                <a:ea typeface="Calibri" panose="020F0502020204030204" pitchFamily="34" charset="0"/>
                <a:cs typeface="Times New Roman" panose="02020603050405020304" pitchFamily="18" charset="0"/>
              </a:rPr>
              <a:t>Ghép các ý ở cột phải với các ý ở cột trái để được phát </a:t>
            </a:r>
            <a:r>
              <a:rPr lang="vi-VN" sz="4000" b="1">
                <a:solidFill>
                  <a:prstClr val="black"/>
                </a:solidFill>
                <a:ea typeface="Calibri" panose="020F0502020204030204" pitchFamily="34" charset="0"/>
                <a:cs typeface="Times New Roman" panose="02020603050405020304" pitchFamily="18" charset="0"/>
              </a:rPr>
              <a:t>biểu </a:t>
            </a:r>
            <a:r>
              <a:rPr lang="vi-VN" sz="4000" b="1" smtClean="0">
                <a:solidFill>
                  <a:prstClr val="black"/>
                </a:solidFill>
                <a:ea typeface="Calibri" panose="020F0502020204030204" pitchFamily="34" charset="0"/>
                <a:cs typeface="Times New Roman" panose="02020603050405020304" pitchFamily="18" charset="0"/>
              </a:rPr>
              <a:t>đ</a:t>
            </a:r>
            <a:r>
              <a:rPr lang="en-US" sz="4000" b="1" smtClean="0">
                <a:solidFill>
                  <a:prstClr val="black"/>
                </a:solidFill>
                <a:latin typeface="Arial" panose="020B0604020202020204" pitchFamily="34" charset="0"/>
                <a:ea typeface="Calibri" panose="020F0502020204030204" pitchFamily="34" charset="0"/>
                <a:cs typeface="Arial" panose="020B0604020202020204" pitchFamily="34" charset="0"/>
              </a:rPr>
              <a:t>úng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8617" y="4005552"/>
            <a:ext cx="16459200" cy="5184396"/>
          </a:xfrm>
          <a:prstGeom prst="rect">
            <a:avLst/>
          </a:prstGeom>
        </p:spPr>
      </p:pic>
    </p:spTree>
    <p:extLst>
      <p:ext uri="{BB962C8B-B14F-4D97-AF65-F5344CB8AC3E}">
        <p14:creationId xmlns:p14="http://schemas.microsoft.com/office/powerpoint/2010/main" val="31327763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5" name="Rectangle 4"/>
          <p:cNvSpPr/>
          <p:nvPr/>
        </p:nvSpPr>
        <p:spPr>
          <a:xfrm>
            <a:off x="228600" y="38100"/>
            <a:ext cx="17830800" cy="1839606"/>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10.12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SGK-tr107). </a:t>
            </a:r>
            <a:r>
              <a:rPr lang="vi-VN" sz="4000">
                <a:solidFill>
                  <a:srgbClr val="000000"/>
                </a:solidFill>
                <a:ea typeface="Times New Roman" panose="02020603050405020304" pitchFamily="18" charset="0"/>
                <a:cs typeface="Arial" panose="020B0604020202020204" pitchFamily="34" charset="0"/>
              </a:rPr>
              <a:t>Một vòng bi bằng thép (phần thép giữa hai hình </a:t>
            </a:r>
            <a:r>
              <a:rPr lang="vi-VN" sz="4000">
                <a:solidFill>
                  <a:srgbClr val="000000"/>
                </a:solidFill>
                <a:ea typeface="Times New Roman" panose="02020603050405020304" pitchFamily="18" charset="0"/>
                <a:cs typeface="Arial" panose="020B0604020202020204" pitchFamily="34" charset="0"/>
              </a:rPr>
              <a:t>trụ</a:t>
            </a:r>
            <a:r>
              <a:rPr lang="vi-VN" sz="4000" smtClean="0">
                <a:solidFill>
                  <a:srgbClr val="000000"/>
                </a:solidFill>
                <a:ea typeface="Times New Roman" panose="02020603050405020304" pitchFamily="18" charset="0"/>
                <a:cs typeface="Arial" panose="020B0604020202020204" pitchFamily="34" charset="0"/>
              </a:rPr>
              <a:t>)</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có </a:t>
            </a:r>
            <a:r>
              <a:rPr lang="vi-VN" sz="4000">
                <a:solidFill>
                  <a:srgbClr val="000000"/>
                </a:solidFill>
                <a:ea typeface="Times New Roman" panose="02020603050405020304" pitchFamily="18" charset="0"/>
                <a:cs typeface="Arial" panose="020B0604020202020204" pitchFamily="34" charset="0"/>
              </a:rPr>
              <a:t>hình dạng và kích thước như Hình 10.30. </a:t>
            </a:r>
            <a:r>
              <a:rPr lang="vi-VN" sz="4000">
                <a:solidFill>
                  <a:srgbClr val="000000"/>
                </a:solidFill>
                <a:ea typeface="Times New Roman" panose="02020603050405020304" pitchFamily="18" charset="0"/>
                <a:cs typeface="Arial" panose="020B0604020202020204" pitchFamily="34" charset="0"/>
              </a:rPr>
              <a:t>Tính </a:t>
            </a:r>
            <a:r>
              <a:rPr lang="vi-VN" sz="4000" smtClean="0">
                <a:solidFill>
                  <a:srgbClr val="000000"/>
                </a:solidFill>
                <a:ea typeface="Times New Roman" panose="02020603050405020304" pitchFamily="18" charset="0"/>
                <a:cs typeface="Arial" panose="020B0604020202020204" pitchFamily="34" charset="0"/>
              </a:rPr>
              <a:t>thể</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tích </a:t>
            </a:r>
            <a:r>
              <a:rPr lang="vi-VN" sz="4000">
                <a:solidFill>
                  <a:srgbClr val="000000"/>
                </a:solidFill>
                <a:ea typeface="Times New Roman" panose="02020603050405020304" pitchFamily="18" charset="0"/>
                <a:cs typeface="Arial" panose="020B0604020202020204" pitchFamily="34" charset="0"/>
              </a:rPr>
              <a:t>của vòng bi đó.</a:t>
            </a:r>
            <a:endParaRPr lang="en-US" sz="4000" smtClean="0">
              <a:solidFill>
                <a:srgbClr val="000000"/>
              </a:solidFill>
              <a:ea typeface="Times New Roman" panose="02020603050405020304" pitchFamily="18" charset="0"/>
              <a:cs typeface="Arial" panose="020B0604020202020204" pitchFamily="34" charset="0"/>
            </a:endParaRPr>
          </a:p>
        </p:txBody>
      </p:sp>
      <p:grpSp>
        <p:nvGrpSpPr>
          <p:cNvPr id="8" name="Group 7"/>
          <p:cNvGrpSpPr/>
          <p:nvPr/>
        </p:nvGrpSpPr>
        <p:grpSpPr>
          <a:xfrm>
            <a:off x="4577984" y="1986207"/>
            <a:ext cx="2590800" cy="1399902"/>
            <a:chOff x="859666" y="676025"/>
            <a:chExt cx="3432866" cy="1051118"/>
          </a:xfrm>
        </p:grpSpPr>
        <p:pic>
          <p:nvPicPr>
            <p:cNvPr id="9" name="Picture 8"/>
            <p:cNvPicPr>
              <a:picLocks noChangeAspect="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0862"/>
              <a:ext cx="3432866" cy="53151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574188"/>
            <a:ext cx="5492384" cy="5385111"/>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7010400" y="2548027"/>
                <a:ext cx="10896600" cy="6786473"/>
              </a:xfrm>
              <a:prstGeom prst="rect">
                <a:avLst/>
              </a:prstGeom>
            </p:spPr>
            <p:txBody>
              <a:bodyPr wrap="square">
                <a:spAutoFit/>
              </a:bodyPr>
              <a:lstStyle/>
              <a:p>
                <a:pPr algn="just">
                  <a:lnSpc>
                    <a:spcPct val="150000"/>
                  </a:lnSpc>
                  <a:spcBef>
                    <a:spcPts val="300"/>
                  </a:spcBef>
                  <a:spcAft>
                    <a:spcPts val="300"/>
                  </a:spcAft>
                </a:pPr>
                <a:r>
                  <a:rPr lang="fr-FR" sz="4000" smtClean="0">
                    <a:latin typeface="Arial" panose="020B0604020202020204" pitchFamily="34" charset="0"/>
                    <a:ea typeface="Calibri" panose="020F0502020204030204" pitchFamily="34" charset="0"/>
                    <a:cs typeface="Arial" panose="020B0604020202020204" pitchFamily="34" charset="0"/>
                  </a:rPr>
                  <a:t>Thể tích hình trụ có bán kính 7 cm, chiều cao 10 </a:t>
                </a:r>
                <a:r>
                  <a:rPr lang="fr-FR" sz="4000">
                    <a:latin typeface="Arial" panose="020B0604020202020204" pitchFamily="34" charset="0"/>
                    <a:ea typeface="Calibri" panose="020F0502020204030204" pitchFamily="34" charset="0"/>
                    <a:cs typeface="Arial" panose="020B0604020202020204" pitchFamily="34" charset="0"/>
                  </a:rPr>
                  <a:t>cm </a:t>
                </a:r>
                <a:r>
                  <a:rPr lang="fr-FR" sz="4000" smtClean="0">
                    <a:latin typeface="Arial" panose="020B0604020202020204" pitchFamily="34" charset="0"/>
                    <a:ea typeface="Calibri" panose="020F0502020204030204" pitchFamily="34" charset="0"/>
                    <a:cs typeface="Arial" panose="020B0604020202020204" pitchFamily="34" charset="0"/>
                  </a:rPr>
                  <a:t>là</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7</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.10=490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Thể tích hình trụ có bán kính 5 cm, chiều cao 10 cm là</a:t>
                </a:r>
                <a:r>
                  <a:rPr lang="fr-FR" sz="4000">
                    <a:effectLst/>
                    <a:latin typeface="Arial" panose="020B0604020202020204" pitchFamily="34" charset="0"/>
                    <a:ea typeface="Calibri" panose="020F0502020204030204" pitchFamily="34" charset="0"/>
                    <a:cs typeface="Arial" panose="020B0604020202020204" pitchFamily="34" charset="0"/>
                  </a:rPr>
                  <a:t>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.10=250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Thể tích của vòng bi là </a:t>
                </a:r>
                <a:endParaRPr lang="en-US" sz="40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=490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−250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=240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Vậy thể tích của vòng bi đó là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240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7010400" y="2548027"/>
                <a:ext cx="10896600" cy="6786473"/>
              </a:xfrm>
              <a:prstGeom prst="rect">
                <a:avLst/>
              </a:prstGeom>
              <a:blipFill>
                <a:blip r:embed="rId5"/>
                <a:stretch>
                  <a:fillRect l="-1957" r="-1902" b="-1797"/>
                </a:stretch>
              </a:blipFill>
            </p:spPr>
            <p:txBody>
              <a:bodyPr/>
              <a:lstStyle/>
              <a:p>
                <a:r>
                  <a:rPr lang="en-US">
                    <a:noFill/>
                  </a:rPr>
                  <a:t> </a:t>
                </a:r>
              </a:p>
            </p:txBody>
          </p:sp>
        </mc:Fallback>
      </mc:AlternateContent>
      <p:sp>
        <p:nvSpPr>
          <p:cNvPr id="17" name="Freeform 3"/>
          <p:cNvSpPr/>
          <p:nvPr/>
        </p:nvSpPr>
        <p:spPr>
          <a:xfrm>
            <a:off x="0" y="9366801"/>
            <a:ext cx="18288000" cy="882099"/>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Tree>
    <p:extLst>
      <p:ext uri="{BB962C8B-B14F-4D97-AF65-F5344CB8AC3E}">
        <p14:creationId xmlns:p14="http://schemas.microsoft.com/office/powerpoint/2010/main" val="28007698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left)">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left)">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wipe(left)">
                                      <p:cBhvr>
                                        <p:cTn id="34" dur="500"/>
                                        <p:tgtEl>
                                          <p:spTgt spid="16">
                                            <p:txEl>
                                              <p:pRg st="2" end="2"/>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wipe(left)">
                                      <p:cBhvr>
                                        <p:cTn id="37" dur="500"/>
                                        <p:tgtEl>
                                          <p:spTgt spid="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wipe(left)">
                                      <p:cBhvr>
                                        <p:cTn id="4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16002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381000" y="190500"/>
            <a:ext cx="17526000" cy="1092607"/>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5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6500" b="1" i="0" u="none" strike="noStrike" kern="1200" cap="none" spc="0" normalizeH="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vi-VN" sz="6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385997" y="1638300"/>
                <a:ext cx="17297400" cy="2862322"/>
              </a:xfrm>
              <a:prstGeom prst="rect">
                <a:avLst/>
              </a:prstGeom>
            </p:spPr>
            <p:txBody>
              <a:bodyPr wrap="square">
                <a:spAutoFit/>
              </a:bodyPr>
              <a:lstStyle/>
              <a:p>
                <a:pPr lvl="0" algn="just">
                  <a:lnSpc>
                    <a:spcPct val="150000"/>
                  </a:lnSpc>
                </a:pP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 10.13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(SGK-tr107</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Chiếc mũ của chú hề với các kích thước </a:t>
                </a:r>
                <a:r>
                  <a:rPr lang="vi-VN" sz="4000">
                    <a:solidFill>
                      <a:srgbClr val="000000"/>
                    </a:solidFill>
                    <a:ea typeface="Times New Roman" panose="02020603050405020304" pitchFamily="18" charset="0"/>
                    <a:cs typeface="Arial" panose="020B0604020202020204" pitchFamily="34" charset="0"/>
                  </a:rPr>
                  <a:t>như </a:t>
                </a:r>
                <a:r>
                  <a:rPr lang="vi-VN" sz="4000" smtClean="0">
                    <a:solidFill>
                      <a:srgbClr val="000000"/>
                    </a:solidFill>
                    <a:ea typeface="Times New Roman" panose="02020603050405020304" pitchFamily="18" charset="0"/>
                    <a:cs typeface="Arial" panose="020B0604020202020204" pitchFamily="34" charset="0"/>
                  </a:rPr>
                  <a:t>Hình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10.31</a:t>
                </a:r>
                <a:r>
                  <a:rPr lang="vi-VN" sz="4000">
                    <a:solidFill>
                      <a:srgbClr val="000000"/>
                    </a:solidFill>
                    <a:ea typeface="Times New Roman" panose="02020603050405020304" pitchFamily="18" charset="0"/>
                    <a:cs typeface="Arial" panose="020B0604020202020204" pitchFamily="34" charset="0"/>
                  </a:rPr>
                  <a:t>. Hãy tính tổng diện tích vải cần để làm </a:t>
                </a:r>
                <a:r>
                  <a:rPr lang="vi-VN" sz="4000">
                    <a:solidFill>
                      <a:srgbClr val="000000"/>
                    </a:solidFill>
                    <a:ea typeface="Times New Roman" panose="02020603050405020304" pitchFamily="18" charset="0"/>
                    <a:cs typeface="Arial" panose="020B0604020202020204" pitchFamily="34" charset="0"/>
                  </a:rPr>
                  <a:t>chiếc </a:t>
                </a:r>
                <a:r>
                  <a:rPr lang="vi-VN" sz="4000" smtClean="0">
                    <a:solidFill>
                      <a:srgbClr val="000000"/>
                    </a:solidFill>
                    <a:ea typeface="Times New Roman" panose="02020603050405020304" pitchFamily="18" charset="0"/>
                    <a:cs typeface="Arial" panose="020B0604020202020204" pitchFamily="34" charset="0"/>
                  </a:rPr>
                  <a:t>mũ</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coi mép khâu không đáng kể và làm tròn kết </a:t>
                </a:r>
                <a:r>
                  <a:rPr lang="vi-VN" sz="4000">
                    <a:solidFill>
                      <a:srgbClr val="000000"/>
                    </a:solidFill>
                    <a:ea typeface="Times New Roman" panose="02020603050405020304" pitchFamily="18" charset="0"/>
                    <a:cs typeface="Arial" panose="020B0604020202020204" pitchFamily="34" charset="0"/>
                  </a:rPr>
                  <a:t>quả </a:t>
                </a:r>
                <a:r>
                  <a:rPr lang="vi-VN" sz="4000" smtClean="0">
                    <a:solidFill>
                      <a:srgbClr val="000000"/>
                    </a:solidFill>
                    <a:ea typeface="Times New Roman" panose="02020603050405020304" pitchFamily="18" charset="0"/>
                    <a:cs typeface="Arial" panose="020B0604020202020204" pitchFamily="34" charset="0"/>
                  </a:rPr>
                  <a:t>đến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hàng </a:t>
                </a:r>
                <a:r>
                  <a:rPr lang="vi-VN" sz="4000">
                    <a:solidFill>
                      <a:srgbClr val="000000"/>
                    </a:solidFill>
                    <a:ea typeface="Times New Roman" panose="02020603050405020304" pitchFamily="18" charset="0"/>
                    <a:cs typeface="Arial" panose="020B0604020202020204" pitchFamily="34" charset="0"/>
                  </a:rPr>
                  <a:t>phần mười </a:t>
                </a:r>
                <a:r>
                  <a:rPr lang="vi-VN" sz="4000">
                    <a:solidFill>
                      <a:srgbClr val="000000"/>
                    </a:solidFill>
                    <a:ea typeface="Times New Roman" panose="02020603050405020304" pitchFamily="18" charset="0"/>
                    <a:cs typeface="Arial" panose="020B0604020202020204" pitchFamily="34" charset="0"/>
                  </a:rPr>
                  <a:t>của </a:t>
                </a:r>
                <a14:m>
                  <m:oMath xmlns:m="http://schemas.openxmlformats.org/officeDocument/2006/math">
                    <m:sSup>
                      <m:sSupPr>
                        <m:ctrlPr>
                          <a:rPr lang="vi-VN" sz="4000" i="1" smtClean="0">
                            <a:solidFill>
                              <a:srgbClr val="000000"/>
                            </a:solidFill>
                            <a:latin typeface="Cambria Math" panose="02040503050406030204" pitchFamily="18" charset="0"/>
                            <a:cs typeface="Arial" panose="020B0604020202020204" pitchFamily="34" charset="0"/>
                          </a:rPr>
                        </m:ctrlPr>
                      </m:sSupPr>
                      <m:e>
                        <m:r>
                          <m:rPr>
                            <m:nor/>
                          </m:rPr>
                          <a:rPr lang="vi-VN" sz="4000">
                            <a:solidFill>
                              <a:srgbClr val="000000"/>
                            </a:solidFill>
                            <a:ea typeface="Times New Roman" panose="02020603050405020304" pitchFamily="18" charset="0"/>
                            <a:cs typeface="Arial" panose="020B0604020202020204" pitchFamily="34" charset="0"/>
                          </a:rPr>
                          <m:t>cm</m:t>
                        </m:r>
                      </m:e>
                      <m:sup>
                        <m:r>
                          <a:rPr lang="en-US" sz="4000" b="0" i="1" smtClean="0">
                            <a:solidFill>
                              <a:srgbClr val="000000"/>
                            </a:solidFill>
                            <a:latin typeface="Cambria Math" panose="02040503050406030204" pitchFamily="18" charset="0"/>
                            <a:cs typeface="Arial" panose="020B0604020202020204" pitchFamily="34" charset="0"/>
                          </a:rPr>
                          <m:t>2</m:t>
                        </m:r>
                      </m:sup>
                    </m:sSup>
                  </m:oMath>
                </a14:m>
                <a:r>
                  <a:rPr lang="vi-VN" sz="4000" smtClean="0">
                    <a:solidFill>
                      <a:srgbClr val="000000"/>
                    </a:solidFill>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385997" y="1638300"/>
                <a:ext cx="17297400" cy="2862322"/>
              </a:xfrm>
              <a:prstGeom prst="rect">
                <a:avLst/>
              </a:prstGeom>
              <a:blipFill>
                <a:blip r:embed="rId2"/>
                <a:stretch>
                  <a:fillRect l="-1233" r="-1233" b="-4478"/>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68" y="4914900"/>
            <a:ext cx="5555132" cy="4943199"/>
          </a:xfrm>
          <a:prstGeom prst="rect">
            <a:avLst/>
          </a:prstGeom>
        </p:spPr>
      </p:pic>
      <p:grpSp>
        <p:nvGrpSpPr>
          <p:cNvPr id="8" name="Group 7"/>
          <p:cNvGrpSpPr/>
          <p:nvPr/>
        </p:nvGrpSpPr>
        <p:grpSpPr>
          <a:xfrm>
            <a:off x="5105400" y="4529108"/>
            <a:ext cx="2590800" cy="1223992"/>
            <a:chOff x="859666" y="676025"/>
            <a:chExt cx="3432866" cy="1051118"/>
          </a:xfrm>
        </p:grpSpPr>
        <p:pic>
          <p:nvPicPr>
            <p:cNvPr id="9" name="Picture 8"/>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2" name="TextBox 11"/>
            <p:cNvSpPr txBox="1"/>
            <p:nvPr/>
          </p:nvSpPr>
          <p:spPr>
            <a:xfrm>
              <a:off x="859666" y="842463"/>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5" name="Rectangle 4"/>
              <p:cNvSpPr/>
              <p:nvPr/>
            </p:nvSpPr>
            <p:spPr>
              <a:xfrm>
                <a:off x="7962248" y="5110789"/>
                <a:ext cx="9753600" cy="4699813"/>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Bán kính đường tròn đáy của hình nón là</a:t>
                </a: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35−2.10</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=7,5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Diện tích xung quanh hình nón là</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𝑟𝑙</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.7,5.30=225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62248" y="5110789"/>
                <a:ext cx="9753600" cy="4699813"/>
              </a:xfrm>
              <a:prstGeom prst="rect">
                <a:avLst/>
              </a:prstGeom>
              <a:blipFill>
                <a:blip r:embed="rId6"/>
                <a:stretch>
                  <a:fillRect l="-2188"/>
                </a:stretch>
              </a:blipFill>
            </p:spPr>
            <p:txBody>
              <a:bodyPr/>
              <a:lstStyle/>
              <a:p>
                <a:r>
                  <a:rPr lang="en-US">
                    <a:noFill/>
                  </a:rPr>
                  <a:t> </a:t>
                </a:r>
              </a:p>
            </p:txBody>
          </p:sp>
        </mc:Fallback>
      </mc:AlternateContent>
    </p:spTree>
    <p:extLst>
      <p:ext uri="{BB962C8B-B14F-4D97-AF65-F5344CB8AC3E}">
        <p14:creationId xmlns:p14="http://schemas.microsoft.com/office/powerpoint/2010/main" val="20359040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up)">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Freeform 3"/>
          <p:cNvSpPr/>
          <p:nvPr/>
        </p:nvSpPr>
        <p:spPr>
          <a:xfrm>
            <a:off x="0" y="-38100"/>
            <a:ext cx="18288000" cy="16002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1" name="Rectangle 10"/>
          <p:cNvSpPr/>
          <p:nvPr/>
        </p:nvSpPr>
        <p:spPr>
          <a:xfrm>
            <a:off x="381000" y="190500"/>
            <a:ext cx="17526000" cy="10926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VẬN DỤNG</a:t>
            </a:r>
            <a:endParaRPr kumimoji="0" lang="vi-VN" sz="6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68" y="4914900"/>
            <a:ext cx="5555132" cy="494319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153400" y="4991100"/>
                <a:ext cx="9753600" cy="4988545"/>
              </a:xfrm>
              <a:prstGeom prst="rect">
                <a:avLst/>
              </a:prstGeom>
            </p:spPr>
            <p:txBody>
              <a:bodyPr wrap="square">
                <a:spAutoFit/>
              </a:bodyPr>
              <a:lstStyle/>
              <a:p>
                <a:pPr lvl="0" algn="just">
                  <a:lnSpc>
                    <a:spcPct val="150000"/>
                  </a:lnSpc>
                  <a:spcBef>
                    <a:spcPts val="400"/>
                  </a:spcBef>
                  <a:spcAft>
                    <a:spcPts val="400"/>
                  </a:spcAft>
                  <a:defRPr/>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Diện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tích vành nón là</a:t>
                </a:r>
              </a:p>
              <a:p>
                <a:pPr lvl="0" algn="just">
                  <a:lnSpc>
                    <a:spcPct val="150000"/>
                  </a:lnSpc>
                  <a:spcBef>
                    <a:spcPts val="400"/>
                  </a:spcBef>
                  <a:spcAft>
                    <a:spcPts val="400"/>
                  </a:spcAft>
                  <a:defRPr/>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.17,52−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.7,52=250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vải cần dùng là: </a:t>
                </a:r>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=225</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+250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=475</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oMath>
                  </m:oMathPara>
                </a14:m>
                <a:endPar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400"/>
                  </a:spcBef>
                  <a:spcAft>
                    <a:spcPts val="400"/>
                  </a:spcAft>
                  <a:defRPr/>
                </a:pPr>
                <a:r>
                  <a:rPr lang="en-US" sz="40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≈1492,3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153400" y="4991100"/>
                <a:ext cx="9753600" cy="4988545"/>
              </a:xfrm>
              <a:prstGeom prst="rect">
                <a:avLst/>
              </a:prstGeom>
              <a:blipFill>
                <a:blip r:embed="rId3"/>
                <a:stretch>
                  <a:fillRect l="-2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385997" y="1638300"/>
                <a:ext cx="17297400" cy="2862322"/>
              </a:xfrm>
              <a:prstGeom prst="rect">
                <a:avLst/>
              </a:prstGeom>
            </p:spPr>
            <p:txBody>
              <a:bodyPr wrap="square">
                <a:spAutoFit/>
              </a:bodyPr>
              <a:lstStyle/>
              <a:p>
                <a:pPr lvl="0" algn="just">
                  <a:lnSpc>
                    <a:spcPct val="150000"/>
                  </a:lnSpc>
                </a:pP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 10.13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(SGK-tr107</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Chiếc mũ của chú hề với các kích thước </a:t>
                </a:r>
                <a:r>
                  <a:rPr lang="vi-VN" sz="4000">
                    <a:solidFill>
                      <a:srgbClr val="000000"/>
                    </a:solidFill>
                    <a:ea typeface="Times New Roman" panose="02020603050405020304" pitchFamily="18" charset="0"/>
                    <a:cs typeface="Arial" panose="020B0604020202020204" pitchFamily="34" charset="0"/>
                  </a:rPr>
                  <a:t>như </a:t>
                </a:r>
                <a:r>
                  <a:rPr lang="vi-VN" sz="4000" smtClean="0">
                    <a:solidFill>
                      <a:srgbClr val="000000"/>
                    </a:solidFill>
                    <a:ea typeface="Times New Roman" panose="02020603050405020304" pitchFamily="18" charset="0"/>
                    <a:cs typeface="Arial" panose="020B0604020202020204" pitchFamily="34" charset="0"/>
                  </a:rPr>
                  <a:t>Hình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10.31</a:t>
                </a:r>
                <a:r>
                  <a:rPr lang="vi-VN" sz="4000">
                    <a:solidFill>
                      <a:srgbClr val="000000"/>
                    </a:solidFill>
                    <a:ea typeface="Times New Roman" panose="02020603050405020304" pitchFamily="18" charset="0"/>
                    <a:cs typeface="Arial" panose="020B0604020202020204" pitchFamily="34" charset="0"/>
                  </a:rPr>
                  <a:t>. Hãy tính tổng diện tích vải cần để làm </a:t>
                </a:r>
                <a:r>
                  <a:rPr lang="vi-VN" sz="4000">
                    <a:solidFill>
                      <a:srgbClr val="000000"/>
                    </a:solidFill>
                    <a:ea typeface="Times New Roman" panose="02020603050405020304" pitchFamily="18" charset="0"/>
                    <a:cs typeface="Arial" panose="020B0604020202020204" pitchFamily="34" charset="0"/>
                  </a:rPr>
                  <a:t>chiếc </a:t>
                </a:r>
                <a:r>
                  <a:rPr lang="vi-VN" sz="4000" smtClean="0">
                    <a:solidFill>
                      <a:srgbClr val="000000"/>
                    </a:solidFill>
                    <a:ea typeface="Times New Roman" panose="02020603050405020304" pitchFamily="18" charset="0"/>
                    <a:cs typeface="Arial" panose="020B0604020202020204" pitchFamily="34" charset="0"/>
                  </a:rPr>
                  <a:t>mũ</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coi mép khâu không đáng kể và làm tròn kết </a:t>
                </a:r>
                <a:r>
                  <a:rPr lang="vi-VN" sz="4000">
                    <a:solidFill>
                      <a:srgbClr val="000000"/>
                    </a:solidFill>
                    <a:ea typeface="Times New Roman" panose="02020603050405020304" pitchFamily="18" charset="0"/>
                    <a:cs typeface="Arial" panose="020B0604020202020204" pitchFamily="34" charset="0"/>
                  </a:rPr>
                  <a:t>quả </a:t>
                </a:r>
                <a:r>
                  <a:rPr lang="vi-VN" sz="4000" smtClean="0">
                    <a:solidFill>
                      <a:srgbClr val="000000"/>
                    </a:solidFill>
                    <a:ea typeface="Times New Roman" panose="02020603050405020304" pitchFamily="18" charset="0"/>
                    <a:cs typeface="Arial" panose="020B0604020202020204" pitchFamily="34" charset="0"/>
                  </a:rPr>
                  <a:t>đến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hàng </a:t>
                </a:r>
                <a:r>
                  <a:rPr lang="vi-VN" sz="4000">
                    <a:solidFill>
                      <a:srgbClr val="000000"/>
                    </a:solidFill>
                    <a:ea typeface="Times New Roman" panose="02020603050405020304" pitchFamily="18" charset="0"/>
                    <a:cs typeface="Arial" panose="020B0604020202020204" pitchFamily="34" charset="0"/>
                  </a:rPr>
                  <a:t>phần mười </a:t>
                </a:r>
                <a:r>
                  <a:rPr lang="vi-VN" sz="4000">
                    <a:solidFill>
                      <a:srgbClr val="000000"/>
                    </a:solidFill>
                    <a:ea typeface="Times New Roman" panose="02020603050405020304" pitchFamily="18" charset="0"/>
                    <a:cs typeface="Arial" panose="020B0604020202020204" pitchFamily="34" charset="0"/>
                  </a:rPr>
                  <a:t>của </a:t>
                </a:r>
                <a14:m>
                  <m:oMath xmlns:m="http://schemas.openxmlformats.org/officeDocument/2006/math">
                    <m:sSup>
                      <m:sSupPr>
                        <m:ctrlPr>
                          <a:rPr lang="vi-VN" sz="4000" i="1" smtClean="0">
                            <a:solidFill>
                              <a:srgbClr val="000000"/>
                            </a:solidFill>
                            <a:latin typeface="Cambria Math" panose="02040503050406030204" pitchFamily="18" charset="0"/>
                            <a:cs typeface="Arial" panose="020B0604020202020204" pitchFamily="34" charset="0"/>
                          </a:rPr>
                        </m:ctrlPr>
                      </m:sSupPr>
                      <m:e>
                        <m:r>
                          <m:rPr>
                            <m:nor/>
                          </m:rPr>
                          <a:rPr lang="vi-VN" sz="4000">
                            <a:solidFill>
                              <a:srgbClr val="000000"/>
                            </a:solidFill>
                            <a:ea typeface="Times New Roman" panose="02020603050405020304" pitchFamily="18" charset="0"/>
                            <a:cs typeface="Arial" panose="020B0604020202020204" pitchFamily="34" charset="0"/>
                          </a:rPr>
                          <m:t>cm</m:t>
                        </m:r>
                      </m:e>
                      <m:sup>
                        <m:r>
                          <a:rPr lang="en-US" sz="4000" b="0" i="1" smtClean="0">
                            <a:solidFill>
                              <a:srgbClr val="000000"/>
                            </a:solidFill>
                            <a:latin typeface="Cambria Math" panose="02040503050406030204" pitchFamily="18" charset="0"/>
                            <a:cs typeface="Arial" panose="020B0604020202020204" pitchFamily="34" charset="0"/>
                          </a:rPr>
                          <m:t>2</m:t>
                        </m:r>
                      </m:sup>
                    </m:sSup>
                  </m:oMath>
                </a14:m>
                <a:r>
                  <a:rPr lang="vi-VN" sz="4000" smtClean="0">
                    <a:solidFill>
                      <a:srgbClr val="000000"/>
                    </a:solidFill>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85997" y="1638300"/>
                <a:ext cx="17297400" cy="2862322"/>
              </a:xfrm>
              <a:prstGeom prst="rect">
                <a:avLst/>
              </a:prstGeom>
              <a:blipFill>
                <a:blip r:embed="rId4"/>
                <a:stretch>
                  <a:fillRect l="-1233" r="-1233" b="-4478"/>
                </a:stretch>
              </a:blipFill>
            </p:spPr>
            <p:txBody>
              <a:bodyPr/>
              <a:lstStyle/>
              <a:p>
                <a:r>
                  <a:rPr lang="en-US">
                    <a:noFill/>
                  </a:rPr>
                  <a:t> </a:t>
                </a:r>
              </a:p>
            </p:txBody>
          </p:sp>
        </mc:Fallback>
      </mc:AlternateContent>
      <p:grpSp>
        <p:nvGrpSpPr>
          <p:cNvPr id="14" name="Group 13"/>
          <p:cNvGrpSpPr/>
          <p:nvPr/>
        </p:nvGrpSpPr>
        <p:grpSpPr>
          <a:xfrm>
            <a:off x="5105400" y="4529108"/>
            <a:ext cx="2590800" cy="1223992"/>
            <a:chOff x="859666" y="676025"/>
            <a:chExt cx="3432866" cy="1051118"/>
          </a:xfrm>
        </p:grpSpPr>
        <p:pic>
          <p:nvPicPr>
            <p:cNvPr id="15" name="Picture 14"/>
            <p:cNvPicPr>
              <a:picLocks noChangeAspect="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42463"/>
              <a:ext cx="3432866" cy="55749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5701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up)">
                                      <p:cBhvr>
                                        <p:cTn id="18" dur="500"/>
                                        <p:tgtEl>
                                          <p:spTgt spid="5">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up)">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440960" y="372880"/>
            <a:ext cx="17449800" cy="94488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23210" y="466070"/>
            <a:ext cx="16668750" cy="2862322"/>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10.14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(SGK-tr107</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Người ta nhấn chìm hoàn toàn 5 viên bi có dạng hình cầu vào một </a:t>
            </a:r>
            <a:r>
              <a:rPr lang="vi-VN" sz="4000">
                <a:solidFill>
                  <a:srgbClr val="000000"/>
                </a:solidFill>
                <a:ea typeface="Times New Roman" panose="02020603050405020304" pitchFamily="18" charset="0"/>
                <a:cs typeface="Arial" panose="020B0604020202020204" pitchFamily="34" charset="0"/>
              </a:rPr>
              <a:t>chiếc </a:t>
            </a:r>
            <a:r>
              <a:rPr lang="vi-VN" sz="4000" smtClean="0">
                <a:solidFill>
                  <a:srgbClr val="000000"/>
                </a:solidFill>
                <a:ea typeface="Times New Roman" panose="02020603050405020304" pitchFamily="18" charset="0"/>
                <a:cs typeface="Arial" panose="020B0604020202020204" pitchFamily="34" charset="0"/>
              </a:rPr>
              <a:t>cốc</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hình </a:t>
            </a:r>
            <a:r>
              <a:rPr lang="vi-VN" sz="4000">
                <a:solidFill>
                  <a:srgbClr val="000000"/>
                </a:solidFill>
                <a:ea typeface="Times New Roman" panose="02020603050405020304" pitchFamily="18" charset="0"/>
                <a:cs typeface="Arial" panose="020B0604020202020204" pitchFamily="34" charset="0"/>
              </a:rPr>
              <a:t>trụ đựng đầy nước, mỗi viên bi có đường kính 2 cm. Tính lượng nước </a:t>
            </a:r>
            <a:r>
              <a:rPr lang="vi-VN" sz="4000">
                <a:solidFill>
                  <a:srgbClr val="000000"/>
                </a:solidFill>
                <a:ea typeface="Times New Roman" panose="02020603050405020304" pitchFamily="18" charset="0"/>
                <a:cs typeface="Arial" panose="020B0604020202020204" pitchFamily="34" charset="0"/>
              </a:rPr>
              <a:t>tràn </a:t>
            </a:r>
            <a:r>
              <a:rPr lang="vi-VN" sz="4000" smtClean="0">
                <a:solidFill>
                  <a:srgbClr val="000000"/>
                </a:solidFill>
                <a:ea typeface="Times New Roman" panose="02020603050405020304" pitchFamily="18" charset="0"/>
                <a:cs typeface="Arial" panose="020B0604020202020204" pitchFamily="34" charset="0"/>
              </a:rPr>
              <a:t>ra</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khỏi </a:t>
            </a:r>
            <a:r>
              <a:rPr lang="vi-VN" sz="4000">
                <a:solidFill>
                  <a:srgbClr val="000000"/>
                </a:solidFill>
                <a:ea typeface="Times New Roman" panose="02020603050405020304" pitchFamily="18" charset="0"/>
                <a:cs typeface="Arial" panose="020B0604020202020204" pitchFamily="34" charset="0"/>
              </a:rPr>
              <a:t>cốc.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5" name="Group 4"/>
          <p:cNvGrpSpPr/>
          <p:nvPr/>
        </p:nvGrpSpPr>
        <p:grpSpPr>
          <a:xfrm>
            <a:off x="381000" y="3731714"/>
            <a:ext cx="2767263" cy="1363692"/>
            <a:chOff x="859666" y="676025"/>
            <a:chExt cx="3432866" cy="1051118"/>
          </a:xfrm>
        </p:grpSpPr>
        <p:pic>
          <p:nvPicPr>
            <p:cNvPr id="6" name="Picture 5"/>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7" name="TextBox 6"/>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3148262" y="3433323"/>
                <a:ext cx="14343697" cy="3551806"/>
              </a:xfrm>
              <a:prstGeom prst="rect">
                <a:avLst/>
              </a:prstGeom>
            </p:spPr>
            <p:txBody>
              <a:bodyPr wrap="square">
                <a:spAutoFit/>
              </a:bodyPr>
              <a:lstStyle/>
              <a:p>
                <a:pPr algn="just">
                  <a:lnSpc>
                    <a:spcPct val="130000"/>
                  </a:lnSpc>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Calibri" panose="020F0502020204030204" pitchFamily="34" charset="0"/>
                          <a:cs typeface="Arial" panose="020B0604020202020204" pitchFamily="34" charset="0"/>
                        </a:rPr>
                        <m:t>Th</m:t>
                      </m:r>
                      <m:r>
                        <m:rPr>
                          <m:nor/>
                        </m:rPr>
                        <a:rPr lang="en-US" sz="4000" smtClean="0">
                          <a:latin typeface="Arial" panose="020B0604020202020204" pitchFamily="34" charset="0"/>
                          <a:ea typeface="Calibri" panose="020F0502020204030204" pitchFamily="34" charset="0"/>
                          <a:cs typeface="Arial" panose="020B0604020202020204" pitchFamily="34" charset="0"/>
                        </a:rPr>
                        <m:t>ể </m:t>
                      </m:r>
                      <m:r>
                        <m:rPr>
                          <m:nor/>
                        </m:rPr>
                        <a:rPr lang="en-US" sz="4000" smtClean="0">
                          <a:latin typeface="Arial" panose="020B0604020202020204" pitchFamily="34" charset="0"/>
                          <a:ea typeface="Calibri" panose="020F0502020204030204" pitchFamily="34" charset="0"/>
                          <a:cs typeface="Arial" panose="020B0604020202020204" pitchFamily="34" charset="0"/>
                        </a:rPr>
                        <m:t>t</m:t>
                      </m:r>
                      <m:r>
                        <m:rPr>
                          <m:nor/>
                        </m:rPr>
                        <a:rPr lang="en-US" sz="4000" smtClean="0">
                          <a:latin typeface="Arial" panose="020B0604020202020204" pitchFamily="34" charset="0"/>
                          <a:ea typeface="Calibri" panose="020F0502020204030204" pitchFamily="34" charset="0"/>
                          <a:cs typeface="Arial" panose="020B0604020202020204" pitchFamily="34" charset="0"/>
                        </a:rPr>
                        <m:t>í</m:t>
                      </m:r>
                      <m:r>
                        <m:rPr>
                          <m:nor/>
                        </m:rPr>
                        <a:rPr lang="en-US" sz="4000" smtClean="0">
                          <a:latin typeface="Arial" panose="020B0604020202020204" pitchFamily="34" charset="0"/>
                          <a:ea typeface="Calibri" panose="020F0502020204030204" pitchFamily="34" charset="0"/>
                          <a:cs typeface="Arial" panose="020B0604020202020204" pitchFamily="34" charset="0"/>
                        </a:rPr>
                        <m:t>ch</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c</m:t>
                      </m:r>
                      <m:r>
                        <m:rPr>
                          <m:nor/>
                        </m:rPr>
                        <a:rPr lang="en-US" sz="4000" smtClean="0">
                          <a:latin typeface="Arial" panose="020B0604020202020204" pitchFamily="34" charset="0"/>
                          <a:ea typeface="Calibri" panose="020F0502020204030204" pitchFamily="34" charset="0"/>
                          <a:cs typeface="Arial" panose="020B0604020202020204" pitchFamily="34" charset="0"/>
                        </a:rPr>
                        <m:t>ủ</m:t>
                      </m:r>
                      <m:r>
                        <m:rPr>
                          <m:nor/>
                        </m:rPr>
                        <a:rPr lang="en-US" sz="4000" smtClean="0">
                          <a:latin typeface="Arial" panose="020B0604020202020204" pitchFamily="34" charset="0"/>
                          <a:ea typeface="Calibri" panose="020F0502020204030204" pitchFamily="34" charset="0"/>
                          <a:cs typeface="Arial" panose="020B0604020202020204" pitchFamily="34" charset="0"/>
                        </a:rPr>
                        <m:t>a</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m</m:t>
                      </m:r>
                      <m:r>
                        <m:rPr>
                          <m:nor/>
                        </m:rPr>
                        <a:rPr lang="en-US" sz="4000" smtClean="0">
                          <a:latin typeface="Arial" panose="020B0604020202020204" pitchFamily="34" charset="0"/>
                          <a:ea typeface="Calibri" panose="020F0502020204030204" pitchFamily="34" charset="0"/>
                          <a:cs typeface="Arial" panose="020B0604020202020204" pitchFamily="34" charset="0"/>
                        </a:rPr>
                        <m:t>ộ</m:t>
                      </m:r>
                      <m:r>
                        <m:rPr>
                          <m:nor/>
                        </m:rPr>
                        <a:rPr lang="en-US" sz="4000" smtClean="0">
                          <a:latin typeface="Arial" panose="020B0604020202020204" pitchFamily="34" charset="0"/>
                          <a:ea typeface="Calibri" panose="020F0502020204030204" pitchFamily="34" charset="0"/>
                          <a:cs typeface="Arial" panose="020B0604020202020204" pitchFamily="34" charset="0"/>
                        </a:rPr>
                        <m:t>t</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vi</m:t>
                      </m:r>
                      <m:r>
                        <m:rPr>
                          <m:nor/>
                        </m:rPr>
                        <a:rPr lang="en-US" sz="4000" smtClean="0">
                          <a:latin typeface="Arial" panose="020B0604020202020204" pitchFamily="34" charset="0"/>
                          <a:ea typeface="Calibri" panose="020F0502020204030204" pitchFamily="34" charset="0"/>
                          <a:cs typeface="Arial" panose="020B0604020202020204" pitchFamily="34" charset="0"/>
                        </a:rPr>
                        <m:t>ê</m:t>
                      </m:r>
                      <m:r>
                        <m:rPr>
                          <m:nor/>
                        </m:rPr>
                        <a:rPr lang="en-US" sz="4000" smtClean="0">
                          <a:latin typeface="Arial" panose="020B0604020202020204" pitchFamily="34" charset="0"/>
                          <a:ea typeface="Calibri" panose="020F0502020204030204" pitchFamily="34" charset="0"/>
                          <a:cs typeface="Arial" panose="020B0604020202020204" pitchFamily="34" charset="0"/>
                        </a:rPr>
                        <m:t>n</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bi</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l</m:t>
                      </m:r>
                      <m:r>
                        <m:rPr>
                          <m:nor/>
                        </m:rPr>
                        <a:rPr lang="en-US"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Th</m:t>
                      </m:r>
                      <m:r>
                        <m:rPr>
                          <m:nor/>
                        </m:rPr>
                        <a:rPr lang="en-US" sz="4000">
                          <a:latin typeface="Arial" panose="020B0604020202020204" pitchFamily="34" charset="0"/>
                          <a:ea typeface="Calibri" panose="020F0502020204030204" pitchFamily="34" charset="0"/>
                          <a:cs typeface="Arial" panose="020B0604020202020204" pitchFamily="34" charset="0"/>
                        </a:rPr>
                        <m:t>ể </m:t>
                      </m:r>
                      <m:r>
                        <m:rPr>
                          <m:nor/>
                        </m:rPr>
                        <a:rPr lang="en-US" sz="4000">
                          <a:latin typeface="Arial" panose="020B0604020202020204" pitchFamily="34" charset="0"/>
                          <a:ea typeface="Calibri" panose="020F0502020204030204" pitchFamily="34" charset="0"/>
                          <a:cs typeface="Arial" panose="020B0604020202020204" pitchFamily="34" charset="0"/>
                        </a:rPr>
                        <m:t>t</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ch</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t>
                      </m:r>
                      <m:r>
                        <m:rPr>
                          <m:nor/>
                        </m:rPr>
                        <a:rPr lang="en-US" sz="4000">
                          <a:latin typeface="Arial" panose="020B0604020202020204" pitchFamily="34" charset="0"/>
                          <a:ea typeface="Calibri" panose="020F0502020204030204" pitchFamily="34" charset="0"/>
                          <a:cs typeface="Arial" panose="020B0604020202020204" pitchFamily="34" charset="0"/>
                        </a:rPr>
                        <m:t>ủ</m:t>
                      </m:r>
                      <m:r>
                        <m:rPr>
                          <m:nor/>
                        </m:rPr>
                        <a:rPr lang="en-US" sz="4000">
                          <a:latin typeface="Arial" panose="020B0604020202020204" pitchFamily="34" charset="0"/>
                          <a:ea typeface="Calibri" panose="020F0502020204030204" pitchFamily="34" charset="0"/>
                          <a:cs typeface="Arial" panose="020B0604020202020204" pitchFamily="34" charset="0"/>
                        </a:rPr>
                        <m:t>a</m:t>
                      </m:r>
                      <m:r>
                        <m:rPr>
                          <m:nor/>
                        </m:rPr>
                        <a:rPr lang="en-US" sz="4000">
                          <a:latin typeface="Arial" panose="020B0604020202020204" pitchFamily="34" charset="0"/>
                          <a:ea typeface="Calibri" panose="020F0502020204030204" pitchFamily="34" charset="0"/>
                          <a:cs typeface="Arial" panose="020B0604020202020204" pitchFamily="34" charset="0"/>
                        </a:rPr>
                        <m:t> 5 </m:t>
                      </m:r>
                      <m:r>
                        <m:rPr>
                          <m:nor/>
                        </m:rPr>
                        <a:rPr lang="en-US" sz="4000">
                          <a:latin typeface="Arial" panose="020B0604020202020204" pitchFamily="34" charset="0"/>
                          <a:ea typeface="Calibri" panose="020F0502020204030204" pitchFamily="34" charset="0"/>
                          <a:cs typeface="Arial" panose="020B0604020202020204" pitchFamily="34" charset="0"/>
                        </a:rPr>
                        <m:t>vi</m:t>
                      </m:r>
                      <m:r>
                        <m:rPr>
                          <m:nor/>
                        </m:rPr>
                        <a:rPr lang="en-US" sz="4000">
                          <a:latin typeface="Arial" panose="020B0604020202020204" pitchFamily="34" charset="0"/>
                          <a:ea typeface="Calibri" panose="020F0502020204030204" pitchFamily="34" charset="0"/>
                          <a:cs typeface="Arial" panose="020B0604020202020204" pitchFamily="34" charset="0"/>
                        </a:rPr>
                        <m:t>ê</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bi</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148262" y="3433323"/>
                <a:ext cx="14343697" cy="35518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110989" y="7319523"/>
                <a:ext cx="16093191" cy="2395977"/>
              </a:xfrm>
              <a:prstGeom prst="rect">
                <a:avLst/>
              </a:prstGeom>
            </p:spPr>
            <p:txBody>
              <a:bodyPr wrap="square">
                <a:spAutoFit/>
              </a:bodyPr>
              <a:lstStyle/>
              <a:p>
                <a:pPr lvl="0" algn="just">
                  <a:lnSpc>
                    <a:spcPct val="13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Vì thể tích lượng nước tràn ra khỏi cốc bằng thể tích của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năm </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viên bi</a:t>
                </a:r>
              </a:p>
              <a:p>
                <a:pPr lvl="0" algn="just">
                  <a:lnSpc>
                    <a:spcPct val="13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ượ</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ướ</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ra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kh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ỏ</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i</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ố</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≈21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ướ</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10989" y="7319523"/>
                <a:ext cx="16093191" cy="2395977"/>
              </a:xfrm>
              <a:prstGeom prst="rect">
                <a:avLst/>
              </a:prstGeom>
              <a:blipFill>
                <a:blip r:embed="rId5"/>
                <a:stretch>
                  <a:fillRect l="-1326" t="-254"/>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a:off x="16687800" y="8496300"/>
            <a:ext cx="2297254" cy="2297254"/>
          </a:xfrm>
          <a:prstGeom prst="rect">
            <a:avLst/>
          </a:prstGeom>
        </p:spPr>
      </p:pic>
    </p:spTree>
    <p:extLst>
      <p:ext uri="{BB962C8B-B14F-4D97-AF65-F5344CB8AC3E}">
        <p14:creationId xmlns:p14="http://schemas.microsoft.com/office/powerpoint/2010/main" val="21374434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500"/>
                                        <p:tgtEl>
                                          <p:spTgt spid="9">
                                            <p:txEl>
                                              <p:pRg st="0" end="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9296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oogle Shape;259;p5"/>
          <p:cNvPicPr preferRelativeResize="0"/>
          <p:nvPr/>
        </p:nvPicPr>
        <p:blipFill rotWithShape="1">
          <a:blip r:embed="rId2">
            <a:alphaModFix/>
          </a:blip>
          <a:srcRect/>
          <a:stretch/>
        </p:blipFill>
        <p:spPr>
          <a:xfrm>
            <a:off x="15334916" y="9679492"/>
            <a:ext cx="2465904" cy="493208"/>
          </a:xfrm>
          <a:prstGeom prst="rect">
            <a:avLst/>
          </a:prstGeom>
          <a:noFill/>
          <a:ln>
            <a:noFill/>
          </a:ln>
        </p:spPr>
      </p:pic>
      <mc:AlternateContent xmlns:mc="http://schemas.openxmlformats.org/markup-compatibility/2006">
        <mc:Choice xmlns:a14="http://schemas.microsoft.com/office/drawing/2010/main" Requires="a14">
          <p:sp>
            <p:nvSpPr>
              <p:cNvPr id="9" name="Rectangle 8"/>
              <p:cNvSpPr/>
              <p:nvPr/>
            </p:nvSpPr>
            <p:spPr>
              <a:xfrm>
                <a:off x="304800" y="190500"/>
                <a:ext cx="17678400" cy="2862322"/>
              </a:xfrm>
              <a:prstGeom prst="rect">
                <a:avLst/>
              </a:prstGeom>
            </p:spPr>
            <p:txBody>
              <a:bodyPr wrap="square">
                <a:spAutoFit/>
              </a:bodyPr>
              <a:lstStyle/>
              <a:p>
                <a:pPr lvl="0" algn="just">
                  <a:lnSpc>
                    <a:spcPct val="150000"/>
                  </a:lnSpc>
                </a:pP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 10.15 </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(SGK-tr107</a:t>
                </a: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Một bồn chứa xăng gồm hai nửa hình cầu có đường kính bằng 1,8 m và một </a:t>
                </a:r>
                <a:r>
                  <a:rPr lang="vi-VN" sz="4000">
                    <a:solidFill>
                      <a:srgbClr val="000000"/>
                    </a:solidFill>
                    <a:ea typeface="Times New Roman" panose="02020603050405020304" pitchFamily="18" charset="0"/>
                    <a:cs typeface="Arial" panose="020B0604020202020204" pitchFamily="34" charset="0"/>
                  </a:rPr>
                  <a:t>hình </a:t>
                </a:r>
                <a:r>
                  <a:rPr lang="vi-VN" sz="4000" smtClean="0">
                    <a:solidFill>
                      <a:srgbClr val="000000"/>
                    </a:solidFill>
                    <a:ea typeface="Times New Roman" panose="02020603050405020304" pitchFamily="18" charset="0"/>
                    <a:cs typeface="Arial" panose="020B0604020202020204" pitchFamily="34" charset="0"/>
                  </a:rPr>
                  <a:t>trụ</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có </a:t>
                </a:r>
                <a:r>
                  <a:rPr lang="vi-VN" sz="4000">
                    <a:solidFill>
                      <a:srgbClr val="000000"/>
                    </a:solidFill>
                    <a:ea typeface="Times New Roman" panose="02020603050405020304" pitchFamily="18" charset="0"/>
                    <a:cs typeface="Arial" panose="020B0604020202020204" pitchFamily="34" charset="0"/>
                  </a:rPr>
                  <a:t>chiều cao bằng 3,6 m (H.10.32). Tính thể tích của bồn chứa xăng (làm tròn </a:t>
                </a:r>
                <a:r>
                  <a:rPr lang="vi-VN" sz="4000">
                    <a:solidFill>
                      <a:srgbClr val="000000"/>
                    </a:solidFill>
                    <a:ea typeface="Times New Roman" panose="02020603050405020304" pitchFamily="18" charset="0"/>
                    <a:cs typeface="Arial" panose="020B0604020202020204" pitchFamily="34" charset="0"/>
                  </a:rPr>
                  <a:t>kết </a:t>
                </a:r>
                <a:r>
                  <a:rPr lang="vi-VN" sz="4000" smtClean="0">
                    <a:solidFill>
                      <a:srgbClr val="000000"/>
                    </a:solidFill>
                    <a:ea typeface="Times New Roman" panose="02020603050405020304" pitchFamily="18" charset="0"/>
                    <a:cs typeface="Arial" panose="020B0604020202020204" pitchFamily="34" charset="0"/>
                  </a:rPr>
                  <a:t>quả</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đến </a:t>
                </a:r>
                <a:r>
                  <a:rPr lang="vi-VN" sz="4000">
                    <a:solidFill>
                      <a:srgbClr val="000000"/>
                    </a:solidFill>
                    <a:ea typeface="Times New Roman" panose="02020603050405020304" pitchFamily="18" charset="0"/>
                    <a:cs typeface="Arial" panose="020B0604020202020204" pitchFamily="34" charset="0"/>
                  </a:rPr>
                  <a:t>hàng phần trăm </a:t>
                </a:r>
                <a:r>
                  <a:rPr lang="vi-VN" sz="4000">
                    <a:solidFill>
                      <a:srgbClr val="000000"/>
                    </a:solidFill>
                    <a:ea typeface="Times New Roman" panose="02020603050405020304" pitchFamily="18" charset="0"/>
                    <a:cs typeface="Arial" panose="020B0604020202020204" pitchFamily="34" charset="0"/>
                  </a:rPr>
                  <a:t>của </a:t>
                </a:r>
                <a14:m>
                  <m:oMath xmlns:m="http://schemas.openxmlformats.org/officeDocument/2006/math">
                    <m:sSup>
                      <m:sSupPr>
                        <m:ctrlPr>
                          <a:rPr lang="vi-VN" sz="4000" i="1" smtClean="0">
                            <a:solidFill>
                              <a:srgbClr val="000000"/>
                            </a:solidFill>
                            <a:latin typeface="Cambria Math" panose="02040503050406030204" pitchFamily="18" charset="0"/>
                            <a:cs typeface="Arial" panose="020B0604020202020204" pitchFamily="34" charset="0"/>
                          </a:rPr>
                        </m:ctrlPr>
                      </m:sSupPr>
                      <m:e>
                        <m:r>
                          <m:rPr>
                            <m:nor/>
                          </m:rPr>
                          <a:rPr lang="vi-VN" sz="4000">
                            <a:solidFill>
                              <a:srgbClr val="000000"/>
                            </a:solidFill>
                            <a:ea typeface="Times New Roman" panose="02020603050405020304" pitchFamily="18" charset="0"/>
                            <a:cs typeface="Arial" panose="020B0604020202020204" pitchFamily="34" charset="0"/>
                          </a:rPr>
                          <m:t>m</m:t>
                        </m:r>
                      </m:e>
                      <m:sup>
                        <m:r>
                          <a:rPr lang="en-US" sz="4000" b="0" i="1" smtClean="0">
                            <a:solidFill>
                              <a:srgbClr val="000000"/>
                            </a:solidFill>
                            <a:latin typeface="Cambria Math" panose="02040503050406030204" pitchFamily="18" charset="0"/>
                            <a:cs typeface="Arial" panose="020B0604020202020204" pitchFamily="34" charset="0"/>
                          </a:rPr>
                          <m:t>3</m:t>
                        </m:r>
                      </m:sup>
                    </m:sSup>
                  </m:oMath>
                </a14:m>
                <a:r>
                  <a:rPr lang="vi-VN" sz="4000" smtClean="0">
                    <a:solidFill>
                      <a:srgbClr val="000000"/>
                    </a:solidFill>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04800" y="190500"/>
                <a:ext cx="17678400" cy="2862322"/>
              </a:xfrm>
              <a:prstGeom prst="rect">
                <a:avLst/>
              </a:prstGeom>
              <a:blipFill>
                <a:blip r:embed="rId3"/>
                <a:stretch>
                  <a:fillRect l="-1207" r="-1207" b="-42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0774796" y="4226219"/>
                <a:ext cx="6827404" cy="2821350"/>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Bán kính hai nửa hình cầu </a:t>
                </a:r>
                <a:r>
                  <a:rPr lang="en-US" sz="4000">
                    <a:latin typeface="Arial" panose="020B0604020202020204" pitchFamily="34" charset="0"/>
                    <a:ea typeface="Calibri" panose="020F0502020204030204" pitchFamily="34" charset="0"/>
                    <a:cs typeface="Arial" panose="020B0604020202020204" pitchFamily="34" charset="0"/>
                  </a:rPr>
                  <a:t>là </a:t>
                </a:r>
                <a:endParaRPr lang="en-US" sz="4000" smtClean="0">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=0,9</m:t>
                      </m:r>
                      <m:r>
                        <m:rPr>
                          <m:nor/>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latin typeface="Arial" panose="020B0604020202020204" pitchFamily="34" charset="0"/>
                          <a:ea typeface="Calibri" panose="020F0502020204030204" pitchFamily="34" charset="0"/>
                          <a:cs typeface="Arial" panose="020B0604020202020204" pitchFamily="34" charset="0"/>
                        </a:rPr>
                        <m:t>m</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774796" y="4226219"/>
                <a:ext cx="6827404" cy="2821350"/>
              </a:xfrm>
              <a:prstGeom prst="rect">
                <a:avLst/>
              </a:prstGeom>
              <a:blipFill>
                <a:blip r:embed="rId4"/>
                <a:stretch>
                  <a:fillRect l="-3214" r="-3036"/>
                </a:stretch>
              </a:blipFill>
            </p:spPr>
            <p:txBody>
              <a:bodyPr/>
              <a:lstStyle/>
              <a:p>
                <a:r>
                  <a:rPr lang="en-US">
                    <a:noFill/>
                  </a:rPr>
                  <a:t> </a:t>
                </a:r>
              </a:p>
            </p:txBody>
          </p:sp>
        </mc:Fallback>
      </mc:AlternateContent>
      <p:grpSp>
        <p:nvGrpSpPr>
          <p:cNvPr id="12" name="Group 11"/>
          <p:cNvGrpSpPr/>
          <p:nvPr/>
        </p:nvGrpSpPr>
        <p:grpSpPr>
          <a:xfrm>
            <a:off x="8125644" y="3387716"/>
            <a:ext cx="2767263" cy="1363692"/>
            <a:chOff x="859666" y="676025"/>
            <a:chExt cx="3432866" cy="1051118"/>
          </a:xfrm>
        </p:grpSpPr>
        <p:pic>
          <p:nvPicPr>
            <p:cNvPr id="15" name="Picture 14"/>
            <p:cNvPicPr>
              <a:picLocks noChangeAspect="1"/>
            </p:cNvPicPr>
            <p:nvPr/>
          </p:nvPicPr>
          <p:blipFill>
            <a:blip r:embed="rId5" cstate="print">
              <a:duotone>
                <a:prstClr val="black"/>
                <a:srgbClr val="67A516">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10" name="Picture 9"/>
          <p:cNvPicPr>
            <a:picLocks noChangeAspect="1"/>
          </p:cNvPicPr>
          <p:nvPr/>
        </p:nvPicPr>
        <p:blipFill>
          <a:blip r:embed="rId7"/>
          <a:stretch>
            <a:fillRect/>
          </a:stretch>
        </p:blipFill>
        <p:spPr>
          <a:xfrm>
            <a:off x="304800" y="3455125"/>
            <a:ext cx="7668444" cy="3444301"/>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2933700" y="7204226"/>
                <a:ext cx="12420600" cy="2015936"/>
              </a:xfrm>
              <a:prstGeom prst="rect">
                <a:avLst/>
              </a:prstGeom>
            </p:spPr>
            <p:txBody>
              <a:bodyPr wrap="square">
                <a:spAutoFit/>
              </a:bodyPr>
              <a:lstStyle/>
              <a:p>
                <a:pPr lvl="0" algn="ctr">
                  <a:lnSpc>
                    <a:spcPct val="150000"/>
                  </a:lnSpc>
                  <a:spcBef>
                    <a:spcPts val="300"/>
                  </a:spcBef>
                  <a:spcAft>
                    <a:spcPts val="3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Thể tích hình trụ chiều cao 3,6 m và bán kính 0,9 m là</a:t>
                </a:r>
              </a:p>
              <a:p>
                <a:pPr lvl="0" algn="ctr">
                  <a:lnSpc>
                    <a:spcPct val="150000"/>
                  </a:lnSpc>
                  <a:spcBef>
                    <a:spcPts val="300"/>
                  </a:spcBef>
                  <a:spcAft>
                    <a:spcPts val="300"/>
                  </a:spcAft>
                </a:pP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0,9</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.3,6=2,916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baseline="30000">
                            <a:solidFill>
                              <a:prstClr val="black"/>
                            </a:solidFill>
                            <a:latin typeface="Arial" panose="020B0604020202020204" pitchFamily="34" charset="0"/>
                            <a:ea typeface="Calibri" panose="020F0502020204030204" pitchFamily="34" charset="0"/>
                            <a:cs typeface="Arial" panose="020B0604020202020204" pitchFamily="34" charset="0"/>
                          </a:rPr>
                          <m:t>3</m:t>
                        </m:r>
                      </m:e>
                    </m: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7" name="Rectangle 16"/>
              <p:cNvSpPr>
                <a:spLocks noRot="1" noChangeAspect="1" noMove="1" noResize="1" noEditPoints="1" noAdjustHandles="1" noChangeArrowheads="1" noChangeShapeType="1" noTextEdit="1"/>
              </p:cNvSpPr>
              <p:nvPr/>
            </p:nvSpPr>
            <p:spPr>
              <a:xfrm>
                <a:off x="2933700" y="7204226"/>
                <a:ext cx="12420600" cy="2015936"/>
              </a:xfrm>
              <a:prstGeom prst="rect">
                <a:avLst/>
              </a:prstGeom>
              <a:blipFill>
                <a:blip r:embed="rId8"/>
                <a:stretch>
                  <a:fillRect l="-1374" r="-1325"/>
                </a:stretch>
              </a:blipFill>
            </p:spPr>
            <p:txBody>
              <a:bodyPr/>
              <a:lstStyle/>
              <a:p>
                <a:r>
                  <a:rPr lang="en-US">
                    <a:noFill/>
                  </a:rPr>
                  <a:t> </a:t>
                </a:r>
              </a:p>
            </p:txBody>
          </p:sp>
        </mc:Fallback>
      </mc:AlternateContent>
    </p:spTree>
    <p:extLst>
      <p:ext uri="{BB962C8B-B14F-4D97-AF65-F5344CB8AC3E}">
        <p14:creationId xmlns:p14="http://schemas.microsoft.com/office/powerpoint/2010/main" val="12029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sp>
        <p:nvSpPr>
          <p:cNvPr id="3" name="Rectangle 2"/>
          <p:cNvSpPr/>
          <p:nvPr/>
        </p:nvSpPr>
        <p:spPr>
          <a:xfrm>
            <a:off x="152400" y="114300"/>
            <a:ext cx="17983200" cy="9296400"/>
          </a:xfrm>
          <a:prstGeom prst="rect">
            <a:avLst/>
          </a:prstGeom>
          <a:solidFill>
            <a:srgbClr val="FFFFEF"/>
          </a:solidFill>
          <a:ln>
            <a:solidFill>
              <a:srgbClr val="FFF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95401" y="3779274"/>
                <a:ext cx="15773400" cy="5402826"/>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tích của hai nửa hình cầu bán kính 0,9 m là</a:t>
                </a:r>
              </a:p>
              <a:p>
                <a:pPr lvl="0">
                  <a:lnSpc>
                    <a:spcPct val="150000"/>
                  </a:lnSpc>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=0,972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baseline="30000">
                              <a:solidFill>
                                <a:prstClr val="black"/>
                              </a:solidFill>
                              <a:latin typeface="Arial" panose="020B0604020202020204" pitchFamily="34" charset="0"/>
                              <a:ea typeface="Calibri" panose="020F0502020204030204" pitchFamily="34" charset="0"/>
                              <a:cs typeface="Arial" panose="020B0604020202020204" pitchFamily="34" charset="0"/>
                            </a:rPr>
                            <m:t>3</m:t>
                          </m:r>
                        </m:e>
                      </m: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 tích bồn chứa xăng là</a:t>
                </a:r>
              </a:p>
              <a:p>
                <a:pPr lvl="0" algn="just">
                  <a:lnSpc>
                    <a:spcPct val="150000"/>
                  </a:lnSpc>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=2,916</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+0,972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=3,888</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≈12,21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baseline="30000">
                              <a:solidFill>
                                <a:prstClr val="black"/>
                              </a:solidFill>
                              <a:latin typeface="Arial" panose="020B0604020202020204" pitchFamily="34" charset="0"/>
                              <a:ea typeface="Calibri" panose="020F0502020204030204" pitchFamily="34" charset="0"/>
                              <a:cs typeface="Arial" panose="020B0604020202020204" pitchFamily="34" charset="0"/>
                            </a:rPr>
                            <m:t>3</m:t>
                          </m:r>
                        </m:e>
                      </m: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thể tích của bồn chứa xăng khoảng 12,21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t>
                </a:r>
                <a:r>
                  <a:rPr kumimoji="0" lang="en-US" sz="4000" b="0" i="0" u="none" strike="noStrike" kern="1200" cap="none" spc="0" normalizeH="0" baseline="3000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95401" y="3779274"/>
                <a:ext cx="15773400" cy="5402826"/>
              </a:xfrm>
              <a:prstGeom prst="rect">
                <a:avLst/>
              </a:prstGeom>
              <a:blipFill>
                <a:blip r:embed="rId2"/>
                <a:stretch>
                  <a:fillRect l="-1392" b="-3950"/>
                </a:stretch>
              </a:blipFill>
            </p:spPr>
            <p:txBody>
              <a:bodyPr/>
              <a:lstStyle/>
              <a:p>
                <a:r>
                  <a:rPr lang="en-US">
                    <a:noFill/>
                  </a:rPr>
                  <a:t> </a:t>
                </a:r>
              </a:p>
            </p:txBody>
          </p:sp>
        </mc:Fallback>
      </mc:AlternateContent>
      <p:grpSp>
        <p:nvGrpSpPr>
          <p:cNvPr id="6" name="Group 5"/>
          <p:cNvGrpSpPr/>
          <p:nvPr/>
        </p:nvGrpSpPr>
        <p:grpSpPr>
          <a:xfrm>
            <a:off x="762000" y="350808"/>
            <a:ext cx="2767263" cy="1363692"/>
            <a:chOff x="859666" y="676025"/>
            <a:chExt cx="3432866" cy="1051118"/>
          </a:xfrm>
        </p:grpSpPr>
        <p:pic>
          <p:nvPicPr>
            <p:cNvPr id="7" name="Picture 6"/>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8" name="TextBox 7"/>
            <p:cNvSpPr txBox="1"/>
            <p:nvPr/>
          </p:nvSpPr>
          <p:spPr>
            <a:xfrm>
              <a:off x="859666" y="870862"/>
              <a:ext cx="3432866" cy="545630"/>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10" name="Picture 9"/>
          <p:cNvPicPr>
            <a:picLocks noChangeAspect="1"/>
          </p:cNvPicPr>
          <p:nvPr/>
        </p:nvPicPr>
        <p:blipFill>
          <a:blip r:embed="rId5"/>
          <a:stretch>
            <a:fillRect/>
          </a:stretch>
        </p:blipFill>
        <p:spPr>
          <a:xfrm>
            <a:off x="5683839" y="511220"/>
            <a:ext cx="6920321" cy="3108280"/>
          </a:xfrm>
          <a:prstGeom prst="rect">
            <a:avLst/>
          </a:prstGeom>
        </p:spPr>
      </p:pic>
      <p:pic>
        <p:nvPicPr>
          <p:cNvPr id="2" name="Picture 1"/>
          <p:cNvPicPr>
            <a:picLocks noChangeAspect="1"/>
          </p:cNvPicPr>
          <p:nvPr/>
        </p:nvPicPr>
        <p:blipFill>
          <a:blip r:embed="rId6"/>
          <a:stretch>
            <a:fillRect/>
          </a:stretch>
        </p:blipFill>
        <p:spPr>
          <a:xfrm rot="19126957">
            <a:off x="16093395" y="711611"/>
            <a:ext cx="2284083" cy="2524068"/>
          </a:xfrm>
          <a:prstGeom prst="rect">
            <a:avLst/>
          </a:prstGeom>
        </p:spPr>
      </p:pic>
    </p:spTree>
    <p:extLst>
      <p:ext uri="{BB962C8B-B14F-4D97-AF65-F5344CB8AC3E}">
        <p14:creationId xmlns:p14="http://schemas.microsoft.com/office/powerpoint/2010/main" val="219208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up)">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9" name="Group 8"/>
          <p:cNvGrpSpPr/>
          <p:nvPr/>
        </p:nvGrpSpPr>
        <p:grpSpPr>
          <a:xfrm>
            <a:off x="228600" y="114300"/>
            <a:ext cx="17830800" cy="9982200"/>
            <a:chOff x="228600" y="114300"/>
            <a:chExt cx="17830800" cy="9982200"/>
          </a:xfrm>
        </p:grpSpPr>
        <mc:AlternateContent xmlns:mc="http://schemas.openxmlformats.org/markup-compatibility/2006">
          <mc:Choice xmlns:a14="http://schemas.microsoft.com/office/drawing/2010/main" Requires="a14">
            <p:sp>
              <p:nvSpPr>
                <p:cNvPr id="8" name="Rectangle 7"/>
                <p:cNvSpPr/>
                <p:nvPr/>
              </p:nvSpPr>
              <p:spPr>
                <a:xfrm>
                  <a:off x="228600" y="114300"/>
                  <a:ext cx="17830800" cy="6833024"/>
                </a:xfrm>
                <a:prstGeom prst="rect">
                  <a:avLst/>
                </a:prstGeom>
              </p:spPr>
              <p:txBody>
                <a:bodyPr wrap="square">
                  <a:spAutoFit/>
                </a:bodyPr>
                <a:lstStyle/>
                <a:p>
                  <a:pPr lvl="0" algn="just">
                    <a:lnSpc>
                      <a:spcPct val="150000"/>
                    </a:lnSpc>
                  </a:pPr>
                  <a:r>
                    <a:rPr lang="en-US" sz="37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 10.16 </a:t>
                  </a:r>
                  <a:r>
                    <a:rPr lang="en-US" sz="3700" b="1">
                      <a:solidFill>
                        <a:srgbClr val="C00000"/>
                      </a:solidFill>
                      <a:latin typeface="Arial" panose="020B0604020202020204" pitchFamily="34" charset="0"/>
                      <a:ea typeface="Times New Roman" panose="02020603050405020304" pitchFamily="18" charset="0"/>
                      <a:cs typeface="Arial" panose="020B0604020202020204" pitchFamily="34" charset="0"/>
                    </a:rPr>
                    <a:t>(SGK-tr107</a:t>
                  </a:r>
                  <a:r>
                    <a:rPr lang="en-US" sz="37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700">
                      <a:solidFill>
                        <a:srgbClr val="000000"/>
                      </a:solidFill>
                      <a:ea typeface="Times New Roman" panose="02020603050405020304" pitchFamily="18" charset="0"/>
                      <a:cs typeface="Arial" panose="020B0604020202020204" pitchFamily="34" charset="0"/>
                    </a:rPr>
                    <a:t>Từ một tấm tôn hình chữ nhật có kích </a:t>
                  </a:r>
                  <a:r>
                    <a:rPr lang="vi-VN" sz="3700">
                      <a:solidFill>
                        <a:srgbClr val="000000"/>
                      </a:solidFill>
                      <a:ea typeface="Times New Roman" panose="02020603050405020304" pitchFamily="18" charset="0"/>
                      <a:cs typeface="Arial" panose="020B0604020202020204" pitchFamily="34" charset="0"/>
                    </a:rPr>
                    <a:t>thước </a:t>
                  </a:r>
                  <a:r>
                    <a:rPr lang="vi-VN" sz="3700" smtClean="0">
                      <a:solidFill>
                        <a:srgbClr val="000000"/>
                      </a:solidFill>
                      <a:ea typeface="Times New Roman" panose="02020603050405020304" pitchFamily="18" charset="0"/>
                      <a:cs typeface="Arial" panose="020B0604020202020204" pitchFamily="34" charset="0"/>
                    </a:rPr>
                    <a:t>50cm</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x</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240cm</a:t>
                  </a:r>
                  <a:r>
                    <a:rPr lang="vi-VN" sz="3700">
                      <a:solidFill>
                        <a:srgbClr val="000000"/>
                      </a:solidFill>
                      <a:ea typeface="Times New Roman" panose="02020603050405020304" pitchFamily="18" charset="0"/>
                      <a:cs typeface="Arial" panose="020B0604020202020204" pitchFamily="34" charset="0"/>
                    </a:rPr>
                    <a:t>, người ta </a:t>
                  </a:r>
                  <a:r>
                    <a:rPr lang="vi-VN" sz="3700">
                      <a:solidFill>
                        <a:srgbClr val="000000"/>
                      </a:solidFill>
                      <a:ea typeface="Times New Roman" panose="02020603050405020304" pitchFamily="18" charset="0"/>
                      <a:cs typeface="Arial" panose="020B0604020202020204" pitchFamily="34" charset="0"/>
                    </a:rPr>
                    <a:t>làm </a:t>
                  </a:r>
                  <a:r>
                    <a:rPr lang="vi-VN" sz="3700" smtClean="0">
                      <a:solidFill>
                        <a:srgbClr val="000000"/>
                      </a:solidFill>
                      <a:ea typeface="Times New Roman" panose="02020603050405020304" pitchFamily="18" charset="0"/>
                      <a:cs typeface="Arial" panose="020B0604020202020204" pitchFamily="34" charset="0"/>
                    </a:rPr>
                    <a:t>mặt</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xung </a:t>
                  </a:r>
                  <a:r>
                    <a:rPr lang="vi-VN" sz="3700">
                      <a:solidFill>
                        <a:srgbClr val="000000"/>
                      </a:solidFill>
                      <a:ea typeface="Times New Roman" panose="02020603050405020304" pitchFamily="18" charset="0"/>
                      <a:cs typeface="Arial" panose="020B0604020202020204" pitchFamily="34" charset="0"/>
                    </a:rPr>
                    <a:t>quanh của các thùng đựng nước hình trụ có chiều cao bằng 50 cm, theo </a:t>
                  </a:r>
                  <a:r>
                    <a:rPr lang="vi-VN" sz="3700">
                      <a:solidFill>
                        <a:srgbClr val="000000"/>
                      </a:solidFill>
                      <a:ea typeface="Times New Roman" panose="02020603050405020304" pitchFamily="18" charset="0"/>
                      <a:cs typeface="Arial" panose="020B0604020202020204" pitchFamily="34" charset="0"/>
                    </a:rPr>
                    <a:t>hai </a:t>
                  </a:r>
                  <a:r>
                    <a:rPr lang="vi-VN" sz="3700" smtClean="0">
                      <a:solidFill>
                        <a:srgbClr val="000000"/>
                      </a:solidFill>
                      <a:ea typeface="Times New Roman" panose="02020603050405020304" pitchFamily="18" charset="0"/>
                      <a:cs typeface="Arial" panose="020B0604020202020204" pitchFamily="34" charset="0"/>
                    </a:rPr>
                    <a:t>cách</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sau </a:t>
                  </a:r>
                  <a:r>
                    <a:rPr lang="vi-VN" sz="3700">
                      <a:solidFill>
                        <a:srgbClr val="000000"/>
                      </a:solidFill>
                      <a:ea typeface="Times New Roman" panose="02020603050405020304" pitchFamily="18" charset="0"/>
                      <a:cs typeface="Arial" panose="020B0604020202020204" pitchFamily="34" charset="0"/>
                    </a:rPr>
                    <a:t>(</a:t>
                  </a:r>
                  <a:r>
                    <a:rPr lang="vi-VN" sz="3700">
                      <a:solidFill>
                        <a:srgbClr val="000000"/>
                      </a:solidFill>
                      <a:ea typeface="Times New Roman" panose="02020603050405020304" pitchFamily="18" charset="0"/>
                      <a:cs typeface="Arial" panose="020B0604020202020204" pitchFamily="34" charset="0"/>
                    </a:rPr>
                    <a:t>H.10.33</a:t>
                  </a:r>
                  <a:r>
                    <a:rPr lang="vi-VN" sz="3700" smtClean="0">
                      <a:solidFill>
                        <a:srgbClr val="000000"/>
                      </a:solidFill>
                      <a:ea typeface="Times New Roman" panose="02020603050405020304" pitchFamily="18" charset="0"/>
                      <a:cs typeface="Arial" panose="020B0604020202020204" pitchFamily="34" charset="0"/>
                    </a:rPr>
                    <a:t>):</a:t>
                  </a:r>
                  <a:endParaRPr lang="en-US" sz="3700" smtClean="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3700" smtClean="0">
                      <a:solidFill>
                        <a:srgbClr val="000000"/>
                      </a:solidFill>
                      <a:ea typeface="Times New Roman" panose="02020603050405020304" pitchFamily="18" charset="0"/>
                      <a:cs typeface="Arial" panose="020B0604020202020204" pitchFamily="34" charset="0"/>
                    </a:rPr>
                    <a:t>Cách </a:t>
                  </a:r>
                  <a:r>
                    <a:rPr lang="vi-VN" sz="3700">
                      <a:solidFill>
                        <a:srgbClr val="000000"/>
                      </a:solidFill>
                      <a:ea typeface="Times New Roman" panose="02020603050405020304" pitchFamily="18" charset="0"/>
                      <a:cs typeface="Arial" panose="020B0604020202020204" pitchFamily="34" charset="0"/>
                    </a:rPr>
                    <a:t>1: Gò tấm tôn ban đầu thành mặt xung quanh của thùng nước hình </a:t>
                  </a:r>
                  <a:r>
                    <a:rPr lang="vi-VN" sz="3700">
                      <a:solidFill>
                        <a:srgbClr val="000000"/>
                      </a:solidFill>
                      <a:ea typeface="Times New Roman" panose="02020603050405020304" pitchFamily="18" charset="0"/>
                      <a:cs typeface="Arial" panose="020B0604020202020204" pitchFamily="34" charset="0"/>
                    </a:rPr>
                    <a:t>trụ</a:t>
                  </a:r>
                  <a:r>
                    <a:rPr lang="vi-VN" sz="3700" smtClean="0">
                      <a:solidFill>
                        <a:srgbClr val="000000"/>
                      </a:solidFill>
                      <a:ea typeface="Times New Roman" panose="02020603050405020304" pitchFamily="18" charset="0"/>
                      <a:cs typeface="Arial" panose="020B0604020202020204" pitchFamily="34" charset="0"/>
                    </a:rPr>
                    <a:t>.</a:t>
                  </a:r>
                  <a:endParaRPr lang="en-US" sz="3700" smtClean="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3700" smtClean="0">
                      <a:solidFill>
                        <a:srgbClr val="000000"/>
                      </a:solidFill>
                      <a:ea typeface="Times New Roman" panose="02020603050405020304" pitchFamily="18" charset="0"/>
                      <a:cs typeface="Arial" panose="020B0604020202020204" pitchFamily="34" charset="0"/>
                    </a:rPr>
                    <a:t>Cách </a:t>
                  </a:r>
                  <a:r>
                    <a:rPr lang="vi-VN" sz="3700">
                      <a:solidFill>
                        <a:srgbClr val="000000"/>
                      </a:solidFill>
                      <a:ea typeface="Times New Roman" panose="02020603050405020304" pitchFamily="18" charset="0"/>
                      <a:cs typeface="Arial" panose="020B0604020202020204" pitchFamily="34" charset="0"/>
                    </a:rPr>
                    <a:t>2: Cắt tấm tôn ban đầu thành hai tấm hình chữ nhật bằng nhau, rồi gò </a:t>
                  </a:r>
                  <a:r>
                    <a:rPr lang="vi-VN" sz="3700">
                      <a:solidFill>
                        <a:srgbClr val="000000"/>
                      </a:solidFill>
                      <a:ea typeface="Times New Roman" panose="02020603050405020304" pitchFamily="18" charset="0"/>
                      <a:cs typeface="Arial" panose="020B0604020202020204" pitchFamily="34" charset="0"/>
                    </a:rPr>
                    <a:t>mỗi </a:t>
                  </a:r>
                  <a:r>
                    <a:rPr lang="vi-VN" sz="3700" smtClean="0">
                      <a:solidFill>
                        <a:srgbClr val="000000"/>
                      </a:solidFill>
                      <a:ea typeface="Times New Roman" panose="02020603050405020304" pitchFamily="18" charset="0"/>
                      <a:cs typeface="Arial" panose="020B0604020202020204" pitchFamily="34" charset="0"/>
                    </a:rPr>
                    <a:t>tấm</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đó </a:t>
                  </a:r>
                  <a:r>
                    <a:rPr lang="vi-VN" sz="3700">
                      <a:solidFill>
                        <a:srgbClr val="000000"/>
                      </a:solidFill>
                      <a:ea typeface="Times New Roman" panose="02020603050405020304" pitchFamily="18" charset="0"/>
                      <a:cs typeface="Arial" panose="020B0604020202020204" pitchFamily="34" charset="0"/>
                    </a:rPr>
                    <a:t>thành mặt xung quanh của một </a:t>
                  </a:r>
                  <a:r>
                    <a:rPr lang="vi-VN" sz="3700">
                      <a:solidFill>
                        <a:srgbClr val="000000"/>
                      </a:solidFill>
                      <a:ea typeface="Times New Roman" panose="02020603050405020304" pitchFamily="18" charset="0"/>
                      <a:cs typeface="Arial" panose="020B0604020202020204" pitchFamily="34" charset="0"/>
                    </a:rPr>
                    <a:t>thùng</a:t>
                  </a:r>
                  <a:r>
                    <a:rPr lang="vi-VN" sz="3700" smtClean="0">
                      <a:solidFill>
                        <a:srgbClr val="000000"/>
                      </a:solidFill>
                      <a:ea typeface="Times New Roman" panose="02020603050405020304" pitchFamily="18" charset="0"/>
                      <a:cs typeface="Arial" panose="020B0604020202020204" pitchFamily="34" charset="0"/>
                    </a:rPr>
                    <a:t>.</a:t>
                  </a:r>
                  <a:endParaRPr lang="en-US" sz="3700" smtClean="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700" smtClean="0">
                      <a:solidFill>
                        <a:srgbClr val="000000"/>
                      </a:solidFill>
                      <a:ea typeface="Times New Roman" panose="02020603050405020304" pitchFamily="18" charset="0"/>
                      <a:cs typeface="Arial" panose="020B0604020202020204" pitchFamily="34" charset="0"/>
                    </a:rPr>
                    <a:t>Kí </a:t>
                  </a:r>
                  <a:r>
                    <a:rPr lang="vi-VN" sz="3700">
                      <a:solidFill>
                        <a:srgbClr val="000000"/>
                      </a:solidFill>
                      <a:ea typeface="Times New Roman" panose="02020603050405020304" pitchFamily="18" charset="0"/>
                      <a:cs typeface="Arial" panose="020B0604020202020204" pitchFamily="34" charset="0"/>
                    </a:rPr>
                    <a:t>hiệu </a:t>
                  </a:r>
                  <a14:m>
                    <m:oMath xmlns:m="http://schemas.openxmlformats.org/officeDocument/2006/math">
                      <m:sSub>
                        <m:sSubPr>
                          <m:ctrlPr>
                            <a:rPr lang="vi-VN" sz="3700" i="1" smtClean="0">
                              <a:solidFill>
                                <a:srgbClr val="000000"/>
                              </a:solidFill>
                              <a:latin typeface="Cambria Math" panose="02040503050406030204" pitchFamily="18" charset="0"/>
                              <a:cs typeface="Arial" panose="020B0604020202020204" pitchFamily="34" charset="0"/>
                            </a:rPr>
                          </m:ctrlPr>
                        </m:sSubPr>
                        <m:e>
                          <m:r>
                            <m:rPr>
                              <m:nor/>
                            </m:rPr>
                            <a:rPr lang="vi-VN" sz="3700">
                              <a:solidFill>
                                <a:srgbClr val="000000"/>
                              </a:solidFill>
                              <a:ea typeface="Times New Roman" panose="02020603050405020304" pitchFamily="18" charset="0"/>
                              <a:cs typeface="Arial" panose="020B0604020202020204" pitchFamily="34" charset="0"/>
                            </a:rPr>
                            <m:t>V</m:t>
                          </m:r>
                        </m:e>
                        <m:sub>
                          <m:r>
                            <a:rPr lang="en-US" sz="3700" b="0" i="1" smtClean="0">
                              <a:solidFill>
                                <a:srgbClr val="000000"/>
                              </a:solidFill>
                              <a:latin typeface="Cambria Math" panose="02040503050406030204" pitchFamily="18" charset="0"/>
                              <a:cs typeface="Arial" panose="020B0604020202020204" pitchFamily="34" charset="0"/>
                            </a:rPr>
                            <m:t>1</m:t>
                          </m:r>
                        </m:sub>
                      </m:sSub>
                    </m:oMath>
                  </a14:m>
                  <a:r>
                    <a:rPr lang="vi-VN" sz="3700" smtClean="0">
                      <a:solidFill>
                        <a:srgbClr val="000000"/>
                      </a:solidFill>
                      <a:ea typeface="Times New Roman" panose="02020603050405020304" pitchFamily="18" charset="0"/>
                      <a:cs typeface="Arial" panose="020B0604020202020204" pitchFamily="34" charset="0"/>
                    </a:rPr>
                    <a:t> </a:t>
                  </a:r>
                  <a:r>
                    <a:rPr lang="vi-VN" sz="3700">
                      <a:solidFill>
                        <a:srgbClr val="000000"/>
                      </a:solidFill>
                      <a:ea typeface="Times New Roman" panose="02020603050405020304" pitchFamily="18" charset="0"/>
                      <a:cs typeface="Arial" panose="020B0604020202020204" pitchFamily="34" charset="0"/>
                    </a:rPr>
                    <a:t>là thể tích của thùng gò được theo Cách 1 và </a:t>
                  </a:r>
                  <a14:m>
                    <m:oMath xmlns:m="http://schemas.openxmlformats.org/officeDocument/2006/math">
                      <m:sSub>
                        <m:sSubPr>
                          <m:ctrlPr>
                            <a:rPr lang="vi-VN" sz="3700" i="1">
                              <a:solidFill>
                                <a:srgbClr val="000000"/>
                              </a:solidFill>
                              <a:latin typeface="Cambria Math" panose="02040503050406030204" pitchFamily="18" charset="0"/>
                              <a:cs typeface="Arial" panose="020B0604020202020204" pitchFamily="34" charset="0"/>
                            </a:rPr>
                          </m:ctrlPr>
                        </m:sSubPr>
                        <m:e>
                          <m:r>
                            <m:rPr>
                              <m:nor/>
                            </m:rPr>
                            <a:rPr lang="vi-VN" sz="3700">
                              <a:solidFill>
                                <a:srgbClr val="000000"/>
                              </a:solidFill>
                              <a:ea typeface="Times New Roman" panose="02020603050405020304" pitchFamily="18" charset="0"/>
                              <a:cs typeface="Arial" panose="020B0604020202020204" pitchFamily="34" charset="0"/>
                            </a:rPr>
                            <m:t>V</m:t>
                          </m:r>
                        </m:e>
                        <m:sub>
                          <m:r>
                            <a:rPr lang="en-US" sz="3700" b="0" i="1" smtClean="0">
                              <a:solidFill>
                                <a:srgbClr val="000000"/>
                              </a:solidFill>
                              <a:latin typeface="Cambria Math" panose="02040503050406030204" pitchFamily="18" charset="0"/>
                              <a:cs typeface="Arial" panose="020B0604020202020204" pitchFamily="34" charset="0"/>
                            </a:rPr>
                            <m:t>2</m:t>
                          </m:r>
                        </m:sub>
                      </m:sSub>
                    </m:oMath>
                  </a14:m>
                  <a:r>
                    <a:rPr lang="vi-VN" sz="3700">
                      <a:solidFill>
                        <a:srgbClr val="000000"/>
                      </a:solidFill>
                      <a:ea typeface="Times New Roman" panose="02020603050405020304" pitchFamily="18" charset="0"/>
                      <a:cs typeface="Arial" panose="020B0604020202020204" pitchFamily="34" charset="0"/>
                    </a:rPr>
                    <a:t> là tổng thể tích </a:t>
                  </a:r>
                  <a:r>
                    <a:rPr lang="vi-VN" sz="3700">
                      <a:solidFill>
                        <a:srgbClr val="000000"/>
                      </a:solidFill>
                      <a:ea typeface="Times New Roman" panose="02020603050405020304" pitchFamily="18" charset="0"/>
                      <a:cs typeface="Arial" panose="020B0604020202020204" pitchFamily="34" charset="0"/>
                    </a:rPr>
                    <a:t>của </a:t>
                  </a:r>
                  <a:r>
                    <a:rPr lang="vi-VN" sz="3700" smtClean="0">
                      <a:solidFill>
                        <a:srgbClr val="000000"/>
                      </a:solidFill>
                      <a:ea typeface="Times New Roman" panose="02020603050405020304" pitchFamily="18" charset="0"/>
                      <a:cs typeface="Arial" panose="020B0604020202020204" pitchFamily="34" charset="0"/>
                    </a:rPr>
                    <a:t>hai</a:t>
                  </a:r>
                  <a:r>
                    <a:rPr lang="en-US" sz="3700" smtClean="0">
                      <a:solidFill>
                        <a:srgbClr val="000000"/>
                      </a:solidFill>
                      <a:ea typeface="Times New Roman" panose="02020603050405020304" pitchFamily="18" charset="0"/>
                      <a:cs typeface="Arial" panose="020B0604020202020204" pitchFamily="34" charset="0"/>
                    </a:rPr>
                    <a:t> </a:t>
                  </a:r>
                  <a:r>
                    <a:rPr lang="vi-VN" sz="3700" smtClean="0">
                      <a:solidFill>
                        <a:srgbClr val="000000"/>
                      </a:solidFill>
                      <a:ea typeface="Times New Roman" panose="02020603050405020304" pitchFamily="18" charset="0"/>
                      <a:cs typeface="Arial" panose="020B0604020202020204" pitchFamily="34" charset="0"/>
                    </a:rPr>
                    <a:t>thùng </a:t>
                  </a:r>
                  <a:r>
                    <a:rPr lang="vi-VN" sz="3700">
                      <a:solidFill>
                        <a:srgbClr val="000000"/>
                      </a:solidFill>
                      <a:ea typeface="Times New Roman" panose="02020603050405020304" pitchFamily="18" charset="0"/>
                      <a:cs typeface="Arial" panose="020B0604020202020204" pitchFamily="34" charset="0"/>
                    </a:rPr>
                    <a:t>gò được theo Cách 2</a:t>
                  </a:r>
                  <a:r>
                    <a:rPr lang="vi-VN" sz="3700">
                      <a:solidFill>
                        <a:srgbClr val="000000"/>
                      </a:solidFill>
                      <a:ea typeface="Times New Roman" panose="02020603050405020304" pitchFamily="18" charset="0"/>
                      <a:cs typeface="Arial" panose="020B0604020202020204" pitchFamily="34" charset="0"/>
                    </a:rPr>
                    <a:t>. </a:t>
                  </a:r>
                  <a:endParaRPr lang="en-US" sz="3700" smtClean="0">
                    <a:solidFill>
                      <a:srgbClr val="000000"/>
                    </a:solidFill>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28600" y="114300"/>
                  <a:ext cx="17830800" cy="6833024"/>
                </a:xfrm>
                <a:prstGeom prst="rect">
                  <a:avLst/>
                </a:prstGeom>
                <a:blipFill>
                  <a:blip r:embed="rId2"/>
                  <a:stretch>
                    <a:fillRect l="-1094" r="-1060" b="-2230"/>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8153400" y="6420999"/>
              <a:ext cx="9906000" cy="367550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28600" y="6743700"/>
                  <a:ext cx="7467600" cy="2766527"/>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700">
                            <a:solidFill>
                              <a:srgbClr val="000000"/>
                            </a:solidFill>
                            <a:ea typeface="Times New Roman" panose="02020603050405020304" pitchFamily="18" charset="0"/>
                            <a:cs typeface="Arial" panose="020B0604020202020204" pitchFamily="34" charset="0"/>
                          </a:rPr>
                          <m:t>T</m:t>
                        </m:r>
                        <m:r>
                          <m:rPr>
                            <m:nor/>
                          </m:rPr>
                          <a:rPr lang="vi-VN" sz="3700">
                            <a:solidFill>
                              <a:srgbClr val="000000"/>
                            </a:solidFill>
                            <a:ea typeface="Times New Roman" panose="02020603050405020304" pitchFamily="18" charset="0"/>
                            <a:cs typeface="Arial" panose="020B0604020202020204" pitchFamily="34" charset="0"/>
                          </a:rPr>
                          <m:t>í</m:t>
                        </m:r>
                        <m:r>
                          <m:rPr>
                            <m:nor/>
                          </m:rPr>
                          <a:rPr lang="vi-VN" sz="3700">
                            <a:solidFill>
                              <a:srgbClr val="000000"/>
                            </a:solidFill>
                            <a:ea typeface="Times New Roman" panose="02020603050405020304" pitchFamily="18" charset="0"/>
                            <a:cs typeface="Arial" panose="020B0604020202020204" pitchFamily="34" charset="0"/>
                          </a:rPr>
                          <m:t>nh</m:t>
                        </m:r>
                        <m:r>
                          <m:rPr>
                            <m:nor/>
                          </m:rPr>
                          <a:rPr lang="vi-VN" sz="3700">
                            <a:solidFill>
                              <a:srgbClr val="000000"/>
                            </a:solidFill>
                            <a:ea typeface="Times New Roman" panose="02020603050405020304" pitchFamily="18" charset="0"/>
                            <a:cs typeface="Arial" panose="020B0604020202020204" pitchFamily="34" charset="0"/>
                          </a:rPr>
                          <m:t> </m:t>
                        </m:r>
                        <m:r>
                          <m:rPr>
                            <m:nor/>
                          </m:rPr>
                          <a:rPr lang="vi-VN" sz="3700">
                            <a:solidFill>
                              <a:srgbClr val="000000"/>
                            </a:solidFill>
                            <a:ea typeface="Times New Roman" panose="02020603050405020304" pitchFamily="18" charset="0"/>
                            <a:cs typeface="Arial" panose="020B0604020202020204" pitchFamily="34" charset="0"/>
                          </a:rPr>
                          <m:t>t</m:t>
                        </m:r>
                        <m:r>
                          <m:rPr>
                            <m:nor/>
                          </m:rPr>
                          <a:rPr lang="vi-VN" sz="3700">
                            <a:solidFill>
                              <a:srgbClr val="000000"/>
                            </a:solidFill>
                            <a:ea typeface="Times New Roman" panose="02020603050405020304" pitchFamily="18" charset="0"/>
                            <a:cs typeface="Arial" panose="020B0604020202020204" pitchFamily="34" charset="0"/>
                          </a:rPr>
                          <m:t>ỉ </m:t>
                        </m:r>
                        <m:r>
                          <m:rPr>
                            <m:nor/>
                          </m:rPr>
                          <a:rPr lang="vi-VN" sz="3700">
                            <a:solidFill>
                              <a:srgbClr val="000000"/>
                            </a:solidFill>
                            <a:ea typeface="Times New Roman" panose="02020603050405020304" pitchFamily="18" charset="0"/>
                            <a:cs typeface="Arial" panose="020B0604020202020204" pitchFamily="34" charset="0"/>
                          </a:rPr>
                          <m:t>s</m:t>
                        </m:r>
                        <m:r>
                          <m:rPr>
                            <m:nor/>
                          </m:rPr>
                          <a:rPr lang="vi-VN" sz="3700">
                            <a:solidFill>
                              <a:srgbClr val="000000"/>
                            </a:solidFill>
                            <a:ea typeface="Times New Roman" panose="02020603050405020304" pitchFamily="18" charset="0"/>
                            <a:cs typeface="Arial" panose="020B0604020202020204" pitchFamily="34" charset="0"/>
                          </a:rPr>
                          <m:t>ố</m:t>
                        </m:r>
                        <m:r>
                          <a:rPr lang="en-US" sz="37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3700" i="1">
                                <a:solidFill>
                                  <a:srgbClr val="000000"/>
                                </a:solidFill>
                                <a:latin typeface="Cambria Math" panose="02040503050406030204" pitchFamily="18" charset="0"/>
                                <a:cs typeface="Arial" panose="020B0604020202020204" pitchFamily="34" charset="0"/>
                              </a:rPr>
                            </m:ctrlPr>
                          </m:fPr>
                          <m:num>
                            <m:sSub>
                              <m:sSubPr>
                                <m:ctrlPr>
                                  <a:rPr lang="vi-VN" sz="3700" i="1">
                                    <a:solidFill>
                                      <a:srgbClr val="000000"/>
                                    </a:solidFill>
                                    <a:latin typeface="Cambria Math" panose="02040503050406030204" pitchFamily="18" charset="0"/>
                                    <a:cs typeface="Arial" panose="020B0604020202020204" pitchFamily="34" charset="0"/>
                                  </a:rPr>
                                </m:ctrlPr>
                              </m:sSubPr>
                              <m:e>
                                <m:r>
                                  <m:rPr>
                                    <m:nor/>
                                  </m:rPr>
                                  <a:rPr lang="vi-VN" sz="3700">
                                    <a:solidFill>
                                      <a:srgbClr val="000000"/>
                                    </a:solidFill>
                                    <a:ea typeface="Times New Roman" panose="02020603050405020304" pitchFamily="18" charset="0"/>
                                    <a:cs typeface="Arial" panose="020B0604020202020204" pitchFamily="34" charset="0"/>
                                  </a:rPr>
                                  <m:t>V</m:t>
                                </m:r>
                              </m:e>
                              <m:sub>
                                <m:r>
                                  <a:rPr lang="en-US" sz="3700" i="1">
                                    <a:solidFill>
                                      <a:srgbClr val="000000"/>
                                    </a:solidFill>
                                    <a:latin typeface="Cambria Math" panose="02040503050406030204" pitchFamily="18" charset="0"/>
                                    <a:cs typeface="Arial" panose="020B0604020202020204" pitchFamily="34" charset="0"/>
                                  </a:rPr>
                                  <m:t>1</m:t>
                                </m:r>
                              </m:sub>
                            </m:sSub>
                          </m:num>
                          <m:den>
                            <m:sSub>
                              <m:sSubPr>
                                <m:ctrlPr>
                                  <a:rPr lang="vi-VN" sz="3700" i="1">
                                    <a:solidFill>
                                      <a:srgbClr val="000000"/>
                                    </a:solidFill>
                                    <a:latin typeface="Cambria Math" panose="02040503050406030204" pitchFamily="18" charset="0"/>
                                    <a:cs typeface="Arial" panose="020B0604020202020204" pitchFamily="34" charset="0"/>
                                  </a:rPr>
                                </m:ctrlPr>
                              </m:sSubPr>
                              <m:e>
                                <m:r>
                                  <m:rPr>
                                    <m:nor/>
                                  </m:rPr>
                                  <a:rPr lang="vi-VN" sz="3700">
                                    <a:solidFill>
                                      <a:srgbClr val="000000"/>
                                    </a:solidFill>
                                    <a:ea typeface="Times New Roman" panose="02020603050405020304" pitchFamily="18" charset="0"/>
                                    <a:cs typeface="Arial" panose="020B0604020202020204" pitchFamily="34" charset="0"/>
                                  </a:rPr>
                                  <m:t>V</m:t>
                                </m:r>
                              </m:e>
                              <m:sub>
                                <m:r>
                                  <a:rPr lang="en-US" sz="3700" i="1">
                                    <a:solidFill>
                                      <a:srgbClr val="000000"/>
                                    </a:solidFill>
                                    <a:latin typeface="Cambria Math" panose="02040503050406030204" pitchFamily="18" charset="0"/>
                                    <a:cs typeface="Arial" panose="020B0604020202020204" pitchFamily="34" charset="0"/>
                                  </a:rPr>
                                  <m:t>2</m:t>
                                </m:r>
                              </m:sub>
                            </m:sSub>
                          </m:den>
                        </m:f>
                        <m:r>
                          <a:rPr lang="en-US" sz="3700" i="1">
                            <a:solidFill>
                              <a:srgbClr val="000000"/>
                            </a:solidFill>
                            <a:latin typeface="Cambria Math" panose="02040503050406030204" pitchFamily="18" charset="0"/>
                            <a:cs typeface="Arial" panose="020B0604020202020204" pitchFamily="34" charset="0"/>
                          </a:rPr>
                          <m:t>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gi</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ả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s</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ử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c</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á</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c</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m</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ố</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h</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n</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 </m:t>
                        </m:r>
                      </m:oMath>
                    </m:oMathPara>
                  </a14:m>
                  <a:endParaRPr lang="en-US" sz="37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l</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à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kh</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ô</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 đá</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k</m:t>
                        </m:r>
                        <m:r>
                          <m:rPr>
                            <m:nor/>
                          </m:rP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m:t>ể).</m:t>
                        </m:r>
                      </m:oMath>
                    </m:oMathPara>
                  </a14:m>
                  <a:endPar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8600" y="6743700"/>
                  <a:ext cx="7467600" cy="2766527"/>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1538371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7" name="Group 16"/>
          <p:cNvGrpSpPr/>
          <p:nvPr/>
        </p:nvGrpSpPr>
        <p:grpSpPr>
          <a:xfrm>
            <a:off x="228600" y="495300"/>
            <a:ext cx="2767263" cy="1363692"/>
            <a:chOff x="859666" y="676025"/>
            <a:chExt cx="3432866" cy="1051118"/>
          </a:xfrm>
        </p:grpSpPr>
        <p:pic>
          <p:nvPicPr>
            <p:cNvPr id="18" name="Picture 17"/>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1016227" y="4402583"/>
                <a:ext cx="16357373" cy="5541517"/>
              </a:xfrm>
              <a:prstGeom prst="rect">
                <a:avLst/>
              </a:prstGeom>
            </p:spPr>
            <p:txBody>
              <a:bodyPr wrap="square">
                <a:spAutoFit/>
              </a:bodyPr>
              <a:lstStyle/>
              <a:p>
                <a:pPr algn="just">
                  <a:lnSpc>
                    <a:spcPct val="140000"/>
                  </a:lnSpc>
                </a:pPr>
                <a:r>
                  <a:rPr lang="en-US" sz="4000" smtClean="0">
                    <a:latin typeface="Arial" panose="020B0604020202020204" pitchFamily="34" charset="0"/>
                    <a:ea typeface="Calibri" panose="020F0502020204030204" pitchFamily="34" charset="0"/>
                    <a:cs typeface="Arial" panose="020B0604020202020204" pitchFamily="34" charset="0"/>
                  </a:rPr>
                  <a:t>* Theo </a:t>
                </a:r>
                <a:r>
                  <a:rPr lang="en-US" sz="4000">
                    <a:latin typeface="Arial" panose="020B0604020202020204" pitchFamily="34" charset="0"/>
                    <a:ea typeface="Calibri" panose="020F0502020204030204" pitchFamily="34" charset="0"/>
                    <a:cs typeface="Arial" panose="020B0604020202020204" pitchFamily="34" charset="0"/>
                  </a:rPr>
                  <a:t>cách 1</a:t>
                </a:r>
                <a:r>
                  <a:rPr lang="en-US" sz="4000">
                    <a:latin typeface="Arial" panose="020B0604020202020204" pitchFamily="34" charset="0"/>
                    <a:ea typeface="Calibri" panose="020F0502020204030204" pitchFamily="34" charset="0"/>
                    <a:cs typeface="Arial" panose="020B0604020202020204" pitchFamily="34" charset="0"/>
                  </a:rPr>
                  <a:t>: </a:t>
                </a:r>
                <a:endParaRPr lang="en-US" sz="4000" smtClean="0">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Chu</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vi</m:t>
                      </m:r>
                      <m:r>
                        <m:rPr>
                          <m:nor/>
                        </m:rPr>
                        <a:rPr lang="en-US" sz="4000">
                          <a:latin typeface="Arial" panose="020B0604020202020204" pitchFamily="34" charset="0"/>
                          <a:ea typeface="Calibri" panose="020F0502020204030204" pitchFamily="34" charset="0"/>
                          <a:cs typeface="Arial" panose="020B0604020202020204" pitchFamily="34" charset="0"/>
                        </a:rPr>
                        <m:t> đườ</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tr</m:t>
                      </m:r>
                      <m:r>
                        <m:rPr>
                          <m:nor/>
                        </m:rPr>
                        <a:rPr lang="en-US" sz="4000">
                          <a:latin typeface="Arial" panose="020B0604020202020204" pitchFamily="34" charset="0"/>
                          <a:ea typeface="Calibri" panose="020F0502020204030204" pitchFamily="34" charset="0"/>
                          <a:cs typeface="Arial" panose="020B0604020202020204" pitchFamily="34" charset="0"/>
                        </a:rPr>
                        <m:t>ò</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đá</m:t>
                      </m:r>
                      <m:r>
                        <m:rPr>
                          <m:nor/>
                        </m:rPr>
                        <a:rPr lang="en-US" sz="4000">
                          <a:latin typeface="Arial" panose="020B0604020202020204" pitchFamily="34" charset="0"/>
                          <a:ea typeface="Calibri" panose="020F0502020204030204" pitchFamily="34" charset="0"/>
                          <a:cs typeface="Arial" panose="020B0604020202020204" pitchFamily="34" charset="0"/>
                        </a:rPr>
                        <m:t>y</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b</m:t>
                      </m:r>
                      <m:r>
                        <m:rPr>
                          <m:nor/>
                        </m:rPr>
                        <a:rPr lang="en-US" sz="4000">
                          <a:latin typeface="Arial" panose="020B0604020202020204" pitchFamily="34" charset="0"/>
                          <a:ea typeface="Calibri" panose="020F0502020204030204" pitchFamily="34" charset="0"/>
                          <a:cs typeface="Arial" panose="020B0604020202020204" pitchFamily="34" charset="0"/>
                        </a:rPr>
                        <m:t>ằ</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240 </m:t>
                      </m:r>
                      <m:r>
                        <m:rPr>
                          <m:nor/>
                        </m:rPr>
                        <a:rPr lang="en-US" sz="4000">
                          <a:latin typeface="Arial" panose="020B0604020202020204" pitchFamily="34" charset="0"/>
                          <a:ea typeface="Calibri" panose="020F0502020204030204" pitchFamily="34" charset="0"/>
                          <a:cs typeface="Arial" panose="020B0604020202020204" pitchFamily="34" charset="0"/>
                        </a:rPr>
                        <m:t>cm</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t>
                      </m:r>
                      <m:r>
                        <m:rPr>
                          <m:nor/>
                        </m:rPr>
                        <a:rPr lang="en-US" sz="4000">
                          <a:latin typeface="Arial" panose="020B0604020202020204" pitchFamily="34" charset="0"/>
                          <a:ea typeface="Calibri" panose="020F0502020204030204" pitchFamily="34" charset="0"/>
                          <a:cs typeface="Arial" panose="020B0604020202020204" pitchFamily="34" charset="0"/>
                        </a:rPr>
                        <m:t>ó </m:t>
                      </m:r>
                      <m:r>
                        <a:rPr lang="en-US" sz="4000" i="1">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𝜋</m:t>
                      </m:r>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𝑅</m:t>
                          </m:r>
                        </m:e>
                        <m:sub>
                          <m:r>
                            <a:rPr lang="en-US" sz="4000" i="1">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latin typeface="Cambria Math" panose="02040503050406030204" pitchFamily="18" charset="0"/>
                          <a:ea typeface="Calibri" panose="020F0502020204030204" pitchFamily="34" charset="0"/>
                          <a:cs typeface="Times New Roman" panose="02020603050405020304" pitchFamily="18" charset="0"/>
                        </a:rPr>
                        <m:t>=240</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ê</m:t>
                      </m:r>
                      <m:r>
                        <m:rPr>
                          <m:nor/>
                        </m:rPr>
                        <a:rPr lang="en-US" sz="4000">
                          <a:latin typeface="Arial" panose="020B0604020202020204" pitchFamily="34" charset="0"/>
                          <a:ea typeface="Calibri" panose="020F0502020204030204" pitchFamily="34" charset="0"/>
                          <a:cs typeface="Arial" panose="020B0604020202020204" pitchFamily="34" charset="0"/>
                        </a:rPr>
                        <m:t>n</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r>
                        <m:rPr>
                          <m:nor/>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m:t>
                      </m:r>
                    </m:oMath>
                  </m:oMathPara>
                </a14:m>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en-US" sz="4000" smtClean="0">
                    <a:effectLst/>
                    <a:latin typeface="Arial" panose="020B0604020202020204" pitchFamily="34" charset="0"/>
                    <a:ea typeface="Calibri" panose="020F0502020204030204" pitchFamily="34" charset="0"/>
                    <a:cs typeface="Arial" panose="020B0604020202020204" pitchFamily="34" charset="0"/>
                  </a:rPr>
                  <a:t>Thể </a:t>
                </a:r>
                <a:r>
                  <a:rPr lang="en-US" sz="4000">
                    <a:effectLst/>
                    <a:latin typeface="Arial" panose="020B0604020202020204" pitchFamily="34" charset="0"/>
                    <a:ea typeface="Calibri" panose="020F0502020204030204" pitchFamily="34" charset="0"/>
                    <a:cs typeface="Arial" panose="020B0604020202020204" pitchFamily="34" charset="0"/>
                  </a:rPr>
                  <a:t>tích của thùng gò hình trụ </a:t>
                </a:r>
                <a:r>
                  <a:rPr lang="en-US" sz="4000">
                    <a:effectLst/>
                    <a:latin typeface="Arial" panose="020B0604020202020204" pitchFamily="34" charset="0"/>
                    <a:ea typeface="Calibri" panose="020F0502020204030204" pitchFamily="34" charset="0"/>
                    <a:cs typeface="Arial" panose="020B0604020202020204" pitchFamily="34" charset="0"/>
                  </a:rPr>
                  <a:t>là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.50=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720000</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16227" y="4402583"/>
                <a:ext cx="16357373" cy="5541517"/>
              </a:xfrm>
              <a:prstGeom prst="rect">
                <a:avLst/>
              </a:prstGeom>
              <a:blipFill>
                <a:blip r:embed="rId4"/>
                <a:stretch>
                  <a:fillRect l="-1342"/>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4648200" y="571500"/>
            <a:ext cx="9906000" cy="3675501"/>
          </a:xfrm>
          <a:prstGeom prst="rect">
            <a:avLst/>
          </a:prstGeom>
        </p:spPr>
      </p:pic>
      <p:pic>
        <p:nvPicPr>
          <p:cNvPr id="4" name="Picture 3"/>
          <p:cNvPicPr>
            <a:picLocks noChangeAspect="1"/>
          </p:cNvPicPr>
          <p:nvPr/>
        </p:nvPicPr>
        <p:blipFill>
          <a:blip r:embed="rId7"/>
          <a:stretch>
            <a:fillRect/>
          </a:stretch>
        </p:blipFill>
        <p:spPr>
          <a:xfrm rot="8821136">
            <a:off x="16039737" y="-762088"/>
            <a:ext cx="2142218" cy="2514778"/>
          </a:xfrm>
          <a:prstGeom prst="rect">
            <a:avLst/>
          </a:prstGeom>
        </p:spPr>
      </p:pic>
      <p:pic>
        <p:nvPicPr>
          <p:cNvPr id="10" name="Picture 9"/>
          <p:cNvPicPr>
            <a:picLocks noChangeAspect="1"/>
          </p:cNvPicPr>
          <p:nvPr/>
        </p:nvPicPr>
        <p:blipFill>
          <a:blip r:embed="rId7"/>
          <a:stretch>
            <a:fillRect/>
          </a:stretch>
        </p:blipFill>
        <p:spPr>
          <a:xfrm rot="8821136">
            <a:off x="16039738" y="8496678"/>
            <a:ext cx="2142218" cy="2514778"/>
          </a:xfrm>
          <a:prstGeom prst="rect">
            <a:avLst/>
          </a:prstGeom>
        </p:spPr>
      </p:pic>
    </p:spTree>
    <p:extLst>
      <p:ext uri="{BB962C8B-B14F-4D97-AF65-F5344CB8AC3E}">
        <p14:creationId xmlns:p14="http://schemas.microsoft.com/office/powerpoint/2010/main" val="876653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7" name="Group 16"/>
          <p:cNvGrpSpPr/>
          <p:nvPr/>
        </p:nvGrpSpPr>
        <p:grpSpPr>
          <a:xfrm>
            <a:off x="228600" y="495300"/>
            <a:ext cx="2767263" cy="1363692"/>
            <a:chOff x="859666" y="676025"/>
            <a:chExt cx="3432866" cy="1051118"/>
          </a:xfrm>
        </p:grpSpPr>
        <p:pic>
          <p:nvPicPr>
            <p:cNvPr id="18" name="Picture 17"/>
            <p:cNvPicPr>
              <a:picLocks noChangeAspect="1"/>
            </p:cNvPicPr>
            <p:nvPr/>
          </p:nvPicPr>
          <p:blipFill>
            <a:blip r:embed="rId2" cstate="print">
              <a:duotone>
                <a:prstClr val="black"/>
                <a:srgbClr val="67A516">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4" name="Picture 3"/>
          <p:cNvPicPr>
            <a:picLocks noChangeAspect="1"/>
          </p:cNvPicPr>
          <p:nvPr/>
        </p:nvPicPr>
        <p:blipFill>
          <a:blip r:embed="rId4"/>
          <a:stretch>
            <a:fillRect/>
          </a:stretch>
        </p:blipFill>
        <p:spPr>
          <a:xfrm rot="8821136">
            <a:off x="16039737" y="-762088"/>
            <a:ext cx="2142218" cy="251477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92624" y="2171700"/>
                <a:ext cx="16585973" cy="7738657"/>
              </a:xfrm>
              <a:prstGeom prst="rect">
                <a:avLst/>
              </a:prstGeom>
            </p:spPr>
            <p:txBody>
              <a:bodyPr wrap="square">
                <a:spAutoFit/>
              </a:bodyPr>
              <a:lstStyle/>
              <a:p>
                <a:pPr lvl="0" algn="just">
                  <a:lnSpc>
                    <a:spcPct val="150000"/>
                  </a:lnSpc>
                  <a:defRPr/>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 Theo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cách 2: Chu vi đường tròn đáy bằng 120 cm; ta có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defRPr/>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m:rPr>
                          <m:nor/>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m:t>
                      </m:r>
                    </m:oMath>
                  </m:oMathPara>
                </a14:m>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defRPr/>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ổ</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ể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hai</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ụ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ò đượ</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.50=</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360000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Do</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đó</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720000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360000</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ậ</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y</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2624" y="2171700"/>
                <a:ext cx="16585973" cy="7738657"/>
              </a:xfrm>
              <a:prstGeom prst="rect">
                <a:avLst/>
              </a:prstGeom>
              <a:blipFill>
                <a:blip r:embed="rId5"/>
                <a:stretch>
                  <a:fillRect l="-128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8821136">
            <a:off x="16039738" y="8496678"/>
            <a:ext cx="2142218" cy="2514778"/>
          </a:xfrm>
          <a:prstGeom prst="rect">
            <a:avLst/>
          </a:prstGeom>
        </p:spPr>
      </p:pic>
    </p:spTree>
    <p:extLst>
      <p:ext uri="{BB962C8B-B14F-4D97-AF65-F5344CB8AC3E}">
        <p14:creationId xmlns:p14="http://schemas.microsoft.com/office/powerpoint/2010/main" val="1762876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up)">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1645386" y="-719065"/>
            <a:ext cx="5449789" cy="11725130"/>
            <a:chOff x="0" y="0"/>
            <a:chExt cx="1664166" cy="3580426"/>
          </a:xfrm>
        </p:grpSpPr>
        <p:sp>
          <p:nvSpPr>
            <p:cNvPr id="3" name="Freeform 3"/>
            <p:cNvSpPr/>
            <p:nvPr/>
          </p:nvSpPr>
          <p:spPr>
            <a:xfrm>
              <a:off x="0" y="0"/>
              <a:ext cx="1664166" cy="3580426"/>
            </a:xfrm>
            <a:custGeom>
              <a:avLst/>
              <a:gdLst/>
              <a:ahLst/>
              <a:cxnLst/>
              <a:rect l="l" t="t" r="r" b="b"/>
              <a:pathLst>
                <a:path w="1664166" h="3580426">
                  <a:moveTo>
                    <a:pt x="0" y="0"/>
                  </a:moveTo>
                  <a:lnTo>
                    <a:pt x="1664166" y="0"/>
                  </a:lnTo>
                  <a:lnTo>
                    <a:pt x="1664166" y="3580426"/>
                  </a:lnTo>
                  <a:lnTo>
                    <a:pt x="0" y="3580426"/>
                  </a:lnTo>
                  <a:close/>
                </a:path>
              </a:pathLst>
            </a:custGeom>
            <a:solidFill>
              <a:srgbClr val="34520D"/>
            </a:solidFill>
          </p:spPr>
        </p:sp>
        <p:sp>
          <p:nvSpPr>
            <p:cNvPr id="4" name="TextBox 4"/>
            <p:cNvSpPr txBox="1"/>
            <p:nvPr/>
          </p:nvSpPr>
          <p:spPr>
            <a:xfrm>
              <a:off x="0" y="-47625"/>
              <a:ext cx="1664166" cy="36280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2256536" y="3513195"/>
            <a:ext cx="11671631" cy="3260609"/>
            <a:chOff x="0" y="0"/>
            <a:chExt cx="1610488" cy="449909"/>
          </a:xfrm>
        </p:grpSpPr>
        <p:sp>
          <p:nvSpPr>
            <p:cNvPr id="6" name="Freeform 6"/>
            <p:cNvSpPr/>
            <p:nvPr/>
          </p:nvSpPr>
          <p:spPr>
            <a:xfrm>
              <a:off x="0" y="0"/>
              <a:ext cx="1610488" cy="449909"/>
            </a:xfrm>
            <a:custGeom>
              <a:avLst/>
              <a:gdLst/>
              <a:ahLst/>
              <a:cxnLst/>
              <a:rect l="l" t="t" r="r" b="b"/>
              <a:pathLst>
                <a:path w="1610488" h="449909">
                  <a:moveTo>
                    <a:pt x="537119" y="19070"/>
                  </a:moveTo>
                  <a:cubicBezTo>
                    <a:pt x="619418" y="7556"/>
                    <a:pt x="713552" y="0"/>
                    <a:pt x="805678" y="0"/>
                  </a:cubicBezTo>
                  <a:cubicBezTo>
                    <a:pt x="897807" y="0"/>
                    <a:pt x="986458" y="6476"/>
                    <a:pt x="1068153" y="17990"/>
                  </a:cubicBezTo>
                  <a:cubicBezTo>
                    <a:pt x="1069894" y="18350"/>
                    <a:pt x="1071631" y="18350"/>
                    <a:pt x="1073369" y="18710"/>
                  </a:cubicBezTo>
                  <a:cubicBezTo>
                    <a:pt x="1380170" y="64765"/>
                    <a:pt x="1606143" y="186379"/>
                    <a:pt x="1610488" y="320441"/>
                  </a:cubicBezTo>
                  <a:lnTo>
                    <a:pt x="1610488" y="449909"/>
                  </a:lnTo>
                  <a:lnTo>
                    <a:pt x="0" y="449909"/>
                  </a:lnTo>
                  <a:lnTo>
                    <a:pt x="0" y="320537"/>
                  </a:lnTo>
                  <a:cubicBezTo>
                    <a:pt x="4346" y="185660"/>
                    <a:pt x="226842" y="64045"/>
                    <a:pt x="537119" y="19070"/>
                  </a:cubicBezTo>
                  <a:close/>
                </a:path>
              </a:pathLst>
            </a:custGeom>
            <a:solidFill>
              <a:srgbClr val="FFFFEF"/>
            </a:solidFill>
          </p:spPr>
        </p:sp>
        <p:sp>
          <p:nvSpPr>
            <p:cNvPr id="7" name="TextBox 7"/>
            <p:cNvSpPr txBox="1"/>
            <p:nvPr/>
          </p:nvSpPr>
          <p:spPr>
            <a:xfrm>
              <a:off x="0" y="79375"/>
              <a:ext cx="1610488" cy="37053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5400000" flipV="1">
            <a:off x="-2516625" y="1085156"/>
            <a:ext cx="6126112" cy="1990576"/>
          </a:xfrm>
          <a:custGeom>
            <a:avLst/>
            <a:gdLst/>
            <a:ahLst/>
            <a:cxnLst/>
            <a:rect l="l" t="t" r="r" b="b"/>
            <a:pathLst>
              <a:path w="6126112" h="1990576">
                <a:moveTo>
                  <a:pt x="0" y="1990576"/>
                </a:moveTo>
                <a:lnTo>
                  <a:pt x="6126111" y="1990576"/>
                </a:lnTo>
                <a:lnTo>
                  <a:pt x="6126111" y="0"/>
                </a:lnTo>
                <a:lnTo>
                  <a:pt x="0" y="0"/>
                </a:lnTo>
                <a:lnTo>
                  <a:pt x="0" y="1990576"/>
                </a:lnTo>
                <a:close/>
              </a:path>
            </a:pathLst>
          </a:custGeom>
          <a:blipFill>
            <a:blip r:embed="rId2">
              <a:extLst>
                <a:ext uri="{96DAC541-7B7A-43D3-8B79-37D633B846F1}">
                  <asvg:svgBlip xmlns="" xmlns:asvg="http://schemas.microsoft.com/office/drawing/2016/SVG/main" r:embed="rId9"/>
                </a:ext>
              </a:extLst>
            </a:blip>
            <a:stretch>
              <a:fillRect t="-89654"/>
            </a:stretch>
          </a:blipFill>
        </p:spPr>
      </p:sp>
      <p:sp>
        <p:nvSpPr>
          <p:cNvPr id="22" name="Freeform 22"/>
          <p:cNvSpPr/>
          <p:nvPr/>
        </p:nvSpPr>
        <p:spPr>
          <a:xfrm rot="5400000" flipV="1">
            <a:off x="-2516625" y="7213372"/>
            <a:ext cx="6126112" cy="1990576"/>
          </a:xfrm>
          <a:custGeom>
            <a:avLst/>
            <a:gdLst/>
            <a:ahLst/>
            <a:cxnLst/>
            <a:rect l="l" t="t" r="r" b="b"/>
            <a:pathLst>
              <a:path w="6126112" h="1990576">
                <a:moveTo>
                  <a:pt x="0" y="1990575"/>
                </a:moveTo>
                <a:lnTo>
                  <a:pt x="6126111" y="1990575"/>
                </a:lnTo>
                <a:lnTo>
                  <a:pt x="6126111" y="0"/>
                </a:lnTo>
                <a:lnTo>
                  <a:pt x="0" y="0"/>
                </a:lnTo>
                <a:lnTo>
                  <a:pt x="0" y="1990575"/>
                </a:lnTo>
                <a:close/>
              </a:path>
            </a:pathLst>
          </a:custGeom>
          <a:blipFill>
            <a:blip r:embed="rId2">
              <a:extLst>
                <a:ext uri="{96DAC541-7B7A-43D3-8B79-37D633B846F1}">
                  <asvg:svgBlip xmlns="" xmlns:asvg="http://schemas.microsoft.com/office/drawing/2016/SVG/main" r:embed="rId9"/>
                </a:ext>
              </a:extLst>
            </a:blip>
            <a:stretch>
              <a:fillRect t="-89654"/>
            </a:stretch>
          </a:blipFill>
        </p:spPr>
      </p:sp>
      <p:sp>
        <p:nvSpPr>
          <p:cNvPr id="23" name="TextBox 22">
            <a:extLst>
              <a:ext uri="{FF2B5EF4-FFF2-40B4-BE49-F238E27FC236}">
                <a16:creationId xmlns:a16="http://schemas.microsoft.com/office/drawing/2014/main" id="{D0446EC7-344B-143A-0E23-6C3CA05C3889}"/>
              </a:ext>
            </a:extLst>
          </p:cNvPr>
          <p:cNvSpPr txBox="1"/>
          <p:nvPr/>
        </p:nvSpPr>
        <p:spPr>
          <a:xfrm>
            <a:off x="3579279" y="2781300"/>
            <a:ext cx="13617858" cy="3662541"/>
          </a:xfrm>
          <a:prstGeom prst="rect">
            <a:avLst/>
          </a:prstGeom>
          <a:noFill/>
        </p:spPr>
        <p:txBody>
          <a:bodyPr wrap="square" rtlCol="0">
            <a:spAutoFit/>
          </a:bodyPr>
          <a:lstStyle/>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Ghi </a:t>
            </a:r>
            <a:r>
              <a:rPr lang="vi-VN" sz="4000">
                <a:solidFill>
                  <a:prstClr val="black"/>
                </a:solidFill>
                <a:cs typeface="Arial" panose="020B0604020202020204" pitchFamily="34" charset="0"/>
              </a:rPr>
              <a:t>nhớ kiến thức trong bài. </a:t>
            </a:r>
          </a:p>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Hoàn </a:t>
            </a:r>
            <a:r>
              <a:rPr lang="vi-VN" sz="4000">
                <a:solidFill>
                  <a:prstClr val="black"/>
                </a:solidFill>
                <a:cs typeface="Arial" panose="020B0604020202020204" pitchFamily="34" charset="0"/>
              </a:rPr>
              <a:t>thành các bài tập trong SBT</a:t>
            </a:r>
          </a:p>
          <a:p>
            <a:pPr marL="571500" lvl="0" indent="-571500" algn="just">
              <a:lnSpc>
                <a:spcPct val="160000"/>
              </a:lnSpc>
              <a:spcBef>
                <a:spcPts val="1200"/>
              </a:spcBef>
              <a:spcAft>
                <a:spcPts val="1200"/>
              </a:spcAft>
              <a:buFont typeface="Arial" panose="020B0604020202020204" pitchFamily="34" charset="0"/>
              <a:buChar char="•"/>
              <a:defRPr/>
            </a:pPr>
            <a:r>
              <a:rPr lang="vi-VN" sz="4000" smtClean="0">
                <a:solidFill>
                  <a:prstClr val="black"/>
                </a:solidFill>
                <a:cs typeface="Arial" panose="020B0604020202020204" pitchFamily="34" charset="0"/>
              </a:rPr>
              <a:t>Chuẩn </a:t>
            </a:r>
            <a:r>
              <a:rPr lang="vi-VN" sz="4000">
                <a:solidFill>
                  <a:prstClr val="black"/>
                </a:solidFill>
                <a:cs typeface="Arial" panose="020B0604020202020204" pitchFamily="34" charset="0"/>
              </a:rPr>
              <a:t>bị bài mới: </a:t>
            </a:r>
            <a:r>
              <a:rPr lang="vi-VN" sz="4000" b="1">
                <a:solidFill>
                  <a:prstClr val="black"/>
                </a:solidFill>
                <a:cs typeface="Arial" panose="020B0604020202020204" pitchFamily="34" charset="0"/>
              </a:rPr>
              <a:t>“Bài tập cuối chương X”.</a:t>
            </a:r>
            <a:endParaRPr lang="vi-VN" sz="4000" b="1">
              <a:solidFill>
                <a:prstClr val="black"/>
              </a:solidFill>
              <a:cs typeface="Arial" panose="020B0604020202020204" pitchFamily="34" charset="0"/>
            </a:endParaRPr>
          </a:p>
        </p:txBody>
      </p:sp>
      <p:sp>
        <p:nvSpPr>
          <p:cNvPr id="24" name="TextBox 23">
            <a:extLst>
              <a:ext uri="{FF2B5EF4-FFF2-40B4-BE49-F238E27FC236}">
                <a16:creationId xmlns:a16="http://schemas.microsoft.com/office/drawing/2014/main" id="{396D2107-ED67-C4D0-B800-2F3F996EB999}"/>
              </a:ext>
            </a:extLst>
          </p:cNvPr>
          <p:cNvSpPr txBox="1"/>
          <p:nvPr/>
        </p:nvSpPr>
        <p:spPr>
          <a:xfrm>
            <a:off x="3581400" y="926693"/>
            <a:ext cx="944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HƯỚNG DẪN VỀ NHÀ </a:t>
            </a:r>
          </a:p>
        </p:txBody>
      </p:sp>
      <p:sp>
        <p:nvSpPr>
          <p:cNvPr id="14" name="Freeform 10"/>
          <p:cNvSpPr/>
          <p:nvPr/>
        </p:nvSpPr>
        <p:spPr>
          <a:xfrm>
            <a:off x="12713368" y="7277100"/>
            <a:ext cx="4916905" cy="2628958"/>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pic>
        <p:nvPicPr>
          <p:cNvPr id="15" name="Google Shape;259;p5"/>
          <p:cNvPicPr preferRelativeResize="0"/>
          <p:nvPr/>
        </p:nvPicPr>
        <p:blipFill rotWithShape="1">
          <a:blip r:embed="rId18">
            <a:alphaModFix/>
          </a:blip>
          <a:srcRect/>
          <a:stretch/>
        </p:blipFill>
        <p:spPr>
          <a:xfrm>
            <a:off x="15176401" y="9788000"/>
            <a:ext cx="2465904" cy="493208"/>
          </a:xfrm>
          <a:prstGeom prst="rect">
            <a:avLst/>
          </a:prstGeom>
          <a:noFill/>
          <a:ln>
            <a:noFill/>
          </a:ln>
        </p:spPr>
      </p:pic>
    </p:spTree>
    <p:extLst>
      <p:ext uri="{BB962C8B-B14F-4D97-AF65-F5344CB8AC3E}">
        <p14:creationId xmlns:p14="http://schemas.microsoft.com/office/powerpoint/2010/main" val="128413869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96D2107-ED67-C4D0-B800-2F3F996EB999}"/>
              </a:ext>
            </a:extLst>
          </p:cNvPr>
          <p:cNvSpPr txBox="1"/>
          <p:nvPr/>
        </p:nvSpPr>
        <p:spPr>
          <a:xfrm>
            <a:off x="485274" y="393293"/>
            <a:ext cx="563880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4520D"/>
                </a:solidFill>
                <a:effectLst/>
                <a:uLnTx/>
                <a:uFillTx/>
                <a:latin typeface="Arial" panose="020B0604020202020204" pitchFamily="34" charset="0"/>
                <a:ea typeface="+mn-ea"/>
                <a:cs typeface="Arial" panose="020B0604020202020204" pitchFamily="34" charset="0"/>
              </a:rPr>
              <a:t>KHỞI ĐỘNG </a:t>
            </a:r>
          </a:p>
        </p:txBody>
      </p:sp>
      <p:grpSp>
        <p:nvGrpSpPr>
          <p:cNvPr id="2" name="Group 2"/>
          <p:cNvGrpSpPr/>
          <p:nvPr/>
        </p:nvGrpSpPr>
        <p:grpSpPr>
          <a:xfrm>
            <a:off x="-3429000" y="1943100"/>
            <a:ext cx="24854434" cy="7696202"/>
            <a:chOff x="0" y="-101451"/>
            <a:chExt cx="6546024" cy="1318859"/>
          </a:xfrm>
          <a:solidFill>
            <a:srgbClr val="DBF4BA"/>
          </a:solidFill>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4" name="TextBox 4"/>
            <p:cNvSpPr txBox="1"/>
            <p:nvPr/>
          </p:nvSpPr>
          <p:spPr>
            <a:xfrm>
              <a:off x="0" y="-101451"/>
              <a:ext cx="6546024" cy="131885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D75CE7C2-8D10-9360-EBC8-3AA71A157681}"/>
              </a:ext>
            </a:extLst>
          </p:cNvPr>
          <p:cNvSpPr txBox="1"/>
          <p:nvPr/>
        </p:nvSpPr>
        <p:spPr>
          <a:xfrm>
            <a:off x="10345513" y="508709"/>
            <a:ext cx="743716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PHIẾU HỌC TẬP SỐ 1</a:t>
            </a:r>
            <a:endParaRPr kumimoji="0" lang="en-US" sz="5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8" name="Table 7"/>
              <p:cNvGraphicFramePr>
                <a:graphicFrameLocks noGrp="1"/>
              </p:cNvGraphicFramePr>
              <p:nvPr>
                <p:extLst>
                  <p:ext uri="{D42A27DB-BD31-4B8C-83A1-F6EECF244321}">
                    <p14:modId xmlns:p14="http://schemas.microsoft.com/office/powerpoint/2010/main" val="3330654380"/>
                  </p:ext>
                </p:extLst>
              </p:nvPr>
            </p:nvGraphicFramePr>
            <p:xfrm>
              <a:off x="762000" y="2400300"/>
              <a:ext cx="16687801" cy="6934200"/>
            </p:xfrm>
            <a:graphic>
              <a:graphicData uri="http://schemas.openxmlformats.org/drawingml/2006/table">
                <a:tbl>
                  <a:tblPr firstRow="1" firstCol="1" bandRow="1"/>
                  <a:tblGrid>
                    <a:gridCol w="9184573">
                      <a:extLst>
                        <a:ext uri="{9D8B030D-6E8A-4147-A177-3AD203B41FA5}">
                          <a16:colId xmlns:a16="http://schemas.microsoft.com/office/drawing/2014/main" val="3115780915"/>
                        </a:ext>
                      </a:extLst>
                    </a:gridCol>
                    <a:gridCol w="3083627">
                      <a:extLst>
                        <a:ext uri="{9D8B030D-6E8A-4147-A177-3AD203B41FA5}">
                          <a16:colId xmlns:a16="http://schemas.microsoft.com/office/drawing/2014/main" val="1429376833"/>
                        </a:ext>
                      </a:extLst>
                    </a:gridCol>
                    <a:gridCol w="4419601">
                      <a:extLst>
                        <a:ext uri="{9D8B030D-6E8A-4147-A177-3AD203B41FA5}">
                          <a16:colId xmlns:a16="http://schemas.microsoft.com/office/drawing/2014/main" val="2807917026"/>
                        </a:ext>
                      </a:extLst>
                    </a:gridCol>
                  </a:tblGrid>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trụ </a:t>
                          </a:r>
                          <a:r>
                            <a:rPr lang="vi-VN" sz="4000" b="1" kern="100">
                              <a:effectLst/>
                              <a:latin typeface="+mn-lt"/>
                              <a:ea typeface="SimSun" panose="02010600030101010101" pitchFamily="2" charset="-122"/>
                              <a:cs typeface="Times New Roman" panose="02020603050405020304" pitchFamily="18" charset="0"/>
                            </a:rPr>
                            <a:t>(1)</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i="1" kern="100">
                              <a:effectLst/>
                              <a:latin typeface="+mn-lt"/>
                              <a:ea typeface="Times New Roman" panose="02020603050405020304" pitchFamily="18"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0000"/>
                            </a:lnSpc>
                            <a:spcBef>
                              <a:spcPts val="0"/>
                            </a:spcBef>
                            <a:spcAft>
                              <a:spcPts val="0"/>
                            </a:spcAft>
                            <a:tabLst>
                              <a:tab pos="609600" algn="ctr"/>
                              <a:tab pos="1219200" algn="r"/>
                            </a:tabLst>
                          </a:pPr>
                          <a14:m>
                            <m:oMath xmlns:m="http://schemas.openxmlformats.org/officeDocument/2006/math">
                              <m:r>
                                <a:rPr lang="en-US" sz="4000" i="1" kern="100">
                                  <a:effectLst/>
                                  <a:latin typeface="+mn-lt"/>
                                  <a:ea typeface="SimSun" panose="02010600030101010101" pitchFamily="2" charset="-122"/>
                                  <a:cs typeface="Times New Roman" panose="02020603050405020304" pitchFamily="18" charset="0"/>
                                </a:rPr>
                                <m:t>4</m:t>
                              </m:r>
                              <m:r>
                                <a:rPr lang="en-US" sz="4000" i="1" kern="100">
                                  <a:effectLst/>
                                  <a:latin typeface="+mn-lt"/>
                                  <a:ea typeface="SimSun" panose="02010600030101010101" pitchFamily="2" charset="-122"/>
                                  <a:cs typeface="Times New Roman" panose="02020603050405020304" pitchFamily="18" charset="0"/>
                                </a:rPr>
                                <m:t>𝜋</m:t>
                              </m:r>
                              <m:sSup>
                                <m:sSupPr>
                                  <m:ctrlPr>
                                    <a:rPr lang="en-US" sz="4000" i="1" kern="100">
                                      <a:effectLst/>
                                      <a:latin typeface="+mn-lt"/>
                                      <a:ea typeface="SimSun" panose="02010600030101010101" pitchFamily="2" charset="-122"/>
                                      <a:cs typeface="Times New Roman" panose="02020603050405020304" pitchFamily="18" charset="0"/>
                                    </a:rPr>
                                  </m:ctrlPr>
                                </m:sSupPr>
                                <m:e>
                                  <m:r>
                                    <a:rPr lang="en-US" sz="4000" i="1" kern="100">
                                      <a:effectLst/>
                                      <a:latin typeface="+mn-lt"/>
                                      <a:ea typeface="SimSun" panose="02010600030101010101" pitchFamily="2" charset="-122"/>
                                      <a:cs typeface="Times New Roman" panose="02020603050405020304" pitchFamily="18" charset="0"/>
                                    </a:rPr>
                                    <m:t>𝑅</m:t>
                                  </m:r>
                                </m:e>
                                <m:sup>
                                  <m:r>
                                    <a:rPr lang="en-US" sz="4000" i="1" kern="100">
                                      <a:effectLst/>
                                      <a:latin typeface="+mn-lt"/>
                                      <a:ea typeface="SimSun" panose="02010600030101010101" pitchFamily="2" charset="-122"/>
                                      <a:cs typeface="Times New Roman" panose="02020603050405020304" pitchFamily="18" charset="0"/>
                                    </a:rPr>
                                    <m:t>2</m:t>
                                  </m:r>
                                </m:sup>
                              </m:sSup>
                              <m:r>
                                <a:rPr lang="en-US" sz="4000" i="1" kern="100">
                                  <a:effectLst/>
                                  <a:latin typeface="+mn-lt"/>
                                  <a:ea typeface="SimSun" panose="02010600030101010101" pitchFamily="2" charset="-122"/>
                                  <a:cs typeface="Times New Roman" panose="02020603050405020304" pitchFamily="18" charset="0"/>
                                </a:rPr>
                                <m:t> </m:t>
                              </m:r>
                            </m:oMath>
                          </a14:m>
                          <a:r>
                            <a:rPr lang="en-US" sz="4000" b="1" kern="100">
                              <a:effectLst/>
                              <a:latin typeface="Arial" panose="020B0604020202020204" pitchFamily="34" charset="0"/>
                              <a:ea typeface="Times New Roman" panose="02020603050405020304" pitchFamily="18" charset="0"/>
                              <a:cs typeface="Arial" panose="020B0604020202020204" pitchFamily="34" charset="0"/>
                            </a:rPr>
                            <a:t>(A)</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088048"/>
                      </a:ext>
                    </a:extLst>
                  </a:tr>
                  <a:tr h="143637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Thể tích của hình trụ </a:t>
                          </a:r>
                          <a:r>
                            <a:rPr lang="vi-VN" sz="4000" b="1" kern="100">
                              <a:effectLst/>
                              <a:latin typeface="+mn-lt"/>
                              <a:ea typeface="SimSun" panose="02010600030101010101" pitchFamily="2" charset="-122"/>
                              <a:cs typeface="Times New Roman" panose="02020603050405020304" pitchFamily="18" charset="0"/>
                            </a:rPr>
                            <a:t>(2)</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09600" algn="ctr"/>
                              <a:tab pos="1219200" algn="r"/>
                            </a:tabLst>
                            <a:defRPr/>
                          </a:pPr>
                          <a14:m>
                            <m:oMathPara xmlns:m="http://schemas.openxmlformats.org/officeDocument/2006/math">
                              <m:oMathParaPr>
                                <m:jc m:val="centerGroup"/>
                              </m:oMathParaPr>
                              <m:oMath xmlns:m="http://schemas.openxmlformats.org/officeDocument/2006/math">
                                <m:f>
                                  <m:fPr>
                                    <m:ctrlPr>
                                      <a:rPr lang="en-US" sz="4000" i="1" kern="100">
                                        <a:effectLst/>
                                        <a:latin typeface="+mn-lt"/>
                                        <a:ea typeface="SimSun" panose="02010600030101010101" pitchFamily="2" charset="-122"/>
                                        <a:cs typeface="Times New Roman" panose="02020603050405020304" pitchFamily="18" charset="0"/>
                                      </a:rPr>
                                    </m:ctrlPr>
                                  </m:fPr>
                                  <m:num>
                                    <m:r>
                                      <a:rPr lang="en-US" sz="4000" i="1" kern="100">
                                        <a:effectLst/>
                                        <a:latin typeface="+mn-lt"/>
                                        <a:ea typeface="SimSun" panose="02010600030101010101" pitchFamily="2" charset="-122"/>
                                        <a:cs typeface="Times New Roman" panose="02020603050405020304" pitchFamily="18" charset="0"/>
                                      </a:rPr>
                                      <m:t>4</m:t>
                                    </m:r>
                                  </m:num>
                                  <m:den>
                                    <m:r>
                                      <a:rPr lang="en-US" sz="4000" i="1" kern="100">
                                        <a:effectLst/>
                                        <a:latin typeface="+mn-lt"/>
                                        <a:ea typeface="SimSun" panose="02010600030101010101" pitchFamily="2" charset="-122"/>
                                        <a:cs typeface="Times New Roman" panose="02020603050405020304" pitchFamily="18" charset="0"/>
                                      </a:rPr>
                                      <m:t>3</m:t>
                                    </m:r>
                                  </m:den>
                                </m:f>
                                <m:r>
                                  <a:rPr lang="en-US" sz="4000" i="1" kern="100">
                                    <a:effectLst/>
                                    <a:latin typeface="+mn-lt"/>
                                    <a:ea typeface="SimSun" panose="02010600030101010101" pitchFamily="2" charset="-122"/>
                                    <a:cs typeface="Times New Roman" panose="02020603050405020304" pitchFamily="18" charset="0"/>
                                  </a:rPr>
                                  <m:t>𝜋</m:t>
                                </m:r>
                                <m:sSup>
                                  <m:sSupPr>
                                    <m:ctrlPr>
                                      <a:rPr lang="en-US" sz="4000" i="1" kern="100">
                                        <a:effectLst/>
                                        <a:latin typeface="+mn-lt"/>
                                        <a:ea typeface="SimSun" panose="02010600030101010101" pitchFamily="2" charset="-122"/>
                                        <a:cs typeface="Times New Roman" panose="02020603050405020304" pitchFamily="18" charset="0"/>
                                      </a:rPr>
                                    </m:ctrlPr>
                                  </m:sSupPr>
                                  <m:e>
                                    <m:r>
                                      <a:rPr lang="en-US" sz="4000" i="1" kern="100">
                                        <a:effectLst/>
                                        <a:latin typeface="+mn-lt"/>
                                        <a:ea typeface="SimSun" panose="02010600030101010101" pitchFamily="2" charset="-122"/>
                                        <a:cs typeface="Times New Roman" panose="02020603050405020304" pitchFamily="18" charset="0"/>
                                      </a:rPr>
                                      <m:t>𝑅</m:t>
                                    </m:r>
                                  </m:e>
                                  <m:sup>
                                    <m:r>
                                      <a:rPr lang="en-US" sz="4000" i="1" kern="100">
                                        <a:effectLst/>
                                        <a:latin typeface="+mn-lt"/>
                                        <a:ea typeface="SimSun" panose="02010600030101010101" pitchFamily="2" charset="-122"/>
                                        <a:cs typeface="Times New Roman" panose="02020603050405020304" pitchFamily="18" charset="0"/>
                                      </a:rPr>
                                      <m:t>3</m:t>
                                    </m:r>
                                  </m:sup>
                                </m:sSup>
                                <m:r>
                                  <m:rPr>
                                    <m:nor/>
                                  </m:rPr>
                                  <a:rPr lang="en-US" sz="4000" b="1" i="0" kern="100" smtClean="0">
                                    <a:effectLst/>
                                    <a:latin typeface="+mn-lt"/>
                                    <a:ea typeface="SimSun" panose="02010600030101010101" pitchFamily="2" charset="-122"/>
                                    <a:cs typeface="Times New Roman" panose="02020603050405020304" pitchFamily="18" charset="0"/>
                                  </a:rPr>
                                  <m:t> </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B</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m:t>
                                </m:r>
                              </m:oMath>
                            </m:oMathPara>
                          </a14:m>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267683"/>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nón </a:t>
                          </a:r>
                          <a:r>
                            <a:rPr lang="vi-VN" sz="4000" b="1" kern="100">
                              <a:effectLst/>
                              <a:latin typeface="+mn-lt"/>
                              <a:ea typeface="SimSun" panose="02010600030101010101" pitchFamily="2" charset="-122"/>
                              <a:cs typeface="Times New Roman" panose="02020603050405020304" pitchFamily="18" charset="0"/>
                            </a:rPr>
                            <a:t>(3)</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0000"/>
                            </a:lnSpc>
                            <a:spcBef>
                              <a:spcPts val="0"/>
                            </a:spcBef>
                            <a:spcAft>
                              <a:spcPts val="0"/>
                            </a:spcAft>
                            <a:tabLst>
                              <a:tab pos="609600" algn="ctr"/>
                              <a:tab pos="1219200" algn="r"/>
                            </a:tabLst>
                          </a:pPr>
                          <a14:m>
                            <m:oMath xmlns:m="http://schemas.openxmlformats.org/officeDocument/2006/math">
                              <m:r>
                                <a:rPr lang="en-US" sz="4000" i="1" kern="100">
                                  <a:effectLst/>
                                  <a:latin typeface="+mn-lt"/>
                                  <a:ea typeface="SimSun" panose="02010600030101010101" pitchFamily="2" charset="-122"/>
                                  <a:cs typeface="Times New Roman" panose="02020603050405020304" pitchFamily="18" charset="0"/>
                                </a:rPr>
                                <m:t>2</m:t>
                              </m:r>
                              <m:r>
                                <a:rPr lang="en-US" sz="4000" i="1" kern="100">
                                  <a:effectLst/>
                                  <a:latin typeface="+mn-lt"/>
                                  <a:ea typeface="SimSun" panose="02010600030101010101" pitchFamily="2" charset="-122"/>
                                  <a:cs typeface="Times New Roman" panose="02020603050405020304" pitchFamily="18" charset="0"/>
                                </a:rPr>
                                <m:t>𝜋</m:t>
                              </m:r>
                              <m:r>
                                <a:rPr lang="en-US" sz="4000" i="1" kern="100">
                                  <a:effectLst/>
                                  <a:latin typeface="+mn-lt"/>
                                  <a:ea typeface="SimSun" panose="02010600030101010101" pitchFamily="2" charset="-122"/>
                                  <a:cs typeface="Times New Roman" panose="02020603050405020304" pitchFamily="18" charset="0"/>
                                </a:rPr>
                                <m:t>𝑅h</m:t>
                              </m:r>
                              <m:r>
                                <a:rPr lang="en-US" sz="4000" i="1" kern="100">
                                  <a:effectLst/>
                                  <a:latin typeface="+mn-lt"/>
                                  <a:ea typeface="SimSun" panose="02010600030101010101" pitchFamily="2" charset="-122"/>
                                  <a:cs typeface="Times New Roman" panose="02020603050405020304" pitchFamily="18" charset="0"/>
                                </a:rPr>
                                <m:t> </m:t>
                              </m:r>
                            </m:oMath>
                          </a14:m>
                          <a:r>
                            <a:rPr lang="en-US" sz="4000" b="1" kern="100">
                              <a:effectLst/>
                              <a:latin typeface="Arial" panose="020B0604020202020204" pitchFamily="34" charset="0"/>
                              <a:ea typeface="Calibri" panose="020F0502020204030204" pitchFamily="34" charset="0"/>
                              <a:cs typeface="Arial" panose="020B0604020202020204" pitchFamily="34" charset="0"/>
                            </a:rPr>
                            <a:t>(C)</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188865"/>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Thể tích của hình nón </a:t>
                          </a:r>
                          <a:r>
                            <a:rPr lang="vi-VN" sz="4000" b="1" kern="100">
                              <a:effectLst/>
                              <a:latin typeface="+mn-lt"/>
                              <a:ea typeface="SimSun" panose="02010600030101010101" pitchFamily="2" charset="-122"/>
                              <a:cs typeface="Times New Roman" panose="02020603050405020304" pitchFamily="18" charset="0"/>
                            </a:rPr>
                            <a:t>(4)</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kern="100">
                              <a:effectLst/>
                              <a:latin typeface="+mn-lt"/>
                              <a:ea typeface="Calibri" panose="020F0502020204030204" pitchFamily="34" charset="0"/>
                              <a:cs typeface="Times New Roman" panose="02020603050405020304" pitchFamily="18" charset="0"/>
                            </a:rPr>
                            <a:t> </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0000"/>
                            </a:lnSpc>
                            <a:spcBef>
                              <a:spcPts val="0"/>
                            </a:spcBef>
                            <a:spcAft>
                              <a:spcPts val="0"/>
                            </a:spcAft>
                            <a:tabLst>
                              <a:tab pos="609600" algn="ctr"/>
                              <a:tab pos="1219200" algn="r"/>
                            </a:tabLst>
                          </a:pPr>
                          <a14:m>
                            <m:oMath xmlns:m="http://schemas.openxmlformats.org/officeDocument/2006/math">
                              <m:r>
                                <a:rPr lang="en-US" sz="4000" i="1" kern="100">
                                  <a:effectLst/>
                                  <a:latin typeface="+mn-lt"/>
                                  <a:ea typeface="SimSun" panose="02010600030101010101" pitchFamily="2" charset="-122"/>
                                  <a:cs typeface="Times New Roman" panose="02020603050405020304" pitchFamily="18" charset="0"/>
                                </a:rPr>
                                <m:t>𝜋</m:t>
                              </m:r>
                              <m:r>
                                <a:rPr lang="en-US" sz="4000" i="1" kern="100">
                                  <a:effectLst/>
                                  <a:latin typeface="+mn-lt"/>
                                  <a:ea typeface="SimSun" panose="02010600030101010101" pitchFamily="2" charset="-122"/>
                                  <a:cs typeface="Times New Roman" panose="02020603050405020304" pitchFamily="18" charset="0"/>
                                </a:rPr>
                                <m:t>𝑅𝑙</m:t>
                              </m:r>
                              <m:r>
                                <a:rPr lang="en-US" sz="4000" i="1" kern="100">
                                  <a:effectLst/>
                                  <a:latin typeface="+mn-lt"/>
                                  <a:ea typeface="SimSun" panose="02010600030101010101" pitchFamily="2" charset="-122"/>
                                  <a:cs typeface="Times New Roman" panose="02020603050405020304" pitchFamily="18" charset="0"/>
                                </a:rPr>
                                <m:t> </m:t>
                              </m:r>
                            </m:oMath>
                          </a14:m>
                          <a:r>
                            <a:rPr lang="en-US" sz="4000" b="1" kern="100">
                              <a:effectLst/>
                              <a:latin typeface="Arial" panose="020B0604020202020204" pitchFamily="34" charset="0"/>
                              <a:ea typeface="Calibri" panose="020F0502020204030204" pitchFamily="34" charset="0"/>
                              <a:cs typeface="Arial" panose="020B0604020202020204" pitchFamily="34" charset="0"/>
                            </a:rPr>
                            <a:t>(D)</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564609"/>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cầu </a:t>
                          </a:r>
                          <a:r>
                            <a:rPr lang="vi-VN" sz="4000" b="1" kern="100">
                              <a:effectLst/>
                              <a:latin typeface="+mn-lt"/>
                              <a:ea typeface="SimSun" panose="02010600030101010101" pitchFamily="2" charset="-122"/>
                              <a:cs typeface="Times New Roman" panose="02020603050405020304" pitchFamily="18" charset="0"/>
                            </a:rPr>
                            <a:t>(5)</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b="1" smtClean="0">
                              <a:solidFill>
                                <a:srgbClr val="C00000"/>
                              </a:solidFill>
                              <a:ea typeface="Calibri" panose="020F0502020204030204" pitchFamily="34" charset="0"/>
                              <a:cs typeface="Times New Roman" panose="02020603050405020304" pitchFamily="18" charset="0"/>
                            </a:rPr>
                            <a:t>  </a:t>
                          </a:r>
                          <a:endParaRPr lang="en-US" sz="4000" b="1">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0000"/>
                            </a:lnSpc>
                            <a:spcBef>
                              <a:spcPts val="0"/>
                            </a:spcBef>
                            <a:spcAft>
                              <a:spcPts val="0"/>
                            </a:spcAft>
                            <a:tabLst>
                              <a:tab pos="609600" algn="ctr"/>
                              <a:tab pos="1219200" algn="r"/>
                            </a:tabLst>
                          </a:pPr>
                          <a14:m>
                            <m:oMath xmlns:m="http://schemas.openxmlformats.org/officeDocument/2006/math">
                              <m:r>
                                <a:rPr lang="en-US" sz="4000" i="1" kern="100">
                                  <a:effectLst/>
                                  <a:latin typeface="+mn-lt"/>
                                  <a:ea typeface="SimSun" panose="02010600030101010101" pitchFamily="2" charset="-122"/>
                                  <a:cs typeface="Times New Roman" panose="02020603050405020304" pitchFamily="18" charset="0"/>
                                </a:rPr>
                                <m:t>𝜋</m:t>
                              </m:r>
                              <m:sSup>
                                <m:sSupPr>
                                  <m:ctrlPr>
                                    <a:rPr lang="en-US" sz="4000" i="1" kern="100">
                                      <a:effectLst/>
                                      <a:latin typeface="+mn-lt"/>
                                      <a:ea typeface="SimSun" panose="02010600030101010101" pitchFamily="2" charset="-122"/>
                                      <a:cs typeface="Times New Roman" panose="02020603050405020304" pitchFamily="18" charset="0"/>
                                    </a:rPr>
                                  </m:ctrlPr>
                                </m:sSupPr>
                                <m:e>
                                  <m:r>
                                    <a:rPr lang="en-US" sz="4000" i="1" kern="100">
                                      <a:effectLst/>
                                      <a:latin typeface="+mn-lt"/>
                                      <a:ea typeface="SimSun" panose="02010600030101010101" pitchFamily="2" charset="-122"/>
                                      <a:cs typeface="Times New Roman" panose="02020603050405020304" pitchFamily="18" charset="0"/>
                                    </a:rPr>
                                    <m:t>𝑅</m:t>
                                  </m:r>
                                </m:e>
                                <m:sup>
                                  <m:r>
                                    <a:rPr lang="en-US" sz="4000" i="1" kern="100">
                                      <a:effectLst/>
                                      <a:latin typeface="+mn-lt"/>
                                      <a:ea typeface="SimSun" panose="02010600030101010101" pitchFamily="2" charset="-122"/>
                                      <a:cs typeface="Times New Roman" panose="02020603050405020304" pitchFamily="18" charset="0"/>
                                    </a:rPr>
                                    <m:t>2</m:t>
                                  </m:r>
                                </m:sup>
                              </m:sSup>
                              <m:r>
                                <a:rPr lang="en-US" sz="4000" i="1" kern="100">
                                  <a:effectLst/>
                                  <a:latin typeface="+mn-lt"/>
                                  <a:ea typeface="SimSun" panose="02010600030101010101" pitchFamily="2" charset="-122"/>
                                  <a:cs typeface="Times New Roman" panose="02020603050405020304" pitchFamily="18" charset="0"/>
                                </a:rPr>
                                <m:t>h</m:t>
                              </m:r>
                              <m:r>
                                <a:rPr lang="en-US" sz="4000" i="1" kern="100">
                                  <a:effectLst/>
                                  <a:latin typeface="+mn-lt"/>
                                  <a:ea typeface="SimSun" panose="02010600030101010101" pitchFamily="2" charset="-122"/>
                                  <a:cs typeface="Times New Roman" panose="02020603050405020304" pitchFamily="18" charset="0"/>
                                </a:rPr>
                                <m:t> </m:t>
                              </m:r>
                            </m:oMath>
                          </a14:m>
                          <a:r>
                            <a:rPr lang="en-US" sz="4000" b="1" kern="100">
                              <a:effectLst/>
                              <a:latin typeface="Arial" panose="020B0604020202020204" pitchFamily="34" charset="0"/>
                              <a:ea typeface="Times New Roman" panose="02020603050405020304" pitchFamily="18" charset="0"/>
                              <a:cs typeface="Arial" panose="020B0604020202020204" pitchFamily="34" charset="0"/>
                            </a:rPr>
                            <a:t>(E)</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190980"/>
                      </a:ext>
                    </a:extLst>
                  </a:tr>
                  <a:tr h="1438665">
                    <a:tc>
                      <a:txBody>
                        <a:bodyPr/>
                        <a:lstStyle/>
                        <a:p>
                          <a:pPr>
                            <a:lnSpc>
                              <a:spcPct val="100000"/>
                            </a:lnSpc>
                            <a:spcBef>
                              <a:spcPts val="0"/>
                            </a:spcBef>
                            <a:spcAft>
                              <a:spcPts val="0"/>
                            </a:spcAft>
                            <a:tabLst>
                              <a:tab pos="1134745" algn="l"/>
                            </a:tabLst>
                          </a:pPr>
                          <a:r>
                            <a:rPr lang="vi-VN" sz="4000" kern="100">
                              <a:effectLst/>
                              <a:latin typeface="+mn-lt"/>
                              <a:ea typeface="SimSun" panose="02010600030101010101" pitchFamily="2" charset="-122"/>
                              <a:cs typeface="Times New Roman" panose="02020603050405020304" pitchFamily="18" charset="0"/>
                            </a:rPr>
                            <a:t>Thể tích của hình cầu </a:t>
                          </a:r>
                          <a:r>
                            <a:rPr lang="vi-VN" sz="4000" b="1" kern="100">
                              <a:effectLst/>
                              <a:latin typeface="+mn-lt"/>
                              <a:ea typeface="SimSun" panose="02010600030101010101" pitchFamily="2" charset="-122"/>
                              <a:cs typeface="Times New Roman" panose="02020603050405020304" pitchFamily="18" charset="0"/>
                            </a:rPr>
                            <a:t>(6)</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ffectLs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09600" algn="ctr"/>
                              <a:tab pos="1219200" algn="r"/>
                            </a:tabLst>
                            <a:defRPr/>
                          </a:pPr>
                          <a14:m>
                            <m:oMathPara xmlns:m="http://schemas.openxmlformats.org/officeDocument/2006/math">
                              <m:oMathParaPr>
                                <m:jc m:val="centerGroup"/>
                              </m:oMathParaPr>
                              <m:oMath xmlns:m="http://schemas.openxmlformats.org/officeDocument/2006/math">
                                <m:f>
                                  <m:fPr>
                                    <m:ctrlPr>
                                      <a:rPr lang="en-US" sz="4000" i="1" kern="100">
                                        <a:effectLst/>
                                        <a:latin typeface="+mn-lt"/>
                                        <a:ea typeface="SimSun" panose="02010600030101010101" pitchFamily="2" charset="-122"/>
                                        <a:cs typeface="Times New Roman" panose="02020603050405020304" pitchFamily="18" charset="0"/>
                                      </a:rPr>
                                    </m:ctrlPr>
                                  </m:fPr>
                                  <m:num>
                                    <m:r>
                                      <a:rPr lang="en-US" sz="4000" i="1" kern="100">
                                        <a:effectLst/>
                                        <a:latin typeface="+mn-lt"/>
                                        <a:ea typeface="SimSun" panose="02010600030101010101" pitchFamily="2" charset="-122"/>
                                        <a:cs typeface="Times New Roman" panose="02020603050405020304" pitchFamily="18" charset="0"/>
                                      </a:rPr>
                                      <m:t>1</m:t>
                                    </m:r>
                                  </m:num>
                                  <m:den>
                                    <m:r>
                                      <a:rPr lang="en-US" sz="4000" i="1" kern="100">
                                        <a:effectLst/>
                                        <a:latin typeface="+mn-lt"/>
                                        <a:ea typeface="SimSun" panose="02010600030101010101" pitchFamily="2" charset="-122"/>
                                        <a:cs typeface="Times New Roman" panose="02020603050405020304" pitchFamily="18" charset="0"/>
                                      </a:rPr>
                                      <m:t>3</m:t>
                                    </m:r>
                                  </m:den>
                                </m:f>
                                <m:r>
                                  <a:rPr lang="en-US" sz="4000" i="1" kern="100">
                                    <a:effectLst/>
                                    <a:latin typeface="+mn-lt"/>
                                    <a:ea typeface="SimSun" panose="02010600030101010101" pitchFamily="2" charset="-122"/>
                                    <a:cs typeface="Times New Roman" panose="02020603050405020304" pitchFamily="18" charset="0"/>
                                  </a:rPr>
                                  <m:t>𝜋</m:t>
                                </m:r>
                                <m:sSup>
                                  <m:sSupPr>
                                    <m:ctrlPr>
                                      <a:rPr lang="en-US" sz="4000" i="1" kern="100">
                                        <a:effectLst/>
                                        <a:latin typeface="+mn-lt"/>
                                        <a:ea typeface="SimSun" panose="02010600030101010101" pitchFamily="2" charset="-122"/>
                                        <a:cs typeface="Times New Roman" panose="02020603050405020304" pitchFamily="18" charset="0"/>
                                      </a:rPr>
                                    </m:ctrlPr>
                                  </m:sSupPr>
                                  <m:e>
                                    <m:r>
                                      <a:rPr lang="en-US" sz="4000" i="1" kern="100">
                                        <a:effectLst/>
                                        <a:latin typeface="+mn-lt"/>
                                        <a:ea typeface="SimSun" panose="02010600030101010101" pitchFamily="2" charset="-122"/>
                                        <a:cs typeface="Times New Roman" panose="02020603050405020304" pitchFamily="18" charset="0"/>
                                      </a:rPr>
                                      <m:t>𝑅</m:t>
                                    </m:r>
                                  </m:e>
                                  <m:sup>
                                    <m:r>
                                      <a:rPr lang="en-US" sz="4000" i="1" kern="100">
                                        <a:effectLst/>
                                        <a:latin typeface="+mn-lt"/>
                                        <a:ea typeface="SimSun" panose="02010600030101010101" pitchFamily="2" charset="-122"/>
                                        <a:cs typeface="Times New Roman" panose="02020603050405020304" pitchFamily="18" charset="0"/>
                                      </a:rPr>
                                      <m:t>2</m:t>
                                    </m:r>
                                  </m:sup>
                                </m:sSup>
                                <m:r>
                                  <a:rPr lang="en-US" sz="4000" i="1" kern="100">
                                    <a:effectLst/>
                                    <a:latin typeface="+mn-lt"/>
                                    <a:ea typeface="SimSun" panose="02010600030101010101" pitchFamily="2" charset="-122"/>
                                    <a:cs typeface="Times New Roman" panose="02020603050405020304" pitchFamily="18" charset="0"/>
                                  </a:rPr>
                                  <m:t>h</m:t>
                                </m:r>
                                <m:r>
                                  <m:rPr>
                                    <m:nor/>
                                  </m:rPr>
                                  <a:rPr lang="en-US" sz="4000" b="1" i="0" kern="100" smtClean="0">
                                    <a:effectLst/>
                                    <a:latin typeface="+mn-lt"/>
                                    <a:ea typeface="SimSun" panose="02010600030101010101" pitchFamily="2" charset="-122"/>
                                    <a:cs typeface="Times New Roman" panose="02020603050405020304" pitchFamily="18" charset="0"/>
                                  </a:rPr>
                                  <m:t> </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F</m:t>
                                </m:r>
                                <m:r>
                                  <m:rPr>
                                    <m:nor/>
                                  </m:rPr>
                                  <a:rPr lang="en-US" sz="4000" b="1" kern="100" smtClean="0">
                                    <a:effectLst/>
                                    <a:latin typeface="Arial" panose="020B0604020202020204" pitchFamily="34" charset="0"/>
                                    <a:ea typeface="Calibri" panose="020F0502020204030204" pitchFamily="34" charset="0"/>
                                    <a:cs typeface="Arial" panose="020B0604020202020204" pitchFamily="34" charset="0"/>
                                  </a:rPr>
                                  <m:t>)</m:t>
                                </m:r>
                              </m:oMath>
                            </m:oMathPara>
                          </a14:m>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471061"/>
                      </a:ext>
                    </a:extLst>
                  </a:tr>
                </a:tbl>
              </a:graphicData>
            </a:graphic>
          </p:graphicFrame>
        </mc:Choice>
        <mc:Fallback>
          <p:graphicFrame>
            <p:nvGraphicFramePr>
              <p:cNvPr id="8" name="Table 7"/>
              <p:cNvGraphicFramePr>
                <a:graphicFrameLocks noGrp="1"/>
              </p:cNvGraphicFramePr>
              <p:nvPr>
                <p:extLst>
                  <p:ext uri="{D42A27DB-BD31-4B8C-83A1-F6EECF244321}">
                    <p14:modId xmlns:p14="http://schemas.microsoft.com/office/powerpoint/2010/main" val="3330654380"/>
                  </p:ext>
                </p:extLst>
              </p:nvPr>
            </p:nvGraphicFramePr>
            <p:xfrm>
              <a:off x="762000" y="2400300"/>
              <a:ext cx="16687801" cy="6934200"/>
            </p:xfrm>
            <a:graphic>
              <a:graphicData uri="http://schemas.openxmlformats.org/drawingml/2006/table">
                <a:tbl>
                  <a:tblPr firstRow="1" firstCol="1" bandRow="1"/>
                  <a:tblGrid>
                    <a:gridCol w="9184573">
                      <a:extLst>
                        <a:ext uri="{9D8B030D-6E8A-4147-A177-3AD203B41FA5}">
                          <a16:colId xmlns:a16="http://schemas.microsoft.com/office/drawing/2014/main" val="3115780915"/>
                        </a:ext>
                      </a:extLst>
                    </a:gridCol>
                    <a:gridCol w="3083627">
                      <a:extLst>
                        <a:ext uri="{9D8B030D-6E8A-4147-A177-3AD203B41FA5}">
                          <a16:colId xmlns:a16="http://schemas.microsoft.com/office/drawing/2014/main" val="1429376833"/>
                        </a:ext>
                      </a:extLst>
                    </a:gridCol>
                    <a:gridCol w="4419601">
                      <a:extLst>
                        <a:ext uri="{9D8B030D-6E8A-4147-A177-3AD203B41FA5}">
                          <a16:colId xmlns:a16="http://schemas.microsoft.com/office/drawing/2014/main" val="2807917026"/>
                        </a:ext>
                      </a:extLst>
                    </a:gridCol>
                  </a:tblGrid>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trụ </a:t>
                          </a:r>
                          <a:r>
                            <a:rPr lang="vi-VN" sz="4000" b="1" kern="100">
                              <a:effectLst/>
                              <a:latin typeface="+mn-lt"/>
                              <a:ea typeface="SimSun" panose="02010600030101010101" pitchFamily="2" charset="-122"/>
                              <a:cs typeface="Times New Roman" panose="02020603050405020304" pitchFamily="18" charset="0"/>
                            </a:rPr>
                            <a:t>(1)</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i="1" kern="100">
                              <a:effectLst/>
                              <a:latin typeface="+mn-lt"/>
                              <a:ea typeface="Times New Roman" panose="02020603050405020304" pitchFamily="18"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599" r="-276" b="-583234"/>
                          </a:stretch>
                        </a:blipFill>
                      </a:tcPr>
                    </a:tc>
                    <a:extLst>
                      <a:ext uri="{0D108BD9-81ED-4DB2-BD59-A6C34878D82A}">
                        <a16:rowId xmlns:a16="http://schemas.microsoft.com/office/drawing/2014/main" val="736088048"/>
                      </a:ext>
                    </a:extLst>
                  </a:tr>
                  <a:tr h="143637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Thể tích của hình trụ </a:t>
                          </a:r>
                          <a:r>
                            <a:rPr lang="vi-VN" sz="4000" b="1" kern="100">
                              <a:effectLst/>
                              <a:latin typeface="+mn-lt"/>
                              <a:ea typeface="SimSun" panose="02010600030101010101" pitchFamily="2" charset="-122"/>
                              <a:cs typeface="Times New Roman" panose="02020603050405020304" pitchFamily="18" charset="0"/>
                            </a:rPr>
                            <a:t>(2)</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71186" r="-276" b="-312712"/>
                          </a:stretch>
                        </a:blipFill>
                      </a:tcPr>
                    </a:tc>
                    <a:extLst>
                      <a:ext uri="{0D108BD9-81ED-4DB2-BD59-A6C34878D82A}">
                        <a16:rowId xmlns:a16="http://schemas.microsoft.com/office/drawing/2014/main" val="3327267683"/>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nón </a:t>
                          </a:r>
                          <a:r>
                            <a:rPr lang="vi-VN" sz="4000" b="1" kern="100">
                              <a:effectLst/>
                              <a:latin typeface="+mn-lt"/>
                              <a:ea typeface="SimSun" panose="02010600030101010101" pitchFamily="2" charset="-122"/>
                              <a:cs typeface="Times New Roman" panose="02020603050405020304" pitchFamily="18" charset="0"/>
                            </a:rPr>
                            <a:t>(3)</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243373" r="-276" b="-344578"/>
                          </a:stretch>
                        </a:blipFill>
                      </a:tcPr>
                    </a:tc>
                    <a:extLst>
                      <a:ext uri="{0D108BD9-81ED-4DB2-BD59-A6C34878D82A}">
                        <a16:rowId xmlns:a16="http://schemas.microsoft.com/office/drawing/2014/main" val="4088188865"/>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Thể tích của hình nón </a:t>
                          </a:r>
                          <a:r>
                            <a:rPr lang="vi-VN" sz="4000" b="1" kern="100">
                              <a:effectLst/>
                              <a:latin typeface="+mn-lt"/>
                              <a:ea typeface="SimSun" panose="02010600030101010101" pitchFamily="2" charset="-122"/>
                              <a:cs typeface="Times New Roman" panose="02020603050405020304" pitchFamily="18" charset="0"/>
                            </a:rPr>
                            <a:t>(4)</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kern="100">
                              <a:effectLst/>
                              <a:latin typeface="+mn-lt"/>
                              <a:ea typeface="Calibri" panose="020F0502020204030204" pitchFamily="34" charset="0"/>
                              <a:cs typeface="Times New Roman" panose="02020603050405020304" pitchFamily="18" charset="0"/>
                            </a:rPr>
                            <a:t> </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341317" r="-276" b="-242515"/>
                          </a:stretch>
                        </a:blipFill>
                      </a:tcPr>
                    </a:tc>
                    <a:extLst>
                      <a:ext uri="{0D108BD9-81ED-4DB2-BD59-A6C34878D82A}">
                        <a16:rowId xmlns:a16="http://schemas.microsoft.com/office/drawing/2014/main" val="1071564609"/>
                      </a:ext>
                    </a:extLst>
                  </a:tr>
                  <a:tr h="1014791">
                    <a:tc>
                      <a:txBody>
                        <a:bodyPr/>
                        <a:lstStyle/>
                        <a:p>
                          <a:pPr>
                            <a:lnSpc>
                              <a:spcPct val="100000"/>
                            </a:lnSpc>
                            <a:spcBef>
                              <a:spcPts val="0"/>
                            </a:spcBef>
                            <a:spcAft>
                              <a:spcPts val="0"/>
                            </a:spcAft>
                          </a:pPr>
                          <a:r>
                            <a:rPr lang="vi-VN" sz="4000" kern="100">
                              <a:effectLst/>
                              <a:latin typeface="+mn-lt"/>
                              <a:ea typeface="SimSun" panose="02010600030101010101" pitchFamily="2" charset="-122"/>
                              <a:cs typeface="Times New Roman" panose="02020603050405020304" pitchFamily="18" charset="0"/>
                            </a:rPr>
                            <a:t>Diện tích xung quanh của hình cầu </a:t>
                          </a:r>
                          <a:r>
                            <a:rPr lang="vi-VN" sz="4000" b="1" kern="100">
                              <a:effectLst/>
                              <a:latin typeface="+mn-lt"/>
                              <a:ea typeface="SimSun" panose="02010600030101010101" pitchFamily="2" charset="-122"/>
                              <a:cs typeface="Times New Roman" panose="02020603050405020304" pitchFamily="18" charset="0"/>
                            </a:rPr>
                            <a:t>(5)</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4000" b="1" smtClean="0">
                              <a:solidFill>
                                <a:srgbClr val="C00000"/>
                              </a:solidFill>
                              <a:ea typeface="Calibri" panose="020F0502020204030204" pitchFamily="34" charset="0"/>
                              <a:cs typeface="Times New Roman" panose="02020603050405020304" pitchFamily="18" charset="0"/>
                            </a:rPr>
                            <a:t>  </a:t>
                          </a:r>
                          <a:endParaRPr lang="en-US" sz="4000" b="1">
                            <a:solidFill>
                              <a:srgbClr val="C00000"/>
                            </a:solidFill>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441317" r="-276" b="-142515"/>
                          </a:stretch>
                        </a:blipFill>
                      </a:tcPr>
                    </a:tc>
                    <a:extLst>
                      <a:ext uri="{0D108BD9-81ED-4DB2-BD59-A6C34878D82A}">
                        <a16:rowId xmlns:a16="http://schemas.microsoft.com/office/drawing/2014/main" val="3408190980"/>
                      </a:ext>
                    </a:extLst>
                  </a:tr>
                  <a:tr h="1438665">
                    <a:tc>
                      <a:txBody>
                        <a:bodyPr/>
                        <a:lstStyle/>
                        <a:p>
                          <a:pPr>
                            <a:lnSpc>
                              <a:spcPct val="100000"/>
                            </a:lnSpc>
                            <a:spcBef>
                              <a:spcPts val="0"/>
                            </a:spcBef>
                            <a:spcAft>
                              <a:spcPts val="0"/>
                            </a:spcAft>
                            <a:tabLst>
                              <a:tab pos="1134745" algn="l"/>
                            </a:tabLst>
                          </a:pPr>
                          <a:r>
                            <a:rPr lang="vi-VN" sz="4000" kern="100">
                              <a:effectLst/>
                              <a:latin typeface="+mn-lt"/>
                              <a:ea typeface="SimSun" panose="02010600030101010101" pitchFamily="2" charset="-122"/>
                              <a:cs typeface="Times New Roman" panose="02020603050405020304" pitchFamily="18" charset="0"/>
                            </a:rPr>
                            <a:t>Thể tích của hình cầu </a:t>
                          </a:r>
                          <a:r>
                            <a:rPr lang="vi-VN" sz="4000" b="1" kern="100">
                              <a:effectLst/>
                              <a:latin typeface="+mn-lt"/>
                              <a:ea typeface="SimSun" panose="02010600030101010101" pitchFamily="2" charset="-122"/>
                              <a:cs typeface="Times New Roman" panose="02020603050405020304" pitchFamily="18" charset="0"/>
                            </a:rPr>
                            <a:t>(6)</a:t>
                          </a:r>
                          <a:endParaRPr lang="en-US" sz="40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kern="100">
                              <a:effectLst/>
                              <a:latin typeface="+mn-lt"/>
                              <a:ea typeface="Calibri" panose="020F0502020204030204" pitchFamily="34" charset="0"/>
                              <a:cs typeface="Times New Roman" panose="02020603050405020304" pitchFamily="18" charset="0"/>
                            </a:rPr>
                            <a:t> </a:t>
                          </a:r>
                          <a:endParaRPr lang="en-US" sz="4000" b="1" smtClean="0">
                            <a:solidFill>
                              <a:srgbClr val="C00000"/>
                            </a:solidFill>
                            <a:effectLs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7931" t="-383051" r="-276" b="-847"/>
                          </a:stretch>
                        </a:blipFill>
                      </a:tcPr>
                    </a:tc>
                    <a:extLst>
                      <a:ext uri="{0D108BD9-81ED-4DB2-BD59-A6C34878D82A}">
                        <a16:rowId xmlns:a16="http://schemas.microsoft.com/office/drawing/2014/main" val="2709471061"/>
                      </a:ext>
                    </a:extLst>
                  </a:tr>
                </a:tbl>
              </a:graphicData>
            </a:graphic>
          </p:graphicFrame>
        </mc:Fallback>
      </mc:AlternateContent>
      <p:sp>
        <p:nvSpPr>
          <p:cNvPr id="34" name="Rectangle 33"/>
          <p:cNvSpPr/>
          <p:nvPr/>
        </p:nvSpPr>
        <p:spPr>
          <a:xfrm>
            <a:off x="10469880" y="2557977"/>
            <a:ext cx="1983235" cy="707886"/>
          </a:xfrm>
          <a:prstGeom prst="rect">
            <a:avLst/>
          </a:prstGeom>
        </p:spPr>
        <p:txBody>
          <a:bodyPr wrap="none">
            <a:spAutoFit/>
          </a:bodyPr>
          <a:lstStyle/>
          <a:p>
            <a:r>
              <a:rPr lang="vi-VN" sz="4000" b="1">
                <a:solidFill>
                  <a:srgbClr val="C00000"/>
                </a:solidFill>
                <a:ea typeface="Calibri" panose="020F0502020204030204" pitchFamily="34" charset="0"/>
                <a:cs typeface="Times New Roman" panose="02020603050405020304" pitchFamily="18" charset="0"/>
              </a:rPr>
              <a:t>(1) - (C)</a:t>
            </a:r>
            <a:endParaRPr lang="en-US"/>
          </a:p>
        </p:txBody>
      </p:sp>
      <p:sp>
        <p:nvSpPr>
          <p:cNvPr id="35" name="Rectangle 34"/>
          <p:cNvSpPr/>
          <p:nvPr/>
        </p:nvSpPr>
        <p:spPr>
          <a:xfrm>
            <a:off x="10498734" y="3761163"/>
            <a:ext cx="1954381" cy="707886"/>
          </a:xfrm>
          <a:prstGeom prst="rect">
            <a:avLst/>
          </a:prstGeom>
        </p:spPr>
        <p:txBody>
          <a:bodyPr wrap="none">
            <a:spAutoFit/>
          </a:bodyPr>
          <a:lstStyle/>
          <a:p>
            <a:pPr lvl="0" algn="ctr">
              <a:defRPr/>
            </a:pPr>
            <a:r>
              <a:rPr lang="vi-VN" sz="4000" b="1">
                <a:solidFill>
                  <a:srgbClr val="C00000"/>
                </a:solidFill>
                <a:ea typeface="Calibri" panose="020F0502020204030204" pitchFamily="34" charset="0"/>
                <a:cs typeface="Times New Roman" panose="02020603050405020304" pitchFamily="18" charset="0"/>
              </a:rPr>
              <a:t>(2) - (E)</a:t>
            </a:r>
            <a:endParaRPr lang="en-US" sz="4000" b="1">
              <a:solidFill>
                <a:srgbClr val="C00000"/>
              </a:solidFill>
              <a:ea typeface="Calibri" panose="020F0502020204030204" pitchFamily="34" charset="0"/>
              <a:cs typeface="Times New Roman" panose="02020603050405020304" pitchFamily="18" charset="0"/>
            </a:endParaRPr>
          </a:p>
        </p:txBody>
      </p:sp>
      <p:sp>
        <p:nvSpPr>
          <p:cNvPr id="36" name="Rectangle 35"/>
          <p:cNvSpPr/>
          <p:nvPr/>
        </p:nvSpPr>
        <p:spPr>
          <a:xfrm>
            <a:off x="10469879" y="4918629"/>
            <a:ext cx="1983235" cy="707886"/>
          </a:xfrm>
          <a:prstGeom prst="rect">
            <a:avLst/>
          </a:prstGeom>
        </p:spPr>
        <p:txBody>
          <a:bodyPr wrap="none">
            <a:spAutoFit/>
          </a:bodyPr>
          <a:lstStyle/>
          <a:p>
            <a:pPr lvl="0" algn="ctr">
              <a:defRPr/>
            </a:pPr>
            <a:r>
              <a:rPr lang="vi-VN" sz="4000" b="1">
                <a:solidFill>
                  <a:srgbClr val="C00000"/>
                </a:solidFill>
                <a:ea typeface="Calibri" panose="020F0502020204030204" pitchFamily="34" charset="0"/>
                <a:cs typeface="Times New Roman" panose="02020603050405020304" pitchFamily="18" charset="0"/>
              </a:rPr>
              <a:t>(3) - (D)</a:t>
            </a:r>
            <a:endParaRPr lang="en-US" sz="4000" b="1">
              <a:solidFill>
                <a:srgbClr val="C00000"/>
              </a:solidFill>
              <a:ea typeface="Calibri" panose="020F0502020204030204" pitchFamily="34" charset="0"/>
              <a:cs typeface="Times New Roman" panose="02020603050405020304" pitchFamily="18" charset="0"/>
            </a:endParaRPr>
          </a:p>
        </p:txBody>
      </p:sp>
      <p:sp>
        <p:nvSpPr>
          <p:cNvPr id="37" name="Rectangle 36"/>
          <p:cNvSpPr/>
          <p:nvPr/>
        </p:nvSpPr>
        <p:spPr>
          <a:xfrm>
            <a:off x="10498732" y="6022755"/>
            <a:ext cx="1925527" cy="707886"/>
          </a:xfrm>
          <a:prstGeom prst="rect">
            <a:avLst/>
          </a:prstGeom>
        </p:spPr>
        <p:txBody>
          <a:bodyPr wrap="none">
            <a:spAutoFit/>
          </a:bodyPr>
          <a:lstStyle/>
          <a:p>
            <a:pPr lvl="0" algn="ctr"/>
            <a:r>
              <a:rPr lang="vi-VN" sz="4000" b="1">
                <a:solidFill>
                  <a:srgbClr val="C00000"/>
                </a:solidFill>
                <a:ea typeface="Calibri" panose="020F0502020204030204" pitchFamily="34" charset="0"/>
                <a:cs typeface="Times New Roman" panose="02020603050405020304" pitchFamily="18" charset="0"/>
              </a:rPr>
              <a:t>(4) - (F)</a:t>
            </a:r>
            <a:endParaRPr lang="en-US" sz="4000" kern="100">
              <a:solidFill>
                <a:prstClr val="black"/>
              </a:solidFill>
              <a:ea typeface="Calibri" panose="020F0502020204030204" pitchFamily="34" charset="0"/>
              <a:cs typeface="Times New Roman" panose="02020603050405020304" pitchFamily="18" charset="0"/>
            </a:endParaRPr>
          </a:p>
        </p:txBody>
      </p:sp>
      <p:sp>
        <p:nvSpPr>
          <p:cNvPr id="38" name="Rectangle 37"/>
          <p:cNvSpPr/>
          <p:nvPr/>
        </p:nvSpPr>
        <p:spPr>
          <a:xfrm>
            <a:off x="10484306" y="7029675"/>
            <a:ext cx="1983235" cy="707886"/>
          </a:xfrm>
          <a:prstGeom prst="rect">
            <a:avLst/>
          </a:prstGeom>
        </p:spPr>
        <p:txBody>
          <a:bodyPr wrap="none">
            <a:spAutoFit/>
          </a:bodyPr>
          <a:lstStyle/>
          <a:p>
            <a:pPr lvl="0" algn="ctr"/>
            <a:r>
              <a:rPr lang="vi-VN" sz="4000" b="1">
                <a:solidFill>
                  <a:srgbClr val="C00000"/>
                </a:solidFill>
                <a:ea typeface="Calibri" panose="020F0502020204030204" pitchFamily="34" charset="0"/>
                <a:cs typeface="Times New Roman" panose="02020603050405020304" pitchFamily="18" charset="0"/>
              </a:rPr>
              <a:t>(5) - (A)</a:t>
            </a:r>
            <a:endParaRPr lang="en-US" sz="4000" b="1">
              <a:solidFill>
                <a:srgbClr val="C00000"/>
              </a:solidFill>
              <a:ea typeface="Calibri" panose="020F0502020204030204" pitchFamily="34" charset="0"/>
              <a:cs typeface="Times New Roman" panose="02020603050405020304" pitchFamily="18" charset="0"/>
            </a:endParaRPr>
          </a:p>
        </p:txBody>
      </p:sp>
      <p:sp>
        <p:nvSpPr>
          <p:cNvPr id="39" name="Rectangle 38"/>
          <p:cNvSpPr/>
          <p:nvPr/>
        </p:nvSpPr>
        <p:spPr>
          <a:xfrm>
            <a:off x="10498732" y="8232861"/>
            <a:ext cx="1983235" cy="707886"/>
          </a:xfrm>
          <a:prstGeom prst="rect">
            <a:avLst/>
          </a:prstGeom>
        </p:spPr>
        <p:txBody>
          <a:bodyPr wrap="none">
            <a:spAutoFit/>
          </a:bodyPr>
          <a:lstStyle/>
          <a:p>
            <a:pPr lvl="0" algn="ctr">
              <a:defRPr/>
            </a:pPr>
            <a:r>
              <a:rPr lang="vi-VN" sz="4000" b="1">
                <a:solidFill>
                  <a:srgbClr val="C00000"/>
                </a:solidFill>
                <a:ea typeface="Calibri" panose="020F0502020204030204" pitchFamily="34" charset="0"/>
                <a:cs typeface="Times New Roman" panose="02020603050405020304" pitchFamily="18" charset="0"/>
              </a:rPr>
              <a:t>(6) - (B)</a:t>
            </a:r>
            <a:endParaRPr lang="en-US" sz="4000" b="1">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7484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589436" y="-711925"/>
            <a:ext cx="7471222" cy="11710850"/>
            <a:chOff x="0" y="0"/>
            <a:chExt cx="1883578" cy="2952434"/>
          </a:xfrm>
        </p:grpSpPr>
        <p:sp>
          <p:nvSpPr>
            <p:cNvPr id="3" name="Freeform 3"/>
            <p:cNvSpPr/>
            <p:nvPr/>
          </p:nvSpPr>
          <p:spPr>
            <a:xfrm>
              <a:off x="0" y="0"/>
              <a:ext cx="1883578" cy="2952435"/>
            </a:xfrm>
            <a:custGeom>
              <a:avLst/>
              <a:gdLst/>
              <a:ahLst/>
              <a:cxnLst/>
              <a:rect l="l" t="t" r="r" b="b"/>
              <a:pathLst>
                <a:path w="1883578" h="2952435">
                  <a:moveTo>
                    <a:pt x="0" y="0"/>
                  </a:moveTo>
                  <a:lnTo>
                    <a:pt x="1883578" y="0"/>
                  </a:lnTo>
                  <a:lnTo>
                    <a:pt x="1883578" y="2952435"/>
                  </a:lnTo>
                  <a:lnTo>
                    <a:pt x="0" y="2952435"/>
                  </a:lnTo>
                  <a:close/>
                </a:path>
              </a:pathLst>
            </a:custGeom>
            <a:solidFill>
              <a:srgbClr val="34520D"/>
            </a:solidFill>
          </p:spPr>
        </p:sp>
        <p:sp>
          <p:nvSpPr>
            <p:cNvPr id="4" name="TextBox 4"/>
            <p:cNvSpPr txBox="1"/>
            <p:nvPr/>
          </p:nvSpPr>
          <p:spPr>
            <a:xfrm>
              <a:off x="0" y="-47625"/>
              <a:ext cx="1883578"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5032010" y="310426"/>
            <a:ext cx="6126112" cy="3540036"/>
          </a:xfrm>
          <a:custGeom>
            <a:avLst/>
            <a:gdLst/>
            <a:ahLst/>
            <a:cxnLst/>
            <a:rect l="l" t="t" r="r" b="b"/>
            <a:pathLst>
              <a:path w="6126112" h="3540036">
                <a:moveTo>
                  <a:pt x="0" y="0"/>
                </a:moveTo>
                <a:lnTo>
                  <a:pt x="6126112" y="0"/>
                </a:lnTo>
                <a:lnTo>
                  <a:pt x="6126112" y="3540036"/>
                </a:lnTo>
                <a:lnTo>
                  <a:pt x="0" y="3540036"/>
                </a:lnTo>
                <a:lnTo>
                  <a:pt x="0" y="0"/>
                </a:lnTo>
                <a:close/>
              </a:path>
            </a:pathLst>
          </a:custGeom>
          <a:blipFill>
            <a:blip r:embed="rId2">
              <a:extLst>
                <a:ext uri="{96DAC541-7B7A-43D3-8B79-37D633B846F1}">
                  <asvg:svgBlip xmlns="" xmlns:asvg="http://schemas.microsoft.com/office/drawing/2016/SVG/main" r:embed="rId3"/>
                </a:ext>
              </a:extLst>
            </a:blip>
            <a:stretch>
              <a:fillRect t="-6643"/>
            </a:stretch>
          </a:blipFill>
        </p:spPr>
      </p:sp>
      <p:grpSp>
        <p:nvGrpSpPr>
          <p:cNvPr id="6" name="Group 6"/>
          <p:cNvGrpSpPr/>
          <p:nvPr/>
        </p:nvGrpSpPr>
        <p:grpSpPr>
          <a:xfrm rot="5400000">
            <a:off x="8090505" y="3749981"/>
            <a:ext cx="11203701" cy="2787038"/>
            <a:chOff x="0" y="0"/>
            <a:chExt cx="1276328" cy="317500"/>
          </a:xfrm>
        </p:grpSpPr>
        <p:sp>
          <p:nvSpPr>
            <p:cNvPr id="7" name="Freeform 7"/>
            <p:cNvSpPr/>
            <p:nvPr/>
          </p:nvSpPr>
          <p:spPr>
            <a:xfrm>
              <a:off x="0" y="0"/>
              <a:ext cx="1276328" cy="317500"/>
            </a:xfrm>
            <a:custGeom>
              <a:avLst/>
              <a:gdLst/>
              <a:ahLst/>
              <a:cxnLst/>
              <a:rect l="l" t="t" r="r" b="b"/>
              <a:pathLst>
                <a:path w="1276328" h="317500">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17500"/>
                  </a:cubicBezTo>
                  <a:lnTo>
                    <a:pt x="1276328" y="317500"/>
                  </a:lnTo>
                  <a:lnTo>
                    <a:pt x="0" y="317500"/>
                  </a:lnTo>
                  <a:lnTo>
                    <a:pt x="0" y="317500"/>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2381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15032010" y="6479092"/>
            <a:ext cx="6126112" cy="3540036"/>
          </a:xfrm>
          <a:custGeom>
            <a:avLst/>
            <a:gdLst/>
            <a:ahLst/>
            <a:cxnLst/>
            <a:rect l="l" t="t" r="r" b="b"/>
            <a:pathLst>
              <a:path w="6126112" h="3540036">
                <a:moveTo>
                  <a:pt x="0" y="0"/>
                </a:moveTo>
                <a:lnTo>
                  <a:pt x="6126112" y="0"/>
                </a:lnTo>
                <a:lnTo>
                  <a:pt x="6126112" y="3540037"/>
                </a:lnTo>
                <a:lnTo>
                  <a:pt x="0" y="3540037"/>
                </a:lnTo>
                <a:lnTo>
                  <a:pt x="0" y="0"/>
                </a:lnTo>
                <a:close/>
              </a:path>
            </a:pathLst>
          </a:custGeom>
          <a:blipFill>
            <a:blip r:embed="rId2">
              <a:extLst>
                <a:ext uri="{96DAC541-7B7A-43D3-8B79-37D633B846F1}">
                  <asvg:svgBlip xmlns="" xmlns:asvg="http://schemas.microsoft.com/office/drawing/2016/SVG/main" r:embed="rId3"/>
                </a:ext>
              </a:extLst>
            </a:blip>
            <a:stretch>
              <a:fillRect t="-6643"/>
            </a:stretch>
          </a:blipFill>
        </p:spPr>
      </p:sp>
      <p:sp>
        <p:nvSpPr>
          <p:cNvPr id="36" name="TextBox 19"/>
          <p:cNvSpPr txBox="1"/>
          <p:nvPr/>
        </p:nvSpPr>
        <p:spPr>
          <a:xfrm>
            <a:off x="762000" y="1028700"/>
            <a:ext cx="12520870" cy="3681777"/>
          </a:xfrm>
          <a:prstGeom prst="rect">
            <a:avLst/>
          </a:prstGeom>
        </p:spPr>
        <p:txBody>
          <a:bodyPr wrap="square" lIns="0" tIns="0" rIns="0" bIns="0" rtlCol="0" anchor="t">
            <a:spAutoFit/>
          </a:bodyPr>
          <a:lstStyle/>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HẸN GẶP LẠI CÁC EM</a:t>
            </a:r>
          </a:p>
          <a:p>
            <a:pPr algn="ctr">
              <a:lnSpc>
                <a:spcPct val="150000"/>
              </a:lnSpc>
              <a:spcBef>
                <a:spcPct val="0"/>
              </a:spcBef>
            </a:pPr>
            <a:r>
              <a:rPr lang="en-US" sz="8500" b="1" smtClean="0">
                <a:solidFill>
                  <a:srgbClr val="34520D"/>
                </a:solidFill>
                <a:latin typeface="Arial" panose="020B0604020202020204" pitchFamily="34" charset="0"/>
                <a:ea typeface="AC Steelfish"/>
                <a:cs typeface="Arial" panose="020B0604020202020204" pitchFamily="34" charset="0"/>
                <a:sym typeface="AC Steelfish"/>
              </a:rPr>
              <a:t>Ở TIẾT HỌC SAU!</a:t>
            </a:r>
            <a:endParaRPr lang="en-US" sz="8500" b="1">
              <a:solidFill>
                <a:srgbClr val="34520D"/>
              </a:solidFill>
              <a:latin typeface="Arial" panose="020B0604020202020204" pitchFamily="34" charset="0"/>
              <a:ea typeface="AC Steelfish"/>
              <a:cs typeface="Arial" panose="020B0604020202020204" pitchFamily="34" charset="0"/>
              <a:sym typeface="AC Steelfish"/>
            </a:endParaRPr>
          </a:p>
        </p:txBody>
      </p:sp>
      <p:sp>
        <p:nvSpPr>
          <p:cNvPr id="37" name="Freeform 8"/>
          <p:cNvSpPr/>
          <p:nvPr/>
        </p:nvSpPr>
        <p:spPr>
          <a:xfrm>
            <a:off x="3723385" y="6210300"/>
            <a:ext cx="6598100" cy="3810000"/>
          </a:xfrm>
          <a:custGeom>
            <a:avLst/>
            <a:gdLst/>
            <a:ahLst/>
            <a:cxnLst/>
            <a:rect l="l" t="t" r="r" b="b"/>
            <a:pathLst>
              <a:path w="5100234" h="2983637">
                <a:moveTo>
                  <a:pt x="0" y="0"/>
                </a:moveTo>
                <a:lnTo>
                  <a:pt x="5100234" y="0"/>
                </a:lnTo>
                <a:lnTo>
                  <a:pt x="5100234" y="2983637"/>
                </a:lnTo>
                <a:lnTo>
                  <a:pt x="0" y="2983637"/>
                </a:lnTo>
                <a:lnTo>
                  <a:pt x="0" y="0"/>
                </a:lnTo>
                <a:close/>
              </a:path>
            </a:pathLst>
          </a:custGeom>
          <a:blipFill>
            <a:blip r:embed="rId4"/>
            <a:stretch>
              <a:fillRect/>
            </a:stretch>
          </a:blipFill>
        </p:spPr>
      </p:sp>
    </p:spTree>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027136" y="-719065"/>
            <a:ext cx="5449789" cy="11725130"/>
            <a:chOff x="0" y="0"/>
            <a:chExt cx="1664166" cy="3580426"/>
          </a:xfrm>
        </p:grpSpPr>
        <p:sp>
          <p:nvSpPr>
            <p:cNvPr id="3" name="Freeform 3"/>
            <p:cNvSpPr/>
            <p:nvPr/>
          </p:nvSpPr>
          <p:spPr>
            <a:xfrm>
              <a:off x="0" y="0"/>
              <a:ext cx="1664166" cy="3580426"/>
            </a:xfrm>
            <a:custGeom>
              <a:avLst/>
              <a:gdLst/>
              <a:ahLst/>
              <a:cxnLst/>
              <a:rect l="l" t="t" r="r" b="b"/>
              <a:pathLst>
                <a:path w="1664166" h="3580426">
                  <a:moveTo>
                    <a:pt x="0" y="0"/>
                  </a:moveTo>
                  <a:lnTo>
                    <a:pt x="1664166" y="0"/>
                  </a:lnTo>
                  <a:lnTo>
                    <a:pt x="1664166" y="3580426"/>
                  </a:lnTo>
                  <a:lnTo>
                    <a:pt x="0" y="3580426"/>
                  </a:lnTo>
                  <a:close/>
                </a:path>
              </a:pathLst>
            </a:custGeom>
            <a:solidFill>
              <a:srgbClr val="34520D"/>
            </a:solidFill>
          </p:spPr>
        </p:sp>
        <p:sp>
          <p:nvSpPr>
            <p:cNvPr id="4" name="TextBox 4"/>
            <p:cNvSpPr txBox="1"/>
            <p:nvPr/>
          </p:nvSpPr>
          <p:spPr>
            <a:xfrm>
              <a:off x="0" y="-47625"/>
              <a:ext cx="1664166" cy="362805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8416444" y="3513195"/>
            <a:ext cx="11671631" cy="3260609"/>
            <a:chOff x="0" y="0"/>
            <a:chExt cx="1610488" cy="449909"/>
          </a:xfrm>
        </p:grpSpPr>
        <p:sp>
          <p:nvSpPr>
            <p:cNvPr id="6" name="Freeform 6"/>
            <p:cNvSpPr/>
            <p:nvPr/>
          </p:nvSpPr>
          <p:spPr>
            <a:xfrm>
              <a:off x="0" y="0"/>
              <a:ext cx="1610488" cy="449909"/>
            </a:xfrm>
            <a:custGeom>
              <a:avLst/>
              <a:gdLst/>
              <a:ahLst/>
              <a:cxnLst/>
              <a:rect l="l" t="t" r="r" b="b"/>
              <a:pathLst>
                <a:path w="1610488" h="449909">
                  <a:moveTo>
                    <a:pt x="537119" y="19070"/>
                  </a:moveTo>
                  <a:cubicBezTo>
                    <a:pt x="619418" y="7556"/>
                    <a:pt x="713552" y="0"/>
                    <a:pt x="805678" y="0"/>
                  </a:cubicBezTo>
                  <a:cubicBezTo>
                    <a:pt x="897807" y="0"/>
                    <a:pt x="986458" y="6476"/>
                    <a:pt x="1068153" y="17990"/>
                  </a:cubicBezTo>
                  <a:cubicBezTo>
                    <a:pt x="1069894" y="18350"/>
                    <a:pt x="1071631" y="18350"/>
                    <a:pt x="1073369" y="18710"/>
                  </a:cubicBezTo>
                  <a:cubicBezTo>
                    <a:pt x="1380170" y="64765"/>
                    <a:pt x="1606143" y="186379"/>
                    <a:pt x="1610488" y="320441"/>
                  </a:cubicBezTo>
                  <a:lnTo>
                    <a:pt x="1610488" y="449909"/>
                  </a:lnTo>
                  <a:lnTo>
                    <a:pt x="0" y="449909"/>
                  </a:lnTo>
                  <a:lnTo>
                    <a:pt x="0" y="320537"/>
                  </a:lnTo>
                  <a:cubicBezTo>
                    <a:pt x="4346" y="185660"/>
                    <a:pt x="226842" y="64045"/>
                    <a:pt x="537119" y="19070"/>
                  </a:cubicBezTo>
                  <a:close/>
                </a:path>
              </a:pathLst>
            </a:custGeom>
            <a:solidFill>
              <a:srgbClr val="FFFFEF"/>
            </a:solidFill>
          </p:spPr>
        </p:sp>
        <p:sp>
          <p:nvSpPr>
            <p:cNvPr id="7" name="TextBox 7"/>
            <p:cNvSpPr txBox="1"/>
            <p:nvPr/>
          </p:nvSpPr>
          <p:spPr>
            <a:xfrm>
              <a:off x="0" y="79375"/>
              <a:ext cx="1610488" cy="37053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4623170" y="906545"/>
            <a:ext cx="1341355" cy="1341355"/>
          </a:xfrm>
          <a:custGeom>
            <a:avLst/>
            <a:gdLst/>
            <a:ahLst/>
            <a:cxnLst/>
            <a:rect l="l" t="t" r="r" b="b"/>
            <a:pathLst>
              <a:path w="1341355" h="1341355">
                <a:moveTo>
                  <a:pt x="0" y="0"/>
                </a:moveTo>
                <a:lnTo>
                  <a:pt x="1341356" y="0"/>
                </a:lnTo>
                <a:lnTo>
                  <a:pt x="1341356" y="1341356"/>
                </a:lnTo>
                <a:lnTo>
                  <a:pt x="0" y="1341356"/>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5400000">
            <a:off x="14818153" y="1081279"/>
            <a:ext cx="6126112" cy="1990576"/>
          </a:xfrm>
          <a:custGeom>
            <a:avLst/>
            <a:gdLst/>
            <a:ahLst/>
            <a:cxnLst/>
            <a:rect l="l" t="t" r="r" b="b"/>
            <a:pathLst>
              <a:path w="6126112" h="1990576">
                <a:moveTo>
                  <a:pt x="0" y="0"/>
                </a:moveTo>
                <a:lnTo>
                  <a:pt x="6126112" y="0"/>
                </a:lnTo>
                <a:lnTo>
                  <a:pt x="6126112" y="1990576"/>
                </a:lnTo>
                <a:lnTo>
                  <a:pt x="0" y="1990576"/>
                </a:lnTo>
                <a:lnTo>
                  <a:pt x="0" y="0"/>
                </a:lnTo>
                <a:close/>
              </a:path>
            </a:pathLst>
          </a:custGeom>
          <a:blipFill>
            <a:blip r:embed="rId7">
              <a:extLst>
                <a:ext uri="{96DAC541-7B7A-43D3-8B79-37D633B846F1}">
                  <asvg:svgBlip xmlns="" xmlns:asvg="http://schemas.microsoft.com/office/drawing/2016/SVG/main" r:embed="rId10"/>
                </a:ext>
              </a:extLst>
            </a:blip>
            <a:stretch>
              <a:fillRect t="-89654"/>
            </a:stretch>
          </a:blipFill>
        </p:spPr>
      </p:sp>
      <p:sp>
        <p:nvSpPr>
          <p:cNvPr id="16" name="Freeform 16"/>
          <p:cNvSpPr/>
          <p:nvPr/>
        </p:nvSpPr>
        <p:spPr>
          <a:xfrm rot="5400000">
            <a:off x="14818153" y="7207391"/>
            <a:ext cx="6126112" cy="1990576"/>
          </a:xfrm>
          <a:custGeom>
            <a:avLst/>
            <a:gdLst/>
            <a:ahLst/>
            <a:cxnLst/>
            <a:rect l="l" t="t" r="r" b="b"/>
            <a:pathLst>
              <a:path w="6126112" h="1990576">
                <a:moveTo>
                  <a:pt x="0" y="0"/>
                </a:moveTo>
                <a:lnTo>
                  <a:pt x="6126112" y="0"/>
                </a:lnTo>
                <a:lnTo>
                  <a:pt x="6126112" y="1990575"/>
                </a:lnTo>
                <a:lnTo>
                  <a:pt x="0" y="1990575"/>
                </a:lnTo>
                <a:lnTo>
                  <a:pt x="0" y="0"/>
                </a:lnTo>
                <a:close/>
              </a:path>
            </a:pathLst>
          </a:custGeom>
          <a:blipFill>
            <a:blip r:embed="rId7">
              <a:extLst>
                <a:ext uri="{96DAC541-7B7A-43D3-8B79-37D633B846F1}">
                  <asvg:svgBlip xmlns="" xmlns:asvg="http://schemas.microsoft.com/office/drawing/2016/SVG/main" r:embed="rId10"/>
                </a:ext>
              </a:extLst>
            </a:blip>
            <a:stretch>
              <a:fillRect t="-89654"/>
            </a:stretch>
          </a:blipFill>
        </p:spPr>
      </p:sp>
      <p:sp>
        <p:nvSpPr>
          <p:cNvPr id="19" name="Freeform 16"/>
          <p:cNvSpPr/>
          <p:nvPr/>
        </p:nvSpPr>
        <p:spPr>
          <a:xfrm>
            <a:off x="0" y="5260520"/>
            <a:ext cx="16154400" cy="3235780"/>
          </a:xfrm>
          <a:custGeom>
            <a:avLst/>
            <a:gdLst/>
            <a:ahLst/>
            <a:cxnLst/>
            <a:rect l="l" t="t" r="r" b="b"/>
            <a:pathLst>
              <a:path w="6882460" h="1225802">
                <a:moveTo>
                  <a:pt x="6882460" y="0"/>
                </a:moveTo>
                <a:lnTo>
                  <a:pt x="0" y="0"/>
                </a:lnTo>
                <a:lnTo>
                  <a:pt x="0" y="1225802"/>
                </a:lnTo>
                <a:lnTo>
                  <a:pt x="6882460" y="1225802"/>
                </a:lnTo>
                <a:lnTo>
                  <a:pt x="6882460" y="0"/>
                </a:lnTo>
                <a:close/>
              </a:path>
            </a:pathLst>
          </a:custGeom>
          <a:blipFill>
            <a:blip r:embed="rId11">
              <a:extLst>
                <a:ext uri="{96DAC541-7B7A-43D3-8B79-37D633B846F1}">
                  <asvg:svgBlip xmlns="" xmlns:asvg="http://schemas.microsoft.com/office/drawing/2016/SVG/main" r:embed="rId8"/>
                </a:ext>
              </a:extLst>
            </a:blip>
            <a:stretch>
              <a:fillRect l="-15840"/>
            </a:stretch>
          </a:blipFill>
        </p:spPr>
      </p:sp>
      <p:sp>
        <p:nvSpPr>
          <p:cNvPr id="21" name="TextBox 8"/>
          <p:cNvSpPr txBox="1"/>
          <p:nvPr/>
        </p:nvSpPr>
        <p:spPr>
          <a:xfrm>
            <a:off x="119229" y="910917"/>
            <a:ext cx="15349371" cy="3600986"/>
          </a:xfrm>
          <a:prstGeom prst="rect">
            <a:avLst/>
          </a:prstGeom>
        </p:spPr>
        <p:txBody>
          <a:bodyPr wrap="square" lIns="0" tIns="0" rIns="0" bIns="0" rtlCol="0" anchor="t">
            <a:spAutoFit/>
          </a:bodyPr>
          <a:lstStyle/>
          <a:p>
            <a:pPr algn="ctr">
              <a:lnSpc>
                <a:spcPct val="150000"/>
              </a:lnSpc>
            </a:pPr>
            <a:r>
              <a:rPr lang="vi-VN" sz="7800" b="1">
                <a:solidFill>
                  <a:srgbClr val="C00000"/>
                </a:solidFill>
                <a:ea typeface="Jua"/>
                <a:cs typeface="Arial" panose="020B0604020202020204" pitchFamily="34" charset="0"/>
                <a:sym typeface="Jua"/>
              </a:rPr>
              <a:t>CHƯƠNG X</a:t>
            </a:r>
            <a:r>
              <a:rPr lang="vi-VN" sz="7800" b="1">
                <a:solidFill>
                  <a:srgbClr val="C00000"/>
                </a:solidFill>
                <a:ea typeface="Jua"/>
                <a:cs typeface="Arial" panose="020B0604020202020204" pitchFamily="34" charset="0"/>
                <a:sym typeface="Jua"/>
              </a:rPr>
              <a:t>. </a:t>
            </a:r>
            <a:r>
              <a:rPr lang="vi-VN" sz="7800" b="1" smtClean="0">
                <a:solidFill>
                  <a:srgbClr val="C00000"/>
                </a:solidFill>
                <a:ea typeface="Jua"/>
                <a:cs typeface="Arial" panose="020B0604020202020204" pitchFamily="34" charset="0"/>
                <a:sym typeface="Jua"/>
              </a:rPr>
              <a:t>MỘT </a:t>
            </a:r>
            <a:r>
              <a:rPr lang="vi-VN" sz="7800" b="1">
                <a:solidFill>
                  <a:srgbClr val="C00000"/>
                </a:solidFill>
                <a:ea typeface="Jua"/>
                <a:cs typeface="Arial" panose="020B0604020202020204" pitchFamily="34" charset="0"/>
                <a:sym typeface="Jua"/>
              </a:rPr>
              <a:t>SỐ </a:t>
            </a:r>
            <a:endParaRPr lang="en-US" sz="7800" b="1" smtClean="0">
              <a:solidFill>
                <a:srgbClr val="C00000"/>
              </a:solidFill>
              <a:ea typeface="Jua"/>
              <a:cs typeface="Arial" panose="020B0604020202020204" pitchFamily="34" charset="0"/>
              <a:sym typeface="Jua"/>
            </a:endParaRPr>
          </a:p>
          <a:p>
            <a:pPr algn="ctr">
              <a:lnSpc>
                <a:spcPct val="150000"/>
              </a:lnSpc>
            </a:pPr>
            <a:r>
              <a:rPr lang="vi-VN" sz="7800" b="1" smtClean="0">
                <a:solidFill>
                  <a:srgbClr val="C00000"/>
                </a:solidFill>
                <a:ea typeface="Jua"/>
                <a:cs typeface="Arial" panose="020B0604020202020204" pitchFamily="34" charset="0"/>
                <a:sym typeface="Jua"/>
              </a:rPr>
              <a:t>HÌNH KHỐI TRONG THỰC TIỄN</a:t>
            </a:r>
            <a:endParaRPr lang="vi-VN" sz="7800" b="1">
              <a:solidFill>
                <a:srgbClr val="C00000"/>
              </a:solidFill>
              <a:ea typeface="Jua"/>
              <a:cs typeface="Arial" panose="020B0604020202020204" pitchFamily="34" charset="0"/>
              <a:sym typeface="Jua"/>
            </a:endParaRPr>
          </a:p>
        </p:txBody>
      </p:sp>
      <p:sp>
        <p:nvSpPr>
          <p:cNvPr id="22" name="TextBox 10"/>
          <p:cNvSpPr txBox="1"/>
          <p:nvPr/>
        </p:nvSpPr>
        <p:spPr>
          <a:xfrm>
            <a:off x="47820" y="6301329"/>
            <a:ext cx="16058760" cy="1154162"/>
          </a:xfrm>
          <a:prstGeom prst="rect">
            <a:avLst/>
          </a:prstGeom>
        </p:spPr>
        <p:txBody>
          <a:bodyPr wrap="square" lIns="0" tIns="0" rIns="0" bIns="0" rtlCol="0" anchor="t">
            <a:spAutoFit/>
          </a:bodyPr>
          <a:lstStyle/>
          <a:p>
            <a:pPr algn="ctr"/>
            <a:r>
              <a:rPr lang="en-US" sz="7500" b="1">
                <a:solidFill>
                  <a:srgbClr val="34520D"/>
                </a:solidFill>
                <a:latin typeface="Arial" panose="020B0604020202020204" pitchFamily="34" charset="0"/>
                <a:ea typeface="KG Primary Penmanship"/>
                <a:cs typeface="Arial" panose="020B0604020202020204" pitchFamily="34" charset="0"/>
                <a:sym typeface="KG Primary Penmanship"/>
              </a:rPr>
              <a:t>LUYỆN TẬP CHUNG </a:t>
            </a:r>
            <a:endParaRPr lang="en-US" sz="7500" b="1">
              <a:solidFill>
                <a:srgbClr val="34520D"/>
              </a:solidFill>
              <a:latin typeface="Arial" panose="020B0604020202020204" pitchFamily="34" charset="0"/>
              <a:ea typeface="KG Primary Penmanship"/>
              <a:cs typeface="Arial" panose="020B0604020202020204" pitchFamily="34" charset="0"/>
              <a:sym typeface="KG Primary Penmanship"/>
            </a:endParaRPr>
          </a:p>
        </p:txBody>
      </p:sp>
      <p:sp>
        <p:nvSpPr>
          <p:cNvPr id="14" name="Freeform 2"/>
          <p:cNvSpPr/>
          <p:nvPr/>
        </p:nvSpPr>
        <p:spPr>
          <a:xfrm>
            <a:off x="13868400" y="6115136"/>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12">
              <a:extLst>
                <a:ext uri="{96DAC541-7B7A-43D3-8B79-37D633B846F1}">
                  <asvg:svgBlip xmlns:asvg="http://schemas.microsoft.com/office/drawing/2016/SVG/main" xmlns="" r:embed="rId3"/>
                </a:ext>
              </a:extLst>
            </a:blip>
            <a:stretch>
              <a:fillRect/>
            </a:stretch>
          </a:blipFill>
        </p:spPr>
      </p:sp>
    </p:spTree>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0FDDE4-B345-9CEF-46D5-6288E812B092}"/>
              </a:ext>
            </a:extLst>
          </p:cNvPr>
          <p:cNvSpPr txBox="1"/>
          <p:nvPr/>
        </p:nvSpPr>
        <p:spPr>
          <a:xfrm>
            <a:off x="473242" y="114300"/>
            <a:ext cx="17329484" cy="2723823"/>
          </a:xfrm>
          <a:prstGeom prst="rect">
            <a:avLst/>
          </a:prstGeom>
          <a:noFill/>
        </p:spPr>
        <p:txBody>
          <a:bodyPr wrap="square">
            <a:spAutoFit/>
          </a:bodyPr>
          <a:lstStyle/>
          <a:p>
            <a:pPr lvl="0" algn="just" defTabSz="1828800">
              <a:lnSpc>
                <a:spcPct val="150000"/>
              </a:lnSpc>
              <a:buClr>
                <a:srgbClr val="000000"/>
              </a:buClr>
              <a:defRPr/>
            </a:pPr>
            <a:r>
              <a:rPr kumimoji="0" lang="vi-VN" sz="38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38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1:</a:t>
            </a:r>
            <a:r>
              <a:rPr kumimoji="0" lang="en-US" sz="3800" b="0" i="0" u="none" strike="noStrike" kern="0" cap="none" spc="0" normalizeH="0" baseline="0" noProof="0" smtClean="0">
                <a:ln>
                  <a:noFill/>
                </a:ln>
                <a:solidFill>
                  <a:srgbClr val="000000"/>
                </a:solidFill>
                <a:effectLst/>
                <a:uLnTx/>
                <a:uFillTx/>
                <a:latin typeface="Arial"/>
                <a:ea typeface="+mn-ea"/>
                <a:cs typeface="Arial"/>
                <a:sym typeface="Arial"/>
              </a:rPr>
              <a:t> </a:t>
            </a:r>
            <a:r>
              <a:rPr lang="vi-VN" sz="3800" kern="0">
                <a:solidFill>
                  <a:srgbClr val="000000"/>
                </a:solidFill>
                <a:latin typeface="Arial"/>
                <a:cs typeface="Arial"/>
                <a:sym typeface="Arial"/>
              </a:rPr>
              <a:t>Một hình trụ có bán kính đáy bằng 1 cm và </a:t>
            </a:r>
            <a:r>
              <a:rPr lang="vi-VN" sz="3800" kern="0">
                <a:solidFill>
                  <a:srgbClr val="000000"/>
                </a:solidFill>
                <a:latin typeface="Arial"/>
                <a:cs typeface="Arial"/>
                <a:sym typeface="Arial"/>
              </a:rPr>
              <a:t>chiều </a:t>
            </a:r>
            <a:r>
              <a:rPr lang="vi-VN" sz="3800" kern="0" smtClean="0">
                <a:solidFill>
                  <a:srgbClr val="000000"/>
                </a:solidFill>
                <a:latin typeface="Arial"/>
                <a:cs typeface="Arial"/>
                <a:sym typeface="Arial"/>
              </a:rPr>
              <a:t>cao</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bằng </a:t>
            </a:r>
            <a:r>
              <a:rPr lang="vi-VN" sz="3800" kern="0">
                <a:solidFill>
                  <a:srgbClr val="000000"/>
                </a:solidFill>
                <a:latin typeface="Arial"/>
                <a:cs typeface="Arial"/>
                <a:sym typeface="Arial"/>
              </a:rPr>
              <a:t>2 cm. Người ta khoan đi một phần có dạng hình </a:t>
            </a:r>
            <a:r>
              <a:rPr lang="vi-VN" sz="3800" kern="0">
                <a:solidFill>
                  <a:srgbClr val="000000"/>
                </a:solidFill>
                <a:latin typeface="Arial"/>
                <a:cs typeface="Arial"/>
                <a:sym typeface="Arial"/>
              </a:rPr>
              <a:t>nón </a:t>
            </a:r>
            <a:r>
              <a:rPr lang="vi-VN" sz="3800" kern="0" smtClean="0">
                <a:solidFill>
                  <a:srgbClr val="000000"/>
                </a:solidFill>
                <a:latin typeface="Arial"/>
                <a:cs typeface="Arial"/>
                <a:sym typeface="Arial"/>
              </a:rPr>
              <a:t>như</a:t>
            </a:r>
            <a:r>
              <a:rPr lang="en-US" sz="3800" kern="0" smtClean="0">
                <a:solidFill>
                  <a:srgbClr val="000000"/>
                </a:solidFill>
                <a:latin typeface="Arial"/>
                <a:cs typeface="Arial"/>
                <a:sym typeface="Arial"/>
              </a:rPr>
              <a:t> </a:t>
            </a:r>
            <a:r>
              <a:rPr lang="vi-VN" sz="3800" kern="0" smtClean="0">
                <a:solidFill>
                  <a:srgbClr val="000000"/>
                </a:solidFill>
                <a:latin typeface="Arial"/>
                <a:cs typeface="Arial"/>
                <a:sym typeface="Arial"/>
              </a:rPr>
              <a:t>Hình </a:t>
            </a:r>
            <a:r>
              <a:rPr lang="vi-VN" sz="3800" kern="0">
                <a:solidFill>
                  <a:srgbClr val="000000"/>
                </a:solidFill>
                <a:latin typeface="Arial"/>
                <a:cs typeface="Arial"/>
                <a:sym typeface="Arial"/>
              </a:rPr>
              <a:t>10.28 thì thể tích phần còn lại của hình trụ bằng bao nhiêu?</a:t>
            </a:r>
            <a:r>
              <a:rPr lang="en-US" sz="3800" kern="0" smtClean="0">
                <a:solidFill>
                  <a:srgbClr val="000000"/>
                </a:solidFill>
                <a:latin typeface="Arial"/>
                <a:cs typeface="Arial"/>
                <a:sym typeface="Arial"/>
              </a:rPr>
              <a:t> </a:t>
            </a:r>
            <a:endParaRPr kumimoji="0" lang="en-US" sz="38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5" name="Rectangle 14"/>
              <p:cNvSpPr/>
              <p:nvPr/>
            </p:nvSpPr>
            <p:spPr>
              <a:xfrm>
                <a:off x="7924800" y="3527575"/>
                <a:ext cx="10234863" cy="6340325"/>
              </a:xfrm>
              <a:prstGeom prst="rect">
                <a:avLst/>
              </a:prstGeom>
            </p:spPr>
            <p:txBody>
              <a:bodyPr wrap="square">
                <a:spAutoFit/>
              </a:bodyPr>
              <a:lstStyle/>
              <a:p>
                <a:pPr lvl="0" algn="just">
                  <a:lnSpc>
                    <a:spcPct val="150000"/>
                  </a:lnSpc>
                </a:pPr>
                <a:r>
                  <a:rPr lang="vi-VN" sz="3800" smtClean="0">
                    <a:solidFill>
                      <a:prstClr val="black"/>
                    </a:solidFill>
                  </a:rPr>
                  <a:t>Thể tích của hình trụ </a:t>
                </a:r>
                <a:r>
                  <a:rPr lang="vi-VN" sz="3800" smtClean="0">
                    <a:solidFill>
                      <a:prstClr val="black"/>
                    </a:solidFill>
                  </a:rPr>
                  <a:t>là </a:t>
                </a:r>
                <a:endParaRPr lang="en-US" sz="3800" smtClean="0">
                  <a:solidFill>
                    <a:prstClr val="black"/>
                  </a:solidFill>
                </a:endParaRPr>
              </a:p>
              <a:p>
                <a:pPr lvl="0" algn="just">
                  <a:lnSpc>
                    <a:spcPct val="150000"/>
                  </a:lnSpc>
                </a:pPr>
                <a14:m>
                  <m:oMathPara xmlns:m="http://schemas.openxmlformats.org/officeDocument/2006/math">
                    <m:oMathParaPr>
                      <m:jc m:val="centerGroup"/>
                    </m:oMathParaPr>
                    <m:oMath xmlns:m="http://schemas.openxmlformats.org/officeDocument/2006/math">
                      <m:sSub>
                        <m:sSubPr>
                          <m:ctrlPr>
                            <a:rPr lang="vi-VN" sz="3800" i="1" smtClean="0">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𝑉</m:t>
                          </m:r>
                        </m:e>
                        <m:sub>
                          <m:r>
                            <a:rPr lang="en-US" sz="3800" b="0" i="1" smtClean="0">
                              <a:solidFill>
                                <a:prstClr val="black"/>
                              </a:solidFill>
                              <a:latin typeface="Cambria Math" panose="02040503050406030204" pitchFamily="18" charset="0"/>
                            </a:rPr>
                            <m:t>1</m:t>
                          </m:r>
                        </m:sub>
                      </m:sSub>
                      <m:r>
                        <a:rPr lang="vi-VN" sz="3800" i="1" smtClean="0">
                          <a:solidFill>
                            <a:prstClr val="black"/>
                          </a:solidFill>
                          <a:latin typeface="Cambria Math" panose="02040503050406030204" pitchFamily="18" charset="0"/>
                        </a:rPr>
                        <m:t>=</m:t>
                      </m:r>
                      <m:r>
                        <a:rPr lang="vi-VN" sz="3800" i="1" smtClean="0">
                          <a:solidFill>
                            <a:prstClr val="black"/>
                          </a:solidFill>
                          <a:latin typeface="Cambria Math" panose="02040503050406030204" pitchFamily="18" charset="0"/>
                          <a:ea typeface="Cambria Math" panose="02040503050406030204" pitchFamily="18" charset="0"/>
                        </a:rPr>
                        <m:t>𝜋</m:t>
                      </m:r>
                      <m:sSup>
                        <m:sSupPr>
                          <m:ctrlPr>
                            <a:rPr lang="vi-VN" sz="3800" i="1" smtClean="0">
                              <a:solidFill>
                                <a:prstClr val="black"/>
                              </a:solidFill>
                              <a:latin typeface="Cambria Math" panose="02040503050406030204" pitchFamily="18" charset="0"/>
                              <a:ea typeface="Cambria Math" panose="02040503050406030204" pitchFamily="18" charset="0"/>
                            </a:rPr>
                          </m:ctrlPr>
                        </m:sSupPr>
                        <m:e>
                          <m:r>
                            <a:rPr lang="en-US" sz="3800" b="0" i="1" smtClean="0">
                              <a:solidFill>
                                <a:prstClr val="black"/>
                              </a:solidFill>
                              <a:latin typeface="Cambria Math" panose="02040503050406030204" pitchFamily="18" charset="0"/>
                              <a:ea typeface="Cambria Math" panose="02040503050406030204" pitchFamily="18" charset="0"/>
                            </a:rPr>
                            <m:t>𝑅</m:t>
                          </m:r>
                        </m:e>
                        <m:sup>
                          <m:r>
                            <a:rPr lang="en-US" sz="3800" b="0" i="1" smtClean="0">
                              <a:solidFill>
                                <a:prstClr val="black"/>
                              </a:solidFill>
                              <a:latin typeface="Cambria Math" panose="02040503050406030204" pitchFamily="18" charset="0"/>
                              <a:ea typeface="Cambria Math" panose="02040503050406030204" pitchFamily="18" charset="0"/>
                            </a:rPr>
                            <m:t>2</m:t>
                          </m:r>
                        </m:sup>
                      </m:sSup>
                      <m:r>
                        <a:rPr lang="vi-VN" sz="3800" i="1" smtClean="0">
                          <a:solidFill>
                            <a:prstClr val="black"/>
                          </a:solidFill>
                          <a:latin typeface="Cambria Math" panose="02040503050406030204" pitchFamily="18" charset="0"/>
                        </a:rPr>
                        <m:t>h</m:t>
                      </m:r>
                      <m:r>
                        <a:rPr lang="vi-VN" sz="3800" i="1" smtClean="0">
                          <a:solidFill>
                            <a:prstClr val="black"/>
                          </a:solidFill>
                          <a:latin typeface="Cambria Math" panose="02040503050406030204" pitchFamily="18" charset="0"/>
                        </a:rPr>
                        <m:t> =</m:t>
                      </m:r>
                      <m:r>
                        <a:rPr lang="vi-VN" sz="3800" i="1">
                          <a:solidFill>
                            <a:prstClr val="black"/>
                          </a:solidFill>
                          <a:latin typeface="Cambria Math" panose="02040503050406030204" pitchFamily="18" charset="0"/>
                          <a:ea typeface="Cambria Math" panose="02040503050406030204" pitchFamily="18" charset="0"/>
                        </a:rPr>
                        <m:t>𝜋</m:t>
                      </m:r>
                      <m:r>
                        <a:rPr lang="en-US" sz="3800" b="0" i="1" smtClean="0">
                          <a:solidFill>
                            <a:prstClr val="black"/>
                          </a:solidFill>
                          <a:latin typeface="Cambria Math" panose="02040503050406030204" pitchFamily="18" charset="0"/>
                          <a:ea typeface="Cambria Math" panose="02040503050406030204" pitchFamily="18" charset="0"/>
                        </a:rPr>
                        <m:t>.</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b="0" i="1" smtClean="0">
                              <a:solidFill>
                                <a:prstClr val="black"/>
                              </a:solidFill>
                              <a:latin typeface="Cambria Math" panose="02040503050406030204" pitchFamily="18" charset="0"/>
                              <a:ea typeface="Cambria Math" panose="02040503050406030204" pitchFamily="18" charset="0"/>
                            </a:rPr>
                            <m:t>1</m:t>
                          </m:r>
                        </m:e>
                        <m:sup>
                          <m:r>
                            <a:rPr lang="en-US" sz="3800" i="1">
                              <a:solidFill>
                                <a:prstClr val="black"/>
                              </a:solidFill>
                              <a:latin typeface="Cambria Math" panose="02040503050406030204" pitchFamily="18" charset="0"/>
                              <a:ea typeface="Cambria Math" panose="02040503050406030204" pitchFamily="18" charset="0"/>
                            </a:rPr>
                            <m:t>2</m:t>
                          </m:r>
                        </m:sup>
                      </m:sSup>
                      <m:r>
                        <a:rPr lang="vi-VN" sz="3800" i="1" smtClean="0">
                          <a:solidFill>
                            <a:prstClr val="black"/>
                          </a:solidFill>
                          <a:latin typeface="Cambria Math" panose="02040503050406030204" pitchFamily="18" charset="0"/>
                        </a:rPr>
                        <m:t>. 2= 2</m:t>
                      </m:r>
                      <m:r>
                        <a:rPr lang="vi-VN" sz="3800" i="1" smtClean="0">
                          <a:solidFill>
                            <a:prstClr val="black"/>
                          </a:solidFill>
                          <a:latin typeface="Cambria Math" panose="02040503050406030204" pitchFamily="18" charset="0"/>
                          <a:ea typeface="Cambria Math" panose="02040503050406030204" pitchFamily="18" charset="0"/>
                        </a:rPr>
                        <m:t>𝜋</m:t>
                      </m:r>
                      <m:r>
                        <a:rPr lang="vi-VN" sz="3800" i="1" smtClean="0">
                          <a:solidFill>
                            <a:prstClr val="black"/>
                          </a:solidFill>
                          <a:latin typeface="Cambria Math" panose="02040503050406030204" pitchFamily="18" charset="0"/>
                        </a:rPr>
                        <m:t> (</m:t>
                      </m:r>
                      <m:sSup>
                        <m:sSupPr>
                          <m:ctrlPr>
                            <a:rPr lang="vi-VN" sz="3800" i="1" smtClean="0">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b="0" i="1" smtClean="0">
                              <a:solidFill>
                                <a:prstClr val="black"/>
                              </a:solidFill>
                              <a:latin typeface="Cambria Math" panose="02040503050406030204" pitchFamily="18" charset="0"/>
                            </a:rPr>
                            <m:t>3</m:t>
                          </m:r>
                        </m:sup>
                      </m:sSup>
                      <m:r>
                        <a:rPr lang="vi-VN" sz="3800" i="1" smtClean="0">
                          <a:solidFill>
                            <a:prstClr val="black"/>
                          </a:solidFill>
                          <a:latin typeface="Cambria Math" panose="02040503050406030204" pitchFamily="18" charset="0"/>
                        </a:rPr>
                        <m:t>).</m:t>
                      </m:r>
                    </m:oMath>
                  </m:oMathPara>
                </a14:m>
                <a:endParaRPr lang="en-US" sz="3800" smtClean="0">
                  <a:solidFill>
                    <a:prstClr val="black"/>
                  </a:solidFill>
                </a:endParaRPr>
              </a:p>
              <a:p>
                <a:pPr lvl="0" algn="just">
                  <a:lnSpc>
                    <a:spcPct val="150000"/>
                  </a:lnSpc>
                </a:pPr>
                <a:r>
                  <a:rPr lang="vi-VN" sz="3800" smtClean="0">
                    <a:solidFill>
                      <a:prstClr val="black"/>
                    </a:solidFill>
                  </a:rPr>
                  <a:t>Thể </a:t>
                </a:r>
                <a:r>
                  <a:rPr lang="vi-VN" sz="3800">
                    <a:solidFill>
                      <a:prstClr val="black"/>
                    </a:solidFill>
                  </a:rPr>
                  <a:t>tích phần bị khoan có dạng hình nón </a:t>
                </a:r>
                <a:r>
                  <a:rPr lang="vi-VN" sz="3800">
                    <a:solidFill>
                      <a:prstClr val="black"/>
                    </a:solidFill>
                  </a:rPr>
                  <a:t>là</a:t>
                </a:r>
                <a:r>
                  <a:rPr lang="vi-VN" sz="3800" smtClean="0">
                    <a:solidFill>
                      <a:prstClr val="black"/>
                    </a:solidFill>
                  </a:rPr>
                  <a:t>:</a:t>
                </a:r>
                <a:endParaRPr lang="en-US" sz="3800" smtClean="0">
                  <a:solidFill>
                    <a:prstClr val="black"/>
                  </a:solidFill>
                </a:endParaRPr>
              </a:p>
              <a:p>
                <a:pPr lvl="0" algn="just">
                  <a:lnSpc>
                    <a:spcPct val="130000"/>
                  </a:lnSpc>
                </a:pPr>
                <a14:m>
                  <m:oMathPara xmlns:m="http://schemas.openxmlformats.org/officeDocument/2006/math">
                    <m:oMathParaPr>
                      <m:jc m:val="centerGroup"/>
                    </m:oMathParaPr>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𝑉</m:t>
                          </m:r>
                        </m:e>
                        <m:sub>
                          <m:r>
                            <a:rPr lang="en-US" sz="3800" b="0" i="1" smtClean="0">
                              <a:solidFill>
                                <a:prstClr val="black"/>
                              </a:solidFill>
                              <a:latin typeface="Cambria Math" panose="02040503050406030204" pitchFamily="18" charset="0"/>
                            </a:rPr>
                            <m:t>2</m:t>
                          </m:r>
                        </m:sub>
                      </m:sSub>
                      <m:r>
                        <a:rPr lang="vi-VN" sz="3800" i="1">
                          <a:solidFill>
                            <a:prstClr val="black"/>
                          </a:solidFill>
                          <a:latin typeface="Cambria Math" panose="02040503050406030204" pitchFamily="18" charset="0"/>
                        </a:rPr>
                        <m:t>=</m:t>
                      </m:r>
                      <m:f>
                        <m:fPr>
                          <m:ctrlPr>
                            <a:rPr lang="vi-VN" sz="3800" i="1" smtClean="0">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1</m:t>
                          </m:r>
                        </m:num>
                        <m:den>
                          <m:r>
                            <a:rPr lang="en-US" sz="3800" b="0" i="1" smtClean="0">
                              <a:solidFill>
                                <a:prstClr val="black"/>
                              </a:solidFill>
                              <a:latin typeface="Cambria Math" panose="02040503050406030204" pitchFamily="18" charset="0"/>
                            </a:rPr>
                            <m:t>3</m:t>
                          </m:r>
                        </m:den>
                      </m:f>
                      <m:r>
                        <a:rPr lang="vi-VN" sz="3800" i="1">
                          <a:solidFill>
                            <a:prstClr val="black"/>
                          </a:solidFill>
                          <a:latin typeface="Cambria Math" panose="02040503050406030204" pitchFamily="18" charset="0"/>
                          <a:ea typeface="Cambria Math" panose="02040503050406030204" pitchFamily="18" charset="0"/>
                        </a:rPr>
                        <m:t>𝜋</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𝑅</m:t>
                          </m:r>
                        </m:e>
                        <m:sup>
                          <m:r>
                            <a:rPr lang="en-US" sz="3800" i="1">
                              <a:solidFill>
                                <a:prstClr val="black"/>
                              </a:solidFill>
                              <a:latin typeface="Cambria Math" panose="02040503050406030204" pitchFamily="18" charset="0"/>
                              <a:ea typeface="Cambria Math" panose="02040503050406030204" pitchFamily="18" charset="0"/>
                            </a:rPr>
                            <m:t>2</m:t>
                          </m:r>
                        </m:sup>
                      </m:sSup>
                      <m:r>
                        <a:rPr lang="vi-VN" sz="3800" i="1">
                          <a:solidFill>
                            <a:prstClr val="black"/>
                          </a:solidFill>
                          <a:latin typeface="Cambria Math" panose="02040503050406030204" pitchFamily="18" charset="0"/>
                        </a:rPr>
                        <m:t>h</m:t>
                      </m:r>
                      <m:r>
                        <a:rPr lang="vi-VN" sz="3800" i="1">
                          <a:solidFill>
                            <a:prstClr val="black"/>
                          </a:solidFill>
                          <a:latin typeface="Cambria Math" panose="02040503050406030204" pitchFamily="18" charset="0"/>
                        </a:rPr>
                        <m:t> =</m:t>
                      </m:r>
                      <m:f>
                        <m:fPr>
                          <m:ctrlPr>
                            <a:rPr lang="vi-VN"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3</m:t>
                          </m:r>
                        </m:den>
                      </m:f>
                      <m:r>
                        <a:rPr lang="vi-VN" sz="3800" i="1">
                          <a:solidFill>
                            <a:prstClr val="black"/>
                          </a:solidFill>
                          <a:latin typeface="Cambria Math" panose="02040503050406030204" pitchFamily="18" charset="0"/>
                          <a:ea typeface="Cambria Math" panose="02040503050406030204" pitchFamily="18" charset="0"/>
                        </a:rPr>
                        <m:t>𝜋</m:t>
                      </m:r>
                      <m:r>
                        <a:rPr lang="en-US" sz="3800" i="1">
                          <a:solidFill>
                            <a:prstClr val="black"/>
                          </a:solidFill>
                          <a:latin typeface="Cambria Math" panose="02040503050406030204" pitchFamily="18" charset="0"/>
                          <a:ea typeface="Cambria Math" panose="02040503050406030204" pitchFamily="18" charset="0"/>
                        </a:rPr>
                        <m:t>.</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1</m:t>
                          </m:r>
                        </m:e>
                        <m:sup>
                          <m:r>
                            <a:rPr lang="en-US" sz="3800" i="1">
                              <a:solidFill>
                                <a:prstClr val="black"/>
                              </a:solidFill>
                              <a:latin typeface="Cambria Math" panose="02040503050406030204" pitchFamily="18" charset="0"/>
                              <a:ea typeface="Cambria Math" panose="02040503050406030204" pitchFamily="18" charset="0"/>
                            </a:rPr>
                            <m:t>2</m:t>
                          </m:r>
                        </m:sup>
                      </m:sSup>
                      <m:r>
                        <a:rPr lang="vi-VN" sz="3800" i="1">
                          <a:solidFill>
                            <a:prstClr val="black"/>
                          </a:solidFill>
                          <a:latin typeface="Cambria Math" panose="02040503050406030204" pitchFamily="18" charset="0"/>
                        </a:rPr>
                        <m:t>. 2=</m:t>
                      </m:r>
                      <m:f>
                        <m:fPr>
                          <m:ctrlPr>
                            <a:rPr lang="vi-VN"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2</m:t>
                          </m:r>
                          <m:r>
                            <a:rPr lang="vi-VN"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rPr>
                            <m:t>3</m:t>
                          </m:r>
                        </m:den>
                      </m:f>
                      <m:r>
                        <a:rPr lang="en-US" sz="3800" b="0" i="1" smtClean="0">
                          <a:solidFill>
                            <a:prstClr val="black"/>
                          </a:solidFill>
                          <a:latin typeface="Cambria Math" panose="02040503050406030204" pitchFamily="18" charset="0"/>
                        </a:rPr>
                        <m:t> </m:t>
                      </m:r>
                      <m:r>
                        <a:rPr lang="vi-VN" sz="3800" i="1">
                          <a:solidFill>
                            <a:prstClr val="black"/>
                          </a:solidFill>
                          <a:latin typeface="Cambria Math" panose="02040503050406030204" pitchFamily="18" charset="0"/>
                        </a:rPr>
                        <m:t>(</m:t>
                      </m:r>
                      <m:sSup>
                        <m:sSupPr>
                          <m:ctrlPr>
                            <a:rPr lang="vi-VN" sz="3800" i="1">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i="1">
                              <a:solidFill>
                                <a:prstClr val="black"/>
                              </a:solidFill>
                              <a:latin typeface="Cambria Math" panose="02040503050406030204" pitchFamily="18" charset="0"/>
                            </a:rPr>
                            <m:t>3</m:t>
                          </m:r>
                        </m:sup>
                      </m:sSup>
                      <m:r>
                        <a:rPr lang="vi-VN" sz="3800" i="1">
                          <a:solidFill>
                            <a:prstClr val="black"/>
                          </a:solidFill>
                          <a:latin typeface="Cambria Math" panose="02040503050406030204" pitchFamily="18" charset="0"/>
                        </a:rPr>
                        <m:t>).</m:t>
                      </m:r>
                    </m:oMath>
                  </m:oMathPara>
                </a14:m>
                <a:endParaRPr lang="en-US" sz="3800">
                  <a:solidFill>
                    <a:prstClr val="black"/>
                  </a:solidFill>
                </a:endParaRPr>
              </a:p>
              <a:p>
                <a:pPr algn="just">
                  <a:lnSpc>
                    <a:spcPct val="130000"/>
                  </a:lnSpc>
                </a:pPr>
                <a:r>
                  <a:rPr lang="vi-VN" sz="3800" smtClean="0">
                    <a:solidFill>
                      <a:prstClr val="black"/>
                    </a:solidFill>
                  </a:rPr>
                  <a:t>Thể </a:t>
                </a:r>
                <a:r>
                  <a:rPr lang="vi-VN" sz="3800">
                    <a:solidFill>
                      <a:prstClr val="black"/>
                    </a:solidFill>
                  </a:rPr>
                  <a:t>tích phần còn lại là </a:t>
                </a:r>
                <a:endParaRPr lang="en-US" sz="3800" smtClean="0">
                  <a:solidFill>
                    <a:prstClr val="black"/>
                  </a:solidFill>
                </a:endParaRPr>
              </a:p>
              <a:p>
                <a:pPr algn="just">
                  <a:lnSpc>
                    <a:spcPct val="130000"/>
                  </a:lnSpc>
                </a:pPr>
                <a14:m>
                  <m:oMathPara xmlns:m="http://schemas.openxmlformats.org/officeDocument/2006/math">
                    <m:oMathParaPr>
                      <m:jc m:val="centerGroup"/>
                    </m:oMathParaPr>
                    <m:oMath xmlns:m="http://schemas.openxmlformats.org/officeDocument/2006/math">
                      <m:r>
                        <a:rPr lang="vi-VN" sz="3800" i="1" smtClean="0">
                          <a:solidFill>
                            <a:prstClr val="black"/>
                          </a:solidFill>
                          <a:latin typeface="Cambria Math" panose="02040503050406030204" pitchFamily="18" charset="0"/>
                        </a:rPr>
                        <m:t>𝑉</m:t>
                      </m:r>
                      <m:r>
                        <a:rPr lang="vi-VN" sz="3800" i="1" smtClean="0">
                          <a:solidFill>
                            <a:prstClr val="black"/>
                          </a:solidFill>
                          <a:latin typeface="Cambria Math" panose="02040503050406030204" pitchFamily="18" charset="0"/>
                        </a:rPr>
                        <m:t>=</m:t>
                      </m:r>
                      <m:sSub>
                        <m:sSubPr>
                          <m:ctrlPr>
                            <a:rPr lang="vi-VN" sz="3800" i="1" smtClean="0">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𝑉</m:t>
                          </m:r>
                        </m:e>
                        <m:sub>
                          <m:r>
                            <a:rPr lang="en-US" sz="3800" b="0" i="1" smtClean="0">
                              <a:solidFill>
                                <a:prstClr val="black"/>
                              </a:solidFill>
                              <a:latin typeface="Cambria Math" panose="02040503050406030204" pitchFamily="18" charset="0"/>
                            </a:rPr>
                            <m:t>1</m:t>
                          </m:r>
                        </m:sub>
                      </m:sSub>
                      <m:r>
                        <a:rPr lang="vi-VN" sz="3800" i="1" smtClean="0">
                          <a:solidFill>
                            <a:prstClr val="black"/>
                          </a:solidFill>
                          <a:latin typeface="Cambria Math" panose="02040503050406030204" pitchFamily="18" charset="0"/>
                        </a:rPr>
                        <m:t> −</m:t>
                      </m:r>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𝑉</m:t>
                          </m:r>
                        </m:e>
                        <m:sub>
                          <m:r>
                            <a:rPr lang="en-US" sz="3800" b="0" i="1" smtClean="0">
                              <a:solidFill>
                                <a:prstClr val="black"/>
                              </a:solidFill>
                              <a:latin typeface="Cambria Math" panose="02040503050406030204" pitchFamily="18" charset="0"/>
                            </a:rPr>
                            <m:t>2</m:t>
                          </m:r>
                        </m:sub>
                      </m:sSub>
                      <m:r>
                        <a:rPr lang="en-US" sz="3800" b="0" i="1" smtClean="0">
                          <a:solidFill>
                            <a:prstClr val="black"/>
                          </a:solidFill>
                          <a:latin typeface="Cambria Math" panose="02040503050406030204" pitchFamily="18" charset="0"/>
                        </a:rPr>
                        <m:t>=</m:t>
                      </m:r>
                      <m:r>
                        <a:rPr lang="en-US" sz="3800" i="1">
                          <a:solidFill>
                            <a:prstClr val="black"/>
                          </a:solidFill>
                          <a:latin typeface="Cambria Math" panose="02040503050406030204" pitchFamily="18" charset="0"/>
                        </a:rPr>
                        <m:t>2</m:t>
                      </m:r>
                      <m:r>
                        <a:rPr lang="vi-VN" sz="3800" i="1">
                          <a:solidFill>
                            <a:prstClr val="black"/>
                          </a:solidFill>
                          <a:latin typeface="Cambria Math" panose="02040503050406030204" pitchFamily="18" charset="0"/>
                          <a:ea typeface="Cambria Math" panose="02040503050406030204" pitchFamily="18" charset="0"/>
                        </a:rPr>
                        <m:t>𝜋</m:t>
                      </m:r>
                      <m:r>
                        <a:rPr lang="en-US" sz="3800" b="0" i="1" smtClean="0">
                          <a:solidFill>
                            <a:prstClr val="black"/>
                          </a:solidFill>
                          <a:latin typeface="Cambria Math" panose="02040503050406030204" pitchFamily="18" charset="0"/>
                          <a:ea typeface="Cambria Math" panose="02040503050406030204" pitchFamily="18" charset="0"/>
                        </a:rPr>
                        <m:t>−</m:t>
                      </m:r>
                      <m:f>
                        <m:fPr>
                          <m:ctrlPr>
                            <a:rPr lang="en-US" sz="3800" b="0" i="1" smtClean="0">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rPr>
                            <m:t>2</m:t>
                          </m:r>
                          <m:r>
                            <a:rPr lang="vi-VN" sz="3800" i="1">
                              <a:solidFill>
                                <a:prstClr val="black"/>
                              </a:solidFill>
                              <a:latin typeface="Cambria Math" panose="02040503050406030204" pitchFamily="18" charset="0"/>
                              <a:ea typeface="Cambria Math" panose="02040503050406030204" pitchFamily="18" charset="0"/>
                            </a:rPr>
                            <m:t>𝜋</m:t>
                          </m:r>
                        </m:num>
                        <m:den>
                          <m:r>
                            <a:rPr lang="en-US" sz="3800" b="0" i="1" smtClean="0">
                              <a:solidFill>
                                <a:prstClr val="black"/>
                              </a:solidFill>
                              <a:latin typeface="Cambria Math" panose="02040503050406030204" pitchFamily="18" charset="0"/>
                              <a:ea typeface="Cambria Math" panose="02040503050406030204" pitchFamily="18" charset="0"/>
                            </a:rPr>
                            <m:t>3</m:t>
                          </m:r>
                        </m:den>
                      </m:f>
                      <m:r>
                        <a:rPr lang="en-US" sz="3800" b="0" i="1" smtClean="0">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b="0" i="1" smtClean="0">
                              <a:solidFill>
                                <a:prstClr val="black"/>
                              </a:solidFill>
                              <a:latin typeface="Cambria Math" panose="02040503050406030204" pitchFamily="18" charset="0"/>
                            </a:rPr>
                            <m:t>4</m:t>
                          </m:r>
                          <m:r>
                            <a:rPr lang="vi-VN"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3</m:t>
                          </m:r>
                        </m:den>
                      </m:f>
                      <m:r>
                        <a:rPr lang="vi-VN" sz="3800" i="1">
                          <a:solidFill>
                            <a:prstClr val="black"/>
                          </a:solidFill>
                          <a:latin typeface="Cambria Math" panose="02040503050406030204" pitchFamily="18" charset="0"/>
                        </a:rPr>
                        <m:t>(</m:t>
                      </m:r>
                      <m:sSup>
                        <m:sSupPr>
                          <m:ctrlPr>
                            <a:rPr lang="vi-VN" sz="3800" i="1">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i="1">
                              <a:solidFill>
                                <a:prstClr val="black"/>
                              </a:solidFill>
                              <a:latin typeface="Cambria Math" panose="02040503050406030204" pitchFamily="18" charset="0"/>
                            </a:rPr>
                            <m:t>3</m:t>
                          </m:r>
                        </m:sup>
                      </m:sSup>
                      <m:r>
                        <a:rPr lang="vi-VN" sz="3800" i="1">
                          <a:solidFill>
                            <a:prstClr val="black"/>
                          </a:solidFill>
                          <a:latin typeface="Cambria Math" panose="02040503050406030204" pitchFamily="18" charset="0"/>
                        </a:rPr>
                        <m:t>).</m:t>
                      </m:r>
                    </m:oMath>
                  </m:oMathPara>
                </a14:m>
                <a:endParaRPr lang="en-US" sz="3800">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7924800" y="3527575"/>
                <a:ext cx="10234863" cy="6340325"/>
              </a:xfrm>
              <a:prstGeom prst="rect">
                <a:avLst/>
              </a:prstGeom>
              <a:blipFill>
                <a:blip r:embed="rId2"/>
                <a:stretch>
                  <a:fillRect l="-1965"/>
                </a:stretch>
              </a:blipFill>
            </p:spPr>
            <p:txBody>
              <a:bodyPr/>
              <a:lstStyle/>
              <a:p>
                <a:r>
                  <a:rPr lang="en-US">
                    <a:noFill/>
                  </a:rPr>
                  <a:t> </a:t>
                </a:r>
              </a:p>
            </p:txBody>
          </p:sp>
        </mc:Fallback>
      </mc:AlternateContent>
      <p:grpSp>
        <p:nvGrpSpPr>
          <p:cNvPr id="17" name="Group 16"/>
          <p:cNvGrpSpPr/>
          <p:nvPr/>
        </p:nvGrpSpPr>
        <p:grpSpPr>
          <a:xfrm>
            <a:off x="5309937" y="2952725"/>
            <a:ext cx="2767263" cy="1363692"/>
            <a:chOff x="859666" y="676025"/>
            <a:chExt cx="3432866" cy="1051118"/>
          </a:xfrm>
        </p:grpSpPr>
        <p:pic>
          <p:nvPicPr>
            <p:cNvPr id="18" name="Picture 17"/>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70862"/>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900" b="1" i="0" u="none" strike="noStrike" kern="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sym typeface="Arial"/>
                </a:rPr>
                <a:t>Giải</a:t>
              </a:r>
              <a:endParaRPr kumimoji="0" lang="en-US" sz="39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62" y="3391872"/>
            <a:ext cx="4894318" cy="6153954"/>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6" dur="500"/>
                                        <p:tgtEl>
                                          <p:spTgt spid="15">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9" dur="500"/>
                                        <p:tgtEl>
                                          <p:spTgt spid="1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4" dur="500"/>
                                        <p:tgtEl>
                                          <p:spTgt spid="15">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37" dur="500"/>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42" dur="500"/>
                                        <p:tgtEl>
                                          <p:spTgt spid="15">
                                            <p:txEl>
                                              <p:pRg st="4" end="4"/>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45"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C0FDDE4-B345-9CEF-46D5-6288E812B092}"/>
                  </a:ext>
                </a:extLst>
              </p:cNvPr>
              <p:cNvSpPr txBox="1"/>
              <p:nvPr/>
            </p:nvSpPr>
            <p:spPr>
              <a:xfrm>
                <a:off x="657978" y="419100"/>
                <a:ext cx="13639800" cy="7848302"/>
              </a:xfrm>
              <a:prstGeom prst="rect">
                <a:avLst/>
              </a:prstGeom>
              <a:noFill/>
            </p:spPr>
            <p:txBody>
              <a:bodyPr wrap="square">
                <a:spAutoFit/>
              </a:bodyPr>
              <a:lstStyle/>
              <a:p>
                <a:pPr lvl="0" algn="just" defTabSz="1828800">
                  <a:lnSpc>
                    <a:spcPct val="150000"/>
                  </a:lnSpc>
                  <a:buClr>
                    <a:srgbClr val="000000"/>
                  </a:buClr>
                  <a:defRPr/>
                </a:pPr>
                <a:r>
                  <a:rPr kumimoji="0" lang="vi-VN" sz="42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42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42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2:</a:t>
                </a:r>
                <a:r>
                  <a:rPr kumimoji="0" lang="en-US" sz="4200" b="0" i="0" u="none" strike="noStrike" kern="0" cap="none" spc="0" normalizeH="0" baseline="0" noProof="0" smtClean="0">
                    <a:ln>
                      <a:noFill/>
                    </a:ln>
                    <a:solidFill>
                      <a:srgbClr val="000000"/>
                    </a:solidFill>
                    <a:effectLst/>
                    <a:uLnTx/>
                    <a:uFillTx/>
                    <a:latin typeface="Arial"/>
                    <a:cs typeface="Arial"/>
                    <a:sym typeface="Arial"/>
                  </a:rPr>
                  <a:t> </a:t>
                </a:r>
                <a:r>
                  <a:rPr lang="vi-VN" sz="4200" kern="0">
                    <a:solidFill>
                      <a:srgbClr val="000000"/>
                    </a:solidFill>
                    <a:latin typeface="Arial"/>
                    <a:cs typeface="Arial"/>
                    <a:sym typeface="Arial"/>
                  </a:rPr>
                  <a:t>Một hộp đựng bóng tennis có dạng hình trụ </a:t>
                </a:r>
                <a:r>
                  <a:rPr lang="vi-VN" sz="4200" kern="0">
                    <a:solidFill>
                      <a:srgbClr val="000000"/>
                    </a:solidFill>
                    <a:latin typeface="Arial"/>
                    <a:cs typeface="Arial"/>
                    <a:sym typeface="Arial"/>
                  </a:rPr>
                  <a:t>chứa </a:t>
                </a:r>
                <a:r>
                  <a:rPr lang="vi-VN" sz="4200" kern="0" smtClean="0">
                    <a:solidFill>
                      <a:srgbClr val="000000"/>
                    </a:solidFill>
                    <a:latin typeface="Arial"/>
                    <a:cs typeface="Arial"/>
                    <a:sym typeface="Arial"/>
                  </a:rPr>
                  <a:t>vừa</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khít </a:t>
                </a:r>
                <a:r>
                  <a:rPr lang="vi-VN" sz="4200" kern="0">
                    <a:solidFill>
                      <a:srgbClr val="000000"/>
                    </a:solidFill>
                    <a:latin typeface="Arial"/>
                    <a:cs typeface="Arial"/>
                    <a:sym typeface="Arial"/>
                  </a:rPr>
                  <a:t>ba quả bóng tennis xếp theo chiều dọc (H.10.29). </a:t>
                </a:r>
                <a:r>
                  <a:rPr lang="vi-VN" sz="4200" kern="0">
                    <a:solidFill>
                      <a:srgbClr val="000000"/>
                    </a:solidFill>
                    <a:latin typeface="Arial"/>
                    <a:cs typeface="Arial"/>
                    <a:sym typeface="Arial"/>
                  </a:rPr>
                  <a:t>Các </a:t>
                </a:r>
                <a:r>
                  <a:rPr lang="vi-VN" sz="4200" kern="0" smtClean="0">
                    <a:solidFill>
                      <a:srgbClr val="000000"/>
                    </a:solidFill>
                    <a:latin typeface="Arial"/>
                    <a:cs typeface="Arial"/>
                    <a:sym typeface="Arial"/>
                  </a:rPr>
                  <a:t>quả</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bóng </a:t>
                </a:r>
                <a:r>
                  <a:rPr lang="vi-VN" sz="4200" kern="0">
                    <a:solidFill>
                      <a:srgbClr val="000000"/>
                    </a:solidFill>
                    <a:latin typeface="Arial"/>
                    <a:cs typeface="Arial"/>
                    <a:sym typeface="Arial"/>
                  </a:rPr>
                  <a:t>tennis có dạng hình cầu, đường kính 6,4 </a:t>
                </a:r>
                <a:r>
                  <a:rPr lang="vi-VN" sz="4200" kern="0">
                    <a:solidFill>
                      <a:srgbClr val="000000"/>
                    </a:solidFill>
                    <a:latin typeface="Arial"/>
                    <a:cs typeface="Arial"/>
                    <a:sym typeface="Arial"/>
                  </a:rPr>
                  <a:t>cm</a:t>
                </a:r>
                <a:r>
                  <a:rPr lang="vi-VN" sz="4200" kern="0" smtClean="0">
                    <a:solidFill>
                      <a:srgbClr val="000000"/>
                    </a:solidFill>
                    <a:latin typeface="Arial"/>
                    <a:cs typeface="Arial"/>
                    <a:sym typeface="Arial"/>
                  </a:rPr>
                  <a:t>.</a:t>
                </a:r>
                <a:endParaRPr lang="en-US" sz="4200" kern="0" smtClean="0">
                  <a:solidFill>
                    <a:srgbClr val="000000"/>
                  </a:solidFill>
                  <a:latin typeface="Arial"/>
                  <a:cs typeface="Arial"/>
                  <a:sym typeface="Arial"/>
                </a:endParaRPr>
              </a:p>
              <a:p>
                <a:pPr lvl="0" algn="just" defTabSz="1828800">
                  <a:lnSpc>
                    <a:spcPct val="150000"/>
                  </a:lnSpc>
                  <a:buClr>
                    <a:srgbClr val="000000"/>
                  </a:buClr>
                  <a:defRPr/>
                </a:pPr>
                <a:r>
                  <a:rPr lang="vi-VN" sz="4200" kern="0" smtClean="0">
                    <a:solidFill>
                      <a:srgbClr val="000000"/>
                    </a:solidFill>
                    <a:latin typeface="Arial"/>
                    <a:cs typeface="Arial"/>
                    <a:sym typeface="Arial"/>
                  </a:rPr>
                  <a:t>a) Tính </a:t>
                </a:r>
                <a:r>
                  <a:rPr lang="vi-VN" sz="4200" kern="0">
                    <a:solidFill>
                      <a:srgbClr val="000000"/>
                    </a:solidFill>
                    <a:latin typeface="Arial"/>
                    <a:cs typeface="Arial"/>
                    <a:sym typeface="Arial"/>
                  </a:rPr>
                  <a:t>thể tích hộp đựng bóng (bỏ qua bề dày của vỏ hộp</a:t>
                </a:r>
                <a:r>
                  <a:rPr lang="vi-VN" sz="4200" kern="0">
                    <a:solidFill>
                      <a:srgbClr val="000000"/>
                    </a:solidFill>
                    <a:latin typeface="Arial"/>
                    <a:cs typeface="Arial"/>
                    <a:sym typeface="Arial"/>
                  </a:rPr>
                  <a:t>, </a:t>
                </a:r>
                <a:r>
                  <a:rPr lang="vi-VN" sz="4200" kern="0" smtClean="0">
                    <a:solidFill>
                      <a:srgbClr val="000000"/>
                    </a:solidFill>
                    <a:latin typeface="Arial"/>
                    <a:cs typeface="Arial"/>
                    <a:sym typeface="Arial"/>
                  </a:rPr>
                  <a:t>làm</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tròn </a:t>
                </a:r>
                <a:r>
                  <a:rPr lang="vi-VN" sz="4200" kern="0">
                    <a:solidFill>
                      <a:srgbClr val="000000"/>
                    </a:solidFill>
                    <a:latin typeface="Arial"/>
                    <a:cs typeface="Arial"/>
                    <a:sym typeface="Arial"/>
                  </a:rPr>
                  <a:t>kết quả đến hàng đơn vị </a:t>
                </a:r>
                <a:r>
                  <a:rPr lang="vi-VN" sz="4200" kern="0">
                    <a:solidFill>
                      <a:srgbClr val="000000"/>
                    </a:solidFill>
                    <a:latin typeface="Arial"/>
                    <a:cs typeface="Arial"/>
                    <a:sym typeface="Arial"/>
                  </a:rPr>
                  <a:t>của </a:t>
                </a:r>
                <a14:m>
                  <m:oMath xmlns:m="http://schemas.openxmlformats.org/officeDocument/2006/math">
                    <m:sSup>
                      <m:sSupPr>
                        <m:ctrlPr>
                          <a:rPr lang="vi-VN" sz="4200" i="1" kern="0" smtClean="0">
                            <a:solidFill>
                              <a:srgbClr val="000000"/>
                            </a:solidFill>
                            <a:latin typeface="Cambria Math" panose="02040503050406030204" pitchFamily="18" charset="0"/>
                            <a:cs typeface="Arial"/>
                            <a:sym typeface="Arial"/>
                          </a:rPr>
                        </m:ctrlPr>
                      </m:sSupPr>
                      <m:e>
                        <m:r>
                          <m:rPr>
                            <m:nor/>
                          </m:rPr>
                          <a:rPr lang="vi-VN" sz="4200" kern="0">
                            <a:solidFill>
                              <a:srgbClr val="000000"/>
                            </a:solidFill>
                            <a:latin typeface="Arial"/>
                            <a:cs typeface="Arial"/>
                            <a:sym typeface="Arial"/>
                          </a:rPr>
                          <m:t>cm</m:t>
                        </m:r>
                      </m:e>
                      <m:sup>
                        <m:r>
                          <a:rPr lang="en-US" sz="4200" b="0" i="1" kern="0" smtClean="0">
                            <a:solidFill>
                              <a:srgbClr val="000000"/>
                            </a:solidFill>
                            <a:latin typeface="Cambria Math" panose="02040503050406030204" pitchFamily="18" charset="0"/>
                            <a:cs typeface="Arial"/>
                            <a:sym typeface="Arial"/>
                          </a:rPr>
                          <m:t>3</m:t>
                        </m:r>
                      </m:sup>
                    </m:sSup>
                  </m:oMath>
                </a14:m>
                <a:r>
                  <a:rPr lang="vi-VN" sz="4200" kern="0" smtClean="0">
                    <a:solidFill>
                      <a:srgbClr val="000000"/>
                    </a:solidFill>
                    <a:latin typeface="Arial"/>
                    <a:cs typeface="Arial"/>
                    <a:sym typeface="Arial"/>
                  </a:rPr>
                  <a:t>).</a:t>
                </a:r>
                <a:endParaRPr lang="en-US" sz="4200" kern="0" smtClean="0">
                  <a:solidFill>
                    <a:srgbClr val="000000"/>
                  </a:solidFill>
                  <a:latin typeface="Arial"/>
                  <a:cs typeface="Arial"/>
                  <a:sym typeface="Arial"/>
                </a:endParaRPr>
              </a:p>
              <a:p>
                <a:pPr lvl="0" algn="just" defTabSz="1828800">
                  <a:lnSpc>
                    <a:spcPct val="150000"/>
                  </a:lnSpc>
                  <a:buClr>
                    <a:srgbClr val="000000"/>
                  </a:buClr>
                  <a:defRPr/>
                </a:pPr>
                <a:r>
                  <a:rPr lang="vi-VN" sz="4200" kern="0" smtClean="0">
                    <a:solidFill>
                      <a:srgbClr val="000000"/>
                    </a:solidFill>
                    <a:latin typeface="Arial"/>
                    <a:cs typeface="Arial"/>
                    <a:sym typeface="Arial"/>
                  </a:rPr>
                  <a:t>b</a:t>
                </a:r>
                <a:r>
                  <a:rPr lang="vi-VN" sz="4200" kern="0">
                    <a:solidFill>
                      <a:srgbClr val="000000"/>
                    </a:solidFill>
                    <a:latin typeface="Arial"/>
                    <a:cs typeface="Arial"/>
                    <a:sym typeface="Arial"/>
                  </a:rPr>
                  <a:t>) Tính thể tích bên trong hộp đựng bóng không bị chiếm </a:t>
                </a:r>
                <a:r>
                  <a:rPr lang="vi-VN" sz="4200" kern="0">
                    <a:solidFill>
                      <a:srgbClr val="000000"/>
                    </a:solidFill>
                    <a:latin typeface="Arial"/>
                    <a:cs typeface="Arial"/>
                    <a:sym typeface="Arial"/>
                  </a:rPr>
                  <a:t>bởi </a:t>
                </a:r>
                <a:r>
                  <a:rPr lang="vi-VN" sz="4200" kern="0" smtClean="0">
                    <a:solidFill>
                      <a:srgbClr val="000000"/>
                    </a:solidFill>
                    <a:latin typeface="Arial"/>
                    <a:cs typeface="Arial"/>
                    <a:sym typeface="Arial"/>
                  </a:rPr>
                  <a:t>ba</a:t>
                </a:r>
                <a:r>
                  <a:rPr lang="en-US" sz="4200" kern="0" smtClean="0">
                    <a:solidFill>
                      <a:srgbClr val="000000"/>
                    </a:solidFill>
                    <a:latin typeface="Arial"/>
                    <a:cs typeface="Arial"/>
                    <a:sym typeface="Arial"/>
                  </a:rPr>
                  <a:t> </a:t>
                </a:r>
                <a:r>
                  <a:rPr lang="vi-VN" sz="4200" kern="0" smtClean="0">
                    <a:solidFill>
                      <a:srgbClr val="000000"/>
                    </a:solidFill>
                    <a:latin typeface="Arial"/>
                    <a:cs typeface="Arial"/>
                    <a:sym typeface="Arial"/>
                  </a:rPr>
                  <a:t>quả </a:t>
                </a:r>
                <a:r>
                  <a:rPr lang="vi-VN" sz="4200" kern="0">
                    <a:solidFill>
                      <a:srgbClr val="000000"/>
                    </a:solidFill>
                    <a:latin typeface="Arial"/>
                    <a:cs typeface="Arial"/>
                    <a:sym typeface="Arial"/>
                  </a:rPr>
                  <a:t>bóng tennis.</a:t>
                </a:r>
                <a:r>
                  <a:rPr lang="en-US" sz="4200" kern="0" smtClean="0">
                    <a:solidFill>
                      <a:srgbClr val="000000"/>
                    </a:solidFill>
                    <a:latin typeface="Arial"/>
                    <a:cs typeface="Arial"/>
                    <a:sym typeface="Arial"/>
                  </a:rPr>
                  <a:t> </a:t>
                </a:r>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TextBox 14">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657978" y="419100"/>
                <a:ext cx="13639800" cy="7848302"/>
              </a:xfrm>
              <a:prstGeom prst="rect">
                <a:avLst/>
              </a:prstGeom>
              <a:blipFill>
                <a:blip r:embed="rId2"/>
                <a:stretch>
                  <a:fillRect l="-1743" r="-1699" b="-1166"/>
                </a:stretch>
              </a:blipFill>
            </p:spPr>
            <p:txBody>
              <a:bodyPr/>
              <a:lstStyle/>
              <a:p>
                <a:r>
                  <a:rPr lang="en-US">
                    <a:noFill/>
                  </a:rPr>
                  <a:t> </a:t>
                </a:r>
              </a:p>
            </p:txBody>
          </p:sp>
        </mc:Fallback>
      </mc:AlternateContent>
      <p:sp>
        <p:nvSpPr>
          <p:cNvPr id="7" name="Freeform 3"/>
          <p:cNvSpPr/>
          <p:nvPr/>
        </p:nvSpPr>
        <p:spPr>
          <a:xfrm>
            <a:off x="-12032" y="9105900"/>
            <a:ext cx="18288000" cy="1181100"/>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378" y="764612"/>
            <a:ext cx="2694822" cy="8036488"/>
          </a:xfrm>
          <a:prstGeom prst="rect">
            <a:avLst/>
          </a:prstGeom>
        </p:spPr>
      </p:pic>
      <p:pic>
        <p:nvPicPr>
          <p:cNvPr id="10" name="Google Shape;259;p5"/>
          <p:cNvPicPr preferRelativeResize="0"/>
          <p:nvPr/>
        </p:nvPicPr>
        <p:blipFill rotWithShape="1">
          <a:blip r:embed="rId4">
            <a:alphaModFix/>
          </a:blip>
          <a:srcRect/>
          <a:stretch/>
        </p:blipFill>
        <p:spPr>
          <a:xfrm>
            <a:off x="681712" y="9471845"/>
            <a:ext cx="2416341" cy="449209"/>
          </a:xfrm>
          <a:prstGeom prst="rect">
            <a:avLst/>
          </a:prstGeom>
          <a:noFill/>
          <a:ln>
            <a:noFill/>
          </a:ln>
        </p:spPr>
      </p:pic>
    </p:spTree>
    <p:extLst>
      <p:ext uri="{BB962C8B-B14F-4D97-AF65-F5344CB8AC3E}">
        <p14:creationId xmlns:p14="http://schemas.microsoft.com/office/powerpoint/2010/main" val="60204278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11" name="Group 5"/>
          <p:cNvGrpSpPr/>
          <p:nvPr/>
        </p:nvGrpSpPr>
        <p:grpSpPr>
          <a:xfrm>
            <a:off x="-469232" y="9486900"/>
            <a:ext cx="19202400" cy="800100"/>
            <a:chOff x="0" y="0"/>
            <a:chExt cx="6546024" cy="1217408"/>
          </a:xfrm>
        </p:grpSpPr>
        <p:sp>
          <p:nvSpPr>
            <p:cNvPr id="12" name="Freeform 6"/>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67A516"/>
            </a:solidFill>
          </p:spPr>
        </p:sp>
        <p:sp>
          <p:nvSpPr>
            <p:cNvPr id="13" name="TextBox 7"/>
            <p:cNvSpPr txBox="1"/>
            <p:nvPr/>
          </p:nvSpPr>
          <p:spPr>
            <a:xfrm>
              <a:off x="0" y="-38100"/>
              <a:ext cx="6546024" cy="12555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4" name="Rectangle 13"/>
              <p:cNvSpPr/>
              <p:nvPr/>
            </p:nvSpPr>
            <p:spPr>
              <a:xfrm>
                <a:off x="838200" y="516701"/>
                <a:ext cx="16992600" cy="8817799"/>
              </a:xfrm>
              <a:prstGeom prst="rect">
                <a:avLst/>
              </a:prstGeom>
            </p:spPr>
            <p:txBody>
              <a:bodyPr wrap="square">
                <a:spAutoFit/>
              </a:bodyPr>
              <a:lstStyle/>
              <a:p>
                <a:pPr marL="1438275" lvl="0" indent="539750" algn="just">
                  <a:lnSpc>
                    <a:spcPct val="150000"/>
                  </a:lnSpc>
                </a:pPr>
                <a:r>
                  <a:rPr lang="es-ES" sz="3800" smtClean="0">
                    <a:solidFill>
                      <a:prstClr val="black"/>
                    </a:solidFill>
                    <a:latin typeface="Arial" panose="020B0604020202020204" pitchFamily="34" charset="0"/>
                    <a:cs typeface="Arial" panose="020B0604020202020204" pitchFamily="34" charset="0"/>
                  </a:rPr>
                  <a:t>a) Chiều </a:t>
                </a:r>
                <a:r>
                  <a:rPr lang="es-ES" sz="3800">
                    <a:solidFill>
                      <a:prstClr val="black"/>
                    </a:solidFill>
                    <a:latin typeface="Arial" panose="020B0604020202020204" pitchFamily="34" charset="0"/>
                    <a:cs typeface="Arial" panose="020B0604020202020204" pitchFamily="34" charset="0"/>
                  </a:rPr>
                  <a:t>cao hộp đựng bóng hình trụ là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h</m:t>
                    </m:r>
                    <m:r>
                      <a:rPr lang="es-ES" sz="3800" i="1" smtClean="0">
                        <a:solidFill>
                          <a:prstClr val="black"/>
                        </a:solidFill>
                        <a:latin typeface="Cambria Math" panose="02040503050406030204" pitchFamily="18" charset="0"/>
                        <a:cs typeface="Arial" panose="020B0604020202020204" pitchFamily="34" charset="0"/>
                      </a:rPr>
                      <m:t>=6,4·3=19,2</m:t>
                    </m:r>
                  </m:oMath>
                </a14:m>
                <a:r>
                  <a:rPr lang="es-ES" sz="3800" smtClean="0">
                    <a:solidFill>
                      <a:prstClr val="black"/>
                    </a:solidFill>
                    <a:latin typeface="Arial" panose="020B0604020202020204" pitchFamily="34" charset="0"/>
                    <a:cs typeface="Arial" panose="020B0604020202020204" pitchFamily="34" charset="0"/>
                  </a:rPr>
                  <a:t> </a:t>
                </a:r>
                <a:r>
                  <a:rPr lang="es-ES" sz="3800">
                    <a:solidFill>
                      <a:prstClr val="black"/>
                    </a:solidFill>
                    <a:latin typeface="Arial" panose="020B0604020202020204" pitchFamily="34" charset="0"/>
                    <a:cs typeface="Arial" panose="020B0604020202020204" pitchFamily="34" charset="0"/>
                  </a:rPr>
                  <a:t>(</a:t>
                </a:r>
                <a:r>
                  <a:rPr lang="es-ES" sz="3800">
                    <a:solidFill>
                      <a:prstClr val="black"/>
                    </a:solidFill>
                    <a:latin typeface="Arial" panose="020B0604020202020204" pitchFamily="34" charset="0"/>
                    <a:cs typeface="Arial" panose="020B0604020202020204" pitchFamily="34" charset="0"/>
                  </a:rPr>
                  <a:t>cm</a:t>
                </a:r>
                <a:r>
                  <a:rPr lang="es-ES" sz="3800" smtClean="0">
                    <a:solidFill>
                      <a:prstClr val="black"/>
                    </a:solidFill>
                    <a:latin typeface="Arial" panose="020B0604020202020204" pitchFamily="34" charset="0"/>
                    <a:cs typeface="Arial" panose="020B0604020202020204" pitchFamily="34" charset="0"/>
                  </a:rPr>
                  <a:t>).</a:t>
                </a:r>
              </a:p>
              <a:p>
                <a:pPr marL="1438275" lvl="0" indent="539750" algn="just">
                  <a:lnSpc>
                    <a:spcPct val="150000"/>
                  </a:lnSpc>
                </a:pPr>
                <a:r>
                  <a:rPr lang="es-ES" sz="3800" smtClean="0">
                    <a:solidFill>
                      <a:prstClr val="black"/>
                    </a:solidFill>
                    <a:latin typeface="Arial" panose="020B0604020202020204" pitchFamily="34" charset="0"/>
                    <a:cs typeface="Arial" panose="020B0604020202020204" pitchFamily="34" charset="0"/>
                  </a:rPr>
                  <a:t>Bán </a:t>
                </a:r>
                <a:r>
                  <a:rPr lang="es-ES" sz="3800">
                    <a:solidFill>
                      <a:prstClr val="black"/>
                    </a:solidFill>
                    <a:latin typeface="Arial" panose="020B0604020202020204" pitchFamily="34" charset="0"/>
                    <a:cs typeface="Arial" panose="020B0604020202020204" pitchFamily="34" charset="0"/>
                  </a:rPr>
                  <a:t>kính đáy hộp đựng bóng hình trụ là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𝑅</m:t>
                    </m:r>
                    <m:r>
                      <a:rPr lang="es-ES" sz="3800" i="1" smtClean="0">
                        <a:solidFill>
                          <a:prstClr val="black"/>
                        </a:solidFill>
                        <a:latin typeface="Cambria Math" panose="02040503050406030204" pitchFamily="18" charset="0"/>
                        <a:cs typeface="Arial" panose="020B0604020202020204" pitchFamily="34" charset="0"/>
                      </a:rPr>
                      <m:t>=6,4 :2=3,2</m:t>
                    </m:r>
                  </m:oMath>
                </a14:m>
                <a:r>
                  <a:rPr lang="es-ES" sz="3800" smtClean="0">
                    <a:solidFill>
                      <a:prstClr val="black"/>
                    </a:solidFill>
                    <a:latin typeface="Arial" panose="020B0604020202020204" pitchFamily="34" charset="0"/>
                    <a:cs typeface="Arial" panose="020B0604020202020204" pitchFamily="34" charset="0"/>
                  </a:rPr>
                  <a:t> </a:t>
                </a:r>
                <a:r>
                  <a:rPr lang="es-ES" sz="3800">
                    <a:solidFill>
                      <a:prstClr val="black"/>
                    </a:solidFill>
                    <a:latin typeface="Arial" panose="020B0604020202020204" pitchFamily="34" charset="0"/>
                    <a:cs typeface="Arial" panose="020B0604020202020204" pitchFamily="34" charset="0"/>
                  </a:rPr>
                  <a:t>(</a:t>
                </a:r>
                <a:r>
                  <a:rPr lang="es-ES" sz="3800">
                    <a:solidFill>
                      <a:prstClr val="black"/>
                    </a:solidFill>
                    <a:latin typeface="Arial" panose="020B0604020202020204" pitchFamily="34" charset="0"/>
                    <a:cs typeface="Arial" panose="020B0604020202020204" pitchFamily="34" charset="0"/>
                  </a:rPr>
                  <a:t>cm</a:t>
                </a:r>
                <a:r>
                  <a:rPr lang="es-ES" sz="3800" smtClean="0">
                    <a:solidFill>
                      <a:prstClr val="black"/>
                    </a:solidFill>
                    <a:latin typeface="Arial" panose="020B0604020202020204" pitchFamily="34" charset="0"/>
                    <a:cs typeface="Arial" panose="020B0604020202020204" pitchFamily="34" charset="0"/>
                  </a:rPr>
                  <a:t>).</a:t>
                </a:r>
              </a:p>
              <a:p>
                <a:pPr lvl="0" algn="just">
                  <a:lnSpc>
                    <a:spcPct val="150000"/>
                  </a:lnSpc>
                </a:pPr>
                <a:r>
                  <a:rPr lang="es-ES" sz="3800" smtClean="0">
                    <a:solidFill>
                      <a:prstClr val="black"/>
                    </a:solidFill>
                    <a:latin typeface="Arial" panose="020B0604020202020204" pitchFamily="34" charset="0"/>
                    <a:cs typeface="Arial" panose="020B0604020202020204" pitchFamily="34" charset="0"/>
                  </a:rPr>
                  <a:t>Thể </a:t>
                </a:r>
                <a:r>
                  <a:rPr lang="es-ES" sz="3800">
                    <a:solidFill>
                      <a:prstClr val="black"/>
                    </a:solidFill>
                    <a:latin typeface="Arial" panose="020B0604020202020204" pitchFamily="34" charset="0"/>
                    <a:cs typeface="Arial" panose="020B0604020202020204" pitchFamily="34" charset="0"/>
                  </a:rPr>
                  <a:t>tích hộp đựng bóng hình trụ nói trên </a:t>
                </a:r>
                <a:r>
                  <a:rPr lang="es-ES" sz="3800">
                    <a:solidFill>
                      <a:prstClr val="black"/>
                    </a:solidFill>
                    <a:latin typeface="Arial" panose="020B0604020202020204" pitchFamily="34" charset="0"/>
                    <a:cs typeface="Arial" panose="020B0604020202020204" pitchFamily="34" charset="0"/>
                  </a:rPr>
                  <a:t>là</a:t>
                </a:r>
                <a:r>
                  <a:rPr lang="es-ES" sz="3800" smtClean="0">
                    <a:solidFill>
                      <a:prstClr val="black"/>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rPr>
                        <m:t>𝑉</m:t>
                      </m:r>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ea typeface="Cambria Math" panose="02040503050406030204" pitchFamily="18" charset="0"/>
                        </a:rPr>
                        <m:t>𝜋</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𝑅</m:t>
                          </m:r>
                        </m:e>
                        <m:sup>
                          <m:r>
                            <a:rPr lang="en-US" sz="3800" i="1">
                              <a:solidFill>
                                <a:prstClr val="black"/>
                              </a:solidFill>
                              <a:latin typeface="Cambria Math" panose="02040503050406030204" pitchFamily="18" charset="0"/>
                              <a:ea typeface="Cambria Math" panose="02040503050406030204" pitchFamily="18" charset="0"/>
                            </a:rPr>
                            <m:t>2</m:t>
                          </m:r>
                        </m:sup>
                      </m:sSup>
                      <m:r>
                        <a:rPr lang="vi-VN" sz="3800" i="1">
                          <a:solidFill>
                            <a:prstClr val="black"/>
                          </a:solidFill>
                          <a:latin typeface="Cambria Math" panose="02040503050406030204" pitchFamily="18" charset="0"/>
                        </a:rPr>
                        <m:t>h</m:t>
                      </m:r>
                      <m:r>
                        <a:rPr lang="vi-VN" sz="3800" i="1">
                          <a:solidFill>
                            <a:prstClr val="black"/>
                          </a:solidFill>
                          <a:latin typeface="Cambria Math" panose="02040503050406030204" pitchFamily="18" charset="0"/>
                        </a:rPr>
                        <m:t> =</m:t>
                      </m:r>
                      <m:r>
                        <a:rPr lang="vi-VN" sz="3800" i="1">
                          <a:solidFill>
                            <a:prstClr val="black"/>
                          </a:solidFill>
                          <a:latin typeface="Cambria Math" panose="02040503050406030204" pitchFamily="18" charset="0"/>
                          <a:ea typeface="Cambria Math" panose="02040503050406030204" pitchFamily="18" charset="0"/>
                        </a:rPr>
                        <m:t>𝜋</m:t>
                      </m:r>
                      <m:r>
                        <a:rPr lang="en-US" sz="3800" i="1">
                          <a:solidFill>
                            <a:prstClr val="black"/>
                          </a:solidFill>
                          <a:latin typeface="Cambria Math" panose="02040503050406030204" pitchFamily="18" charset="0"/>
                          <a:ea typeface="Cambria Math" panose="02040503050406030204" pitchFamily="18" charset="0"/>
                        </a:rPr>
                        <m:t>.</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b="0" i="1" smtClean="0">
                              <a:solidFill>
                                <a:prstClr val="black"/>
                              </a:solidFill>
                              <a:latin typeface="Cambria Math" panose="02040503050406030204" pitchFamily="18" charset="0"/>
                              <a:ea typeface="Cambria Math" panose="02040503050406030204" pitchFamily="18" charset="0"/>
                            </a:rPr>
                            <m:t>3,2</m:t>
                          </m:r>
                        </m:e>
                        <m:sup>
                          <m:r>
                            <a:rPr lang="en-US" sz="3800" i="1">
                              <a:solidFill>
                                <a:prstClr val="black"/>
                              </a:solidFill>
                              <a:latin typeface="Cambria Math" panose="02040503050406030204" pitchFamily="18" charset="0"/>
                              <a:ea typeface="Cambria Math" panose="02040503050406030204" pitchFamily="18" charset="0"/>
                            </a:rPr>
                            <m:t>2</m:t>
                          </m:r>
                        </m:sup>
                      </m:sSup>
                      <m:r>
                        <a:rPr lang="vi-VN" sz="3800" i="1">
                          <a:solidFill>
                            <a:prstClr val="black"/>
                          </a:solidFill>
                          <a:latin typeface="Cambria Math" panose="02040503050406030204" pitchFamily="18" charset="0"/>
                        </a:rPr>
                        <m:t>. </m:t>
                      </m:r>
                      <m:r>
                        <a:rPr lang="en-US" sz="3800" b="0" i="1" smtClean="0">
                          <a:solidFill>
                            <a:prstClr val="black"/>
                          </a:solidFill>
                          <a:latin typeface="Cambria Math" panose="02040503050406030204" pitchFamily="18" charset="0"/>
                        </a:rPr>
                        <m:t>19,</m:t>
                      </m:r>
                      <m:r>
                        <a:rPr lang="vi-VN" sz="3800" i="1">
                          <a:solidFill>
                            <a:prstClr val="black"/>
                          </a:solidFill>
                          <a:latin typeface="Cambria Math" panose="02040503050406030204" pitchFamily="18" charset="0"/>
                        </a:rPr>
                        <m:t>2=</m:t>
                      </m:r>
                      <m:r>
                        <a:rPr lang="en-US" sz="3800" b="0" i="1" smtClean="0">
                          <a:solidFill>
                            <a:prstClr val="black"/>
                          </a:solidFill>
                          <a:latin typeface="Cambria Math" panose="02040503050406030204" pitchFamily="18" charset="0"/>
                        </a:rPr>
                        <m:t>618</m:t>
                      </m:r>
                      <m:r>
                        <a:rPr lang="vi-VN" sz="3800" i="1">
                          <a:solidFill>
                            <a:prstClr val="black"/>
                          </a:solidFill>
                          <a:latin typeface="Cambria Math" panose="02040503050406030204" pitchFamily="18" charset="0"/>
                        </a:rPr>
                        <m:t> (</m:t>
                      </m:r>
                      <m:sSup>
                        <m:sSupPr>
                          <m:ctrlPr>
                            <a:rPr lang="vi-VN" sz="3800" i="1">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i="1">
                              <a:solidFill>
                                <a:prstClr val="black"/>
                              </a:solidFill>
                              <a:latin typeface="Cambria Math" panose="02040503050406030204" pitchFamily="18" charset="0"/>
                            </a:rPr>
                            <m:t>3</m:t>
                          </m:r>
                        </m:sup>
                      </m:sSup>
                      <m:r>
                        <a:rPr lang="vi-VN" sz="3800" i="1">
                          <a:solidFill>
                            <a:prstClr val="black"/>
                          </a:solidFill>
                          <a:latin typeface="Cambria Math" panose="02040503050406030204" pitchFamily="18" charset="0"/>
                        </a:rPr>
                        <m:t>).</m:t>
                      </m:r>
                    </m:oMath>
                  </m:oMathPara>
                </a14:m>
                <a:endParaRPr lang="en-US" sz="3800">
                  <a:solidFill>
                    <a:prstClr val="black"/>
                  </a:solidFill>
                </a:endParaRPr>
              </a:p>
              <a:p>
                <a:pPr lvl="0" algn="just">
                  <a:lnSpc>
                    <a:spcPct val="150000"/>
                  </a:lnSpc>
                </a:pPr>
                <a:r>
                  <a:rPr lang="es-ES" sz="3800" smtClean="0">
                    <a:solidFill>
                      <a:prstClr val="black"/>
                    </a:solidFill>
                    <a:latin typeface="Arial" panose="020B0604020202020204" pitchFamily="34" charset="0"/>
                    <a:cs typeface="Arial" panose="020B0604020202020204" pitchFamily="34" charset="0"/>
                  </a:rPr>
                  <a:t>b</a:t>
                </a:r>
                <a:r>
                  <a:rPr lang="es-ES" sz="3800">
                    <a:solidFill>
                      <a:prstClr val="black"/>
                    </a:solidFill>
                    <a:latin typeface="Arial" panose="020B0604020202020204" pitchFamily="34" charset="0"/>
                    <a:cs typeface="Arial" panose="020B0604020202020204" pitchFamily="34" charset="0"/>
                  </a:rPr>
                  <a:t>) Bán kính quả bóng tennis là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𝑅</m:t>
                    </m:r>
                    <m:r>
                      <a:rPr lang="es-ES" sz="3800" i="1" smtClean="0">
                        <a:solidFill>
                          <a:prstClr val="black"/>
                        </a:solidFill>
                        <a:latin typeface="Cambria Math" panose="02040503050406030204" pitchFamily="18" charset="0"/>
                        <a:cs typeface="Arial" panose="020B0604020202020204" pitchFamily="34" charset="0"/>
                      </a:rPr>
                      <m:t>′=6,4 : 2=3,2</m:t>
                    </m:r>
                  </m:oMath>
                </a14:m>
                <a:r>
                  <a:rPr lang="es-ES" sz="3800" smtClean="0">
                    <a:solidFill>
                      <a:prstClr val="black"/>
                    </a:solidFill>
                    <a:latin typeface="Arial" panose="020B0604020202020204" pitchFamily="34" charset="0"/>
                    <a:cs typeface="Arial" panose="020B0604020202020204" pitchFamily="34" charset="0"/>
                  </a:rPr>
                  <a:t> </a:t>
                </a:r>
                <a:r>
                  <a:rPr lang="es-ES" sz="3800">
                    <a:solidFill>
                      <a:prstClr val="black"/>
                    </a:solidFill>
                    <a:latin typeface="Arial" panose="020B0604020202020204" pitchFamily="34" charset="0"/>
                    <a:cs typeface="Arial" panose="020B0604020202020204" pitchFamily="34" charset="0"/>
                  </a:rPr>
                  <a:t>(</a:t>
                </a:r>
                <a:r>
                  <a:rPr lang="es-ES" sz="3800">
                    <a:solidFill>
                      <a:prstClr val="black"/>
                    </a:solidFill>
                    <a:latin typeface="Arial" panose="020B0604020202020204" pitchFamily="34" charset="0"/>
                    <a:cs typeface="Arial" panose="020B0604020202020204" pitchFamily="34" charset="0"/>
                  </a:rPr>
                  <a:t>cm</a:t>
                </a:r>
                <a:r>
                  <a:rPr lang="es-ES" sz="3800" smtClean="0">
                    <a:solidFill>
                      <a:prstClr val="black"/>
                    </a:solidFill>
                    <a:latin typeface="Arial" panose="020B0604020202020204" pitchFamily="34" charset="0"/>
                    <a:cs typeface="Arial" panose="020B0604020202020204" pitchFamily="34" charset="0"/>
                  </a:rPr>
                  <a:t>).</a:t>
                </a:r>
              </a:p>
              <a:p>
                <a:pPr lvl="0" algn="just">
                  <a:lnSpc>
                    <a:spcPct val="150000"/>
                  </a:lnSpc>
                </a:pPr>
                <a:r>
                  <a:rPr lang="es-ES" sz="3800" smtClean="0">
                    <a:solidFill>
                      <a:prstClr val="black"/>
                    </a:solidFill>
                    <a:latin typeface="Arial" panose="020B0604020202020204" pitchFamily="34" charset="0"/>
                    <a:cs typeface="Arial" panose="020B0604020202020204" pitchFamily="34" charset="0"/>
                  </a:rPr>
                  <a:t>Thể </a:t>
                </a:r>
                <a:r>
                  <a:rPr lang="es-ES" sz="3800">
                    <a:solidFill>
                      <a:prstClr val="black"/>
                    </a:solidFill>
                    <a:latin typeface="Arial" panose="020B0604020202020204" pitchFamily="34" charset="0"/>
                    <a:cs typeface="Arial" panose="020B0604020202020204" pitchFamily="34" charset="0"/>
                  </a:rPr>
                  <a:t>tích của ba quả bóng tennis có dạng hình cầu </a:t>
                </a:r>
                <a:r>
                  <a:rPr lang="es-ES" sz="3800">
                    <a:solidFill>
                      <a:prstClr val="black"/>
                    </a:solidFill>
                    <a:latin typeface="Arial" panose="020B0604020202020204" pitchFamily="34" charset="0"/>
                    <a:cs typeface="Arial" panose="020B0604020202020204" pitchFamily="34" charset="0"/>
                  </a:rPr>
                  <a:t>là</a:t>
                </a:r>
                <a:r>
                  <a:rPr lang="es-ES" sz="3800" smtClean="0">
                    <a:solidFill>
                      <a:prstClr val="black"/>
                    </a:solidFill>
                    <a:latin typeface="Arial" panose="020B0604020202020204" pitchFamily="34" charset="0"/>
                    <a:cs typeface="Arial" panose="020B0604020202020204" pitchFamily="34" charset="0"/>
                  </a:rPr>
                  <a:t>:</a:t>
                </a:r>
              </a:p>
              <a:p>
                <a:pPr lvl="0" algn="just">
                  <a:lnSpc>
                    <a:spcPct val="130000"/>
                  </a:lnSpc>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rPr>
                        <m:t>𝑉</m:t>
                      </m:r>
                      <m:r>
                        <a:rPr lang="en-US" sz="3800" b="0" i="1" smtClean="0">
                          <a:solidFill>
                            <a:prstClr val="black"/>
                          </a:solidFill>
                          <a:latin typeface="Cambria Math" panose="02040503050406030204" pitchFamily="18" charset="0"/>
                        </a:rPr>
                        <m:t>′=3.</m:t>
                      </m:r>
                      <m:d>
                        <m:dPr>
                          <m:ctrlPr>
                            <a:rPr lang="en-US" sz="3800" b="0" i="1" smtClean="0">
                              <a:solidFill>
                                <a:prstClr val="black"/>
                              </a:solidFill>
                              <a:latin typeface="Cambria Math" panose="02040503050406030204" pitchFamily="18" charset="0"/>
                            </a:rPr>
                          </m:ctrlPr>
                        </m:dPr>
                        <m:e>
                          <m:f>
                            <m:fPr>
                              <m:ctrlPr>
                                <a:rPr lang="vi-VN" sz="3800" i="1">
                                  <a:solidFill>
                                    <a:prstClr val="black"/>
                                  </a:solidFill>
                                  <a:latin typeface="Cambria Math" panose="02040503050406030204" pitchFamily="18" charset="0"/>
                                </a:rPr>
                              </m:ctrlPr>
                            </m:fPr>
                            <m:num>
                              <m:r>
                                <a:rPr lang="en-US" sz="3800" b="0" i="1" smtClean="0">
                                  <a:solidFill>
                                    <a:prstClr val="black"/>
                                  </a:solidFill>
                                  <a:latin typeface="Cambria Math" panose="02040503050406030204" pitchFamily="18" charset="0"/>
                                </a:rPr>
                                <m:t>4</m:t>
                              </m:r>
                            </m:num>
                            <m:den>
                              <m:r>
                                <a:rPr lang="en-US" sz="3800" i="1">
                                  <a:solidFill>
                                    <a:prstClr val="black"/>
                                  </a:solidFill>
                                  <a:latin typeface="Cambria Math" panose="02040503050406030204" pitchFamily="18" charset="0"/>
                                </a:rPr>
                                <m:t>3</m:t>
                              </m:r>
                            </m:den>
                          </m:f>
                          <m:r>
                            <a:rPr lang="vi-VN" sz="3800" i="1">
                              <a:solidFill>
                                <a:prstClr val="black"/>
                              </a:solidFill>
                              <a:latin typeface="Cambria Math" panose="02040503050406030204" pitchFamily="18" charset="0"/>
                              <a:ea typeface="Cambria Math" panose="02040503050406030204" pitchFamily="18" charset="0"/>
                            </a:rPr>
                            <m:t>𝜋</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i="1">
                                  <a:solidFill>
                                    <a:prstClr val="black"/>
                                  </a:solidFill>
                                  <a:latin typeface="Cambria Math" panose="02040503050406030204" pitchFamily="18" charset="0"/>
                                  <a:ea typeface="Cambria Math" panose="02040503050406030204" pitchFamily="18" charset="0"/>
                                </a:rPr>
                                <m:t>𝑅</m:t>
                              </m:r>
                              <m:r>
                                <a:rPr lang="en-US" sz="3800" b="0" i="1" smtClean="0">
                                  <a:solidFill>
                                    <a:prstClr val="black"/>
                                  </a:solidFill>
                                  <a:latin typeface="Cambria Math" panose="02040503050406030204" pitchFamily="18" charset="0"/>
                                  <a:ea typeface="Cambria Math" panose="02040503050406030204" pitchFamily="18" charset="0"/>
                                </a:rPr>
                                <m:t>′</m:t>
                              </m:r>
                            </m:e>
                            <m:sup>
                              <m:r>
                                <a:rPr lang="en-US" sz="3800" b="0" i="1" smtClean="0">
                                  <a:solidFill>
                                    <a:prstClr val="black"/>
                                  </a:solidFill>
                                  <a:latin typeface="Cambria Math" panose="02040503050406030204" pitchFamily="18" charset="0"/>
                                  <a:ea typeface="Cambria Math" panose="02040503050406030204" pitchFamily="18" charset="0"/>
                                </a:rPr>
                                <m:t>3</m:t>
                              </m:r>
                            </m:sup>
                          </m:sSup>
                        </m:e>
                      </m:d>
                      <m:r>
                        <a:rPr lang="vi-VN" sz="3800" i="1">
                          <a:solidFill>
                            <a:prstClr val="black"/>
                          </a:solidFill>
                          <a:latin typeface="Cambria Math" panose="02040503050406030204" pitchFamily="18" charset="0"/>
                        </a:rPr>
                        <m:t>=</m:t>
                      </m:r>
                      <m:r>
                        <a:rPr lang="en-US" sz="3800" i="1">
                          <a:solidFill>
                            <a:prstClr val="black"/>
                          </a:solidFill>
                          <a:latin typeface="Cambria Math" panose="02040503050406030204" pitchFamily="18" charset="0"/>
                        </a:rPr>
                        <m:t>3.</m:t>
                      </m:r>
                      <m:d>
                        <m:dPr>
                          <m:ctrlPr>
                            <a:rPr lang="en-US" sz="3800" i="1">
                              <a:solidFill>
                                <a:prstClr val="black"/>
                              </a:solidFill>
                              <a:latin typeface="Cambria Math" panose="02040503050406030204" pitchFamily="18" charset="0"/>
                            </a:rPr>
                          </m:ctrlPr>
                        </m:dPr>
                        <m:e>
                          <m:f>
                            <m:fPr>
                              <m:ctrlPr>
                                <a:rPr lang="vi-VN"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4</m:t>
                              </m:r>
                            </m:num>
                            <m:den>
                              <m:r>
                                <a:rPr lang="en-US" sz="3800" i="1">
                                  <a:solidFill>
                                    <a:prstClr val="black"/>
                                  </a:solidFill>
                                  <a:latin typeface="Cambria Math" panose="02040503050406030204" pitchFamily="18" charset="0"/>
                                </a:rPr>
                                <m:t>3</m:t>
                              </m:r>
                            </m:den>
                          </m:f>
                          <m:r>
                            <a:rPr lang="vi-VN" sz="3800" i="1">
                              <a:solidFill>
                                <a:prstClr val="black"/>
                              </a:solidFill>
                              <a:latin typeface="Cambria Math" panose="02040503050406030204" pitchFamily="18" charset="0"/>
                              <a:ea typeface="Cambria Math" panose="02040503050406030204" pitchFamily="18" charset="0"/>
                            </a:rPr>
                            <m:t>𝜋</m:t>
                          </m:r>
                          <m:sSup>
                            <m:sSupPr>
                              <m:ctrlPr>
                                <a:rPr lang="vi-VN" sz="3800" i="1">
                                  <a:solidFill>
                                    <a:prstClr val="black"/>
                                  </a:solidFill>
                                  <a:latin typeface="Cambria Math" panose="02040503050406030204" pitchFamily="18" charset="0"/>
                                  <a:ea typeface="Cambria Math" panose="02040503050406030204" pitchFamily="18" charset="0"/>
                                </a:rPr>
                              </m:ctrlPr>
                            </m:sSupPr>
                            <m:e>
                              <m:r>
                                <a:rPr lang="en-US" sz="3800" b="0" i="1" smtClean="0">
                                  <a:solidFill>
                                    <a:prstClr val="black"/>
                                  </a:solidFill>
                                  <a:latin typeface="Cambria Math" panose="02040503050406030204" pitchFamily="18" charset="0"/>
                                  <a:ea typeface="Cambria Math" panose="02040503050406030204" pitchFamily="18" charset="0"/>
                                </a:rPr>
                                <m:t>3,2</m:t>
                              </m:r>
                            </m:e>
                            <m:sup>
                              <m:r>
                                <a:rPr lang="en-US" sz="3800" i="1">
                                  <a:solidFill>
                                    <a:prstClr val="black"/>
                                  </a:solidFill>
                                  <a:latin typeface="Cambria Math" panose="02040503050406030204" pitchFamily="18" charset="0"/>
                                  <a:ea typeface="Cambria Math" panose="02040503050406030204" pitchFamily="18" charset="0"/>
                                </a:rPr>
                                <m:t>3</m:t>
                              </m:r>
                            </m:sup>
                          </m:sSup>
                        </m:e>
                      </m:d>
                      <m:r>
                        <a:rPr lang="en-US" sz="3800" i="1" smtClean="0">
                          <a:solidFill>
                            <a:prstClr val="black"/>
                          </a:solidFill>
                          <a:latin typeface="Cambria Math" panose="02040503050406030204" pitchFamily="18" charset="0"/>
                          <a:ea typeface="Cambria Math" panose="02040503050406030204" pitchFamily="18" charset="0"/>
                        </a:rPr>
                        <m:t>≈</m:t>
                      </m:r>
                      <m:r>
                        <a:rPr lang="en-US" sz="3800" b="0" i="1" smtClean="0">
                          <a:solidFill>
                            <a:prstClr val="black"/>
                          </a:solidFill>
                          <a:latin typeface="Cambria Math" panose="02040503050406030204" pitchFamily="18" charset="0"/>
                        </a:rPr>
                        <m:t>412</m:t>
                      </m:r>
                      <m:r>
                        <a:rPr lang="en-US" sz="3800" i="1">
                          <a:solidFill>
                            <a:prstClr val="black"/>
                          </a:solidFill>
                          <a:latin typeface="Cambria Math" panose="02040503050406030204" pitchFamily="18" charset="0"/>
                        </a:rPr>
                        <m:t> </m:t>
                      </m:r>
                      <m:r>
                        <a:rPr lang="vi-VN" sz="3800" i="1">
                          <a:solidFill>
                            <a:prstClr val="black"/>
                          </a:solidFill>
                          <a:latin typeface="Cambria Math" panose="02040503050406030204" pitchFamily="18" charset="0"/>
                        </a:rPr>
                        <m:t>(</m:t>
                      </m:r>
                      <m:sSup>
                        <m:sSupPr>
                          <m:ctrlPr>
                            <a:rPr lang="vi-VN" sz="3800" i="1">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i="1">
                              <a:solidFill>
                                <a:prstClr val="black"/>
                              </a:solidFill>
                              <a:latin typeface="Cambria Math" panose="02040503050406030204" pitchFamily="18" charset="0"/>
                            </a:rPr>
                            <m:t>3</m:t>
                          </m:r>
                        </m:sup>
                      </m:sSup>
                      <m:r>
                        <a:rPr lang="vi-VN" sz="3800" i="1">
                          <a:solidFill>
                            <a:prstClr val="black"/>
                          </a:solidFill>
                          <a:latin typeface="Cambria Math" panose="02040503050406030204" pitchFamily="18" charset="0"/>
                        </a:rPr>
                        <m:t>).</m:t>
                      </m:r>
                    </m:oMath>
                  </m:oMathPara>
                </a14:m>
                <a:endParaRPr lang="en-US" sz="3800">
                  <a:solidFill>
                    <a:prstClr val="black"/>
                  </a:solidFill>
                </a:endParaRPr>
              </a:p>
              <a:p>
                <a:pPr lvl="0" algn="just">
                  <a:lnSpc>
                    <a:spcPct val="150000"/>
                  </a:lnSpc>
                </a:pPr>
                <a:r>
                  <a:rPr lang="es-ES" sz="3800" smtClean="0">
                    <a:solidFill>
                      <a:prstClr val="black"/>
                    </a:solidFill>
                    <a:latin typeface="Arial" panose="020B0604020202020204" pitchFamily="34" charset="0"/>
                    <a:cs typeface="Arial" panose="020B0604020202020204" pitchFamily="34" charset="0"/>
                  </a:rPr>
                  <a:t>Thể </a:t>
                </a:r>
                <a:r>
                  <a:rPr lang="es-ES" sz="3800">
                    <a:solidFill>
                      <a:prstClr val="black"/>
                    </a:solidFill>
                    <a:latin typeface="Arial" panose="020B0604020202020204" pitchFamily="34" charset="0"/>
                    <a:cs typeface="Arial" panose="020B0604020202020204" pitchFamily="34" charset="0"/>
                  </a:rPr>
                  <a:t>tích bên trong hộp đựng bóng không bị chiếm bởi ba quả bóng tennis </a:t>
                </a:r>
                <a:r>
                  <a:rPr lang="es-ES" sz="3800">
                    <a:solidFill>
                      <a:prstClr val="black"/>
                    </a:solidFill>
                    <a:latin typeface="Arial" panose="020B0604020202020204" pitchFamily="34" charset="0"/>
                    <a:cs typeface="Arial" panose="020B0604020202020204" pitchFamily="34" charset="0"/>
                  </a:rPr>
                  <a:t>là</a:t>
                </a:r>
                <a:r>
                  <a:rPr lang="es-ES" sz="3800" smtClean="0">
                    <a:solidFill>
                      <a:prstClr val="black"/>
                    </a:solidFill>
                    <a:latin typeface="Arial" panose="020B0604020202020204" pitchFamily="34" charset="0"/>
                    <a:cs typeface="Arial" panose="020B0604020202020204" pitchFamily="34" charset="0"/>
                  </a:rPr>
                  <a:t>:</a:t>
                </a:r>
              </a:p>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s-ES" sz="3800" i="1" smtClean="0">
                              <a:solidFill>
                                <a:prstClr val="black"/>
                              </a:solidFill>
                              <a:latin typeface="Cambria Math" panose="02040503050406030204" pitchFamily="18" charset="0"/>
                              <a:cs typeface="Arial" panose="020B0604020202020204" pitchFamily="34" charset="0"/>
                            </a:rPr>
                            <m:t>𝑉</m:t>
                          </m:r>
                        </m:e>
                        <m:sup>
                          <m:r>
                            <a:rPr lang="en-US" sz="3800" b="0" i="1" smtClean="0">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m:t>
                          </m:r>
                        </m:sup>
                      </m:sSup>
                      <m:r>
                        <a:rPr lang="es-ES" sz="3800" i="1">
                          <a:solidFill>
                            <a:prstClr val="black"/>
                          </a:solidFill>
                          <a:latin typeface="Cambria Math" panose="02040503050406030204" pitchFamily="18" charset="0"/>
                          <a:cs typeface="Arial" panose="020B0604020202020204" pitchFamily="34" charset="0"/>
                        </a:rPr>
                        <m:t>= </m:t>
                      </m:r>
                      <m:r>
                        <a:rPr lang="es-ES" sz="3800" i="1">
                          <a:solidFill>
                            <a:prstClr val="black"/>
                          </a:solidFill>
                          <a:latin typeface="Cambria Math" panose="02040503050406030204" pitchFamily="18" charset="0"/>
                          <a:cs typeface="Arial" panose="020B0604020202020204" pitchFamily="34" charset="0"/>
                        </a:rPr>
                        <m:t>𝑉</m:t>
                      </m:r>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s-ES" sz="3800" i="1">
                              <a:solidFill>
                                <a:prstClr val="black"/>
                              </a:solidFill>
                              <a:latin typeface="Cambria Math" panose="02040503050406030204" pitchFamily="18" charset="0"/>
                              <a:cs typeface="Arial" panose="020B0604020202020204" pitchFamily="34" charset="0"/>
                            </a:rPr>
                            <m:t>𝑉</m:t>
                          </m:r>
                        </m:e>
                        <m:sup>
                          <m:r>
                            <a:rPr lang="en-US" sz="3800" b="0" i="1" smtClean="0">
                              <a:solidFill>
                                <a:prstClr val="black"/>
                              </a:solidFill>
                              <a:latin typeface="Cambria Math" panose="02040503050406030204" pitchFamily="18" charset="0"/>
                              <a:cs typeface="Arial" panose="020B0604020202020204" pitchFamily="34" charset="0"/>
                            </a:rPr>
                            <m:t>′</m:t>
                          </m:r>
                        </m:sup>
                      </m:sSup>
                      <m:r>
                        <a:rPr lang="es-E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s-ES" sz="3800" i="1">
                          <a:solidFill>
                            <a:prstClr val="black"/>
                          </a:solidFill>
                          <a:latin typeface="Cambria Math" panose="02040503050406030204" pitchFamily="18" charset="0"/>
                          <a:cs typeface="Arial" panose="020B0604020202020204" pitchFamily="34" charset="0"/>
                        </a:rPr>
                        <m:t> 618</m:t>
                      </m:r>
                      <m:r>
                        <a:rPr lang="en-US" sz="3800" b="0" i="1" smtClean="0">
                          <a:solidFill>
                            <a:prstClr val="black"/>
                          </a:solidFill>
                          <a:latin typeface="Cambria Math" panose="02040503050406030204" pitchFamily="18" charset="0"/>
                          <a:cs typeface="Arial" panose="020B0604020202020204" pitchFamily="34" charset="0"/>
                        </a:rPr>
                        <m:t>−</m:t>
                      </m:r>
                      <m:r>
                        <a:rPr lang="es-ES" sz="3800" i="1">
                          <a:solidFill>
                            <a:prstClr val="black"/>
                          </a:solidFill>
                          <a:latin typeface="Cambria Math" panose="02040503050406030204" pitchFamily="18" charset="0"/>
                          <a:cs typeface="Arial" panose="020B0604020202020204" pitchFamily="34" charset="0"/>
                        </a:rPr>
                        <m:t>412=206 (</m:t>
                      </m:r>
                      <m:sSup>
                        <m:sSupPr>
                          <m:ctrlPr>
                            <a:rPr lang="vi-VN" sz="3800" i="1">
                              <a:solidFill>
                                <a:prstClr val="black"/>
                              </a:solidFill>
                              <a:latin typeface="Cambria Math" panose="02040503050406030204" pitchFamily="18" charset="0"/>
                            </a:rPr>
                          </m:ctrlPr>
                        </m:sSupPr>
                        <m:e>
                          <m:r>
                            <a:rPr lang="vi-VN" sz="3800" i="1">
                              <a:solidFill>
                                <a:prstClr val="black"/>
                              </a:solidFill>
                              <a:latin typeface="Cambria Math" panose="02040503050406030204" pitchFamily="18" charset="0"/>
                            </a:rPr>
                            <m:t>𝑐𝑚</m:t>
                          </m:r>
                        </m:e>
                        <m:sup>
                          <m:r>
                            <a:rPr lang="en-US" sz="3800" i="1">
                              <a:solidFill>
                                <a:prstClr val="black"/>
                              </a:solidFill>
                              <a:latin typeface="Cambria Math" panose="02040503050406030204" pitchFamily="18" charset="0"/>
                            </a:rPr>
                            <m:t>3</m:t>
                          </m:r>
                        </m:sup>
                      </m:sSup>
                      <m:r>
                        <a:rPr lang="es-ES" sz="3800" i="1">
                          <a:solidFill>
                            <a:prstClr val="black"/>
                          </a:solidFill>
                          <a:latin typeface="Cambria Math" panose="020405030504060302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838200" y="516701"/>
                <a:ext cx="16992600" cy="8817799"/>
              </a:xfrm>
              <a:prstGeom prst="rect">
                <a:avLst/>
              </a:prstGeom>
              <a:blipFill>
                <a:blip r:embed="rId2"/>
                <a:stretch>
                  <a:fillRect l="-1184"/>
                </a:stretch>
              </a:blipFill>
            </p:spPr>
            <p:txBody>
              <a:bodyPr/>
              <a:lstStyle/>
              <a:p>
                <a:r>
                  <a:rPr lang="en-US">
                    <a:noFill/>
                  </a:rPr>
                  <a:t> </a:t>
                </a:r>
              </a:p>
            </p:txBody>
          </p:sp>
        </mc:Fallback>
      </mc:AlternateContent>
      <p:grpSp>
        <p:nvGrpSpPr>
          <p:cNvPr id="15" name="Group 14"/>
          <p:cNvGrpSpPr/>
          <p:nvPr/>
        </p:nvGrpSpPr>
        <p:grpSpPr>
          <a:xfrm>
            <a:off x="304800" y="266700"/>
            <a:ext cx="2819400" cy="1339050"/>
            <a:chOff x="883593" y="676025"/>
            <a:chExt cx="3432866" cy="1051118"/>
          </a:xfrm>
        </p:grpSpPr>
        <p:pic>
          <p:nvPicPr>
            <p:cNvPr id="16" name="Picture 15"/>
            <p:cNvPicPr>
              <a:picLocks noChangeAspect="1"/>
            </p:cNvPicPr>
            <p:nvPr/>
          </p:nvPicPr>
          <p:blipFill>
            <a:blip r:embed="rId3" cstate="print">
              <a:duotone>
                <a:prstClr val="black"/>
                <a:srgbClr val="67A516">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83593" y="855470"/>
              <a:ext cx="3432866" cy="5337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112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left)">
                                      <p:cBhvr>
                                        <p:cTn id="24" dur="500"/>
                                        <p:tgtEl>
                                          <p:spTgt spid="14">
                                            <p:txEl>
                                              <p:pRg st="2" end="2"/>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up)">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wipe(up)">
                                      <p:cBhvr>
                                        <p:cTn id="37" dur="500"/>
                                        <p:tgtEl>
                                          <p:spTgt spid="14">
                                            <p:txEl>
                                              <p:pRg st="5" end="5"/>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wipe(up)">
                                      <p:cBhvr>
                                        <p:cTn id="40" dur="500"/>
                                        <p:tgtEl>
                                          <p:spTgt spid="1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wipe(up)">
                                      <p:cBhvr>
                                        <p:cTn id="45" dur="500"/>
                                        <p:tgtEl>
                                          <p:spTgt spid="14">
                                            <p:txEl>
                                              <p:pRg st="7" end="7"/>
                                            </p:txEl>
                                          </p:spTgt>
                                        </p:tgtEl>
                                      </p:cBhvr>
                                    </p:animEffect>
                                  </p:childTnLst>
                                </p:cTn>
                              </p:par>
                              <p:par>
                                <p:cTn id="46" presetID="22" presetClass="entr" presetSubtype="1" fill="hold" nodeType="withEffect">
                                  <p:stCondLst>
                                    <p:cond delay="0"/>
                                  </p:stCondLst>
                                  <p:childTnLst>
                                    <p:set>
                                      <p:cBhvr>
                                        <p:cTn id="47" dur="1" fill="hold">
                                          <p:stCondLst>
                                            <p:cond delay="0"/>
                                          </p:stCondLst>
                                        </p:cTn>
                                        <p:tgtEl>
                                          <p:spTgt spid="14">
                                            <p:txEl>
                                              <p:pRg st="8" end="8"/>
                                            </p:txEl>
                                          </p:spTgt>
                                        </p:tgtEl>
                                        <p:attrNameLst>
                                          <p:attrName>style.visibility</p:attrName>
                                        </p:attrNameLst>
                                      </p:cBhvr>
                                      <p:to>
                                        <p:strVal val="visible"/>
                                      </p:to>
                                    </p:set>
                                    <p:animEffect transition="in" filter="wipe(up)">
                                      <p:cBhvr>
                                        <p:cTn id="48"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Arial"/>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7"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207417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7"/>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411930"/>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500" b="1" kern="0" smtClean="0"/>
              <a:t>HOẠT ĐỘNG</a:t>
            </a:r>
            <a:endParaRPr lang="en-US" sz="7500" b="1" kern="0"/>
          </a:p>
          <a:p>
            <a:pPr algn="ctr" defTabSz="1828800">
              <a:lnSpc>
                <a:spcPct val="150000"/>
              </a:lnSpc>
            </a:pPr>
            <a:r>
              <a:rPr lang="en-US" sz="7500" b="1" kern="0"/>
              <a:t>LUYỆN TẬP</a:t>
            </a:r>
            <a:endParaRPr lang="vi-VN" sz="7500" b="1" kern="0"/>
          </a:p>
        </p:txBody>
      </p:sp>
      <p:sp>
        <p:nvSpPr>
          <p:cNvPr id="5" name="Google Shape;2560;p47"/>
          <p:cNvSpPr txBox="1">
            <a:spLocks/>
          </p:cNvSpPr>
          <p:nvPr/>
        </p:nvSpPr>
        <p:spPr>
          <a:xfrm>
            <a:off x="6225210" y="4309443"/>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1243958051"/>
      </p:ext>
    </p:extLst>
  </p:cSld>
  <p:clrMapOvr>
    <a:masterClrMapping/>
  </p:clrMapOvr>
  <p:transition spd="med">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3120</TotalTime>
  <Words>1238</Words>
  <Application>Microsoft Office PowerPoint</Application>
  <PresentationFormat>Custom</PresentationFormat>
  <Paragraphs>182</Paragraphs>
  <Slides>30</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SimSun</vt:lpstr>
      <vt:lpstr>Nunito Light</vt:lpstr>
      <vt:lpstr>Calibri</vt:lpstr>
      <vt:lpstr>Arial</vt:lpstr>
      <vt:lpstr>Jua</vt:lpstr>
      <vt:lpstr>Cambria Math</vt:lpstr>
      <vt:lpstr>AC Steelfish</vt:lpstr>
      <vt:lpstr>Times New Roman</vt:lpstr>
      <vt:lpstr>Red Hat Text</vt:lpstr>
      <vt:lpstr>Squada One</vt:lpstr>
      <vt:lpstr>Aharoni</vt:lpstr>
      <vt:lpstr>KG Primary Penmanship</vt:lpstr>
      <vt:lpstr>Office Theme</vt:lpstr>
      <vt:lpstr>1_Office Theme</vt:lpstr>
      <vt:lpstr>Football Field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123</cp:revision>
  <dcterms:created xsi:type="dcterms:W3CDTF">2006-08-16T00:00:00Z</dcterms:created>
  <dcterms:modified xsi:type="dcterms:W3CDTF">2025-01-07T04:12:01Z</dcterms:modified>
  <dc:identifier>DAGTgceEkdc</dc:identifier>
</cp:coreProperties>
</file>