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7" r:id="rId2"/>
  </p:sldMasterIdLst>
  <p:notesMasterIdLst>
    <p:notesMasterId r:id="rId70"/>
  </p:notesMasterIdLst>
  <p:sldIdLst>
    <p:sldId id="256" r:id="rId3"/>
    <p:sldId id="257" r:id="rId4"/>
    <p:sldId id="258" r:id="rId5"/>
    <p:sldId id="260" r:id="rId6"/>
    <p:sldId id="364" r:id="rId7"/>
    <p:sldId id="353" r:id="rId8"/>
    <p:sldId id="365" r:id="rId9"/>
    <p:sldId id="298" r:id="rId10"/>
    <p:sldId id="259" r:id="rId11"/>
    <p:sldId id="262" r:id="rId12"/>
    <p:sldId id="366" r:id="rId13"/>
    <p:sldId id="267" r:id="rId14"/>
    <p:sldId id="367" r:id="rId15"/>
    <p:sldId id="289" r:id="rId16"/>
    <p:sldId id="369" r:id="rId17"/>
    <p:sldId id="368" r:id="rId18"/>
    <p:sldId id="370" r:id="rId19"/>
    <p:sldId id="371" r:id="rId20"/>
    <p:sldId id="265" r:id="rId21"/>
    <p:sldId id="356" r:id="rId22"/>
    <p:sldId id="301" r:id="rId23"/>
    <p:sldId id="372" r:id="rId24"/>
    <p:sldId id="373" r:id="rId25"/>
    <p:sldId id="374" r:id="rId26"/>
    <p:sldId id="375" r:id="rId27"/>
    <p:sldId id="376" r:id="rId28"/>
    <p:sldId id="264" r:id="rId29"/>
    <p:sldId id="305" r:id="rId30"/>
    <p:sldId id="377" r:id="rId31"/>
    <p:sldId id="378" r:id="rId32"/>
    <p:sldId id="379" r:id="rId33"/>
    <p:sldId id="380" r:id="rId34"/>
    <p:sldId id="381" r:id="rId35"/>
    <p:sldId id="383" r:id="rId36"/>
    <p:sldId id="382" r:id="rId37"/>
    <p:sldId id="302" r:id="rId38"/>
    <p:sldId id="384" r:id="rId39"/>
    <p:sldId id="358" r:id="rId40"/>
    <p:sldId id="386" r:id="rId41"/>
    <p:sldId id="308" r:id="rId42"/>
    <p:sldId id="387" r:id="rId43"/>
    <p:sldId id="388" r:id="rId44"/>
    <p:sldId id="389" r:id="rId45"/>
    <p:sldId id="320" r:id="rId46"/>
    <p:sldId id="321" r:id="rId47"/>
    <p:sldId id="322" r:id="rId48"/>
    <p:sldId id="323" r:id="rId49"/>
    <p:sldId id="329" r:id="rId50"/>
    <p:sldId id="330" r:id="rId51"/>
    <p:sldId id="331" r:id="rId52"/>
    <p:sldId id="332" r:id="rId53"/>
    <p:sldId id="328" r:id="rId54"/>
    <p:sldId id="341" r:id="rId55"/>
    <p:sldId id="362" r:id="rId56"/>
    <p:sldId id="268" r:id="rId57"/>
    <p:sldId id="342" r:id="rId58"/>
    <p:sldId id="347" r:id="rId59"/>
    <p:sldId id="272" r:id="rId60"/>
    <p:sldId id="390" r:id="rId61"/>
    <p:sldId id="391" r:id="rId62"/>
    <p:sldId id="392" r:id="rId63"/>
    <p:sldId id="394" r:id="rId64"/>
    <p:sldId id="393" r:id="rId65"/>
    <p:sldId id="395" r:id="rId66"/>
    <p:sldId id="348" r:id="rId67"/>
    <p:sldId id="273" r:id="rId68"/>
    <p:sldId id="352" r:id="rId69"/>
  </p:sldIdLst>
  <p:sldSz cx="18288000" cy="10287000"/>
  <p:notesSz cx="6858000" cy="9144000"/>
  <p:embeddedFontLst>
    <p:embeddedFont>
      <p:font typeface="Arimo" panose="020B0604020202020204" charset="0"/>
      <p:regular r:id="rId71"/>
    </p:embeddedFont>
    <p:embeddedFont>
      <p:font typeface="Aharoni" panose="020B0604020202020204" charset="0"/>
      <p:bold r:id="rId72"/>
    </p:embeddedFont>
    <p:embeddedFont>
      <p:font typeface="Jua" panose="020B0604020202020204" charset="0"/>
      <p:regular r:id="rId73"/>
    </p:embeddedFont>
    <p:embeddedFont>
      <p:font typeface="SimSun" panose="02010600030101010101" pitchFamily="2" charset="-122"/>
      <p:regular r:id="rId74"/>
    </p:embeddedFont>
    <p:embeddedFont>
      <p:font typeface="Malgun Gothic" panose="020B0503020000020004" pitchFamily="34" charset="-127"/>
      <p:regular r:id="rId75"/>
      <p:bold r:id="rId76"/>
    </p:embeddedFont>
    <p:embeddedFont>
      <p:font typeface="Calibri" panose="020F0502020204030204" pitchFamily="34" charset="0"/>
      <p:regular r:id="rId77"/>
      <p:bold r:id="rId78"/>
      <p:italic r:id="rId79"/>
      <p:boldItalic r:id="rId80"/>
    </p:embeddedFont>
    <p:embeddedFont>
      <p:font typeface="Arimo Bold Italics" panose="020B0604020202020204" charset="0"/>
      <p:regular r:id="rId81"/>
    </p:embeddedFont>
    <p:embeddedFont>
      <p:font typeface="KG Primary Penmanship" panose="020B0604020202020204" charset="0"/>
      <p:regular r:id="rId82"/>
    </p:embeddedFont>
    <p:embeddedFont>
      <p:font typeface="Arial" panose="020B0604020202020204" pitchFamily="34" charset="0"/>
      <p:regular r:id="rId83"/>
    </p:embeddedFont>
    <p:embeddedFont>
      <p:font typeface="Cambria Math" panose="02040503050406030204" pitchFamily="18" charset="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1F7"/>
    <a:srgbClr val="457EFD"/>
    <a:srgbClr val="D1E2F7"/>
    <a:srgbClr val="FFB3D4"/>
    <a:srgbClr val="FF9FC8"/>
    <a:srgbClr val="FF85B9"/>
    <a:srgbClr val="52007E"/>
    <a:srgbClr val="E9F1FB"/>
    <a:srgbClr val="FFABFB"/>
    <a:srgbClr val="549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883" autoAdjust="0"/>
  </p:normalViewPr>
  <p:slideViewPr>
    <p:cSldViewPr>
      <p:cViewPr>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6.fntdata"/><Relationship Id="rId84"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47921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94275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56339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980831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87291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72698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865440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70809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55166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01423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769837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08081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48489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00149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7076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704556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96391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69181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53880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1686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31809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56239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17506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78912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20347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59774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63181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5710430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6015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3057664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mtClean="0"/>
              <a:t>GV bấ</a:t>
            </a:r>
            <a:r>
              <a:rPr lang="en-VN" smtClean="0"/>
              <a:t>m </a:t>
            </a:r>
            <a:r>
              <a:rPr lang="en-VN" dirty="0"/>
              <a:t>vào từng bạn </a:t>
            </a:r>
            <a:r>
              <a:rPr lang="en-VN"/>
              <a:t>để </a:t>
            </a:r>
            <a:r>
              <a:rPr lang="en-VN" smtClean="0"/>
              <a:t>bắt</a:t>
            </a:r>
            <a:r>
              <a:rPr lang="en-US" baseline="0" smtClean="0"/>
              <a:t> (</a:t>
            </a:r>
            <a:r>
              <a:rPr lang="en-VN" smtClean="0"/>
              <a:t>khi </a:t>
            </a:r>
            <a:r>
              <a:rPr lang="en-VN" dirty="0"/>
              <a:t>bấm sẽ dẫn đến câu hỏi). </a:t>
            </a:r>
            <a:r>
              <a:rPr lang="en-VN"/>
              <a:t>Sau </a:t>
            </a:r>
            <a:r>
              <a:rPr lang="en-VN" smtClean="0"/>
              <a:t>khi</a:t>
            </a:r>
            <a:r>
              <a:rPr lang="en-US" baseline="0" smtClean="0"/>
              <a:t> HS trả lời xong 5 câu hỏi, GV</a:t>
            </a:r>
            <a:r>
              <a:rPr lang="en-VN" smtClean="0"/>
              <a:t> bấm </a:t>
            </a:r>
            <a:r>
              <a:rPr lang="en-VN" dirty="0"/>
              <a:t>vào bạn bị bịt mắt </a:t>
            </a:r>
            <a:r>
              <a:rPr lang="en-VN"/>
              <a:t>để </a:t>
            </a:r>
            <a:r>
              <a:rPr lang="en-US" smtClean="0"/>
              <a:t>kết</a:t>
            </a:r>
            <a:r>
              <a:rPr lang="en-US" baseline="0" smtClean="0"/>
              <a:t> thúc trò chơi.</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04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mtClean="0"/>
              <a:t>GV bấm</a:t>
            </a:r>
            <a:r>
              <a:rPr lang="en-US" baseline="0" smtClean="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79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mtClean="0"/>
              <a:t>GV bấm</a:t>
            </a:r>
            <a:r>
              <a:rPr lang="en-US" baseline="0" smtClean="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08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mtClean="0"/>
              <a:t>GV bấm</a:t>
            </a:r>
            <a:r>
              <a:rPr lang="en-US" baseline="0" smtClean="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519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mtClean="0"/>
              <a:t>GV bấm</a:t>
            </a:r>
            <a:r>
              <a:rPr lang="en-US" baseline="0" smtClean="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24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90336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mtClean="0"/>
              <a:t>GV bấm</a:t>
            </a:r>
            <a:r>
              <a:rPr lang="en-US" baseline="0" smtClean="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117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333574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133176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33746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279176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7336774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377607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11964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511998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44889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666231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5404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1075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89763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11635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804589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6"/>
            <a:ext cx="13716000" cy="24836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346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1372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6" y="2564609"/>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6" y="6884196"/>
            <a:ext cx="15773400" cy="225028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4177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3005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4" y="2521744"/>
            <a:ext cx="7736680"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4" y="3757613"/>
            <a:ext cx="7736680"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1" y="2521744"/>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1"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875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4284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659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9"/>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1137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9"/>
            <a:ext cx="9258300" cy="7310438"/>
          </a:xfrm>
          <a:prstGeom prst="rect">
            <a:avLst/>
          </a:prstGeom>
          <a:noFill/>
          <a:ln>
            <a:noFill/>
          </a:ln>
        </p:spPr>
      </p:sp>
      <p:sp>
        <p:nvSpPr>
          <p:cNvPr id="65" name="Google Shape;65;p28"/>
          <p:cNvSpPr txBox="1">
            <a:spLocks noGrp="1"/>
          </p:cNvSpPr>
          <p:nvPr>
            <p:ph type="body" idx="1"/>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541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6" y="-1884760"/>
            <a:ext cx="6527008"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7270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3"/>
            <a:ext cx="8717758"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8"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24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0217246"/>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5" Type="http://schemas.openxmlformats.org/officeDocument/2006/relationships/image" Target="../media/image1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7.xml"/><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90.svg"/><Relationship Id="rId2" Type="http://schemas.openxmlformats.org/officeDocument/2006/relationships/notesSlide" Target="../notesSlides/notesSlide12.xml"/><Relationship Id="rId1" Type="http://schemas.openxmlformats.org/officeDocument/2006/relationships/slideLayout" Target="../slideLayouts/slideLayout7.xml"/><Relationship Id="rId10" Type="http://schemas.microsoft.com/office/2007/relationships/hdphoto" Target="../media/hdphoto6.wdp"/><Relationship Id="rId4" Type="http://schemas.openxmlformats.org/officeDocument/2006/relationships/image" Target="../media/image45.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4.png"/><Relationship Id="rId7" Type="http://schemas.openxmlformats.org/officeDocument/2006/relationships/image" Target="../media/image90.sv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microsoft.com/office/2007/relationships/hdphoto" Target="../media/hdphoto6.wdp"/><Relationship Id="rId10" Type="http://schemas.openxmlformats.org/officeDocument/2006/relationships/image" Target="../media/image47.png"/><Relationship Id="rId4" Type="http://schemas.openxmlformats.org/officeDocument/2006/relationships/image" Target="../media/image45.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33.svg"/><Relationship Id="rId2" Type="http://schemas.openxmlformats.org/officeDocument/2006/relationships/notesSlide" Target="../notesSlides/notesSlide23.xml"/><Relationship Id="rId1" Type="http://schemas.openxmlformats.org/officeDocument/2006/relationships/slideLayout" Target="../slideLayouts/slideLayout7.xml"/><Relationship Id="rId11" Type="http://schemas.openxmlformats.org/officeDocument/2006/relationships/image" Target="../media/image66.png"/><Relationship Id="rId10" Type="http://schemas.openxmlformats.org/officeDocument/2006/relationships/image" Target="../media/image80.sv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4.png"/><Relationship Id="rId2" Type="http://schemas.openxmlformats.org/officeDocument/2006/relationships/notesSlide" Target="../notesSlides/notesSlide26.xml"/><Relationship Id="rId16" Type="http://schemas.openxmlformats.org/officeDocument/2006/relationships/image" Target="../media/image73.png"/><Relationship Id="rId1" Type="http://schemas.openxmlformats.org/officeDocument/2006/relationships/slideLayout" Target="../slideLayouts/slideLayout7.xml"/><Relationship Id="rId15" Type="http://schemas.openxmlformats.org/officeDocument/2006/relationships/image" Target="../media/image72.png"/><Relationship Id="rId1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5.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33.sv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1.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13" Type="http://schemas.openxmlformats.org/officeDocument/2006/relationships/image" Target="../media/image36.svg"/><Relationship Id="rId3"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34.svg"/><Relationship Id="rId15" Type="http://schemas.openxmlformats.org/officeDocument/2006/relationships/image" Target="../media/image7.png"/><Relationship Id="rId5" Type="http://schemas.openxmlformats.org/officeDocument/2006/relationships/image" Target="../media/image40.svg"/><Relationship Id="rId14" Type="http://schemas.openxmlformats.org/officeDocument/2006/relationships/image" Target="../media/image11.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5.png"/><Relationship Id="rId7" Type="http://schemas.openxmlformats.org/officeDocument/2006/relationships/image" Target="../media/image90.svg"/><Relationship Id="rId2" Type="http://schemas.openxmlformats.org/officeDocument/2006/relationships/notesSlide" Target="../notesSlides/notesSlide30.xml"/><Relationship Id="rId1" Type="http://schemas.openxmlformats.org/officeDocument/2006/relationships/slideLayout" Target="../slideLayouts/slideLayout7.xml"/><Relationship Id="rId11" Type="http://schemas.microsoft.com/office/2007/relationships/hdphoto" Target="../media/hdphoto9.wdp"/><Relationship Id="rId10" Type="http://schemas.openxmlformats.org/officeDocument/2006/relationships/image" Target="../media/image84.png"/><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5.png"/><Relationship Id="rId7" Type="http://schemas.openxmlformats.org/officeDocument/2006/relationships/image" Target="../media/image90.svg"/><Relationship Id="rId2" Type="http://schemas.openxmlformats.org/officeDocument/2006/relationships/notesSlide" Target="../notesSlides/notesSlide31.xml"/><Relationship Id="rId1" Type="http://schemas.openxmlformats.org/officeDocument/2006/relationships/slideLayout" Target="../slideLayouts/slideLayout7.xml"/><Relationship Id="rId11" Type="http://schemas.openxmlformats.org/officeDocument/2006/relationships/image" Target="../media/image83.png"/><Relationship Id="rId10" Type="http://schemas.openxmlformats.org/officeDocument/2006/relationships/image" Target="../media/image85.pn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7.png"/><Relationship Id="rId5" Type="http://schemas.microsoft.com/office/2007/relationships/hdphoto" Target="../media/hdphoto9.wdp"/><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8.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7" Type="http://schemas.microsoft.com/office/2007/relationships/hdphoto" Target="../media/hdphoto3.wdp"/><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 Id="rId15" Type="http://schemas.openxmlformats.org/officeDocument/2006/relationships/image" Target="../media/image73.png"/><Relationship Id="rId14" Type="http://schemas.openxmlformats.org/officeDocument/2006/relationships/image" Target="../media/image90.png"/></Relationships>
</file>

<file path=ppt/slides/_rels/slide36.xml.rels><?xml version="1.0" encoding="UTF-8" standalone="yes"?>
<Relationships xmlns="http://schemas.openxmlformats.org/package/2006/relationships"><Relationship Id="rId13" Type="http://schemas.microsoft.com/office/2007/relationships/hdphoto" Target="../media/hdphoto3.wdp"/><Relationship Id="rId3" Type="http://schemas.openxmlformats.org/officeDocument/2006/relationships/image" Target="../media/image91.png"/><Relationship Id="rId12"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7.xml"/><Relationship Id="rId11" Type="http://schemas.openxmlformats.org/officeDocument/2006/relationships/image" Target="../media/image92.png"/><Relationship Id="rId15" Type="http://schemas.openxmlformats.org/officeDocument/2006/relationships/image" Target="../media/image76.png"/><Relationship Id="rId10" Type="http://schemas.openxmlformats.org/officeDocument/2006/relationships/image" Target="NULL"/><Relationship Id="rId14" Type="http://schemas.openxmlformats.org/officeDocument/2006/relationships/image" Target="../media/image93.png"/></Relationships>
</file>

<file path=ppt/slides/_rels/slide37.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 Id="rId15" Type="http://schemas.openxmlformats.org/officeDocument/2006/relationships/image" Target="../media/image73.png"/><Relationship Id="rId14"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5.png"/><Relationship Id="rId7" Type="http://schemas.microsoft.com/office/2007/relationships/hdphoto" Target="../media/hdphoto3.wdp"/><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0.wdp"/><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10.wdp"/><Relationship Id="rId9"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8.png"/><Relationship Id="rId3"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21.sv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47.sv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28.pn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28.png"/><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6.png"/><Relationship Id="rId5" Type="http://schemas.microsoft.com/office/2007/relationships/hdphoto" Target="../media/hdphoto3.wdp"/><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3" Type="http://schemas.openxmlformats.org/officeDocument/2006/relationships/image" Target="../media/image211.svg"/><Relationship Id="rId3" Type="http://schemas.openxmlformats.org/officeDocument/2006/relationships/image" Target="../media/image107.png"/><Relationship Id="rId12" Type="http://schemas.openxmlformats.org/officeDocument/2006/relationships/image" Target="../media/image108.png"/><Relationship Id="rId17" Type="http://schemas.openxmlformats.org/officeDocument/2006/relationships/image" Target="../media/image20.png"/><Relationship Id="rId2" Type="http://schemas.openxmlformats.org/officeDocument/2006/relationships/notesSlide" Target="../notesSlides/notesSlide44.xml"/><Relationship Id="rId16" Type="http://schemas.openxmlformats.org/officeDocument/2006/relationships/image" Target="../media/image110.png"/><Relationship Id="rId1" Type="http://schemas.openxmlformats.org/officeDocument/2006/relationships/slideLayout" Target="../slideLayouts/slideLayout7.xml"/><Relationship Id="rId11" Type="http://schemas.openxmlformats.org/officeDocument/2006/relationships/image" Target="../media/image209.svg"/><Relationship Id="rId15" Type="http://schemas.openxmlformats.org/officeDocument/2006/relationships/image" Target="../media/image109.png"/><Relationship Id="rId14"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NULL"/></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slide" Target="slide50.xm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media/image113.png"/><Relationship Id="rId7" Type="http://schemas.openxmlformats.org/officeDocument/2006/relationships/slide" Target="slide52.xml"/><Relationship Id="rId12" Type="http://schemas.openxmlformats.org/officeDocument/2006/relationships/image" Target="NULL"/><Relationship Id="rId17" Type="http://schemas.openxmlformats.org/officeDocument/2006/relationships/image" Target="../media/image119.png"/><Relationship Id="rId25" Type="http://schemas.openxmlformats.org/officeDocument/2006/relationships/image" Target="../media/image121.png"/><Relationship Id="rId2" Type="http://schemas.openxmlformats.org/officeDocument/2006/relationships/notesSlide" Target="../notesSlides/notesSlide45.xml"/><Relationship Id="rId16" Type="http://schemas.openxmlformats.org/officeDocument/2006/relationships/slide" Target="slide49.xml"/><Relationship Id="rId20"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17.png"/><Relationship Id="rId24" Type="http://schemas.openxmlformats.org/officeDocument/2006/relationships/slide" Target="slide48.xml"/><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slide" Target="slide51.xml"/><Relationship Id="rId19" Type="http://schemas.openxmlformats.org/officeDocument/2006/relationships/slide" Target="slide47.xml"/><Relationship Id="rId9" Type="http://schemas.openxmlformats.org/officeDocument/2006/relationships/image" Target="NULL"/><Relationship Id="rId14" Type="http://schemas.openxmlformats.org/officeDocument/2006/relationships/image" Target="../media/image118.png"/></Relationships>
</file>

<file path=ppt/slides/_rels/slide47.xml.rels><?xml version="1.0" encoding="UTF-8" standalone="yes"?>
<Relationships xmlns="http://schemas.openxmlformats.org/package/2006/relationships"><Relationship Id="rId13" Type="http://schemas.openxmlformats.org/officeDocument/2006/relationships/image" Target="../media/image123.png"/><Relationship Id="rId3" Type="http://schemas.openxmlformats.org/officeDocument/2006/relationships/slide" Target="slide46.xml"/><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notesSlide" Target="../notesSlides/notesSlide46.xml"/><Relationship Id="rId16" Type="http://schemas.openxmlformats.org/officeDocument/2006/relationships/image" Target="../media/image126.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media/image125.png"/><Relationship Id="rId4" Type="http://schemas.openxmlformats.org/officeDocument/2006/relationships/image" Target="../media/image111.png"/><Relationship Id="rId14" Type="http://schemas.openxmlformats.org/officeDocument/2006/relationships/image" Target="../media/image124.png"/></Relationships>
</file>

<file path=ppt/slides/_rels/slide48.xml.rels><?xml version="1.0" encoding="UTF-8" standalone="yes"?>
<Relationships xmlns="http://schemas.openxmlformats.org/package/2006/relationships"><Relationship Id="rId13" Type="http://schemas.openxmlformats.org/officeDocument/2006/relationships/image" Target="../media/image20.png"/><Relationship Id="rId3" Type="http://schemas.openxmlformats.org/officeDocument/2006/relationships/slide" Target="slide46.xml"/><Relationship Id="rId12" Type="http://schemas.openxmlformats.org/officeDocument/2006/relationships/image" Target="../media/image128.png"/><Relationship Id="rId2" Type="http://schemas.openxmlformats.org/officeDocument/2006/relationships/notesSlide" Target="../notesSlides/notesSlide47.xml"/><Relationship Id="rId1" Type="http://schemas.openxmlformats.org/officeDocument/2006/relationships/slideLayout" Target="../slideLayouts/slideLayout7.xml"/><Relationship Id="rId11" Type="http://schemas.openxmlformats.org/officeDocument/2006/relationships/image" Target="NUL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8.xml"/><Relationship Id="rId1" Type="http://schemas.openxmlformats.org/officeDocument/2006/relationships/slideLayout" Target="../slideLayouts/slideLayout7.xml"/><Relationship Id="rId11" Type="http://schemas.openxmlformats.org/officeDocument/2006/relationships/image" Target="NULL"/><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7.xml"/><Relationship Id="rId10" Type="http://schemas.openxmlformats.org/officeDocument/2006/relationships/image" Target="../media/image22.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13" Type="http://schemas.openxmlformats.org/officeDocument/2006/relationships/image" Target="../media/image130.png"/><Relationship Id="rId3" Type="http://schemas.openxmlformats.org/officeDocument/2006/relationships/slide" Target="slide46.xml"/><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49.xml"/><Relationship Id="rId16" Type="http://schemas.openxmlformats.org/officeDocument/2006/relationships/image" Target="../media/image133.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media/image132.png"/><Relationship Id="rId4" Type="http://schemas.openxmlformats.org/officeDocument/2006/relationships/image" Target="../media/image111.png"/><Relationship Id="rId14" Type="http://schemas.openxmlformats.org/officeDocument/2006/relationships/image" Target="../media/image131.png"/></Relationships>
</file>

<file path=ppt/slides/_rels/slide51.xml.rels><?xml version="1.0" encoding="UTF-8" standalone="yes"?>
<Relationships xmlns="http://schemas.openxmlformats.org/package/2006/relationships"><Relationship Id="rId3" Type="http://schemas.openxmlformats.org/officeDocument/2006/relationships/slide" Target="slide46.xml"/><Relationship Id="rId12"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7.xml"/><Relationship Id="rId11" Type="http://schemas.openxmlformats.org/officeDocument/2006/relationships/image" Target="NUL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53.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9.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png"/><Relationship Id="rId5" Type="http://schemas.microsoft.com/office/2007/relationships/hdphoto" Target="../media/hdphoto11.wdp"/><Relationship Id="rId10" Type="http://schemas.openxmlformats.org/officeDocument/2006/relationships/image" Target="../media/image145.png"/><Relationship Id="rId4" Type="http://schemas.openxmlformats.org/officeDocument/2006/relationships/image" Target="../media/image140.png"/><Relationship Id="rId9" Type="http://schemas.openxmlformats.org/officeDocument/2006/relationships/image" Target="../media/image144.png"/></Relationships>
</file>

<file path=ppt/slides/_rels/slide5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49.png"/><Relationship Id="rId7"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50.png"/><Relationship Id="rId5" Type="http://schemas.microsoft.com/office/2007/relationships/hdphoto" Target="../media/hdphoto3.wdp"/><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51.pn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13" Type="http://schemas.openxmlformats.org/officeDocument/2006/relationships/image" Target="../media/image211.svg"/><Relationship Id="rId3" Type="http://schemas.openxmlformats.org/officeDocument/2006/relationships/image" Target="../media/image107.png"/><Relationship Id="rId12" Type="http://schemas.openxmlformats.org/officeDocument/2006/relationships/image" Target="../media/image108.png"/><Relationship Id="rId2" Type="http://schemas.openxmlformats.org/officeDocument/2006/relationships/notesSlide" Target="../notesSlides/notesSlide54.xml"/><Relationship Id="rId16" Type="http://schemas.openxmlformats.org/officeDocument/2006/relationships/image" Target="../media/image110.png"/><Relationship Id="rId1" Type="http://schemas.openxmlformats.org/officeDocument/2006/relationships/slideLayout" Target="../slideLayouts/slideLayout7.xml"/><Relationship Id="rId11" Type="http://schemas.openxmlformats.org/officeDocument/2006/relationships/image" Target="../media/image209.svg"/><Relationship Id="rId15" Type="http://schemas.openxmlformats.org/officeDocument/2006/relationships/image" Target="../media/image109.png"/><Relationship Id="rId14" Type="http://schemas.openxmlformats.org/officeDocument/2006/relationships/image" Target="../media/image28.png"/></Relationships>
</file>

<file path=ppt/slides/_rels/slide5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7.png"/><Relationship Id="rId7" Type="http://schemas.openxmlformats.org/officeDocument/2006/relationships/image" Target="../media/image15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microsoft.com/office/2007/relationships/hdphoto" Target="../media/hdphoto3.wdp"/><Relationship Id="rId9" Type="http://schemas.openxmlformats.org/officeDocument/2006/relationships/image" Target="../media/image155.png"/></Relationships>
</file>

<file path=ppt/slides/_rels/slide5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7.png"/><Relationship Id="rId7" Type="http://schemas.openxmlformats.org/officeDocument/2006/relationships/image" Target="../media/image154.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7.xml"/><Relationship Id="rId10" Type="http://schemas.openxmlformats.org/officeDocument/2006/relationships/image" Target="../media/image25.png"/><Relationship Id="rId4" Type="http://schemas.openxmlformats.org/officeDocument/2006/relationships/image" Target="../media/image19.png"/><Relationship Id="rId9"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97.png"/><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27.png"/><Relationship Id="rId7" Type="http://schemas.openxmlformats.org/officeDocument/2006/relationships/image" Target="../media/image157.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20.png"/><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7.png"/><Relationship Id="rId7" Type="http://schemas.openxmlformats.org/officeDocument/2006/relationships/image" Target="../media/image15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97.png"/><Relationship Id="rId4" Type="http://schemas.microsoft.com/office/2007/relationships/hdphoto" Target="../media/hdphoto3.wdp"/><Relationship Id="rId9" Type="http://schemas.openxmlformats.org/officeDocument/2006/relationships/image" Target="../media/image161.png"/></Relationships>
</file>

<file path=ppt/slides/_rels/slide6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7.png"/><Relationship Id="rId7" Type="http://schemas.openxmlformats.org/officeDocument/2006/relationships/image" Target="../media/image163.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164.png"/></Relationships>
</file>

<file path=ppt/slides/_rels/slide6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27.png"/><Relationship Id="rId7" Type="http://schemas.microsoft.com/office/2007/relationships/hdphoto" Target="../media/hdphoto13.wdp"/><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166.png"/></Relationships>
</file>

<file path=ppt/slides/_rels/slide65.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67.xml.rels><?xml version="1.0" encoding="UTF-8" standalone="yes"?>
<Relationships xmlns="http://schemas.openxmlformats.org/package/2006/relationships"><Relationship Id="rId8" Type="http://schemas.openxmlformats.org/officeDocument/2006/relationships/image" Target="../media/image4.png"/><Relationship Id="rId18" Type="http://schemas.openxmlformats.org/officeDocument/2006/relationships/image" Target="../media/image173.png"/><Relationship Id="rId3" Type="http://schemas.openxmlformats.org/officeDocument/2006/relationships/image" Target="../media/image1.png"/><Relationship Id="rId7" Type="http://schemas.openxmlformats.org/officeDocument/2006/relationships/image" Target="../media/image3.png"/><Relationship Id="rId17" Type="http://schemas.openxmlformats.org/officeDocument/2006/relationships/image" Target="../media/image172.png"/><Relationship Id="rId2" Type="http://schemas.openxmlformats.org/officeDocument/2006/relationships/notesSlide" Target="../notesSlides/notesSlide64.xml"/><Relationship Id="rId16"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5" Type="http://schemas.openxmlformats.org/officeDocument/2006/relationships/image" Target="../media/image13.sv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10" Type="http://schemas.openxmlformats.org/officeDocument/2006/relationships/image" Target="../media/image29.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5.wdp"/><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13" Type="http://schemas.openxmlformats.org/officeDocument/2006/relationships/image" Target="../media/image39.png"/><Relationship Id="rId3" Type="http://schemas.openxmlformats.org/officeDocument/2006/relationships/image" Target="../media/image22.pn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11" Type="http://schemas.microsoft.com/office/2007/relationships/hdphoto" Target="../media/hdphoto3.wdp"/><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sp>
        <p:nvSpPr>
          <p:cNvPr id="74" name="Freeform 74"/>
          <p:cNvSpPr/>
          <p:nvPr/>
        </p:nvSpPr>
        <p:spPr>
          <a:xfrm>
            <a:off x="34" y="0"/>
            <a:ext cx="18288400" cy="8200414"/>
          </a:xfrm>
          <a:custGeom>
            <a:avLst/>
            <a:gdLst/>
            <a:ahLst/>
            <a:cxnLst/>
            <a:rect l="l" t="t" r="r" b="b"/>
            <a:pathLst>
              <a:path w="18288400" h="8200414">
                <a:moveTo>
                  <a:pt x="0" y="0"/>
                </a:moveTo>
                <a:lnTo>
                  <a:pt x="18288400" y="0"/>
                </a:lnTo>
                <a:lnTo>
                  <a:pt x="18288400" y="8200414"/>
                </a:lnTo>
                <a:lnTo>
                  <a:pt x="0" y="82004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5" name="Freeform 75"/>
          <p:cNvSpPr/>
          <p:nvPr/>
        </p:nvSpPr>
        <p:spPr>
          <a:xfrm>
            <a:off x="15847369" y="427925"/>
            <a:ext cx="3249762" cy="420948"/>
          </a:xfrm>
          <a:custGeom>
            <a:avLst/>
            <a:gdLst/>
            <a:ahLst/>
            <a:cxnLst/>
            <a:rect l="l" t="t" r="r" b="b"/>
            <a:pathLst>
              <a:path w="3249762" h="420948">
                <a:moveTo>
                  <a:pt x="0" y="0"/>
                </a:moveTo>
                <a:lnTo>
                  <a:pt x="3249762" y="0"/>
                </a:lnTo>
                <a:lnTo>
                  <a:pt x="3249762" y="420948"/>
                </a:lnTo>
                <a:lnTo>
                  <a:pt x="0" y="4209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6" name="Freeform 76"/>
          <p:cNvSpPr/>
          <p:nvPr/>
        </p:nvSpPr>
        <p:spPr>
          <a:xfrm>
            <a:off x="-809131" y="9438125"/>
            <a:ext cx="3249762" cy="420948"/>
          </a:xfrm>
          <a:custGeom>
            <a:avLst/>
            <a:gdLst/>
            <a:ahLst/>
            <a:cxnLst/>
            <a:rect l="l" t="t" r="r" b="b"/>
            <a:pathLst>
              <a:path w="3249762" h="420948">
                <a:moveTo>
                  <a:pt x="0" y="0"/>
                </a:moveTo>
                <a:lnTo>
                  <a:pt x="3249762" y="0"/>
                </a:lnTo>
                <a:lnTo>
                  <a:pt x="3249762" y="420948"/>
                </a:lnTo>
                <a:lnTo>
                  <a:pt x="0" y="4209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8" name="Freeform 78"/>
          <p:cNvSpPr/>
          <p:nvPr/>
        </p:nvSpPr>
        <p:spPr>
          <a:xfrm rot="-2837828">
            <a:off x="16283688" y="8105762"/>
            <a:ext cx="3453158" cy="2068152"/>
          </a:xfrm>
          <a:custGeom>
            <a:avLst/>
            <a:gdLst/>
            <a:ahLst/>
            <a:cxnLst/>
            <a:rect l="l" t="t" r="r" b="b"/>
            <a:pathLst>
              <a:path w="3453158" h="2068152">
                <a:moveTo>
                  <a:pt x="0" y="0"/>
                </a:moveTo>
                <a:lnTo>
                  <a:pt x="3453158" y="0"/>
                </a:lnTo>
                <a:lnTo>
                  <a:pt x="3453158" y="2068152"/>
                </a:lnTo>
                <a:lnTo>
                  <a:pt x="0" y="2068152"/>
                </a:lnTo>
                <a:lnTo>
                  <a:pt x="0" y="0"/>
                </a:lnTo>
                <a:close/>
              </a:path>
            </a:pathLst>
          </a:custGeom>
          <a:blipFill>
            <a:blip r:embed="rId7"/>
            <a:stretch>
              <a:fillRect/>
            </a:stretch>
          </a:blipFill>
        </p:spPr>
      </p:sp>
      <p:sp>
        <p:nvSpPr>
          <p:cNvPr id="79" name="TextBox 79"/>
          <p:cNvSpPr txBox="1"/>
          <p:nvPr/>
        </p:nvSpPr>
        <p:spPr>
          <a:xfrm>
            <a:off x="5555675" y="2324100"/>
            <a:ext cx="12046525" cy="5886227"/>
          </a:xfrm>
          <a:prstGeom prst="rect">
            <a:avLst/>
          </a:prstGeom>
        </p:spPr>
        <p:txBody>
          <a:bodyPr wrap="square" lIns="0" tIns="0" rIns="0" bIns="0" rtlCol="0" anchor="t">
            <a:spAutoFit/>
          </a:bodyPr>
          <a:lstStyle/>
          <a:p>
            <a:pPr algn="ctr">
              <a:lnSpc>
                <a:spcPct val="150000"/>
              </a:lnSpc>
            </a:pPr>
            <a:r>
              <a:rPr lang="en-US" sz="8500" b="1">
                <a:solidFill>
                  <a:srgbClr val="52007E"/>
                </a:solidFill>
                <a:latin typeface="Arial" panose="020B0604020202020204" pitchFamily="34" charset="0"/>
                <a:ea typeface="Arimo"/>
                <a:cs typeface="Arial" panose="020B0604020202020204" pitchFamily="34" charset="0"/>
                <a:sym typeface="Arimo"/>
              </a:rPr>
              <a:t>CHÀO MỪNG CÁC EM </a:t>
            </a:r>
            <a:br>
              <a:rPr lang="en-US" sz="8500" b="1">
                <a:solidFill>
                  <a:srgbClr val="52007E"/>
                </a:solidFill>
                <a:latin typeface="Arial" panose="020B0604020202020204" pitchFamily="34" charset="0"/>
                <a:ea typeface="Arimo"/>
                <a:cs typeface="Arial" panose="020B0604020202020204" pitchFamily="34" charset="0"/>
                <a:sym typeface="Arimo"/>
              </a:rPr>
            </a:br>
            <a:r>
              <a:rPr lang="en-US" sz="8500" b="1">
                <a:solidFill>
                  <a:srgbClr val="52007E"/>
                </a:solidFill>
                <a:latin typeface="Arial" panose="020B0604020202020204" pitchFamily="34" charset="0"/>
                <a:ea typeface="Arimo"/>
                <a:cs typeface="Arial" panose="020B0604020202020204" pitchFamily="34" charset="0"/>
                <a:sym typeface="Arimo"/>
              </a:rPr>
              <a:t>ĐẾN VỚI TIẾT HỌC </a:t>
            </a:r>
            <a:br>
              <a:rPr lang="en-US" sz="8500" b="1">
                <a:solidFill>
                  <a:srgbClr val="52007E"/>
                </a:solidFill>
                <a:latin typeface="Arial" panose="020B0604020202020204" pitchFamily="34" charset="0"/>
                <a:ea typeface="Arimo"/>
                <a:cs typeface="Arial" panose="020B0604020202020204" pitchFamily="34" charset="0"/>
                <a:sym typeface="Arimo"/>
              </a:rPr>
            </a:br>
            <a:r>
              <a:rPr lang="en-US" sz="8500" b="1" smtClean="0">
                <a:solidFill>
                  <a:srgbClr val="52007E"/>
                </a:solidFill>
                <a:latin typeface="Arial" panose="020B0604020202020204" pitchFamily="34" charset="0"/>
                <a:ea typeface="Arimo"/>
                <a:cs typeface="Arial" panose="020B0604020202020204" pitchFamily="34" charset="0"/>
                <a:sym typeface="Arimo"/>
              </a:rPr>
              <a:t>NGÀY HÔM NAY!</a:t>
            </a:r>
            <a:endParaRPr lang="en-US" sz="8500" b="1" i="1">
              <a:solidFill>
                <a:srgbClr val="52007E"/>
              </a:solidFill>
              <a:latin typeface="Arial" panose="020B0604020202020204" pitchFamily="34" charset="0"/>
              <a:ea typeface="Arimo Bold Italics"/>
              <a:cs typeface="Arial" panose="020B0604020202020204" pitchFamily="34" charset="0"/>
              <a:sym typeface="Arimo Bold Italics"/>
            </a:endParaRPr>
          </a:p>
        </p:txBody>
      </p:sp>
      <p:sp>
        <p:nvSpPr>
          <p:cNvPr id="83" name="Freeform 83"/>
          <p:cNvSpPr/>
          <p:nvPr/>
        </p:nvSpPr>
        <p:spPr>
          <a:xfrm>
            <a:off x="3329762" y="7574980"/>
            <a:ext cx="1099045" cy="968298"/>
          </a:xfrm>
          <a:custGeom>
            <a:avLst/>
            <a:gdLst/>
            <a:ahLst/>
            <a:cxnLst/>
            <a:rect l="l" t="t" r="r" b="b"/>
            <a:pathLst>
              <a:path w="1099045" h="968298">
                <a:moveTo>
                  <a:pt x="0" y="0"/>
                </a:moveTo>
                <a:lnTo>
                  <a:pt x="1099045" y="0"/>
                </a:lnTo>
                <a:lnTo>
                  <a:pt x="1099045" y="968298"/>
                </a:lnTo>
                <a:lnTo>
                  <a:pt x="0" y="968298"/>
                </a:lnTo>
                <a:lnTo>
                  <a:pt x="0" y="0"/>
                </a:lnTo>
                <a:close/>
              </a:path>
            </a:pathLst>
          </a:custGeom>
          <a:blipFill>
            <a:blip r:embed="rId8">
              <a:extLst>
                <a:ext uri="{96DAC541-7B7A-43D3-8B79-37D633B846F1}">
                  <asvg:svgBlip xmlns="" xmlns:asvg="http://schemas.microsoft.com/office/drawing/2016/SVG/main" r:embed="rId15"/>
                </a:ext>
              </a:extLst>
            </a:blip>
            <a:stretch>
              <a:fillRect/>
            </a:stretch>
          </a:blipFill>
        </p:spPr>
      </p:sp>
      <p:sp>
        <p:nvSpPr>
          <p:cNvPr id="86" name="Freeform 86"/>
          <p:cNvSpPr/>
          <p:nvPr/>
        </p:nvSpPr>
        <p:spPr>
          <a:xfrm rot="9352188">
            <a:off x="-1841486" y="1328194"/>
            <a:ext cx="7606456" cy="6782805"/>
          </a:xfrm>
          <a:custGeom>
            <a:avLst/>
            <a:gdLst/>
            <a:ahLst/>
            <a:cxnLst/>
            <a:rect l="l" t="t" r="r" b="b"/>
            <a:pathLst>
              <a:path w="7606456" h="6782805">
                <a:moveTo>
                  <a:pt x="0" y="0"/>
                </a:moveTo>
                <a:lnTo>
                  <a:pt x="7606456" y="0"/>
                </a:lnTo>
                <a:lnTo>
                  <a:pt x="7606456" y="6782805"/>
                </a:lnTo>
                <a:lnTo>
                  <a:pt x="0" y="6782805"/>
                </a:lnTo>
                <a:lnTo>
                  <a:pt x="0" y="0"/>
                </a:lnTo>
                <a:close/>
              </a:path>
            </a:pathLst>
          </a:custGeom>
          <a:blipFill>
            <a:blip r:embed="rId16"/>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1"/>
            <a:ext cx="18288000" cy="2994836"/>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sp>
        <p:nvSpPr>
          <p:cNvPr id="81" name="Rectangle 80"/>
          <p:cNvSpPr/>
          <p:nvPr/>
        </p:nvSpPr>
        <p:spPr>
          <a:xfrm>
            <a:off x="838200" y="114300"/>
            <a:ext cx="16541548" cy="2146742"/>
          </a:xfrm>
          <a:prstGeom prst="rect">
            <a:avLst/>
          </a:prstGeom>
        </p:spPr>
        <p:txBody>
          <a:bodyPr wrap="square">
            <a:spAutoFit/>
          </a:bodyPr>
          <a:lstStyle/>
          <a:p>
            <a:pPr lvl="0" algn="just">
              <a:lnSpc>
                <a:spcPct val="150000"/>
              </a:lnSpc>
            </a:pPr>
            <a:r>
              <a:rPr kumimoji="0" lang="vi-VN" sz="47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7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1. </a:t>
            </a:r>
            <a:r>
              <a:rPr lang="vi-VN" sz="4200">
                <a:solidFill>
                  <a:srgbClr val="000000"/>
                </a:solidFill>
                <a:ea typeface="Times New Roman" panose="02020603050405020304" pitchFamily="18" charset="0"/>
                <a:cs typeface="Arial" panose="020B0604020202020204" pitchFamily="34" charset="0"/>
              </a:rPr>
              <a:t>Kể tên các bán kính đáy và đường sinh còn lại của hình trụ có trong Hình 10.4.</a:t>
            </a:r>
            <a:endParaRPr kumimoji="0" lang="vi-VN" sz="4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5" name="Freeform 76"/>
          <p:cNvSpPr/>
          <p:nvPr/>
        </p:nvSpPr>
        <p:spPr>
          <a:xfrm>
            <a:off x="17086392" y="1714500"/>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3"/>
            <a:stretch>
              <a:fillRect l="-1" r="-1"/>
            </a:stretch>
          </a:blipFill>
        </p:spPr>
      </p:sp>
      <p:pic>
        <p:nvPicPr>
          <p:cNvPr id="88" name="Google Shape;184;p2"/>
          <p:cNvPicPr preferRelativeResize="0"/>
          <p:nvPr/>
        </p:nvPicPr>
        <p:blipFill rotWithShape="1">
          <a:blip r:embed="rId4">
            <a:alphaModFix/>
          </a:blip>
          <a:srcRect/>
          <a:stretch/>
        </p:blipFill>
        <p:spPr>
          <a:xfrm>
            <a:off x="15392400" y="9379026"/>
            <a:ext cx="2537133" cy="610883"/>
          </a:xfrm>
          <a:prstGeom prst="rect">
            <a:avLst/>
          </a:prstGeom>
          <a:noFill/>
          <a:ln>
            <a:no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3771900"/>
            <a:ext cx="4669802" cy="6068373"/>
          </a:xfrm>
          <a:prstGeom prst="rect">
            <a:avLst/>
          </a:prstGeom>
        </p:spPr>
      </p:pic>
      <p:grpSp>
        <p:nvGrpSpPr>
          <p:cNvPr id="13" name="Group 12"/>
          <p:cNvGrpSpPr/>
          <p:nvPr/>
        </p:nvGrpSpPr>
        <p:grpSpPr>
          <a:xfrm>
            <a:off x="7620000" y="2247900"/>
            <a:ext cx="3048000" cy="1449664"/>
            <a:chOff x="859666" y="676025"/>
            <a:chExt cx="3432866" cy="1051118"/>
          </a:xfrm>
        </p:grpSpPr>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5" name="TextBox 14"/>
            <p:cNvSpPr txBox="1"/>
            <p:nvPr/>
          </p:nvSpPr>
          <p:spPr>
            <a:xfrm>
              <a:off x="859666" y="875400"/>
              <a:ext cx="3432866" cy="53558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8534400" y="4578576"/>
                <a:ext cx="7876485" cy="3384324"/>
              </a:xfrm>
              <a:prstGeom prst="rect">
                <a:avLst/>
              </a:prstGeom>
            </p:spPr>
            <p:txBody>
              <a:bodyPr wrap="square">
                <a:spAutoFit/>
              </a:bodyPr>
              <a:lstStyle/>
              <a:p>
                <a:pPr marL="571500" indent="-571500" algn="just">
                  <a:lnSpc>
                    <a:spcPct val="150000"/>
                  </a:lnSpc>
                  <a:spcBef>
                    <a:spcPts val="1200"/>
                  </a:spcBef>
                  <a:spcAft>
                    <a:spcPts val="1200"/>
                  </a:spcAft>
                  <a:buFontTx/>
                  <a:buChar char="-"/>
                  <a:tabLst>
                    <a:tab pos="2719705" algn="l"/>
                  </a:tabLst>
                </a:pPr>
                <a:r>
                  <a:rPr lang="vi-VN" sz="4200" smtClean="0">
                    <a:ea typeface="Malgun Gothic" panose="020B0503020000020004" pitchFamily="34" charset="-127"/>
                    <a:cs typeface="Times New Roman" panose="02020603050405020304" pitchFamily="18" charset="0"/>
                  </a:rPr>
                  <a:t>Các </a:t>
                </a:r>
                <a:r>
                  <a:rPr lang="vi-VN" sz="4200">
                    <a:ea typeface="Malgun Gothic" panose="020B0503020000020004" pitchFamily="34" charset="-127"/>
                    <a:cs typeface="Times New Roman" panose="02020603050405020304" pitchFamily="18" charset="0"/>
                  </a:rPr>
                  <a:t>bán kính đáy còn lại là: </a:t>
                </a:r>
                <a14:m>
                  <m:oMath xmlns:m="http://schemas.openxmlformats.org/officeDocument/2006/math">
                    <m:r>
                      <a:rPr lang="vi-VN" sz="4200" i="1" smtClean="0">
                        <a:effectLst/>
                        <a:latin typeface="Cambria Math" panose="02040503050406030204" pitchFamily="18" charset="0"/>
                        <a:ea typeface="Malgun Gothic" panose="020B0503020000020004" pitchFamily="34" charset="-127"/>
                        <a:cs typeface="Times New Roman" panose="02020603050405020304" pitchFamily="18" charset="0"/>
                      </a:rPr>
                      <m:t>𝑂𝐹</m:t>
                    </m:r>
                    <m:r>
                      <a:rPr lang="vi-VN" sz="420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vi-VN" sz="4200" i="1" smtClean="0">
                        <a:effectLst/>
                        <a:latin typeface="Cambria Math" panose="02040503050406030204" pitchFamily="18" charset="0"/>
                        <a:ea typeface="Malgun Gothic" panose="020B0503020000020004" pitchFamily="34" charset="-127"/>
                        <a:cs typeface="Times New Roman" panose="02020603050405020304" pitchFamily="18" charset="0"/>
                      </a:rPr>
                      <m:t>𝑂𝑁</m:t>
                    </m:r>
                    <m:r>
                      <a:rPr lang="en-US" sz="4200" b="0" i="1" smtClean="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ea typeface="Malgun Gothic" panose="020B0503020000020004" pitchFamily="34" charset="-127"/>
                            <a:cs typeface="Times New Roman" panose="02020603050405020304" pitchFamily="18" charset="0"/>
                          </a:rPr>
                        </m:ctrlPr>
                      </m:sSupPr>
                      <m:e>
                        <m:r>
                          <a:rPr lang="vi-VN" sz="4200" i="1">
                            <a:effectLst/>
                            <a:ea typeface="Malgun Gothic" panose="020B0503020000020004" pitchFamily="34" charset="-127"/>
                            <a:cs typeface="Times New Roman" panose="02020603050405020304" pitchFamily="18" charset="0"/>
                          </a:rPr>
                          <m:t>𝑂</m:t>
                        </m:r>
                      </m:e>
                      <m:sup>
                        <m:r>
                          <a:rPr lang="vi-VN" sz="4200" i="1">
                            <a:effectLst/>
                            <a:ea typeface="Malgun Gothic" panose="020B0503020000020004" pitchFamily="34" charset="-127"/>
                            <a:cs typeface="Times New Roman" panose="02020603050405020304" pitchFamily="18" charset="0"/>
                          </a:rPr>
                          <m:t>′</m:t>
                        </m:r>
                      </m:sup>
                    </m:sSup>
                    <m:r>
                      <a:rPr lang="vi-VN" sz="4200" i="1">
                        <a:effectLst/>
                        <a:ea typeface="Malgun Gothic" panose="020B0503020000020004" pitchFamily="34" charset="-127"/>
                        <a:cs typeface="Times New Roman" panose="02020603050405020304" pitchFamily="18" charset="0"/>
                      </a:rPr>
                      <m:t>𝐸</m:t>
                    </m:r>
                    <m:r>
                      <a:rPr lang="vi-VN" sz="4200" i="1">
                        <a:effectLst/>
                        <a:ea typeface="Malgun Gothic" panose="020B0503020000020004" pitchFamily="34" charset="-127"/>
                        <a:cs typeface="Times New Roman" panose="02020603050405020304" pitchFamily="18" charset="0"/>
                      </a:rPr>
                      <m:t>.</m:t>
                    </m:r>
                  </m:oMath>
                </a14:m>
                <a:endParaRPr lang="en-US" sz="4200">
                  <a:effectLst/>
                  <a:ea typeface="Calibri" panose="020F0502020204030204" pitchFamily="34" charset="0"/>
                  <a:cs typeface="Times New Roman" panose="02020603050405020304" pitchFamily="18" charset="0"/>
                </a:endParaRPr>
              </a:p>
              <a:p>
                <a:pPr marL="571500" indent="-571500" algn="just">
                  <a:lnSpc>
                    <a:spcPct val="150000"/>
                  </a:lnSpc>
                  <a:spcBef>
                    <a:spcPts val="1200"/>
                  </a:spcBef>
                  <a:spcAft>
                    <a:spcPts val="1200"/>
                  </a:spcAft>
                  <a:buFontTx/>
                  <a:buChar char="-"/>
                  <a:tabLst>
                    <a:tab pos="2719705" algn="l"/>
                  </a:tabLst>
                </a:pPr>
                <a:r>
                  <a:rPr lang="vi-VN" sz="4200" smtClean="0">
                    <a:effectLst/>
                    <a:ea typeface="Malgun Gothic" panose="020B0503020000020004" pitchFamily="34" charset="-127"/>
                    <a:cs typeface="Times New Roman" panose="02020603050405020304" pitchFamily="18" charset="0"/>
                  </a:rPr>
                  <a:t>Đường </a:t>
                </a:r>
                <a:r>
                  <a:rPr lang="vi-VN" sz="4200">
                    <a:effectLst/>
                    <a:ea typeface="Malgun Gothic" panose="020B0503020000020004" pitchFamily="34" charset="-127"/>
                    <a:cs typeface="Times New Roman" panose="02020603050405020304" pitchFamily="18" charset="0"/>
                  </a:rPr>
                  <a:t>sinh còn lại là: </a:t>
                </a:r>
                <a14:m>
                  <m:oMath xmlns:m="http://schemas.openxmlformats.org/officeDocument/2006/math">
                    <m:r>
                      <a:rPr lang="vi-VN" sz="4200" i="1">
                        <a:effectLst/>
                        <a:ea typeface="Malgun Gothic" panose="020B0503020000020004" pitchFamily="34" charset="-127"/>
                        <a:cs typeface="Times New Roman" panose="02020603050405020304" pitchFamily="18" charset="0"/>
                      </a:rPr>
                      <m:t>𝑀𝑁</m:t>
                    </m:r>
                    <m:r>
                      <a:rPr lang="vi-VN" sz="4200" i="1">
                        <a:effectLst/>
                        <a:ea typeface="Malgun Gothic" panose="020B0503020000020004" pitchFamily="34" charset="-127"/>
                        <a:cs typeface="Times New Roman" panose="02020603050405020304" pitchFamily="18" charset="0"/>
                      </a:rPr>
                      <m:t>.</m:t>
                    </m:r>
                  </m:oMath>
                </a14:m>
                <a:endParaRPr lang="en-US" sz="4200" smtClean="0">
                  <a:effectLs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8534400" y="4578576"/>
                <a:ext cx="7876485" cy="3384324"/>
              </a:xfrm>
              <a:prstGeom prst="rect">
                <a:avLst/>
              </a:prstGeom>
              <a:blipFill>
                <a:blip r:embed="rId8"/>
                <a:stretch>
                  <a:fillRect l="-2709" r="-2941" b="-3784"/>
                </a:stretch>
              </a:blipFill>
            </p:spPr>
            <p:txBody>
              <a:bodyPr/>
              <a:lstStyle/>
              <a:p>
                <a:r>
                  <a:rPr lang="en-US">
                    <a:noFill/>
                  </a:rPr>
                  <a:t> </a:t>
                </a:r>
              </a:p>
            </p:txBody>
          </p:sp>
        </mc:Fallback>
      </mc:AlternateContent>
      <p:sp>
        <p:nvSpPr>
          <p:cNvPr id="17" name="Freeform 76"/>
          <p:cNvSpPr/>
          <p:nvPr/>
        </p:nvSpPr>
        <p:spPr>
          <a:xfrm>
            <a:off x="-1108850" y="8138209"/>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3"/>
            <a:stretch>
              <a:fillRect l="-1" r="-1"/>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left)">
                                      <p:cBhvr>
                                        <p:cTn id="3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0" name="Group 5"/>
          <p:cNvGrpSpPr/>
          <p:nvPr/>
        </p:nvGrpSpPr>
        <p:grpSpPr>
          <a:xfrm>
            <a:off x="-457200" y="9076722"/>
            <a:ext cx="19202400" cy="943578"/>
            <a:chOff x="0" y="0"/>
            <a:chExt cx="6546024" cy="1217408"/>
          </a:xfrm>
          <a:solidFill>
            <a:srgbClr val="D1E2F7"/>
          </a:solidFill>
        </p:grpSpPr>
        <p:sp>
          <p:nvSpPr>
            <p:cNvPr id="101"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02"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3" name="Group 102"/>
          <p:cNvGrpSpPr/>
          <p:nvPr/>
        </p:nvGrpSpPr>
        <p:grpSpPr>
          <a:xfrm>
            <a:off x="745958" y="419100"/>
            <a:ext cx="16825488" cy="4038600"/>
            <a:chOff x="548579" y="99513"/>
            <a:chExt cx="8412744" cy="2019300"/>
          </a:xfrm>
        </p:grpSpPr>
        <p:sp>
          <p:nvSpPr>
            <p:cNvPr id="104" name="Rectangle 103"/>
            <p:cNvSpPr/>
            <p:nvPr/>
          </p:nvSpPr>
          <p:spPr>
            <a:xfrm>
              <a:off x="548579" y="595319"/>
              <a:ext cx="8412744" cy="1523494"/>
            </a:xfrm>
            <a:prstGeom prst="rect">
              <a:avLst/>
            </a:prstGeom>
          </p:spPr>
          <p:txBody>
            <a:bodyPr wrap="square">
              <a:spAutoFit/>
            </a:bodyPr>
            <a:lstStyle/>
            <a:p>
              <a:pPr algn="just">
                <a:lnSpc>
                  <a:spcPct val="160000"/>
                </a:lnSpc>
                <a:tabLst>
                  <a:tab pos="2719705" algn="l"/>
                </a:tabLst>
              </a:pPr>
              <a:r>
                <a:rPr lang="vi-VN" sz="4000">
                  <a:ea typeface="Malgun Gothic" panose="020B0503020000020004" pitchFamily="34" charset="-127"/>
                  <a:cs typeface="Times New Roman" panose="02020603050405020304" pitchFamily="18" charset="0"/>
                </a:rPr>
                <a:t>Từ một hình trụ, nếu ta cắt rời hai đáy và cắt theo một đường sinh nào đó rồi trải phẳng ra thì ta được một hình phẳng (gồm hai hình tròn và một hình chữ nhật) như Hình 10.5 gọi là hình khai triển của hình trụ đã cho.</a:t>
              </a:r>
              <a:endParaRPr lang="en-US" sz="4000">
                <a:effectLst/>
                <a:ea typeface="Calibri" panose="020F0502020204030204" pitchFamily="34" charset="0"/>
                <a:cs typeface="Times New Roman" panose="02020603050405020304" pitchFamily="18" charset="0"/>
              </a:endParaRPr>
            </a:p>
          </p:txBody>
        </p:sp>
        <p:grpSp>
          <p:nvGrpSpPr>
            <p:cNvPr id="105" name="Group 104"/>
            <p:cNvGrpSpPr/>
            <p:nvPr/>
          </p:nvGrpSpPr>
          <p:grpSpPr>
            <a:xfrm>
              <a:off x="642310" y="99513"/>
              <a:ext cx="1863813" cy="430887"/>
              <a:chOff x="642310" y="67709"/>
              <a:chExt cx="1863813" cy="430887"/>
            </a:xfrm>
          </p:grpSpPr>
          <p:sp>
            <p:nvSpPr>
              <p:cNvPr id="106" name="Rectangle 105"/>
              <p:cNvSpPr/>
              <p:nvPr/>
            </p:nvSpPr>
            <p:spPr>
              <a:xfrm>
                <a:off x="1417523" y="67709"/>
                <a:ext cx="1088600" cy="430887"/>
              </a:xfrm>
              <a:prstGeom prst="rect">
                <a:avLst/>
              </a:prstGeom>
            </p:spPr>
            <p:txBody>
              <a:bodyPr wrap="non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5000" b="1" i="0" u="none" strike="noStrike" kern="100" cap="none" spc="0" normalizeH="0" baseline="0" noProof="0" smtClean="0">
                    <a:ln>
                      <a:noFill/>
                    </a:ln>
                    <a:solidFill>
                      <a:srgbClr val="2F5496"/>
                    </a:solidFill>
                    <a:effectLst/>
                    <a:uLnTx/>
                    <a:uFillTx/>
                    <a:latin typeface="Arial"/>
                    <a:ea typeface="Aptos"/>
                    <a:cs typeface="Times New Roman" panose="02020603050405020304" pitchFamily="18" charset="0"/>
                    <a:sym typeface="Arial"/>
                  </a:rPr>
                  <a:t>Chú</a:t>
                </a:r>
                <a:r>
                  <a:rPr kumimoji="0" lang="en-US" sz="5000" b="1" i="0" u="none" strike="noStrike" kern="100" cap="none" spc="0" normalizeH="0" noProof="0" smtClean="0">
                    <a:ln>
                      <a:noFill/>
                    </a:ln>
                    <a:solidFill>
                      <a:srgbClr val="2F5496"/>
                    </a:solidFill>
                    <a:effectLst/>
                    <a:uLnTx/>
                    <a:uFillTx/>
                    <a:latin typeface="Arial"/>
                    <a:ea typeface="Aptos"/>
                    <a:cs typeface="Times New Roman" panose="02020603050405020304" pitchFamily="18" charset="0"/>
                    <a:sym typeface="Arial"/>
                  </a:rPr>
                  <a:t> ý</a:t>
                </a:r>
                <a:r>
                  <a:rPr kumimoji="0" lang="en-US" sz="5000" b="1" i="0" u="none" strike="noStrike" kern="100" cap="none" spc="0" normalizeH="0" baseline="0" noProof="0" smtClean="0">
                    <a:ln>
                      <a:noFill/>
                    </a:ln>
                    <a:solidFill>
                      <a:srgbClr val="2F5496"/>
                    </a:solidFill>
                    <a:effectLst/>
                    <a:uLnTx/>
                    <a:uFillTx/>
                    <a:latin typeface="Arial"/>
                    <a:ea typeface="Aptos"/>
                    <a:cs typeface="Times New Roman" panose="02020603050405020304" pitchFamily="18" charset="0"/>
                    <a:sym typeface="Arial"/>
                  </a:rPr>
                  <a:t>:</a:t>
                </a:r>
                <a:endParaRPr kumimoji="0" lang="en-US" sz="50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07" name="Picture 19">
                <a:extLst>
                  <a:ext uri="{FF2B5EF4-FFF2-40B4-BE49-F238E27FC236}">
                    <a16:creationId xmlns:a16="http://schemas.microsoft.com/office/drawing/2014/main" id="{E3F04667-C1D8-7792-7990-C038FA8774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2310" y="117596"/>
                <a:ext cx="606903" cy="342900"/>
              </a:xfrm>
              <a:prstGeom prst="rect">
                <a:avLst/>
              </a:prstGeom>
            </p:spPr>
          </p:pic>
        </p:grpSp>
      </p:grpSp>
      <p:sp>
        <p:nvSpPr>
          <p:cNvPr id="11" name="Freeform 4"/>
          <p:cNvSpPr/>
          <p:nvPr/>
        </p:nvSpPr>
        <p:spPr>
          <a:xfrm>
            <a:off x="15773400" y="8343900"/>
            <a:ext cx="1600200" cy="1647222"/>
          </a:xfrm>
          <a:custGeom>
            <a:avLst/>
            <a:gdLst/>
            <a:ahLst/>
            <a:cxnLst/>
            <a:rect l="l" t="t" r="r" b="b"/>
            <a:pathLst>
              <a:path w="2373741" h="2434606">
                <a:moveTo>
                  <a:pt x="0" y="0"/>
                </a:moveTo>
                <a:lnTo>
                  <a:pt x="2373741" y="0"/>
                </a:lnTo>
                <a:lnTo>
                  <a:pt x="2373741" y="2434606"/>
                </a:lnTo>
                <a:lnTo>
                  <a:pt x="0" y="2434606"/>
                </a:lnTo>
                <a:lnTo>
                  <a:pt x="0" y="0"/>
                </a:lnTo>
                <a:close/>
              </a:path>
            </a:pathLst>
          </a:custGeom>
          <a:blipFill>
            <a:blip r:embed="rId8"/>
            <a:stretch>
              <a:fillRect/>
            </a:stretch>
          </a:blipFill>
        </p:spPr>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9502" y="4739938"/>
            <a:ext cx="10058400" cy="4934902"/>
          </a:xfrm>
          <a:prstGeom prst="rect">
            <a:avLst/>
          </a:prstGeom>
        </p:spPr>
      </p:pic>
    </p:spTree>
    <p:extLst>
      <p:ext uri="{BB962C8B-B14F-4D97-AF65-F5344CB8AC3E}">
        <p14:creationId xmlns:p14="http://schemas.microsoft.com/office/powerpoint/2010/main" val="18430818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ppt_x"/>
                                          </p:val>
                                        </p:tav>
                                        <p:tav tm="100000">
                                          <p:val>
                                            <p:strVal val="#ppt_x"/>
                                          </p:val>
                                        </p:tav>
                                      </p:tavLst>
                                    </p:anim>
                                    <p:anim calcmode="lin" valueType="num">
                                      <p:cBhvr additive="base">
                                        <p:cTn id="8" dur="500" fill="hold"/>
                                        <p:tgtEl>
                                          <p:spTgt spid="10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110" name="Rectangle 109"/>
          <p:cNvSpPr/>
          <p:nvPr/>
        </p:nvSpPr>
        <p:spPr>
          <a:xfrm>
            <a:off x="397090" y="351760"/>
            <a:ext cx="17537614" cy="95250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75"/>
          <p:cNvSpPr/>
          <p:nvPr/>
        </p:nvSpPr>
        <p:spPr>
          <a:xfrm>
            <a:off x="269500" y="8191500"/>
            <a:ext cx="1864100" cy="1857760"/>
          </a:xfrm>
          <a:custGeom>
            <a:avLst/>
            <a:gdLst/>
            <a:ahLst/>
            <a:cxnLst/>
            <a:rect l="l" t="t" r="r" b="b"/>
            <a:pathLst>
              <a:path w="1864100" h="2028580">
                <a:moveTo>
                  <a:pt x="0" y="0"/>
                </a:moveTo>
                <a:lnTo>
                  <a:pt x="1864100" y="0"/>
                </a:lnTo>
                <a:lnTo>
                  <a:pt x="1864100" y="2028580"/>
                </a:lnTo>
                <a:lnTo>
                  <a:pt x="0" y="2028580"/>
                </a:lnTo>
                <a:lnTo>
                  <a:pt x="0" y="0"/>
                </a:lnTo>
                <a:close/>
              </a:path>
            </a:pathLst>
          </a:custGeom>
          <a:blipFill>
            <a:blip r:embed="rId3"/>
            <a:stretch>
              <a:fillRect/>
            </a:stretch>
          </a:blipFill>
        </p:spPr>
      </p:sp>
      <p:sp>
        <p:nvSpPr>
          <p:cNvPr id="112" name="Freeform 76"/>
          <p:cNvSpPr/>
          <p:nvPr/>
        </p:nvSpPr>
        <p:spPr>
          <a:xfrm>
            <a:off x="16907699" y="7456338"/>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mc:AlternateContent xmlns:mc="http://schemas.openxmlformats.org/markup-compatibility/2006">
        <mc:Choice xmlns:a14="http://schemas.microsoft.com/office/drawing/2010/main" Requires="a14">
          <p:sp>
            <p:nvSpPr>
              <p:cNvPr id="113" name="Rectangle 112"/>
              <p:cNvSpPr/>
              <p:nvPr/>
            </p:nvSpPr>
            <p:spPr>
              <a:xfrm>
                <a:off x="585160" y="556632"/>
                <a:ext cx="17229598" cy="3901068"/>
              </a:xfrm>
              <a:prstGeom prst="rect">
                <a:avLst/>
              </a:prstGeom>
            </p:spPr>
            <p:txBody>
              <a:bodyPr wrap="square">
                <a:spAutoFit/>
              </a:bodyPr>
              <a:lstStyle/>
              <a:p>
                <a:pPr algn="just">
                  <a:lnSpc>
                    <a:spcPct val="150000"/>
                  </a:lnSpc>
                </a:pPr>
                <a:r>
                  <a:rPr lang="vi-VN" sz="4500" b="1">
                    <a:solidFill>
                      <a:srgbClr val="457EFD"/>
                    </a:solidFill>
                    <a:ea typeface="Times New Roman" panose="02020603050405020304" pitchFamily="18" charset="0"/>
                    <a:cs typeface="Arial" panose="020B0604020202020204" pitchFamily="34" charset="0"/>
                  </a:rPr>
                  <a:t>Thực hành 1</a:t>
                </a:r>
                <a:r>
                  <a:rPr kumimoji="0" lang="en-US" sz="4500" b="1" i="0" u="none" strike="noStrike" kern="1200" cap="none" spc="0" normalizeH="0" baseline="0" noProof="0" smtClean="0">
                    <a:ln>
                      <a:noFill/>
                    </a:ln>
                    <a:solidFill>
                      <a:srgbClr val="457EFD"/>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ea typeface="Calibri" panose="020F0502020204030204" pitchFamily="34" charset="0"/>
                    <a:cs typeface="Times New Roman" panose="02020603050405020304" pitchFamily="18" charset="0"/>
                  </a:rPr>
                  <a:t>Chuẩn bị một băng giấy cứng hình chữ nhật </a:t>
                </a:r>
                <a14:m>
                  <m:oMath xmlns:m="http://schemas.openxmlformats.org/officeDocument/2006/math">
                    <m:r>
                      <a:rPr lang="vi-VN" sz="4000" i="1">
                        <a:effectLst/>
                        <a:ea typeface="Calibri" panose="020F0502020204030204" pitchFamily="34" charset="0"/>
                        <a:cs typeface="Times New Roman" panose="02020603050405020304" pitchFamily="18" charset="0"/>
                      </a:rPr>
                      <m:t>𝐴𝐵𝐶𝐷</m:t>
                    </m:r>
                  </m:oMath>
                </a14:m>
                <a:r>
                  <a:rPr lang="vi-VN" sz="4000">
                    <a:effectLst/>
                    <a:ea typeface="Calibri" panose="020F0502020204030204" pitchFamily="34" charset="0"/>
                    <a:cs typeface="Times New Roman" panose="02020603050405020304" pitchFamily="18" charset="0"/>
                  </a:rPr>
                  <a:t> với </a:t>
                </a:r>
                <a14:m>
                  <m:oMath xmlns:m="http://schemas.openxmlformats.org/officeDocument/2006/math">
                    <m:r>
                      <a:rPr lang="vi-VN" sz="4000" i="1">
                        <a:effectLst/>
                        <a:ea typeface="Calibri" panose="020F0502020204030204" pitchFamily="34" charset="0"/>
                        <a:cs typeface="Times New Roman" panose="02020603050405020304" pitchFamily="18" charset="0"/>
                      </a:rPr>
                      <m:t>𝐴𝐵</m:t>
                    </m:r>
                    <m:r>
                      <a:rPr lang="vi-VN" sz="4000" i="1">
                        <a:effectLst/>
                        <a:ea typeface="Calibri" panose="020F0502020204030204" pitchFamily="34" charset="0"/>
                        <a:cs typeface="Times New Roman" panose="02020603050405020304" pitchFamily="18" charset="0"/>
                      </a:rPr>
                      <m:t>=8</m:t>
                    </m:r>
                    <m:r>
                      <a:rPr lang="vi-VN" sz="4000" i="1">
                        <a:effectLst/>
                        <a:ea typeface="Calibri" panose="020F0502020204030204" pitchFamily="34" charset="0"/>
                        <a:cs typeface="Times New Roman" panose="02020603050405020304" pitchFamily="18" charset="0"/>
                      </a:rPr>
                      <m:t>𝑐𝑚</m:t>
                    </m:r>
                    <m:r>
                      <a:rPr lang="vi-VN" sz="4000" i="1">
                        <a:effectLst/>
                        <a:ea typeface="Calibri" panose="020F0502020204030204" pitchFamily="34" charset="0"/>
                        <a:cs typeface="Times New Roman" panose="02020603050405020304" pitchFamily="18" charset="0"/>
                      </a:rPr>
                      <m:t>,  </m:t>
                    </m:r>
                    <m:r>
                      <a:rPr lang="vi-VN" sz="4000" i="1">
                        <a:effectLst/>
                        <a:ea typeface="Calibri" panose="020F0502020204030204" pitchFamily="34" charset="0"/>
                        <a:cs typeface="Times New Roman" panose="02020603050405020304" pitchFamily="18" charset="0"/>
                      </a:rPr>
                      <m:t>𝐵𝐶</m:t>
                    </m:r>
                    <m:r>
                      <a:rPr lang="vi-VN" sz="4000" i="1">
                        <a:effectLst/>
                        <a:ea typeface="Calibri" panose="020F0502020204030204" pitchFamily="34" charset="0"/>
                        <a:cs typeface="Times New Roman" panose="02020603050405020304" pitchFamily="18" charset="0"/>
                      </a:rPr>
                      <m:t>=15</m:t>
                    </m:r>
                    <m:r>
                      <a:rPr lang="vi-VN" sz="4000" i="1">
                        <a:effectLst/>
                        <a:ea typeface="Calibri" panose="020F0502020204030204" pitchFamily="34" charset="0"/>
                        <a:cs typeface="Times New Roman" panose="02020603050405020304" pitchFamily="18" charset="0"/>
                      </a:rPr>
                      <m:t>𝑐𝑚</m:t>
                    </m:r>
                  </m:oMath>
                </a14:m>
                <a:r>
                  <a:rPr lang="vi-VN" sz="4000">
                    <a:effectLst/>
                    <a:ea typeface="Calibri" panose="020F0502020204030204" pitchFamily="34" charset="0"/>
                    <a:cs typeface="Times New Roman" panose="02020603050405020304" pitchFamily="18" charset="0"/>
                  </a:rPr>
                  <a:t>. Cuộn băng </a:t>
                </a:r>
                <a:r>
                  <a:rPr lang="vi-VN" sz="4000">
                    <a:effectLst/>
                    <a:ea typeface="Calibri" panose="020F0502020204030204" pitchFamily="34" charset="0"/>
                    <a:cs typeface="Times New Roman" panose="02020603050405020304" pitchFamily="18" charset="0"/>
                  </a:rPr>
                  <a:t>giấy </a:t>
                </a:r>
                <a:r>
                  <a:rPr lang="en-US" sz="4000" smtClean="0">
                    <a:effectLst/>
                    <a:latin typeface="Arial" panose="020B0604020202020204" pitchFamily="34" charset="0"/>
                    <a:ea typeface="Calibri" panose="020F0502020204030204" pitchFamily="34" charset="0"/>
                    <a:cs typeface="Arial" panose="020B0604020202020204" pitchFamily="34" charset="0"/>
                  </a:rPr>
                  <a:t>l</a:t>
                </a:r>
                <a:r>
                  <a:rPr lang="vi-VN" sz="4000" smtClean="0">
                    <a:effectLst/>
                    <a:ea typeface="Calibri" panose="020F0502020204030204" pitchFamily="34" charset="0"/>
                    <a:cs typeface="Times New Roman" panose="02020603050405020304" pitchFamily="18" charset="0"/>
                  </a:rPr>
                  <a:t>ại </a:t>
                </a:r>
                <a:r>
                  <a:rPr lang="vi-VN" sz="4000">
                    <a:effectLst/>
                    <a:ea typeface="Calibri" panose="020F0502020204030204" pitchFamily="34" charset="0"/>
                    <a:cs typeface="Times New Roman" panose="02020603050405020304" pitchFamily="18" charset="0"/>
                  </a:rPr>
                  <a:t>sao cho hai cạnh </a:t>
                </a:r>
                <a14:m>
                  <m:oMath xmlns:m="http://schemas.openxmlformats.org/officeDocument/2006/math">
                    <m:r>
                      <a:rPr lang="vi-VN" sz="4000" i="1">
                        <a:effectLst/>
                        <a:ea typeface="Calibri" panose="020F0502020204030204" pitchFamily="34" charset="0"/>
                        <a:cs typeface="Times New Roman" panose="02020603050405020304" pitchFamily="18" charset="0"/>
                      </a:rPr>
                      <m:t>𝐴𝐵</m:t>
                    </m:r>
                  </m:oMath>
                </a14:m>
                <a:r>
                  <a:rPr lang="vi-VN" sz="4000">
                    <a:effectLst/>
                    <a:ea typeface="Calibri" panose="020F0502020204030204" pitchFamily="34" charset="0"/>
                    <a:cs typeface="Times New Roman" panose="02020603050405020304" pitchFamily="18" charset="0"/>
                  </a:rPr>
                  <a:t> và </a:t>
                </a:r>
                <a14:m>
                  <m:oMath xmlns:m="http://schemas.openxmlformats.org/officeDocument/2006/math">
                    <m:r>
                      <a:rPr lang="vi-VN" sz="4000" i="1">
                        <a:effectLst/>
                        <a:ea typeface="Calibri" panose="020F0502020204030204" pitchFamily="34" charset="0"/>
                        <a:cs typeface="Times New Roman" panose="02020603050405020304" pitchFamily="18" charset="0"/>
                      </a:rPr>
                      <m:t>𝐷𝐶</m:t>
                    </m:r>
                  </m:oMath>
                </a14:m>
                <a:r>
                  <a:rPr lang="vi-VN" sz="4000">
                    <a:effectLst/>
                    <a:ea typeface="Calibri" panose="020F0502020204030204" pitchFamily="34" charset="0"/>
                    <a:cs typeface="Times New Roman" panose="02020603050405020304" pitchFamily="18" charset="0"/>
                  </a:rPr>
                  <a:t> sát vào nhau như Hình 10.6 (dùng băng keo dán), ta được một hình trụ (không có đáy). Hãy cho biết chiều cao và chu vi đáy của hình trụ đó.</a:t>
                </a:r>
                <a:endParaRPr lang="en-US" sz="4000">
                  <a:effectLst/>
                  <a:ea typeface="Calibri" panose="020F0502020204030204" pitchFamily="34" charset="0"/>
                  <a:cs typeface="Times New Roman" panose="02020603050405020304" pitchFamily="18" charset="0"/>
                </a:endParaRPr>
              </a:p>
            </p:txBody>
          </p:sp>
        </mc:Choice>
        <mc:Fallback>
          <p:sp>
            <p:nvSpPr>
              <p:cNvPr id="113" name="Rectangle 112"/>
              <p:cNvSpPr>
                <a:spLocks noRot="1" noChangeAspect="1" noMove="1" noResize="1" noEditPoints="1" noAdjustHandles="1" noChangeArrowheads="1" noChangeShapeType="1" noTextEdit="1"/>
              </p:cNvSpPr>
              <p:nvPr/>
            </p:nvSpPr>
            <p:spPr>
              <a:xfrm>
                <a:off x="585160" y="556632"/>
                <a:ext cx="17229598" cy="3901068"/>
              </a:xfrm>
              <a:prstGeom prst="rect">
                <a:avLst/>
              </a:prstGeom>
              <a:blipFill>
                <a:blip r:embed="rId8"/>
                <a:stretch>
                  <a:fillRect l="-1486" r="-1238" b="-2813"/>
                </a:stretch>
              </a:blipFill>
            </p:spPr>
            <p:txBody>
              <a:bodyPr/>
              <a:lstStyle/>
              <a:p>
                <a:r>
                  <a:rPr lang="en-US">
                    <a:noFill/>
                  </a:rPr>
                  <a:t> </a:t>
                </a:r>
              </a:p>
            </p:txBody>
          </p:sp>
        </mc:Fallback>
      </mc:AlternateContent>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45239" y="4877588"/>
            <a:ext cx="12241316" cy="453311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110" name="Rectangle 109"/>
          <p:cNvSpPr/>
          <p:nvPr/>
        </p:nvSpPr>
        <p:spPr>
          <a:xfrm>
            <a:off x="397090" y="351760"/>
            <a:ext cx="17537614" cy="95250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Freeform 75"/>
          <p:cNvSpPr/>
          <p:nvPr/>
        </p:nvSpPr>
        <p:spPr>
          <a:xfrm>
            <a:off x="16951759" y="9059588"/>
            <a:ext cx="1412441" cy="1417912"/>
          </a:xfrm>
          <a:custGeom>
            <a:avLst/>
            <a:gdLst/>
            <a:ahLst/>
            <a:cxnLst/>
            <a:rect l="l" t="t" r="r" b="b"/>
            <a:pathLst>
              <a:path w="1864100" h="2028580">
                <a:moveTo>
                  <a:pt x="0" y="0"/>
                </a:moveTo>
                <a:lnTo>
                  <a:pt x="1864100" y="0"/>
                </a:lnTo>
                <a:lnTo>
                  <a:pt x="1864100" y="2028580"/>
                </a:lnTo>
                <a:lnTo>
                  <a:pt x="0" y="2028580"/>
                </a:lnTo>
                <a:lnTo>
                  <a:pt x="0" y="0"/>
                </a:lnTo>
                <a:close/>
              </a:path>
            </a:pathLst>
          </a:custGeom>
          <a:blipFill>
            <a:blip r:embed="rId3"/>
            <a:stretch>
              <a:fillRect/>
            </a:stretch>
          </a:blipFill>
        </p:spPr>
      </p:sp>
      <p:sp>
        <p:nvSpPr>
          <p:cNvPr id="112" name="Freeform 76"/>
          <p:cNvSpPr/>
          <p:nvPr/>
        </p:nvSpPr>
        <p:spPr>
          <a:xfrm>
            <a:off x="16876452" y="-1409700"/>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grpSp>
        <p:nvGrpSpPr>
          <p:cNvPr id="114" name="Group 113"/>
          <p:cNvGrpSpPr/>
          <p:nvPr/>
        </p:nvGrpSpPr>
        <p:grpSpPr>
          <a:xfrm>
            <a:off x="-76200" y="190500"/>
            <a:ext cx="3048000" cy="1373464"/>
            <a:chOff x="859666" y="708215"/>
            <a:chExt cx="3432866" cy="995867"/>
          </a:xfrm>
        </p:grpSpPr>
        <p:pic>
          <p:nvPicPr>
            <p:cNvPr id="115" name="Picture 11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38891" y="708215"/>
              <a:ext cx="2028940" cy="995867"/>
            </a:xfrm>
            <a:prstGeom prst="rect">
              <a:avLst/>
            </a:prstGeom>
          </p:spPr>
        </p:pic>
        <p:sp>
          <p:nvSpPr>
            <p:cNvPr id="116" name="TextBox 115"/>
            <p:cNvSpPr txBox="1"/>
            <p:nvPr/>
          </p:nvSpPr>
          <p:spPr>
            <a:xfrm>
              <a:off x="859666" y="875400"/>
              <a:ext cx="3432866"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17" name="Rectangle 116"/>
          <p:cNvSpPr/>
          <p:nvPr/>
        </p:nvSpPr>
        <p:spPr>
          <a:xfrm>
            <a:off x="517197" y="6006048"/>
            <a:ext cx="17297400" cy="3785652"/>
          </a:xfrm>
          <a:prstGeom prst="rect">
            <a:avLst/>
          </a:prstGeom>
        </p:spPr>
        <p:txBody>
          <a:bodyPr wrap="square">
            <a:spAutoFit/>
          </a:bodyPr>
          <a:lstStyle/>
          <a:p>
            <a:pPr algn="just">
              <a:lnSpc>
                <a:spcPct val="150000"/>
              </a:lnSpc>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Chiều cao của hình trụ đó chính là đoạn thẳng AB nên chiều cao bằng </a:t>
            </a:r>
            <a:r>
              <a:rPr lang="en-US" sz="4000">
                <a:latin typeface="Arial" panose="020B0604020202020204" pitchFamily="34" charset="0"/>
                <a:ea typeface="Malgun Gothic" panose="020B0503020000020004" pitchFamily="34" charset="-127"/>
                <a:cs typeface="Arial" panose="020B0604020202020204" pitchFamily="34" charset="0"/>
              </a:rPr>
              <a:t>8 </a:t>
            </a:r>
            <a:r>
              <a:rPr lang="en-US" sz="4000" smtClean="0">
                <a:latin typeface="Arial" panose="020B0604020202020204" pitchFamily="34" charset="0"/>
                <a:ea typeface="Malgun Gothic" panose="020B0503020000020004" pitchFamily="34" charset="-127"/>
                <a:cs typeface="Arial" panose="020B0604020202020204" pitchFamily="34" charset="0"/>
              </a:rPr>
              <a:t>cm</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Vì băng giấy được cuộn vào nên ta được hai đáy tạo thành các hình tròn, nên chu vi hình tròn là đoạn thẳng BC</a:t>
            </a:r>
            <a:r>
              <a:rPr lang="en-US" sz="4000">
                <a:latin typeface="Arial" panose="020B0604020202020204" pitchFamily="34" charset="0"/>
                <a:ea typeface="Malgun Gothic" panose="020B0503020000020004" pitchFamily="34" charset="-127"/>
                <a:cs typeface="Arial" panose="020B0604020202020204" pitchFamily="34" charset="0"/>
              </a:rPr>
              <a:t>. </a:t>
            </a:r>
            <a:endParaRPr lang="en-US" sz="4000" smtClean="0">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tabLst>
                <a:tab pos="2719705" algn="l"/>
              </a:tabLst>
            </a:pPr>
            <a:r>
              <a:rPr lang="en-US" sz="4000" smtClean="0">
                <a:latin typeface="Arial" panose="020B0604020202020204" pitchFamily="34" charset="0"/>
                <a:ea typeface="Malgun Gothic" panose="020B0503020000020004" pitchFamily="34" charset="-127"/>
                <a:cs typeface="Arial" panose="020B0604020202020204" pitchFamily="34" charset="0"/>
              </a:rPr>
              <a:t>Do </a:t>
            </a:r>
            <a:r>
              <a:rPr lang="en-US" sz="4000">
                <a:latin typeface="Arial" panose="020B0604020202020204" pitchFamily="34" charset="0"/>
                <a:ea typeface="Malgun Gothic" panose="020B0503020000020004" pitchFamily="34" charset="-127"/>
                <a:cs typeface="Arial" panose="020B0604020202020204" pitchFamily="34" charset="0"/>
              </a:rPr>
              <a:t>đó chu vi đáy của hình trụ bằng 15 cm.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45239" y="1257300"/>
            <a:ext cx="12241316" cy="4533112"/>
          </a:xfrm>
          <a:prstGeom prst="rect">
            <a:avLst/>
          </a:prstGeom>
        </p:spPr>
      </p:pic>
    </p:spTree>
    <p:extLst>
      <p:ext uri="{BB962C8B-B14F-4D97-AF65-F5344CB8AC3E}">
        <p14:creationId xmlns:p14="http://schemas.microsoft.com/office/powerpoint/2010/main" val="2354083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fltVal val="0"/>
                                          </p:val>
                                        </p:tav>
                                        <p:tav tm="100000">
                                          <p:val>
                                            <p:strVal val="#ppt_w"/>
                                          </p:val>
                                        </p:tav>
                                      </p:tavLst>
                                    </p:anim>
                                    <p:anim calcmode="lin" valueType="num">
                                      <p:cBhvr>
                                        <p:cTn id="8" dur="500" fill="hold"/>
                                        <p:tgtEl>
                                          <p:spTgt spid="114"/>
                                        </p:tgtEl>
                                        <p:attrNameLst>
                                          <p:attrName>ppt_h</p:attrName>
                                        </p:attrNameLst>
                                      </p:cBhvr>
                                      <p:tavLst>
                                        <p:tav tm="0">
                                          <p:val>
                                            <p:fltVal val="0"/>
                                          </p:val>
                                        </p:tav>
                                        <p:tav tm="100000">
                                          <p:val>
                                            <p:strVal val="#ppt_h"/>
                                          </p:val>
                                        </p:tav>
                                      </p:tavLst>
                                    </p:anim>
                                    <p:animEffect transition="in" filter="fade">
                                      <p:cBhvr>
                                        <p:cTn id="9" dur="500"/>
                                        <p:tgtEl>
                                          <p:spTgt spid="1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7">
                                            <p:txEl>
                                              <p:pRg st="0" end="0"/>
                                            </p:txEl>
                                          </p:spTgt>
                                        </p:tgtEl>
                                        <p:attrNameLst>
                                          <p:attrName>style.visibility</p:attrName>
                                        </p:attrNameLst>
                                      </p:cBhvr>
                                      <p:to>
                                        <p:strVal val="visible"/>
                                      </p:to>
                                    </p:set>
                                    <p:animEffect transition="in" filter="randombar(horizontal)">
                                      <p:cBhvr>
                                        <p:cTn id="19" dur="500"/>
                                        <p:tgtEl>
                                          <p:spTgt spid="1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7">
                                            <p:txEl>
                                              <p:pRg st="1" end="1"/>
                                            </p:txEl>
                                          </p:spTgt>
                                        </p:tgtEl>
                                        <p:attrNameLst>
                                          <p:attrName>style.visibility</p:attrName>
                                        </p:attrNameLst>
                                      </p:cBhvr>
                                      <p:to>
                                        <p:strVal val="visible"/>
                                      </p:to>
                                    </p:set>
                                    <p:animEffect transition="in" filter="randombar(horizontal)">
                                      <p:cBhvr>
                                        <p:cTn id="24" dur="500"/>
                                        <p:tgtEl>
                                          <p:spTgt spid="11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7">
                                            <p:txEl>
                                              <p:pRg st="2" end="2"/>
                                            </p:txEl>
                                          </p:spTgt>
                                        </p:tgtEl>
                                        <p:attrNameLst>
                                          <p:attrName>style.visibility</p:attrName>
                                        </p:attrNameLst>
                                      </p:cBhvr>
                                      <p:to>
                                        <p:strVal val="visible"/>
                                      </p:to>
                                    </p:set>
                                    <p:animEffect transition="in" filter="randombar(horizontal)">
                                      <p:cBhvr>
                                        <p:cTn id="29" dur="500"/>
                                        <p:tgtEl>
                                          <p:spTgt spid="1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6" name="Group 105"/>
          <p:cNvGrpSpPr/>
          <p:nvPr/>
        </p:nvGrpSpPr>
        <p:grpSpPr>
          <a:xfrm>
            <a:off x="425116" y="1129248"/>
            <a:ext cx="17447093" cy="3938052"/>
            <a:chOff x="427824" y="187738"/>
            <a:chExt cx="17447093" cy="3938052"/>
          </a:xfrm>
        </p:grpSpPr>
        <p:grpSp>
          <p:nvGrpSpPr>
            <p:cNvPr id="107" name="Group 106"/>
            <p:cNvGrpSpPr/>
            <p:nvPr/>
          </p:nvGrpSpPr>
          <p:grpSpPr>
            <a:xfrm>
              <a:off x="461211" y="187738"/>
              <a:ext cx="2057400" cy="1145762"/>
              <a:chOff x="5640294" y="251321"/>
              <a:chExt cx="6553200" cy="1691779"/>
            </a:xfrm>
          </p:grpSpPr>
          <p:grpSp>
            <p:nvGrpSpPr>
              <p:cNvPr id="110" name="Group 5"/>
              <p:cNvGrpSpPr/>
              <p:nvPr/>
            </p:nvGrpSpPr>
            <p:grpSpPr>
              <a:xfrm>
                <a:off x="5640294" y="251321"/>
                <a:ext cx="6553200" cy="1691779"/>
                <a:chOff x="0" y="-38100"/>
                <a:chExt cx="800981" cy="145506"/>
              </a:xfrm>
            </p:grpSpPr>
            <p:sp>
              <p:nvSpPr>
                <p:cNvPr id="112" name="Freeform 6"/>
                <p:cNvSpPr/>
                <p:nvPr/>
              </p:nvSpPr>
              <p:spPr>
                <a:xfrm>
                  <a:off x="0" y="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FF3890"/>
                </a:solidFill>
              </p:spPr>
            </p:sp>
            <p:sp>
              <p:nvSpPr>
                <p:cNvPr id="113"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Rectangle 110"/>
              <p:cNvSpPr/>
              <p:nvPr/>
            </p:nvSpPr>
            <p:spPr>
              <a:xfrm>
                <a:off x="6253461" y="806818"/>
                <a:ext cx="4522555" cy="8413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HĐ1.</a:t>
                </a:r>
                <a:endParaRPr kumimoji="0" lang="en-US" sz="4200" b="1" i="0" u="none" strike="noStrike" kern="1200" cap="none" spc="0" normalizeH="0" baseline="0" noProof="0">
                  <a:ln>
                    <a:noFill/>
                  </a:ln>
                  <a:solidFill>
                    <a:prstClr val="white"/>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09" name="Rectangle 108"/>
                <p:cNvSpPr/>
                <p:nvPr/>
              </p:nvSpPr>
              <p:spPr>
                <a:xfrm>
                  <a:off x="427824" y="340138"/>
                  <a:ext cx="17447093" cy="3785652"/>
                </a:xfrm>
                <a:prstGeom prst="rect">
                  <a:avLst/>
                </a:prstGeom>
              </p:spPr>
              <p:txBody>
                <a:bodyPr wrap="square">
                  <a:spAutoFit/>
                </a:bodyPr>
                <a:lstStyle/>
                <a:p>
                  <a:pPr algn="just">
                    <a:lnSpc>
                      <a:spcPct val="150000"/>
                    </a:lnSpc>
                  </a:pPr>
                  <a:r>
                    <a:rPr lang="en-US" sz="4000" smtClean="0">
                      <a:ea typeface="Calibri" panose="020F0502020204030204" pitchFamily="34" charset="0"/>
                      <a:cs typeface="Times New Roman" panose="02020603050405020304" pitchFamily="18" charset="0"/>
                    </a:rPr>
                    <a:t>                 </a:t>
                  </a:r>
                  <a:r>
                    <a:rPr lang="vi-VN" sz="4000" smtClean="0">
                      <a:ea typeface="Calibri" panose="020F0502020204030204" pitchFamily="34" charset="0"/>
                      <a:cs typeface="Times New Roman" panose="02020603050405020304" pitchFamily="18" charset="0"/>
                    </a:rPr>
                    <a:t>Người </a:t>
                  </a:r>
                  <a:r>
                    <a:rPr lang="vi-VN" sz="4000">
                      <a:ea typeface="Calibri" panose="020F0502020204030204" pitchFamily="34" charset="0"/>
                      <a:cs typeface="Times New Roman" panose="02020603050405020304" pitchFamily="18" charset="0"/>
                    </a:rPr>
                    <a:t>ta coi diện tích hình chữ nhật </a:t>
                  </a:r>
                  <a14:m>
                    <m:oMath xmlns:m="http://schemas.openxmlformats.org/officeDocument/2006/math">
                      <m:r>
                        <a:rPr lang="vi-VN" sz="4000" i="1">
                          <a:effectLst/>
                          <a:ea typeface="Calibri" panose="020F0502020204030204" pitchFamily="34" charset="0"/>
                          <a:cs typeface="Times New Roman" panose="02020603050405020304" pitchFamily="18" charset="0"/>
                        </a:rPr>
                        <m:t>𝐴𝐵𝐶𝐷</m:t>
                      </m:r>
                    </m:oMath>
                  </a14:m>
                  <a:r>
                    <a:rPr lang="vi-VN" sz="4000">
                      <a:effectLst/>
                      <a:ea typeface="Calibri" panose="020F0502020204030204" pitchFamily="34" charset="0"/>
                      <a:cs typeface="Times New Roman" panose="02020603050405020304" pitchFamily="18" charset="0"/>
                    </a:rPr>
                    <a:t> chính là diện tích xung quanh của hình trụ được tạo </a:t>
                  </a:r>
                  <a:r>
                    <a:rPr lang="vi-VN" sz="4000">
                      <a:effectLst/>
                      <a:ea typeface="Calibri" panose="020F0502020204030204" pitchFamily="34" charset="0"/>
                      <a:cs typeface="Times New Roman" panose="02020603050405020304" pitchFamily="18" charset="0"/>
                    </a:rPr>
                    <a:t>thành </a:t>
                  </a:r>
                  <a:r>
                    <a:rPr lang="vi-VN" sz="4000" smtClean="0">
                      <a:effectLst/>
                      <a:ea typeface="Calibri" panose="020F0502020204030204" pitchFamily="34" charset="0"/>
                      <a:cs typeface="Times New Roman" panose="02020603050405020304" pitchFamily="18" charset="0"/>
                    </a:rPr>
                    <a:t>(xem </a:t>
                  </a:r>
                  <a:r>
                    <a:rPr lang="vi-VN" sz="4000">
                      <a:effectLst/>
                      <a:ea typeface="Calibri" panose="020F0502020204030204" pitchFamily="34" charset="0"/>
                      <a:cs typeface="Times New Roman" panose="02020603050405020304" pitchFamily="18" charset="0"/>
                    </a:rPr>
                    <a:t>Thực </a:t>
                  </a:r>
                  <a:r>
                    <a:rPr lang="vi-VN" sz="4000">
                      <a:effectLst/>
                      <a:ea typeface="Calibri" panose="020F0502020204030204" pitchFamily="34" charset="0"/>
                      <a:cs typeface="Times New Roman" panose="02020603050405020304" pitchFamily="18" charset="0"/>
                    </a:rPr>
                    <a:t>hành </a:t>
                  </a:r>
                  <a:r>
                    <a:rPr lang="vi-VN" sz="4000" smtClean="0">
                      <a:effectLst/>
                      <a:ea typeface="Calibri" panose="020F0502020204030204" pitchFamily="34" charset="0"/>
                      <a:cs typeface="Times New Roman" panose="02020603050405020304" pitchFamily="18" charset="0"/>
                    </a:rPr>
                    <a:t>1). </a:t>
                  </a:r>
                  <a:r>
                    <a:rPr lang="vi-VN" sz="4000">
                      <a:effectLst/>
                      <a:ea typeface="Calibri" panose="020F0502020204030204" pitchFamily="34" charset="0"/>
                      <a:cs typeface="Times New Roman" panose="02020603050405020304" pitchFamily="18" charset="0"/>
                    </a:rPr>
                    <a:t>Cho hình trụ có chiều cao </a:t>
                  </a:r>
                  <a14:m>
                    <m:oMath xmlns:m="http://schemas.openxmlformats.org/officeDocument/2006/math">
                      <m:r>
                        <a:rPr lang="vi-VN" sz="4000" i="1">
                          <a:effectLst/>
                          <a:ea typeface="Calibri" panose="020F0502020204030204" pitchFamily="34" charset="0"/>
                          <a:cs typeface="Times New Roman" panose="02020603050405020304" pitchFamily="18" charset="0"/>
                        </a:rPr>
                        <m:t>h</m:t>
                      </m:r>
                      <m:r>
                        <a:rPr lang="vi-VN" sz="4000" i="1">
                          <a:effectLst/>
                          <a:ea typeface="Calibri" panose="020F0502020204030204" pitchFamily="34" charset="0"/>
                          <a:cs typeface="Times New Roman" panose="02020603050405020304" pitchFamily="18" charset="0"/>
                        </a:rPr>
                        <m:t>=</m:t>
                      </m:r>
                      <m:r>
                        <a:rPr lang="vi-VN" sz="4000" i="1">
                          <a:effectLst/>
                          <a:ea typeface="Calibri" panose="020F0502020204030204" pitchFamily="34" charset="0"/>
                          <a:cs typeface="Times New Roman" panose="02020603050405020304" pitchFamily="18" charset="0"/>
                        </a:rPr>
                        <m:t>9</m:t>
                      </m:r>
                      <m:r>
                        <a:rPr lang="vi-VN" sz="4000" i="1">
                          <a:effectLst/>
                          <a:ea typeface="Calibri" panose="020F0502020204030204" pitchFamily="34" charset="0"/>
                          <a:cs typeface="Times New Roman" panose="02020603050405020304" pitchFamily="18" charset="0"/>
                        </a:rPr>
                        <m:t>𝑐𝑚</m:t>
                      </m:r>
                    </m:oMath>
                  </a14:m>
                  <a:r>
                    <a:rPr lang="vi-VN" sz="4000">
                      <a:effectLst/>
                      <a:ea typeface="Calibri" panose="020F0502020204030204" pitchFamily="34" charset="0"/>
                      <a:cs typeface="Times New Roman" panose="02020603050405020304" pitchFamily="18" charset="0"/>
                    </a:rPr>
                    <a:t> và bán kính đáy </a:t>
                  </a:r>
                  <a14:m>
                    <m:oMath xmlns:m="http://schemas.openxmlformats.org/officeDocument/2006/math">
                      <m:r>
                        <a:rPr lang="vi-VN" sz="4000" i="1">
                          <a:effectLst/>
                          <a:ea typeface="Calibri" panose="020F0502020204030204" pitchFamily="34" charset="0"/>
                          <a:cs typeface="Times New Roman" panose="02020603050405020304" pitchFamily="18" charset="0"/>
                        </a:rPr>
                        <m:t>𝑅</m:t>
                      </m:r>
                      <m:r>
                        <a:rPr lang="vi-VN" sz="4000" i="1">
                          <a:effectLst/>
                          <a:ea typeface="Calibri" panose="020F0502020204030204" pitchFamily="34" charset="0"/>
                          <a:cs typeface="Times New Roman" panose="02020603050405020304" pitchFamily="18" charset="0"/>
                        </a:rPr>
                        <m:t>=</m:t>
                      </m:r>
                      <m:r>
                        <a:rPr lang="vi-VN" sz="4000" i="1">
                          <a:effectLst/>
                          <a:ea typeface="Calibri" panose="020F0502020204030204" pitchFamily="34" charset="0"/>
                          <a:cs typeface="Times New Roman" panose="02020603050405020304" pitchFamily="18" charset="0"/>
                        </a:rPr>
                        <m:t>5</m:t>
                      </m:r>
                      <m:r>
                        <a:rPr lang="vi-VN" sz="4000" i="1">
                          <a:effectLst/>
                          <a:ea typeface="Calibri" panose="020F0502020204030204" pitchFamily="34" charset="0"/>
                          <a:cs typeface="Times New Roman" panose="02020603050405020304" pitchFamily="18" charset="0"/>
                        </a:rPr>
                        <m:t>𝑐𝑚</m:t>
                      </m:r>
                    </m:oMath>
                  </a14:m>
                  <a:r>
                    <a:rPr lang="vi-VN" sz="4000">
                      <a:effectLst/>
                      <a:ea typeface="Calibri" panose="020F0502020204030204" pitchFamily="34" charset="0"/>
                      <a:cs typeface="Times New Roman" panose="02020603050405020304" pitchFamily="18" charset="0"/>
                    </a:rPr>
                    <a:t>. Tính diện tích mặt xung quanh của hình trụ.</a:t>
                  </a:r>
                  <a:endParaRPr lang="en-US" sz="4000">
                    <a:effectLst/>
                    <a:ea typeface="Calibri" panose="020F0502020204030204" pitchFamily="34" charset="0"/>
                    <a:cs typeface="Times New Roman" panose="02020603050405020304" pitchFamily="18" charset="0"/>
                  </a:endParaRPr>
                </a:p>
              </p:txBody>
            </p:sp>
          </mc:Choice>
          <mc:Fallback>
            <p:sp>
              <p:nvSpPr>
                <p:cNvPr id="109" name="Rectangle 108"/>
                <p:cNvSpPr>
                  <a:spLocks noRot="1" noChangeAspect="1" noMove="1" noResize="1" noEditPoints="1" noAdjustHandles="1" noChangeArrowheads="1" noChangeShapeType="1" noTextEdit="1"/>
                </p:cNvSpPr>
                <p:nvPr/>
              </p:nvSpPr>
              <p:spPr>
                <a:xfrm>
                  <a:off x="427824" y="340138"/>
                  <a:ext cx="17447093" cy="3785652"/>
                </a:xfrm>
                <a:prstGeom prst="rect">
                  <a:avLst/>
                </a:prstGeom>
                <a:blipFill>
                  <a:blip r:embed="rId3"/>
                  <a:stretch>
                    <a:fillRect l="-1258" r="-1223" b="-3060"/>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17" name="Rectangle 116"/>
              <p:cNvSpPr/>
              <p:nvPr/>
            </p:nvSpPr>
            <p:spPr>
              <a:xfrm>
                <a:off x="425116" y="7073609"/>
                <a:ext cx="8249653" cy="2862322"/>
              </a:xfrm>
              <a:prstGeom prst="rect">
                <a:avLst/>
              </a:prstGeom>
            </p:spPr>
            <p:txBody>
              <a:bodyPr wrap="square">
                <a:spAutoFit/>
              </a:bodyPr>
              <a:lstStyle/>
              <a:p>
                <a:pPr algn="just">
                  <a:lnSpc>
                    <a:spcPct val="150000"/>
                  </a:lnSpc>
                  <a:spcBef>
                    <a:spcPts val="300"/>
                  </a:spcBef>
                  <a:spcAft>
                    <a:spcPts val="300"/>
                  </a:spcAft>
                  <a:tabLst>
                    <a:tab pos="2719705" algn="l"/>
                  </a:tabLst>
                </a:pPr>
                <a:r>
                  <a:rPr lang="vi-VN" sz="4000">
                    <a:ea typeface="Malgun Gothic" panose="020B0503020000020004" pitchFamily="34" charset="-127"/>
                    <a:cs typeface="Times New Roman" panose="02020603050405020304" pitchFamily="18" charset="0"/>
                  </a:rPr>
                  <a:t>Hình chữ nhật </a:t>
                </a:r>
                <a14:m>
                  <m:oMath xmlns:m="http://schemas.openxmlformats.org/officeDocument/2006/math">
                    <m:r>
                      <a:rPr lang="vi-VN" sz="4000" i="1">
                        <a:effectLst/>
                        <a:ea typeface="Malgun Gothic" panose="020B0503020000020004" pitchFamily="34" charset="-127"/>
                        <a:cs typeface="Times New Roman" panose="02020603050405020304" pitchFamily="18" charset="0"/>
                      </a:rPr>
                      <m:t>𝐴𝐵𝐶𝐷</m:t>
                    </m:r>
                  </m:oMath>
                </a14:m>
                <a:r>
                  <a:rPr lang="vi-VN" sz="4000">
                    <a:effectLst/>
                    <a:ea typeface="Malgun Gothic" panose="020B0503020000020004" pitchFamily="34" charset="-127"/>
                    <a:cs typeface="Times New Roman" panose="02020603050405020304" pitchFamily="18" charset="0"/>
                  </a:rPr>
                  <a:t> có một cạnh bằng chu vi hình tròn đáy, cạnh còn lại bằng chiều cao của hình trụ.</a:t>
                </a:r>
                <a:endParaRPr lang="en-US" sz="4000">
                  <a:effectLst/>
                  <a:ea typeface="Calibri" panose="020F0502020204030204" pitchFamily="34" charset="0"/>
                  <a:cs typeface="Times New Roman" panose="02020603050405020304" pitchFamily="18" charset="0"/>
                </a:endParaRPr>
              </a:p>
            </p:txBody>
          </p:sp>
        </mc:Choice>
        <mc:Fallback>
          <p:sp>
            <p:nvSpPr>
              <p:cNvPr id="117" name="Rectangle 116"/>
              <p:cNvSpPr>
                <a:spLocks noRot="1" noChangeAspect="1" noMove="1" noResize="1" noEditPoints="1" noAdjustHandles="1" noChangeArrowheads="1" noChangeShapeType="1" noTextEdit="1"/>
              </p:cNvSpPr>
              <p:nvPr/>
            </p:nvSpPr>
            <p:spPr>
              <a:xfrm>
                <a:off x="425116" y="7073609"/>
                <a:ext cx="8249653" cy="2862322"/>
              </a:xfrm>
              <a:prstGeom prst="rect">
                <a:avLst/>
              </a:prstGeom>
              <a:blipFill>
                <a:blip r:embed="rId4"/>
                <a:stretch>
                  <a:fillRect l="-2661" r="-2587" b="-4255"/>
                </a:stretch>
              </a:blipFill>
            </p:spPr>
            <p:txBody>
              <a:bodyPr/>
              <a:lstStyle/>
              <a:p>
                <a:r>
                  <a:rPr lang="en-US">
                    <a:noFill/>
                  </a:rPr>
                  <a:t> </a:t>
                </a:r>
              </a:p>
            </p:txBody>
          </p:sp>
        </mc:Fallback>
      </mc:AlternateContent>
      <p:grpSp>
        <p:nvGrpSpPr>
          <p:cNvPr id="119" name="Group 118"/>
          <p:cNvGrpSpPr/>
          <p:nvPr/>
        </p:nvGrpSpPr>
        <p:grpSpPr>
          <a:xfrm>
            <a:off x="-175087" y="5317366"/>
            <a:ext cx="3072063" cy="1426334"/>
            <a:chOff x="859666" y="676025"/>
            <a:chExt cx="3432866" cy="1051118"/>
          </a:xfrm>
        </p:grpSpPr>
        <p:pic>
          <p:nvPicPr>
            <p:cNvPr id="120" name="Picture 119"/>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21" name="TextBox 120"/>
            <p:cNvSpPr txBox="1"/>
            <p:nvPr/>
          </p:nvSpPr>
          <p:spPr>
            <a:xfrm>
              <a:off x="859666" y="872064"/>
              <a:ext cx="3432866" cy="48520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4" name="Rectangle 3"/>
          <p:cNvSpPr/>
          <p:nvPr/>
        </p:nvSpPr>
        <p:spPr>
          <a:xfrm>
            <a:off x="425116" y="274647"/>
            <a:ext cx="12003506" cy="754053"/>
          </a:xfrm>
          <a:prstGeom prst="rect">
            <a:avLst/>
          </a:prstGeom>
        </p:spPr>
        <p:txBody>
          <a:bodyPr wrap="square">
            <a:spAutoFit/>
          </a:bodyPr>
          <a:lstStyle/>
          <a:p>
            <a:pPr lvl="0" algn="just"/>
            <a:r>
              <a:rPr lang="vi-VN" sz="4300" b="1">
                <a:solidFill>
                  <a:prstClr val="black"/>
                </a:solidFill>
              </a:rPr>
              <a:t>Diện tích xung quanh và thể tích của hình trụ</a:t>
            </a:r>
            <a:endParaRPr lang="en-US" sz="4300" b="1">
              <a:solidFill>
                <a:prstClr val="black"/>
              </a:solidFill>
            </a:endParaRPr>
          </a:p>
        </p:txBody>
      </p:sp>
      <p:pic>
        <p:nvPicPr>
          <p:cNvPr id="5" name="Picture 4"/>
          <p:cNvPicPr>
            <a:picLocks noChangeAspect="1"/>
          </p:cNvPicPr>
          <p:nvPr/>
        </p:nvPicPr>
        <p:blipFill>
          <a:blip r:embed="rId7"/>
          <a:stretch>
            <a:fillRect/>
          </a:stretch>
        </p:blipFill>
        <p:spPr>
          <a:xfrm>
            <a:off x="9686951" y="5905500"/>
            <a:ext cx="8185258" cy="4030431"/>
          </a:xfrm>
          <a:prstGeom prst="rect">
            <a:avLst/>
          </a:prstGeom>
        </p:spPr>
      </p:pic>
      <p:pic>
        <p:nvPicPr>
          <p:cNvPr id="6" name="Picture 5"/>
          <p:cNvPicPr>
            <a:picLocks noChangeAspect="1"/>
          </p:cNvPicPr>
          <p:nvPr/>
        </p:nvPicPr>
        <p:blipFill>
          <a:blip r:embed="rId8"/>
          <a:stretch>
            <a:fillRect/>
          </a:stretch>
        </p:blipFill>
        <p:spPr>
          <a:xfrm rot="15968330">
            <a:off x="17201220" y="4073195"/>
            <a:ext cx="1341978" cy="157536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 calcmode="lin" valueType="num">
                                      <p:cBhvr additive="base">
                                        <p:cTn id="12" dur="500" fill="hold"/>
                                        <p:tgtEl>
                                          <p:spTgt spid="106"/>
                                        </p:tgtEl>
                                        <p:attrNameLst>
                                          <p:attrName>ppt_x</p:attrName>
                                        </p:attrNameLst>
                                      </p:cBhvr>
                                      <p:tavLst>
                                        <p:tav tm="0">
                                          <p:val>
                                            <p:strVal val="#ppt_x"/>
                                          </p:val>
                                        </p:tav>
                                        <p:tav tm="100000">
                                          <p:val>
                                            <p:strVal val="#ppt_x"/>
                                          </p:val>
                                        </p:tav>
                                      </p:tavLst>
                                    </p:anim>
                                    <p:anim calcmode="lin" valueType="num">
                                      <p:cBhvr additive="base">
                                        <p:cTn id="13"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anim calcmode="lin" valueType="num">
                                      <p:cBhvr>
                                        <p:cTn id="18" dur="500" fill="hold"/>
                                        <p:tgtEl>
                                          <p:spTgt spid="119"/>
                                        </p:tgtEl>
                                        <p:attrNameLst>
                                          <p:attrName>ppt_w</p:attrName>
                                        </p:attrNameLst>
                                      </p:cBhvr>
                                      <p:tavLst>
                                        <p:tav tm="0">
                                          <p:val>
                                            <p:fltVal val="0"/>
                                          </p:val>
                                        </p:tav>
                                        <p:tav tm="100000">
                                          <p:val>
                                            <p:strVal val="#ppt_w"/>
                                          </p:val>
                                        </p:tav>
                                      </p:tavLst>
                                    </p:anim>
                                    <p:anim calcmode="lin" valueType="num">
                                      <p:cBhvr>
                                        <p:cTn id="19" dur="500" fill="hold"/>
                                        <p:tgtEl>
                                          <p:spTgt spid="119"/>
                                        </p:tgtEl>
                                        <p:attrNameLst>
                                          <p:attrName>ppt_h</p:attrName>
                                        </p:attrNameLst>
                                      </p:cBhvr>
                                      <p:tavLst>
                                        <p:tav tm="0">
                                          <p:val>
                                            <p:fltVal val="0"/>
                                          </p:val>
                                        </p:tav>
                                        <p:tav tm="100000">
                                          <p:val>
                                            <p:strVal val="#ppt_h"/>
                                          </p:val>
                                        </p:tav>
                                      </p:tavLst>
                                    </p:anim>
                                    <p:animEffect transition="in" filter="fade">
                                      <p:cBhvr>
                                        <p:cTn id="20" dur="5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7"/>
                                        </p:tgtEl>
                                        <p:attrNameLst>
                                          <p:attrName>style.visibility</p:attrName>
                                        </p:attrNameLst>
                                      </p:cBhvr>
                                      <p:to>
                                        <p:strVal val="visible"/>
                                      </p:to>
                                    </p:set>
                                    <p:animEffect transition="in" filter="barn(inVertical)">
                                      <p:cBhvr>
                                        <p:cTn id="25" dur="500"/>
                                        <p:tgtEl>
                                          <p:spTgt spid="117"/>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7" name="Rectangle 116"/>
              <p:cNvSpPr/>
              <p:nvPr/>
            </p:nvSpPr>
            <p:spPr>
              <a:xfrm>
                <a:off x="2111429" y="4404388"/>
                <a:ext cx="14020800" cy="5632311"/>
              </a:xfrm>
              <a:prstGeom prst="rect">
                <a:avLst/>
              </a:prstGeom>
            </p:spPr>
            <p:txBody>
              <a:bodyPr wrap="square">
                <a:spAutoFit/>
              </a:bodyPr>
              <a:lstStyle/>
              <a:p>
                <a:pPr algn="just">
                  <a:lnSpc>
                    <a:spcPct val="150000"/>
                  </a:lnSpc>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Nên ta có một cạnh của hình chữ nhật bằng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𝑐𝑚</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Cạnh còn lại của hình chữ nhật (hay chu vi hình tròn đáy)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tabLst>
                    <a:tab pos="2719705" algn="l"/>
                  </a:tabLs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r>
                  <a:rPr lang="en-US" sz="4000">
                    <a:effectLst/>
                    <a:latin typeface="Arial" panose="020B0604020202020204" pitchFamily="34" charset="0"/>
                    <a:ea typeface="Malgun Gothic" panose="020B0503020000020004" pitchFamily="34" charset="-127"/>
                    <a:cs typeface="Arial" panose="020B0604020202020204" pitchFamily="34" charset="0"/>
                  </a:rPr>
                  <a:t>cm</a:t>
                </a:r>
                <a:r>
                  <a:rPr lang="en-US" sz="4000" smtClean="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Diện tích hình chữ nhật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𝐴𝐵𝐶𝐷</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tabLst>
                    <a:tab pos="2719705" algn="l"/>
                  </a:tabLs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r>
                  <a:rPr lang="en-US" sz="4000">
                    <a:effectLst/>
                    <a:latin typeface="Arial" panose="020B0604020202020204" pitchFamily="34" charset="0"/>
                    <a:ea typeface="Malgun Gothic" panose="020B0503020000020004" pitchFamily="34" charset="-127"/>
                    <a:cs typeface="Arial" panose="020B0604020202020204" pitchFamily="34" charset="0"/>
                  </a:rPr>
                  <a:t>cm</a:t>
                </a:r>
                <a:r>
                  <a:rPr lang="en-US" sz="4000" baseline="30000">
                    <a:effectLst/>
                    <a:latin typeface="Arial" panose="020B0604020202020204" pitchFamily="34" charset="0"/>
                    <a:ea typeface="Malgun Gothic" panose="020B0503020000020004" pitchFamily="34" charset="-127"/>
                    <a:cs typeface="Arial" panose="020B0604020202020204" pitchFamily="34" charset="0"/>
                  </a:rPr>
                  <a:t>2</a:t>
                </a:r>
                <a:r>
                  <a:rPr lang="en-US" sz="4000" smtClean="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Vậy diện tích xung quanh của hình trụ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en-US" sz="4000">
                    <a:effectLst/>
                    <a:latin typeface="Arial" panose="020B0604020202020204" pitchFamily="34" charset="0"/>
                    <a:ea typeface="Malgun Gothic" panose="020B0503020000020004" pitchFamily="34" charset="-127"/>
                    <a:cs typeface="Arial" panose="020B0604020202020204" pitchFamily="34" charset="0"/>
                  </a:rPr>
                  <a:t> cm</a:t>
                </a:r>
                <a:r>
                  <a:rPr lang="en-US" sz="4000" baseline="30000">
                    <a:effectLst/>
                    <a:latin typeface="Arial" panose="020B0604020202020204" pitchFamily="34" charset="0"/>
                    <a:ea typeface="Malgun Gothic" panose="020B0503020000020004" pitchFamily="34" charset="-127"/>
                    <a:cs typeface="Arial" panose="020B0604020202020204" pitchFamily="34" charset="0"/>
                  </a:rPr>
                  <a:t>2</a:t>
                </a:r>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7" name="Rectangle 116"/>
              <p:cNvSpPr>
                <a:spLocks noRot="1" noChangeAspect="1" noMove="1" noResize="1" noEditPoints="1" noAdjustHandles="1" noChangeArrowheads="1" noChangeShapeType="1" noTextEdit="1"/>
              </p:cNvSpPr>
              <p:nvPr/>
            </p:nvSpPr>
            <p:spPr>
              <a:xfrm>
                <a:off x="2111429" y="4404388"/>
                <a:ext cx="14020800" cy="5632311"/>
              </a:xfrm>
              <a:prstGeom prst="rect">
                <a:avLst/>
              </a:prstGeom>
              <a:blipFill>
                <a:blip r:embed="rId3"/>
                <a:stretch>
                  <a:fillRect l="-1522" b="-1842"/>
                </a:stretch>
              </a:blipFill>
            </p:spPr>
            <p:txBody>
              <a:bodyPr/>
              <a:lstStyle/>
              <a:p>
                <a:r>
                  <a:rPr lang="en-US">
                    <a:noFill/>
                  </a:rPr>
                  <a:t> </a:t>
                </a:r>
              </a:p>
            </p:txBody>
          </p:sp>
        </mc:Fallback>
      </mc:AlternateContent>
      <p:grpSp>
        <p:nvGrpSpPr>
          <p:cNvPr id="119" name="Group 118"/>
          <p:cNvGrpSpPr/>
          <p:nvPr/>
        </p:nvGrpSpPr>
        <p:grpSpPr>
          <a:xfrm>
            <a:off x="304800" y="342900"/>
            <a:ext cx="2971800" cy="1426334"/>
            <a:chOff x="859666" y="676025"/>
            <a:chExt cx="3432866" cy="1051118"/>
          </a:xfrm>
        </p:grpSpPr>
        <p:pic>
          <p:nvPicPr>
            <p:cNvPr id="120" name="Picture 1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21" name="TextBox 120"/>
            <p:cNvSpPr txBox="1"/>
            <p:nvPr/>
          </p:nvSpPr>
          <p:spPr>
            <a:xfrm>
              <a:off x="859666" y="872064"/>
              <a:ext cx="3432866" cy="48520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5" name="Picture 4"/>
          <p:cNvPicPr>
            <a:picLocks noChangeAspect="1"/>
          </p:cNvPicPr>
          <p:nvPr/>
        </p:nvPicPr>
        <p:blipFill>
          <a:blip r:embed="rId6"/>
          <a:stretch>
            <a:fillRect/>
          </a:stretch>
        </p:blipFill>
        <p:spPr>
          <a:xfrm>
            <a:off x="5426129" y="498835"/>
            <a:ext cx="7391400" cy="3639534"/>
          </a:xfrm>
          <a:prstGeom prst="rect">
            <a:avLst/>
          </a:prstGeom>
        </p:spPr>
      </p:pic>
      <p:pic>
        <p:nvPicPr>
          <p:cNvPr id="6" name="Picture 5"/>
          <p:cNvPicPr>
            <a:picLocks noChangeAspect="1"/>
          </p:cNvPicPr>
          <p:nvPr/>
        </p:nvPicPr>
        <p:blipFill>
          <a:blip r:embed="rId7"/>
          <a:stretch>
            <a:fillRect/>
          </a:stretch>
        </p:blipFill>
        <p:spPr>
          <a:xfrm rot="16372010">
            <a:off x="16878728" y="8121594"/>
            <a:ext cx="1716525" cy="2015050"/>
          </a:xfrm>
          <a:prstGeom prst="rect">
            <a:avLst/>
          </a:prstGeom>
        </p:spPr>
      </p:pic>
    </p:spTree>
    <p:extLst>
      <p:ext uri="{BB962C8B-B14F-4D97-AF65-F5344CB8AC3E}">
        <p14:creationId xmlns:p14="http://schemas.microsoft.com/office/powerpoint/2010/main" val="3246801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wipe(left)">
                                      <p:cBhvr>
                                        <p:cTn id="7" dur="5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wipe(left)">
                                      <p:cBhvr>
                                        <p:cTn id="12" dur="500"/>
                                        <p:tgtEl>
                                          <p:spTgt spid="117">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17">
                                            <p:txEl>
                                              <p:pRg st="2" end="2"/>
                                            </p:txEl>
                                          </p:spTgt>
                                        </p:tgtEl>
                                        <p:attrNameLst>
                                          <p:attrName>style.visibility</p:attrName>
                                        </p:attrNameLst>
                                      </p:cBhvr>
                                      <p:to>
                                        <p:strVal val="visible"/>
                                      </p:to>
                                    </p:set>
                                    <p:animEffect transition="in" filter="wipe(left)">
                                      <p:cBhvr>
                                        <p:cTn id="15" dur="500"/>
                                        <p:tgtEl>
                                          <p:spTgt spid="11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7">
                                            <p:txEl>
                                              <p:pRg st="3" end="3"/>
                                            </p:txEl>
                                          </p:spTgt>
                                        </p:tgtEl>
                                        <p:attrNameLst>
                                          <p:attrName>style.visibility</p:attrName>
                                        </p:attrNameLst>
                                      </p:cBhvr>
                                      <p:to>
                                        <p:strVal val="visible"/>
                                      </p:to>
                                    </p:set>
                                    <p:animEffect transition="in" filter="wipe(left)">
                                      <p:cBhvr>
                                        <p:cTn id="20" dur="500"/>
                                        <p:tgtEl>
                                          <p:spTgt spid="117">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17">
                                            <p:txEl>
                                              <p:pRg st="4" end="4"/>
                                            </p:txEl>
                                          </p:spTgt>
                                        </p:tgtEl>
                                        <p:attrNameLst>
                                          <p:attrName>style.visibility</p:attrName>
                                        </p:attrNameLst>
                                      </p:cBhvr>
                                      <p:to>
                                        <p:strVal val="visible"/>
                                      </p:to>
                                    </p:set>
                                    <p:animEffect transition="in" filter="wipe(left)">
                                      <p:cBhvr>
                                        <p:cTn id="23" dur="500"/>
                                        <p:tgtEl>
                                          <p:spTgt spid="11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7">
                                            <p:txEl>
                                              <p:pRg st="5" end="5"/>
                                            </p:txEl>
                                          </p:spTgt>
                                        </p:tgtEl>
                                        <p:attrNameLst>
                                          <p:attrName>style.visibility</p:attrName>
                                        </p:attrNameLst>
                                      </p:cBhvr>
                                      <p:to>
                                        <p:strVal val="visible"/>
                                      </p:to>
                                    </p:set>
                                    <p:animEffect transition="in" filter="wipe(left)">
                                      <p:cBhvr>
                                        <p:cTn id="28" dur="500"/>
                                        <p:tgtEl>
                                          <p:spTgt spid="1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4" name="Group 74"/>
          <p:cNvGrpSpPr/>
          <p:nvPr/>
        </p:nvGrpSpPr>
        <p:grpSpPr>
          <a:xfrm>
            <a:off x="5955948" y="-25400"/>
            <a:ext cx="9678046" cy="6558990"/>
            <a:chOff x="0" y="0"/>
            <a:chExt cx="12904061" cy="8745320"/>
          </a:xfrm>
        </p:grpSpPr>
        <p:sp>
          <p:nvSpPr>
            <p:cNvPr id="75" name="Freeform 75"/>
            <p:cNvSpPr/>
            <p:nvPr/>
          </p:nvSpPr>
          <p:spPr>
            <a:xfrm>
              <a:off x="0" y="0"/>
              <a:ext cx="12904089" cy="8744966"/>
            </a:xfrm>
            <a:custGeom>
              <a:avLst/>
              <a:gdLst/>
              <a:ahLst/>
              <a:cxnLst/>
              <a:rect l="l" t="t" r="r" b="b"/>
              <a:pathLst>
                <a:path w="12904089" h="8744966">
                  <a:moveTo>
                    <a:pt x="3992626" y="0"/>
                  </a:moveTo>
                  <a:lnTo>
                    <a:pt x="0" y="4240022"/>
                  </a:lnTo>
                  <a:lnTo>
                    <a:pt x="4667123" y="8744966"/>
                  </a:lnTo>
                  <a:lnTo>
                    <a:pt x="12904089"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grpSp>
        <p:nvGrpSpPr>
          <p:cNvPr id="76" name="Group 76"/>
          <p:cNvGrpSpPr/>
          <p:nvPr/>
        </p:nvGrpSpPr>
        <p:grpSpPr>
          <a:xfrm>
            <a:off x="12114652" y="0"/>
            <a:ext cx="6173334" cy="8589900"/>
            <a:chOff x="0" y="0"/>
            <a:chExt cx="8231112" cy="11453200"/>
          </a:xfrm>
        </p:grpSpPr>
        <p:sp>
          <p:nvSpPr>
            <p:cNvPr id="77" name="Freeform 77"/>
            <p:cNvSpPr/>
            <p:nvPr/>
          </p:nvSpPr>
          <p:spPr>
            <a:xfrm>
              <a:off x="381" y="0"/>
              <a:ext cx="8230743" cy="11452733"/>
            </a:xfrm>
            <a:custGeom>
              <a:avLst/>
              <a:gdLst/>
              <a:ahLst/>
              <a:cxnLst/>
              <a:rect l="l" t="t" r="r" b="b"/>
              <a:pathLst>
                <a:path w="8230743" h="11452733">
                  <a:moveTo>
                    <a:pt x="8230743" y="0"/>
                  </a:moveTo>
                  <a:lnTo>
                    <a:pt x="0" y="8204708"/>
                  </a:lnTo>
                  <a:lnTo>
                    <a:pt x="3753231" y="11452733"/>
                  </a:lnTo>
                  <a:lnTo>
                    <a:pt x="8230743" y="6988683"/>
                  </a:lnTo>
                  <a:lnTo>
                    <a:pt x="8230743"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78" name="TextBox 78"/>
          <p:cNvSpPr txBox="1"/>
          <p:nvPr/>
        </p:nvSpPr>
        <p:spPr>
          <a:xfrm>
            <a:off x="1536175" y="3978825"/>
            <a:ext cx="7516350" cy="2740650"/>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What is a </a:t>
            </a:r>
            <a:r>
              <a:rPr kumimoji="0" lang="en-US" sz="8000" b="1" i="1" u="none" strike="noStrike" kern="1200" cap="none" spc="0" normalizeH="0" baseline="0" noProof="0">
                <a:ln>
                  <a:noFill/>
                </a:ln>
                <a:solidFill>
                  <a:srgbClr val="FFF1F7"/>
                </a:solidFill>
                <a:effectLst/>
                <a:uLnTx/>
                <a:uFillTx/>
                <a:latin typeface="Arimo Bold Italics"/>
                <a:ea typeface="Arimo Bold Italics"/>
                <a:cs typeface="Arimo Bold Italics"/>
                <a:sym typeface="Arimo Bold Italics"/>
              </a:rPr>
              <a:t>Polygon?</a:t>
            </a:r>
          </a:p>
        </p:txBody>
      </p:sp>
      <p:sp>
        <p:nvSpPr>
          <p:cNvPr id="79" name="TextBox 79"/>
          <p:cNvSpPr txBox="1"/>
          <p:nvPr/>
        </p:nvSpPr>
        <p:spPr>
          <a:xfrm>
            <a:off x="1745975" y="1698363"/>
            <a:ext cx="1840350" cy="1947850"/>
          </a:xfrm>
          <a:prstGeom prst="rect">
            <a:avLst/>
          </a:prstGeom>
        </p:spPr>
        <p:txBody>
          <a:bodyPr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01</a:t>
            </a:r>
          </a:p>
        </p:txBody>
      </p:sp>
      <p:sp>
        <p:nvSpPr>
          <p:cNvPr id="89" name="TextBox 88">
            <a:extLst>
              <a:ext uri="{FF2B5EF4-FFF2-40B4-BE49-F238E27FC236}">
                <a16:creationId xmlns:a16="http://schemas.microsoft.com/office/drawing/2014/main" id="{711493CA-7A75-074E-7097-E1E357F2E0AF}"/>
              </a:ext>
            </a:extLst>
          </p:cNvPr>
          <p:cNvSpPr txBox="1"/>
          <p:nvPr/>
        </p:nvSpPr>
        <p:spPr>
          <a:xfrm>
            <a:off x="685800" y="544949"/>
            <a:ext cx="1325966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457EFD"/>
                </a:solidFill>
                <a:effectLst/>
                <a:uLnTx/>
                <a:uFillTx/>
                <a:latin typeface="Arial" panose="020B0604020202020204" pitchFamily="34" charset="0"/>
                <a:ea typeface="+mn-ea"/>
                <a:cs typeface="Arial" panose="020B0604020202020204" pitchFamily="34" charset="0"/>
              </a:rPr>
              <a:t>KHUNG KIẾN THỨC</a:t>
            </a:r>
            <a:endParaRPr kumimoji="0" lang="en-US" sz="7000" b="1"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endParaRPr>
          </a:p>
        </p:txBody>
      </p:sp>
      <p:grpSp>
        <p:nvGrpSpPr>
          <p:cNvPr id="92" name="Group 91"/>
          <p:cNvGrpSpPr/>
          <p:nvPr/>
        </p:nvGrpSpPr>
        <p:grpSpPr>
          <a:xfrm>
            <a:off x="685800" y="2420024"/>
            <a:ext cx="13259662" cy="7143076"/>
            <a:chOff x="532538" y="2065313"/>
            <a:chExt cx="13259662" cy="7143076"/>
          </a:xfrm>
        </p:grpSpPr>
        <p:sp>
          <p:nvSpPr>
            <p:cNvPr id="84" name="Rectangle 83"/>
            <p:cNvSpPr/>
            <p:nvPr/>
          </p:nvSpPr>
          <p:spPr>
            <a:xfrm>
              <a:off x="532538" y="2065313"/>
              <a:ext cx="13259662" cy="7143076"/>
            </a:xfrm>
            <a:prstGeom prst="rect">
              <a:avLst/>
            </a:prstGeom>
            <a:solidFill>
              <a:srgbClr val="FFB3D4"/>
            </a:solidFill>
            <a:ln>
              <a:solidFill>
                <a:srgbClr val="FF9F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7" name="Rectangle 86"/>
                <p:cNvSpPr/>
                <p:nvPr/>
              </p:nvSpPr>
              <p:spPr>
                <a:xfrm>
                  <a:off x="913538" y="2476500"/>
                  <a:ext cx="12486867" cy="6417911"/>
                </a:xfrm>
                <a:prstGeom prst="rect">
                  <a:avLst/>
                </a:prstGeom>
              </p:spPr>
              <p:txBody>
                <a:bodyPr wrap="square">
                  <a:spAutoFit/>
                </a:bodyPr>
                <a:lstStyle/>
                <a:p>
                  <a:pPr algn="just">
                    <a:lnSpc>
                      <a:spcPct val="150000"/>
                    </a:lnSpc>
                    <a:spcBef>
                      <a:spcPts val="300"/>
                    </a:spcBef>
                    <a:spcAft>
                      <a:spcPts val="300"/>
                    </a:spcAft>
                    <a:tabLst>
                      <a:tab pos="2719705" algn="l"/>
                    </a:tabLst>
                  </a:pPr>
                  <a:r>
                    <a:rPr lang="vi-VN" sz="4300">
                      <a:ea typeface="Malgun Gothic" panose="020B0503020000020004" pitchFamily="34" charset="-127"/>
                      <a:cs typeface="Times New Roman" panose="02020603050405020304" pitchFamily="18" charset="0"/>
                    </a:rPr>
                    <a:t>Một cách tổng quát, ta có công thức tính diện tích mặt xung </a:t>
                  </a:r>
                  <a:r>
                    <a:rPr lang="vi-VN" sz="4300">
                      <a:ea typeface="Malgun Gothic" panose="020B0503020000020004" pitchFamily="34" charset="-127"/>
                      <a:cs typeface="Times New Roman" panose="02020603050405020304" pitchFamily="18" charset="0"/>
                    </a:rPr>
                    <a:t>quanh </a:t>
                  </a:r>
                  <a:r>
                    <a:rPr lang="vi-VN" sz="4300" smtClean="0">
                      <a:ea typeface="Malgun Gothic" panose="020B0503020000020004" pitchFamily="34" charset="-127"/>
                      <a:cs typeface="Times New Roman" panose="02020603050405020304" pitchFamily="18" charset="0"/>
                    </a:rPr>
                    <a:t>(gọi </a:t>
                  </a:r>
                  <a:r>
                    <a:rPr lang="vi-VN" sz="4300">
                      <a:ea typeface="Malgun Gothic" panose="020B0503020000020004" pitchFamily="34" charset="-127"/>
                      <a:cs typeface="Times New Roman" panose="02020603050405020304" pitchFamily="18" charset="0"/>
                    </a:rPr>
                    <a:t>tắt là diện tích xung quanh</a:t>
                  </a:r>
                  <a:r>
                    <a:rPr lang="vi-VN" sz="4300">
                      <a:ea typeface="Malgun Gothic" panose="020B0503020000020004" pitchFamily="34" charset="-127"/>
                      <a:cs typeface="Times New Roman" panose="02020603050405020304" pitchFamily="18" charset="0"/>
                    </a:rPr>
                    <a:t>, </a:t>
                  </a:r>
                  <a:r>
                    <a:rPr lang="en-US" sz="4300" smtClean="0">
                      <a:ea typeface="Malgun Gothic" panose="020B0503020000020004" pitchFamily="34" charset="-127"/>
                      <a:cs typeface="Times New Roman" panose="02020603050405020304" pitchFamily="18" charset="0"/>
                    </a:rPr>
                    <a:t>   </a:t>
                  </a:r>
                  <a:r>
                    <a:rPr lang="vi-VN" sz="4300" smtClean="0">
                      <a:ea typeface="Malgun Gothic" panose="020B0503020000020004" pitchFamily="34" charset="-127"/>
                      <a:cs typeface="Times New Roman" panose="02020603050405020304" pitchFamily="18" charset="0"/>
                    </a:rPr>
                    <a:t>kí </a:t>
                  </a:r>
                  <a:r>
                    <a:rPr lang="vi-VN" sz="4300">
                      <a:ea typeface="Malgun Gothic" panose="020B0503020000020004" pitchFamily="34" charset="-127"/>
                      <a:cs typeface="Times New Roman" panose="02020603050405020304" pitchFamily="18" charset="0"/>
                    </a:rPr>
                    <a:t>hiệu </a:t>
                  </a:r>
                  <a14:m>
                    <m:oMath xmlns:m="http://schemas.openxmlformats.org/officeDocument/2006/math">
                      <m:sSub>
                        <m:sSubPr>
                          <m:ctrlPr>
                            <a:rPr lang="en-US" sz="4300" i="1">
                              <a:effectLst/>
                              <a:ea typeface="Malgun Gothic" panose="020B0503020000020004" pitchFamily="34" charset="-127"/>
                              <a:cs typeface="Times New Roman" panose="02020603050405020304" pitchFamily="18" charset="0"/>
                            </a:rPr>
                          </m:ctrlPr>
                        </m:sSubPr>
                        <m:e>
                          <m:r>
                            <a:rPr lang="vi-VN" sz="4300" i="1">
                              <a:effectLst/>
                              <a:ea typeface="Malgun Gothic" panose="020B0503020000020004" pitchFamily="34" charset="-127"/>
                              <a:cs typeface="Times New Roman" panose="02020603050405020304" pitchFamily="18" charset="0"/>
                            </a:rPr>
                            <m:t>𝑆</m:t>
                          </m:r>
                        </m:e>
                        <m:sub>
                          <m:r>
                            <a:rPr lang="vi-VN" sz="4300" i="1">
                              <a:effectLst/>
                              <a:ea typeface="Malgun Gothic" panose="020B0503020000020004" pitchFamily="34" charset="-127"/>
                              <a:cs typeface="Times New Roman" panose="02020603050405020304" pitchFamily="18" charset="0"/>
                            </a:rPr>
                            <m:t>𝑥𝑞</m:t>
                          </m:r>
                        </m:sub>
                      </m:sSub>
                    </m:oMath>
                  </a14:m>
                  <a:r>
                    <a:rPr lang="vi-VN" sz="4300">
                      <a:effectLst/>
                      <a:ea typeface="Malgun Gothic" panose="020B0503020000020004" pitchFamily="34" charset="-127"/>
                      <a:cs typeface="Times New Roman" panose="02020603050405020304" pitchFamily="18" charset="0"/>
                    </a:rPr>
                    <a:t>) của hình trụ như sau:</a:t>
                  </a:r>
                  <a:endParaRPr lang="en-US" sz="43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tabLst>
                      <a:tab pos="2719705" algn="l"/>
                    </a:tabLst>
                  </a:pPr>
                  <a14:m>
                    <m:oMathPara xmlns:m="http://schemas.openxmlformats.org/officeDocument/2006/math">
                      <m:oMathParaPr>
                        <m:jc m:val="centerGroup"/>
                      </m:oMathParaPr>
                      <m:oMath xmlns:m="http://schemas.openxmlformats.org/officeDocument/2006/math">
                        <m:sSub>
                          <m:sSubPr>
                            <m:ctrlPr>
                              <a:rPr lang="en-US" sz="4300" i="1">
                                <a:effectLst/>
                                <a:ea typeface="Malgun Gothic" panose="020B0503020000020004" pitchFamily="34" charset="-127"/>
                                <a:cs typeface="Times New Roman" panose="02020603050405020304" pitchFamily="18" charset="0"/>
                              </a:rPr>
                            </m:ctrlPr>
                          </m:sSubPr>
                          <m:e>
                            <m:r>
                              <a:rPr lang="vi-VN" sz="4300" i="1">
                                <a:effectLst/>
                                <a:ea typeface="Malgun Gothic" panose="020B0503020000020004" pitchFamily="34" charset="-127"/>
                                <a:cs typeface="Times New Roman" panose="02020603050405020304" pitchFamily="18" charset="0"/>
                              </a:rPr>
                              <m:t>𝑆</m:t>
                            </m:r>
                          </m:e>
                          <m:sub>
                            <m:r>
                              <a:rPr lang="vi-VN" sz="4300" i="1">
                                <a:effectLst/>
                                <a:ea typeface="Malgun Gothic" panose="020B0503020000020004" pitchFamily="34" charset="-127"/>
                                <a:cs typeface="Times New Roman" panose="02020603050405020304" pitchFamily="18" charset="0"/>
                              </a:rPr>
                              <m:t>𝑥𝑞</m:t>
                            </m:r>
                          </m:sub>
                        </m:sSub>
                        <m:r>
                          <a:rPr lang="vi-VN" sz="4300" i="1">
                            <a:effectLst/>
                            <a:ea typeface="Malgun Gothic" panose="020B0503020000020004" pitchFamily="34" charset="-127"/>
                            <a:cs typeface="Times New Roman" panose="02020603050405020304" pitchFamily="18" charset="0"/>
                          </a:rPr>
                          <m:t>=2</m:t>
                        </m:r>
                        <m:r>
                          <a:rPr lang="vi-VN" sz="4300" i="1">
                            <a:effectLst/>
                            <a:ea typeface="Malgun Gothic" panose="020B0503020000020004" pitchFamily="34" charset="-127"/>
                            <a:cs typeface="Times New Roman" panose="02020603050405020304" pitchFamily="18" charset="0"/>
                          </a:rPr>
                          <m:t>𝜋</m:t>
                        </m:r>
                        <m:r>
                          <a:rPr lang="vi-VN" sz="4300" i="1">
                            <a:effectLst/>
                            <a:ea typeface="Malgun Gothic" panose="020B0503020000020004" pitchFamily="34" charset="-127"/>
                            <a:cs typeface="Times New Roman" panose="02020603050405020304" pitchFamily="18" charset="0"/>
                          </a:rPr>
                          <m:t>𝑅h</m:t>
                        </m:r>
                        <m:r>
                          <a:rPr lang="vi-VN" sz="4300" i="1">
                            <a:effectLst/>
                            <a:ea typeface="Malgun Gothic" panose="020B0503020000020004" pitchFamily="34" charset="-127"/>
                            <a:cs typeface="Times New Roman" panose="02020603050405020304" pitchFamily="18" charset="0"/>
                          </a:rPr>
                          <m:t>,</m:t>
                        </m:r>
                      </m:oMath>
                    </m:oMathPara>
                  </a14:m>
                  <a:endParaRPr lang="en-US" sz="43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tabLst>
                      <a:tab pos="2719705" algn="l"/>
                    </a:tabLst>
                  </a:pPr>
                  <a:r>
                    <a:rPr lang="vi-VN" sz="4300">
                      <a:effectLst/>
                      <a:ea typeface="Malgun Gothic" panose="020B0503020000020004" pitchFamily="34" charset="-127"/>
                      <a:cs typeface="Times New Roman" panose="02020603050405020304" pitchFamily="18" charset="0"/>
                    </a:rPr>
                    <a:t>Trong đó </a:t>
                  </a:r>
                  <a14:m>
                    <m:oMath xmlns:m="http://schemas.openxmlformats.org/officeDocument/2006/math">
                      <m:r>
                        <a:rPr lang="vi-VN" sz="4300" i="1">
                          <a:effectLst/>
                          <a:ea typeface="Malgun Gothic" panose="020B0503020000020004" pitchFamily="34" charset="-127"/>
                          <a:cs typeface="Times New Roman" panose="02020603050405020304" pitchFamily="18" charset="0"/>
                        </a:rPr>
                        <m:t>𝑅</m:t>
                      </m:r>
                    </m:oMath>
                  </a14:m>
                  <a:r>
                    <a:rPr lang="vi-VN" sz="4300">
                      <a:effectLst/>
                      <a:ea typeface="Malgun Gothic" panose="020B0503020000020004" pitchFamily="34" charset="-127"/>
                      <a:cs typeface="Times New Roman" panose="02020603050405020304" pitchFamily="18" charset="0"/>
                    </a:rPr>
                    <a:t> là bán kính đáy, </a:t>
                  </a:r>
                  <a:endParaRPr lang="en-US" sz="4300" smtClean="0">
                    <a:effectLs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tabLst>
                      <a:tab pos="2719705" algn="l"/>
                    </a:tabLst>
                  </a:pPr>
                  <a:r>
                    <a:rPr lang="en-US" sz="4300">
                      <a:ea typeface="Malgun Gothic" panose="020B0503020000020004" pitchFamily="34" charset="-127"/>
                      <a:cs typeface="Times New Roman" panose="02020603050405020304" pitchFamily="18" charset="0"/>
                    </a:rPr>
                    <a:t> </a:t>
                  </a:r>
                  <a:r>
                    <a:rPr lang="en-US" sz="4300" smtClean="0">
                      <a:ea typeface="Malgun Gothic" panose="020B0503020000020004" pitchFamily="34" charset="-127"/>
                      <a:cs typeface="Times New Roman" panose="02020603050405020304" pitchFamily="18" charset="0"/>
                    </a:rPr>
                    <a:t>                 </a:t>
                  </a:r>
                  <a14:m>
                    <m:oMath xmlns:m="http://schemas.openxmlformats.org/officeDocument/2006/math">
                      <m:r>
                        <a:rPr lang="vi-VN" sz="4300" i="1">
                          <a:effectLst/>
                          <a:ea typeface="Malgun Gothic" panose="020B0503020000020004" pitchFamily="34" charset="-127"/>
                          <a:cs typeface="Times New Roman" panose="02020603050405020304" pitchFamily="18" charset="0"/>
                        </a:rPr>
                        <m:t>h</m:t>
                      </m:r>
                    </m:oMath>
                  </a14:m>
                  <a:r>
                    <a:rPr lang="vi-VN" sz="4300">
                      <a:effectLst/>
                      <a:ea typeface="Malgun Gothic" panose="020B0503020000020004" pitchFamily="34" charset="-127"/>
                      <a:cs typeface="Times New Roman" panose="02020603050405020304" pitchFamily="18" charset="0"/>
                    </a:rPr>
                    <a:t> là </a:t>
                  </a:r>
                  <a:r>
                    <a:rPr lang="vi-VN" sz="4300">
                      <a:effectLst/>
                      <a:ea typeface="Malgun Gothic" panose="020B0503020000020004" pitchFamily="34" charset="-127"/>
                      <a:cs typeface="Times New Roman" panose="02020603050405020304" pitchFamily="18" charset="0"/>
                    </a:rPr>
                    <a:t>chiều </a:t>
                  </a:r>
                  <a:r>
                    <a:rPr lang="vi-VN" sz="4300" smtClean="0">
                      <a:effectLst/>
                      <a:ea typeface="Malgun Gothic" panose="020B0503020000020004" pitchFamily="34" charset="-127"/>
                      <a:cs typeface="Times New Roman" panose="02020603050405020304" pitchFamily="18" charset="0"/>
                    </a:rPr>
                    <a:t>cao</a:t>
                  </a:r>
                  <a:r>
                    <a:rPr lang="en-US" sz="4300" smtClean="0">
                      <a:effectLst/>
                      <a:ea typeface="Malgun Gothic" panose="020B0503020000020004" pitchFamily="34" charset="-127"/>
                      <a:cs typeface="Times New Roman" panose="02020603050405020304" pitchFamily="18" charset="0"/>
                    </a:rPr>
                    <a:t>.</a:t>
                  </a:r>
                  <a:endParaRPr lang="en-US" sz="4300">
                    <a:effectLst/>
                    <a:ea typeface="Calibri" panose="020F0502020204030204" pitchFamily="34" charset="0"/>
                    <a:cs typeface="Times New Roman" panose="02020603050405020304" pitchFamily="18" charset="0"/>
                  </a:endParaRPr>
                </a:p>
              </p:txBody>
            </p:sp>
          </mc:Choice>
          <mc:Fallback>
            <p:sp>
              <p:nvSpPr>
                <p:cNvPr id="87" name="Rectangle 86"/>
                <p:cNvSpPr>
                  <a:spLocks noRot="1" noChangeAspect="1" noMove="1" noResize="1" noEditPoints="1" noAdjustHandles="1" noChangeArrowheads="1" noChangeShapeType="1" noTextEdit="1"/>
                </p:cNvSpPr>
                <p:nvPr/>
              </p:nvSpPr>
              <p:spPr>
                <a:xfrm>
                  <a:off x="913538" y="2476500"/>
                  <a:ext cx="12486867" cy="6417911"/>
                </a:xfrm>
                <a:prstGeom prst="rect">
                  <a:avLst/>
                </a:prstGeom>
                <a:blipFill>
                  <a:blip r:embed="rId3"/>
                  <a:stretch>
                    <a:fillRect l="-1904" r="-1904" b="-1519"/>
                  </a:stretch>
                </a:blipFill>
              </p:spPr>
              <p:txBody>
                <a:bodyPr/>
                <a:lstStyle/>
                <a:p>
                  <a:r>
                    <a:rPr lang="en-US">
                      <a:noFill/>
                    </a:rPr>
                    <a:t> </a:t>
                  </a:r>
                </a:p>
              </p:txBody>
            </p:sp>
          </mc:Fallback>
        </mc:AlternateContent>
      </p:grpSp>
      <p:sp>
        <p:nvSpPr>
          <p:cNvPr id="93" name="Freeform 8"/>
          <p:cNvSpPr/>
          <p:nvPr/>
        </p:nvSpPr>
        <p:spPr>
          <a:xfrm>
            <a:off x="13709863" y="6686183"/>
            <a:ext cx="4120937" cy="3283521"/>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4">
              <a:extLst>
                <a:ext uri="{96DAC541-7B7A-43D3-8B79-37D633B846F1}">
                  <asvg:svgBlip xmlns="" xmlns:asvg="http://schemas.microsoft.com/office/drawing/2016/SVG/main" r:embed="rId13"/>
                </a:ext>
              </a:extLst>
            </a:blip>
            <a:stretch>
              <a:fillRect/>
            </a:stretch>
          </a:blipFill>
        </p:spPr>
      </p:sp>
      <p:sp>
        <p:nvSpPr>
          <p:cNvPr id="94" name="Freeform 7"/>
          <p:cNvSpPr/>
          <p:nvPr/>
        </p:nvSpPr>
        <p:spPr>
          <a:xfrm rot="20386148">
            <a:off x="15990351" y="587760"/>
            <a:ext cx="1535243" cy="2666622"/>
          </a:xfrm>
          <a:custGeom>
            <a:avLst/>
            <a:gdLst/>
            <a:ahLst/>
            <a:cxnLst/>
            <a:rect l="l" t="t" r="r" b="b"/>
            <a:pathLst>
              <a:path w="2744788" h="5024784">
                <a:moveTo>
                  <a:pt x="0" y="0"/>
                </a:moveTo>
                <a:lnTo>
                  <a:pt x="2744788" y="0"/>
                </a:lnTo>
                <a:lnTo>
                  <a:pt x="2744788" y="5024784"/>
                </a:lnTo>
                <a:lnTo>
                  <a:pt x="0" y="5024784"/>
                </a:lnTo>
                <a:lnTo>
                  <a:pt x="0" y="0"/>
                </a:lnTo>
                <a:close/>
              </a:path>
            </a:pathLst>
          </a:custGeom>
          <a:blipFill>
            <a:blip r:embed="rId14"/>
            <a:stretch>
              <a:fillRect/>
            </a:stretch>
          </a:blipFill>
        </p:spPr>
      </p:sp>
    </p:spTree>
    <p:extLst>
      <p:ext uri="{BB962C8B-B14F-4D97-AF65-F5344CB8AC3E}">
        <p14:creationId xmlns:p14="http://schemas.microsoft.com/office/powerpoint/2010/main" val="39559055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barn(inVertical)">
                                      <p:cBhvr>
                                        <p:cTn id="1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grpSp>
        <p:nvGrpSpPr>
          <p:cNvPr id="5" name="Group 4"/>
          <p:cNvGrpSpPr/>
          <p:nvPr/>
        </p:nvGrpSpPr>
        <p:grpSpPr>
          <a:xfrm>
            <a:off x="413084" y="266700"/>
            <a:ext cx="17447093" cy="2191461"/>
            <a:chOff x="427824" y="187738"/>
            <a:chExt cx="17447093" cy="2191461"/>
          </a:xfrm>
        </p:grpSpPr>
        <p:grpSp>
          <p:nvGrpSpPr>
            <p:cNvPr id="6" name="Group 5"/>
            <p:cNvGrpSpPr/>
            <p:nvPr/>
          </p:nvGrpSpPr>
          <p:grpSpPr>
            <a:xfrm>
              <a:off x="461211" y="187738"/>
              <a:ext cx="2057400" cy="1145762"/>
              <a:chOff x="5640294" y="251321"/>
              <a:chExt cx="6553200" cy="1691779"/>
            </a:xfrm>
          </p:grpSpPr>
          <p:grpSp>
            <p:nvGrpSpPr>
              <p:cNvPr id="9" name="Group 5"/>
              <p:cNvGrpSpPr/>
              <p:nvPr/>
            </p:nvGrpSpPr>
            <p:grpSpPr>
              <a:xfrm>
                <a:off x="5640294" y="251321"/>
                <a:ext cx="6553200" cy="1691779"/>
                <a:chOff x="0" y="-38100"/>
                <a:chExt cx="800981" cy="145506"/>
              </a:xfrm>
            </p:grpSpPr>
            <p:sp>
              <p:nvSpPr>
                <p:cNvPr id="11" name="Freeform 6"/>
                <p:cNvSpPr/>
                <p:nvPr/>
              </p:nvSpPr>
              <p:spPr>
                <a:xfrm>
                  <a:off x="0" y="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FF3890"/>
                </a:solidFill>
              </p:spPr>
            </p:sp>
            <p:sp>
              <p:nvSpPr>
                <p:cNvPr id="12"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p:cNvSpPr/>
              <p:nvPr/>
            </p:nvSpPr>
            <p:spPr>
              <a:xfrm>
                <a:off x="6253461" y="806818"/>
                <a:ext cx="4522555" cy="10906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HĐ2.</a:t>
                </a:r>
                <a:endParaRPr kumimoji="0" lang="en-US" sz="4200" b="1" i="0" u="none" strike="noStrike" kern="1200" cap="none" spc="0" normalizeH="0" baseline="0" noProof="0">
                  <a:ln>
                    <a:noFill/>
                  </a:ln>
                  <a:solidFill>
                    <a:prstClr val="white"/>
                  </a:solidFill>
                  <a:effectLst/>
                  <a:uLnTx/>
                  <a:uFillTx/>
                  <a:latin typeface="Calibri"/>
                </a:endParaRPr>
              </a:p>
            </p:txBody>
          </p:sp>
        </p:grpSp>
        <mc:AlternateContent xmlns:mc="http://schemas.openxmlformats.org/markup-compatibility/2006">
          <mc:Choice xmlns:a14="http://schemas.microsoft.com/office/drawing/2010/main" Requires="a14">
            <p:sp>
              <p:nvSpPr>
                <p:cNvPr id="7" name="Rectangle 6"/>
                <p:cNvSpPr/>
                <p:nvPr/>
              </p:nvSpPr>
              <p:spPr>
                <a:xfrm>
                  <a:off x="427824" y="347874"/>
                  <a:ext cx="17447093" cy="2031325"/>
                </a:xfrm>
                <a:prstGeom prst="rect">
                  <a:avLst/>
                </a:prstGeom>
              </p:spPr>
              <p:txBody>
                <a:bodyPr wrap="square">
                  <a:spAutoFit/>
                </a:bodyPr>
                <a:lstStyle/>
                <a:p>
                  <a:pPr algn="just">
                    <a:lnSpc>
                      <a:spcPct val="150000"/>
                    </a:lnSpc>
                  </a:pPr>
                  <a:r>
                    <a:rPr lang="en-US" sz="4200" smtClean="0">
                      <a:ea typeface="Calibri" panose="020F0502020204030204" pitchFamily="34" charset="0"/>
                      <a:cs typeface="Times New Roman" panose="02020603050405020304" pitchFamily="18" charset="0"/>
                    </a:rPr>
                    <a:t>                 </a:t>
                  </a:r>
                  <a:r>
                    <a:rPr lang="vi-VN" sz="4200">
                      <a:ea typeface="Calibri" panose="020F0502020204030204" pitchFamily="34" charset="0"/>
                      <a:cs typeface="Times New Roman" panose="02020603050405020304" pitchFamily="18" charset="0"/>
                    </a:rPr>
                    <a:t>Hãy nhắc lại công thức tính thể tích của hình lăng trụ đứng tam giác (hoặc hình lăng trụ đứng tứ giác) có diện tích đáy </a:t>
                  </a:r>
                  <a14:m>
                    <m:oMath xmlns:m="http://schemas.openxmlformats.org/officeDocument/2006/math">
                      <m:r>
                        <a:rPr lang="vi-VN" sz="4200" i="1" smtClean="0">
                          <a:latin typeface="Cambria Math" panose="02040503050406030204" pitchFamily="18" charset="0"/>
                          <a:ea typeface="Calibri" panose="020F0502020204030204" pitchFamily="34" charset="0"/>
                          <a:cs typeface="Times New Roman" panose="02020603050405020304" pitchFamily="18" charset="0"/>
                        </a:rPr>
                        <m:t>𝑆</m:t>
                      </m:r>
                    </m:oMath>
                  </a14:m>
                  <a:r>
                    <a:rPr lang="vi-VN" sz="4200">
                      <a:ea typeface="Calibri" panose="020F0502020204030204" pitchFamily="34" charset="0"/>
                      <a:cs typeface="Times New Roman" panose="02020603050405020304" pitchFamily="18" charset="0"/>
                    </a:rPr>
                    <a:t> và chiều cao </a:t>
                  </a:r>
                  <a14:m>
                    <m:oMath xmlns:m="http://schemas.openxmlformats.org/officeDocument/2006/math">
                      <m:r>
                        <a:rPr lang="vi-VN" sz="4200" i="1" smtClean="0">
                          <a:latin typeface="Cambria Math" panose="02040503050406030204" pitchFamily="18" charset="0"/>
                          <a:ea typeface="Calibri" panose="020F0502020204030204" pitchFamily="34" charset="0"/>
                          <a:cs typeface="Times New Roman" panose="02020603050405020304" pitchFamily="18" charset="0"/>
                        </a:rPr>
                        <m:t>h</m:t>
                      </m:r>
                    </m:oMath>
                  </a14:m>
                  <a:r>
                    <a:rPr lang="vi-VN" sz="4200">
                      <a:ea typeface="Calibri" panose="020F0502020204030204" pitchFamily="34" charset="0"/>
                      <a:cs typeface="Times New Roman" panose="02020603050405020304" pitchFamily="18" charset="0"/>
                    </a:rPr>
                    <a:t>.</a:t>
                  </a:r>
                  <a:endParaRPr lang="en-US" sz="4200">
                    <a:effectLs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427824" y="347874"/>
                  <a:ext cx="17447093" cy="2031325"/>
                </a:xfrm>
                <a:prstGeom prst="rect">
                  <a:avLst/>
                </a:prstGeom>
                <a:blipFill>
                  <a:blip r:embed="rId3"/>
                  <a:stretch>
                    <a:fillRect l="-1363" r="-1328" b="-7207"/>
                  </a:stretch>
                </a:blipFill>
              </p:spPr>
              <p:txBody>
                <a:bodyPr/>
                <a:lstStyle/>
                <a:p>
                  <a:r>
                    <a:rPr lang="en-US">
                      <a:noFill/>
                    </a:rPr>
                    <a:t> </a:t>
                  </a:r>
                </a:p>
              </p:txBody>
            </p:sp>
          </mc:Fallback>
        </mc:AlternateContent>
      </p:grpSp>
      <p:grpSp>
        <p:nvGrpSpPr>
          <p:cNvPr id="14" name="Group 13"/>
          <p:cNvGrpSpPr/>
          <p:nvPr/>
        </p:nvGrpSpPr>
        <p:grpSpPr>
          <a:xfrm>
            <a:off x="7650730" y="2781300"/>
            <a:ext cx="2971800" cy="1524000"/>
            <a:chOff x="859666" y="676025"/>
            <a:chExt cx="3432866" cy="1051118"/>
          </a:xfrm>
        </p:grpSpPr>
        <p:pic>
          <p:nvPicPr>
            <p:cNvPr id="15" name="Picture 14"/>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6" name="TextBox 15"/>
            <p:cNvSpPr txBox="1"/>
            <p:nvPr/>
          </p:nvSpPr>
          <p:spPr>
            <a:xfrm>
              <a:off x="859666" y="889968"/>
              <a:ext cx="3432866" cy="50946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3" name="Rectangle 12"/>
              <p:cNvSpPr/>
              <p:nvPr/>
            </p:nvSpPr>
            <p:spPr>
              <a:xfrm>
                <a:off x="1933376" y="4914900"/>
                <a:ext cx="14406508" cy="2196948"/>
              </a:xfrm>
              <a:prstGeom prst="rect">
                <a:avLst/>
              </a:prstGeom>
            </p:spPr>
            <p:txBody>
              <a:bodyPr wrap="none">
                <a:spAutoFit/>
              </a:bodyPr>
              <a:lstStyle/>
              <a:p>
                <a:pPr algn="just">
                  <a:lnSpc>
                    <a:spcPct val="150000"/>
                  </a:lnSpc>
                  <a:spcBef>
                    <a:spcPts val="300"/>
                  </a:spcBef>
                  <a:spcAft>
                    <a:spcPts val="300"/>
                  </a:spcAft>
                  <a:tabLst>
                    <a:tab pos="2719705" algn="l"/>
                  </a:tabLst>
                </a:pPr>
                <a:r>
                  <a:rPr lang="vi-VN" sz="4200">
                    <a:ea typeface="Malgun Gothic" panose="020B0503020000020004" pitchFamily="34" charset="-127"/>
                    <a:cs typeface="Times New Roman" panose="02020603050405020304" pitchFamily="18" charset="0"/>
                  </a:rPr>
                  <a:t>Thể tích lăng trụ đứng tam giác và lăng trụ đứng tứ giác là</a:t>
                </a:r>
                <a:r>
                  <a:rPr lang="vi-VN" sz="4200">
                    <a:ea typeface="Malgun Gothic" panose="020B0503020000020004" pitchFamily="34" charset="-127"/>
                    <a:cs typeface="Times New Roman" panose="02020603050405020304" pitchFamily="18" charset="0"/>
                  </a:rPr>
                  <a:t>: </a:t>
                </a:r>
                <a:endParaRPr lang="en-US" sz="4200" i="1" smtClean="0">
                  <a:effectLs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tabLst>
                    <a:tab pos="2719705" algn="l"/>
                  </a:tabLst>
                </a:pPr>
                <a14:m>
                  <m:oMathPara xmlns:m="http://schemas.openxmlformats.org/officeDocument/2006/math">
                    <m:oMathParaPr>
                      <m:jc m:val="centerGroup"/>
                    </m:oMathParaPr>
                    <m:oMath xmlns:m="http://schemas.openxmlformats.org/officeDocument/2006/math">
                      <m:sSub>
                        <m:sSubPr>
                          <m:ctrlPr>
                            <a:rPr lang="en-US" sz="4200" i="1">
                              <a:effectLst/>
                              <a:ea typeface="Malgun Gothic" panose="020B0503020000020004" pitchFamily="34" charset="-127"/>
                              <a:cs typeface="Times New Roman" panose="02020603050405020304" pitchFamily="18" charset="0"/>
                            </a:rPr>
                          </m:ctrlPr>
                        </m:sSubPr>
                        <m:e>
                          <m:r>
                            <a:rPr lang="vi-VN" sz="4200" i="1">
                              <a:effectLst/>
                              <a:ea typeface="Malgun Gothic" panose="020B0503020000020004" pitchFamily="34" charset="-127"/>
                              <a:cs typeface="Times New Roman" panose="02020603050405020304" pitchFamily="18" charset="0"/>
                            </a:rPr>
                            <m:t>𝑆</m:t>
                          </m:r>
                        </m:e>
                        <m:sub>
                          <m:r>
                            <a:rPr lang="vi-VN" sz="4200" i="1">
                              <a:effectLst/>
                              <a:ea typeface="Malgun Gothic" panose="020B0503020000020004" pitchFamily="34" charset="-127"/>
                              <a:cs typeface="Times New Roman" panose="02020603050405020304" pitchFamily="18" charset="0"/>
                            </a:rPr>
                            <m:t>đá</m:t>
                          </m:r>
                          <m:r>
                            <a:rPr lang="vi-VN" sz="4200" i="1">
                              <a:effectLst/>
                              <a:ea typeface="Malgun Gothic" panose="020B0503020000020004" pitchFamily="34" charset="-127"/>
                              <a:cs typeface="Times New Roman" panose="02020603050405020304" pitchFamily="18" charset="0"/>
                            </a:rPr>
                            <m:t>𝑦</m:t>
                          </m:r>
                        </m:sub>
                      </m:sSub>
                      <m:r>
                        <a:rPr lang="vi-VN" sz="4200" i="1">
                          <a:effectLst/>
                          <a:ea typeface="Malgun Gothic" panose="020B0503020000020004" pitchFamily="34" charset="-127"/>
                          <a:cs typeface="Times New Roman" panose="02020603050405020304" pitchFamily="18" charset="0"/>
                        </a:rPr>
                        <m:t>.</m:t>
                      </m:r>
                      <m:r>
                        <a:rPr lang="vi-VN" sz="4200" i="1">
                          <a:effectLst/>
                          <a:ea typeface="Malgun Gothic" panose="020B0503020000020004" pitchFamily="34" charset="-127"/>
                          <a:cs typeface="Times New Roman" panose="02020603050405020304" pitchFamily="18" charset="0"/>
                        </a:rPr>
                        <m:t>h</m:t>
                      </m:r>
                      <m:r>
                        <a:rPr lang="vi-VN" sz="4200" i="1">
                          <a:effectLst/>
                          <a:ea typeface="Malgun Gothic" panose="020B0503020000020004" pitchFamily="34" charset="-127"/>
                          <a:cs typeface="Times New Roman" panose="02020603050405020304" pitchFamily="18" charset="0"/>
                        </a:rPr>
                        <m:t>.</m:t>
                      </m:r>
                    </m:oMath>
                  </m:oMathPara>
                </a14:m>
                <a:endParaRPr lang="en-US" sz="4200">
                  <a:effectLst/>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933376" y="4914900"/>
                <a:ext cx="14406508" cy="2196948"/>
              </a:xfrm>
              <a:prstGeom prst="rect">
                <a:avLst/>
              </a:prstGeom>
              <a:blipFill>
                <a:blip r:embed="rId6"/>
                <a:stretch>
                  <a:fillRect l="-1608"/>
                </a:stretch>
              </a:blipFill>
            </p:spPr>
            <p:txBody>
              <a:bodyPr/>
              <a:lstStyle/>
              <a:p>
                <a:r>
                  <a:rPr lang="en-US">
                    <a:noFill/>
                  </a:rPr>
                  <a:t> </a:t>
                </a:r>
              </a:p>
            </p:txBody>
          </p:sp>
        </mc:Fallback>
      </mc:AlternateContent>
      <p:sp>
        <p:nvSpPr>
          <p:cNvPr id="18" name="Rectangle 17"/>
          <p:cNvSpPr/>
          <p:nvPr/>
        </p:nvSpPr>
        <p:spPr>
          <a:xfrm>
            <a:off x="397090" y="8643628"/>
            <a:ext cx="17537614" cy="1224272"/>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Google Shape;184;p2"/>
          <p:cNvPicPr preferRelativeResize="0"/>
          <p:nvPr/>
        </p:nvPicPr>
        <p:blipFill rotWithShape="1">
          <a:blip r:embed="rId7">
            <a:alphaModFix/>
          </a:blip>
          <a:srcRect/>
          <a:stretch/>
        </p:blipFill>
        <p:spPr>
          <a:xfrm>
            <a:off x="15071317" y="8944640"/>
            <a:ext cx="2537133" cy="610883"/>
          </a:xfrm>
          <a:prstGeom prst="rect">
            <a:avLst/>
          </a:prstGeom>
          <a:noFill/>
          <a:ln>
            <a:noFill/>
          </a:ln>
        </p:spPr>
      </p:pic>
      <p:pic>
        <p:nvPicPr>
          <p:cNvPr id="20" name="Picture 19"/>
          <p:cNvPicPr>
            <a:picLocks noChangeAspect="1"/>
          </p:cNvPicPr>
          <p:nvPr/>
        </p:nvPicPr>
        <p:blipFill>
          <a:blip r:embed="rId8"/>
          <a:stretch>
            <a:fillRect/>
          </a:stretch>
        </p:blipFill>
        <p:spPr>
          <a:xfrm>
            <a:off x="142775" y="7200900"/>
            <a:ext cx="2056296" cy="2895600"/>
          </a:xfrm>
          <a:prstGeom prst="rect">
            <a:avLst/>
          </a:prstGeom>
        </p:spPr>
      </p:pic>
    </p:spTree>
    <p:extLst>
      <p:ext uri="{BB962C8B-B14F-4D97-AF65-F5344CB8AC3E}">
        <p14:creationId xmlns:p14="http://schemas.microsoft.com/office/powerpoint/2010/main" val="14031871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4" name="Group 74"/>
          <p:cNvGrpSpPr/>
          <p:nvPr/>
        </p:nvGrpSpPr>
        <p:grpSpPr>
          <a:xfrm>
            <a:off x="5955948" y="-25400"/>
            <a:ext cx="9678046" cy="6558990"/>
            <a:chOff x="0" y="0"/>
            <a:chExt cx="12904061" cy="8745320"/>
          </a:xfrm>
        </p:grpSpPr>
        <p:sp>
          <p:nvSpPr>
            <p:cNvPr id="75" name="Freeform 75"/>
            <p:cNvSpPr/>
            <p:nvPr/>
          </p:nvSpPr>
          <p:spPr>
            <a:xfrm>
              <a:off x="0" y="0"/>
              <a:ext cx="12904089" cy="8744966"/>
            </a:xfrm>
            <a:custGeom>
              <a:avLst/>
              <a:gdLst/>
              <a:ahLst/>
              <a:cxnLst/>
              <a:rect l="l" t="t" r="r" b="b"/>
              <a:pathLst>
                <a:path w="12904089" h="8744966">
                  <a:moveTo>
                    <a:pt x="3992626" y="0"/>
                  </a:moveTo>
                  <a:lnTo>
                    <a:pt x="0" y="4240022"/>
                  </a:lnTo>
                  <a:lnTo>
                    <a:pt x="4667123" y="8744966"/>
                  </a:lnTo>
                  <a:lnTo>
                    <a:pt x="12904089"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grpSp>
        <p:nvGrpSpPr>
          <p:cNvPr id="76" name="Group 76"/>
          <p:cNvGrpSpPr/>
          <p:nvPr/>
        </p:nvGrpSpPr>
        <p:grpSpPr>
          <a:xfrm>
            <a:off x="12114652" y="0"/>
            <a:ext cx="6173334" cy="8589900"/>
            <a:chOff x="0" y="0"/>
            <a:chExt cx="8231112" cy="11453200"/>
          </a:xfrm>
        </p:grpSpPr>
        <p:sp>
          <p:nvSpPr>
            <p:cNvPr id="77" name="Freeform 77"/>
            <p:cNvSpPr/>
            <p:nvPr/>
          </p:nvSpPr>
          <p:spPr>
            <a:xfrm>
              <a:off x="381" y="0"/>
              <a:ext cx="8230743" cy="11452733"/>
            </a:xfrm>
            <a:custGeom>
              <a:avLst/>
              <a:gdLst/>
              <a:ahLst/>
              <a:cxnLst/>
              <a:rect l="l" t="t" r="r" b="b"/>
              <a:pathLst>
                <a:path w="8230743" h="11452733">
                  <a:moveTo>
                    <a:pt x="8230743" y="0"/>
                  </a:moveTo>
                  <a:lnTo>
                    <a:pt x="0" y="8204708"/>
                  </a:lnTo>
                  <a:lnTo>
                    <a:pt x="3753231" y="11452733"/>
                  </a:lnTo>
                  <a:lnTo>
                    <a:pt x="8230743" y="6988683"/>
                  </a:lnTo>
                  <a:lnTo>
                    <a:pt x="8230743"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78" name="TextBox 78"/>
          <p:cNvSpPr txBox="1"/>
          <p:nvPr/>
        </p:nvSpPr>
        <p:spPr>
          <a:xfrm>
            <a:off x="1536175" y="3978825"/>
            <a:ext cx="7516350" cy="2740650"/>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What is a </a:t>
            </a:r>
            <a:r>
              <a:rPr kumimoji="0" lang="en-US" sz="8000" b="1" i="1" u="none" strike="noStrike" kern="1200" cap="none" spc="0" normalizeH="0" baseline="0" noProof="0">
                <a:ln>
                  <a:noFill/>
                </a:ln>
                <a:solidFill>
                  <a:srgbClr val="FFF1F7"/>
                </a:solidFill>
                <a:effectLst/>
                <a:uLnTx/>
                <a:uFillTx/>
                <a:latin typeface="Arimo Bold Italics"/>
                <a:ea typeface="Arimo Bold Italics"/>
                <a:cs typeface="Arimo Bold Italics"/>
                <a:sym typeface="Arimo Bold Italics"/>
              </a:rPr>
              <a:t>Polygon?</a:t>
            </a:r>
          </a:p>
        </p:txBody>
      </p:sp>
      <p:sp>
        <p:nvSpPr>
          <p:cNvPr id="79" name="TextBox 79"/>
          <p:cNvSpPr txBox="1"/>
          <p:nvPr/>
        </p:nvSpPr>
        <p:spPr>
          <a:xfrm>
            <a:off x="1745975" y="1698363"/>
            <a:ext cx="1840350" cy="1947850"/>
          </a:xfrm>
          <a:prstGeom prst="rect">
            <a:avLst/>
          </a:prstGeom>
        </p:spPr>
        <p:txBody>
          <a:bodyPr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01</a:t>
            </a:r>
          </a:p>
        </p:txBody>
      </p:sp>
      <p:sp>
        <p:nvSpPr>
          <p:cNvPr id="89" name="TextBox 88">
            <a:extLst>
              <a:ext uri="{FF2B5EF4-FFF2-40B4-BE49-F238E27FC236}">
                <a16:creationId xmlns:a16="http://schemas.microsoft.com/office/drawing/2014/main" id="{711493CA-7A75-074E-7097-E1E357F2E0AF}"/>
              </a:ext>
            </a:extLst>
          </p:cNvPr>
          <p:cNvSpPr txBox="1"/>
          <p:nvPr/>
        </p:nvSpPr>
        <p:spPr>
          <a:xfrm>
            <a:off x="685800" y="544949"/>
            <a:ext cx="1325966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457EFD"/>
                </a:solidFill>
                <a:effectLst/>
                <a:uLnTx/>
                <a:uFillTx/>
                <a:latin typeface="Arial" panose="020B0604020202020204" pitchFamily="34" charset="0"/>
                <a:ea typeface="+mn-ea"/>
                <a:cs typeface="Arial" panose="020B0604020202020204" pitchFamily="34" charset="0"/>
              </a:rPr>
              <a:t>KHUNG KIẾN THỨC</a:t>
            </a:r>
            <a:endParaRPr kumimoji="0" lang="en-US" sz="7000" b="1"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endParaRPr>
          </a:p>
        </p:txBody>
      </p:sp>
      <p:grpSp>
        <p:nvGrpSpPr>
          <p:cNvPr id="92" name="Group 91"/>
          <p:cNvGrpSpPr/>
          <p:nvPr/>
        </p:nvGrpSpPr>
        <p:grpSpPr>
          <a:xfrm>
            <a:off x="685800" y="2420024"/>
            <a:ext cx="13259662" cy="7143076"/>
            <a:chOff x="532538" y="2065313"/>
            <a:chExt cx="13259662" cy="7143076"/>
          </a:xfrm>
        </p:grpSpPr>
        <p:sp>
          <p:nvSpPr>
            <p:cNvPr id="84" name="Rectangle 83"/>
            <p:cNvSpPr/>
            <p:nvPr/>
          </p:nvSpPr>
          <p:spPr>
            <a:xfrm>
              <a:off x="532538" y="2065313"/>
              <a:ext cx="13259662" cy="7143076"/>
            </a:xfrm>
            <a:prstGeom prst="rect">
              <a:avLst/>
            </a:prstGeom>
            <a:solidFill>
              <a:srgbClr val="FFB3D4"/>
            </a:solidFill>
            <a:ln>
              <a:solidFill>
                <a:srgbClr val="FF9F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7" name="Rectangle 86"/>
                <p:cNvSpPr/>
                <p:nvPr/>
              </p:nvSpPr>
              <p:spPr>
                <a:xfrm>
                  <a:off x="913538" y="2426589"/>
                  <a:ext cx="12486867" cy="6543651"/>
                </a:xfrm>
                <a:prstGeom prst="rect">
                  <a:avLst/>
                </a:prstGeom>
              </p:spPr>
              <p:txBody>
                <a:bodyPr wrap="square">
                  <a:spAutoFit/>
                </a:bodyPr>
                <a:lstStyle/>
                <a:p>
                  <a:pPr algn="just">
                    <a:lnSpc>
                      <a:spcPct val="150000"/>
                    </a:lnSpc>
                    <a:spcBef>
                      <a:spcPts val="300"/>
                    </a:spcBef>
                    <a:spcAft>
                      <a:spcPts val="300"/>
                    </a:spcAft>
                    <a:tabLst>
                      <a:tab pos="2719705" algn="l"/>
                    </a:tabLst>
                  </a:pPr>
                  <a:r>
                    <a:rPr lang="vi-VN" sz="4300">
                      <a:ea typeface="Malgun Gothic" panose="020B0503020000020004" pitchFamily="34" charset="-127"/>
                      <a:cs typeface="Times New Roman" panose="02020603050405020304" pitchFamily="18" charset="0"/>
                    </a:rPr>
                    <a:t>Tương tự, đối với hình trụ ta cũng có công thức tính thể tích </a:t>
                  </a:r>
                  <a14:m>
                    <m:oMath xmlns:m="http://schemas.openxmlformats.org/officeDocument/2006/math">
                      <m:r>
                        <a:rPr lang="vi-VN" sz="4300" i="1" smtClean="0">
                          <a:latin typeface="Cambria Math" panose="02040503050406030204" pitchFamily="18" charset="0"/>
                          <a:ea typeface="Malgun Gothic" panose="020B0503020000020004" pitchFamily="34" charset="-127"/>
                          <a:cs typeface="Times New Roman" panose="02020603050405020304" pitchFamily="18" charset="0"/>
                        </a:rPr>
                        <m:t>𝑉</m:t>
                      </m:r>
                    </m:oMath>
                  </a14:m>
                  <a:r>
                    <a:rPr lang="vi-VN" sz="4300">
                      <a:ea typeface="Malgun Gothic" panose="020B0503020000020004" pitchFamily="34" charset="-127"/>
                      <a:cs typeface="Times New Roman" panose="02020603050405020304" pitchFamily="18" charset="0"/>
                    </a:rPr>
                    <a:t> như sau:</a:t>
                  </a:r>
                  <a:endParaRPr lang="en-US" sz="43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tabLst>
                      <a:tab pos="2719705" algn="l"/>
                    </a:tabLst>
                  </a:pPr>
                  <a14:m>
                    <m:oMathPara xmlns:m="http://schemas.openxmlformats.org/officeDocument/2006/math">
                      <m:oMathParaPr>
                        <m:jc m:val="centerGroup"/>
                      </m:oMathParaPr>
                      <m:oMath xmlns:m="http://schemas.openxmlformats.org/officeDocument/2006/math">
                        <m:sSub>
                          <m:sSubPr>
                            <m:ctrlPr>
                              <a:rPr lang="en-US" sz="4300" i="1">
                                <a:effectLst/>
                                <a:ea typeface="Malgun Gothic" panose="020B0503020000020004" pitchFamily="34" charset="-127"/>
                                <a:cs typeface="Times New Roman" panose="02020603050405020304" pitchFamily="18" charset="0"/>
                              </a:rPr>
                            </m:ctrlPr>
                          </m:sSubPr>
                          <m:e>
                            <m:r>
                              <a:rPr lang="vi-VN" sz="4300" i="1">
                                <a:effectLst/>
                                <a:ea typeface="Malgun Gothic" panose="020B0503020000020004" pitchFamily="34" charset="-127"/>
                                <a:cs typeface="Times New Roman" panose="02020603050405020304" pitchFamily="18" charset="0"/>
                              </a:rPr>
                              <m:t>𝑉</m:t>
                            </m:r>
                            <m:r>
                              <a:rPr lang="vi-VN" sz="4300" i="1">
                                <a:effectLst/>
                                <a:ea typeface="Malgun Gothic" panose="020B0503020000020004" pitchFamily="34" charset="-127"/>
                                <a:cs typeface="Times New Roman" panose="02020603050405020304" pitchFamily="18" charset="0"/>
                              </a:rPr>
                              <m:t>=</m:t>
                            </m:r>
                            <m:r>
                              <a:rPr lang="vi-VN" sz="4300" i="1">
                                <a:effectLst/>
                                <a:ea typeface="Malgun Gothic" panose="020B0503020000020004" pitchFamily="34" charset="-127"/>
                                <a:cs typeface="Times New Roman" panose="02020603050405020304" pitchFamily="18" charset="0"/>
                              </a:rPr>
                              <m:t>𝑆</m:t>
                            </m:r>
                          </m:e>
                          <m:sub>
                            <m:r>
                              <a:rPr lang="vi-VN" sz="4300" i="1">
                                <a:effectLst/>
                                <a:ea typeface="Malgun Gothic" panose="020B0503020000020004" pitchFamily="34" charset="-127"/>
                                <a:cs typeface="Times New Roman" panose="02020603050405020304" pitchFamily="18" charset="0"/>
                              </a:rPr>
                              <m:t>đá</m:t>
                            </m:r>
                            <m:r>
                              <a:rPr lang="vi-VN" sz="4300" i="1">
                                <a:effectLst/>
                                <a:ea typeface="Malgun Gothic" panose="020B0503020000020004" pitchFamily="34" charset="-127"/>
                                <a:cs typeface="Times New Roman" panose="02020603050405020304" pitchFamily="18" charset="0"/>
                              </a:rPr>
                              <m:t>𝑦</m:t>
                            </m:r>
                          </m:sub>
                        </m:sSub>
                        <m:r>
                          <a:rPr lang="vi-VN" sz="4300" i="1">
                            <a:effectLst/>
                            <a:ea typeface="Malgun Gothic" panose="020B0503020000020004" pitchFamily="34" charset="-127"/>
                            <a:cs typeface="Times New Roman" panose="02020603050405020304" pitchFamily="18" charset="0"/>
                          </a:rPr>
                          <m:t>.</m:t>
                        </m:r>
                        <m:r>
                          <a:rPr lang="vi-VN" sz="4300" i="1">
                            <a:effectLst/>
                            <a:ea typeface="Malgun Gothic" panose="020B0503020000020004" pitchFamily="34" charset="-127"/>
                            <a:cs typeface="Times New Roman" panose="02020603050405020304" pitchFamily="18" charset="0"/>
                          </a:rPr>
                          <m:t>h</m:t>
                        </m:r>
                        <m:r>
                          <a:rPr lang="vi-VN" sz="4300" i="1">
                            <a:effectLst/>
                            <a:ea typeface="Malgun Gothic" panose="020B0503020000020004" pitchFamily="34" charset="-127"/>
                            <a:cs typeface="Times New Roman" panose="02020603050405020304" pitchFamily="18" charset="0"/>
                          </a:rPr>
                          <m:t>=</m:t>
                        </m:r>
                        <m:r>
                          <a:rPr lang="vi-VN" sz="4300" i="1">
                            <a:effectLst/>
                            <a:ea typeface="Malgun Gothic" panose="020B0503020000020004" pitchFamily="34" charset="-127"/>
                            <a:cs typeface="Times New Roman" panose="02020603050405020304" pitchFamily="18" charset="0"/>
                          </a:rPr>
                          <m:t>𝜋</m:t>
                        </m:r>
                        <m:sSup>
                          <m:sSupPr>
                            <m:ctrlPr>
                              <a:rPr lang="en-US" sz="4300" i="1">
                                <a:effectLst/>
                                <a:ea typeface="Malgun Gothic" panose="020B0503020000020004" pitchFamily="34" charset="-127"/>
                                <a:cs typeface="Times New Roman" panose="02020603050405020304" pitchFamily="18" charset="0"/>
                              </a:rPr>
                            </m:ctrlPr>
                          </m:sSupPr>
                          <m:e>
                            <m:r>
                              <a:rPr lang="vi-VN" sz="4300" i="1">
                                <a:effectLst/>
                                <a:ea typeface="Malgun Gothic" panose="020B0503020000020004" pitchFamily="34" charset="-127"/>
                                <a:cs typeface="Times New Roman" panose="02020603050405020304" pitchFamily="18" charset="0"/>
                              </a:rPr>
                              <m:t>𝑅</m:t>
                            </m:r>
                          </m:e>
                          <m:sup>
                            <m:r>
                              <a:rPr lang="vi-VN" sz="4300" i="1">
                                <a:effectLst/>
                                <a:ea typeface="Malgun Gothic" panose="020B0503020000020004" pitchFamily="34" charset="-127"/>
                                <a:cs typeface="Times New Roman" panose="02020603050405020304" pitchFamily="18" charset="0"/>
                              </a:rPr>
                              <m:t>2</m:t>
                            </m:r>
                          </m:sup>
                        </m:sSup>
                        <m:r>
                          <a:rPr lang="vi-VN" sz="4300" i="1">
                            <a:effectLst/>
                            <a:ea typeface="Malgun Gothic" panose="020B0503020000020004" pitchFamily="34" charset="-127"/>
                            <a:cs typeface="Times New Roman" panose="02020603050405020304" pitchFamily="18" charset="0"/>
                          </a:rPr>
                          <m:t>h</m:t>
                        </m:r>
                        <m:r>
                          <a:rPr lang="vi-VN" sz="4300" i="1">
                            <a:effectLst/>
                            <a:ea typeface="Malgun Gothic" panose="020B0503020000020004" pitchFamily="34" charset="-127"/>
                            <a:cs typeface="Times New Roman" panose="02020603050405020304" pitchFamily="18" charset="0"/>
                          </a:rPr>
                          <m:t>,</m:t>
                        </m:r>
                      </m:oMath>
                    </m:oMathPara>
                  </a14:m>
                  <a:endParaRPr lang="en-US" sz="43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tabLst>
                      <a:tab pos="2719705" algn="l"/>
                    </a:tabLst>
                  </a:pPr>
                  <a:r>
                    <a:rPr lang="vi-VN" sz="4300">
                      <a:effectLst/>
                      <a:ea typeface="Malgun Gothic" panose="020B0503020000020004" pitchFamily="34" charset="-127"/>
                      <a:cs typeface="Times New Roman" panose="02020603050405020304" pitchFamily="18" charset="0"/>
                    </a:rPr>
                    <a:t>Trong đó </a:t>
                  </a:r>
                  <a14:m>
                    <m:oMath xmlns:m="http://schemas.openxmlformats.org/officeDocument/2006/math">
                      <m:sSub>
                        <m:sSubPr>
                          <m:ctrlPr>
                            <a:rPr lang="en-US" sz="4300" i="1">
                              <a:effectLst/>
                              <a:ea typeface="Malgun Gothic" panose="020B0503020000020004" pitchFamily="34" charset="-127"/>
                              <a:cs typeface="Times New Roman" panose="02020603050405020304" pitchFamily="18" charset="0"/>
                            </a:rPr>
                          </m:ctrlPr>
                        </m:sSubPr>
                        <m:e>
                          <m:r>
                            <a:rPr lang="vi-VN" sz="4300" i="1">
                              <a:effectLst/>
                              <a:ea typeface="Malgun Gothic" panose="020B0503020000020004" pitchFamily="34" charset="-127"/>
                              <a:cs typeface="Times New Roman" panose="02020603050405020304" pitchFamily="18" charset="0"/>
                            </a:rPr>
                            <m:t>𝑆</m:t>
                          </m:r>
                        </m:e>
                        <m:sub>
                          <m:r>
                            <a:rPr lang="vi-VN" sz="4300" i="1">
                              <a:effectLst/>
                              <a:ea typeface="Malgun Gothic" panose="020B0503020000020004" pitchFamily="34" charset="-127"/>
                              <a:cs typeface="Times New Roman" panose="02020603050405020304" pitchFamily="18" charset="0"/>
                            </a:rPr>
                            <m:t>đá</m:t>
                          </m:r>
                          <m:r>
                            <a:rPr lang="vi-VN" sz="4300" i="1">
                              <a:effectLst/>
                              <a:ea typeface="Malgun Gothic" panose="020B0503020000020004" pitchFamily="34" charset="-127"/>
                              <a:cs typeface="Times New Roman" panose="02020603050405020304" pitchFamily="18" charset="0"/>
                            </a:rPr>
                            <m:t>𝑦</m:t>
                          </m:r>
                        </m:sub>
                      </m:sSub>
                    </m:oMath>
                  </a14:m>
                  <a:r>
                    <a:rPr lang="vi-VN" sz="4300">
                      <a:effectLst/>
                      <a:ea typeface="Malgun Gothic" panose="020B0503020000020004" pitchFamily="34" charset="-127"/>
                      <a:cs typeface="Times New Roman" panose="02020603050405020304" pitchFamily="18" charset="0"/>
                    </a:rPr>
                    <a:t> là diện tích đáy, </a:t>
                  </a:r>
                  <a:endParaRPr lang="en-US" sz="4300" smtClean="0">
                    <a:effectLs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tabLst>
                      <a:tab pos="2719705" algn="l"/>
                    </a:tabLst>
                  </a:pPr>
                  <a:r>
                    <a:rPr lang="en-US" sz="4300" smtClean="0">
                      <a:effectLst/>
                      <a:ea typeface="Malgun Gothic" panose="020B0503020000020004" pitchFamily="34" charset="-127"/>
                      <a:cs typeface="Times New Roman" panose="02020603050405020304" pitchFamily="18" charset="0"/>
                    </a:rPr>
                    <a:t>                  </a:t>
                  </a:r>
                  <a14:m>
                    <m:oMath xmlns:m="http://schemas.openxmlformats.org/officeDocument/2006/math">
                      <m:r>
                        <a:rPr lang="vi-VN" sz="4300" i="1">
                          <a:effectLst/>
                          <a:ea typeface="Malgun Gothic" panose="020B0503020000020004" pitchFamily="34" charset="-127"/>
                          <a:cs typeface="Times New Roman" panose="02020603050405020304" pitchFamily="18" charset="0"/>
                        </a:rPr>
                        <m:t>𝑅</m:t>
                      </m:r>
                    </m:oMath>
                  </a14:m>
                  <a:r>
                    <a:rPr lang="vi-VN" sz="4300">
                      <a:effectLst/>
                      <a:ea typeface="Malgun Gothic" panose="020B0503020000020004" pitchFamily="34" charset="-127"/>
                      <a:cs typeface="Times New Roman" panose="02020603050405020304" pitchFamily="18" charset="0"/>
                    </a:rPr>
                    <a:t> là bán kính đáy, </a:t>
                  </a:r>
                  <a:endParaRPr lang="en-US" sz="4300" smtClean="0">
                    <a:effectLs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tabLst>
                      <a:tab pos="2719705" algn="l"/>
                    </a:tabLst>
                  </a:pPr>
                  <a:r>
                    <a:rPr lang="en-US" sz="4300" smtClean="0">
                      <a:effectLst/>
                      <a:ea typeface="Malgun Gothic" panose="020B0503020000020004" pitchFamily="34" charset="-127"/>
                      <a:cs typeface="Times New Roman" panose="02020603050405020304" pitchFamily="18" charset="0"/>
                    </a:rPr>
                    <a:t>                  </a:t>
                  </a:r>
                  <a14:m>
                    <m:oMath xmlns:m="http://schemas.openxmlformats.org/officeDocument/2006/math">
                      <m:r>
                        <a:rPr lang="vi-VN" sz="4300" i="1">
                          <a:effectLst/>
                          <a:ea typeface="Malgun Gothic" panose="020B0503020000020004" pitchFamily="34" charset="-127"/>
                          <a:cs typeface="Times New Roman" panose="02020603050405020304" pitchFamily="18" charset="0"/>
                        </a:rPr>
                        <m:t>h</m:t>
                      </m:r>
                    </m:oMath>
                  </a14:m>
                  <a:r>
                    <a:rPr lang="vi-VN" sz="4300">
                      <a:effectLst/>
                      <a:ea typeface="Malgun Gothic" panose="020B0503020000020004" pitchFamily="34" charset="-127"/>
                      <a:cs typeface="Times New Roman" panose="02020603050405020304" pitchFamily="18" charset="0"/>
                    </a:rPr>
                    <a:t> là chiều cao.</a:t>
                  </a:r>
                  <a:endParaRPr lang="en-US" sz="4300">
                    <a:effectLst/>
                    <a:ea typeface="Calibri" panose="020F0502020204030204" pitchFamily="34" charset="0"/>
                    <a:cs typeface="Times New Roman" panose="02020603050405020304" pitchFamily="18" charset="0"/>
                  </a:endParaRPr>
                </a:p>
              </p:txBody>
            </p:sp>
          </mc:Choice>
          <mc:Fallback>
            <p:sp>
              <p:nvSpPr>
                <p:cNvPr id="87" name="Rectangle 86"/>
                <p:cNvSpPr>
                  <a:spLocks noRot="1" noChangeAspect="1" noMove="1" noResize="1" noEditPoints="1" noAdjustHandles="1" noChangeArrowheads="1" noChangeShapeType="1" noTextEdit="1"/>
                </p:cNvSpPr>
                <p:nvPr/>
              </p:nvSpPr>
              <p:spPr>
                <a:xfrm>
                  <a:off x="913538" y="2426589"/>
                  <a:ext cx="12486867" cy="6543651"/>
                </a:xfrm>
                <a:prstGeom prst="rect">
                  <a:avLst/>
                </a:prstGeom>
                <a:blipFill>
                  <a:blip r:embed="rId3"/>
                  <a:stretch>
                    <a:fillRect l="-1904" r="-1904" b="-1583"/>
                  </a:stretch>
                </a:blipFill>
              </p:spPr>
              <p:txBody>
                <a:bodyPr/>
                <a:lstStyle/>
                <a:p>
                  <a:r>
                    <a:rPr lang="en-US">
                      <a:noFill/>
                    </a:rPr>
                    <a:t> </a:t>
                  </a:r>
                </a:p>
              </p:txBody>
            </p:sp>
          </mc:Fallback>
        </mc:AlternateContent>
      </p:grpSp>
      <p:sp>
        <p:nvSpPr>
          <p:cNvPr id="93" name="Freeform 8"/>
          <p:cNvSpPr/>
          <p:nvPr/>
        </p:nvSpPr>
        <p:spPr>
          <a:xfrm>
            <a:off x="13709863" y="6686183"/>
            <a:ext cx="4120937" cy="3283521"/>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4">
              <a:extLst>
                <a:ext uri="{96DAC541-7B7A-43D3-8B79-37D633B846F1}">
                  <asvg:svgBlip xmlns="" xmlns:asvg="http://schemas.microsoft.com/office/drawing/2016/SVG/main" r:embed="rId13"/>
                </a:ext>
              </a:extLst>
            </a:blip>
            <a:stretch>
              <a:fillRect/>
            </a:stretch>
          </a:blipFill>
        </p:spPr>
      </p:sp>
      <p:sp>
        <p:nvSpPr>
          <p:cNvPr id="94" name="Freeform 7"/>
          <p:cNvSpPr/>
          <p:nvPr/>
        </p:nvSpPr>
        <p:spPr>
          <a:xfrm rot="20386148">
            <a:off x="16021511" y="582201"/>
            <a:ext cx="1590232" cy="3155064"/>
          </a:xfrm>
          <a:custGeom>
            <a:avLst/>
            <a:gdLst/>
            <a:ahLst/>
            <a:cxnLst/>
            <a:rect l="l" t="t" r="r" b="b"/>
            <a:pathLst>
              <a:path w="2744788" h="5024784">
                <a:moveTo>
                  <a:pt x="0" y="0"/>
                </a:moveTo>
                <a:lnTo>
                  <a:pt x="2744788" y="0"/>
                </a:lnTo>
                <a:lnTo>
                  <a:pt x="2744788" y="5024784"/>
                </a:lnTo>
                <a:lnTo>
                  <a:pt x="0" y="5024784"/>
                </a:lnTo>
                <a:lnTo>
                  <a:pt x="0" y="0"/>
                </a:lnTo>
                <a:close/>
              </a:path>
            </a:pathLst>
          </a:custGeom>
          <a:blipFill>
            <a:blip r:embed="rId14"/>
            <a:stretch>
              <a:fillRect/>
            </a:stretch>
          </a:blipFill>
        </p:spPr>
      </p:sp>
    </p:spTree>
    <p:extLst>
      <p:ext uri="{BB962C8B-B14F-4D97-AF65-F5344CB8AC3E}">
        <p14:creationId xmlns:p14="http://schemas.microsoft.com/office/powerpoint/2010/main" val="22317091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barn(inVertical)">
                                      <p:cBhvr>
                                        <p:cTn id="1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8" name="Freeform 3"/>
          <p:cNvSpPr/>
          <p:nvPr/>
        </p:nvSpPr>
        <p:spPr>
          <a:xfrm>
            <a:off x="11525" y="8496300"/>
            <a:ext cx="18288000" cy="1400516"/>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sp>
        <p:nvSpPr>
          <p:cNvPr id="75" name="Freeform 75"/>
          <p:cNvSpPr/>
          <p:nvPr/>
        </p:nvSpPr>
        <p:spPr>
          <a:xfrm>
            <a:off x="-1295400" y="7891350"/>
            <a:ext cx="3117798" cy="2586150"/>
          </a:xfrm>
          <a:custGeom>
            <a:avLst/>
            <a:gdLst/>
            <a:ahLst/>
            <a:cxnLst/>
            <a:rect l="l" t="t" r="r" b="b"/>
            <a:pathLst>
              <a:path w="3117798" h="2586150">
                <a:moveTo>
                  <a:pt x="0" y="0"/>
                </a:moveTo>
                <a:lnTo>
                  <a:pt x="3117798" y="0"/>
                </a:lnTo>
                <a:lnTo>
                  <a:pt x="3117798" y="2586150"/>
                </a:lnTo>
                <a:lnTo>
                  <a:pt x="0" y="2586150"/>
                </a:lnTo>
                <a:lnTo>
                  <a:pt x="0" y="0"/>
                </a:lnTo>
                <a:close/>
              </a:path>
            </a:pathLst>
          </a:custGeom>
          <a:blipFill>
            <a:blip r:embed="rId3"/>
            <a:stretch>
              <a:fillRect/>
            </a:stretch>
          </a:blipFill>
        </p:spPr>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1C0FDDE4-B345-9CEF-46D5-6288E812B092}"/>
                  </a:ext>
                </a:extLst>
              </p:cNvPr>
              <p:cNvSpPr txBox="1"/>
              <p:nvPr/>
            </p:nvSpPr>
            <p:spPr>
              <a:xfrm>
                <a:off x="457200" y="419100"/>
                <a:ext cx="11582400" cy="6878806"/>
              </a:xfrm>
              <a:prstGeom prst="rect">
                <a:avLst/>
              </a:prstGeom>
              <a:noFill/>
            </p:spPr>
            <p:txBody>
              <a:bodyPr wrap="square">
                <a:spAutoFit/>
              </a:bodyPr>
              <a:lstStyle/>
              <a:p>
                <a:pPr lvl="0" algn="just" defTabSz="1828800">
                  <a:lnSpc>
                    <a:spcPct val="150000"/>
                  </a:lnSpc>
                  <a:buClr>
                    <a:srgbClr val="000000"/>
                  </a:buClr>
                  <a:defRPr/>
                </a:pPr>
                <a:r>
                  <a:rPr lang="nl-NL" sz="4200" b="1" kern="0" smtClean="0">
                    <a:solidFill>
                      <a:schemeClr val="bg1"/>
                    </a:solidFill>
                    <a:highlight>
                      <a:srgbClr val="0000FF"/>
                    </a:highlight>
                    <a:latin typeface="Arial" panose="020B0604020202020204" pitchFamily="34" charset="0"/>
                    <a:ea typeface="Calibri" panose="020F0502020204030204" pitchFamily="34" charset="0"/>
                    <a:cs typeface="Arial" panose="020B0604020202020204" pitchFamily="34" charset="0"/>
                  </a:rPr>
                  <a:t>Ví dụ 2:</a:t>
                </a:r>
                <a:r>
                  <a:rPr lang="nl-NL" sz="4200" b="1" kern="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4200" kern="0">
                    <a:solidFill>
                      <a:srgbClr val="000000"/>
                    </a:solidFill>
                    <a:latin typeface="Arial"/>
                    <a:cs typeface="Arial"/>
                    <a:sym typeface="Arial"/>
                  </a:rPr>
                  <a:t>Bác Khôi dự định sơn lại một thùng rác có dạng </a:t>
                </a:r>
                <a:r>
                  <a:rPr lang="vi-VN" sz="4200" kern="0">
                    <a:solidFill>
                      <a:srgbClr val="000000"/>
                    </a:solidFill>
                    <a:latin typeface="Arial"/>
                    <a:cs typeface="Arial"/>
                    <a:sym typeface="Arial"/>
                  </a:rPr>
                  <a:t>hình </a:t>
                </a:r>
                <a:r>
                  <a:rPr lang="vi-VN" sz="4200" kern="0" smtClean="0">
                    <a:solidFill>
                      <a:srgbClr val="000000"/>
                    </a:solidFill>
                    <a:latin typeface="Arial"/>
                    <a:cs typeface="Arial"/>
                    <a:sym typeface="Arial"/>
                  </a:rPr>
                  <a:t>trụ</a:t>
                </a:r>
                <a:r>
                  <a:rPr lang="en-US" sz="4200" kern="0" smtClean="0">
                    <a:solidFill>
                      <a:srgbClr val="000000"/>
                    </a:solidFill>
                    <a:latin typeface="Arial"/>
                    <a:cs typeface="Arial"/>
                    <a:sym typeface="Arial"/>
                  </a:rPr>
                  <a:t> </a:t>
                </a:r>
                <a:r>
                  <a:rPr lang="vi-VN" sz="4200" kern="0" smtClean="0">
                    <a:solidFill>
                      <a:srgbClr val="000000"/>
                    </a:solidFill>
                    <a:latin typeface="Arial"/>
                    <a:cs typeface="Arial"/>
                    <a:sym typeface="Arial"/>
                  </a:rPr>
                  <a:t>(</a:t>
                </a:r>
                <a:r>
                  <a:rPr lang="vi-VN" sz="4200" kern="0">
                    <a:solidFill>
                      <a:srgbClr val="000000"/>
                    </a:solidFill>
                    <a:latin typeface="Arial"/>
                    <a:cs typeface="Arial"/>
                    <a:sym typeface="Arial"/>
                  </a:rPr>
                  <a:t>sơn mặt ngoài và một đáy là nắp) có bán kính </a:t>
                </a:r>
                <a:r>
                  <a:rPr lang="vi-VN" sz="4200" kern="0">
                    <a:solidFill>
                      <a:srgbClr val="000000"/>
                    </a:solidFill>
                    <a:latin typeface="Arial"/>
                    <a:cs typeface="Arial"/>
                    <a:sym typeface="Arial"/>
                  </a:rPr>
                  <a:t>đáy </a:t>
                </a:r>
                <a:r>
                  <a:rPr lang="vi-VN" sz="4200" kern="0" smtClean="0">
                    <a:solidFill>
                      <a:srgbClr val="000000"/>
                    </a:solidFill>
                    <a:latin typeface="Arial"/>
                    <a:cs typeface="Arial"/>
                    <a:sym typeface="Arial"/>
                  </a:rPr>
                  <a:t>bằng</a:t>
                </a:r>
                <a:r>
                  <a:rPr lang="en-US" sz="4200" kern="0" smtClean="0">
                    <a:solidFill>
                      <a:srgbClr val="000000"/>
                    </a:solidFill>
                    <a:latin typeface="Arial"/>
                    <a:cs typeface="Arial"/>
                    <a:sym typeface="Arial"/>
                  </a:rPr>
                  <a:t> </a:t>
                </a:r>
                <a:r>
                  <a:rPr lang="vi-VN" sz="4200" kern="0" smtClean="0">
                    <a:solidFill>
                      <a:srgbClr val="000000"/>
                    </a:solidFill>
                    <a:latin typeface="Arial"/>
                    <a:cs typeface="Arial"/>
                    <a:sym typeface="Arial"/>
                  </a:rPr>
                  <a:t>11 </a:t>
                </a:r>
                <a:r>
                  <a:rPr lang="vi-VN" sz="4200" kern="0">
                    <a:solidFill>
                      <a:srgbClr val="000000"/>
                    </a:solidFill>
                    <a:latin typeface="Arial"/>
                    <a:cs typeface="Arial"/>
                    <a:sym typeface="Arial"/>
                  </a:rPr>
                  <a:t>cm, chiều cao bằng 30 cm (</a:t>
                </a:r>
                <a:r>
                  <a:rPr lang="vi-VN" sz="4200" kern="0">
                    <a:solidFill>
                      <a:srgbClr val="000000"/>
                    </a:solidFill>
                    <a:latin typeface="Arial"/>
                    <a:cs typeface="Arial"/>
                    <a:sym typeface="Arial"/>
                  </a:rPr>
                  <a:t>H.10.7</a:t>
                </a:r>
                <a:r>
                  <a:rPr lang="vi-VN" sz="4200" kern="0" smtClean="0">
                    <a:solidFill>
                      <a:srgbClr val="000000"/>
                    </a:solidFill>
                    <a:latin typeface="Arial"/>
                    <a:cs typeface="Arial"/>
                    <a:sym typeface="Arial"/>
                  </a:rPr>
                  <a:t>).</a:t>
                </a:r>
                <a:endParaRPr lang="en-US" sz="4200" kern="0" smtClean="0">
                  <a:solidFill>
                    <a:srgbClr val="000000"/>
                  </a:solidFill>
                  <a:latin typeface="Arial"/>
                  <a:cs typeface="Arial"/>
                  <a:sym typeface="Arial"/>
                </a:endParaRPr>
              </a:p>
              <a:p>
                <a:pPr lvl="0" algn="just" defTabSz="1828800">
                  <a:lnSpc>
                    <a:spcPct val="150000"/>
                  </a:lnSpc>
                  <a:buClr>
                    <a:srgbClr val="000000"/>
                  </a:buClr>
                  <a:defRPr/>
                </a:pPr>
                <a:r>
                  <a:rPr lang="vi-VN" sz="4200" kern="0" smtClean="0">
                    <a:solidFill>
                      <a:srgbClr val="000000"/>
                    </a:solidFill>
                    <a:latin typeface="Arial"/>
                    <a:cs typeface="Arial"/>
                    <a:sym typeface="Arial"/>
                  </a:rPr>
                  <a:t>a) Tính </a:t>
                </a:r>
                <a:r>
                  <a:rPr lang="vi-VN" sz="4200" kern="0">
                    <a:solidFill>
                      <a:srgbClr val="000000"/>
                    </a:solidFill>
                    <a:latin typeface="Arial"/>
                    <a:cs typeface="Arial"/>
                    <a:sym typeface="Arial"/>
                  </a:rPr>
                  <a:t>diện tích phần cần sơn của thùng </a:t>
                </a:r>
                <a:r>
                  <a:rPr lang="vi-VN" sz="4200" kern="0">
                    <a:solidFill>
                      <a:srgbClr val="000000"/>
                    </a:solidFill>
                    <a:latin typeface="Arial"/>
                    <a:cs typeface="Arial"/>
                    <a:sym typeface="Arial"/>
                  </a:rPr>
                  <a:t>rác</a:t>
                </a:r>
                <a:r>
                  <a:rPr lang="vi-VN" sz="4200" kern="0" smtClean="0">
                    <a:solidFill>
                      <a:srgbClr val="000000"/>
                    </a:solidFill>
                    <a:latin typeface="Arial"/>
                    <a:cs typeface="Arial"/>
                    <a:sym typeface="Arial"/>
                  </a:rPr>
                  <a:t>.</a:t>
                </a:r>
                <a:endParaRPr lang="en-US" sz="4200" kern="0" smtClean="0">
                  <a:solidFill>
                    <a:srgbClr val="000000"/>
                  </a:solidFill>
                  <a:latin typeface="Arial"/>
                  <a:cs typeface="Arial"/>
                  <a:sym typeface="Arial"/>
                </a:endParaRPr>
              </a:p>
              <a:p>
                <a:pPr lvl="0" algn="just" defTabSz="1828800">
                  <a:lnSpc>
                    <a:spcPct val="150000"/>
                  </a:lnSpc>
                  <a:buClr>
                    <a:srgbClr val="000000"/>
                  </a:buClr>
                  <a:defRPr/>
                </a:pPr>
                <a:r>
                  <a:rPr lang="vi-VN" sz="4200" kern="0" smtClean="0">
                    <a:solidFill>
                      <a:srgbClr val="000000"/>
                    </a:solidFill>
                    <a:latin typeface="Arial"/>
                    <a:cs typeface="Arial"/>
                    <a:sym typeface="Arial"/>
                  </a:rPr>
                  <a:t>b</a:t>
                </a:r>
                <a:r>
                  <a:rPr lang="vi-VN" sz="4200" kern="0">
                    <a:solidFill>
                      <a:srgbClr val="000000"/>
                    </a:solidFill>
                    <a:latin typeface="Arial"/>
                    <a:cs typeface="Arial"/>
                    <a:sym typeface="Arial"/>
                  </a:rPr>
                  <a:t>) Tính thể tích của thùng rác (làm tròn kết </a:t>
                </a:r>
                <a:r>
                  <a:rPr lang="vi-VN" sz="4200" kern="0">
                    <a:solidFill>
                      <a:srgbClr val="000000"/>
                    </a:solidFill>
                    <a:latin typeface="Arial"/>
                    <a:cs typeface="Arial"/>
                    <a:sym typeface="Arial"/>
                  </a:rPr>
                  <a:t>quả </a:t>
                </a:r>
                <a:r>
                  <a:rPr lang="vi-VN" sz="4200" kern="0" smtClean="0">
                    <a:solidFill>
                      <a:srgbClr val="000000"/>
                    </a:solidFill>
                    <a:latin typeface="Arial"/>
                    <a:cs typeface="Arial"/>
                    <a:sym typeface="Arial"/>
                  </a:rPr>
                  <a:t>đến</a:t>
                </a:r>
                <a:r>
                  <a:rPr lang="en-US" sz="4200" kern="0" smtClean="0">
                    <a:solidFill>
                      <a:srgbClr val="000000"/>
                    </a:solidFill>
                    <a:latin typeface="Arial"/>
                    <a:cs typeface="Arial"/>
                    <a:sym typeface="Arial"/>
                  </a:rPr>
                  <a:t> </a:t>
                </a:r>
                <a:r>
                  <a:rPr lang="vi-VN" sz="4200" kern="0" smtClean="0">
                    <a:solidFill>
                      <a:srgbClr val="000000"/>
                    </a:solidFill>
                    <a:latin typeface="Arial"/>
                    <a:cs typeface="Arial"/>
                    <a:sym typeface="Arial"/>
                  </a:rPr>
                  <a:t>hàng </a:t>
                </a:r>
                <a:r>
                  <a:rPr lang="vi-VN" sz="4200" kern="0">
                    <a:solidFill>
                      <a:srgbClr val="000000"/>
                    </a:solidFill>
                    <a:latin typeface="Arial"/>
                    <a:cs typeface="Arial"/>
                    <a:sym typeface="Arial"/>
                  </a:rPr>
                  <a:t>đơn vị </a:t>
                </a:r>
                <a:r>
                  <a:rPr lang="vi-VN" sz="4200" kern="0">
                    <a:solidFill>
                      <a:srgbClr val="000000"/>
                    </a:solidFill>
                    <a:latin typeface="Arial"/>
                    <a:cs typeface="Arial"/>
                    <a:sym typeface="Arial"/>
                  </a:rPr>
                  <a:t>của </a:t>
                </a:r>
                <a14:m>
                  <m:oMath xmlns:m="http://schemas.openxmlformats.org/officeDocument/2006/math">
                    <m:sSup>
                      <m:sSupPr>
                        <m:ctrlPr>
                          <a:rPr lang="vi-VN" sz="4200" i="1" kern="0" smtClean="0">
                            <a:solidFill>
                              <a:srgbClr val="000000"/>
                            </a:solidFill>
                            <a:latin typeface="Cambria Math" panose="02040503050406030204" pitchFamily="18" charset="0"/>
                            <a:cs typeface="Arial"/>
                            <a:sym typeface="Arial"/>
                          </a:rPr>
                        </m:ctrlPr>
                      </m:sSupPr>
                      <m:e>
                        <m:r>
                          <m:rPr>
                            <m:nor/>
                          </m:rPr>
                          <a:rPr lang="vi-VN" sz="4200" kern="0">
                            <a:solidFill>
                              <a:srgbClr val="000000"/>
                            </a:solidFill>
                            <a:latin typeface="Arial"/>
                            <a:cs typeface="Arial"/>
                            <a:sym typeface="Arial"/>
                          </a:rPr>
                          <m:t>cm</m:t>
                        </m:r>
                      </m:e>
                      <m:sup>
                        <m:r>
                          <a:rPr lang="en-US" sz="4200" b="0" i="1" kern="0" smtClean="0">
                            <a:solidFill>
                              <a:srgbClr val="000000"/>
                            </a:solidFill>
                            <a:latin typeface="Cambria Math" panose="02040503050406030204" pitchFamily="18" charset="0"/>
                            <a:cs typeface="Arial"/>
                            <a:sym typeface="Arial"/>
                          </a:rPr>
                          <m:t>3</m:t>
                        </m:r>
                      </m:sup>
                    </m:sSup>
                  </m:oMath>
                </a14:m>
                <a:r>
                  <a:rPr lang="vi-VN" sz="4200" kern="0" smtClean="0">
                    <a:solidFill>
                      <a:srgbClr val="000000"/>
                    </a:solidFill>
                    <a:latin typeface="Arial"/>
                    <a:cs typeface="Arial"/>
                    <a:sym typeface="Arial"/>
                  </a:rPr>
                  <a:t>).</a:t>
                </a:r>
                <a:endParaRPr kumimoji="0" lang="en-US" sz="42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5" name="TextBox 14">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457200" y="419100"/>
                <a:ext cx="11582400" cy="6878806"/>
              </a:xfrm>
              <a:prstGeom prst="rect">
                <a:avLst/>
              </a:prstGeom>
              <a:blipFill>
                <a:blip r:embed="rId4"/>
                <a:stretch>
                  <a:fillRect l="-2000" r="-2000" b="-1418"/>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13106400" y="800100"/>
            <a:ext cx="4674111" cy="6987438"/>
          </a:xfrm>
          <a:prstGeom prst="rect">
            <a:avLst/>
          </a:prstGeom>
        </p:spPr>
      </p:pic>
      <p:sp>
        <p:nvSpPr>
          <p:cNvPr id="11" name="Freeform 74"/>
          <p:cNvSpPr/>
          <p:nvPr/>
        </p:nvSpPr>
        <p:spPr>
          <a:xfrm>
            <a:off x="15925800" y="9152341"/>
            <a:ext cx="3161912" cy="409568"/>
          </a:xfrm>
          <a:custGeom>
            <a:avLst/>
            <a:gdLst/>
            <a:ahLst/>
            <a:cxnLst/>
            <a:rect l="l" t="t" r="r" b="b"/>
            <a:pathLst>
              <a:path w="3161912" h="409568">
                <a:moveTo>
                  <a:pt x="0" y="0"/>
                </a:moveTo>
                <a:lnTo>
                  <a:pt x="3161912" y="0"/>
                </a:lnTo>
                <a:lnTo>
                  <a:pt x="3161912" y="409568"/>
                </a:lnTo>
                <a:lnTo>
                  <a:pt x="0" y="4095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4" name="TextBox 83">
            <a:extLst>
              <a:ext uri="{FF2B5EF4-FFF2-40B4-BE49-F238E27FC236}">
                <a16:creationId xmlns:a16="http://schemas.microsoft.com/office/drawing/2014/main" id="{396D2107-ED67-C4D0-B800-2F3F996EB999}"/>
              </a:ext>
            </a:extLst>
          </p:cNvPr>
          <p:cNvSpPr txBox="1"/>
          <p:nvPr/>
        </p:nvSpPr>
        <p:spPr>
          <a:xfrm>
            <a:off x="0" y="469493"/>
            <a:ext cx="182880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52007E"/>
                </a:solidFill>
                <a:effectLst/>
                <a:uLnTx/>
                <a:uFillTx/>
                <a:latin typeface="Arial" panose="020B0604020202020204" pitchFamily="34" charset="0"/>
                <a:ea typeface="+mn-ea"/>
                <a:cs typeface="Arial" panose="020B0604020202020204" pitchFamily="34" charset="0"/>
              </a:rPr>
              <a:t>KHỞI ĐỘNG </a:t>
            </a:r>
          </a:p>
        </p:txBody>
      </p:sp>
      <p:sp>
        <p:nvSpPr>
          <p:cNvPr id="90" name="TextBox 89">
            <a:extLst>
              <a:ext uri="{FF2B5EF4-FFF2-40B4-BE49-F238E27FC236}">
                <a16:creationId xmlns:a16="http://schemas.microsoft.com/office/drawing/2014/main" id="{D75CE7C2-8D10-9360-EBC8-3AA71A157681}"/>
              </a:ext>
            </a:extLst>
          </p:cNvPr>
          <p:cNvSpPr txBox="1"/>
          <p:nvPr/>
        </p:nvSpPr>
        <p:spPr>
          <a:xfrm>
            <a:off x="914400" y="1892975"/>
            <a:ext cx="16459200" cy="2031325"/>
          </a:xfrm>
          <a:prstGeom prst="rect">
            <a:avLst/>
          </a:prstGeom>
          <a:noFill/>
        </p:spPr>
        <p:txBody>
          <a:bodyPr wrap="square" rtlCol="0">
            <a:spAutoFit/>
          </a:bodyPr>
          <a:lstStyle/>
          <a:p>
            <a:pPr lvl="0" algn="just">
              <a:lnSpc>
                <a:spcPct val="150000"/>
              </a:lnSpc>
            </a:pPr>
            <a:r>
              <a:rPr lang="nl-NL" sz="4200" kern="0">
                <a:latin typeface="Arial" panose="020B0604020202020204" pitchFamily="34" charset="0"/>
                <a:ea typeface="Arial" panose="020B0604020202020204" pitchFamily="34" charset="0"/>
                <a:cs typeface="Arial" panose="020B0604020202020204" pitchFamily="34" charset="0"/>
              </a:rPr>
              <a:t>Đèn lồng, nón lá ở Hình 10.1 là những vật dùng quen thuộc có dạng hình trụ, hình nón. </a:t>
            </a:r>
            <a:endParaRPr lang="vi-VN" sz="420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4147185"/>
            <a:ext cx="10058400" cy="5720715"/>
          </a:xfrm>
          <a:prstGeom prst="rect">
            <a:avLst/>
          </a:prstGeom>
        </p:spPr>
      </p:pic>
      <p:sp>
        <p:nvSpPr>
          <p:cNvPr id="8" name="Freeform 6"/>
          <p:cNvSpPr/>
          <p:nvPr/>
        </p:nvSpPr>
        <p:spPr>
          <a:xfrm>
            <a:off x="-1524000" y="7734300"/>
            <a:ext cx="3722906" cy="3852943"/>
          </a:xfrm>
          <a:custGeom>
            <a:avLst/>
            <a:gdLst/>
            <a:ahLst/>
            <a:cxnLst/>
            <a:rect l="l" t="t" r="r" b="b"/>
            <a:pathLst>
              <a:path w="3722906" h="3852943">
                <a:moveTo>
                  <a:pt x="0" y="0"/>
                </a:moveTo>
                <a:lnTo>
                  <a:pt x="3722906" y="0"/>
                </a:lnTo>
                <a:lnTo>
                  <a:pt x="3722906" y="3852943"/>
                </a:lnTo>
                <a:lnTo>
                  <a:pt x="0" y="3852943"/>
                </a:lnTo>
                <a:lnTo>
                  <a:pt x="0" y="0"/>
                </a:lnTo>
                <a:close/>
              </a:path>
            </a:pathLst>
          </a:custGeom>
          <a:blipFill>
            <a:blip r:embed="rId4"/>
            <a:stretch>
              <a:fillRect/>
            </a:stretch>
          </a:blipFill>
        </p:spPr>
      </p:sp>
      <p:sp>
        <p:nvSpPr>
          <p:cNvPr id="10" name="Freeform 2"/>
          <p:cNvSpPr/>
          <p:nvPr/>
        </p:nvSpPr>
        <p:spPr>
          <a:xfrm>
            <a:off x="16535400" y="6835043"/>
            <a:ext cx="1391772" cy="3185257"/>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8" name="Freeform 3"/>
          <p:cNvSpPr/>
          <p:nvPr/>
        </p:nvSpPr>
        <p:spPr>
          <a:xfrm>
            <a:off x="0" y="952500"/>
            <a:ext cx="18288000" cy="9401516"/>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sp>
        <p:nvSpPr>
          <p:cNvPr id="75" name="Freeform 75"/>
          <p:cNvSpPr/>
          <p:nvPr/>
        </p:nvSpPr>
        <p:spPr>
          <a:xfrm>
            <a:off x="16154400" y="8475116"/>
            <a:ext cx="3117798" cy="2586150"/>
          </a:xfrm>
          <a:custGeom>
            <a:avLst/>
            <a:gdLst/>
            <a:ahLst/>
            <a:cxnLst/>
            <a:rect l="l" t="t" r="r" b="b"/>
            <a:pathLst>
              <a:path w="3117798" h="2586150">
                <a:moveTo>
                  <a:pt x="0" y="0"/>
                </a:moveTo>
                <a:lnTo>
                  <a:pt x="3117798" y="0"/>
                </a:lnTo>
                <a:lnTo>
                  <a:pt x="3117798" y="2586150"/>
                </a:lnTo>
                <a:lnTo>
                  <a:pt x="0" y="2586150"/>
                </a:lnTo>
                <a:lnTo>
                  <a:pt x="0" y="0"/>
                </a:lnTo>
                <a:close/>
              </a:path>
            </a:pathLst>
          </a:custGeom>
          <a:blipFill>
            <a:blip r:embed="rId3"/>
            <a:stretch>
              <a:fillRect/>
            </a:stretch>
          </a:blipFill>
        </p:spPr>
      </p:sp>
      <p:grpSp>
        <p:nvGrpSpPr>
          <p:cNvPr id="101" name="Group 100"/>
          <p:cNvGrpSpPr/>
          <p:nvPr/>
        </p:nvGrpSpPr>
        <p:grpSpPr>
          <a:xfrm>
            <a:off x="7772400" y="342900"/>
            <a:ext cx="2971800" cy="1524000"/>
            <a:chOff x="859666" y="676025"/>
            <a:chExt cx="3432866" cy="1051118"/>
          </a:xfrm>
        </p:grpSpPr>
        <p:pic>
          <p:nvPicPr>
            <p:cNvPr id="102" name="Picture 101"/>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3" name="TextBox 102"/>
            <p:cNvSpPr txBox="1"/>
            <p:nvPr/>
          </p:nvSpPr>
          <p:spPr>
            <a:xfrm>
              <a:off x="859666" y="889968"/>
              <a:ext cx="3432866" cy="50946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821560" y="1943100"/>
                <a:ext cx="16644880" cy="7825091"/>
              </a:xfrm>
              <a:prstGeom prst="rect">
                <a:avLst/>
              </a:prstGeom>
            </p:spPr>
            <p:txBody>
              <a:bodyPr wrap="square">
                <a:spAutoFit/>
              </a:bodyPr>
              <a:lstStyle/>
              <a:p>
                <a:pPr lvl="0">
                  <a:lnSpc>
                    <a:spcPct val="150000"/>
                  </a:lnSpc>
                </a:pPr>
                <a:r>
                  <a:rPr lang="vi-VN" sz="4000" smtClean="0">
                    <a:solidFill>
                      <a:prstClr val="black"/>
                    </a:solidFill>
                    <a:cs typeface="Arial" panose="020B0604020202020204" pitchFamily="34" charset="0"/>
                  </a:rPr>
                  <a:t>a) Phần </a:t>
                </a:r>
                <a:r>
                  <a:rPr lang="vi-VN" sz="4000">
                    <a:solidFill>
                      <a:prstClr val="black"/>
                    </a:solidFill>
                    <a:cs typeface="Arial" panose="020B0604020202020204" pitchFamily="34" charset="0"/>
                  </a:rPr>
                  <a:t>cần sơn bao gồm mặt xung quanh và một đáy của hình </a:t>
                </a:r>
                <a:r>
                  <a:rPr lang="vi-VN" sz="4000">
                    <a:solidFill>
                      <a:prstClr val="black"/>
                    </a:solidFill>
                    <a:cs typeface="Arial" panose="020B0604020202020204" pitchFamily="34" charset="0"/>
                  </a:rPr>
                  <a:t>trụ</a:t>
                </a:r>
                <a:r>
                  <a:rPr lang="vi-VN" sz="4000" smtClean="0">
                    <a:solidFill>
                      <a:prstClr val="black"/>
                    </a:solidFill>
                    <a:cs typeface="Arial" panose="020B0604020202020204" pitchFamily="34" charset="0"/>
                  </a:rPr>
                  <a:t>.</a:t>
                </a:r>
                <a:endParaRPr lang="en-US" sz="4000" smtClean="0">
                  <a:solidFill>
                    <a:prstClr val="black"/>
                  </a:solidFill>
                  <a:cs typeface="Arial" panose="020B0604020202020204" pitchFamily="34" charset="0"/>
                </a:endParaRPr>
              </a:p>
              <a:p>
                <a:pPr lvl="0">
                  <a:lnSpc>
                    <a:spcPct val="150000"/>
                  </a:lnSpc>
                </a:pPr>
                <a:r>
                  <a:rPr lang="vi-VN" sz="4000" smtClean="0">
                    <a:solidFill>
                      <a:prstClr val="black"/>
                    </a:solidFill>
                    <a:cs typeface="Arial" panose="020B0604020202020204" pitchFamily="34" charset="0"/>
                  </a:rPr>
                  <a:t>Theo </a:t>
                </a:r>
                <a:r>
                  <a:rPr lang="vi-VN" sz="4000">
                    <a:solidFill>
                      <a:prstClr val="black"/>
                    </a:solidFill>
                    <a:cs typeface="Arial" panose="020B0604020202020204" pitchFamily="34" charset="0"/>
                  </a:rPr>
                  <a:t>đề bài, ta có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𝑅</m:t>
                    </m:r>
                    <m:r>
                      <a:rPr lang="vi-VN" sz="4000" i="1" smtClean="0">
                        <a:solidFill>
                          <a:prstClr val="black"/>
                        </a:solidFill>
                        <a:latin typeface="Cambria Math" panose="02040503050406030204" pitchFamily="18" charset="0"/>
                        <a:cs typeface="Arial" panose="020B0604020202020204" pitchFamily="34" charset="0"/>
                      </a:rPr>
                      <m:t> = </m:t>
                    </m:r>
                    <m:r>
                      <a:rPr lang="vi-VN" sz="4000" i="1" smtClean="0">
                        <a:solidFill>
                          <a:prstClr val="black"/>
                        </a:solidFill>
                        <a:latin typeface="Cambria Math" panose="02040503050406030204" pitchFamily="18" charset="0"/>
                        <a:cs typeface="Arial" panose="020B0604020202020204" pitchFamily="34" charset="0"/>
                      </a:rPr>
                      <m:t>11</m:t>
                    </m:r>
                    <m:r>
                      <a:rPr lang="vi-VN" sz="4000" i="1" smtClean="0">
                        <a:solidFill>
                          <a:prstClr val="black"/>
                        </a:solidFill>
                        <a:latin typeface="Cambria Math" panose="02040503050406030204" pitchFamily="18" charset="0"/>
                        <a:cs typeface="Arial" panose="020B0604020202020204" pitchFamily="34" charset="0"/>
                      </a:rPr>
                      <m:t> </m:t>
                    </m:r>
                    <m:r>
                      <a:rPr lang="vi-VN" sz="4000" i="1" smtClean="0">
                        <a:solidFill>
                          <a:prstClr val="black"/>
                        </a:solidFill>
                        <a:latin typeface="Cambria Math" panose="02040503050406030204" pitchFamily="18" charset="0"/>
                        <a:cs typeface="Arial" panose="020B0604020202020204" pitchFamily="34" charset="0"/>
                      </a:rPr>
                      <m:t>𝑐𝑚</m:t>
                    </m:r>
                    <m:r>
                      <a:rPr lang="vi-VN" sz="4000" i="1" smtClean="0">
                        <a:solidFill>
                          <a:prstClr val="black"/>
                        </a:solidFill>
                        <a:latin typeface="Cambria Math" panose="02040503050406030204" pitchFamily="18" charset="0"/>
                        <a:cs typeface="Arial" panose="020B0604020202020204" pitchFamily="34" charset="0"/>
                      </a:rPr>
                      <m:t> </m:t>
                    </m:r>
                  </m:oMath>
                </a14:m>
                <a:r>
                  <a:rPr lang="vi-VN" sz="4000">
                    <a:solidFill>
                      <a:prstClr val="black"/>
                    </a:solidFill>
                    <a:cs typeface="Arial" panose="020B0604020202020204" pitchFamily="34" charset="0"/>
                  </a:rPr>
                  <a:t>và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h</m:t>
                    </m:r>
                    <m:r>
                      <a:rPr lang="vi-VN" sz="4000" i="1" smtClean="0">
                        <a:solidFill>
                          <a:prstClr val="black"/>
                        </a:solidFill>
                        <a:latin typeface="Cambria Math" panose="02040503050406030204" pitchFamily="18" charset="0"/>
                        <a:cs typeface="Arial" panose="020B0604020202020204" pitchFamily="34" charset="0"/>
                      </a:rPr>
                      <m:t>= </m:t>
                    </m:r>
                    <m:r>
                      <a:rPr lang="vi-VN" sz="4000" i="1" smtClean="0">
                        <a:solidFill>
                          <a:prstClr val="black"/>
                        </a:solidFill>
                        <a:latin typeface="Cambria Math" panose="02040503050406030204" pitchFamily="18" charset="0"/>
                        <a:cs typeface="Arial" panose="020B0604020202020204" pitchFamily="34" charset="0"/>
                      </a:rPr>
                      <m:t>30</m:t>
                    </m:r>
                    <m:r>
                      <a:rPr lang="vi-VN" sz="4000" i="1" smtClean="0">
                        <a:solidFill>
                          <a:prstClr val="black"/>
                        </a:solidFill>
                        <a:latin typeface="Cambria Math" panose="02040503050406030204" pitchFamily="18" charset="0"/>
                        <a:cs typeface="Arial" panose="020B0604020202020204" pitchFamily="34" charset="0"/>
                      </a:rPr>
                      <m:t> </m:t>
                    </m:r>
                    <m:r>
                      <a:rPr lang="vi-VN" sz="4000" i="1" smtClean="0">
                        <a:solidFill>
                          <a:prstClr val="black"/>
                        </a:solidFill>
                        <a:latin typeface="Cambria Math" panose="02040503050406030204" pitchFamily="18" charset="0"/>
                        <a:cs typeface="Arial" panose="020B0604020202020204" pitchFamily="34" charset="0"/>
                      </a:rPr>
                      <m:t>𝑐𝑚</m:t>
                    </m:r>
                  </m:oMath>
                </a14:m>
                <a:r>
                  <a:rPr lang="vi-VN" sz="4000">
                    <a:solidFill>
                      <a:prstClr val="black"/>
                    </a:solidFill>
                    <a:cs typeface="Arial" panose="020B0604020202020204" pitchFamily="34" charset="0"/>
                  </a:rPr>
                  <a:t>. Do </a:t>
                </a:r>
                <a:r>
                  <a:rPr lang="vi-VN" sz="4000">
                    <a:solidFill>
                      <a:prstClr val="black"/>
                    </a:solidFill>
                    <a:cs typeface="Arial" panose="020B0604020202020204" pitchFamily="34" charset="0"/>
                  </a:rPr>
                  <a:t>đó</a:t>
                </a:r>
                <a:r>
                  <a:rPr lang="vi-VN" sz="4000" smtClean="0">
                    <a:solidFill>
                      <a:prstClr val="black"/>
                    </a:solidFill>
                    <a:cs typeface="Arial" panose="020B0604020202020204" pitchFamily="34" charset="0"/>
                  </a:rPr>
                  <a:t>:</a:t>
                </a:r>
                <a:endParaRPr lang="en-US" sz="4000" smtClean="0">
                  <a:solidFill>
                    <a:prstClr val="black"/>
                  </a:solidFill>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sSub>
                        <m:sSubPr>
                          <m:ctrlPr>
                            <a:rPr lang="vi-VN" sz="4000" i="1" smtClean="0">
                              <a:solidFill>
                                <a:prstClr val="black"/>
                              </a:solidFill>
                              <a:latin typeface="Cambria Math" panose="02040503050406030204" pitchFamily="18" charset="0"/>
                              <a:cs typeface="Arial" panose="020B0604020202020204" pitchFamily="34" charset="0"/>
                            </a:rPr>
                          </m:ctrlPr>
                        </m:sSubPr>
                        <m:e>
                          <m:r>
                            <a:rPr lang="vi-VN" sz="4000" i="1">
                              <a:solidFill>
                                <a:prstClr val="black"/>
                              </a:solidFill>
                              <a:latin typeface="Cambria Math" panose="02040503050406030204" pitchFamily="18" charset="0"/>
                              <a:cs typeface="Arial" panose="020B0604020202020204" pitchFamily="34" charset="0"/>
                            </a:rPr>
                            <m:t>𝑆</m:t>
                          </m:r>
                        </m:e>
                        <m:sub>
                          <m:r>
                            <a:rPr lang="en-US" sz="4000" b="0" i="1" smtClean="0">
                              <a:solidFill>
                                <a:prstClr val="black"/>
                              </a:solidFill>
                              <a:latin typeface="Cambria Math" panose="02040503050406030204" pitchFamily="18" charset="0"/>
                              <a:cs typeface="Arial" panose="020B0604020202020204" pitchFamily="34" charset="0"/>
                            </a:rPr>
                            <m:t>𝑥𝑞</m:t>
                          </m:r>
                        </m:sub>
                      </m:sSub>
                      <m:r>
                        <a:rPr lang="vi-VN" sz="4000" i="1">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cs typeface="Arial" panose="020B0604020202020204" pitchFamily="34" charset="0"/>
                        </a:rPr>
                        <m:t>𝑅</m:t>
                      </m:r>
                      <m:r>
                        <a:rPr lang="vi-VN" sz="4000" i="1">
                          <a:solidFill>
                            <a:prstClr val="black"/>
                          </a:solidFill>
                          <a:latin typeface="Cambria Math" panose="02040503050406030204" pitchFamily="18" charset="0"/>
                          <a:cs typeface="Arial" panose="020B0604020202020204" pitchFamily="34" charset="0"/>
                        </a:rPr>
                        <m:t>h</m:t>
                      </m:r>
                      <m:r>
                        <a:rPr lang="vi-VN" sz="4000" i="1">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cs typeface="Arial" panose="020B0604020202020204" pitchFamily="34" charset="0"/>
                        </a:rPr>
                        <m:t> . </m:t>
                      </m:r>
                      <m:r>
                        <a:rPr lang="vi-VN" sz="4000" i="1">
                          <a:solidFill>
                            <a:prstClr val="black"/>
                          </a:solidFill>
                          <a:latin typeface="Cambria Math" panose="02040503050406030204" pitchFamily="18" charset="0"/>
                          <a:cs typeface="Arial" panose="020B0604020202020204" pitchFamily="34" charset="0"/>
                        </a:rPr>
                        <m:t>11</m:t>
                      </m:r>
                      <m:r>
                        <a:rPr lang="vi-VN" sz="4000" i="1">
                          <a:solidFill>
                            <a:prstClr val="black"/>
                          </a:solidFill>
                          <a:latin typeface="Cambria Math" panose="02040503050406030204" pitchFamily="18" charset="0"/>
                          <a:cs typeface="Arial" panose="020B0604020202020204" pitchFamily="34" charset="0"/>
                        </a:rPr>
                        <m:t> . </m:t>
                      </m:r>
                      <m:r>
                        <a:rPr lang="vi-VN" sz="4000" i="1">
                          <a:solidFill>
                            <a:prstClr val="black"/>
                          </a:solidFill>
                          <a:latin typeface="Cambria Math" panose="02040503050406030204" pitchFamily="18" charset="0"/>
                          <a:cs typeface="Arial" panose="020B0604020202020204" pitchFamily="34" charset="0"/>
                        </a:rPr>
                        <m:t>30</m:t>
                      </m:r>
                      <m:r>
                        <a:rPr lang="vi-VN" sz="4000" i="1">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660</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vi-VN" sz="4000" i="1">
                              <a:solidFill>
                                <a:prstClr val="black"/>
                              </a:solidFill>
                              <a:latin typeface="Cambria Math" panose="02040503050406030204" pitchFamily="18" charset="0"/>
                              <a:cs typeface="Arial" panose="020B0604020202020204" pitchFamily="34" charset="0"/>
                            </a:rPr>
                          </m:ctrlPr>
                        </m:dPr>
                        <m:e>
                          <m:sSup>
                            <m:sSupPr>
                              <m:ctrlPr>
                                <a:rPr lang="vi-VN" sz="4000" i="1" smtClean="0">
                                  <a:solidFill>
                                    <a:prstClr val="black"/>
                                  </a:solidFill>
                                  <a:latin typeface="Cambria Math" panose="02040503050406030204" pitchFamily="18" charset="0"/>
                                  <a:cs typeface="Arial" panose="020B0604020202020204" pitchFamily="34" charset="0"/>
                                </a:rPr>
                              </m:ctrlPr>
                            </m:sSupPr>
                            <m:e>
                              <m:r>
                                <a:rPr lang="vi-VN" sz="4000" i="1">
                                  <a:solidFill>
                                    <a:prstClr val="black"/>
                                  </a:solidFill>
                                  <a:latin typeface="Cambria Math" panose="02040503050406030204" pitchFamily="18" charset="0"/>
                                  <a:cs typeface="Arial" panose="020B0604020202020204" pitchFamily="34" charset="0"/>
                                </a:rPr>
                                <m:t>𝑐𝑚</m:t>
                              </m:r>
                            </m:e>
                            <m:sup>
                              <m:r>
                                <a:rPr lang="en-US" sz="4000" b="0" i="1" smtClean="0">
                                  <a:solidFill>
                                    <a:prstClr val="black"/>
                                  </a:solidFill>
                                  <a:latin typeface="Cambria Math" panose="02040503050406030204" pitchFamily="18" charset="0"/>
                                  <a:cs typeface="Arial" panose="020B0604020202020204" pitchFamily="34" charset="0"/>
                                </a:rPr>
                                <m:t>2</m:t>
                              </m:r>
                            </m:sup>
                          </m:sSup>
                        </m:e>
                      </m:d>
                      <m:r>
                        <a:rPr lang="vi-VN" sz="4000" i="1">
                          <a:solidFill>
                            <a:prstClr val="black"/>
                          </a:solidFill>
                          <a:latin typeface="Cambria Math" panose="02040503050406030204" pitchFamily="18" charset="0"/>
                          <a:cs typeface="Arial" panose="020B0604020202020204" pitchFamily="34" charset="0"/>
                        </a:rPr>
                        <m:t>;</m:t>
                      </m:r>
                    </m:oMath>
                  </m:oMathPara>
                </a14:m>
                <a:endParaRPr lang="en-US" sz="4000" i="1" smtClean="0">
                  <a:solidFill>
                    <a:prstClr val="black"/>
                  </a:solidFill>
                  <a:latin typeface="Cambria Math" panose="02040503050406030204" pitchFamily="18" charset="0"/>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sSub>
                        <m:sSubPr>
                          <m:ctrlPr>
                            <a:rPr lang="vi-VN" sz="4000" i="1">
                              <a:solidFill>
                                <a:prstClr val="black"/>
                              </a:solidFill>
                              <a:latin typeface="Cambria Math" panose="02040503050406030204" pitchFamily="18" charset="0"/>
                              <a:cs typeface="Arial" panose="020B0604020202020204" pitchFamily="34" charset="0"/>
                            </a:rPr>
                          </m:ctrlPr>
                        </m:sSubPr>
                        <m:e>
                          <m:r>
                            <a:rPr lang="vi-VN" sz="4000" i="1">
                              <a:solidFill>
                                <a:prstClr val="black"/>
                              </a:solidFill>
                              <a:latin typeface="Cambria Math" panose="02040503050406030204" pitchFamily="18" charset="0"/>
                              <a:cs typeface="Arial" panose="020B0604020202020204" pitchFamily="34" charset="0"/>
                            </a:rPr>
                            <m:t>𝑆</m:t>
                          </m:r>
                        </m:e>
                        <m:sub>
                          <m:r>
                            <a:rPr lang="en-US" sz="4000" b="0" i="1" smtClean="0">
                              <a:solidFill>
                                <a:prstClr val="black"/>
                              </a:solidFill>
                              <a:latin typeface="Cambria Math" panose="02040503050406030204" pitchFamily="18" charset="0"/>
                              <a:cs typeface="Arial" panose="020B0604020202020204" pitchFamily="34" charset="0"/>
                            </a:rPr>
                            <m:t>đá</m:t>
                          </m:r>
                          <m:r>
                            <a:rPr lang="en-US" sz="4000" b="0" i="1" smtClean="0">
                              <a:solidFill>
                                <a:prstClr val="black"/>
                              </a:solidFill>
                              <a:latin typeface="Cambria Math" panose="02040503050406030204" pitchFamily="18" charset="0"/>
                              <a:cs typeface="Arial" panose="020B0604020202020204" pitchFamily="34" charset="0"/>
                            </a:rPr>
                            <m:t>𝑦</m:t>
                          </m:r>
                        </m:sub>
                      </m:sSub>
                      <m:r>
                        <a:rPr lang="vi-VN" sz="4000" i="1">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sSup>
                        <m:sSupPr>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𝑅</m:t>
                          </m:r>
                        </m:e>
                        <m:sup>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sup>
                      </m:sSup>
                      <m:r>
                        <a:rPr lang="vi-VN" sz="4000" i="1">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cs typeface="Arial" panose="020B0604020202020204" pitchFamily="34" charset="0"/>
                        </a:rPr>
                        <m:t>. </m:t>
                      </m:r>
                      <m:sSup>
                        <m:sSupPr>
                          <m:ctrlPr>
                            <a:rPr lang="vi-VN"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11</m:t>
                          </m:r>
                        </m:e>
                        <m:sup>
                          <m:r>
                            <a:rPr lang="en-US" sz="4000" b="0" i="1" smtClean="0">
                              <a:solidFill>
                                <a:prstClr val="black"/>
                              </a:solidFill>
                              <a:latin typeface="Cambria Math" panose="02040503050406030204" pitchFamily="18" charset="0"/>
                              <a:cs typeface="Arial" panose="020B0604020202020204" pitchFamily="34" charset="0"/>
                            </a:rPr>
                            <m:t>2</m:t>
                          </m:r>
                        </m:sup>
                      </m:sSup>
                      <m:r>
                        <a:rPr lang="vi-VN" sz="4000" i="1">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121</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cs typeface="Arial" panose="020B0604020202020204" pitchFamily="34" charset="0"/>
                        </a:rPr>
                        <m:t> (</m:t>
                      </m:r>
                      <m:sSup>
                        <m:sSupPr>
                          <m:ctrlPr>
                            <a:rPr lang="vi-VN" sz="4000" i="1">
                              <a:solidFill>
                                <a:prstClr val="black"/>
                              </a:solidFill>
                              <a:latin typeface="Cambria Math" panose="02040503050406030204" pitchFamily="18" charset="0"/>
                              <a:cs typeface="Arial" panose="020B0604020202020204" pitchFamily="34" charset="0"/>
                            </a:rPr>
                          </m:ctrlPr>
                        </m:sSupPr>
                        <m:e>
                          <m:r>
                            <a:rPr lang="vi-VN" sz="4000" i="1">
                              <a:solidFill>
                                <a:prstClr val="black"/>
                              </a:solidFill>
                              <a:latin typeface="Cambria Math" panose="02040503050406030204" pitchFamily="18" charset="0"/>
                              <a:cs typeface="Arial" panose="020B0604020202020204" pitchFamily="34" charset="0"/>
                            </a:rPr>
                            <m:t>𝑐𝑚</m:t>
                          </m:r>
                        </m:e>
                        <m:sup>
                          <m:r>
                            <a:rPr lang="en-US" sz="4000" i="1">
                              <a:solidFill>
                                <a:prstClr val="black"/>
                              </a:solidFill>
                              <a:latin typeface="Cambria Math" panose="02040503050406030204" pitchFamily="18" charset="0"/>
                              <a:cs typeface="Arial" panose="020B0604020202020204" pitchFamily="34" charset="0"/>
                            </a:rPr>
                            <m:t>2</m:t>
                          </m:r>
                        </m:sup>
                      </m:sSup>
                      <m:r>
                        <a:rPr lang="vi-VN" sz="4000" i="1" smtClean="0">
                          <a:solidFill>
                            <a:prstClr val="black"/>
                          </a:solidFill>
                          <a:latin typeface="Cambria Math" panose="02040503050406030204" pitchFamily="18" charset="0"/>
                          <a:cs typeface="Arial" panose="020B0604020202020204" pitchFamily="34" charset="0"/>
                        </a:rPr>
                        <m:t>).</m:t>
                      </m:r>
                    </m:oMath>
                  </m:oMathPara>
                </a14:m>
                <a:endParaRPr lang="en-US" sz="4000" smtClean="0">
                  <a:solidFill>
                    <a:prstClr val="black"/>
                  </a:solidFill>
                  <a:cs typeface="Arial" panose="020B0604020202020204" pitchFamily="34" charset="0"/>
                </a:endParaRPr>
              </a:p>
              <a:p>
                <a:pPr lvl="0">
                  <a:lnSpc>
                    <a:spcPct val="150000"/>
                  </a:lnSpc>
                </a:pPr>
                <a:r>
                  <a:rPr lang="vi-VN" sz="4000" smtClean="0">
                    <a:solidFill>
                      <a:prstClr val="black"/>
                    </a:solidFill>
                    <a:cs typeface="Arial" panose="020B0604020202020204" pitchFamily="34" charset="0"/>
                  </a:rPr>
                  <a:t>Vậy </a:t>
                </a:r>
                <a:r>
                  <a:rPr lang="vi-VN" sz="4000">
                    <a:solidFill>
                      <a:prstClr val="black"/>
                    </a:solidFill>
                    <a:cs typeface="Arial" panose="020B0604020202020204" pitchFamily="34" charset="0"/>
                  </a:rPr>
                  <a:t>diện tích cần sơn là </a:t>
                </a:r>
                <a:endParaRPr lang="en-US" sz="4000" i="1" smtClean="0">
                  <a:solidFill>
                    <a:prstClr val="black"/>
                  </a:solidFill>
                  <a:latin typeface="Cambria Math" panose="02040503050406030204" pitchFamily="18" charset="0"/>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𝑆</m:t>
                      </m:r>
                      <m:r>
                        <a:rPr lang="vi-VN" sz="4000" i="1" smtClean="0">
                          <a:solidFill>
                            <a:prstClr val="black"/>
                          </a:solidFill>
                          <a:latin typeface="Cambria Math" panose="02040503050406030204" pitchFamily="18" charset="0"/>
                          <a:cs typeface="Arial" panose="020B0604020202020204" pitchFamily="34" charset="0"/>
                        </a:rPr>
                        <m:t> =</m:t>
                      </m:r>
                      <m:sSub>
                        <m:sSubPr>
                          <m:ctrlPr>
                            <a:rPr lang="vi-VN" sz="4000" i="1">
                              <a:solidFill>
                                <a:prstClr val="black"/>
                              </a:solidFill>
                              <a:latin typeface="Cambria Math" panose="02040503050406030204" pitchFamily="18" charset="0"/>
                              <a:cs typeface="Arial" panose="020B0604020202020204" pitchFamily="34" charset="0"/>
                            </a:rPr>
                          </m:ctrlPr>
                        </m:sSubPr>
                        <m:e>
                          <m:r>
                            <a:rPr lang="vi-VN" sz="4000" i="1">
                              <a:solidFill>
                                <a:prstClr val="black"/>
                              </a:solidFill>
                              <a:latin typeface="Cambria Math" panose="02040503050406030204" pitchFamily="18" charset="0"/>
                              <a:cs typeface="Arial" panose="020B0604020202020204" pitchFamily="34" charset="0"/>
                            </a:rPr>
                            <m:t>𝑆</m:t>
                          </m:r>
                        </m:e>
                        <m:sub>
                          <m:r>
                            <a:rPr lang="en-US" sz="4000" i="1">
                              <a:solidFill>
                                <a:prstClr val="black"/>
                              </a:solidFill>
                              <a:latin typeface="Cambria Math" panose="02040503050406030204" pitchFamily="18" charset="0"/>
                              <a:cs typeface="Arial" panose="020B0604020202020204" pitchFamily="34" charset="0"/>
                            </a:rPr>
                            <m:t>𝑥𝑞</m:t>
                          </m:r>
                        </m:sub>
                      </m:sSub>
                      <m:r>
                        <a:rPr lang="vi-VN" sz="4000" i="1" smtClean="0">
                          <a:solidFill>
                            <a:prstClr val="black"/>
                          </a:solidFill>
                          <a:latin typeface="Cambria Math" panose="02040503050406030204" pitchFamily="18" charset="0"/>
                          <a:cs typeface="Arial" panose="020B0604020202020204" pitchFamily="34" charset="0"/>
                        </a:rPr>
                        <m:t>+ </m:t>
                      </m:r>
                      <m:sSub>
                        <m:sSubPr>
                          <m:ctrlPr>
                            <a:rPr lang="vi-VN" sz="4000" i="1">
                              <a:solidFill>
                                <a:prstClr val="black"/>
                              </a:solidFill>
                              <a:latin typeface="Cambria Math" panose="02040503050406030204" pitchFamily="18" charset="0"/>
                              <a:cs typeface="Arial" panose="020B0604020202020204" pitchFamily="34" charset="0"/>
                            </a:rPr>
                          </m:ctrlPr>
                        </m:sSubPr>
                        <m:e>
                          <m:r>
                            <a:rPr lang="vi-VN" sz="4000" i="1">
                              <a:solidFill>
                                <a:prstClr val="black"/>
                              </a:solidFill>
                              <a:latin typeface="Cambria Math" panose="02040503050406030204" pitchFamily="18" charset="0"/>
                              <a:cs typeface="Arial" panose="020B0604020202020204" pitchFamily="34" charset="0"/>
                            </a:rPr>
                            <m:t>𝑆</m:t>
                          </m:r>
                        </m:e>
                        <m:sub>
                          <m:r>
                            <a:rPr lang="en-US" sz="4000" i="1">
                              <a:solidFill>
                                <a:prstClr val="black"/>
                              </a:solidFill>
                              <a:latin typeface="Cambria Math" panose="02040503050406030204" pitchFamily="18" charset="0"/>
                              <a:cs typeface="Arial" panose="020B0604020202020204" pitchFamily="34" charset="0"/>
                            </a:rPr>
                            <m:t>đá</m:t>
                          </m:r>
                          <m:r>
                            <a:rPr lang="en-US" sz="4000" i="1">
                              <a:solidFill>
                                <a:prstClr val="black"/>
                              </a:solidFill>
                              <a:latin typeface="Cambria Math" panose="02040503050406030204" pitchFamily="18" charset="0"/>
                              <a:cs typeface="Arial" panose="020B0604020202020204" pitchFamily="34" charset="0"/>
                            </a:rPr>
                            <m:t>𝑦</m:t>
                          </m:r>
                        </m:sub>
                      </m:sSub>
                      <m:r>
                        <a:rPr lang="vi-VN" sz="4000" i="1" smtClean="0">
                          <a:solidFill>
                            <a:prstClr val="black"/>
                          </a:solidFill>
                          <a:latin typeface="Cambria Math" panose="02040503050406030204" pitchFamily="18" charset="0"/>
                          <a:cs typeface="Arial" panose="020B0604020202020204" pitchFamily="34" charset="0"/>
                        </a:rPr>
                        <m:t>= (</m:t>
                      </m:r>
                      <m:r>
                        <a:rPr lang="vi-VN" sz="4000" i="1" smtClean="0">
                          <a:solidFill>
                            <a:prstClr val="black"/>
                          </a:solidFill>
                          <a:latin typeface="Cambria Math" panose="02040503050406030204" pitchFamily="18" charset="0"/>
                          <a:cs typeface="Arial" panose="020B0604020202020204" pitchFamily="34" charset="0"/>
                        </a:rPr>
                        <m:t>660</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121</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781</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cs typeface="Arial" panose="020B0604020202020204" pitchFamily="34" charset="0"/>
                        </a:rPr>
                        <m:t> (</m:t>
                      </m:r>
                      <m:sSup>
                        <m:sSupPr>
                          <m:ctrlPr>
                            <a:rPr lang="vi-VN" sz="4000" i="1">
                              <a:solidFill>
                                <a:prstClr val="black"/>
                              </a:solidFill>
                              <a:latin typeface="Cambria Math" panose="02040503050406030204" pitchFamily="18" charset="0"/>
                              <a:cs typeface="Arial" panose="020B0604020202020204" pitchFamily="34" charset="0"/>
                            </a:rPr>
                          </m:ctrlPr>
                        </m:sSupPr>
                        <m:e>
                          <m:r>
                            <a:rPr lang="vi-VN" sz="4000" i="1">
                              <a:solidFill>
                                <a:prstClr val="black"/>
                              </a:solidFill>
                              <a:latin typeface="Cambria Math" panose="02040503050406030204" pitchFamily="18" charset="0"/>
                              <a:cs typeface="Arial" panose="020B0604020202020204" pitchFamily="34" charset="0"/>
                            </a:rPr>
                            <m:t>𝑐𝑚</m:t>
                          </m:r>
                        </m:e>
                        <m:sup>
                          <m:r>
                            <a:rPr lang="en-US" sz="4000" i="1">
                              <a:solidFill>
                                <a:prstClr val="black"/>
                              </a:solidFill>
                              <a:latin typeface="Cambria Math" panose="02040503050406030204" pitchFamily="18" charset="0"/>
                              <a:cs typeface="Arial" panose="020B0604020202020204" pitchFamily="34" charset="0"/>
                            </a:rPr>
                            <m:t>2</m:t>
                          </m:r>
                        </m:sup>
                      </m:sSup>
                      <m:r>
                        <a:rPr lang="vi-VN" sz="4000" i="1" smtClean="0">
                          <a:solidFill>
                            <a:prstClr val="black"/>
                          </a:solidFill>
                          <a:latin typeface="Cambria Math" panose="02040503050406030204" pitchFamily="18" charset="0"/>
                          <a:cs typeface="Arial" panose="020B0604020202020204" pitchFamily="34" charset="0"/>
                        </a:rPr>
                        <m:t>).</m:t>
                      </m:r>
                    </m:oMath>
                  </m:oMathPara>
                </a14:m>
                <a:endParaRPr lang="en-US" sz="4000" smtClean="0">
                  <a:solidFill>
                    <a:prstClr val="black"/>
                  </a:solidFill>
                  <a:cs typeface="Arial" panose="020B0604020202020204" pitchFamily="34" charset="0"/>
                </a:endParaRPr>
              </a:p>
              <a:p>
                <a:pPr lvl="0">
                  <a:lnSpc>
                    <a:spcPct val="150000"/>
                  </a:lnSpc>
                </a:pPr>
                <a:r>
                  <a:rPr lang="vi-VN" sz="4000" smtClean="0">
                    <a:solidFill>
                      <a:prstClr val="black"/>
                    </a:solidFill>
                    <a:cs typeface="Arial" panose="020B0604020202020204" pitchFamily="34" charset="0"/>
                  </a:rPr>
                  <a:t>b</a:t>
                </a:r>
                <a:r>
                  <a:rPr lang="vi-VN" sz="4000">
                    <a:solidFill>
                      <a:prstClr val="black"/>
                    </a:solidFill>
                    <a:cs typeface="Arial" panose="020B0604020202020204" pitchFamily="34" charset="0"/>
                  </a:rPr>
                  <a:t>) Thể tích của thùng rác </a:t>
                </a:r>
                <a:r>
                  <a:rPr lang="vi-VN" sz="4000">
                    <a:solidFill>
                      <a:prstClr val="black"/>
                    </a:solidFill>
                    <a:cs typeface="Arial" panose="020B0604020202020204" pitchFamily="34" charset="0"/>
                  </a:rPr>
                  <a:t>là </a:t>
                </a:r>
                <a:endParaRPr lang="en-US" sz="4000" smtClean="0">
                  <a:solidFill>
                    <a:prstClr val="black"/>
                  </a:solidFill>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𝑉</m:t>
                      </m:r>
                      <m:r>
                        <a:rPr lang="vi-VN" sz="4000" i="1">
                          <a:solidFill>
                            <a:prstClr val="black"/>
                          </a:solidFill>
                          <a:latin typeface="Cambria Math" panose="02040503050406030204" pitchFamily="18" charset="0"/>
                          <a:cs typeface="Arial" panose="020B0604020202020204" pitchFamily="34" charset="0"/>
                        </a:rPr>
                        <m:t>=</m:t>
                      </m:r>
                      <m:sSub>
                        <m:sSubPr>
                          <m:ctrlPr>
                            <a:rPr lang="vi-VN" sz="4000" i="1">
                              <a:solidFill>
                                <a:prstClr val="black"/>
                              </a:solidFill>
                              <a:latin typeface="Cambria Math" panose="02040503050406030204" pitchFamily="18" charset="0"/>
                              <a:cs typeface="Arial" panose="020B0604020202020204" pitchFamily="34" charset="0"/>
                            </a:rPr>
                          </m:ctrlPr>
                        </m:sSubPr>
                        <m:e>
                          <m:r>
                            <a:rPr lang="vi-VN" sz="4000" i="1">
                              <a:solidFill>
                                <a:prstClr val="black"/>
                              </a:solidFill>
                              <a:latin typeface="Cambria Math" panose="02040503050406030204" pitchFamily="18" charset="0"/>
                              <a:cs typeface="Arial" panose="020B0604020202020204" pitchFamily="34" charset="0"/>
                            </a:rPr>
                            <m:t>𝑆</m:t>
                          </m:r>
                        </m:e>
                        <m:sub>
                          <m:r>
                            <a:rPr lang="en-US" sz="4000" i="1">
                              <a:solidFill>
                                <a:prstClr val="black"/>
                              </a:solidFill>
                              <a:latin typeface="Cambria Math" panose="02040503050406030204" pitchFamily="18" charset="0"/>
                              <a:cs typeface="Arial" panose="020B0604020202020204" pitchFamily="34" charset="0"/>
                            </a:rPr>
                            <m:t>đá</m:t>
                          </m:r>
                          <m:r>
                            <a:rPr lang="en-US" sz="4000" i="1">
                              <a:solidFill>
                                <a:prstClr val="black"/>
                              </a:solidFill>
                              <a:latin typeface="Cambria Math" panose="02040503050406030204" pitchFamily="18" charset="0"/>
                              <a:cs typeface="Arial" panose="020B0604020202020204" pitchFamily="34" charset="0"/>
                            </a:rPr>
                            <m:t>𝑦</m:t>
                          </m:r>
                        </m:sub>
                      </m:sSub>
                      <m:r>
                        <a:rPr lang="en-US" sz="4000" b="0" i="1" smtClean="0">
                          <a:solidFill>
                            <a:prstClr val="black"/>
                          </a:solidFill>
                          <a:latin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cs typeface="Arial" panose="020B0604020202020204" pitchFamily="34" charset="0"/>
                        </a:rPr>
                        <m:t>h</m:t>
                      </m:r>
                      <m:r>
                        <a:rPr lang="vi-VN" sz="4000" i="1">
                          <a:solidFill>
                            <a:prstClr val="black"/>
                          </a:solidFill>
                          <a:latin typeface="Cambria Math" panose="02040503050406030204" pitchFamily="18" charset="0"/>
                          <a:cs typeface="Arial" panose="020B0604020202020204" pitchFamily="34" charset="0"/>
                        </a:rPr>
                        <m:t> = </m:t>
                      </m:r>
                      <m:r>
                        <a:rPr lang="vi-VN" sz="4000" i="1">
                          <a:solidFill>
                            <a:prstClr val="black"/>
                          </a:solidFill>
                          <a:latin typeface="Cambria Math" panose="02040503050406030204" pitchFamily="18" charset="0"/>
                          <a:cs typeface="Arial" panose="020B0604020202020204" pitchFamily="34" charset="0"/>
                        </a:rPr>
                        <m:t>121</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30</m:t>
                      </m:r>
                      <m:r>
                        <a:rPr lang="vi-VN" sz="4000" i="1">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cs typeface="Arial" panose="020B0604020202020204" pitchFamily="34" charset="0"/>
                        </a:rPr>
                        <m:t>630</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11</m:t>
                      </m:r>
                      <m:r>
                        <a:rPr lang="vi-VN" sz="4000" i="1">
                          <a:solidFill>
                            <a:prstClr val="black"/>
                          </a:solidFill>
                          <a:latin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cs typeface="Arial" panose="020B0604020202020204" pitchFamily="34" charset="0"/>
                        </a:rPr>
                        <m:t>404</m:t>
                      </m:r>
                      <m:r>
                        <a:rPr lang="vi-VN" sz="4000" i="1">
                          <a:solidFill>
                            <a:prstClr val="black"/>
                          </a:solidFill>
                          <a:latin typeface="Cambria Math" panose="02040503050406030204" pitchFamily="18" charset="0"/>
                          <a:cs typeface="Arial" panose="020B0604020202020204" pitchFamily="34" charset="0"/>
                        </a:rPr>
                        <m:t> (</m:t>
                      </m:r>
                      <m:sSup>
                        <m:sSupPr>
                          <m:ctrlPr>
                            <a:rPr lang="vi-VN" sz="4000" i="1">
                              <a:solidFill>
                                <a:prstClr val="black"/>
                              </a:solidFill>
                              <a:latin typeface="Cambria Math" panose="02040503050406030204" pitchFamily="18" charset="0"/>
                              <a:cs typeface="Arial" panose="020B0604020202020204" pitchFamily="34" charset="0"/>
                            </a:rPr>
                          </m:ctrlPr>
                        </m:sSupPr>
                        <m:e>
                          <m:r>
                            <a:rPr lang="vi-VN" sz="4000" i="1">
                              <a:solidFill>
                                <a:prstClr val="black"/>
                              </a:solidFill>
                              <a:latin typeface="Cambria Math" panose="02040503050406030204" pitchFamily="18" charset="0"/>
                              <a:cs typeface="Arial" panose="020B0604020202020204" pitchFamily="34" charset="0"/>
                            </a:rPr>
                            <m:t>𝑐𝑚</m:t>
                          </m:r>
                        </m:e>
                        <m:sup>
                          <m:r>
                            <a:rPr lang="en-US" sz="4000" b="0" i="1" smtClean="0">
                              <a:solidFill>
                                <a:prstClr val="black"/>
                              </a:solidFill>
                              <a:latin typeface="Cambria Math" panose="02040503050406030204" pitchFamily="18" charset="0"/>
                              <a:cs typeface="Arial" panose="020B0604020202020204" pitchFamily="34" charset="0"/>
                            </a:rPr>
                            <m:t>3</m:t>
                          </m:r>
                        </m:sup>
                      </m:sSup>
                      <m:r>
                        <a:rPr lang="vi-VN" sz="4000" i="1">
                          <a:solidFill>
                            <a:prstClr val="black"/>
                          </a:solidFill>
                          <a:latin typeface="Cambria Math" panose="02040503050406030204" pitchFamily="18" charset="0"/>
                          <a:cs typeface="Arial" panose="020B0604020202020204" pitchFamily="34"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21560" y="1943100"/>
                <a:ext cx="16644880" cy="7825091"/>
              </a:xfrm>
              <a:prstGeom prst="rect">
                <a:avLst/>
              </a:prstGeom>
              <a:blipFill>
                <a:blip r:embed="rId6"/>
                <a:stretch>
                  <a:fillRect l="-1319"/>
                </a:stretch>
              </a:blipFill>
            </p:spPr>
            <p:txBody>
              <a:bodyPr/>
              <a:lstStyle/>
              <a:p>
                <a:r>
                  <a:rPr lang="en-US">
                    <a:noFill/>
                  </a:rPr>
                  <a:t> </a:t>
                </a:r>
              </a:p>
            </p:txBody>
          </p:sp>
        </mc:Fallback>
      </mc:AlternateContent>
      <p:sp>
        <p:nvSpPr>
          <p:cNvPr id="11" name="Freeform 74"/>
          <p:cNvSpPr/>
          <p:nvPr/>
        </p:nvSpPr>
        <p:spPr>
          <a:xfrm>
            <a:off x="15955035" y="705058"/>
            <a:ext cx="3161912" cy="409568"/>
          </a:xfrm>
          <a:custGeom>
            <a:avLst/>
            <a:gdLst/>
            <a:ahLst/>
            <a:cxnLst/>
            <a:rect l="l" t="t" r="r" b="b"/>
            <a:pathLst>
              <a:path w="3161912" h="409568">
                <a:moveTo>
                  <a:pt x="0" y="0"/>
                </a:moveTo>
                <a:lnTo>
                  <a:pt x="3161912" y="0"/>
                </a:lnTo>
                <a:lnTo>
                  <a:pt x="3161912" y="409568"/>
                </a:lnTo>
                <a:lnTo>
                  <a:pt x="0" y="4095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56170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up)">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up)">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up)">
                                      <p:cBhvr>
                                        <p:cTn id="34" dur="500"/>
                                        <p:tgtEl>
                                          <p:spTgt spid="3">
                                            <p:txEl>
                                              <p:pRg st="4" end="4"/>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up)">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2" dur="500"/>
                                        <p:tgtEl>
                                          <p:spTgt spid="3">
                                            <p:txEl>
                                              <p:pRg st="6" end="6"/>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0"/>
            <a:ext cx="18288000" cy="5715000"/>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mc:AlternateContent xmlns:mc="http://schemas.openxmlformats.org/markup-compatibility/2006">
        <mc:Choice xmlns:a14="http://schemas.microsoft.com/office/drawing/2010/main" Requires="a14">
          <p:sp>
            <p:nvSpPr>
              <p:cNvPr id="81" name="Rectangle 80"/>
              <p:cNvSpPr/>
              <p:nvPr/>
            </p:nvSpPr>
            <p:spPr>
              <a:xfrm>
                <a:off x="320842" y="0"/>
                <a:ext cx="17646316" cy="5821787"/>
              </a:xfrm>
              <a:prstGeom prst="rect">
                <a:avLst/>
              </a:prstGeom>
            </p:spPr>
            <p:txBody>
              <a:bodyPr wrap="square">
                <a:spAutoFit/>
              </a:bodyPr>
              <a:lstStyle/>
              <a:p>
                <a:pPr algn="just">
                  <a:lnSpc>
                    <a:spcPct val="150000"/>
                  </a:lnSpc>
                </a:pPr>
                <a:r>
                  <a:rPr kumimoji="0" lang="vi-VN"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lang="vi-VN" sz="4000">
                    <a:ea typeface="Calibri" panose="020F0502020204030204" pitchFamily="34" charset="0"/>
                    <a:cs typeface="Times New Roman" panose="02020603050405020304" pitchFamily="18" charset="0"/>
                  </a:rPr>
                  <a:t>Một thùng nước có dạng hình trụ với chiều cao bằng </a:t>
                </a:r>
                <a14:m>
                  <m:oMath xmlns:m="http://schemas.openxmlformats.org/officeDocument/2006/math">
                    <m:r>
                      <a:rPr lang="vi-VN" sz="4000" i="0">
                        <a:effectLst/>
                        <a:ea typeface="Calibri" panose="020F0502020204030204" pitchFamily="34" charset="0"/>
                        <a:cs typeface="Times New Roman" panose="02020603050405020304" pitchFamily="18" charset="0"/>
                      </a:rPr>
                      <m:t>1,6</m:t>
                    </m:r>
                    <m:r>
                      <m:rPr>
                        <m:sty m:val="p"/>
                      </m:rPr>
                      <a:rPr lang="vi-VN" sz="4000" i="0">
                        <a:effectLst/>
                        <a:ea typeface="Calibri" panose="020F0502020204030204" pitchFamily="34" charset="0"/>
                        <a:cs typeface="Times New Roman" panose="02020603050405020304" pitchFamily="18" charset="0"/>
                      </a:rPr>
                      <m:t>m</m:t>
                    </m:r>
                  </m:oMath>
                </a14:m>
                <a:r>
                  <a:rPr lang="vi-VN" sz="4000">
                    <a:effectLst/>
                    <a:ea typeface="Calibri" panose="020F0502020204030204" pitchFamily="34" charset="0"/>
                    <a:cs typeface="Times New Roman" panose="02020603050405020304" pitchFamily="18" charset="0"/>
                  </a:rPr>
                  <a:t> và bán kính đáy bằng </a:t>
                </a:r>
                <a14:m>
                  <m:oMath xmlns:m="http://schemas.openxmlformats.org/officeDocument/2006/math">
                    <m:r>
                      <a:rPr lang="vi-VN" sz="4000" i="0">
                        <a:effectLst/>
                        <a:ea typeface="Calibri" panose="020F0502020204030204" pitchFamily="34" charset="0"/>
                        <a:cs typeface="Times New Roman" panose="02020603050405020304" pitchFamily="18" charset="0"/>
                      </a:rPr>
                      <m:t>0,5</m:t>
                    </m:r>
                    <m:r>
                      <m:rPr>
                        <m:sty m:val="p"/>
                      </m:rPr>
                      <a:rPr lang="vi-VN" sz="4000" i="0">
                        <a:effectLst/>
                        <a:ea typeface="Calibri" panose="020F0502020204030204" pitchFamily="34" charset="0"/>
                        <a:cs typeface="Times New Roman" panose="02020603050405020304" pitchFamily="18" charset="0"/>
                      </a:rPr>
                      <m:t>m</m:t>
                    </m:r>
                  </m:oMath>
                </a14:m>
                <a:r>
                  <a:rPr lang="vi-VN" sz="4000">
                    <a:effectLst/>
                    <a:ea typeface="Calibri" panose="020F0502020204030204" pitchFamily="34" charset="0"/>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a:p>
                <a:pPr algn="just">
                  <a:lnSpc>
                    <a:spcPct val="150000"/>
                  </a:lnSpc>
                </a:pPr>
                <a:r>
                  <a:rPr lang="vi-VN" sz="4000">
                    <a:effectLst/>
                    <a:ea typeface="Calibri" panose="020F0502020204030204" pitchFamily="34" charset="0"/>
                    <a:cs typeface="Times New Roman" panose="02020603050405020304" pitchFamily="18" charset="0"/>
                  </a:rPr>
                  <a:t>a) Tính diện tích xung quanh của thùng nước.</a:t>
                </a:r>
                <a:endParaRPr lang="en-US" sz="4000">
                  <a:effectLst/>
                  <a:ea typeface="Calibri" panose="020F0502020204030204" pitchFamily="34" charset="0"/>
                  <a:cs typeface="Times New Roman" panose="02020603050405020304" pitchFamily="18" charset="0"/>
                </a:endParaRPr>
              </a:p>
              <a:p>
                <a:pPr algn="just">
                  <a:lnSpc>
                    <a:spcPct val="150000"/>
                  </a:lnSpc>
                </a:pPr>
                <a:r>
                  <a:rPr lang="vi-VN" sz="4000">
                    <a:effectLst/>
                    <a:ea typeface="Calibri" panose="020F0502020204030204" pitchFamily="34" charset="0"/>
                    <a:cs typeface="Times New Roman" panose="02020603050405020304" pitchFamily="18" charset="0"/>
                  </a:rPr>
                  <a:t>b) Hỏi thùng chứa được bao nhiêu lít nước?</a:t>
                </a:r>
                <a:endParaRPr lang="en-US" sz="4000">
                  <a:effectLst/>
                  <a:ea typeface="Calibri" panose="020F0502020204030204" pitchFamily="34" charset="0"/>
                  <a:cs typeface="Times New Roman" panose="02020603050405020304" pitchFamily="18" charset="0"/>
                </a:endParaRPr>
              </a:p>
              <a:p>
                <a:pPr algn="just">
                  <a:lnSpc>
                    <a:spcPct val="150000"/>
                  </a:lnSpc>
                </a:pPr>
                <a:r>
                  <a:rPr lang="vi-VN" sz="4000">
                    <a:effectLst/>
                    <a:ea typeface="Calibri" panose="020F0502020204030204" pitchFamily="34" charset="0"/>
                    <a:cs typeface="Times New Roman" panose="02020603050405020304" pitchFamily="18" charset="0"/>
                  </a:rPr>
                  <a:t>(Coi chiều dày của thùng không đáng kể và làm tròn kết quả ở câu b đến hàng đơn vị của lít)</a:t>
                </a:r>
                <a:endParaRPr lang="en-US" sz="4000">
                  <a:effectLst/>
                  <a:ea typeface="Calibri" panose="020F0502020204030204" pitchFamily="34" charset="0"/>
                  <a:cs typeface="Times New Roman" panose="02020603050405020304" pitchFamily="18" charset="0"/>
                </a:endParaRPr>
              </a:p>
            </p:txBody>
          </p:sp>
        </mc:Choice>
        <mc:Fallback>
          <p:sp>
            <p:nvSpPr>
              <p:cNvPr id="81" name="Rectangle 80"/>
              <p:cNvSpPr>
                <a:spLocks noRot="1" noChangeAspect="1" noMove="1" noResize="1" noEditPoints="1" noAdjustHandles="1" noChangeArrowheads="1" noChangeShapeType="1" noTextEdit="1"/>
              </p:cNvSpPr>
              <p:nvPr/>
            </p:nvSpPr>
            <p:spPr>
              <a:xfrm>
                <a:off x="320842" y="0"/>
                <a:ext cx="17646316" cy="5821787"/>
              </a:xfrm>
              <a:prstGeom prst="rect">
                <a:avLst/>
              </a:prstGeom>
              <a:blipFill>
                <a:blip r:embed="rId3"/>
                <a:stretch>
                  <a:fillRect l="-1382" r="-1244"/>
                </a:stretch>
              </a:blipFill>
            </p:spPr>
            <p:txBody>
              <a:bodyPr/>
              <a:lstStyle/>
              <a:p>
                <a:r>
                  <a:rPr lang="en-US">
                    <a:noFill/>
                  </a:rPr>
                  <a:t> </a:t>
                </a:r>
              </a:p>
            </p:txBody>
          </p:sp>
        </mc:Fallback>
      </mc:AlternateContent>
      <p:grpSp>
        <p:nvGrpSpPr>
          <p:cNvPr id="82" name="Group 81"/>
          <p:cNvGrpSpPr/>
          <p:nvPr/>
        </p:nvGrpSpPr>
        <p:grpSpPr>
          <a:xfrm>
            <a:off x="457200" y="5948612"/>
            <a:ext cx="2781631" cy="1391371"/>
            <a:chOff x="862834" y="676025"/>
            <a:chExt cx="3432866" cy="1051118"/>
          </a:xfrm>
        </p:grpSpPr>
        <p:pic>
          <p:nvPicPr>
            <p:cNvPr id="83" name="Picture 8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62834" y="848722"/>
              <a:ext cx="3432866" cy="55802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4120081" y="6474035"/>
                <a:ext cx="10129319" cy="3241465"/>
              </a:xfrm>
              <a:prstGeom prst="rect">
                <a:avLst/>
              </a:prstGeom>
            </p:spPr>
            <p:txBody>
              <a:bodyPr wrap="square">
                <a:spAutoFit/>
              </a:bodyPr>
              <a:lstStyle/>
              <a:p>
                <a:pPr algn="just">
                  <a:lnSpc>
                    <a:spcPct val="150000"/>
                  </a:lnSpc>
                  <a:spcBef>
                    <a:spcPts val="600"/>
                  </a:spcBef>
                  <a:spcAft>
                    <a:spcPts val="600"/>
                  </a:spcAft>
                  <a:tabLst>
                    <a:tab pos="2719705" algn="l"/>
                  </a:tabLst>
                </a:pPr>
                <a14:m>
                  <m:oMath xmlns:m="http://schemas.openxmlformats.org/officeDocument/2006/math">
                    <m:r>
                      <a:rPr lang="en-US" sz="4000" i="1">
                        <a:latin typeface="Cambria Math" panose="02040503050406030204" pitchFamily="18" charset="0"/>
                        <a:ea typeface="Malgun Gothic" panose="020B0503020000020004" pitchFamily="34" charset="-127"/>
                        <a:cs typeface="Times New Roman" panose="02020603050405020304" pitchFamily="18" charset="0"/>
                      </a:rPr>
                      <m:t>h</m:t>
                    </m:r>
                    <m:r>
                      <a:rPr lang="en-US" sz="4000" i="1">
                        <a:latin typeface="Cambria Math" panose="02040503050406030204" pitchFamily="18" charset="0"/>
                        <a:ea typeface="Malgun Gothic" panose="020B0503020000020004" pitchFamily="34" charset="-127"/>
                        <a:cs typeface="Times New Roman" panose="02020603050405020304" pitchFamily="18" charset="0"/>
                      </a:rPr>
                      <m:t>=0,6 </m:t>
                    </m:r>
                    <m:r>
                      <a:rPr lang="en-US" sz="4000" i="1">
                        <a:latin typeface="Cambria Math" panose="02040503050406030204" pitchFamily="18" charset="0"/>
                        <a:ea typeface="Malgun Gothic" panose="020B0503020000020004" pitchFamily="34" charset="-127"/>
                        <a:cs typeface="Times New Roman" panose="02020603050405020304" pitchFamily="18" charset="0"/>
                      </a:rPr>
                      <m:t>𝑚</m:t>
                    </m:r>
                    <m:r>
                      <a:rPr lang="en-US" sz="4000" i="1">
                        <a:latin typeface="Cambria Math" panose="02040503050406030204" pitchFamily="18" charset="0"/>
                        <a:ea typeface="Malgun Gothic" panose="020B0503020000020004" pitchFamily="34" charset="-127"/>
                        <a:cs typeface="Times New Roman" panose="02020603050405020304" pitchFamily="18" charset="0"/>
                      </a:rPr>
                      <m:t>;</m:t>
                    </m:r>
                    <m:r>
                      <a:rPr lang="en-US" sz="4000" i="1">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latin typeface="Cambria Math" panose="02040503050406030204" pitchFamily="18" charset="0"/>
                        <a:ea typeface="Malgun Gothic" panose="020B0503020000020004" pitchFamily="34" charset="-127"/>
                        <a:cs typeface="Times New Roman" panose="02020603050405020304" pitchFamily="18" charset="0"/>
                      </a:rPr>
                      <m:t>=0,5 </m:t>
                    </m:r>
                    <m:r>
                      <a:rPr lang="en-US" sz="4000" i="1">
                        <a:latin typeface="Cambria Math" panose="02040503050406030204" pitchFamily="18" charset="0"/>
                        <a:ea typeface="Malgun Gothic" panose="020B0503020000020004" pitchFamily="34" charset="-127"/>
                        <a:cs typeface="Times New Roman" panose="02020603050405020304" pitchFamily="18" charset="0"/>
                      </a:rPr>
                      <m:t>𝑚</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a) Diện tích xung quanh của thùng nước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tabLst>
                    <a:tab pos="2719705" algn="l"/>
                  </a:tabLst>
                </a:pPr>
                <a14:m>
                  <m:oMath xmlns:m="http://schemas.openxmlformats.org/officeDocument/2006/math">
                    <m:sSub>
                      <m:sSub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𝑥𝑞</m:t>
                        </m:r>
                      </m:sub>
                    </m:s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𝑅h</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.0,5.1,6=1,6</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120081" y="6474035"/>
                <a:ext cx="10129319" cy="3241465"/>
              </a:xfrm>
              <a:prstGeom prst="rect">
                <a:avLst/>
              </a:prstGeom>
              <a:blipFill>
                <a:blip r:embed="rId6"/>
                <a:stretch>
                  <a:fillRect l="-2166" r="-542"/>
                </a:stretch>
              </a:blipFill>
            </p:spPr>
            <p:txBody>
              <a:bodyPr/>
              <a:lstStyle/>
              <a:p>
                <a:r>
                  <a:rPr lang="en-US">
                    <a:noFill/>
                  </a:rPr>
                  <a:t> </a:t>
                </a:r>
              </a:p>
            </p:txBody>
          </p:sp>
        </mc:Fallback>
      </mc:AlternateContent>
      <p:sp>
        <p:nvSpPr>
          <p:cNvPr id="14" name="Freeform 8"/>
          <p:cNvSpPr/>
          <p:nvPr/>
        </p:nvSpPr>
        <p:spPr>
          <a:xfrm rot="463582">
            <a:off x="16678041" y="6497037"/>
            <a:ext cx="2305518" cy="3411224"/>
          </a:xfrm>
          <a:custGeom>
            <a:avLst/>
            <a:gdLst/>
            <a:ahLst/>
            <a:cxnLst/>
            <a:rect l="l" t="t" r="r" b="b"/>
            <a:pathLst>
              <a:path w="6048756" h="8229600">
                <a:moveTo>
                  <a:pt x="0" y="0"/>
                </a:moveTo>
                <a:lnTo>
                  <a:pt x="6048756" y="0"/>
                </a:lnTo>
                <a:lnTo>
                  <a:pt x="6048756"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123582258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p:cTn id="12" dur="500" fill="hold"/>
                                        <p:tgtEl>
                                          <p:spTgt spid="82"/>
                                        </p:tgtEl>
                                        <p:attrNameLst>
                                          <p:attrName>ppt_w</p:attrName>
                                        </p:attrNameLst>
                                      </p:cBhvr>
                                      <p:tavLst>
                                        <p:tav tm="0">
                                          <p:val>
                                            <p:fltVal val="0"/>
                                          </p:val>
                                        </p:tav>
                                        <p:tav tm="100000">
                                          <p:val>
                                            <p:strVal val="#ppt_w"/>
                                          </p:val>
                                        </p:tav>
                                      </p:tavLst>
                                    </p:anim>
                                    <p:anim calcmode="lin" valueType="num">
                                      <p:cBhvr>
                                        <p:cTn id="13" dur="500" fill="hold"/>
                                        <p:tgtEl>
                                          <p:spTgt spid="82"/>
                                        </p:tgtEl>
                                        <p:attrNameLst>
                                          <p:attrName>ppt_h</p:attrName>
                                        </p:attrNameLst>
                                      </p:cBhvr>
                                      <p:tavLst>
                                        <p:tav tm="0">
                                          <p:val>
                                            <p:fltVal val="0"/>
                                          </p:val>
                                        </p:tav>
                                        <p:tav tm="100000">
                                          <p:val>
                                            <p:strVal val="#ppt_h"/>
                                          </p:val>
                                        </p:tav>
                                      </p:tavLst>
                                    </p:anim>
                                    <p:animEffect transition="in" filter="fade">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0"/>
            <a:ext cx="18288000" cy="5715000"/>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mc:AlternateContent xmlns:mc="http://schemas.openxmlformats.org/markup-compatibility/2006">
        <mc:Choice xmlns:a14="http://schemas.microsoft.com/office/drawing/2010/main" Requires="a14">
          <p:sp>
            <p:nvSpPr>
              <p:cNvPr id="81" name="Rectangle 80"/>
              <p:cNvSpPr/>
              <p:nvPr/>
            </p:nvSpPr>
            <p:spPr>
              <a:xfrm>
                <a:off x="320842" y="0"/>
                <a:ext cx="17646316" cy="58217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 thùng nước có dạng hình trụ với chiều cao bằng </a:t>
                </a:r>
                <a14:m>
                  <m:oMath xmlns:m="http://schemas.openxmlformats.org/officeDocument/2006/math">
                    <m:r>
                      <a:rPr kumimoji="0" lang="vi-VN" sz="40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1,6</m:t>
                    </m:r>
                    <m:r>
                      <m:rPr>
                        <m:sty m:val="p"/>
                      </m:rPr>
                      <a:rPr kumimoji="0" lang="vi-VN" sz="40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và bán kính đáy bằng </a:t>
                </a:r>
                <a14:m>
                  <m:oMath xmlns:m="http://schemas.openxmlformats.org/officeDocument/2006/math">
                    <m:r>
                      <a:rPr kumimoji="0" lang="vi-VN" sz="40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0,5</m:t>
                    </m:r>
                    <m:r>
                      <m:rPr>
                        <m:sty m:val="p"/>
                      </m:rPr>
                      <a:rPr kumimoji="0" lang="vi-VN" sz="40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Tính diện tích xung quanh của thùng nước.</a:t>
                </a:r>
                <a:endParaRPr kumimoji="0" lang="en-US" sz="40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Hỏi thùng chứa được bao nhiêu lít nước?</a:t>
                </a:r>
                <a:endParaRPr kumimoji="0" lang="en-US" sz="40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(Coi chiều dày của thùng không đáng kể và làm tròn kết quả ở câu b đến hàng đơn vị của lít)</a:t>
                </a:r>
                <a:endParaRPr kumimoji="0" lang="en-US" sz="40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p:sp>
            <p:nvSpPr>
              <p:cNvPr id="81" name="Rectangle 80"/>
              <p:cNvSpPr>
                <a:spLocks noRot="1" noChangeAspect="1" noMove="1" noResize="1" noEditPoints="1" noAdjustHandles="1" noChangeArrowheads="1" noChangeShapeType="1" noTextEdit="1"/>
              </p:cNvSpPr>
              <p:nvPr/>
            </p:nvSpPr>
            <p:spPr>
              <a:xfrm>
                <a:off x="320842" y="0"/>
                <a:ext cx="17646316" cy="5821787"/>
              </a:xfrm>
              <a:prstGeom prst="rect">
                <a:avLst/>
              </a:prstGeom>
              <a:blipFill>
                <a:blip r:embed="rId3"/>
                <a:stretch>
                  <a:fillRect l="-1382" r="-1244"/>
                </a:stretch>
              </a:blipFill>
            </p:spPr>
            <p:txBody>
              <a:bodyPr/>
              <a:lstStyle/>
              <a:p>
                <a:r>
                  <a:rPr lang="en-US">
                    <a:noFill/>
                  </a:rPr>
                  <a:t> </a:t>
                </a:r>
              </a:p>
            </p:txBody>
          </p:sp>
        </mc:Fallback>
      </mc:AlternateContent>
      <p:grpSp>
        <p:nvGrpSpPr>
          <p:cNvPr id="82" name="Group 81"/>
          <p:cNvGrpSpPr/>
          <p:nvPr/>
        </p:nvGrpSpPr>
        <p:grpSpPr>
          <a:xfrm>
            <a:off x="0" y="5905500"/>
            <a:ext cx="2781631" cy="1391371"/>
            <a:chOff x="862834" y="676025"/>
            <a:chExt cx="3432866" cy="1051118"/>
          </a:xfrm>
        </p:grpSpPr>
        <p:pic>
          <p:nvPicPr>
            <p:cNvPr id="83" name="Picture 8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62834" y="848722"/>
              <a:ext cx="3432866" cy="55802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3200400" y="5938588"/>
                <a:ext cx="12115800" cy="3902415"/>
              </a:xfrm>
              <a:prstGeom prst="rect">
                <a:avLst/>
              </a:prstGeom>
            </p:spPr>
            <p:txBody>
              <a:bodyPr wrap="square">
                <a:spAutoFit/>
              </a:bodyPr>
              <a:lstStyle/>
              <a:p>
                <a:pPr algn="just">
                  <a:lnSpc>
                    <a:spcPct val="150000"/>
                  </a:lnSpc>
                  <a:spcBef>
                    <a:spcPts val="300"/>
                  </a:spcBef>
                  <a:spcAft>
                    <a:spcPts val="300"/>
                  </a:spcAft>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b) Thể tích của thùng nước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2719705" algn="l"/>
                  </a:tabLs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𝑉</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h</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0,5</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.1,6=0,4</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d>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2719705" algn="l"/>
                  </a:tabLs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𝑉</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=400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𝑙</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≈1257 </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𝑙</m:t>
                        </m:r>
                      </m:e>
                    </m:d>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en-US" sz="4000" kern="0">
                    <a:effectLst/>
                    <a:latin typeface="Arial" panose="020B0604020202020204" pitchFamily="34" charset="0"/>
                    <a:ea typeface="Malgun Gothic" panose="020B0503020000020004" pitchFamily="34" charset="-127"/>
                    <a:cs typeface="Arial" panose="020B0604020202020204" pitchFamily="34" charset="0"/>
                  </a:rPr>
                  <a:t>Vậy thùng nước chứa được khoảng </a:t>
                </a:r>
                <a14:m>
                  <m:oMath xmlns:m="http://schemas.openxmlformats.org/officeDocument/2006/math">
                    <m:r>
                      <a:rPr lang="en-US" sz="4000" i="1" kern="0" smtClean="0">
                        <a:effectLst/>
                        <a:latin typeface="Cambria Math" panose="02040503050406030204" pitchFamily="18" charset="0"/>
                        <a:ea typeface="Malgun Gothic" panose="020B0503020000020004" pitchFamily="34" charset="-127"/>
                        <a:cs typeface="Arial" panose="020B0604020202020204" pitchFamily="34" charset="0"/>
                      </a:rPr>
                      <m:t>1257</m:t>
                    </m:r>
                  </m:oMath>
                </a14:m>
                <a:r>
                  <a:rPr lang="en-US" sz="4000" kern="0">
                    <a:effectLst/>
                    <a:latin typeface="Arial" panose="020B0604020202020204" pitchFamily="34" charset="0"/>
                    <a:ea typeface="Malgun Gothic" panose="020B0503020000020004" pitchFamily="34" charset="-127"/>
                    <a:cs typeface="Arial" panose="020B0604020202020204" pitchFamily="34" charset="0"/>
                  </a:rPr>
                  <a:t> </a:t>
                </a:r>
                <a:r>
                  <a:rPr lang="en-US" sz="4000" kern="0">
                    <a:effectLst/>
                    <a:latin typeface="Arial" panose="020B0604020202020204" pitchFamily="34" charset="0"/>
                    <a:ea typeface="Malgun Gothic" panose="020B0503020000020004" pitchFamily="34" charset="-127"/>
                    <a:cs typeface="Arial" panose="020B0604020202020204" pitchFamily="34" charset="0"/>
                  </a:rPr>
                  <a:t>lít </a:t>
                </a:r>
                <a:r>
                  <a:rPr lang="en-US" sz="4000" kern="0" smtClean="0">
                    <a:effectLst/>
                    <a:latin typeface="Arial" panose="020B0604020202020204" pitchFamily="34" charset="0"/>
                    <a:ea typeface="Malgun Gothic" panose="020B0503020000020004" pitchFamily="34" charset="-127"/>
                    <a:cs typeface="Arial" panose="020B0604020202020204" pitchFamily="34" charset="0"/>
                  </a:rPr>
                  <a:t>nước.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200400" y="5938588"/>
                <a:ext cx="12115800" cy="3902415"/>
              </a:xfrm>
              <a:prstGeom prst="rect">
                <a:avLst/>
              </a:prstGeom>
              <a:blipFill>
                <a:blip r:embed="rId6"/>
                <a:stretch>
                  <a:fillRect l="-1761" b="-5781"/>
                </a:stretch>
              </a:blipFill>
            </p:spPr>
            <p:txBody>
              <a:bodyPr/>
              <a:lstStyle/>
              <a:p>
                <a:r>
                  <a:rPr lang="en-US">
                    <a:noFill/>
                  </a:rPr>
                  <a:t> </a:t>
                </a:r>
              </a:p>
            </p:txBody>
          </p:sp>
        </mc:Fallback>
      </mc:AlternateContent>
      <p:sp>
        <p:nvSpPr>
          <p:cNvPr id="14" name="Freeform 8"/>
          <p:cNvSpPr/>
          <p:nvPr/>
        </p:nvSpPr>
        <p:spPr>
          <a:xfrm rot="463582">
            <a:off x="16678041" y="6497037"/>
            <a:ext cx="2305518" cy="3411224"/>
          </a:xfrm>
          <a:custGeom>
            <a:avLst/>
            <a:gdLst/>
            <a:ahLst/>
            <a:cxnLst/>
            <a:rect l="l" t="t" r="r" b="b"/>
            <a:pathLst>
              <a:path w="6048756" h="8229600">
                <a:moveTo>
                  <a:pt x="0" y="0"/>
                </a:moveTo>
                <a:lnTo>
                  <a:pt x="6048756" y="0"/>
                </a:lnTo>
                <a:lnTo>
                  <a:pt x="6048756"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2251391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0" name="Group 5"/>
          <p:cNvGrpSpPr/>
          <p:nvPr/>
        </p:nvGrpSpPr>
        <p:grpSpPr>
          <a:xfrm>
            <a:off x="-457200" y="419100"/>
            <a:ext cx="19202400" cy="1219200"/>
            <a:chOff x="0" y="0"/>
            <a:chExt cx="6546024" cy="1217408"/>
          </a:xfrm>
          <a:solidFill>
            <a:srgbClr val="D1E2F7"/>
          </a:solidFill>
        </p:grpSpPr>
        <p:sp>
          <p:nvSpPr>
            <p:cNvPr id="101"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02"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5" name="Group 104"/>
          <p:cNvGrpSpPr/>
          <p:nvPr/>
        </p:nvGrpSpPr>
        <p:grpSpPr>
          <a:xfrm>
            <a:off x="780730" y="2095500"/>
            <a:ext cx="6991670" cy="786138"/>
            <a:chOff x="628789" y="233537"/>
            <a:chExt cx="3495835" cy="393069"/>
          </a:xfrm>
        </p:grpSpPr>
        <p:sp>
          <p:nvSpPr>
            <p:cNvPr id="106" name="Rectangle 105"/>
            <p:cNvSpPr/>
            <p:nvPr/>
          </p:nvSpPr>
          <p:spPr>
            <a:xfrm>
              <a:off x="1443441" y="233537"/>
              <a:ext cx="2681183" cy="377027"/>
            </a:xfrm>
            <a:prstGeom prst="rect">
              <a:avLst/>
            </a:prstGeom>
          </p:spPr>
          <p:txBody>
            <a:bodyPr wrap="none">
              <a:spAutoFit/>
            </a:bodyPr>
            <a:lstStyle/>
            <a:p>
              <a:pPr lvl="0" algn="just" defTabSz="1828800">
                <a:buClr>
                  <a:srgbClr val="000000"/>
                </a:buClr>
                <a:defRPr/>
              </a:pPr>
              <a:r>
                <a:rPr lang="en-US" sz="4300" b="1" kern="100">
                  <a:solidFill>
                    <a:srgbClr val="2F5496"/>
                  </a:solidFill>
                  <a:latin typeface="Arial"/>
                  <a:ea typeface="Aptos"/>
                  <a:cs typeface="Times New Roman" panose="02020603050405020304" pitchFamily="18" charset="0"/>
                  <a:sym typeface="Arial"/>
                </a:rPr>
                <a:t>Nhận biết </a:t>
              </a:r>
              <a:r>
                <a:rPr lang="en-US" sz="4300" b="1" kern="100">
                  <a:solidFill>
                    <a:srgbClr val="2F5496"/>
                  </a:solidFill>
                  <a:latin typeface="Arial"/>
                  <a:ea typeface="Aptos"/>
                  <a:cs typeface="Times New Roman" panose="02020603050405020304" pitchFamily="18" charset="0"/>
                  <a:sym typeface="Arial"/>
                </a:rPr>
                <a:t>hình </a:t>
              </a:r>
              <a:r>
                <a:rPr lang="en-US" sz="4300" b="1" kern="100" smtClean="0">
                  <a:solidFill>
                    <a:srgbClr val="2F5496"/>
                  </a:solidFill>
                  <a:latin typeface="Arial"/>
                  <a:ea typeface="Aptos"/>
                  <a:cs typeface="Times New Roman" panose="02020603050405020304" pitchFamily="18" charset="0"/>
                  <a:sym typeface="Arial"/>
                </a:rPr>
                <a:t>nón:</a:t>
              </a:r>
              <a:endParaRPr kumimoji="0" lang="en-US" sz="43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07" name="Picture 19">
              <a:extLst>
                <a:ext uri="{FF2B5EF4-FFF2-40B4-BE49-F238E27FC236}">
                  <a16:creationId xmlns:a16="http://schemas.microsoft.com/office/drawing/2014/main" id="{E3F04667-C1D8-7792-7990-C038FA8774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8789" y="234341"/>
              <a:ext cx="694274" cy="392265"/>
            </a:xfrm>
            <a:prstGeom prst="rect">
              <a:avLst/>
            </a:prstGeom>
          </p:spPr>
        </p:pic>
      </p:grpSp>
      <p:sp>
        <p:nvSpPr>
          <p:cNvPr id="11" name="Rectangle 10"/>
          <p:cNvSpPr/>
          <p:nvPr/>
        </p:nvSpPr>
        <p:spPr>
          <a:xfrm>
            <a:off x="619419" y="523374"/>
            <a:ext cx="6467181" cy="1015663"/>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6000" b="1" i="0" u="none" strike="noStrike" kern="1200" cap="none" spc="0" normalizeH="0" baseline="0" noProof="0" smtClean="0">
                <a:ln>
                  <a:noFill/>
                </a:ln>
                <a:solidFill>
                  <a:srgbClr val="52007E"/>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6000" b="1" i="0" u="none" strike="noStrike" kern="1200" cap="none" spc="0" normalizeH="0" baseline="0" noProof="0" smtClean="0">
                <a:ln>
                  <a:noFill/>
                </a:ln>
                <a:solidFill>
                  <a:srgbClr val="FF3890"/>
                </a:solidFill>
                <a:effectLst/>
                <a:uLnTx/>
                <a:uFillTx/>
                <a:latin typeface="Arial" panose="020B0604020202020204" pitchFamily="34" charset="0"/>
                <a:ea typeface="Calibri" panose="020F0502020204030204" pitchFamily="34" charset="0"/>
                <a:cs typeface="Arial" panose="020B0604020202020204" pitchFamily="34" charset="0"/>
              </a:rPr>
              <a:t>HÌNH NÓN</a:t>
            </a:r>
            <a:endParaRPr kumimoji="0" lang="en-US" sz="6000" b="0" i="0" u="none" strike="noStrike" kern="1200" cap="none" spc="0" normalizeH="0" baseline="0" noProof="0">
              <a:ln>
                <a:noFill/>
              </a:ln>
              <a:solidFill>
                <a:srgbClr val="FF389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Google Shape;184;p2"/>
          <p:cNvPicPr preferRelativeResize="0"/>
          <p:nvPr/>
        </p:nvPicPr>
        <p:blipFill rotWithShape="1">
          <a:blip r:embed="rId8">
            <a:alphaModFix/>
          </a:blip>
          <a:srcRect/>
          <a:stretch/>
        </p:blipFill>
        <p:spPr>
          <a:xfrm rot="16200000">
            <a:off x="16334275" y="8447574"/>
            <a:ext cx="2537133" cy="610883"/>
          </a:xfrm>
          <a:prstGeom prst="rect">
            <a:avLst/>
          </a:prstGeom>
          <a:noFill/>
          <a:ln>
            <a:noFill/>
          </a:ln>
        </p:spPr>
      </p:pic>
      <p:sp>
        <p:nvSpPr>
          <p:cNvPr id="15" name="Rectangle 14"/>
          <p:cNvSpPr/>
          <p:nvPr/>
        </p:nvSpPr>
        <p:spPr>
          <a:xfrm>
            <a:off x="5029198" y="3314700"/>
            <a:ext cx="8229601" cy="707886"/>
          </a:xfrm>
          <a:prstGeom prst="rect">
            <a:avLst/>
          </a:prstGeom>
        </p:spPr>
        <p:txBody>
          <a:bodyPr wrap="square">
            <a:spAutoFit/>
          </a:bodyPr>
          <a:lstStyle/>
          <a:p>
            <a:pPr lvl="0" algn="ctr">
              <a:spcBef>
                <a:spcPts val="600"/>
              </a:spcBef>
              <a:spcAft>
                <a:spcPts val="600"/>
              </a:spcAft>
            </a:pPr>
            <a:r>
              <a:rPr lang="vi-VN" sz="4000" b="1">
                <a:solidFill>
                  <a:prstClr val="black"/>
                </a:solidFill>
                <a:ea typeface="Calibri" panose="020F0502020204030204" pitchFamily="34" charset="0"/>
                <a:cs typeface="Arial" panose="020B0604020202020204" pitchFamily="34" charset="0"/>
              </a:rPr>
              <a:t>1. Các đồ vật có dạng hình nón</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Freeform 5"/>
          <p:cNvSpPr/>
          <p:nvPr/>
        </p:nvSpPr>
        <p:spPr>
          <a:xfrm>
            <a:off x="16296977" y="489285"/>
            <a:ext cx="1930206" cy="2332770"/>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3971" y="4611382"/>
            <a:ext cx="10940057" cy="5410200"/>
          </a:xfrm>
          <a:prstGeom prst="rect">
            <a:avLst/>
          </a:prstGeom>
        </p:spPr>
      </p:pic>
    </p:spTree>
    <p:extLst>
      <p:ext uri="{BB962C8B-B14F-4D97-AF65-F5344CB8AC3E}">
        <p14:creationId xmlns:p14="http://schemas.microsoft.com/office/powerpoint/2010/main" val="381746193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wipe(left)">
                                      <p:cBhvr>
                                        <p:cTn id="14" dur="500"/>
                                        <p:tgtEl>
                                          <p:spTgt spid="10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0" name="Rectangle 9"/>
          <p:cNvSpPr/>
          <p:nvPr/>
        </p:nvSpPr>
        <p:spPr>
          <a:xfrm>
            <a:off x="2286000" y="274647"/>
            <a:ext cx="13487402" cy="754053"/>
          </a:xfrm>
          <a:prstGeom prst="rect">
            <a:avLst/>
          </a:prstGeom>
        </p:spPr>
        <p:txBody>
          <a:bodyPr wrap="square">
            <a:spAutoFit/>
          </a:bodyPr>
          <a:lstStyle/>
          <a:p>
            <a:pPr lvl="0" algn="ctr">
              <a:spcBef>
                <a:spcPts val="600"/>
              </a:spcBef>
              <a:spcAft>
                <a:spcPts val="600"/>
              </a:spcAft>
            </a:pPr>
            <a:r>
              <a:rPr lang="vi-VN" sz="4300" b="1">
                <a:solidFill>
                  <a:prstClr val="black"/>
                </a:solidFill>
                <a:ea typeface="Calibri" panose="020F0502020204030204" pitchFamily="34" charset="0"/>
                <a:cs typeface="Arial" panose="020B0604020202020204" pitchFamily="34" charset="0"/>
              </a:rPr>
              <a:t>2. Tạo lập hình nón và các yếu tố của </a:t>
            </a:r>
            <a:r>
              <a:rPr lang="vi-VN" sz="4300" b="1">
                <a:solidFill>
                  <a:prstClr val="black"/>
                </a:solidFill>
                <a:ea typeface="Calibri" panose="020F0502020204030204" pitchFamily="34" charset="0"/>
                <a:cs typeface="Arial" panose="020B0604020202020204" pitchFamily="34" charset="0"/>
              </a:rPr>
              <a:t>hình </a:t>
            </a:r>
            <a:r>
              <a:rPr lang="vi-VN" sz="4300" b="1" smtClean="0">
                <a:solidFill>
                  <a:prstClr val="black"/>
                </a:solidFill>
                <a:ea typeface="Calibri" panose="020F0502020204030204" pitchFamily="34" charset="0"/>
                <a:cs typeface="Arial" panose="020B0604020202020204" pitchFamily="34" charset="0"/>
              </a:rPr>
              <a:t>nón</a:t>
            </a:r>
            <a:endParaRPr lang="vi-VN" sz="4300" b="1">
              <a:solidFill>
                <a:prstClr val="black"/>
              </a:solidFill>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457200" y="1104900"/>
                <a:ext cx="10363200" cy="9325630"/>
              </a:xfrm>
              <a:prstGeom prst="rect">
                <a:avLst/>
              </a:prstGeom>
            </p:spPr>
            <p:txBody>
              <a:bodyPr wrap="square">
                <a:spAutoFit/>
              </a:bodyPr>
              <a:lstStyle/>
              <a:p>
                <a:pPr algn="just">
                  <a:lnSpc>
                    <a:spcPct val="150000"/>
                  </a:lnSpc>
                </a:pPr>
                <a:r>
                  <a:rPr lang="vi-VN" sz="3900" smtClean="0"/>
                  <a:t>Khi </a:t>
                </a:r>
                <a:r>
                  <a:rPr lang="vi-VN" sz="3900"/>
                  <a:t>quay tam giác vuông </a:t>
                </a:r>
                <a14:m>
                  <m:oMath xmlns:m="http://schemas.openxmlformats.org/officeDocument/2006/math">
                    <m:r>
                      <a:rPr lang="vi-VN" sz="3900" i="1" smtClean="0">
                        <a:latin typeface="Cambria Math" panose="02040503050406030204" pitchFamily="18" charset="0"/>
                      </a:rPr>
                      <m:t>𝑆𝑂𝐴</m:t>
                    </m:r>
                  </m:oMath>
                </a14:m>
                <a:r>
                  <a:rPr lang="vi-VN" sz="3900"/>
                  <a:t> (vuông ở </a:t>
                </a:r>
                <a14:m>
                  <m:oMath xmlns:m="http://schemas.openxmlformats.org/officeDocument/2006/math">
                    <m:r>
                      <a:rPr lang="vi-VN" sz="3900" i="1" smtClean="0">
                        <a:latin typeface="Cambria Math" panose="02040503050406030204" pitchFamily="18" charset="0"/>
                      </a:rPr>
                      <m:t>𝑂</m:t>
                    </m:r>
                  </m:oMath>
                </a14:m>
                <a:r>
                  <a:rPr lang="vi-VN" sz="3900"/>
                  <a:t>) </a:t>
                </a:r>
                <a:r>
                  <a:rPr lang="vi-VN" sz="3900"/>
                  <a:t>một </a:t>
                </a:r>
                <a:r>
                  <a:rPr lang="vi-VN" sz="3900" smtClean="0"/>
                  <a:t>vòng</a:t>
                </a:r>
                <a:r>
                  <a:rPr lang="en-US" sz="3900" smtClean="0"/>
                  <a:t> </a:t>
                </a:r>
                <a:r>
                  <a:rPr lang="vi-VN" sz="3900" smtClean="0"/>
                  <a:t>quanh </a:t>
                </a:r>
                <a14:m>
                  <m:oMath xmlns:m="http://schemas.openxmlformats.org/officeDocument/2006/math">
                    <m:r>
                      <a:rPr lang="vi-VN" sz="3900" i="1" smtClean="0">
                        <a:latin typeface="Cambria Math" panose="02040503050406030204" pitchFamily="18" charset="0"/>
                      </a:rPr>
                      <m:t>𝑆𝑂</m:t>
                    </m:r>
                  </m:oMath>
                </a14:m>
                <a:r>
                  <a:rPr lang="vi-VN" sz="3900"/>
                  <a:t> cố định thì ta được một hình nón </a:t>
                </a:r>
                <a:r>
                  <a:rPr lang="vi-VN" sz="3900"/>
                  <a:t>đỉnh </a:t>
                </a:r>
                <a14:m>
                  <m:oMath xmlns:m="http://schemas.openxmlformats.org/officeDocument/2006/math">
                    <m:r>
                      <a:rPr lang="vi-VN" sz="3900" i="1" smtClean="0">
                        <a:latin typeface="Cambria Math" panose="02040503050406030204" pitchFamily="18" charset="0"/>
                      </a:rPr>
                      <m:t>𝑆</m:t>
                    </m:r>
                  </m:oMath>
                </a14:m>
                <a:r>
                  <a:rPr lang="en-US" sz="3900" smtClean="0"/>
                  <a:t> </a:t>
                </a:r>
                <a:r>
                  <a:rPr lang="vi-VN" sz="3900" smtClean="0"/>
                  <a:t>(</a:t>
                </a:r>
                <a:r>
                  <a:rPr lang="vi-VN" sz="3900"/>
                  <a:t>H.10.9a), trong </a:t>
                </a:r>
                <a:r>
                  <a:rPr lang="vi-VN" sz="3900"/>
                  <a:t>đó</a:t>
                </a:r>
                <a:r>
                  <a:rPr lang="vi-VN" sz="3900" smtClean="0"/>
                  <a:t>:</a:t>
                </a:r>
                <a:endParaRPr lang="en-US" sz="3900" smtClean="0"/>
              </a:p>
              <a:p>
                <a:pPr algn="just">
                  <a:lnSpc>
                    <a:spcPct val="150000"/>
                  </a:lnSpc>
                </a:pPr>
                <a:r>
                  <a:rPr lang="en-US" sz="3900" smtClean="0"/>
                  <a:t>- </a:t>
                </a:r>
                <a:r>
                  <a:rPr lang="vi-VN" sz="3900" smtClean="0"/>
                  <a:t>Đáy </a:t>
                </a:r>
                <a:r>
                  <a:rPr lang="vi-VN" sz="3900"/>
                  <a:t>của hình nón là hình tròn </a:t>
                </a:r>
                <a14:m>
                  <m:oMath xmlns:m="http://schemas.openxmlformats.org/officeDocument/2006/math">
                    <m:r>
                      <a:rPr lang="vi-VN" sz="3900" i="1" smtClean="0">
                        <a:latin typeface="Cambria Math" panose="02040503050406030204" pitchFamily="18" charset="0"/>
                      </a:rPr>
                      <m:t>(</m:t>
                    </m:r>
                    <m:r>
                      <a:rPr lang="vi-VN" sz="3900" i="1" smtClean="0">
                        <a:latin typeface="Cambria Math" panose="02040503050406030204" pitchFamily="18" charset="0"/>
                      </a:rPr>
                      <m:t>𝑂</m:t>
                    </m:r>
                    <m:r>
                      <a:rPr lang="vi-VN" sz="3900" i="1" smtClean="0">
                        <a:latin typeface="Cambria Math" panose="02040503050406030204" pitchFamily="18" charset="0"/>
                      </a:rPr>
                      <m:t>; </m:t>
                    </m:r>
                    <m:r>
                      <a:rPr lang="vi-VN" sz="3900" i="1" smtClean="0">
                        <a:latin typeface="Cambria Math" panose="02040503050406030204" pitchFamily="18" charset="0"/>
                      </a:rPr>
                      <m:t>𝑂𝐴</m:t>
                    </m:r>
                    <m:r>
                      <a:rPr lang="vi-VN" sz="3900" i="1" smtClean="0">
                        <a:latin typeface="Cambria Math" panose="02040503050406030204" pitchFamily="18" charset="0"/>
                      </a:rPr>
                      <m:t>)</m:t>
                    </m:r>
                  </m:oMath>
                </a14:m>
                <a:r>
                  <a:rPr lang="vi-VN" sz="3900"/>
                  <a:t>, </a:t>
                </a:r>
                <a14:m>
                  <m:oMath xmlns:m="http://schemas.openxmlformats.org/officeDocument/2006/math">
                    <m:r>
                      <a:rPr lang="vi-VN" sz="3900" i="1" smtClean="0">
                        <a:latin typeface="Cambria Math" panose="02040503050406030204" pitchFamily="18" charset="0"/>
                      </a:rPr>
                      <m:t>𝑅</m:t>
                    </m:r>
                    <m:r>
                      <a:rPr lang="vi-VN" sz="3900" i="1" smtClean="0">
                        <a:latin typeface="Cambria Math" panose="02040503050406030204" pitchFamily="18" charset="0"/>
                      </a:rPr>
                      <m:t>=</m:t>
                    </m:r>
                    <m:r>
                      <a:rPr lang="vi-VN" sz="3900" i="1" smtClean="0">
                        <a:latin typeface="Cambria Math" panose="02040503050406030204" pitchFamily="18" charset="0"/>
                      </a:rPr>
                      <m:t>𝑂𝐴</m:t>
                    </m:r>
                  </m:oMath>
                </a14:m>
                <a:r>
                  <a:rPr lang="en-US" sz="3900" smtClean="0"/>
                  <a:t> </a:t>
                </a:r>
                <a:r>
                  <a:rPr lang="vi-VN" sz="3900"/>
                  <a:t>gọi </a:t>
                </a:r>
                <a:r>
                  <a:rPr lang="vi-VN" sz="3900" smtClean="0"/>
                  <a:t>là</a:t>
                </a:r>
                <a:r>
                  <a:rPr lang="en-US" sz="3900" smtClean="0"/>
                  <a:t> </a:t>
                </a:r>
                <a:r>
                  <a:rPr lang="vi-VN" sz="3900" smtClean="0"/>
                  <a:t>bán </a:t>
                </a:r>
                <a:r>
                  <a:rPr lang="vi-VN" sz="3900"/>
                  <a:t>kính đáy của hình </a:t>
                </a:r>
                <a:r>
                  <a:rPr lang="vi-VN" sz="3900"/>
                  <a:t>nón</a:t>
                </a:r>
                <a:r>
                  <a:rPr lang="vi-VN" sz="3900" smtClean="0"/>
                  <a:t>.</a:t>
                </a:r>
                <a:endParaRPr lang="en-US" sz="3900" smtClean="0"/>
              </a:p>
              <a:p>
                <a:pPr algn="just">
                  <a:lnSpc>
                    <a:spcPct val="150000"/>
                  </a:lnSpc>
                </a:pPr>
                <a:r>
                  <a:rPr lang="en-US" sz="3900" smtClean="0"/>
                  <a:t>- </a:t>
                </a:r>
                <a:r>
                  <a:rPr lang="vi-VN" sz="3900" smtClean="0"/>
                  <a:t>Mỗi </a:t>
                </a:r>
                <a:r>
                  <a:rPr lang="vi-VN" sz="3900"/>
                  <a:t>đường sinh là một vị trí của </a:t>
                </a:r>
                <a14:m>
                  <m:oMath xmlns:m="http://schemas.openxmlformats.org/officeDocument/2006/math">
                    <m:r>
                      <a:rPr lang="vi-VN" sz="3900" i="1" smtClean="0">
                        <a:latin typeface="Cambria Math" panose="02040503050406030204" pitchFamily="18" charset="0"/>
                      </a:rPr>
                      <m:t>𝑆𝐴</m:t>
                    </m:r>
                  </m:oMath>
                </a14:m>
                <a:r>
                  <a:rPr lang="vi-VN" sz="3900"/>
                  <a:t> khi quay. </a:t>
                </a:r>
                <a:r>
                  <a:rPr lang="vi-VN" sz="3900"/>
                  <a:t>Vậy </a:t>
                </a:r>
                <a:r>
                  <a:rPr lang="vi-VN" sz="3900" smtClean="0"/>
                  <a:t>hình</a:t>
                </a:r>
                <a:r>
                  <a:rPr lang="en-US" sz="3900" smtClean="0"/>
                  <a:t> </a:t>
                </a:r>
                <a:r>
                  <a:rPr lang="vi-VN" sz="3900" smtClean="0"/>
                  <a:t>nón </a:t>
                </a:r>
                <a:r>
                  <a:rPr lang="vi-VN" sz="3900"/>
                  <a:t>có vô số đường sinh dài bằng </a:t>
                </a:r>
                <a:r>
                  <a:rPr lang="vi-VN" sz="3900"/>
                  <a:t>nhau</a:t>
                </a:r>
                <a:r>
                  <a:rPr lang="vi-VN" sz="3900" smtClean="0"/>
                  <a:t>.</a:t>
                </a:r>
                <a:endParaRPr lang="en-US" sz="3900" smtClean="0"/>
              </a:p>
              <a:p>
                <a:pPr algn="just">
                  <a:lnSpc>
                    <a:spcPct val="150000"/>
                  </a:lnSpc>
                </a:pPr>
                <a:r>
                  <a:rPr lang="en-US" sz="3900" smtClean="0"/>
                  <a:t>- </a:t>
                </a:r>
                <a14:m>
                  <m:oMath xmlns:m="http://schemas.openxmlformats.org/officeDocument/2006/math">
                    <m:r>
                      <a:rPr lang="vi-VN" sz="3900" i="1" smtClean="0">
                        <a:latin typeface="Cambria Math" panose="02040503050406030204" pitchFamily="18" charset="0"/>
                      </a:rPr>
                      <m:t>𝑆𝑂</m:t>
                    </m:r>
                  </m:oMath>
                </a14:m>
                <a:r>
                  <a:rPr lang="vi-VN" sz="3900" smtClean="0"/>
                  <a:t> </a:t>
                </a:r>
                <a:r>
                  <a:rPr lang="vi-VN" sz="3900"/>
                  <a:t>gọi là đường cao của hình nón. Độ dài </a:t>
                </a:r>
                <a:r>
                  <a:rPr lang="vi-VN" sz="3900"/>
                  <a:t>đoạn </a:t>
                </a:r>
                <a14:m>
                  <m:oMath xmlns:m="http://schemas.openxmlformats.org/officeDocument/2006/math">
                    <m:r>
                      <a:rPr lang="vi-VN" sz="3900" i="1" smtClean="0">
                        <a:latin typeface="Cambria Math" panose="02040503050406030204" pitchFamily="18" charset="0"/>
                      </a:rPr>
                      <m:t>𝑆𝑂</m:t>
                    </m:r>
                  </m:oMath>
                </a14:m>
                <a:r>
                  <a:rPr lang="en-US" sz="3900" smtClean="0"/>
                  <a:t> </a:t>
                </a:r>
                <a:r>
                  <a:rPr lang="vi-VN" sz="3900" smtClean="0"/>
                  <a:t>được </a:t>
                </a:r>
                <a:r>
                  <a:rPr lang="vi-VN" sz="3900"/>
                  <a:t>gọi là chiều cao của hình nón.</a:t>
                </a:r>
                <a:endParaRPr lang="en-US" sz="3900"/>
              </a:p>
            </p:txBody>
          </p:sp>
        </mc:Choice>
        <mc:Fallback>
          <p:sp>
            <p:nvSpPr>
              <p:cNvPr id="6" name="Rectangle 5"/>
              <p:cNvSpPr>
                <a:spLocks noRot="1" noChangeAspect="1" noMove="1" noResize="1" noEditPoints="1" noAdjustHandles="1" noChangeArrowheads="1" noChangeShapeType="1" noTextEdit="1"/>
              </p:cNvSpPr>
              <p:nvPr/>
            </p:nvSpPr>
            <p:spPr>
              <a:xfrm>
                <a:off x="457200" y="1104900"/>
                <a:ext cx="10363200" cy="9325630"/>
              </a:xfrm>
              <a:prstGeom prst="rect">
                <a:avLst/>
              </a:prstGeom>
              <a:blipFill>
                <a:blip r:embed="rId3"/>
                <a:stretch>
                  <a:fillRect l="-2000" r="-2000"/>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685954" y="1409700"/>
            <a:ext cx="6144846" cy="8420100"/>
          </a:xfrm>
          <a:prstGeom prst="rect">
            <a:avLst/>
          </a:prstGeom>
        </p:spPr>
      </p:pic>
    </p:spTree>
    <p:extLst>
      <p:ext uri="{BB962C8B-B14F-4D97-AF65-F5344CB8AC3E}">
        <p14:creationId xmlns:p14="http://schemas.microsoft.com/office/powerpoint/2010/main" val="358295714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1"/>
            <a:ext cx="18288000" cy="1764983"/>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grpSp>
        <p:nvGrpSpPr>
          <p:cNvPr id="82" name="Group 81"/>
          <p:cNvGrpSpPr/>
          <p:nvPr/>
        </p:nvGrpSpPr>
        <p:grpSpPr>
          <a:xfrm>
            <a:off x="152400" y="1866900"/>
            <a:ext cx="3048000" cy="1677998"/>
            <a:chOff x="859666" y="590139"/>
            <a:chExt cx="3432866" cy="1216678"/>
          </a:xfrm>
        </p:grpSpPr>
        <p:pic>
          <p:nvPicPr>
            <p:cNvPr id="83" name="Picture 8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36692" y="590139"/>
              <a:ext cx="2478812" cy="1216678"/>
            </a:xfrm>
            <a:prstGeom prst="rect">
              <a:avLst/>
            </a:prstGeom>
          </p:spPr>
        </p:pic>
        <p:sp>
          <p:nvSpPr>
            <p:cNvPr id="84" name="TextBox 83"/>
            <p:cNvSpPr txBox="1"/>
            <p:nvPr/>
          </p:nvSpPr>
          <p:spPr>
            <a:xfrm>
              <a:off x="859666" y="875400"/>
              <a:ext cx="3432866"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2" name="Group 1"/>
          <p:cNvGrpSpPr/>
          <p:nvPr/>
        </p:nvGrpSpPr>
        <p:grpSpPr>
          <a:xfrm>
            <a:off x="2152084" y="266700"/>
            <a:ext cx="14383316" cy="1146936"/>
            <a:chOff x="1339142" y="753795"/>
            <a:chExt cx="14383316" cy="1146936"/>
          </a:xfrm>
        </p:grpSpPr>
        <p:sp>
          <p:nvSpPr>
            <p:cNvPr id="81" name="Rectangle 80"/>
            <p:cNvSpPr/>
            <p:nvPr/>
          </p:nvSpPr>
          <p:spPr>
            <a:xfrm>
              <a:off x="2482142" y="753795"/>
              <a:ext cx="13240316" cy="1061829"/>
            </a:xfrm>
            <a:prstGeom prst="rect">
              <a:avLst/>
            </a:prstGeom>
          </p:spPr>
          <p:txBody>
            <a:bodyPr wrap="square">
              <a:spAutoFit/>
            </a:bodyPr>
            <a:lstStyle/>
            <a:p>
              <a:pPr lvl="0" algn="ctr">
                <a:lnSpc>
                  <a:spcPct val="150000"/>
                </a:lnSpc>
              </a:pPr>
              <a:r>
                <a:rPr lang="vi-VN" sz="4200" smtClean="0">
                  <a:solidFill>
                    <a:srgbClr val="000000"/>
                  </a:solidFill>
                  <a:ea typeface="Times New Roman" panose="02020603050405020304" pitchFamily="18" charset="0"/>
                  <a:cs typeface="Arial" panose="020B0604020202020204" pitchFamily="34" charset="0"/>
                </a:rPr>
                <a:t>Nêu </a:t>
              </a:r>
              <a:r>
                <a:rPr lang="vi-VN" sz="4200">
                  <a:solidFill>
                    <a:srgbClr val="000000"/>
                  </a:solidFill>
                  <a:ea typeface="Times New Roman" panose="02020603050405020304" pitchFamily="18" charset="0"/>
                  <a:cs typeface="Arial" panose="020B0604020202020204" pitchFamily="34" charset="0"/>
                </a:rPr>
                <a:t>một số đồ vật có dạng hình nón trong đời </a:t>
              </a:r>
              <a:r>
                <a:rPr lang="vi-VN" sz="4200">
                  <a:solidFill>
                    <a:srgbClr val="000000"/>
                  </a:solidFill>
                  <a:ea typeface="Times New Roman" panose="02020603050405020304" pitchFamily="18" charset="0"/>
                  <a:cs typeface="Arial" panose="020B0604020202020204" pitchFamily="34" charset="0"/>
                </a:rPr>
                <a:t>sống</a:t>
              </a:r>
              <a:r>
                <a:rPr lang="vi-VN" sz="4200" smtClean="0">
                  <a:solidFill>
                    <a:srgbClr val="000000"/>
                  </a:solidFill>
                  <a:ea typeface="Times New Roman" panose="02020603050405020304" pitchFamily="18" charset="0"/>
                  <a:cs typeface="Arial" panose="020B0604020202020204" pitchFamily="34" charset="0"/>
                </a:rPr>
                <a:t>.</a:t>
              </a:r>
              <a:endParaRPr kumimoji="0" lang="vi-VN" sz="4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 name="Freeform 6"/>
            <p:cNvSpPr/>
            <p:nvPr/>
          </p:nvSpPr>
          <p:spPr>
            <a:xfrm>
              <a:off x="1339142" y="910131"/>
              <a:ext cx="1117064" cy="990600"/>
            </a:xfrm>
            <a:custGeom>
              <a:avLst/>
              <a:gdLst/>
              <a:ahLst/>
              <a:cxnLst/>
              <a:rect l="l" t="t" r="r" b="b"/>
              <a:pathLst>
                <a:path w="2871181" h="2619953">
                  <a:moveTo>
                    <a:pt x="0" y="0"/>
                  </a:moveTo>
                  <a:lnTo>
                    <a:pt x="2871181" y="0"/>
                  </a:lnTo>
                  <a:lnTo>
                    <a:pt x="2871181" y="2619953"/>
                  </a:lnTo>
                  <a:lnTo>
                    <a:pt x="0" y="2619953"/>
                  </a:lnTo>
                  <a:lnTo>
                    <a:pt x="0" y="0"/>
                  </a:lnTo>
                  <a:close/>
                </a:path>
              </a:pathLst>
            </a:custGeom>
            <a:blipFill>
              <a:blip r:embed="rId5"/>
              <a:stretch>
                <a:fillRect/>
              </a:stretch>
            </a:blipFill>
          </p:spPr>
        </p:sp>
      </p:grpSp>
      <p:sp>
        <p:nvSpPr>
          <p:cNvPr id="4" name="Rectangle 3"/>
          <p:cNvSpPr/>
          <p:nvPr/>
        </p:nvSpPr>
        <p:spPr>
          <a:xfrm>
            <a:off x="3424988" y="2036929"/>
            <a:ext cx="12119812" cy="2031325"/>
          </a:xfrm>
          <a:prstGeom prst="rect">
            <a:avLst/>
          </a:prstGeom>
        </p:spPr>
        <p:txBody>
          <a:bodyPr wrap="square">
            <a:spAutoFit/>
          </a:bodyPr>
          <a:lstStyle/>
          <a:p>
            <a:pPr lvl="0" algn="ctr">
              <a:lnSpc>
                <a:spcPct val="150000"/>
              </a:lnSpc>
              <a:spcBef>
                <a:spcPts val="300"/>
              </a:spcBef>
              <a:spcAft>
                <a:spcPts val="300"/>
              </a:spcAft>
              <a:tabLst>
                <a:tab pos="2719705" algn="l"/>
              </a:tabLst>
            </a:pPr>
            <a:r>
              <a:rPr lang="vi-VN" sz="4200">
                <a:solidFill>
                  <a:prstClr val="black"/>
                </a:solidFill>
                <a:ea typeface="Malgun Gothic" panose="020B0503020000020004" pitchFamily="34" charset="-127"/>
                <a:cs typeface="Arial" panose="020B0604020202020204" pitchFamily="34" charset="0"/>
              </a:rPr>
              <a:t>Một số đồ vật có dạng hình nón trong đời sống là: nón lá, kem ốc quế, mũ sinh nhật,...</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4457700"/>
            <a:ext cx="11791917" cy="5334000"/>
          </a:xfrm>
          <a:prstGeom prst="rect">
            <a:avLst/>
          </a:prstGeom>
        </p:spPr>
      </p:pic>
      <p:pic>
        <p:nvPicPr>
          <p:cNvPr id="12" name="Picture 11"/>
          <p:cNvPicPr>
            <a:picLocks noChangeAspect="1"/>
          </p:cNvPicPr>
          <p:nvPr/>
        </p:nvPicPr>
        <p:blipFill>
          <a:blip r:embed="rId7"/>
          <a:stretch>
            <a:fillRect/>
          </a:stretch>
        </p:blipFill>
        <p:spPr>
          <a:xfrm rot="2636017">
            <a:off x="-438115" y="7981986"/>
            <a:ext cx="2301072" cy="2301072"/>
          </a:xfrm>
          <a:prstGeom prst="rect">
            <a:avLst/>
          </a:prstGeom>
        </p:spPr>
      </p:pic>
      <p:sp>
        <p:nvSpPr>
          <p:cNvPr id="20" name="Freeform 75"/>
          <p:cNvSpPr/>
          <p:nvPr/>
        </p:nvSpPr>
        <p:spPr>
          <a:xfrm>
            <a:off x="16516916" y="1638300"/>
            <a:ext cx="2467434" cy="312888"/>
          </a:xfrm>
          <a:custGeom>
            <a:avLst/>
            <a:gdLst/>
            <a:ahLst/>
            <a:cxnLst/>
            <a:rect l="l" t="t" r="r" b="b"/>
            <a:pathLst>
              <a:path w="2467434" h="312888">
                <a:moveTo>
                  <a:pt x="0" y="0"/>
                </a:moveTo>
                <a:lnTo>
                  <a:pt x="2467434" y="0"/>
                </a:lnTo>
                <a:lnTo>
                  <a:pt x="2467434" y="312888"/>
                </a:lnTo>
                <a:lnTo>
                  <a:pt x="0" y="3128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26705730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p:cTn id="12" dur="500" fill="hold"/>
                                        <p:tgtEl>
                                          <p:spTgt spid="82"/>
                                        </p:tgtEl>
                                        <p:attrNameLst>
                                          <p:attrName>ppt_w</p:attrName>
                                        </p:attrNameLst>
                                      </p:cBhvr>
                                      <p:tavLst>
                                        <p:tav tm="0">
                                          <p:val>
                                            <p:fltVal val="0"/>
                                          </p:val>
                                        </p:tav>
                                        <p:tav tm="100000">
                                          <p:val>
                                            <p:strVal val="#ppt_w"/>
                                          </p:val>
                                        </p:tav>
                                      </p:tavLst>
                                    </p:anim>
                                    <p:anim calcmode="lin" valueType="num">
                                      <p:cBhvr>
                                        <p:cTn id="13" dur="500" fill="hold"/>
                                        <p:tgtEl>
                                          <p:spTgt spid="82"/>
                                        </p:tgtEl>
                                        <p:attrNameLst>
                                          <p:attrName>ppt_h</p:attrName>
                                        </p:attrNameLst>
                                      </p:cBhvr>
                                      <p:tavLst>
                                        <p:tav tm="0">
                                          <p:val>
                                            <p:fltVal val="0"/>
                                          </p:val>
                                        </p:tav>
                                        <p:tav tm="100000">
                                          <p:val>
                                            <p:strVal val="#ppt_h"/>
                                          </p:val>
                                        </p:tav>
                                      </p:tavLst>
                                    </p:anim>
                                    <p:animEffect transition="in" filter="fade">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4" name="Group 74"/>
          <p:cNvGrpSpPr/>
          <p:nvPr/>
        </p:nvGrpSpPr>
        <p:grpSpPr>
          <a:xfrm>
            <a:off x="5955948" y="-25400"/>
            <a:ext cx="9678046" cy="6558990"/>
            <a:chOff x="0" y="0"/>
            <a:chExt cx="12904061" cy="8745320"/>
          </a:xfrm>
        </p:grpSpPr>
        <p:sp>
          <p:nvSpPr>
            <p:cNvPr id="75" name="Freeform 75"/>
            <p:cNvSpPr/>
            <p:nvPr/>
          </p:nvSpPr>
          <p:spPr>
            <a:xfrm>
              <a:off x="0" y="0"/>
              <a:ext cx="12904089" cy="8744966"/>
            </a:xfrm>
            <a:custGeom>
              <a:avLst/>
              <a:gdLst/>
              <a:ahLst/>
              <a:cxnLst/>
              <a:rect l="l" t="t" r="r" b="b"/>
              <a:pathLst>
                <a:path w="12904089" h="8744966">
                  <a:moveTo>
                    <a:pt x="3992626" y="0"/>
                  </a:moveTo>
                  <a:lnTo>
                    <a:pt x="0" y="4240022"/>
                  </a:lnTo>
                  <a:lnTo>
                    <a:pt x="4667123" y="8744966"/>
                  </a:lnTo>
                  <a:lnTo>
                    <a:pt x="12904089"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grpSp>
        <p:nvGrpSpPr>
          <p:cNvPr id="76" name="Group 76"/>
          <p:cNvGrpSpPr/>
          <p:nvPr/>
        </p:nvGrpSpPr>
        <p:grpSpPr>
          <a:xfrm>
            <a:off x="12114652" y="0"/>
            <a:ext cx="6173334" cy="8589900"/>
            <a:chOff x="0" y="0"/>
            <a:chExt cx="8231112" cy="11453200"/>
          </a:xfrm>
        </p:grpSpPr>
        <p:sp>
          <p:nvSpPr>
            <p:cNvPr id="77" name="Freeform 77"/>
            <p:cNvSpPr/>
            <p:nvPr/>
          </p:nvSpPr>
          <p:spPr>
            <a:xfrm>
              <a:off x="381" y="0"/>
              <a:ext cx="8230743" cy="11452733"/>
            </a:xfrm>
            <a:custGeom>
              <a:avLst/>
              <a:gdLst/>
              <a:ahLst/>
              <a:cxnLst/>
              <a:rect l="l" t="t" r="r" b="b"/>
              <a:pathLst>
                <a:path w="8230743" h="11452733">
                  <a:moveTo>
                    <a:pt x="8230743" y="0"/>
                  </a:moveTo>
                  <a:lnTo>
                    <a:pt x="0" y="8204708"/>
                  </a:lnTo>
                  <a:lnTo>
                    <a:pt x="3753231" y="11452733"/>
                  </a:lnTo>
                  <a:lnTo>
                    <a:pt x="8230743" y="6988683"/>
                  </a:lnTo>
                  <a:lnTo>
                    <a:pt x="8230743"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78" name="TextBox 78"/>
          <p:cNvSpPr txBox="1"/>
          <p:nvPr/>
        </p:nvSpPr>
        <p:spPr>
          <a:xfrm>
            <a:off x="1536175" y="3978825"/>
            <a:ext cx="7516350" cy="2740650"/>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What is a </a:t>
            </a:r>
            <a:r>
              <a:rPr kumimoji="0" lang="en-US" sz="8000" b="1" i="1" u="none" strike="noStrike" kern="1200" cap="none" spc="0" normalizeH="0" baseline="0" noProof="0">
                <a:ln>
                  <a:noFill/>
                </a:ln>
                <a:solidFill>
                  <a:srgbClr val="FFF1F7"/>
                </a:solidFill>
                <a:effectLst/>
                <a:uLnTx/>
                <a:uFillTx/>
                <a:latin typeface="Arimo Bold Italics"/>
                <a:ea typeface="Arimo Bold Italics"/>
                <a:cs typeface="Arimo Bold Italics"/>
                <a:sym typeface="Arimo Bold Italics"/>
              </a:rPr>
              <a:t>Polygon?</a:t>
            </a:r>
          </a:p>
        </p:txBody>
      </p:sp>
      <p:sp>
        <p:nvSpPr>
          <p:cNvPr id="79" name="TextBox 79"/>
          <p:cNvSpPr txBox="1"/>
          <p:nvPr/>
        </p:nvSpPr>
        <p:spPr>
          <a:xfrm>
            <a:off x="1745975" y="1698363"/>
            <a:ext cx="1840350" cy="1947850"/>
          </a:xfrm>
          <a:prstGeom prst="rect">
            <a:avLst/>
          </a:prstGeom>
        </p:spPr>
        <p:txBody>
          <a:bodyPr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01</a:t>
            </a:r>
          </a:p>
        </p:txBody>
      </p:sp>
      <p:sp>
        <p:nvSpPr>
          <p:cNvPr id="89" name="TextBox 88">
            <a:extLst>
              <a:ext uri="{FF2B5EF4-FFF2-40B4-BE49-F238E27FC236}">
                <a16:creationId xmlns:a16="http://schemas.microsoft.com/office/drawing/2014/main" id="{711493CA-7A75-074E-7097-E1E357F2E0AF}"/>
              </a:ext>
            </a:extLst>
          </p:cNvPr>
          <p:cNvSpPr txBox="1"/>
          <p:nvPr/>
        </p:nvSpPr>
        <p:spPr>
          <a:xfrm>
            <a:off x="266269" y="647700"/>
            <a:ext cx="1325966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457EFD"/>
                </a:solidFill>
                <a:effectLst/>
                <a:uLnTx/>
                <a:uFillTx/>
                <a:latin typeface="Arial" panose="020B0604020202020204" pitchFamily="34" charset="0"/>
                <a:ea typeface="+mn-ea"/>
                <a:cs typeface="Arial" panose="020B0604020202020204" pitchFamily="34" charset="0"/>
              </a:rPr>
              <a:t>KHUNG KIẾN THỨC</a:t>
            </a:r>
            <a:endParaRPr kumimoji="0" lang="en-US" sz="7000" b="1"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endParaRPr>
          </a:p>
        </p:txBody>
      </p:sp>
      <p:sp>
        <p:nvSpPr>
          <p:cNvPr id="93" name="Freeform 8"/>
          <p:cNvSpPr/>
          <p:nvPr/>
        </p:nvSpPr>
        <p:spPr>
          <a:xfrm>
            <a:off x="14325600" y="6741585"/>
            <a:ext cx="3534715" cy="2852336"/>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3">
              <a:extLst>
                <a:ext uri="{96DAC541-7B7A-43D3-8B79-37D633B846F1}">
                  <asvg:svgBlip xmlns="" xmlns:asvg="http://schemas.microsoft.com/office/drawing/2016/SVG/main" r:embed="rId13"/>
                </a:ext>
              </a:extLst>
            </a:blip>
            <a:stretch>
              <a:fillRect/>
            </a:stretch>
          </a:blipFill>
        </p:spPr>
      </p:sp>
      <p:grpSp>
        <p:nvGrpSpPr>
          <p:cNvPr id="82" name="Group 81"/>
          <p:cNvGrpSpPr/>
          <p:nvPr/>
        </p:nvGrpSpPr>
        <p:grpSpPr>
          <a:xfrm>
            <a:off x="457200" y="2635990"/>
            <a:ext cx="12877800" cy="6850910"/>
            <a:chOff x="685800" y="2635990"/>
            <a:chExt cx="12877800" cy="6850910"/>
          </a:xfrm>
        </p:grpSpPr>
        <p:grpSp>
          <p:nvGrpSpPr>
            <p:cNvPr id="92" name="Group 91"/>
            <p:cNvGrpSpPr/>
            <p:nvPr/>
          </p:nvGrpSpPr>
          <p:grpSpPr>
            <a:xfrm>
              <a:off x="685800" y="2635990"/>
              <a:ext cx="12877800" cy="6850910"/>
              <a:chOff x="532538" y="2025585"/>
              <a:chExt cx="12877800" cy="6850910"/>
            </a:xfrm>
          </p:grpSpPr>
          <p:sp>
            <p:nvSpPr>
              <p:cNvPr id="84" name="Rectangle 83"/>
              <p:cNvSpPr/>
              <p:nvPr/>
            </p:nvSpPr>
            <p:spPr>
              <a:xfrm>
                <a:off x="532538" y="2025585"/>
                <a:ext cx="12877800" cy="6850910"/>
              </a:xfrm>
              <a:prstGeom prst="rect">
                <a:avLst/>
              </a:prstGeom>
              <a:solidFill>
                <a:srgbClr val="FFB3D4"/>
              </a:solidFill>
              <a:ln>
                <a:solidFill>
                  <a:srgbClr val="FF9F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86"/>
              <p:cNvSpPr/>
              <p:nvPr/>
            </p:nvSpPr>
            <p:spPr>
              <a:xfrm>
                <a:off x="837338" y="2452865"/>
                <a:ext cx="7985725" cy="784830"/>
              </a:xfrm>
              <a:prstGeom prst="rect">
                <a:avLst/>
              </a:prstGeom>
            </p:spPr>
            <p:txBody>
              <a:bodyPr wrap="square">
                <a:spAutoFit/>
              </a:bodyPr>
              <a:lstStyle/>
              <a:p>
                <a:pPr lvl="0" algn="just">
                  <a:spcBef>
                    <a:spcPts val="300"/>
                  </a:spcBef>
                  <a:spcAft>
                    <a:spcPts val="300"/>
                  </a:spcAft>
                  <a:tabLst>
                    <a:tab pos="2719705" algn="l"/>
                  </a:tabLst>
                </a:pPr>
                <a:r>
                  <a:rPr lang="vi-VN" sz="4500">
                    <a:solidFill>
                      <a:prstClr val="black"/>
                    </a:solidFill>
                    <a:ea typeface="Malgun Gothic" panose="020B0503020000020004" pitchFamily="34" charset="-127"/>
                    <a:cs typeface="Times New Roman" panose="02020603050405020304" pitchFamily="18" charset="0"/>
                  </a:rPr>
                  <a:t>Một số yếu tố của hình nón: </a:t>
                </a:r>
                <a:endParaRPr kumimoji="0" lang="en-US" sz="45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6" name="Rectangle 85"/>
                  <p:cNvSpPr/>
                  <p:nvPr/>
                </p:nvSpPr>
                <p:spPr>
                  <a:xfrm>
                    <a:off x="6369294" y="4082985"/>
                    <a:ext cx="7041044" cy="4478149"/>
                  </a:xfrm>
                  <a:prstGeom prst="rect">
                    <a:avLst/>
                  </a:prstGeom>
                </p:spPr>
                <p:txBody>
                  <a:bodyPr wrap="square">
                    <a:spAutoFit/>
                  </a:bodyPr>
                  <a:lstStyle/>
                  <a:p>
                    <a:pPr algn="just">
                      <a:lnSpc>
                        <a:spcPct val="150000"/>
                      </a:lnSpc>
                      <a:spcBef>
                        <a:spcPts val="300"/>
                      </a:spcBef>
                      <a:spcAft>
                        <a:spcPts val="300"/>
                      </a:spcAft>
                    </a:pPr>
                    <a:r>
                      <a:rPr lang="vi-VN" sz="4500">
                        <a:ea typeface="Malgun Gothic" panose="020B0503020000020004" pitchFamily="34" charset="-127"/>
                        <a:cs typeface="Times New Roman" panose="02020603050405020304" pitchFamily="18" charset="0"/>
                      </a:rPr>
                      <a:t>Đỉnh: </a:t>
                    </a:r>
                    <a14:m>
                      <m:oMath xmlns:m="http://schemas.openxmlformats.org/officeDocument/2006/math">
                        <m:r>
                          <a:rPr lang="vi-VN" sz="4500" i="1">
                            <a:effectLst/>
                            <a:ea typeface="Malgun Gothic" panose="020B0503020000020004" pitchFamily="34" charset="-127"/>
                            <a:cs typeface="Times New Roman" panose="02020603050405020304" pitchFamily="18" charset="0"/>
                          </a:rPr>
                          <m:t>𝑆</m:t>
                        </m:r>
                      </m:oMath>
                    </a14:m>
                    <a:r>
                      <a:rPr lang="vi-VN" sz="4500">
                        <a:effectLst/>
                        <a:ea typeface="Malgun Gothic" panose="020B0503020000020004" pitchFamily="34" charset="-127"/>
                        <a:cs typeface="Times New Roman" panose="02020603050405020304" pitchFamily="18" charset="0"/>
                      </a:rPr>
                      <a:t>.                                       </a:t>
                    </a:r>
                    <a:endParaRPr lang="en-US" sz="45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500">
                        <a:effectLst/>
                        <a:ea typeface="Malgun Gothic" panose="020B0503020000020004" pitchFamily="34" charset="-127"/>
                        <a:cs typeface="Times New Roman" panose="02020603050405020304" pitchFamily="18" charset="0"/>
                      </a:rPr>
                      <a:t>Chiều cao: </a:t>
                    </a:r>
                    <a14:m>
                      <m:oMath xmlns:m="http://schemas.openxmlformats.org/officeDocument/2006/math">
                        <m:r>
                          <a:rPr lang="vi-VN" sz="4500" i="1">
                            <a:effectLst/>
                            <a:ea typeface="Malgun Gothic" panose="020B0503020000020004" pitchFamily="34" charset="-127"/>
                            <a:cs typeface="Times New Roman" panose="02020603050405020304" pitchFamily="18" charset="0"/>
                          </a:rPr>
                          <m:t>h</m:t>
                        </m:r>
                        <m:r>
                          <a:rPr lang="vi-VN" sz="4500" i="1">
                            <a:effectLst/>
                            <a:ea typeface="Malgun Gothic" panose="020B0503020000020004" pitchFamily="34" charset="-127"/>
                            <a:cs typeface="Times New Roman" panose="02020603050405020304" pitchFamily="18" charset="0"/>
                          </a:rPr>
                          <m:t>=</m:t>
                        </m:r>
                        <m:r>
                          <a:rPr lang="vi-VN" sz="4500" i="1">
                            <a:effectLst/>
                            <a:ea typeface="Malgun Gothic" panose="020B0503020000020004" pitchFamily="34" charset="-127"/>
                            <a:cs typeface="Times New Roman" panose="02020603050405020304" pitchFamily="18" charset="0"/>
                          </a:rPr>
                          <m:t>𝑆𝑂</m:t>
                        </m:r>
                      </m:oMath>
                    </a14:m>
                    <a:r>
                      <a:rPr lang="vi-VN" sz="4500">
                        <a:effectLst/>
                        <a:ea typeface="Malgun Gothic" panose="020B0503020000020004" pitchFamily="34" charset="-127"/>
                        <a:cs typeface="Times New Roman" panose="02020603050405020304" pitchFamily="18" charset="0"/>
                      </a:rPr>
                      <a:t>.</a:t>
                    </a:r>
                    <a:endParaRPr lang="en-US" sz="45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500">
                        <a:effectLst/>
                        <a:ea typeface="Malgun Gothic" panose="020B0503020000020004" pitchFamily="34" charset="-127"/>
                        <a:cs typeface="Times New Roman" panose="02020603050405020304" pitchFamily="18" charset="0"/>
                      </a:rPr>
                      <a:t>Đường sinh: </a:t>
                    </a:r>
                    <a14:m>
                      <m:oMath xmlns:m="http://schemas.openxmlformats.org/officeDocument/2006/math">
                        <m:r>
                          <a:rPr lang="vi-VN" sz="4500" i="1">
                            <a:effectLst/>
                            <a:ea typeface="Malgun Gothic" panose="020B0503020000020004" pitchFamily="34" charset="-127"/>
                            <a:cs typeface="Times New Roman" panose="02020603050405020304" pitchFamily="18" charset="0"/>
                          </a:rPr>
                          <m:t>𝑙</m:t>
                        </m:r>
                        <m:r>
                          <a:rPr lang="vi-VN" sz="4500" i="1">
                            <a:effectLst/>
                            <a:ea typeface="Malgun Gothic" panose="020B0503020000020004" pitchFamily="34" charset="-127"/>
                            <a:cs typeface="Times New Roman" panose="02020603050405020304" pitchFamily="18" charset="0"/>
                          </a:rPr>
                          <m:t>=</m:t>
                        </m:r>
                        <m:r>
                          <a:rPr lang="vi-VN" sz="4500" i="1">
                            <a:effectLst/>
                            <a:ea typeface="Malgun Gothic" panose="020B0503020000020004" pitchFamily="34" charset="-127"/>
                            <a:cs typeface="Times New Roman" panose="02020603050405020304" pitchFamily="18" charset="0"/>
                          </a:rPr>
                          <m:t>𝑆𝐴</m:t>
                        </m:r>
                        <m:r>
                          <a:rPr lang="vi-VN" sz="4500" i="1">
                            <a:effectLst/>
                            <a:ea typeface="Malgun Gothic" panose="020B0503020000020004" pitchFamily="34" charset="-127"/>
                            <a:cs typeface="Times New Roman" panose="02020603050405020304" pitchFamily="18" charset="0"/>
                          </a:rPr>
                          <m:t>=</m:t>
                        </m:r>
                        <m:r>
                          <a:rPr lang="vi-VN" sz="4500" i="1">
                            <a:effectLst/>
                            <a:ea typeface="Malgun Gothic" panose="020B0503020000020004" pitchFamily="34" charset="-127"/>
                            <a:cs typeface="Times New Roman" panose="02020603050405020304" pitchFamily="18" charset="0"/>
                          </a:rPr>
                          <m:t>𝑆𝐵</m:t>
                        </m:r>
                      </m:oMath>
                    </a14:m>
                    <a:r>
                      <a:rPr lang="vi-VN" sz="4500">
                        <a:effectLst/>
                        <a:ea typeface="Malgun Gothic" panose="020B0503020000020004" pitchFamily="34" charset="-127"/>
                        <a:cs typeface="Times New Roman" panose="02020603050405020304" pitchFamily="18" charset="0"/>
                      </a:rPr>
                      <a:t>.</a:t>
                    </a:r>
                    <a:endParaRPr lang="en-US" sz="45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500">
                        <a:effectLst/>
                        <a:ea typeface="Malgun Gothic" panose="020B0503020000020004" pitchFamily="34" charset="-127"/>
                        <a:cs typeface="Times New Roman" panose="02020603050405020304" pitchFamily="18" charset="0"/>
                      </a:rPr>
                      <a:t>Bán kính đáy: </a:t>
                    </a:r>
                    <a14:m>
                      <m:oMath xmlns:m="http://schemas.openxmlformats.org/officeDocument/2006/math">
                        <m:r>
                          <a:rPr lang="vi-VN" sz="4500" i="1">
                            <a:effectLst/>
                            <a:ea typeface="Malgun Gothic" panose="020B0503020000020004" pitchFamily="34" charset="-127"/>
                            <a:cs typeface="Times New Roman" panose="02020603050405020304" pitchFamily="18" charset="0"/>
                          </a:rPr>
                          <m:t>𝑅</m:t>
                        </m:r>
                        <m:r>
                          <a:rPr lang="vi-VN" sz="4500" i="1">
                            <a:effectLst/>
                            <a:ea typeface="Malgun Gothic" panose="020B0503020000020004" pitchFamily="34" charset="-127"/>
                            <a:cs typeface="Times New Roman" panose="02020603050405020304" pitchFamily="18" charset="0"/>
                          </a:rPr>
                          <m:t>=</m:t>
                        </m:r>
                        <m:r>
                          <a:rPr lang="vi-VN" sz="4500" i="1">
                            <a:effectLst/>
                            <a:ea typeface="Malgun Gothic" panose="020B0503020000020004" pitchFamily="34" charset="-127"/>
                            <a:cs typeface="Times New Roman" panose="02020603050405020304" pitchFamily="18" charset="0"/>
                          </a:rPr>
                          <m:t>𝑂𝐴</m:t>
                        </m:r>
                        <m:r>
                          <a:rPr lang="vi-VN" sz="4500" i="1">
                            <a:effectLst/>
                            <a:ea typeface="Malgun Gothic" panose="020B0503020000020004" pitchFamily="34" charset="-127"/>
                            <a:cs typeface="Times New Roman" panose="02020603050405020304" pitchFamily="18" charset="0"/>
                          </a:rPr>
                          <m:t>.</m:t>
                        </m:r>
                      </m:oMath>
                    </a14:m>
                    <a:endParaRPr lang="en-US" sz="4500">
                      <a:effectLst/>
                      <a:ea typeface="Calibri" panose="020F0502020204030204" pitchFamily="34" charset="0"/>
                      <a:cs typeface="Times New Roman" panose="02020603050405020304" pitchFamily="18" charset="0"/>
                    </a:endParaRPr>
                  </a:p>
                </p:txBody>
              </p:sp>
            </mc:Choice>
            <mc:Fallback>
              <p:sp>
                <p:nvSpPr>
                  <p:cNvPr id="86" name="Rectangle 85"/>
                  <p:cNvSpPr>
                    <a:spLocks noRot="1" noChangeAspect="1" noMove="1" noResize="1" noEditPoints="1" noAdjustHandles="1" noChangeArrowheads="1" noChangeShapeType="1" noTextEdit="1"/>
                  </p:cNvSpPr>
                  <p:nvPr/>
                </p:nvSpPr>
                <p:spPr>
                  <a:xfrm>
                    <a:off x="6369294" y="4082985"/>
                    <a:ext cx="7041044" cy="4478149"/>
                  </a:xfrm>
                  <a:prstGeom prst="rect">
                    <a:avLst/>
                  </a:prstGeom>
                  <a:blipFill>
                    <a:blip r:embed="rId14"/>
                    <a:stretch>
                      <a:fillRect l="-3633" b="-2857"/>
                    </a:stretch>
                  </a:blipFill>
                </p:spPr>
                <p:txBody>
                  <a:bodyPr/>
                  <a:lstStyle/>
                  <a:p>
                    <a:r>
                      <a:rPr lang="en-US">
                        <a:noFill/>
                      </a:rPr>
                      <a:t> </a:t>
                    </a:r>
                  </a:p>
                </p:txBody>
              </p:sp>
            </mc:Fallback>
          </mc:AlternateContent>
        </p:grpSp>
        <p:pic>
          <p:nvPicPr>
            <p:cNvPr id="81" name="Picture 8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6800" y="4479826"/>
              <a:ext cx="4982364" cy="4558085"/>
            </a:xfrm>
            <a:prstGeom prst="rect">
              <a:avLst/>
            </a:prstGeom>
          </p:spPr>
        </p:pic>
      </p:grpSp>
      <p:sp>
        <p:nvSpPr>
          <p:cNvPr id="90" name="Freeform 12"/>
          <p:cNvSpPr/>
          <p:nvPr/>
        </p:nvSpPr>
        <p:spPr>
          <a:xfrm rot="11467074">
            <a:off x="16166585" y="513033"/>
            <a:ext cx="2700536" cy="2949978"/>
          </a:xfrm>
          <a:custGeom>
            <a:avLst/>
            <a:gdLst/>
            <a:ahLst/>
            <a:cxnLst/>
            <a:rect l="l" t="t" r="r" b="b"/>
            <a:pathLst>
              <a:path w="3323228" h="3535349">
                <a:moveTo>
                  <a:pt x="0" y="0"/>
                </a:moveTo>
                <a:lnTo>
                  <a:pt x="3323228" y="0"/>
                </a:lnTo>
                <a:lnTo>
                  <a:pt x="3323228" y="3535349"/>
                </a:lnTo>
                <a:lnTo>
                  <a:pt x="0" y="3535349"/>
                </a:lnTo>
                <a:lnTo>
                  <a:pt x="0" y="0"/>
                </a:lnTo>
                <a:close/>
              </a:path>
            </a:pathLst>
          </a:custGeom>
          <a:blipFill>
            <a:blip r:embed="rId16"/>
            <a:stretch>
              <a:fillRect/>
            </a:stretch>
          </a:blipFill>
        </p:spPr>
      </p:sp>
    </p:spTree>
    <p:extLst>
      <p:ext uri="{BB962C8B-B14F-4D97-AF65-F5344CB8AC3E}">
        <p14:creationId xmlns:p14="http://schemas.microsoft.com/office/powerpoint/2010/main" val="2418039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barn(inVertical)">
                                      <p:cBhvr>
                                        <p:cTn id="1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93" name="TextBox 92">
            <a:extLst>
              <a:ext uri="{FF2B5EF4-FFF2-40B4-BE49-F238E27FC236}">
                <a16:creationId xmlns:a16="http://schemas.microsoft.com/office/drawing/2014/main" id="{1C0FDDE4-B345-9CEF-46D5-6288E812B092}"/>
              </a:ext>
            </a:extLst>
          </p:cNvPr>
          <p:cNvSpPr txBox="1"/>
          <p:nvPr/>
        </p:nvSpPr>
        <p:spPr>
          <a:xfrm>
            <a:off x="838200" y="140375"/>
            <a:ext cx="14325600" cy="2031325"/>
          </a:xfrm>
          <a:prstGeom prst="rect">
            <a:avLst/>
          </a:prstGeom>
          <a:noFill/>
        </p:spPr>
        <p:txBody>
          <a:bodyPr wrap="square">
            <a:spAutoFit/>
          </a:bodyPr>
          <a:lstStyle/>
          <a:p>
            <a:pPr lvl="0" algn="just" defTabSz="1828800">
              <a:lnSpc>
                <a:spcPct val="150000"/>
              </a:lnSpc>
              <a:spcBef>
                <a:spcPts val="300"/>
              </a:spcBef>
              <a:spcAft>
                <a:spcPts val="300"/>
              </a:spcAft>
              <a:buClr>
                <a:srgbClr val="000000"/>
              </a:buClr>
              <a:defRPr/>
            </a:pPr>
            <a:r>
              <a:rPr kumimoji="0" lang="nl-NL" sz="4200" b="1" i="0" u="none" strike="noStrike" kern="0" cap="none" spc="0" normalizeH="0" baseline="0" noProof="0" smtClean="0">
                <a:ln>
                  <a:noFill/>
                </a:ln>
                <a:solidFill>
                  <a:prstClr val="white"/>
                </a:solidFill>
                <a:effectLst/>
                <a:highlight>
                  <a:srgbClr val="0000FF"/>
                </a:highlight>
                <a:uLnTx/>
                <a:uFillTx/>
                <a:latin typeface="Arial" panose="020B0604020202020204" pitchFamily="34" charset="0"/>
                <a:ea typeface="Calibri" panose="020F0502020204030204" pitchFamily="34" charset="0"/>
                <a:cs typeface="Arial" panose="020B0604020202020204" pitchFamily="34" charset="0"/>
              </a:rPr>
              <a:t>Ví dụ 3:</a:t>
            </a:r>
            <a:r>
              <a:rPr kumimoji="0" lang="nl-NL" sz="4200" b="1" i="0" u="none" strike="noStrike" kern="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200" kern="0">
                <a:solidFill>
                  <a:srgbClr val="000000"/>
                </a:solidFill>
                <a:latin typeface="Arial"/>
                <a:cs typeface="Arial"/>
                <a:sym typeface="Arial"/>
              </a:rPr>
              <a:t>Hãy kể tên đỉnh, đường cao, một bán kính đáy </a:t>
            </a:r>
            <a:r>
              <a:rPr lang="vi-VN" sz="4200" kern="0">
                <a:solidFill>
                  <a:srgbClr val="000000"/>
                </a:solidFill>
                <a:latin typeface="Arial"/>
                <a:cs typeface="Arial"/>
                <a:sym typeface="Arial"/>
              </a:rPr>
              <a:t>và </a:t>
            </a:r>
            <a:r>
              <a:rPr lang="vi-VN" sz="4200" kern="0" smtClean="0">
                <a:solidFill>
                  <a:srgbClr val="000000"/>
                </a:solidFill>
                <a:latin typeface="Arial"/>
                <a:cs typeface="Arial"/>
                <a:sym typeface="Arial"/>
              </a:rPr>
              <a:t>một</a:t>
            </a:r>
            <a:r>
              <a:rPr lang="en-US" sz="4200" kern="0" smtClean="0">
                <a:solidFill>
                  <a:srgbClr val="000000"/>
                </a:solidFill>
                <a:latin typeface="Arial"/>
                <a:cs typeface="Arial"/>
                <a:sym typeface="Arial"/>
              </a:rPr>
              <a:t> </a:t>
            </a:r>
            <a:r>
              <a:rPr lang="vi-VN" sz="4200" kern="0" smtClean="0">
                <a:solidFill>
                  <a:srgbClr val="000000"/>
                </a:solidFill>
                <a:latin typeface="Arial"/>
                <a:cs typeface="Arial"/>
                <a:sym typeface="Arial"/>
              </a:rPr>
              <a:t>đường </a:t>
            </a:r>
            <a:r>
              <a:rPr lang="vi-VN" sz="4200" kern="0">
                <a:solidFill>
                  <a:srgbClr val="000000"/>
                </a:solidFill>
                <a:latin typeface="Arial"/>
                <a:cs typeface="Arial"/>
                <a:sym typeface="Arial"/>
              </a:rPr>
              <a:t>sinh của hình nón trong Hình 10.10.</a:t>
            </a:r>
            <a:endParaRPr kumimoji="0" lang="en-US" sz="4200"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roup 93"/>
          <p:cNvGrpSpPr/>
          <p:nvPr/>
        </p:nvGrpSpPr>
        <p:grpSpPr>
          <a:xfrm>
            <a:off x="7642069" y="2552700"/>
            <a:ext cx="2797331" cy="1404202"/>
            <a:chOff x="859666" y="676025"/>
            <a:chExt cx="3432866" cy="1051118"/>
          </a:xfrm>
        </p:grpSpPr>
        <p:pic>
          <p:nvPicPr>
            <p:cNvPr id="95" name="Picture 9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6" name="TextBox 95"/>
            <p:cNvSpPr txBox="1"/>
            <p:nvPr/>
          </p:nvSpPr>
          <p:spPr>
            <a:xfrm>
              <a:off x="859666" y="859152"/>
              <a:ext cx="3432866" cy="55292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97" name="Rectangle 96"/>
              <p:cNvSpPr/>
              <p:nvPr/>
            </p:nvSpPr>
            <p:spPr>
              <a:xfrm>
                <a:off x="10287000" y="3711440"/>
                <a:ext cx="6079289" cy="4327660"/>
              </a:xfrm>
              <a:prstGeom prst="rect">
                <a:avLst/>
              </a:prstGeom>
            </p:spPr>
            <p:txBody>
              <a:bodyPr wrap="square">
                <a:spAutoFit/>
              </a:bodyPr>
              <a:lstStyle/>
              <a:p>
                <a:pPr lvl="0" algn="just">
                  <a:lnSpc>
                    <a:spcPct val="150000"/>
                  </a:lnSpc>
                  <a:spcBef>
                    <a:spcPts val="600"/>
                  </a:spcBef>
                  <a:spcAft>
                    <a:spcPts val="600"/>
                  </a:spcAft>
                </a:pPr>
                <a:r>
                  <a:rPr lang="vi-VN" sz="4200">
                    <a:solidFill>
                      <a:prstClr val="black"/>
                    </a:solidFill>
                    <a:cs typeface="Arial" panose="020B0604020202020204" pitchFamily="34" charset="0"/>
                  </a:rPr>
                  <a:t>Đỉnh: </a:t>
                </a:r>
                <a14:m>
                  <m:oMath xmlns:m="http://schemas.openxmlformats.org/officeDocument/2006/math">
                    <m:r>
                      <a:rPr lang="vi-VN" sz="4200" i="1" smtClean="0">
                        <a:solidFill>
                          <a:prstClr val="black"/>
                        </a:solidFill>
                        <a:latin typeface="Cambria Math" panose="02040503050406030204" pitchFamily="18" charset="0"/>
                        <a:cs typeface="Arial" panose="020B0604020202020204" pitchFamily="34" charset="0"/>
                      </a:rPr>
                      <m:t>𝑆</m:t>
                    </m:r>
                  </m:oMath>
                </a14:m>
                <a:r>
                  <a:rPr lang="vi-VN" sz="4200" smtClean="0">
                    <a:solidFill>
                      <a:prstClr val="black"/>
                    </a:solidFill>
                    <a:cs typeface="Arial" panose="020B0604020202020204" pitchFamily="34" charset="0"/>
                  </a:rPr>
                  <a:t>.</a:t>
                </a:r>
                <a:endParaRPr lang="en-US" sz="4200" smtClean="0">
                  <a:solidFill>
                    <a:prstClr val="black"/>
                  </a:solidFill>
                  <a:cs typeface="Arial" panose="020B0604020202020204" pitchFamily="34" charset="0"/>
                </a:endParaRPr>
              </a:p>
              <a:p>
                <a:pPr lvl="0" algn="just">
                  <a:lnSpc>
                    <a:spcPct val="150000"/>
                  </a:lnSpc>
                  <a:spcBef>
                    <a:spcPts val="600"/>
                  </a:spcBef>
                  <a:spcAft>
                    <a:spcPts val="600"/>
                  </a:spcAft>
                </a:pPr>
                <a:r>
                  <a:rPr lang="vi-VN" sz="4200" smtClean="0">
                    <a:solidFill>
                      <a:prstClr val="black"/>
                    </a:solidFill>
                    <a:cs typeface="Arial" panose="020B0604020202020204" pitchFamily="34" charset="0"/>
                  </a:rPr>
                  <a:t>Đường </a:t>
                </a:r>
                <a:r>
                  <a:rPr lang="vi-VN" sz="4200">
                    <a:solidFill>
                      <a:prstClr val="black"/>
                    </a:solidFill>
                    <a:cs typeface="Arial" panose="020B0604020202020204" pitchFamily="34" charset="0"/>
                  </a:rPr>
                  <a:t>cao: </a:t>
                </a:r>
                <a14:m>
                  <m:oMath xmlns:m="http://schemas.openxmlformats.org/officeDocument/2006/math">
                    <m:r>
                      <a:rPr lang="vi-VN" sz="4200" i="1" smtClean="0">
                        <a:solidFill>
                          <a:prstClr val="black"/>
                        </a:solidFill>
                        <a:latin typeface="Cambria Math" panose="02040503050406030204" pitchFamily="18" charset="0"/>
                        <a:cs typeface="Arial" panose="020B0604020202020204" pitchFamily="34" charset="0"/>
                      </a:rPr>
                      <m:t>𝑆𝑂</m:t>
                    </m:r>
                  </m:oMath>
                </a14:m>
                <a:r>
                  <a:rPr lang="vi-VN" sz="4200" smtClean="0">
                    <a:solidFill>
                      <a:prstClr val="black"/>
                    </a:solidFill>
                    <a:cs typeface="Arial" panose="020B0604020202020204" pitchFamily="34" charset="0"/>
                  </a:rPr>
                  <a:t>.</a:t>
                </a:r>
                <a:endParaRPr lang="en-US" sz="4200" smtClean="0">
                  <a:solidFill>
                    <a:prstClr val="black"/>
                  </a:solidFill>
                  <a:cs typeface="Arial" panose="020B0604020202020204" pitchFamily="34" charset="0"/>
                </a:endParaRPr>
              </a:p>
              <a:p>
                <a:pPr lvl="0" algn="just">
                  <a:lnSpc>
                    <a:spcPct val="150000"/>
                  </a:lnSpc>
                  <a:spcBef>
                    <a:spcPts val="600"/>
                  </a:spcBef>
                  <a:spcAft>
                    <a:spcPts val="600"/>
                  </a:spcAft>
                </a:pPr>
                <a:r>
                  <a:rPr lang="vi-VN" sz="4200" smtClean="0">
                    <a:solidFill>
                      <a:prstClr val="black"/>
                    </a:solidFill>
                    <a:cs typeface="Arial" panose="020B0604020202020204" pitchFamily="34" charset="0"/>
                  </a:rPr>
                  <a:t>Một </a:t>
                </a:r>
                <a:r>
                  <a:rPr lang="vi-VN" sz="4200">
                    <a:solidFill>
                      <a:prstClr val="black"/>
                    </a:solidFill>
                    <a:cs typeface="Arial" panose="020B0604020202020204" pitchFamily="34" charset="0"/>
                  </a:rPr>
                  <a:t>bán kính đáy: </a:t>
                </a:r>
                <a14:m>
                  <m:oMath xmlns:m="http://schemas.openxmlformats.org/officeDocument/2006/math">
                    <m:r>
                      <a:rPr lang="vi-VN" sz="4200" i="1" smtClean="0">
                        <a:solidFill>
                          <a:prstClr val="black"/>
                        </a:solidFill>
                        <a:latin typeface="Cambria Math" panose="02040503050406030204" pitchFamily="18" charset="0"/>
                        <a:cs typeface="Arial" panose="020B0604020202020204" pitchFamily="34" charset="0"/>
                      </a:rPr>
                      <m:t>𝑂𝑀</m:t>
                    </m:r>
                  </m:oMath>
                </a14:m>
                <a:r>
                  <a:rPr lang="vi-VN" sz="4200" smtClean="0">
                    <a:solidFill>
                      <a:prstClr val="black"/>
                    </a:solidFill>
                    <a:cs typeface="Arial" panose="020B0604020202020204" pitchFamily="34" charset="0"/>
                  </a:rPr>
                  <a:t>.</a:t>
                </a:r>
                <a:endParaRPr lang="en-US" sz="4200" smtClean="0">
                  <a:solidFill>
                    <a:prstClr val="black"/>
                  </a:solidFill>
                  <a:cs typeface="Arial" panose="020B0604020202020204" pitchFamily="34" charset="0"/>
                </a:endParaRPr>
              </a:p>
              <a:p>
                <a:pPr lvl="0" algn="just">
                  <a:lnSpc>
                    <a:spcPct val="150000"/>
                  </a:lnSpc>
                  <a:spcBef>
                    <a:spcPts val="600"/>
                  </a:spcBef>
                  <a:spcAft>
                    <a:spcPts val="600"/>
                  </a:spcAft>
                </a:pPr>
                <a:r>
                  <a:rPr lang="vi-VN" sz="4200" smtClean="0">
                    <a:solidFill>
                      <a:prstClr val="black"/>
                    </a:solidFill>
                    <a:cs typeface="Arial" panose="020B0604020202020204" pitchFamily="34" charset="0"/>
                  </a:rPr>
                  <a:t>Một </a:t>
                </a:r>
                <a:r>
                  <a:rPr lang="vi-VN" sz="4200">
                    <a:solidFill>
                      <a:prstClr val="black"/>
                    </a:solidFill>
                    <a:cs typeface="Arial" panose="020B0604020202020204" pitchFamily="34" charset="0"/>
                  </a:rPr>
                  <a:t>đường sinh: </a:t>
                </a:r>
                <a14:m>
                  <m:oMath xmlns:m="http://schemas.openxmlformats.org/officeDocument/2006/math">
                    <m:r>
                      <a:rPr lang="vi-VN" sz="4200" i="1" smtClean="0">
                        <a:solidFill>
                          <a:prstClr val="black"/>
                        </a:solidFill>
                        <a:latin typeface="Cambria Math" panose="02040503050406030204" pitchFamily="18" charset="0"/>
                        <a:cs typeface="Arial" panose="020B0604020202020204" pitchFamily="34" charset="0"/>
                      </a:rPr>
                      <m:t>𝑆𝑀</m:t>
                    </m:r>
                  </m:oMath>
                </a14:m>
                <a:r>
                  <a:rPr lang="vi-VN" sz="4200">
                    <a:solidFill>
                      <a:prstClr val="black"/>
                    </a:solidFill>
                    <a:cs typeface="Arial" panose="020B0604020202020204" pitchFamily="34" charset="0"/>
                  </a:rPr>
                  <a:t>.</a:t>
                </a:r>
                <a:endParaRPr lang="en-US" sz="4200">
                  <a:solidFill>
                    <a:prstClr val="black"/>
                  </a:solidFill>
                  <a:cs typeface="Arial" panose="020B0604020202020204" pitchFamily="34" charset="0"/>
                </a:endParaRPr>
              </a:p>
            </p:txBody>
          </p:sp>
        </mc:Choice>
        <mc:Fallback>
          <p:sp>
            <p:nvSpPr>
              <p:cNvPr id="97" name="Rectangle 96"/>
              <p:cNvSpPr>
                <a:spLocks noRot="1" noChangeAspect="1" noMove="1" noResize="1" noEditPoints="1" noAdjustHandles="1" noChangeArrowheads="1" noChangeShapeType="1" noTextEdit="1"/>
              </p:cNvSpPr>
              <p:nvPr/>
            </p:nvSpPr>
            <p:spPr>
              <a:xfrm>
                <a:off x="10287000" y="3711440"/>
                <a:ext cx="6079289" cy="4327660"/>
              </a:xfrm>
              <a:prstGeom prst="rect">
                <a:avLst/>
              </a:prstGeom>
              <a:blipFill>
                <a:blip r:embed="rId5"/>
                <a:stretch>
                  <a:fillRect l="-3912" b="-5211"/>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2552700"/>
            <a:ext cx="5364369" cy="6175261"/>
          </a:xfrm>
          <a:prstGeom prst="rect">
            <a:avLst/>
          </a:prstGeom>
        </p:spPr>
      </p:pic>
      <p:sp>
        <p:nvSpPr>
          <p:cNvPr id="11" name="Freeform 6"/>
          <p:cNvSpPr/>
          <p:nvPr/>
        </p:nvSpPr>
        <p:spPr>
          <a:xfrm rot="20673963">
            <a:off x="16037014" y="82288"/>
            <a:ext cx="2743200" cy="2687245"/>
          </a:xfrm>
          <a:custGeom>
            <a:avLst/>
            <a:gdLst/>
            <a:ahLst/>
            <a:cxnLst/>
            <a:rect l="l" t="t" r="r" b="b"/>
            <a:pathLst>
              <a:path w="4333416" h="4333416">
                <a:moveTo>
                  <a:pt x="0" y="0"/>
                </a:moveTo>
                <a:lnTo>
                  <a:pt x="4333416" y="0"/>
                </a:lnTo>
                <a:lnTo>
                  <a:pt x="4333416" y="4333416"/>
                </a:lnTo>
                <a:lnTo>
                  <a:pt x="0" y="4333416"/>
                </a:lnTo>
                <a:lnTo>
                  <a:pt x="0" y="0"/>
                </a:lnTo>
                <a:close/>
              </a:path>
            </a:pathLst>
          </a:custGeom>
          <a:blipFill>
            <a:blip r:embed="rId7"/>
            <a:stretch>
              <a:fillRect/>
            </a:stretch>
          </a:blipFill>
        </p:spPr>
      </p:sp>
      <p:sp>
        <p:nvSpPr>
          <p:cNvPr id="12" name="Rectangle 11"/>
          <p:cNvSpPr/>
          <p:nvPr/>
        </p:nvSpPr>
        <p:spPr>
          <a:xfrm>
            <a:off x="397090" y="9029700"/>
            <a:ext cx="17537614" cy="990600"/>
          </a:xfrm>
          <a:prstGeom prst="rect">
            <a:avLst/>
          </a:prstGeom>
          <a:solidFill>
            <a:srgbClr val="D1E2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Google Shape;184;p2"/>
          <p:cNvPicPr preferRelativeResize="0"/>
          <p:nvPr/>
        </p:nvPicPr>
        <p:blipFill rotWithShape="1">
          <a:blip r:embed="rId8">
            <a:alphaModFix/>
          </a:blip>
          <a:srcRect/>
          <a:stretch/>
        </p:blipFill>
        <p:spPr>
          <a:xfrm>
            <a:off x="15544800" y="9298781"/>
            <a:ext cx="2063650" cy="492919"/>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anim calcmode="lin" valueType="num">
                                      <p:cBhvr>
                                        <p:cTn id="8" dur="500" fill="hold"/>
                                        <p:tgtEl>
                                          <p:spTgt spid="93"/>
                                        </p:tgtEl>
                                        <p:attrNameLst>
                                          <p:attrName>ppt_x</p:attrName>
                                        </p:attrNameLst>
                                      </p:cBhvr>
                                      <p:tavLst>
                                        <p:tav tm="0">
                                          <p:val>
                                            <p:strVal val="#ppt_x"/>
                                          </p:val>
                                        </p:tav>
                                        <p:tav tm="100000">
                                          <p:val>
                                            <p:strVal val="#ppt_x"/>
                                          </p:val>
                                        </p:tav>
                                      </p:tavLst>
                                    </p:anim>
                                    <p:anim calcmode="lin" valueType="num">
                                      <p:cBhvr>
                                        <p:cTn id="9" dur="500" fill="hold"/>
                                        <p:tgtEl>
                                          <p:spTgt spid="9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p:cTn id="19" dur="500" fill="hold"/>
                                        <p:tgtEl>
                                          <p:spTgt spid="94"/>
                                        </p:tgtEl>
                                        <p:attrNameLst>
                                          <p:attrName>ppt_w</p:attrName>
                                        </p:attrNameLst>
                                      </p:cBhvr>
                                      <p:tavLst>
                                        <p:tav tm="0">
                                          <p:val>
                                            <p:fltVal val="0"/>
                                          </p:val>
                                        </p:tav>
                                        <p:tav tm="100000">
                                          <p:val>
                                            <p:strVal val="#ppt_w"/>
                                          </p:val>
                                        </p:tav>
                                      </p:tavLst>
                                    </p:anim>
                                    <p:anim calcmode="lin" valueType="num">
                                      <p:cBhvr>
                                        <p:cTn id="20" dur="500" fill="hold"/>
                                        <p:tgtEl>
                                          <p:spTgt spid="94"/>
                                        </p:tgtEl>
                                        <p:attrNameLst>
                                          <p:attrName>ppt_h</p:attrName>
                                        </p:attrNameLst>
                                      </p:cBhvr>
                                      <p:tavLst>
                                        <p:tav tm="0">
                                          <p:val>
                                            <p:fltVal val="0"/>
                                          </p:val>
                                        </p:tav>
                                        <p:tav tm="100000">
                                          <p:val>
                                            <p:strVal val="#ppt_h"/>
                                          </p:val>
                                        </p:tav>
                                      </p:tavLst>
                                    </p:anim>
                                    <p:animEffect transition="in" filter="fade">
                                      <p:cBhvr>
                                        <p:cTn id="21" dur="500"/>
                                        <p:tgtEl>
                                          <p:spTgt spid="9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wipe(left)">
                                      <p:cBhvr>
                                        <p:cTn id="2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9" name="Freeform 3"/>
          <p:cNvSpPr/>
          <p:nvPr/>
        </p:nvSpPr>
        <p:spPr>
          <a:xfrm>
            <a:off x="16042" y="2762902"/>
            <a:ext cx="18288000" cy="7524098"/>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grpSp>
        <p:nvGrpSpPr>
          <p:cNvPr id="16" name="Group 15"/>
          <p:cNvGrpSpPr/>
          <p:nvPr/>
        </p:nvGrpSpPr>
        <p:grpSpPr>
          <a:xfrm flipH="1">
            <a:off x="14511658" y="1957171"/>
            <a:ext cx="3017907" cy="1509929"/>
            <a:chOff x="909444" y="676025"/>
            <a:chExt cx="3432866" cy="1051118"/>
          </a:xfrm>
        </p:grpSpPr>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909444" y="875400"/>
              <a:ext cx="3432866" cy="51421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 name="Rectangle 7"/>
          <p:cNvSpPr/>
          <p:nvPr/>
        </p:nvSpPr>
        <p:spPr>
          <a:xfrm>
            <a:off x="629207" y="266700"/>
            <a:ext cx="16900358" cy="2100575"/>
          </a:xfrm>
          <a:prstGeom prst="rect">
            <a:avLst/>
          </a:prstGeom>
        </p:spPr>
        <p:txBody>
          <a:bodyPr wrap="square">
            <a:spAutoFit/>
          </a:bodyPr>
          <a:lstStyle/>
          <a:p>
            <a:pPr lvl="0" algn="just">
              <a:lnSpc>
                <a:spcPct val="150000"/>
              </a:lnSpc>
            </a:pPr>
            <a:r>
              <a:rPr kumimoji="0" lang="vi-VN"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 </a:t>
            </a:r>
            <a:r>
              <a:rPr lang="vi-VN" sz="4200" smtClean="0">
                <a:solidFill>
                  <a:prstClr val="black"/>
                </a:solidFill>
                <a:ea typeface="Calibri" panose="020F0502020204030204" pitchFamily="34" charset="0"/>
                <a:cs typeface="Times New Roman" panose="02020603050405020304" pitchFamily="18" charset="0"/>
              </a:rPr>
              <a:t>Kể tên các bán kính đáy và các đường sinh còn lại của hình nón trong Hình 10.10</a:t>
            </a:r>
            <a:endParaRPr kumimoji="0" lang="en-US" sz="42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464039"/>
            <a:ext cx="5562951" cy="640386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696200" y="3467100"/>
                <a:ext cx="8931091" cy="4260910"/>
              </a:xfrm>
              <a:prstGeom prst="rect">
                <a:avLst/>
              </a:prstGeom>
            </p:spPr>
            <p:txBody>
              <a:bodyPr wrap="square">
                <a:spAutoFit/>
              </a:bodyPr>
              <a:lstStyle/>
              <a:p>
                <a:pPr algn="just">
                  <a:lnSpc>
                    <a:spcPct val="150000"/>
                  </a:lnSpc>
                  <a:spcBef>
                    <a:spcPts val="800"/>
                  </a:spcBef>
                  <a:spcAft>
                    <a:spcPts val="800"/>
                  </a:spcAft>
                </a:pPr>
                <a:r>
                  <a:rPr lang="en-US" sz="4200">
                    <a:latin typeface="Arial" panose="020B0604020202020204" pitchFamily="34" charset="0"/>
                    <a:ea typeface="Malgun Gothic" panose="020B0503020000020004" pitchFamily="34" charset="-127"/>
                    <a:cs typeface="Arial" panose="020B0604020202020204" pitchFamily="34" charset="0"/>
                  </a:rPr>
                  <a:t>Trong Hình 10.10, ta có: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800"/>
                  </a:spcBef>
                  <a:spcAft>
                    <a:spcPts val="800"/>
                  </a:spcAft>
                  <a:buFontTx/>
                  <a:buChar char="-"/>
                </a:pPr>
                <a:r>
                  <a:rPr lang="vi-VN" sz="4200" smtClean="0">
                    <a:effectLst/>
                    <a:latin typeface="Arial" panose="020B0604020202020204" pitchFamily="34" charset="0"/>
                    <a:ea typeface="Malgun Gothic" panose="020B0503020000020004" pitchFamily="34" charset="-127"/>
                    <a:cs typeface="Arial" panose="020B0604020202020204" pitchFamily="34" charset="0"/>
                  </a:rPr>
                  <a:t>Các </a:t>
                </a:r>
                <a:r>
                  <a:rPr lang="vi-VN" sz="4200">
                    <a:effectLst/>
                    <a:latin typeface="Arial" panose="020B0604020202020204" pitchFamily="34" charset="0"/>
                    <a:ea typeface="Malgun Gothic" panose="020B0503020000020004" pitchFamily="34" charset="-127"/>
                    <a:cs typeface="Arial" panose="020B0604020202020204" pitchFamily="34" charset="0"/>
                  </a:rPr>
                  <a:t>bán kính đáy còn lại là: </a:t>
                </a:r>
                <a14:m>
                  <m:oMath xmlns:m="http://schemas.openxmlformats.org/officeDocument/2006/math">
                    <m:r>
                      <a:rPr lang="vi-VN" sz="4200" i="1" smtClean="0">
                        <a:effectLst/>
                        <a:latin typeface="Cambria Math" panose="02040503050406030204" pitchFamily="18" charset="0"/>
                        <a:ea typeface="Malgun Gothic" panose="020B0503020000020004" pitchFamily="34" charset="-127"/>
                        <a:cs typeface="Arial" panose="020B0604020202020204" pitchFamily="34" charset="0"/>
                      </a:rPr>
                      <m:t>𝑂𝑁</m:t>
                    </m:r>
                    <m:r>
                      <a:rPr lang="vi-VN" sz="4200" i="1" smtClean="0">
                        <a:effectLst/>
                        <a:latin typeface="Cambria Math" panose="02040503050406030204" pitchFamily="18" charset="0"/>
                        <a:ea typeface="Malgun Gothic" panose="020B0503020000020004" pitchFamily="34" charset="-127"/>
                        <a:cs typeface="Arial" panose="020B0604020202020204" pitchFamily="34" charset="0"/>
                      </a:rPr>
                      <m:t>, </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𝑂𝑃</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800"/>
                  </a:spcBef>
                  <a:spcAft>
                    <a:spcPts val="800"/>
                  </a:spcAft>
                  <a:buFontTx/>
                  <a:buChar char="-"/>
                </a:pPr>
                <a:r>
                  <a:rPr lang="en-US" sz="4200" smtClean="0">
                    <a:effectLst/>
                    <a:latin typeface="Arial" panose="020B0604020202020204" pitchFamily="34" charset="0"/>
                    <a:ea typeface="Malgun Gothic" panose="020B0503020000020004" pitchFamily="34" charset="-127"/>
                    <a:cs typeface="Arial" panose="020B0604020202020204" pitchFamily="34" charset="0"/>
                  </a:rPr>
                  <a:t>Các </a:t>
                </a:r>
                <a:r>
                  <a:rPr lang="en-US" sz="4200">
                    <a:effectLst/>
                    <a:latin typeface="Arial" panose="020B0604020202020204" pitchFamily="34" charset="0"/>
                    <a:ea typeface="Malgun Gothic" panose="020B0503020000020004" pitchFamily="34" charset="-127"/>
                    <a:cs typeface="Arial" panose="020B0604020202020204" pitchFamily="34" charset="0"/>
                  </a:rPr>
                  <a:t>đường sinh còn lại là: </a:t>
                </a:r>
                <a14:m>
                  <m:oMath xmlns:m="http://schemas.openxmlformats.org/officeDocument/2006/math">
                    <m:r>
                      <a:rPr lang="en-US" sz="4200" i="1" smtClean="0">
                        <a:effectLst/>
                        <a:latin typeface="Cambria Math" panose="02040503050406030204" pitchFamily="18" charset="0"/>
                        <a:ea typeface="Malgun Gothic" panose="020B0503020000020004" pitchFamily="34" charset="-127"/>
                        <a:cs typeface="Arial" panose="020B0604020202020204" pitchFamily="34" charset="0"/>
                      </a:rPr>
                      <m:t>𝑆</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𝑁</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𝑆𝑃</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200" smtClean="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696200" y="3467100"/>
                <a:ext cx="8931091" cy="4260910"/>
              </a:xfrm>
              <a:prstGeom prst="rect">
                <a:avLst/>
              </a:prstGeom>
              <a:blipFill>
                <a:blip r:embed="rId6"/>
                <a:stretch>
                  <a:fillRect l="-2662" r="-2594" b="-5579"/>
                </a:stretch>
              </a:blipFill>
            </p:spPr>
            <p:txBody>
              <a:bodyPr/>
              <a:lstStyle/>
              <a:p>
                <a:r>
                  <a:rPr lang="en-US">
                    <a:noFill/>
                  </a:rPr>
                  <a:t> </a:t>
                </a:r>
              </a:p>
            </p:txBody>
          </p:sp>
        </mc:Fallback>
      </mc:AlternateContent>
      <p:sp>
        <p:nvSpPr>
          <p:cNvPr id="12" name="Freeform 8"/>
          <p:cNvSpPr/>
          <p:nvPr/>
        </p:nvSpPr>
        <p:spPr>
          <a:xfrm>
            <a:off x="15544800" y="8267700"/>
            <a:ext cx="2384258" cy="1828800"/>
          </a:xfrm>
          <a:custGeom>
            <a:avLst/>
            <a:gdLst/>
            <a:ahLst/>
            <a:cxnLst/>
            <a:rect l="l" t="t" r="r" b="b"/>
            <a:pathLst>
              <a:path w="4085206" h="3556532">
                <a:moveTo>
                  <a:pt x="0" y="0"/>
                </a:moveTo>
                <a:lnTo>
                  <a:pt x="4085206" y="0"/>
                </a:lnTo>
                <a:lnTo>
                  <a:pt x="4085206" y="3556532"/>
                </a:lnTo>
                <a:lnTo>
                  <a:pt x="0" y="3556532"/>
                </a:lnTo>
                <a:lnTo>
                  <a:pt x="0" y="0"/>
                </a:lnTo>
                <a:close/>
              </a:path>
            </a:pathLst>
          </a:custGeom>
          <a:blipFill>
            <a:blip r:embed="rId7"/>
            <a:stretch>
              <a:fillRect/>
            </a:stretch>
          </a:blipFill>
        </p:spPr>
      </p:sp>
    </p:spTree>
    <p:extLst>
      <p:ext uri="{BB962C8B-B14F-4D97-AF65-F5344CB8AC3E}">
        <p14:creationId xmlns:p14="http://schemas.microsoft.com/office/powerpoint/2010/main" val="39396514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0" name="Group 5"/>
          <p:cNvGrpSpPr/>
          <p:nvPr/>
        </p:nvGrpSpPr>
        <p:grpSpPr>
          <a:xfrm>
            <a:off x="-457200" y="9152922"/>
            <a:ext cx="19202400" cy="943578"/>
            <a:chOff x="0" y="0"/>
            <a:chExt cx="6546024" cy="1217408"/>
          </a:xfrm>
          <a:solidFill>
            <a:srgbClr val="D1E2F7"/>
          </a:solidFill>
        </p:grpSpPr>
        <p:sp>
          <p:nvSpPr>
            <p:cNvPr id="101"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02"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3" name="Group 102"/>
          <p:cNvGrpSpPr/>
          <p:nvPr/>
        </p:nvGrpSpPr>
        <p:grpSpPr>
          <a:xfrm>
            <a:off x="379660" y="77583"/>
            <a:ext cx="17526000" cy="4031874"/>
            <a:chOff x="586679" y="23313"/>
            <a:chExt cx="8763000" cy="2015937"/>
          </a:xfrm>
        </p:grpSpPr>
        <mc:AlternateContent xmlns:mc="http://schemas.openxmlformats.org/markup-compatibility/2006">
          <mc:Choice xmlns:a14="http://schemas.microsoft.com/office/drawing/2010/main" Requires="a14">
            <p:sp>
              <p:nvSpPr>
                <p:cNvPr id="104" name="Rectangle 103"/>
                <p:cNvSpPr/>
                <p:nvPr/>
              </p:nvSpPr>
              <p:spPr>
                <a:xfrm>
                  <a:off x="586679" y="23313"/>
                  <a:ext cx="8763000" cy="2015937"/>
                </a:xfrm>
                <a:prstGeom prst="rect">
                  <a:avLst/>
                </a:prstGeom>
              </p:spPr>
              <p:txBody>
                <a:bodyPr wrap="square">
                  <a:spAutoFit/>
                </a:bodyPr>
                <a:lstStyle/>
                <a:p>
                  <a:pPr lvl="0" algn="just">
                    <a:lnSpc>
                      <a:spcPct val="160000"/>
                    </a:lnSpc>
                    <a:tabLst>
                      <a:tab pos="2719705" algn="l"/>
                    </a:tabLst>
                  </a:pPr>
                  <a:r>
                    <a:rPr lang="en-US" sz="4000" smtClean="0">
                      <a:solidFill>
                        <a:prstClr val="black"/>
                      </a:solidFill>
                      <a:ea typeface="Malgun Gothic" panose="020B0503020000020004" pitchFamily="34" charset="-127"/>
                      <a:cs typeface="Times New Roman" panose="02020603050405020304" pitchFamily="18" charset="0"/>
                    </a:rPr>
                    <a:t>                                  </a:t>
                  </a:r>
                  <a:r>
                    <a:rPr lang="vi-VN" sz="4000" smtClean="0">
                      <a:solidFill>
                        <a:prstClr val="black"/>
                      </a:solidFill>
                      <a:ea typeface="Malgun Gothic" panose="020B0503020000020004" pitchFamily="34" charset="-127"/>
                      <a:cs typeface="Times New Roman" panose="02020603050405020304" pitchFamily="18" charset="0"/>
                    </a:rPr>
                    <a:t>Cho </a:t>
                  </a:r>
                  <a:r>
                    <a:rPr lang="vi-VN" sz="4000">
                      <a:solidFill>
                        <a:prstClr val="black"/>
                      </a:solidFill>
                      <a:ea typeface="Malgun Gothic" panose="020B0503020000020004" pitchFamily="34" charset="-127"/>
                      <a:cs typeface="Times New Roman" panose="02020603050405020304" pitchFamily="18" charset="0"/>
                    </a:rPr>
                    <a:t>một </a:t>
                  </a:r>
                  <a:r>
                    <a:rPr lang="vi-VN" sz="4000">
                      <a:solidFill>
                        <a:prstClr val="black"/>
                      </a:solidFill>
                      <a:ea typeface="Malgun Gothic" panose="020B0503020000020004" pitchFamily="34" charset="-127"/>
                      <a:cs typeface="Times New Roman" panose="02020603050405020304" pitchFamily="18" charset="0"/>
                    </a:rPr>
                    <a:t>hình </a:t>
                  </a:r>
                  <a: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a:t>nó</a:t>
                  </a:r>
                  <a:r>
                    <a:rPr lang="vi-VN" sz="4000" smtClean="0">
                      <a:solidFill>
                        <a:prstClr val="black"/>
                      </a:solidFill>
                      <a:ea typeface="Malgun Gothic" panose="020B0503020000020004" pitchFamily="34" charset="-127"/>
                      <a:cs typeface="Times New Roman" panose="02020603050405020304" pitchFamily="18" charset="0"/>
                    </a:rPr>
                    <a:t>n</a:t>
                  </a:r>
                  <a:r>
                    <a:rPr lang="vi-VN" sz="4000">
                      <a:solidFill>
                        <a:prstClr val="black"/>
                      </a:solidFill>
                      <a:ea typeface="Malgun Gothic" panose="020B0503020000020004" pitchFamily="34" charset="-127"/>
                      <a:cs typeface="Times New Roman" panose="02020603050405020304" pitchFamily="18" charset="0"/>
                    </a:rPr>
                    <a:t>. Nếu ta cắt </a:t>
                  </a:r>
                  <a:r>
                    <a:rPr lang="vi-VN" sz="4000">
                      <a:solidFill>
                        <a:prstClr val="black"/>
                      </a:solidFill>
                      <a:ea typeface="Malgun Gothic" panose="020B0503020000020004" pitchFamily="34" charset="-127"/>
                      <a:cs typeface="Times New Roman" panose="02020603050405020304" pitchFamily="18" charset="0"/>
                    </a:rPr>
                    <a:t>rời </a:t>
                  </a:r>
                  <a:r>
                    <a:rPr lang="vi-VN" sz="4000" smtClean="0">
                      <a:solidFill>
                        <a:prstClr val="black"/>
                      </a:solidFill>
                      <a:ea typeface="Malgun Gothic" panose="020B0503020000020004" pitchFamily="34" charset="-127"/>
                      <a:cs typeface="Times New Roman" panose="02020603050405020304" pitchFamily="18" charset="0"/>
                    </a:rPr>
                    <a:t>đ</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á</a:t>
                  </a:r>
                  <a:r>
                    <a:rPr lang="vi-VN" sz="4000" smtClean="0">
                      <a:solidFill>
                        <a:prstClr val="black"/>
                      </a:solidFill>
                      <a:ea typeface="Malgun Gothic" panose="020B0503020000020004" pitchFamily="34" charset="-127"/>
                      <a:cs typeface="Times New Roman" panose="02020603050405020304" pitchFamily="18" charset="0"/>
                    </a:rPr>
                    <a:t>y </a:t>
                  </a:r>
                  <a:r>
                    <a:rPr lang="vi-VN" sz="4000">
                      <a:solidFill>
                        <a:prstClr val="black"/>
                      </a:solidFill>
                      <a:ea typeface="Malgun Gothic" panose="020B0503020000020004" pitchFamily="34" charset="-127"/>
                      <a:cs typeface="Times New Roman" panose="02020603050405020304" pitchFamily="18" charset="0"/>
                    </a:rPr>
                    <a:t>và cắt mặt xung quanh của nó theo đường sinh </a:t>
                  </a:r>
                  <a14:m>
                    <m:oMath xmlns:m="http://schemas.openxmlformats.org/officeDocument/2006/math">
                      <m:r>
                        <a:rPr lang="vi-VN"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𝑆𝐴</m:t>
                      </m:r>
                    </m:oMath>
                  </a14:m>
                  <a:r>
                    <a:rPr lang="vi-VN" sz="4000">
                      <a:solidFill>
                        <a:prstClr val="black"/>
                      </a:solidFill>
                      <a:ea typeface="Malgun Gothic" panose="020B0503020000020004" pitchFamily="34" charset="-127"/>
                      <a:cs typeface="Times New Roman" panose="02020603050405020304" pitchFamily="18" charset="0"/>
                    </a:rPr>
                    <a:t> rồi trải phẳng ra thì được một hình phẳng (gồm một hình tròn và một hình quạt tròn) như Hình 10.11 gọi là hình khai triển của hình nón đã cho.</a:t>
                  </a:r>
                  <a:endParaRPr kumimoji="0" lang="en-US" sz="40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p:sp>
              <p:nvSpPr>
                <p:cNvPr id="104" name="Rectangle 103"/>
                <p:cNvSpPr>
                  <a:spLocks noRot="1" noChangeAspect="1" noMove="1" noResize="1" noEditPoints="1" noAdjustHandles="1" noChangeArrowheads="1" noChangeShapeType="1" noTextEdit="1"/>
                </p:cNvSpPr>
                <p:nvPr/>
              </p:nvSpPr>
              <p:spPr>
                <a:xfrm>
                  <a:off x="586679" y="23313"/>
                  <a:ext cx="8763000" cy="2015937"/>
                </a:xfrm>
                <a:prstGeom prst="rect">
                  <a:avLst/>
                </a:prstGeom>
                <a:blipFill>
                  <a:blip r:embed="rId3"/>
                  <a:stretch>
                    <a:fillRect l="-1217" r="-1252" b="-2421"/>
                  </a:stretch>
                </a:blipFill>
              </p:spPr>
              <p:txBody>
                <a:bodyPr/>
                <a:lstStyle/>
                <a:p>
                  <a:r>
                    <a:rPr lang="en-US">
                      <a:noFill/>
                    </a:rPr>
                    <a:t> </a:t>
                  </a:r>
                </a:p>
              </p:txBody>
            </p:sp>
          </mc:Fallback>
        </mc:AlternateContent>
        <p:grpSp>
          <p:nvGrpSpPr>
            <p:cNvPr id="105" name="Group 104"/>
            <p:cNvGrpSpPr/>
            <p:nvPr/>
          </p:nvGrpSpPr>
          <p:grpSpPr>
            <a:xfrm>
              <a:off x="642310" y="99513"/>
              <a:ext cx="1863813" cy="430887"/>
              <a:chOff x="642310" y="67709"/>
              <a:chExt cx="1863813" cy="430887"/>
            </a:xfrm>
          </p:grpSpPr>
          <p:sp>
            <p:nvSpPr>
              <p:cNvPr id="106" name="Rectangle 105"/>
              <p:cNvSpPr/>
              <p:nvPr/>
            </p:nvSpPr>
            <p:spPr>
              <a:xfrm>
                <a:off x="1417523" y="67709"/>
                <a:ext cx="1088600" cy="430887"/>
              </a:xfrm>
              <a:prstGeom prst="rect">
                <a:avLst/>
              </a:prstGeom>
            </p:spPr>
            <p:txBody>
              <a:bodyPr wrap="non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5000" b="1" i="0" u="none" strike="noStrike" kern="100" cap="none" spc="0" normalizeH="0" baseline="0" noProof="0" smtClean="0">
                    <a:ln>
                      <a:noFill/>
                    </a:ln>
                    <a:solidFill>
                      <a:srgbClr val="2F5496"/>
                    </a:solidFill>
                    <a:effectLst/>
                    <a:uLnTx/>
                    <a:uFillTx/>
                    <a:latin typeface="Arial"/>
                    <a:ea typeface="Aptos"/>
                    <a:cs typeface="Times New Roman" panose="02020603050405020304" pitchFamily="18" charset="0"/>
                    <a:sym typeface="Arial"/>
                  </a:rPr>
                  <a:t>Chú ý:</a:t>
                </a:r>
                <a:endParaRPr kumimoji="0" lang="en-US" sz="50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07" name="Picture 19">
                <a:extLst>
                  <a:ext uri="{FF2B5EF4-FFF2-40B4-BE49-F238E27FC236}">
                    <a16:creationId xmlns:a16="http://schemas.microsoft.com/office/drawing/2014/main" id="{E3F04667-C1D8-7792-7990-C038FA8774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2310" y="117596"/>
                <a:ext cx="606903" cy="342900"/>
              </a:xfrm>
              <a:prstGeom prst="rect">
                <a:avLst/>
              </a:prstGeom>
            </p:spPr>
          </p:pic>
        </p:grpSp>
      </p:grpSp>
      <p:pic>
        <p:nvPicPr>
          <p:cNvPr id="7" name="Picture 6"/>
          <p:cNvPicPr>
            <a:picLocks noChangeAspect="1"/>
          </p:cNvPicPr>
          <p:nvPr/>
        </p:nvPicPr>
        <p:blipFill>
          <a:blip r:embed="rId8"/>
          <a:stretch>
            <a:fillRect/>
          </a:stretch>
        </p:blipFill>
        <p:spPr>
          <a:xfrm>
            <a:off x="3291357" y="4316351"/>
            <a:ext cx="11702606" cy="5652713"/>
          </a:xfrm>
          <a:prstGeom prst="rect">
            <a:avLst/>
          </a:prstGeom>
        </p:spPr>
      </p:pic>
      <p:pic>
        <p:nvPicPr>
          <p:cNvPr id="8" name="Picture 7"/>
          <p:cNvPicPr>
            <a:picLocks noChangeAspect="1"/>
          </p:cNvPicPr>
          <p:nvPr/>
        </p:nvPicPr>
        <p:blipFill>
          <a:blip r:embed="rId9"/>
          <a:stretch>
            <a:fillRect/>
          </a:stretch>
        </p:blipFill>
        <p:spPr>
          <a:xfrm>
            <a:off x="17068800" y="5981700"/>
            <a:ext cx="571136" cy="3591232"/>
          </a:xfrm>
          <a:prstGeom prst="rect">
            <a:avLst/>
          </a:prstGeom>
        </p:spPr>
      </p:pic>
    </p:spTree>
    <p:extLst>
      <p:ext uri="{BB962C8B-B14F-4D97-AF65-F5344CB8AC3E}">
        <p14:creationId xmlns:p14="http://schemas.microsoft.com/office/powerpoint/2010/main" val="398678398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4" name="Group 74"/>
          <p:cNvGrpSpPr/>
          <p:nvPr/>
        </p:nvGrpSpPr>
        <p:grpSpPr>
          <a:xfrm rot="-10800000">
            <a:off x="0" y="8"/>
            <a:ext cx="6225470" cy="8662442"/>
            <a:chOff x="0" y="0"/>
            <a:chExt cx="8300627" cy="11549923"/>
          </a:xfrm>
        </p:grpSpPr>
        <p:sp>
          <p:nvSpPr>
            <p:cNvPr id="75" name="Freeform 75"/>
            <p:cNvSpPr/>
            <p:nvPr/>
          </p:nvSpPr>
          <p:spPr>
            <a:xfrm>
              <a:off x="381" y="0"/>
              <a:ext cx="8300212" cy="11549507"/>
            </a:xfrm>
            <a:custGeom>
              <a:avLst/>
              <a:gdLst/>
              <a:ahLst/>
              <a:cxnLst/>
              <a:rect l="l" t="t" r="r" b="b"/>
              <a:pathLst>
                <a:path w="8300212" h="11549507">
                  <a:moveTo>
                    <a:pt x="8300212" y="0"/>
                  </a:moveTo>
                  <a:lnTo>
                    <a:pt x="0" y="8274050"/>
                  </a:lnTo>
                  <a:lnTo>
                    <a:pt x="3784981" y="11549507"/>
                  </a:lnTo>
                  <a:lnTo>
                    <a:pt x="8300212" y="7047738"/>
                  </a:lnTo>
                  <a:lnTo>
                    <a:pt x="8300212" y="0"/>
                  </a:lnTo>
                  <a:close/>
                </a:path>
              </a:pathLst>
            </a:custGeom>
            <a:gradFill rotWithShape="1">
              <a:gsLst>
                <a:gs pos="0">
                  <a:srgbClr val="FAE6EF">
                    <a:alpha val="70980"/>
                  </a:srgbClr>
                </a:gs>
                <a:gs pos="61000">
                  <a:srgbClr val="FFFFFF">
                    <a:alpha val="0"/>
                  </a:srgbClr>
                </a:gs>
                <a:gs pos="100000">
                  <a:srgbClr val="FFFFFF">
                    <a:alpha val="0"/>
                  </a:srgbClr>
                </a:gs>
              </a:gsLst>
              <a:lin ang="18900019"/>
            </a:gradFill>
          </p:spPr>
        </p:sp>
      </p:grpSp>
      <p:grpSp>
        <p:nvGrpSpPr>
          <p:cNvPr id="76" name="Group 76"/>
          <p:cNvGrpSpPr/>
          <p:nvPr/>
        </p:nvGrpSpPr>
        <p:grpSpPr>
          <a:xfrm>
            <a:off x="9257108" y="0"/>
            <a:ext cx="9030886" cy="6081706"/>
            <a:chOff x="0" y="0"/>
            <a:chExt cx="12041181" cy="8108941"/>
          </a:xfrm>
        </p:grpSpPr>
        <p:sp>
          <p:nvSpPr>
            <p:cNvPr id="77" name="Freeform 77"/>
            <p:cNvSpPr/>
            <p:nvPr/>
          </p:nvSpPr>
          <p:spPr>
            <a:xfrm>
              <a:off x="381" y="0"/>
              <a:ext cx="12040743" cy="8108696"/>
            </a:xfrm>
            <a:custGeom>
              <a:avLst/>
              <a:gdLst/>
              <a:ahLst/>
              <a:cxnLst/>
              <a:rect l="l" t="t" r="r" b="b"/>
              <a:pathLst>
                <a:path w="12040743" h="8108696">
                  <a:moveTo>
                    <a:pt x="3838067" y="0"/>
                  </a:moveTo>
                  <a:lnTo>
                    <a:pt x="0" y="3995166"/>
                  </a:lnTo>
                  <a:lnTo>
                    <a:pt x="4249547" y="8108696"/>
                  </a:lnTo>
                  <a:lnTo>
                    <a:pt x="12040743"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83" name="Freeform 83"/>
          <p:cNvSpPr/>
          <p:nvPr/>
        </p:nvSpPr>
        <p:spPr>
          <a:xfrm rot="16200000">
            <a:off x="17115078" y="-993306"/>
            <a:ext cx="427512" cy="3121487"/>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84" name="Freeform 84"/>
          <p:cNvSpPr/>
          <p:nvPr/>
        </p:nvSpPr>
        <p:spPr>
          <a:xfrm>
            <a:off x="533400" y="8144006"/>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8" name="TextBox 8"/>
          <p:cNvSpPr txBox="1"/>
          <p:nvPr/>
        </p:nvSpPr>
        <p:spPr>
          <a:xfrm>
            <a:off x="0" y="1104900"/>
            <a:ext cx="18288001" cy="3924151"/>
          </a:xfrm>
          <a:prstGeom prst="rect">
            <a:avLst/>
          </a:prstGeom>
        </p:spPr>
        <p:txBody>
          <a:bodyPr wrap="square" lIns="0" tIns="0" rIns="0" bIns="0" rtlCol="0" anchor="t">
            <a:spAutoFit/>
          </a:bodyPr>
          <a:lstStyle/>
          <a:p>
            <a:pPr lvl="0" algn="ctr">
              <a:lnSpc>
                <a:spcPct val="150000"/>
              </a:lnSpc>
            </a:pPr>
            <a:r>
              <a:rPr lang="vi-VN" sz="8500" b="1">
                <a:solidFill>
                  <a:srgbClr val="C00000"/>
                </a:solidFill>
                <a:ea typeface="Jua"/>
                <a:cs typeface="Arial" panose="020B0604020202020204" pitchFamily="34" charset="0"/>
                <a:sym typeface="Jua"/>
              </a:rPr>
              <a:t>CHƯƠNG X. </a:t>
            </a:r>
            <a:r>
              <a:rPr lang="vi-VN" sz="8500" b="1" smtClean="0">
                <a:solidFill>
                  <a:srgbClr val="C00000"/>
                </a:solidFill>
                <a:ea typeface="Jua"/>
                <a:cs typeface="Arial" panose="020B0604020202020204" pitchFamily="34" charset="0"/>
                <a:sym typeface="Jua"/>
              </a:rPr>
              <a:t>MỘT </a:t>
            </a:r>
            <a:r>
              <a:rPr lang="vi-VN" sz="8500" b="1">
                <a:solidFill>
                  <a:srgbClr val="C00000"/>
                </a:solidFill>
                <a:ea typeface="Jua"/>
                <a:cs typeface="Arial" panose="020B0604020202020204" pitchFamily="34" charset="0"/>
                <a:sym typeface="Jua"/>
              </a:rPr>
              <a:t>SỐ </a:t>
            </a:r>
            <a:r>
              <a:rPr lang="vi-VN" sz="8500" b="1" smtClean="0">
                <a:solidFill>
                  <a:srgbClr val="C00000"/>
                </a:solidFill>
                <a:ea typeface="Jua"/>
                <a:cs typeface="Arial" panose="020B0604020202020204" pitchFamily="34" charset="0"/>
                <a:sym typeface="Jua"/>
              </a:rPr>
              <a:t>HÌNH </a:t>
            </a:r>
            <a:r>
              <a:rPr lang="vi-VN" sz="8500" b="1">
                <a:solidFill>
                  <a:srgbClr val="C00000"/>
                </a:solidFill>
                <a:ea typeface="Jua"/>
                <a:cs typeface="Arial" panose="020B0604020202020204" pitchFamily="34" charset="0"/>
                <a:sym typeface="Jua"/>
              </a:rPr>
              <a:t>KHỐI </a:t>
            </a:r>
            <a:endParaRPr lang="en-US" sz="8500" b="1" smtClean="0">
              <a:solidFill>
                <a:srgbClr val="C00000"/>
              </a:solidFill>
              <a:ea typeface="Jua"/>
              <a:cs typeface="Arial" panose="020B0604020202020204" pitchFamily="34" charset="0"/>
              <a:sym typeface="Jua"/>
            </a:endParaRPr>
          </a:p>
          <a:p>
            <a:pPr lvl="0" algn="ctr">
              <a:lnSpc>
                <a:spcPct val="150000"/>
              </a:lnSpc>
            </a:pPr>
            <a:r>
              <a:rPr lang="vi-VN" sz="8500" b="1" smtClean="0">
                <a:solidFill>
                  <a:srgbClr val="C00000"/>
                </a:solidFill>
                <a:ea typeface="Jua"/>
                <a:cs typeface="Arial" panose="020B0604020202020204" pitchFamily="34" charset="0"/>
                <a:sym typeface="Jua"/>
              </a:rPr>
              <a:t>TRONG </a:t>
            </a:r>
            <a:r>
              <a:rPr lang="vi-VN" sz="8500" b="1">
                <a:solidFill>
                  <a:srgbClr val="C00000"/>
                </a:solidFill>
                <a:ea typeface="Jua"/>
                <a:cs typeface="Arial" panose="020B0604020202020204" pitchFamily="34" charset="0"/>
                <a:sym typeface="Jua"/>
              </a:rPr>
              <a:t>THỰC TIỄN</a:t>
            </a:r>
          </a:p>
        </p:txBody>
      </p:sp>
      <p:sp>
        <p:nvSpPr>
          <p:cNvPr id="89" name="TextBox 10"/>
          <p:cNvSpPr txBox="1"/>
          <p:nvPr/>
        </p:nvSpPr>
        <p:spPr>
          <a:xfrm>
            <a:off x="1985527" y="5295900"/>
            <a:ext cx="14316944" cy="3681777"/>
          </a:xfrm>
          <a:prstGeom prst="rect">
            <a:avLst/>
          </a:prstGeom>
        </p:spPr>
        <p:txBody>
          <a:bodyPr wrap="square" lIns="0" tIns="0" rIns="0" bIns="0" rtlCol="0" anchor="t">
            <a:spAutoFit/>
          </a:bodyPr>
          <a:lstStyle/>
          <a:p>
            <a:pPr lvl="0" algn="ctr">
              <a:lnSpc>
                <a:spcPct val="150000"/>
              </a:lnSpc>
            </a:pPr>
            <a:r>
              <a:rPr lang="vi-VN" sz="8500" b="1">
                <a:solidFill>
                  <a:srgbClr val="5490E3"/>
                </a:solidFill>
                <a:ea typeface="KG Primary Penmanship"/>
                <a:cs typeface="Arial" panose="020B0604020202020204" pitchFamily="34" charset="0"/>
                <a:sym typeface="KG Primary Penmanship"/>
              </a:rPr>
              <a:t>BÀI 31. </a:t>
            </a:r>
            <a:endParaRPr lang="en-US" sz="8500" b="1" smtClean="0">
              <a:solidFill>
                <a:srgbClr val="5490E3"/>
              </a:solidFill>
              <a:ea typeface="KG Primary Penmanship"/>
              <a:cs typeface="Arial" panose="020B0604020202020204" pitchFamily="34" charset="0"/>
              <a:sym typeface="KG Primary Penmanship"/>
            </a:endParaRPr>
          </a:p>
          <a:p>
            <a:pPr lvl="0" algn="ctr">
              <a:lnSpc>
                <a:spcPct val="150000"/>
              </a:lnSpc>
            </a:pPr>
            <a:r>
              <a:rPr lang="vi-VN" sz="8500" b="1" smtClean="0">
                <a:solidFill>
                  <a:srgbClr val="5490E3"/>
                </a:solidFill>
                <a:ea typeface="KG Primary Penmanship"/>
                <a:cs typeface="Arial" panose="020B0604020202020204" pitchFamily="34" charset="0"/>
                <a:sym typeface="KG Primary Penmanship"/>
              </a:rPr>
              <a:t>HÌNH </a:t>
            </a:r>
            <a:r>
              <a:rPr lang="vi-VN" sz="8500" b="1">
                <a:solidFill>
                  <a:srgbClr val="5490E3"/>
                </a:solidFill>
                <a:ea typeface="KG Primary Penmanship"/>
                <a:cs typeface="Arial" panose="020B0604020202020204" pitchFamily="34" charset="0"/>
                <a:sym typeface="KG Primary Penmanship"/>
              </a:rPr>
              <a:t>TRỤ VÀ HÌNH NÓN </a:t>
            </a:r>
            <a:endParaRPr kumimoji="0" lang="en-US" sz="8500" b="1" i="0" u="none" strike="noStrike" kern="1200" cap="none" spc="0" normalizeH="0" baseline="0" noProof="0">
              <a:ln>
                <a:noFill/>
              </a:ln>
              <a:solidFill>
                <a:srgbClr val="5490E3"/>
              </a:solidFill>
              <a:effectLst/>
              <a:uLnTx/>
              <a:uFillTx/>
              <a:latin typeface="Arial" panose="020B0604020202020204" pitchFamily="34" charset="0"/>
              <a:ea typeface="KG Primary Penmanship"/>
              <a:cs typeface="Arial" panose="020B0604020202020204" pitchFamily="34" charset="0"/>
              <a:sym typeface="KG Primary Penmanship"/>
            </a:endParaRPr>
          </a:p>
        </p:txBody>
      </p:sp>
      <p:sp>
        <p:nvSpPr>
          <p:cNvPr id="91" name="Freeform 8"/>
          <p:cNvSpPr/>
          <p:nvPr/>
        </p:nvSpPr>
        <p:spPr>
          <a:xfrm rot="5400000">
            <a:off x="617209" y="-1103346"/>
            <a:ext cx="2109340" cy="2904642"/>
          </a:xfrm>
          <a:custGeom>
            <a:avLst/>
            <a:gdLst/>
            <a:ahLst/>
            <a:cxnLst/>
            <a:rect l="l" t="t" r="r" b="b"/>
            <a:pathLst>
              <a:path w="6048756" h="8229600">
                <a:moveTo>
                  <a:pt x="0" y="0"/>
                </a:moveTo>
                <a:lnTo>
                  <a:pt x="6048756" y="0"/>
                </a:lnTo>
                <a:lnTo>
                  <a:pt x="6048756" y="8229600"/>
                </a:lnTo>
                <a:lnTo>
                  <a:pt x="0" y="8229600"/>
                </a:lnTo>
                <a:lnTo>
                  <a:pt x="0" y="0"/>
                </a:lnTo>
                <a:close/>
              </a:path>
            </a:pathLst>
          </a:custGeom>
          <a:blipFill>
            <a:blip r:embed="rId14"/>
            <a:stretch>
              <a:fillRect/>
            </a:stretch>
          </a:blipFill>
        </p:spPr>
      </p:sp>
      <p:sp>
        <p:nvSpPr>
          <p:cNvPr id="93" name="Freeform 6"/>
          <p:cNvSpPr/>
          <p:nvPr/>
        </p:nvSpPr>
        <p:spPr>
          <a:xfrm rot="18082289">
            <a:off x="16237421" y="4314991"/>
            <a:ext cx="3722906" cy="3852943"/>
          </a:xfrm>
          <a:custGeom>
            <a:avLst/>
            <a:gdLst/>
            <a:ahLst/>
            <a:cxnLst/>
            <a:rect l="l" t="t" r="r" b="b"/>
            <a:pathLst>
              <a:path w="3722906" h="3852943">
                <a:moveTo>
                  <a:pt x="0" y="0"/>
                </a:moveTo>
                <a:lnTo>
                  <a:pt x="3722906" y="0"/>
                </a:lnTo>
                <a:lnTo>
                  <a:pt x="3722906" y="3852943"/>
                </a:lnTo>
                <a:lnTo>
                  <a:pt x="0" y="3852943"/>
                </a:lnTo>
                <a:lnTo>
                  <a:pt x="0" y="0"/>
                </a:lnTo>
                <a:close/>
              </a:path>
            </a:pathLst>
          </a:custGeom>
          <a:blipFill>
            <a:blip r:embed="rId15"/>
            <a:stretch>
              <a:fillRect/>
            </a:stretch>
          </a:blipFill>
        </p:spPr>
      </p:sp>
      <p:sp>
        <p:nvSpPr>
          <p:cNvPr id="94" name="Freeform 3"/>
          <p:cNvSpPr/>
          <p:nvPr/>
        </p:nvSpPr>
        <p:spPr>
          <a:xfrm>
            <a:off x="15240000" y="9471123"/>
            <a:ext cx="2758215" cy="1177409"/>
          </a:xfrm>
          <a:custGeom>
            <a:avLst/>
            <a:gdLst/>
            <a:ahLst/>
            <a:cxnLst/>
            <a:rect l="l" t="t" r="r" b="b"/>
            <a:pathLst>
              <a:path w="7315200" h="2560320">
                <a:moveTo>
                  <a:pt x="0" y="0"/>
                </a:moveTo>
                <a:lnTo>
                  <a:pt x="7315200" y="0"/>
                </a:lnTo>
                <a:lnTo>
                  <a:pt x="7315200" y="2560320"/>
                </a:lnTo>
                <a:lnTo>
                  <a:pt x="0" y="2560320"/>
                </a:lnTo>
                <a:lnTo>
                  <a:pt x="0" y="0"/>
                </a:lnTo>
                <a:close/>
              </a:path>
            </a:pathLst>
          </a:custGeom>
          <a:blipFill>
            <a:blip r:embed="rId16">
              <a:extLst>
                <a:ext uri="{96DAC541-7B7A-43D3-8B79-37D633B846F1}">
                  <asvg:svgBlip xmlns="" xmlns:asvg="http://schemas.microsoft.com/office/drawing/2016/SVG/main" r:embed="rId5"/>
                </a:ext>
              </a:extLst>
            </a:blip>
            <a:stretch>
              <a:fillRect/>
            </a:stretch>
          </a:blipFill>
        </p:spPr>
      </p:sp>
      <p:sp>
        <p:nvSpPr>
          <p:cNvPr id="95" name="Freeform 5"/>
          <p:cNvSpPr/>
          <p:nvPr/>
        </p:nvSpPr>
        <p:spPr>
          <a:xfrm rot="11671141">
            <a:off x="-212851" y="4033945"/>
            <a:ext cx="2334397" cy="2964309"/>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17">
              <a:extLst>
                <a:ext uri="{96DAC541-7B7A-43D3-8B79-37D633B846F1}">
                  <asvg:svgBlip xmlns="" xmlns:asvg="http://schemas.microsoft.com/office/drawing/2016/SVG/main" r:embed="rId9"/>
                </a:ext>
              </a:extLst>
            </a:blip>
            <a:stretch>
              <a:fillRect/>
            </a:stretch>
          </a:blipFill>
        </p:spPr>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110" name="Rectangle 109"/>
          <p:cNvSpPr/>
          <p:nvPr/>
        </p:nvSpPr>
        <p:spPr>
          <a:xfrm>
            <a:off x="397090" y="351760"/>
            <a:ext cx="17537614" cy="95250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Freeform 76"/>
          <p:cNvSpPr/>
          <p:nvPr/>
        </p:nvSpPr>
        <p:spPr>
          <a:xfrm>
            <a:off x="16907699" y="7456338"/>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mc:AlternateContent xmlns:mc="http://schemas.openxmlformats.org/markup-compatibility/2006">
        <mc:Choice xmlns:a14="http://schemas.microsoft.com/office/drawing/2010/main" Requires="a14">
          <p:sp>
            <p:nvSpPr>
              <p:cNvPr id="113" name="Rectangle 112"/>
              <p:cNvSpPr/>
              <p:nvPr/>
            </p:nvSpPr>
            <p:spPr>
              <a:xfrm>
                <a:off x="457200" y="251832"/>
                <a:ext cx="17349544" cy="3901068"/>
              </a:xfrm>
              <a:prstGeom prst="rect">
                <a:avLst/>
              </a:prstGeom>
            </p:spPr>
            <p:txBody>
              <a:bodyPr wrap="square">
                <a:spAutoFit/>
              </a:bodyPr>
              <a:lstStyle/>
              <a:p>
                <a:pPr algn="just">
                  <a:lnSpc>
                    <a:spcPct val="150000"/>
                  </a:lnSpc>
                  <a:spcBef>
                    <a:spcPts val="300"/>
                  </a:spcBef>
                  <a:spcAft>
                    <a:spcPts val="300"/>
                  </a:spcAft>
                </a:pPr>
                <a:r>
                  <a:rPr kumimoji="0" lang="vi-VN" sz="4500" b="1" i="0" u="none" strike="noStrike" kern="1200" cap="none" spc="0" normalizeH="0" baseline="0" noProof="0">
                    <a:ln>
                      <a:noFill/>
                    </a:ln>
                    <a:solidFill>
                      <a:srgbClr val="457EFD"/>
                    </a:solidFill>
                    <a:effectLst/>
                    <a:uLnTx/>
                    <a:uFillTx/>
                    <a:latin typeface="Arial" panose="020B0604020202020204" pitchFamily="34" charset="0"/>
                    <a:ea typeface="Times New Roman" panose="02020603050405020304" pitchFamily="18" charset="0"/>
                    <a:cs typeface="Arial" panose="020B0604020202020204" pitchFamily="34" charset="0"/>
                  </a:rPr>
                  <a:t>Thực hành </a:t>
                </a:r>
                <a:r>
                  <a:rPr kumimoji="0" lang="en-US" sz="4500" b="1" i="0" u="none" strike="noStrike" kern="1200" cap="none" spc="0" normalizeH="0" baseline="0" noProof="0" smtClean="0">
                    <a:ln>
                      <a:noFill/>
                    </a:ln>
                    <a:solidFill>
                      <a:srgbClr val="457EFD"/>
                    </a:solidFill>
                    <a:effectLst/>
                    <a:uLnTx/>
                    <a:uFillTx/>
                    <a:latin typeface="Arial" panose="020B0604020202020204" pitchFamily="34" charset="0"/>
                    <a:ea typeface="Times New Roman" panose="02020603050405020304" pitchFamily="18" charset="0"/>
                    <a:cs typeface="Arial" panose="020B0604020202020204" pitchFamily="34" charset="0"/>
                  </a:rPr>
                  <a:t>2. </a:t>
                </a:r>
                <a:r>
                  <a:rPr lang="vi-VN" sz="4000">
                    <a:ea typeface="Calibri" panose="020F0502020204030204" pitchFamily="34" charset="0"/>
                    <a:cs typeface="Times New Roman" panose="02020603050405020304" pitchFamily="18" charset="0"/>
                  </a:rPr>
                  <a:t>Cắt một nửa hình tròn bằng giấy cứng, có đường kính </a:t>
                </a:r>
                <a14:m>
                  <m:oMath xmlns:m="http://schemas.openxmlformats.org/officeDocument/2006/math">
                    <m:r>
                      <a:rPr lang="vi-VN" sz="4000" i="1">
                        <a:effectLst/>
                        <a:ea typeface="Calibri" panose="020F0502020204030204" pitchFamily="34" charset="0"/>
                        <a:cs typeface="Times New Roman" panose="02020603050405020304" pitchFamily="18" charset="0"/>
                      </a:rPr>
                      <m:t>𝐴𝐵</m:t>
                    </m:r>
                    <m:r>
                      <a:rPr lang="vi-VN" sz="4000" i="1">
                        <a:effectLst/>
                        <a:ea typeface="Calibri" panose="020F0502020204030204" pitchFamily="34" charset="0"/>
                        <a:cs typeface="Times New Roman" panose="02020603050405020304" pitchFamily="18" charset="0"/>
                      </a:rPr>
                      <m:t>=20</m:t>
                    </m:r>
                    <m:r>
                      <a:rPr lang="vi-VN" sz="4000" i="1">
                        <a:effectLst/>
                        <a:ea typeface="Calibri" panose="020F0502020204030204" pitchFamily="34" charset="0"/>
                        <a:cs typeface="Times New Roman" panose="02020603050405020304" pitchFamily="18" charset="0"/>
                      </a:rPr>
                      <m:t>𝑐𝑚</m:t>
                    </m:r>
                  </m:oMath>
                </a14:m>
                <a:r>
                  <a:rPr lang="vi-VN" sz="4000">
                    <a:effectLst/>
                    <a:ea typeface="Calibri" panose="020F0502020204030204" pitchFamily="34" charset="0"/>
                    <a:cs typeface="Times New Roman" panose="02020603050405020304" pitchFamily="18" charset="0"/>
                  </a:rPr>
                  <a:t> và tâm là </a:t>
                </a:r>
                <a14:m>
                  <m:oMath xmlns:m="http://schemas.openxmlformats.org/officeDocument/2006/math">
                    <m:r>
                      <a:rPr lang="vi-VN" sz="4000" i="1">
                        <a:effectLst/>
                        <a:ea typeface="Calibri" panose="020F0502020204030204" pitchFamily="34" charset="0"/>
                        <a:cs typeface="Times New Roman" panose="02020603050405020304" pitchFamily="18" charset="0"/>
                      </a:rPr>
                      <m:t>𝑆</m:t>
                    </m:r>
                  </m:oMath>
                </a14:m>
                <a:r>
                  <a:rPr lang="vi-VN" sz="4000">
                    <a:effectLst/>
                    <a:ea typeface="Calibri" panose="020F0502020204030204" pitchFamily="34" charset="0"/>
                    <a:cs typeface="Times New Roman" panose="02020603050405020304" pitchFamily="18" charset="0"/>
                  </a:rPr>
                  <a:t>. Cuộn nửa hình tròn đó lại sao cho </a:t>
                </a:r>
                <a14:m>
                  <m:oMath xmlns:m="http://schemas.openxmlformats.org/officeDocument/2006/math">
                    <m:r>
                      <a:rPr lang="vi-VN" sz="4000" i="1">
                        <a:effectLst/>
                        <a:ea typeface="Calibri" panose="020F0502020204030204" pitchFamily="34" charset="0"/>
                        <a:cs typeface="Times New Roman" panose="02020603050405020304" pitchFamily="18" charset="0"/>
                      </a:rPr>
                      <m:t>𝑆𝐴</m:t>
                    </m:r>
                  </m:oMath>
                </a14:m>
                <a:r>
                  <a:rPr lang="vi-VN" sz="4000">
                    <a:effectLst/>
                    <a:ea typeface="Calibri" panose="020F0502020204030204" pitchFamily="34" charset="0"/>
                    <a:cs typeface="Times New Roman" panose="02020603050405020304" pitchFamily="18" charset="0"/>
                  </a:rPr>
                  <a:t> và </a:t>
                </a:r>
                <a14:m>
                  <m:oMath xmlns:m="http://schemas.openxmlformats.org/officeDocument/2006/math">
                    <m:r>
                      <a:rPr lang="vi-VN" sz="4000" i="1">
                        <a:effectLst/>
                        <a:ea typeface="Calibri" panose="020F0502020204030204" pitchFamily="34" charset="0"/>
                        <a:cs typeface="Times New Roman" panose="02020603050405020304" pitchFamily="18" charset="0"/>
                      </a:rPr>
                      <m:t>𝑆𝐵</m:t>
                    </m:r>
                  </m:oMath>
                </a14:m>
                <a:r>
                  <a:rPr lang="vi-VN" sz="4000">
                    <a:effectLst/>
                    <a:ea typeface="Calibri" panose="020F0502020204030204" pitchFamily="34" charset="0"/>
                    <a:cs typeface="Times New Roman" panose="02020603050405020304" pitchFamily="18" charset="0"/>
                  </a:rPr>
                  <a:t> sát vào nhau (dùng băng keo dán), ta được một hình nón đỉnh </a:t>
                </a:r>
                <a14:m>
                  <m:oMath xmlns:m="http://schemas.openxmlformats.org/officeDocument/2006/math">
                    <m:r>
                      <a:rPr lang="vi-VN" sz="4000" i="1">
                        <a:effectLst/>
                        <a:ea typeface="Calibri" panose="020F0502020204030204" pitchFamily="34" charset="0"/>
                        <a:cs typeface="Times New Roman" panose="02020603050405020304" pitchFamily="18" charset="0"/>
                      </a:rPr>
                      <m:t>𝑆</m:t>
                    </m:r>
                  </m:oMath>
                </a14:m>
                <a:r>
                  <a:rPr lang="vi-VN" sz="4000">
                    <a:effectLst/>
                    <a:ea typeface="Calibri" panose="020F0502020204030204" pitchFamily="34" charset="0"/>
                    <a:cs typeface="Times New Roman" panose="02020603050405020304" pitchFamily="18" charset="0"/>
                  </a:rPr>
                  <a:t> (không có đáy) </a:t>
                </a:r>
                <a:r>
                  <a:rPr lang="vi-VN" sz="4000">
                    <a:effectLst/>
                    <a:ea typeface="Calibri" panose="020F0502020204030204" pitchFamily="34" charset="0"/>
                    <a:cs typeface="Times New Roman" panose="02020603050405020304" pitchFamily="18" charset="0"/>
                  </a:rPr>
                  <a:t>(</a:t>
                </a:r>
                <a:r>
                  <a:rPr lang="vi-VN" sz="4000" smtClean="0">
                    <a:effectLst/>
                    <a:ea typeface="Calibri" panose="020F0502020204030204" pitchFamily="34" charset="0"/>
                    <a:cs typeface="Times New Roman" panose="02020603050405020304" pitchFamily="18" charset="0"/>
                  </a:rPr>
                  <a:t>H.10.</a:t>
                </a:r>
                <a:r>
                  <a:rPr lang="en-US" sz="4000" smtClean="0">
                    <a:effectLst/>
                    <a:latin typeface="Arial" panose="020B0604020202020204" pitchFamily="34" charset="0"/>
                    <a:ea typeface="Calibri" panose="020F0502020204030204" pitchFamily="34" charset="0"/>
                    <a:cs typeface="Arial" panose="020B0604020202020204" pitchFamily="34" charset="0"/>
                  </a:rPr>
                  <a:t>1</a:t>
                </a:r>
                <a:r>
                  <a:rPr lang="vi-VN" sz="4000" smtClean="0">
                    <a:effectLst/>
                    <a:ea typeface="Calibri" panose="020F0502020204030204" pitchFamily="34" charset="0"/>
                    <a:cs typeface="Times New Roman" panose="02020603050405020304" pitchFamily="18" charset="0"/>
                  </a:rPr>
                  <a:t>2</a:t>
                </a:r>
                <a:r>
                  <a:rPr lang="vi-VN" sz="4000">
                    <a:effectLst/>
                    <a:ea typeface="Calibri" panose="020F0502020204030204" pitchFamily="34" charset="0"/>
                    <a:cs typeface="Times New Roman" panose="02020603050405020304" pitchFamily="18" charset="0"/>
                  </a:rPr>
                  <a:t>). Hãy cho biết độ dài đường sinh và chu vi đáy của hình nón đó.</a:t>
                </a:r>
                <a:endParaRPr lang="en-US" sz="4000">
                  <a:effectLst/>
                  <a:ea typeface="Calibri" panose="020F0502020204030204" pitchFamily="34" charset="0"/>
                  <a:cs typeface="Times New Roman" panose="02020603050405020304" pitchFamily="18" charset="0"/>
                </a:endParaRPr>
              </a:p>
            </p:txBody>
          </p:sp>
        </mc:Choice>
        <mc:Fallback>
          <p:sp>
            <p:nvSpPr>
              <p:cNvPr id="113" name="Rectangle 112"/>
              <p:cNvSpPr>
                <a:spLocks noRot="1" noChangeAspect="1" noMove="1" noResize="1" noEditPoints="1" noAdjustHandles="1" noChangeArrowheads="1" noChangeShapeType="1" noTextEdit="1"/>
              </p:cNvSpPr>
              <p:nvPr/>
            </p:nvSpPr>
            <p:spPr>
              <a:xfrm>
                <a:off x="457200" y="251832"/>
                <a:ext cx="17349544" cy="3901068"/>
              </a:xfrm>
              <a:prstGeom prst="rect">
                <a:avLst/>
              </a:prstGeom>
              <a:blipFill>
                <a:blip r:embed="rId8"/>
                <a:stretch>
                  <a:fillRect l="-1476" r="-1230" b="-2813"/>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rot="2983298">
            <a:off x="208921" y="8423501"/>
            <a:ext cx="1977234" cy="2092385"/>
          </a:xfrm>
          <a:prstGeom prst="rect">
            <a:avLst/>
          </a:prstGeom>
        </p:spPr>
      </p:pic>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54491" y="4457700"/>
            <a:ext cx="12766509" cy="5277774"/>
          </a:xfrm>
          <a:prstGeom prst="rect">
            <a:avLst/>
          </a:prstGeom>
        </p:spPr>
      </p:pic>
    </p:spTree>
    <p:extLst>
      <p:ext uri="{BB962C8B-B14F-4D97-AF65-F5344CB8AC3E}">
        <p14:creationId xmlns:p14="http://schemas.microsoft.com/office/powerpoint/2010/main" val="372136979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anim calcmode="lin" valueType="num">
                                      <p:cBhvr>
                                        <p:cTn id="8" dur="500" fill="hold"/>
                                        <p:tgtEl>
                                          <p:spTgt spid="113"/>
                                        </p:tgtEl>
                                        <p:attrNameLst>
                                          <p:attrName>ppt_x</p:attrName>
                                        </p:attrNameLst>
                                      </p:cBhvr>
                                      <p:tavLst>
                                        <p:tav tm="0">
                                          <p:val>
                                            <p:strVal val="#ppt_x"/>
                                          </p:val>
                                        </p:tav>
                                        <p:tav tm="100000">
                                          <p:val>
                                            <p:strVal val="#ppt_x"/>
                                          </p:val>
                                        </p:tav>
                                      </p:tavLst>
                                    </p:anim>
                                    <p:anim calcmode="lin" valueType="num">
                                      <p:cBhvr>
                                        <p:cTn id="9" dur="500" fill="hold"/>
                                        <p:tgtEl>
                                          <p:spTgt spid="1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110" name="Rectangle 109"/>
          <p:cNvSpPr/>
          <p:nvPr/>
        </p:nvSpPr>
        <p:spPr>
          <a:xfrm>
            <a:off x="397090" y="351760"/>
            <a:ext cx="17537614" cy="95250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Freeform 76"/>
          <p:cNvSpPr/>
          <p:nvPr/>
        </p:nvSpPr>
        <p:spPr>
          <a:xfrm>
            <a:off x="16876452" y="-1409700"/>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grpSp>
        <p:nvGrpSpPr>
          <p:cNvPr id="114" name="Group 113"/>
          <p:cNvGrpSpPr/>
          <p:nvPr/>
        </p:nvGrpSpPr>
        <p:grpSpPr>
          <a:xfrm>
            <a:off x="385058" y="493436"/>
            <a:ext cx="3048000" cy="1373464"/>
            <a:chOff x="859666" y="708215"/>
            <a:chExt cx="3432866" cy="995867"/>
          </a:xfrm>
        </p:grpSpPr>
        <p:pic>
          <p:nvPicPr>
            <p:cNvPr id="115" name="Picture 11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38891" y="708215"/>
              <a:ext cx="2028940" cy="995867"/>
            </a:xfrm>
            <a:prstGeom prst="rect">
              <a:avLst/>
            </a:prstGeom>
          </p:spPr>
        </p:pic>
        <p:sp>
          <p:nvSpPr>
            <p:cNvPr id="116" name="TextBox 115"/>
            <p:cNvSpPr txBox="1"/>
            <p:nvPr/>
          </p:nvSpPr>
          <p:spPr>
            <a:xfrm>
              <a:off x="859666" y="875400"/>
              <a:ext cx="3432866" cy="53558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17" name="Rectangle 116"/>
              <p:cNvSpPr/>
              <p:nvPr/>
            </p:nvSpPr>
            <p:spPr>
              <a:xfrm>
                <a:off x="1095253" y="2209280"/>
                <a:ext cx="16141288" cy="7125220"/>
              </a:xfrm>
              <a:prstGeom prst="rect">
                <a:avLst/>
              </a:prstGeom>
            </p:spPr>
            <p:txBody>
              <a:bodyPr wrap="square">
                <a:spAutoFit/>
              </a:bodyPr>
              <a:lstStyle/>
              <a:p>
                <a:pPr algn="just">
                  <a:lnSpc>
                    <a:spcPct val="150000"/>
                  </a:lnSpc>
                </a:pPr>
                <a:r>
                  <a:rPr lang="en-US" sz="4000" smtClean="0">
                    <a:latin typeface="Arial" panose="020B0604020202020204" pitchFamily="34" charset="0"/>
                    <a:ea typeface="Malgun Gothic" panose="020B0503020000020004" pitchFamily="34" charset="-127"/>
                    <a:cs typeface="Arial" panose="020B0604020202020204" pitchFamily="34" charset="0"/>
                  </a:rPr>
                  <a:t>Độ dài đường sinh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.20=10 </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m:rPr>
                              <m:nor/>
                            </m:rPr>
                            <a:rPr lang="en-US" sz="4000">
                              <a:effectLst/>
                              <a:latin typeface="Arial" panose="020B0604020202020204" pitchFamily="34" charset="0"/>
                              <a:ea typeface="Malgun Gothic" panose="020B0503020000020004" pitchFamily="34" charset="-127"/>
                              <a:cs typeface="Arial" panose="020B0604020202020204" pitchFamily="34" charset="0"/>
                            </a:rPr>
                            <m:t>cm</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effectLst/>
                    <a:latin typeface="Arial" panose="020B0604020202020204" pitchFamily="34" charset="0"/>
                    <a:ea typeface="Malgun Gothic" panose="020B0503020000020004" pitchFamily="34" charset="-127"/>
                    <a:cs typeface="Arial" panose="020B0604020202020204" pitchFamily="34" charset="0"/>
                  </a:rPr>
                  <a:t>Chu vi của đáy được tạo bởi cung tròn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𝐴𝐵</m:t>
                    </m:r>
                  </m:oMath>
                </a14:m>
                <a:r>
                  <a:rPr lang="fr-FR"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Malgun Gothic" panose="020B0503020000020004" pitchFamily="34" charset="-127"/>
                          <a:cs typeface="Arial" panose="020B0604020202020204" pitchFamily="34" charset="0"/>
                        </a:rPr>
                        <m:t>Do</m:t>
                      </m:r>
                      <m:r>
                        <m:rPr>
                          <m:nor/>
                        </m:rPr>
                        <a:rPr lang="fr-FR" sz="4000">
                          <a:latin typeface="Arial" panose="020B0604020202020204" pitchFamily="34" charset="0"/>
                          <a:ea typeface="Malgun Gothic" panose="020B0503020000020004" pitchFamily="34" charset="-127"/>
                          <a:cs typeface="Arial" panose="020B0604020202020204" pitchFamily="34" charset="0"/>
                        </a:rPr>
                        <m:t> đó, </m:t>
                      </m:r>
                      <m:r>
                        <m:rPr>
                          <m:nor/>
                        </m:rPr>
                        <a:rPr lang="fr-FR" sz="4000">
                          <a:latin typeface="Arial" panose="020B0604020202020204" pitchFamily="34" charset="0"/>
                          <a:ea typeface="Malgun Gothic" panose="020B0503020000020004" pitchFamily="34" charset="-127"/>
                          <a:cs typeface="Arial" panose="020B0604020202020204" pitchFamily="34" charset="0"/>
                        </a:rPr>
                        <m:t>chu</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vi</m:t>
                      </m:r>
                      <m:r>
                        <m:rPr>
                          <m:nor/>
                        </m:rPr>
                        <a:rPr lang="fr-FR" sz="4000">
                          <a:latin typeface="Arial" panose="020B0604020202020204" pitchFamily="34" charset="0"/>
                          <a:ea typeface="Malgun Gothic" panose="020B0503020000020004" pitchFamily="34" charset="-127"/>
                          <a:cs typeface="Arial" panose="020B0604020202020204" pitchFamily="34" charset="0"/>
                        </a:rPr>
                        <m:t> đá</m:t>
                      </m:r>
                      <m:r>
                        <m:rPr>
                          <m:nor/>
                        </m:rPr>
                        <a:rPr lang="fr-FR" sz="4000">
                          <a:latin typeface="Arial" panose="020B0604020202020204" pitchFamily="34" charset="0"/>
                          <a:ea typeface="Malgun Gothic" panose="020B0503020000020004" pitchFamily="34" charset="-127"/>
                          <a:cs typeface="Arial" panose="020B0604020202020204" pitchFamily="34" charset="0"/>
                        </a:rPr>
                        <m:t>y</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h</m:t>
                      </m:r>
                      <m:r>
                        <m:rPr>
                          <m:nor/>
                        </m:rPr>
                        <a:rPr lang="fr-FR" sz="4000">
                          <a:latin typeface="Arial" panose="020B0604020202020204" pitchFamily="34" charset="0"/>
                          <a:ea typeface="Malgun Gothic" panose="020B0503020000020004" pitchFamily="34" charset="-127"/>
                          <a:cs typeface="Arial" panose="020B0604020202020204" pitchFamily="34" charset="0"/>
                        </a:rPr>
                        <m:t>ì</m:t>
                      </m:r>
                      <m:r>
                        <m:rPr>
                          <m:nor/>
                        </m:rPr>
                        <a:rPr lang="fr-FR" sz="4000">
                          <a:latin typeface="Arial" panose="020B0604020202020204" pitchFamily="34" charset="0"/>
                          <a:ea typeface="Malgun Gothic" panose="020B0503020000020004" pitchFamily="34" charset="-127"/>
                          <a:cs typeface="Arial" panose="020B0604020202020204" pitchFamily="34" charset="0"/>
                        </a:rPr>
                        <m:t>nh</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n</m:t>
                      </m:r>
                      <m:r>
                        <m:rPr>
                          <m:nor/>
                        </m:rPr>
                        <a:rPr lang="fr-FR" sz="4000">
                          <a:latin typeface="Arial" panose="020B0604020202020204" pitchFamily="34" charset="0"/>
                          <a:ea typeface="Malgun Gothic" panose="020B0503020000020004" pitchFamily="34" charset="-127"/>
                          <a:cs typeface="Arial" panose="020B0604020202020204" pitchFamily="34" charset="0"/>
                        </a:rPr>
                        <m:t>ó</m:t>
                      </m:r>
                      <m:r>
                        <m:rPr>
                          <m:nor/>
                        </m:rPr>
                        <a:rPr lang="fr-FR" sz="4000">
                          <a:latin typeface="Arial" panose="020B0604020202020204" pitchFamily="34" charset="0"/>
                          <a:ea typeface="Malgun Gothic" panose="020B0503020000020004" pitchFamily="34" charset="-127"/>
                          <a:cs typeface="Arial" panose="020B0604020202020204" pitchFamily="34" charset="0"/>
                        </a:rPr>
                        <m:t>n</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b</m:t>
                      </m:r>
                      <m:r>
                        <m:rPr>
                          <m:nor/>
                        </m:rPr>
                        <a:rPr lang="fr-FR" sz="4000">
                          <a:latin typeface="Arial" panose="020B0604020202020204" pitchFamily="34" charset="0"/>
                          <a:ea typeface="Malgun Gothic" panose="020B0503020000020004" pitchFamily="34" charset="-127"/>
                          <a:cs typeface="Arial" panose="020B0604020202020204" pitchFamily="34" charset="0"/>
                        </a:rPr>
                        <m:t>ằ</m:t>
                      </m:r>
                      <m:r>
                        <m:rPr>
                          <m:nor/>
                        </m:rPr>
                        <a:rPr lang="fr-FR" sz="4000">
                          <a:latin typeface="Arial" panose="020B0604020202020204" pitchFamily="34" charset="0"/>
                          <a:ea typeface="Malgun Gothic" panose="020B0503020000020004" pitchFamily="34" charset="-127"/>
                          <a:cs typeface="Arial" panose="020B0604020202020204" pitchFamily="34" charset="0"/>
                        </a:rPr>
                        <m:t>ng</m:t>
                      </m:r>
                      <m:r>
                        <m:rPr>
                          <m:nor/>
                        </m:rPr>
                        <a:rPr lang="fr-FR" sz="4000">
                          <a:latin typeface="Arial" panose="020B0604020202020204" pitchFamily="34" charset="0"/>
                          <a:ea typeface="Malgun Gothic" panose="020B0503020000020004" pitchFamily="34" charset="-127"/>
                          <a:cs typeface="Arial" panose="020B0604020202020204" pitchFamily="34" charset="0"/>
                        </a:rPr>
                        <m:t> </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fr-FR" sz="4000" i="1">
                              <a:latin typeface="Cambria Math" panose="02040503050406030204" pitchFamily="18" charset="0"/>
                              <a:ea typeface="Malgun Gothic" panose="020B0503020000020004" pitchFamily="34" charset="-127"/>
                              <a:cs typeface="Times New Roman" panose="02020603050405020304" pitchFamily="18" charset="0"/>
                            </a:rPr>
                            <m:t>1</m:t>
                          </m:r>
                        </m:num>
                        <m:den>
                          <m:r>
                            <a:rPr lang="fr-FR" sz="4000" i="1">
                              <a:latin typeface="Cambria Math" panose="02040503050406030204" pitchFamily="18" charset="0"/>
                              <a:ea typeface="Malgun Gothic" panose="020B0503020000020004" pitchFamily="34" charset="-127"/>
                              <a:cs typeface="Times New Roman" panose="02020603050405020304" pitchFamily="18" charset="0"/>
                            </a:rPr>
                            <m:t>2</m:t>
                          </m:r>
                        </m:den>
                      </m:f>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chu</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vi</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h</m:t>
                      </m:r>
                      <m:r>
                        <m:rPr>
                          <m:nor/>
                        </m:rPr>
                        <a:rPr lang="fr-FR" sz="4000">
                          <a:latin typeface="Arial" panose="020B0604020202020204" pitchFamily="34" charset="0"/>
                          <a:ea typeface="Malgun Gothic" panose="020B0503020000020004" pitchFamily="34" charset="-127"/>
                          <a:cs typeface="Arial" panose="020B0604020202020204" pitchFamily="34" charset="0"/>
                        </a:rPr>
                        <m:t>ì</m:t>
                      </m:r>
                      <m:r>
                        <m:rPr>
                          <m:nor/>
                        </m:rPr>
                        <a:rPr lang="fr-FR" sz="4000">
                          <a:latin typeface="Arial" panose="020B0604020202020204" pitchFamily="34" charset="0"/>
                          <a:ea typeface="Malgun Gothic" panose="020B0503020000020004" pitchFamily="34" charset="-127"/>
                          <a:cs typeface="Arial" panose="020B0604020202020204" pitchFamily="34" charset="0"/>
                        </a:rPr>
                        <m:t>nh</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tr</m:t>
                      </m:r>
                      <m:r>
                        <m:rPr>
                          <m:nor/>
                        </m:rPr>
                        <a:rPr lang="fr-FR" sz="4000">
                          <a:latin typeface="Arial" panose="020B0604020202020204" pitchFamily="34" charset="0"/>
                          <a:ea typeface="Malgun Gothic" panose="020B0503020000020004" pitchFamily="34" charset="-127"/>
                          <a:cs typeface="Arial" panose="020B0604020202020204" pitchFamily="34" charset="0"/>
                        </a:rPr>
                        <m:t>ò</m:t>
                      </m:r>
                      <m:r>
                        <m:rPr>
                          <m:nor/>
                        </m:rPr>
                        <a:rPr lang="fr-FR" sz="4000">
                          <a:latin typeface="Arial" panose="020B0604020202020204" pitchFamily="34" charset="0"/>
                          <a:ea typeface="Malgun Gothic" panose="020B0503020000020004" pitchFamily="34" charset="-127"/>
                          <a:cs typeface="Arial" panose="020B0604020202020204" pitchFamily="34" charset="0"/>
                        </a:rPr>
                        <m:t>n</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c</m:t>
                      </m:r>
                      <m:r>
                        <m:rPr>
                          <m:nor/>
                        </m:rPr>
                        <a:rPr lang="fr-FR" sz="4000">
                          <a:latin typeface="Arial" panose="020B0604020202020204" pitchFamily="34" charset="0"/>
                          <a:ea typeface="Malgun Gothic" panose="020B0503020000020004" pitchFamily="34" charset="-127"/>
                          <a:cs typeface="Arial" panose="020B0604020202020204" pitchFamily="34" charset="0"/>
                        </a:rPr>
                        <m:t>ó đườ</m:t>
                      </m:r>
                      <m:r>
                        <m:rPr>
                          <m:nor/>
                        </m:rPr>
                        <a:rPr lang="fr-FR" sz="4000">
                          <a:latin typeface="Arial" panose="020B0604020202020204" pitchFamily="34" charset="0"/>
                          <a:ea typeface="Malgun Gothic" panose="020B0503020000020004" pitchFamily="34" charset="-127"/>
                          <a:cs typeface="Arial" panose="020B0604020202020204" pitchFamily="34" charset="0"/>
                        </a:rPr>
                        <m:t>ng</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k</m:t>
                      </m:r>
                      <m:r>
                        <m:rPr>
                          <m:nor/>
                        </m:rPr>
                        <a:rPr lang="fr-FR" sz="4000">
                          <a:latin typeface="Arial" panose="020B0604020202020204" pitchFamily="34" charset="0"/>
                          <a:ea typeface="Malgun Gothic" panose="020B0503020000020004" pitchFamily="34" charset="-127"/>
                          <a:cs typeface="Arial" panose="020B0604020202020204" pitchFamily="34" charset="0"/>
                        </a:rPr>
                        <m:t>í</m:t>
                      </m:r>
                      <m:r>
                        <m:rPr>
                          <m:nor/>
                        </m:rPr>
                        <a:rPr lang="fr-FR" sz="4000">
                          <a:latin typeface="Arial" panose="020B0604020202020204" pitchFamily="34" charset="0"/>
                          <a:ea typeface="Malgun Gothic" panose="020B0503020000020004" pitchFamily="34" charset="-127"/>
                          <a:cs typeface="Arial" panose="020B0604020202020204" pitchFamily="34" charset="0"/>
                        </a:rPr>
                        <m:t>nh</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𝐴𝐵</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.10=10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m:rPr>
                              <m:nor/>
                            </m:rPr>
                            <a:rPr lang="en-US" sz="4000">
                              <a:effectLst/>
                              <a:latin typeface="Arial" panose="020B0604020202020204" pitchFamily="34" charset="0"/>
                              <a:ea typeface="Malgun Gothic" panose="020B0503020000020004" pitchFamily="34" charset="-127"/>
                              <a:cs typeface="Arial" panose="020B0604020202020204" pitchFamily="34" charset="0"/>
                            </a:rPr>
                            <m:t>cm</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7" name="Rectangle 116"/>
              <p:cNvSpPr>
                <a:spLocks noRot="1" noChangeAspect="1" noMove="1" noResize="1" noEditPoints="1" noAdjustHandles="1" noChangeArrowheads="1" noChangeShapeType="1" noTextEdit="1"/>
              </p:cNvSpPr>
              <p:nvPr/>
            </p:nvSpPr>
            <p:spPr>
              <a:xfrm>
                <a:off x="1095253" y="2209280"/>
                <a:ext cx="16141288" cy="7125220"/>
              </a:xfrm>
              <a:prstGeom prst="rect">
                <a:avLst/>
              </a:prstGeom>
              <a:blipFill>
                <a:blip r:embed="rId10"/>
                <a:stretch>
                  <a:fillRect l="-1360"/>
                </a:stretch>
              </a:blipFill>
            </p:spPr>
            <p:txBody>
              <a:bodyPr/>
              <a:lstStyle/>
              <a:p>
                <a:r>
                  <a:rPr lang="en-US">
                    <a:noFill/>
                  </a:rPr>
                  <a:t> </a:t>
                </a:r>
              </a:p>
            </p:txBody>
          </p:sp>
        </mc:Fallback>
      </mc:AlternateContent>
      <p:pic>
        <p:nvPicPr>
          <p:cNvPr id="10" name="Picture 9"/>
          <p:cNvPicPr>
            <a:picLocks noChangeAspect="1"/>
          </p:cNvPicPr>
          <p:nvPr/>
        </p:nvPicPr>
        <p:blipFill>
          <a:blip r:embed="rId11"/>
          <a:stretch>
            <a:fillRect/>
          </a:stretch>
        </p:blipFill>
        <p:spPr>
          <a:xfrm rot="2009954">
            <a:off x="16583361" y="8410964"/>
            <a:ext cx="1977234" cy="2092385"/>
          </a:xfrm>
          <a:prstGeom prst="rect">
            <a:avLst/>
          </a:prstGeom>
        </p:spPr>
      </p:pic>
    </p:spTree>
    <p:extLst>
      <p:ext uri="{BB962C8B-B14F-4D97-AF65-F5344CB8AC3E}">
        <p14:creationId xmlns:p14="http://schemas.microsoft.com/office/powerpoint/2010/main" val="1043995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fltVal val="0"/>
                                          </p:val>
                                        </p:tav>
                                        <p:tav tm="100000">
                                          <p:val>
                                            <p:strVal val="#ppt_w"/>
                                          </p:val>
                                        </p:tav>
                                      </p:tavLst>
                                    </p:anim>
                                    <p:anim calcmode="lin" valueType="num">
                                      <p:cBhvr>
                                        <p:cTn id="8" dur="500" fill="hold"/>
                                        <p:tgtEl>
                                          <p:spTgt spid="114"/>
                                        </p:tgtEl>
                                        <p:attrNameLst>
                                          <p:attrName>ppt_h</p:attrName>
                                        </p:attrNameLst>
                                      </p:cBhvr>
                                      <p:tavLst>
                                        <p:tav tm="0">
                                          <p:val>
                                            <p:fltVal val="0"/>
                                          </p:val>
                                        </p:tav>
                                        <p:tav tm="100000">
                                          <p:val>
                                            <p:strVal val="#ppt_h"/>
                                          </p:val>
                                        </p:tav>
                                      </p:tavLst>
                                    </p:anim>
                                    <p:animEffect transition="in" filter="fade">
                                      <p:cBhvr>
                                        <p:cTn id="9" dur="500"/>
                                        <p:tgtEl>
                                          <p:spTgt spid="1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7">
                                            <p:txEl>
                                              <p:pRg st="0" end="0"/>
                                            </p:txEl>
                                          </p:spTgt>
                                        </p:tgtEl>
                                        <p:attrNameLst>
                                          <p:attrName>style.visibility</p:attrName>
                                        </p:attrNameLst>
                                      </p:cBhvr>
                                      <p:to>
                                        <p:strVal val="visible"/>
                                      </p:to>
                                    </p:set>
                                    <p:animEffect transition="in" filter="randombar(horizontal)">
                                      <p:cBhvr>
                                        <p:cTn id="14" dur="500"/>
                                        <p:tgtEl>
                                          <p:spTgt spid="117">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117">
                                            <p:txEl>
                                              <p:pRg st="1" end="1"/>
                                            </p:txEl>
                                          </p:spTgt>
                                        </p:tgtEl>
                                        <p:attrNameLst>
                                          <p:attrName>style.visibility</p:attrName>
                                        </p:attrNameLst>
                                      </p:cBhvr>
                                      <p:to>
                                        <p:strVal val="visible"/>
                                      </p:to>
                                    </p:set>
                                    <p:animEffect transition="in" filter="randombar(horizontal)">
                                      <p:cBhvr>
                                        <p:cTn id="17" dur="500"/>
                                        <p:tgtEl>
                                          <p:spTgt spid="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7">
                                            <p:txEl>
                                              <p:pRg st="2" end="2"/>
                                            </p:txEl>
                                          </p:spTgt>
                                        </p:tgtEl>
                                        <p:attrNameLst>
                                          <p:attrName>style.visibility</p:attrName>
                                        </p:attrNameLst>
                                      </p:cBhvr>
                                      <p:to>
                                        <p:strVal val="visible"/>
                                      </p:to>
                                    </p:set>
                                    <p:animEffect transition="in" filter="randombar(horizontal)">
                                      <p:cBhvr>
                                        <p:cTn id="22" dur="500"/>
                                        <p:tgtEl>
                                          <p:spTgt spid="1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7">
                                            <p:txEl>
                                              <p:pRg st="3" end="3"/>
                                            </p:txEl>
                                          </p:spTgt>
                                        </p:tgtEl>
                                        <p:attrNameLst>
                                          <p:attrName>style.visibility</p:attrName>
                                        </p:attrNameLst>
                                      </p:cBhvr>
                                      <p:to>
                                        <p:strVal val="visible"/>
                                      </p:to>
                                    </p:set>
                                    <p:animEffect transition="in" filter="randombar(horizontal)">
                                      <p:cBhvr>
                                        <p:cTn id="27" dur="500"/>
                                        <p:tgtEl>
                                          <p:spTgt spid="117">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17">
                                            <p:txEl>
                                              <p:pRg st="4" end="4"/>
                                            </p:txEl>
                                          </p:spTgt>
                                        </p:tgtEl>
                                        <p:attrNameLst>
                                          <p:attrName>style.visibility</p:attrName>
                                        </p:attrNameLst>
                                      </p:cBhvr>
                                      <p:to>
                                        <p:strVal val="visible"/>
                                      </p:to>
                                    </p:set>
                                    <p:animEffect transition="in" filter="randombar(horizontal)">
                                      <p:cBhvr>
                                        <p:cTn id="30" dur="500"/>
                                        <p:tgtEl>
                                          <p:spTgt spid="1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6" name="Group 105"/>
          <p:cNvGrpSpPr/>
          <p:nvPr/>
        </p:nvGrpSpPr>
        <p:grpSpPr>
          <a:xfrm>
            <a:off x="505326" y="968542"/>
            <a:ext cx="17293390" cy="3870158"/>
            <a:chOff x="461211" y="187738"/>
            <a:chExt cx="17293390" cy="3870158"/>
          </a:xfrm>
        </p:grpSpPr>
        <p:grpSp>
          <p:nvGrpSpPr>
            <p:cNvPr id="107" name="Group 106"/>
            <p:cNvGrpSpPr/>
            <p:nvPr/>
          </p:nvGrpSpPr>
          <p:grpSpPr>
            <a:xfrm>
              <a:off x="461211" y="187738"/>
              <a:ext cx="2057400" cy="1145762"/>
              <a:chOff x="5640294" y="251321"/>
              <a:chExt cx="6553200" cy="1691779"/>
            </a:xfrm>
          </p:grpSpPr>
          <p:grpSp>
            <p:nvGrpSpPr>
              <p:cNvPr id="110" name="Group 5"/>
              <p:cNvGrpSpPr/>
              <p:nvPr/>
            </p:nvGrpSpPr>
            <p:grpSpPr>
              <a:xfrm>
                <a:off x="5640294" y="251321"/>
                <a:ext cx="6553200" cy="1691779"/>
                <a:chOff x="0" y="-38100"/>
                <a:chExt cx="800981" cy="145506"/>
              </a:xfrm>
            </p:grpSpPr>
            <p:sp>
              <p:nvSpPr>
                <p:cNvPr id="112" name="Freeform 6"/>
                <p:cNvSpPr/>
                <p:nvPr/>
              </p:nvSpPr>
              <p:spPr>
                <a:xfrm>
                  <a:off x="0" y="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FF3890"/>
                </a:solidFill>
              </p:spPr>
            </p:sp>
            <p:sp>
              <p:nvSpPr>
                <p:cNvPr id="113"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Rectangle 110"/>
              <p:cNvSpPr/>
              <p:nvPr/>
            </p:nvSpPr>
            <p:spPr>
              <a:xfrm>
                <a:off x="6253461" y="806818"/>
                <a:ext cx="4522555" cy="10452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HĐ3.</a:t>
                </a:r>
                <a:endParaRPr kumimoji="0" lang="en-US" sz="4000" b="1" i="0" u="none" strike="noStrike" kern="1200" cap="none" spc="0" normalizeH="0" baseline="0" noProof="0">
                  <a:ln>
                    <a:noFill/>
                  </a:ln>
                  <a:solidFill>
                    <a:prstClr val="white"/>
                  </a:solidFill>
                  <a:effectLst/>
                  <a:uLnTx/>
                  <a:uFillTx/>
                  <a:latin typeface="Calibri"/>
                </a:endParaRPr>
              </a:p>
            </p:txBody>
          </p:sp>
        </p:grpSp>
        <mc:AlternateContent xmlns:mc="http://schemas.openxmlformats.org/markup-compatibility/2006">
          <mc:Choice xmlns:a14="http://schemas.microsoft.com/office/drawing/2010/main" Requires="a14">
            <p:sp>
              <p:nvSpPr>
                <p:cNvPr id="109" name="Rectangle 108"/>
                <p:cNvSpPr/>
                <p:nvPr/>
              </p:nvSpPr>
              <p:spPr>
                <a:xfrm>
                  <a:off x="461211" y="371630"/>
                  <a:ext cx="17293390" cy="3686266"/>
                </a:xfrm>
                <a:prstGeom prst="rect">
                  <a:avLst/>
                </a:prstGeom>
              </p:spPr>
              <p:txBody>
                <a:bodyPr wrap="square">
                  <a:spAutoFit/>
                </a:bodyPr>
                <a:lstStyle/>
                <a:p>
                  <a:pPr algn="just">
                    <a:lnSpc>
                      <a:spcPct val="150000"/>
                    </a:lnSpc>
                    <a:spcBef>
                      <a:spcPts val="300"/>
                    </a:spcBef>
                    <a:spcAft>
                      <a:spcPts val="300"/>
                    </a:spcAft>
                  </a:pPr>
                  <a:r>
                    <a:rPr lang="en-US" sz="4000" smtClean="0">
                      <a:ea typeface="Calibri" panose="020F0502020204030204" pitchFamily="34" charset="0"/>
                      <a:cs typeface="Times New Roman" panose="02020603050405020304" pitchFamily="18" charset="0"/>
                    </a:rPr>
                    <a:t>                 </a:t>
                  </a:r>
                  <a:r>
                    <a:rPr lang="vi-VN" sz="4000" smtClean="0">
                      <a:ea typeface="Calibri" panose="020F0502020204030204" pitchFamily="34" charset="0"/>
                      <a:cs typeface="Times New Roman" panose="02020603050405020304" pitchFamily="18" charset="0"/>
                    </a:rPr>
                    <a:t>Người </a:t>
                  </a:r>
                  <a:r>
                    <a:rPr lang="vi-VN" sz="4000">
                      <a:ea typeface="Calibri" panose="020F0502020204030204" pitchFamily="34" charset="0"/>
                      <a:cs typeface="Times New Roman" panose="02020603050405020304" pitchFamily="18" charset="0"/>
                    </a:rPr>
                    <a:t>ta coi diện tích của hình quạt tròn </a:t>
                  </a:r>
                  <a14:m>
                    <m:oMath xmlns:m="http://schemas.openxmlformats.org/officeDocument/2006/math">
                      <m:r>
                        <a:rPr lang="vi-VN" sz="4000" i="1">
                          <a:effectLst/>
                          <a:ea typeface="Calibri" panose="020F0502020204030204" pitchFamily="34" charset="0"/>
                          <a:cs typeface="Times New Roman" panose="02020603050405020304" pitchFamily="18" charset="0"/>
                        </a:rPr>
                        <m:t>𝑆𝐴𝐵</m:t>
                      </m:r>
                    </m:oMath>
                  </a14:m>
                  <a:r>
                    <a:rPr lang="vi-VN" sz="4000">
                      <a:effectLst/>
                      <a:ea typeface="Calibri" panose="020F0502020204030204" pitchFamily="34" charset="0"/>
                      <a:cs typeface="Times New Roman" panose="02020603050405020304" pitchFamily="18" charset="0"/>
                    </a:rPr>
                    <a:t> (xem Thực hành 2) chính là diện tích xung quanh của hình nón được tạo thành. Cho hình nón có đường sinh </a:t>
                  </a:r>
                  <a14:m>
                    <m:oMath xmlns:m="http://schemas.openxmlformats.org/officeDocument/2006/math">
                      <m:r>
                        <a:rPr lang="vi-VN" sz="4000" i="1">
                          <a:effectLst/>
                          <a:ea typeface="Calibri" panose="020F0502020204030204" pitchFamily="34" charset="0"/>
                          <a:cs typeface="Times New Roman" panose="02020603050405020304" pitchFamily="18" charset="0"/>
                        </a:rPr>
                        <m:t>𝑙</m:t>
                      </m:r>
                      <m:r>
                        <a:rPr lang="vi-VN" sz="4000" i="1">
                          <a:effectLst/>
                          <a:ea typeface="Calibri" panose="020F0502020204030204" pitchFamily="34" charset="0"/>
                          <a:cs typeface="Times New Roman" panose="02020603050405020304" pitchFamily="18" charset="0"/>
                        </a:rPr>
                        <m:t>=9</m:t>
                      </m:r>
                      <m:r>
                        <a:rPr lang="vi-VN" sz="4000" i="1">
                          <a:effectLst/>
                          <a:ea typeface="Calibri" panose="020F0502020204030204" pitchFamily="34" charset="0"/>
                          <a:cs typeface="Times New Roman" panose="02020603050405020304" pitchFamily="18" charset="0"/>
                        </a:rPr>
                        <m:t>𝑐𝑚</m:t>
                      </m:r>
                    </m:oMath>
                  </a14:m>
                  <a:r>
                    <a:rPr lang="vi-VN" sz="4000">
                      <a:effectLst/>
                      <a:ea typeface="Calibri" panose="020F0502020204030204" pitchFamily="34" charset="0"/>
                      <a:cs typeface="Times New Roman" panose="02020603050405020304" pitchFamily="18" charset="0"/>
                    </a:rPr>
                    <a:t> và bán kính đáy </a:t>
                  </a:r>
                  <a14:m>
                    <m:oMath xmlns:m="http://schemas.openxmlformats.org/officeDocument/2006/math">
                      <m:r>
                        <a:rPr lang="vi-VN" sz="4000" i="1">
                          <a:effectLst/>
                          <a:ea typeface="Calibri" panose="020F0502020204030204" pitchFamily="34" charset="0"/>
                          <a:cs typeface="Times New Roman" panose="02020603050405020304" pitchFamily="18" charset="0"/>
                        </a:rPr>
                        <m:t>𝑟</m:t>
                      </m:r>
                      <m:r>
                        <a:rPr lang="vi-VN" sz="4000" i="1">
                          <a:effectLst/>
                          <a:ea typeface="Calibri" panose="020F0502020204030204" pitchFamily="34" charset="0"/>
                          <a:cs typeface="Times New Roman" panose="02020603050405020304" pitchFamily="18" charset="0"/>
                        </a:rPr>
                        <m:t>=5</m:t>
                      </m:r>
                      <m:r>
                        <a:rPr lang="vi-VN" sz="4000" i="1">
                          <a:effectLst/>
                          <a:ea typeface="Calibri" panose="020F0502020204030204" pitchFamily="34" charset="0"/>
                          <a:cs typeface="Times New Roman" panose="02020603050405020304" pitchFamily="18" charset="0"/>
                        </a:rPr>
                        <m:t>𝑐𝑚</m:t>
                      </m:r>
                    </m:oMath>
                  </a14:m>
                  <a:r>
                    <a:rPr lang="vi-VN" sz="4000">
                      <a:effectLst/>
                      <a:ea typeface="Calibri" panose="020F0502020204030204" pitchFamily="34" charset="0"/>
                      <a:cs typeface="Times New Roman" panose="02020603050405020304" pitchFamily="18" charset="0"/>
                    </a:rPr>
                    <a:t>. Tính diện tích mặt xung quanh của hình nón.</a:t>
                  </a:r>
                  <a:endParaRPr lang="en-US" sz="4000">
                    <a:effectLst/>
                    <a:ea typeface="Calibri" panose="020F0502020204030204" pitchFamily="34" charset="0"/>
                    <a:cs typeface="Times New Roman" panose="02020603050405020304" pitchFamily="18" charset="0"/>
                  </a:endParaRPr>
                </a:p>
              </p:txBody>
            </p:sp>
          </mc:Choice>
          <mc:Fallback>
            <p:sp>
              <p:nvSpPr>
                <p:cNvPr id="109" name="Rectangle 108"/>
                <p:cNvSpPr>
                  <a:spLocks noRot="1" noChangeAspect="1" noMove="1" noResize="1" noEditPoints="1" noAdjustHandles="1" noChangeArrowheads="1" noChangeShapeType="1" noTextEdit="1"/>
                </p:cNvSpPr>
                <p:nvPr/>
              </p:nvSpPr>
              <p:spPr>
                <a:xfrm>
                  <a:off x="461211" y="371630"/>
                  <a:ext cx="17293390" cy="3686266"/>
                </a:xfrm>
                <a:prstGeom prst="rect">
                  <a:avLst/>
                </a:prstGeom>
                <a:blipFill>
                  <a:blip r:embed="rId3"/>
                  <a:stretch>
                    <a:fillRect l="-1269" r="-1234" b="-5785"/>
                  </a:stretch>
                </a:blipFill>
              </p:spPr>
              <p:txBody>
                <a:bodyPr/>
                <a:lstStyle/>
                <a:p>
                  <a:r>
                    <a:rPr lang="en-US">
                      <a:noFill/>
                    </a:rPr>
                    <a:t> </a:t>
                  </a:r>
                </a:p>
              </p:txBody>
            </p:sp>
          </mc:Fallback>
        </mc:AlternateContent>
      </p:grpSp>
      <p:sp>
        <p:nvSpPr>
          <p:cNvPr id="4" name="Rectangle 3"/>
          <p:cNvSpPr/>
          <p:nvPr/>
        </p:nvSpPr>
        <p:spPr>
          <a:xfrm>
            <a:off x="425116" y="198447"/>
            <a:ext cx="12528884" cy="754053"/>
          </a:xfrm>
          <a:prstGeom prst="rect">
            <a:avLst/>
          </a:prstGeom>
        </p:spPr>
        <p:txBody>
          <a:bodyPr wrap="square">
            <a:spAutoFit/>
          </a:bodyPr>
          <a:lstStyle/>
          <a:p>
            <a:pPr lvl="0" algn="just"/>
            <a:r>
              <a:rPr lang="vi-VN" sz="4300" b="1">
                <a:solidFill>
                  <a:prstClr val="black"/>
                </a:solidFill>
              </a:rPr>
              <a:t>Diện tích xung quanh và thể tích của hình nón</a:t>
            </a:r>
            <a:endParaRPr kumimoji="0" lang="en-US" sz="4300" b="1"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83104" y="5085107"/>
            <a:ext cx="11937834" cy="4935193"/>
          </a:xfrm>
          <a:prstGeom prst="rect">
            <a:avLst/>
          </a:prstGeom>
        </p:spPr>
      </p:pic>
      <p:sp>
        <p:nvSpPr>
          <p:cNvPr id="18" name="Freeform 7"/>
          <p:cNvSpPr/>
          <p:nvPr/>
        </p:nvSpPr>
        <p:spPr>
          <a:xfrm rot="19205218">
            <a:off x="16598566" y="7815306"/>
            <a:ext cx="2400300" cy="2644331"/>
          </a:xfrm>
          <a:custGeom>
            <a:avLst/>
            <a:gdLst/>
            <a:ahLst/>
            <a:cxnLst/>
            <a:rect l="l" t="t" r="r" b="b"/>
            <a:pathLst>
              <a:path w="3602025" h="3759036">
                <a:moveTo>
                  <a:pt x="0" y="0"/>
                </a:moveTo>
                <a:lnTo>
                  <a:pt x="3602025" y="0"/>
                </a:lnTo>
                <a:lnTo>
                  <a:pt x="3602025" y="3759036"/>
                </a:lnTo>
                <a:lnTo>
                  <a:pt x="0" y="3759036"/>
                </a:lnTo>
                <a:lnTo>
                  <a:pt x="0" y="0"/>
                </a:lnTo>
                <a:close/>
              </a:path>
            </a:pathLst>
          </a:custGeom>
          <a:blipFill>
            <a:blip r:embed="rId6"/>
            <a:stretch>
              <a:fillRect/>
            </a:stretch>
          </a:blipFill>
        </p:spPr>
      </p:sp>
      <p:sp>
        <p:nvSpPr>
          <p:cNvPr id="19" name="Freeform 7"/>
          <p:cNvSpPr/>
          <p:nvPr/>
        </p:nvSpPr>
        <p:spPr>
          <a:xfrm rot="1247869">
            <a:off x="-527273" y="5486135"/>
            <a:ext cx="1636275" cy="1835885"/>
          </a:xfrm>
          <a:custGeom>
            <a:avLst/>
            <a:gdLst/>
            <a:ahLst/>
            <a:cxnLst/>
            <a:rect l="l" t="t" r="r" b="b"/>
            <a:pathLst>
              <a:path w="3602025" h="3759036">
                <a:moveTo>
                  <a:pt x="0" y="0"/>
                </a:moveTo>
                <a:lnTo>
                  <a:pt x="3602025" y="0"/>
                </a:lnTo>
                <a:lnTo>
                  <a:pt x="3602025" y="3759036"/>
                </a:lnTo>
                <a:lnTo>
                  <a:pt x="0" y="3759036"/>
                </a:lnTo>
                <a:lnTo>
                  <a:pt x="0" y="0"/>
                </a:lnTo>
                <a:close/>
              </a:path>
            </a:pathLst>
          </a:custGeom>
          <a:blipFill>
            <a:blip r:embed="rId6"/>
            <a:stretch>
              <a:fillRect/>
            </a:stretch>
          </a:blipFill>
        </p:spPr>
      </p:sp>
    </p:spTree>
    <p:extLst>
      <p:ext uri="{BB962C8B-B14F-4D97-AF65-F5344CB8AC3E}">
        <p14:creationId xmlns:p14="http://schemas.microsoft.com/office/powerpoint/2010/main" val="930950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 calcmode="lin" valueType="num">
                                      <p:cBhvr additive="base">
                                        <p:cTn id="12" dur="500" fill="hold"/>
                                        <p:tgtEl>
                                          <p:spTgt spid="106"/>
                                        </p:tgtEl>
                                        <p:attrNameLst>
                                          <p:attrName>ppt_x</p:attrName>
                                        </p:attrNameLst>
                                      </p:cBhvr>
                                      <p:tavLst>
                                        <p:tav tm="0">
                                          <p:val>
                                            <p:strVal val="#ppt_x"/>
                                          </p:val>
                                        </p:tav>
                                        <p:tav tm="100000">
                                          <p:val>
                                            <p:strVal val="#ppt_x"/>
                                          </p:val>
                                        </p:tav>
                                      </p:tavLst>
                                    </p:anim>
                                    <p:anim calcmode="lin" valueType="num">
                                      <p:cBhvr additive="base">
                                        <p:cTn id="13" dur="500" fill="hold"/>
                                        <p:tgtEl>
                                          <p:spTgt spid="10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19" name="Group 118"/>
          <p:cNvGrpSpPr/>
          <p:nvPr/>
        </p:nvGrpSpPr>
        <p:grpSpPr>
          <a:xfrm>
            <a:off x="304800" y="516766"/>
            <a:ext cx="2971800" cy="1426334"/>
            <a:chOff x="859666" y="676025"/>
            <a:chExt cx="3432866" cy="1051118"/>
          </a:xfrm>
        </p:grpSpPr>
        <p:pic>
          <p:nvPicPr>
            <p:cNvPr id="120" name="Picture 119"/>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21" name="TextBox 120"/>
            <p:cNvSpPr txBox="1"/>
            <p:nvPr/>
          </p:nvSpPr>
          <p:spPr>
            <a:xfrm>
              <a:off x="859666" y="872064"/>
              <a:ext cx="3432866" cy="48520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8" name="Rectangle 7"/>
              <p:cNvSpPr/>
              <p:nvPr/>
            </p:nvSpPr>
            <p:spPr>
              <a:xfrm>
                <a:off x="2895600" y="1866900"/>
                <a:ext cx="12649200" cy="7830477"/>
              </a:xfrm>
              <a:prstGeom prst="rect">
                <a:avLst/>
              </a:prstGeom>
            </p:spPr>
            <p:txBody>
              <a:bodyPr wrap="square">
                <a:spAutoFit/>
              </a:bodyPr>
              <a:lstStyle/>
              <a:p>
                <a:pPr algn="just">
                  <a:lnSpc>
                    <a:spcPct val="150000"/>
                  </a:lnSpc>
                  <a:spcBef>
                    <a:spcPts val="600"/>
                  </a:spcBef>
                  <a:spcAft>
                    <a:spcPts val="600"/>
                  </a:spcAft>
                </a:pPr>
                <a:r>
                  <a:rPr lang="vi-VN" sz="4000" smtClean="0">
                    <a:ea typeface="Malgun Gothic" panose="020B0503020000020004" pitchFamily="34" charset="-127"/>
                    <a:cs typeface="Times New Roman" panose="02020603050405020304" pitchFamily="18" charset="0"/>
                  </a:rPr>
                  <a:t>Gọi bán kính đáy của hình nón là </a:t>
                </a:r>
                <a14:m>
                  <m:oMath xmlns:m="http://schemas.openxmlformats.org/officeDocument/2006/math">
                    <m:r>
                      <a:rPr lang="en-US" sz="4000" i="1">
                        <a:effectLst/>
                        <a:ea typeface="Malgun Gothic" panose="020B0503020000020004" pitchFamily="34" charset="-127"/>
                        <a:cs typeface="Times New Roman" panose="02020603050405020304" pitchFamily="18" charset="0"/>
                      </a:rPr>
                      <m:t>𝑟</m:t>
                    </m:r>
                  </m:oMath>
                </a14:m>
                <a:r>
                  <a:rPr lang="vi-VN" sz="4000">
                    <a:effectLst/>
                    <a:ea typeface="Malgun Gothic" panose="020B0503020000020004" pitchFamily="34" charset="-127"/>
                    <a:cs typeface="Times New Roman" panose="02020603050405020304" pitchFamily="18" charset="0"/>
                  </a:rPr>
                  <a:t>, đường sinh là </a:t>
                </a:r>
                <a14:m>
                  <m:oMath xmlns:m="http://schemas.openxmlformats.org/officeDocument/2006/math">
                    <m:r>
                      <a:rPr lang="en-US" sz="4000" i="1">
                        <a:effectLst/>
                        <a:ea typeface="Malgun Gothic" panose="020B0503020000020004" pitchFamily="34" charset="-127"/>
                        <a:cs typeface="Times New Roman" panose="02020603050405020304" pitchFamily="18" charset="0"/>
                      </a:rPr>
                      <m:t>𝑙</m:t>
                    </m:r>
                    <m:r>
                      <a:rPr lang="en-US" sz="4000" i="1">
                        <a:effectLst/>
                        <a:ea typeface="Malgun Gothic" panose="020B0503020000020004" pitchFamily="34" charset="-127"/>
                        <a:cs typeface="Times New Roman" panose="02020603050405020304" pitchFamily="18" charset="0"/>
                      </a:rPr>
                      <m:t>,</m:t>
                    </m:r>
                  </m:oMath>
                </a14:m>
                <a:r>
                  <a:rPr lang="vi-VN" sz="4000">
                    <a:effectLst/>
                    <a:ea typeface="Malgun Gothic" panose="020B0503020000020004" pitchFamily="34" charset="-127"/>
                    <a:cs typeface="Times New Roman" panose="02020603050405020304" pitchFamily="18" charset="0"/>
                  </a:rPr>
                  <a:t> góc ở tâm là </a:t>
                </a:r>
                <a14:m>
                  <m:oMath xmlns:m="http://schemas.openxmlformats.org/officeDocument/2006/math">
                    <m:r>
                      <a:rPr lang="en-US" sz="4000" i="1">
                        <a:effectLst/>
                        <a:ea typeface="Malgun Gothic" panose="020B0503020000020004" pitchFamily="34" charset="-127"/>
                        <a:cs typeface="Times New Roman" panose="02020603050405020304" pitchFamily="18" charset="0"/>
                      </a:rPr>
                      <m:t>𝑛</m:t>
                    </m:r>
                  </m:oMath>
                </a14:m>
                <a:r>
                  <a:rPr lang="vi-VN" sz="4000">
                    <a:effectLst/>
                    <a:ea typeface="Malgun Gothic" panose="020B0503020000020004" pitchFamily="34" charset="-127"/>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Malgun Gothic" panose="020B0503020000020004" pitchFamily="34" charset="-127"/>
                    <a:cs typeface="Times New Roman" panose="02020603050405020304" pitchFamily="18" charset="0"/>
                  </a:rPr>
                  <a:t>Theo công thức tính độ dài cung, ta có</a:t>
                </a:r>
                <a:r>
                  <a:rPr lang="vi-VN" sz="4000">
                    <a:effectLst/>
                    <a:ea typeface="Malgun Gothic" panose="020B0503020000020004" pitchFamily="34" charset="-127"/>
                    <a:cs typeface="Times New Roman" panose="02020603050405020304" pitchFamily="18" charset="0"/>
                  </a:rPr>
                  <a:t>: </a:t>
                </a:r>
                <a:endParaRPr lang="en-US" sz="4000" smtClean="0">
                  <a:effectLst/>
                  <a:ea typeface="Malgun Gothic" panose="020B0503020000020004"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vi-VN" sz="4000">
                          <a:ea typeface="Malgun Gothic" panose="020B0503020000020004" pitchFamily="34" charset="-127"/>
                          <a:cs typeface="Times New Roman" panose="02020603050405020304" pitchFamily="18" charset="0"/>
                        </a:rPr>
                        <m:t>Độ </m:t>
                      </m:r>
                      <m:r>
                        <m:rPr>
                          <m:nor/>
                        </m:rPr>
                        <a:rPr lang="vi-VN" sz="4000">
                          <a:ea typeface="Malgun Gothic" panose="020B0503020000020004" pitchFamily="34" charset="-127"/>
                          <a:cs typeface="Times New Roman" panose="02020603050405020304" pitchFamily="18" charset="0"/>
                        </a:rPr>
                        <m:t>d</m:t>
                      </m:r>
                      <m:r>
                        <m:rPr>
                          <m:nor/>
                        </m:rPr>
                        <a:rPr lang="vi-VN" sz="4000">
                          <a:ea typeface="Malgun Gothic" panose="020B0503020000020004" pitchFamily="34" charset="-127"/>
                          <a:cs typeface="Times New Roman" panose="02020603050405020304" pitchFamily="18" charset="0"/>
                        </a:rPr>
                        <m:t>à</m:t>
                      </m:r>
                      <m:r>
                        <m:rPr>
                          <m:nor/>
                        </m:rPr>
                        <a:rPr lang="vi-VN" sz="4000">
                          <a:ea typeface="Malgun Gothic" panose="020B0503020000020004" pitchFamily="34" charset="-127"/>
                          <a:cs typeface="Times New Roman" panose="02020603050405020304" pitchFamily="18" charset="0"/>
                        </a:rPr>
                        <m:t>i</m:t>
                      </m:r>
                      <m:r>
                        <m:rPr>
                          <m:nor/>
                        </m:rPr>
                        <a:rPr lang="vi-VN" sz="4000">
                          <a:ea typeface="Malgun Gothic" panose="020B0503020000020004" pitchFamily="34" charset="-127"/>
                          <a:cs typeface="Times New Roman" panose="02020603050405020304" pitchFamily="18" charset="0"/>
                        </a:rPr>
                        <m:t> </m:t>
                      </m:r>
                      <m:r>
                        <m:rPr>
                          <m:nor/>
                        </m:rPr>
                        <a:rPr lang="vi-VN" sz="4000">
                          <a:ea typeface="Malgun Gothic" panose="020B0503020000020004" pitchFamily="34" charset="-127"/>
                          <a:cs typeface="Times New Roman" panose="02020603050405020304" pitchFamily="18" charset="0"/>
                        </a:rPr>
                        <m:t>c</m:t>
                      </m:r>
                      <m:r>
                        <m:rPr>
                          <m:nor/>
                        </m:rPr>
                        <a:rPr lang="vi-VN" sz="4000">
                          <a:ea typeface="Malgun Gothic" panose="020B0503020000020004" pitchFamily="34" charset="-127"/>
                          <a:cs typeface="Times New Roman" panose="02020603050405020304" pitchFamily="18" charset="0"/>
                        </a:rPr>
                        <m:t>ủ</m:t>
                      </m:r>
                      <m:r>
                        <m:rPr>
                          <m:nor/>
                        </m:rPr>
                        <a:rPr lang="vi-VN" sz="4000">
                          <a:ea typeface="Malgun Gothic" panose="020B0503020000020004" pitchFamily="34" charset="-127"/>
                          <a:cs typeface="Times New Roman" panose="02020603050405020304" pitchFamily="18" charset="0"/>
                        </a:rPr>
                        <m:t>a</m:t>
                      </m:r>
                      <m:r>
                        <m:rPr>
                          <m:nor/>
                        </m:rPr>
                        <a:rPr lang="vi-VN" sz="4000">
                          <a:ea typeface="Malgun Gothic" panose="020B0503020000020004" pitchFamily="34" charset="-127"/>
                          <a:cs typeface="Times New Roman" panose="02020603050405020304" pitchFamily="18" charset="0"/>
                        </a:rPr>
                        <m:t> </m:t>
                      </m:r>
                      <m:r>
                        <m:rPr>
                          <m:nor/>
                        </m:rPr>
                        <a:rPr lang="vi-VN" sz="4000">
                          <a:ea typeface="Malgun Gothic" panose="020B0503020000020004" pitchFamily="34" charset="-127"/>
                          <a:cs typeface="Times New Roman" panose="02020603050405020304" pitchFamily="18" charset="0"/>
                        </a:rPr>
                        <m:t>cung</m:t>
                      </m:r>
                      <m:r>
                        <m:rPr>
                          <m:nor/>
                        </m:rPr>
                        <a:rPr lang="vi-VN" sz="4000">
                          <a:ea typeface="Malgun Gothic" panose="020B0503020000020004" pitchFamily="34" charset="-127"/>
                          <a:cs typeface="Times New Roman" panose="02020603050405020304" pitchFamily="18" charset="0"/>
                        </a:rPr>
                        <m:t> </m:t>
                      </m:r>
                      <m:r>
                        <m:rPr>
                          <m:nor/>
                        </m:rPr>
                        <a:rPr lang="vi-VN" sz="4000">
                          <a:ea typeface="Malgun Gothic" panose="020B0503020000020004" pitchFamily="34" charset="-127"/>
                          <a:cs typeface="Times New Roman" panose="02020603050405020304" pitchFamily="18" charset="0"/>
                        </a:rPr>
                        <m:t>h</m:t>
                      </m:r>
                      <m:r>
                        <m:rPr>
                          <m:nor/>
                        </m:rPr>
                        <a:rPr lang="vi-VN" sz="4000">
                          <a:ea typeface="Malgun Gothic" panose="020B0503020000020004" pitchFamily="34" charset="-127"/>
                          <a:cs typeface="Times New Roman" panose="02020603050405020304" pitchFamily="18" charset="0"/>
                        </a:rPr>
                        <m:t>ì</m:t>
                      </m:r>
                      <m:r>
                        <m:rPr>
                          <m:nor/>
                        </m:rPr>
                        <a:rPr lang="vi-VN" sz="4000">
                          <a:ea typeface="Malgun Gothic" panose="020B0503020000020004" pitchFamily="34" charset="-127"/>
                          <a:cs typeface="Times New Roman" panose="02020603050405020304" pitchFamily="18" charset="0"/>
                        </a:rPr>
                        <m:t>nh</m:t>
                      </m:r>
                      <m:r>
                        <m:rPr>
                          <m:nor/>
                        </m:rPr>
                        <a:rPr lang="vi-VN" sz="4000">
                          <a:ea typeface="Malgun Gothic" panose="020B0503020000020004" pitchFamily="34" charset="-127"/>
                          <a:cs typeface="Times New Roman" panose="02020603050405020304" pitchFamily="18" charset="0"/>
                        </a:rPr>
                        <m:t> </m:t>
                      </m:r>
                      <m:r>
                        <m:rPr>
                          <m:nor/>
                        </m:rPr>
                        <a:rPr lang="vi-VN" sz="4000">
                          <a:ea typeface="Malgun Gothic" panose="020B0503020000020004" pitchFamily="34" charset="-127"/>
                          <a:cs typeface="Times New Roman" panose="02020603050405020304" pitchFamily="18" charset="0"/>
                        </a:rPr>
                        <m:t>qu</m:t>
                      </m:r>
                      <m:r>
                        <m:rPr>
                          <m:nor/>
                        </m:rPr>
                        <a:rPr lang="vi-VN" sz="4000">
                          <a:ea typeface="Malgun Gothic" panose="020B0503020000020004" pitchFamily="34" charset="-127"/>
                          <a:cs typeface="Times New Roman" panose="02020603050405020304" pitchFamily="18" charset="0"/>
                        </a:rPr>
                        <m:t>ạ</m:t>
                      </m:r>
                      <m:r>
                        <m:rPr>
                          <m:nor/>
                        </m:rPr>
                        <a:rPr lang="vi-VN" sz="4000">
                          <a:ea typeface="Malgun Gothic" panose="020B0503020000020004" pitchFamily="34" charset="-127"/>
                          <a:cs typeface="Times New Roman" panose="02020603050405020304" pitchFamily="18" charset="0"/>
                        </a:rPr>
                        <m:t>t</m:t>
                      </m:r>
                      <m:r>
                        <m:rPr>
                          <m:nor/>
                        </m:rPr>
                        <a:rPr lang="vi-VN" sz="4000">
                          <a:ea typeface="Malgun Gothic" panose="020B0503020000020004" pitchFamily="34" charset="-127"/>
                          <a:cs typeface="Times New Roman" panose="02020603050405020304" pitchFamily="18" charset="0"/>
                        </a:rPr>
                        <m:t> </m:t>
                      </m:r>
                      <m:r>
                        <m:rPr>
                          <m:nor/>
                        </m:rPr>
                        <a:rPr lang="vi-VN" sz="4000">
                          <a:ea typeface="Malgun Gothic" panose="020B0503020000020004" pitchFamily="34" charset="-127"/>
                          <a:cs typeface="Times New Roman" panose="02020603050405020304" pitchFamily="18" charset="0"/>
                        </a:rPr>
                        <m:t>tr</m:t>
                      </m:r>
                      <m:r>
                        <m:rPr>
                          <m:nor/>
                        </m:rPr>
                        <a:rPr lang="vi-VN" sz="4000">
                          <a:ea typeface="Malgun Gothic" panose="020B0503020000020004" pitchFamily="34" charset="-127"/>
                          <a:cs typeface="Times New Roman" panose="02020603050405020304" pitchFamily="18" charset="0"/>
                        </a:rPr>
                        <m:t>ò</m:t>
                      </m:r>
                      <m:r>
                        <m:rPr>
                          <m:nor/>
                        </m:rPr>
                        <a:rPr lang="vi-VN" sz="4000">
                          <a:ea typeface="Malgun Gothic" panose="020B0503020000020004" pitchFamily="34" charset="-127"/>
                          <a:cs typeface="Times New Roman" panose="02020603050405020304" pitchFamily="18" charset="0"/>
                        </a:rPr>
                        <m:t>n</m:t>
                      </m:r>
                      <m:r>
                        <m:rPr>
                          <m:nor/>
                        </m:rPr>
                        <a:rPr lang="vi-VN" sz="4000">
                          <a:ea typeface="Malgun Gothic" panose="020B0503020000020004" pitchFamily="34" charset="-127"/>
                          <a:cs typeface="Times New Roman" panose="02020603050405020304" pitchFamily="18" charset="0"/>
                        </a:rPr>
                        <m:t> </m:t>
                      </m:r>
                      <m:r>
                        <m:rPr>
                          <m:nor/>
                        </m:rPr>
                        <a:rPr lang="vi-VN" sz="4000">
                          <a:ea typeface="Malgun Gothic" panose="020B0503020000020004" pitchFamily="34" charset="-127"/>
                          <a:cs typeface="Times New Roman" panose="02020603050405020304" pitchFamily="18" charset="0"/>
                        </a:rPr>
                        <m:t>l</m:t>
                      </m:r>
                      <m:r>
                        <m:rPr>
                          <m:nor/>
                        </m:rPr>
                        <a:rPr lang="vi-VN" sz="4000">
                          <a:ea typeface="Malgun Gothic" panose="020B0503020000020004" pitchFamily="34" charset="-127"/>
                          <a:cs typeface="Times New Roman" panose="02020603050405020304" pitchFamily="18" charset="0"/>
                        </a:rPr>
                        <m:t>à</m:t>
                      </m:r>
                      <m:r>
                        <a:rPr lang="en-US" sz="40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4000" i="1">
                              <a:effectLst/>
                              <a:ea typeface="Malgun Gothic" panose="020B0503020000020004" pitchFamily="34" charset="-127"/>
                              <a:cs typeface="Times New Roman" panose="02020603050405020304" pitchFamily="18" charset="0"/>
                            </a:rPr>
                          </m:ctrlPr>
                        </m:fPr>
                        <m:num>
                          <m:r>
                            <a:rPr lang="vi-VN" sz="4000" i="1">
                              <a:effectLst/>
                              <a:ea typeface="Malgun Gothic" panose="020B0503020000020004" pitchFamily="34" charset="-127"/>
                              <a:cs typeface="Times New Roman" panose="02020603050405020304" pitchFamily="18" charset="0"/>
                            </a:rPr>
                            <m:t>𝜋</m:t>
                          </m:r>
                          <m:r>
                            <a:rPr lang="vi-VN" sz="4000" i="1">
                              <a:effectLst/>
                              <a:ea typeface="Malgun Gothic" panose="020B0503020000020004" pitchFamily="34" charset="-127"/>
                              <a:cs typeface="Times New Roman" panose="02020603050405020304" pitchFamily="18" charset="0"/>
                            </a:rPr>
                            <m:t>𝑛𝑙</m:t>
                          </m:r>
                        </m:num>
                        <m:den>
                          <m:r>
                            <a:rPr lang="vi-VN" sz="4000" i="1">
                              <a:effectLst/>
                              <a:ea typeface="Malgun Gothic" panose="020B0503020000020004" pitchFamily="34" charset="-127"/>
                              <a:cs typeface="Times New Roman" panose="02020603050405020304" pitchFamily="18" charset="0"/>
                            </a:rPr>
                            <m:t>180</m:t>
                          </m:r>
                        </m:den>
                      </m:f>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Malgun Gothic" panose="020B0503020000020004" pitchFamily="34" charset="-127"/>
                    <a:cs typeface="Times New Roman" panose="02020603050405020304" pitchFamily="18" charset="0"/>
                  </a:rPr>
                  <a:t>Độ dài đường tròn đáy của hình nón là </a:t>
                </a:r>
                <a14:m>
                  <m:oMath xmlns:m="http://schemas.openxmlformats.org/officeDocument/2006/math">
                    <m:r>
                      <a:rPr lang="vi-VN" sz="4000" i="1">
                        <a:effectLst/>
                        <a:ea typeface="Malgun Gothic" panose="020B0503020000020004" pitchFamily="34" charset="-127"/>
                        <a:cs typeface="Times New Roman" panose="02020603050405020304" pitchFamily="18" charset="0"/>
                      </a:rPr>
                      <m:t>2</m:t>
                    </m:r>
                    <m:r>
                      <a:rPr lang="vi-VN" sz="4000" i="1">
                        <a:effectLst/>
                        <a:ea typeface="Malgun Gothic" panose="020B0503020000020004" pitchFamily="34" charset="-127"/>
                        <a:cs typeface="Times New Roman" panose="02020603050405020304" pitchFamily="18" charset="0"/>
                      </a:rPr>
                      <m:t>𝜋</m:t>
                    </m:r>
                    <m:r>
                      <a:rPr lang="vi-VN" sz="4000" i="1">
                        <a:effectLst/>
                        <a:ea typeface="Malgun Gothic" panose="020B0503020000020004" pitchFamily="34" charset="-127"/>
                        <a:cs typeface="Times New Roman" panose="02020603050405020304" pitchFamily="18" charset="0"/>
                      </a:rPr>
                      <m:t>𝑟</m:t>
                    </m:r>
                  </m:oMath>
                </a14:m>
                <a:r>
                  <a:rPr lang="vi-VN" sz="4000">
                    <a:effectLst/>
                    <a:ea typeface="Malgun Gothic" panose="020B0503020000020004" pitchFamily="34" charset="-127"/>
                    <a:cs typeface="Times New Roman" panose="02020603050405020304" pitchFamily="18" charset="0"/>
                  </a:rPr>
                  <a:t>. </a:t>
                </a:r>
                <a:endParaRPr lang="en-US" sz="40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Malgun Gothic" panose="020B0503020000020004" pitchFamily="34" charset="-127"/>
                          <a:cs typeface="Arial" panose="020B0604020202020204" pitchFamily="34" charset="0"/>
                        </a:rPr>
                        <m:t>T</m:t>
                      </m:r>
                      <m:r>
                        <m:rPr>
                          <m:nor/>
                        </m:rPr>
                        <a:rPr lang="fr-FR" sz="4000">
                          <a:latin typeface="Arial" panose="020B0604020202020204" pitchFamily="34" charset="0"/>
                          <a:ea typeface="Malgun Gothic" panose="020B0503020000020004" pitchFamily="34" charset="-127"/>
                          <a:cs typeface="Arial" panose="020B0604020202020204" pitchFamily="34" charset="0"/>
                        </a:rPr>
                        <m:t>ừ đó </m:t>
                      </m:r>
                      <m:r>
                        <m:rPr>
                          <m:nor/>
                        </m:rPr>
                        <a:rPr lang="fr-FR" sz="4000">
                          <a:latin typeface="Arial" panose="020B0604020202020204" pitchFamily="34" charset="0"/>
                          <a:ea typeface="Malgun Gothic" panose="020B0503020000020004" pitchFamily="34" charset="-127"/>
                          <a:cs typeface="Arial" panose="020B0604020202020204" pitchFamily="34" charset="0"/>
                        </a:rPr>
                        <m:t>ta</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c</m:t>
                      </m:r>
                      <m:r>
                        <m:rPr>
                          <m:nor/>
                        </m:rPr>
                        <a:rPr lang="fr-FR" sz="4000">
                          <a:latin typeface="Arial" panose="020B0604020202020204" pitchFamily="34" charset="0"/>
                          <a:ea typeface="Malgun Gothic" panose="020B0503020000020004" pitchFamily="34" charset="-127"/>
                          <a:cs typeface="Arial" panose="020B0604020202020204" pitchFamily="34" charset="0"/>
                        </a:rPr>
                        <m:t>ó </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vi-VN" sz="4000" i="1">
                              <a:latin typeface="Cambria Math" panose="02040503050406030204" pitchFamily="18" charset="0"/>
                              <a:ea typeface="Malgun Gothic" panose="020B0503020000020004" pitchFamily="34" charset="-127"/>
                              <a:cs typeface="Times New Roman" panose="02020603050405020304" pitchFamily="18" charset="0"/>
                            </a:rPr>
                            <m:t>𝜋</m:t>
                          </m:r>
                          <m:r>
                            <a:rPr lang="vi-VN" sz="4000" i="1">
                              <a:latin typeface="Cambria Math" panose="02040503050406030204" pitchFamily="18" charset="0"/>
                              <a:ea typeface="Malgun Gothic" panose="020B0503020000020004" pitchFamily="34" charset="-127"/>
                              <a:cs typeface="Times New Roman" panose="02020603050405020304" pitchFamily="18" charset="0"/>
                            </a:rPr>
                            <m:t>𝑛𝑙</m:t>
                          </m:r>
                        </m:num>
                        <m:den>
                          <m:r>
                            <a:rPr lang="vi-VN" sz="4000" i="1">
                              <a:latin typeface="Cambria Math" panose="02040503050406030204" pitchFamily="18" charset="0"/>
                              <a:ea typeface="Malgun Gothic" panose="020B0503020000020004" pitchFamily="34" charset="-127"/>
                              <a:cs typeface="Times New Roman" panose="02020603050405020304" pitchFamily="18" charset="0"/>
                            </a:rPr>
                            <m:t>180</m:t>
                          </m:r>
                        </m:den>
                      </m:f>
                      <m:r>
                        <a:rPr lang="vi-VN" sz="4000" i="1">
                          <a:latin typeface="Cambria Math" panose="02040503050406030204" pitchFamily="18" charset="0"/>
                          <a:ea typeface="Malgun Gothic" panose="020B0503020000020004" pitchFamily="34" charset="-127"/>
                          <a:cs typeface="Times New Roman" panose="02020603050405020304" pitchFamily="18" charset="0"/>
                        </a:rPr>
                        <m:t>=</m:t>
                      </m:r>
                      <m:r>
                        <a:rPr lang="vi-VN" sz="4000" i="1">
                          <a:latin typeface="Cambria Math" panose="02040503050406030204" pitchFamily="18" charset="0"/>
                          <a:ea typeface="Malgun Gothic" panose="020B0503020000020004" pitchFamily="34" charset="-127"/>
                          <a:cs typeface="Times New Roman" panose="02020603050405020304" pitchFamily="18" charset="0"/>
                        </a:rPr>
                        <m:t>2</m:t>
                      </m:r>
                      <m:r>
                        <a:rPr lang="vi-VN" sz="4000" i="1">
                          <a:latin typeface="Cambria Math" panose="02040503050406030204" pitchFamily="18" charset="0"/>
                          <a:ea typeface="Malgun Gothic" panose="020B0503020000020004" pitchFamily="34" charset="-127"/>
                          <a:cs typeface="Times New Roman" panose="02020603050405020304" pitchFamily="18" charset="0"/>
                        </a:rPr>
                        <m:t>𝜋</m:t>
                      </m:r>
                      <m:r>
                        <a:rPr lang="vi-VN" sz="4000" i="1">
                          <a:latin typeface="Cambria Math" panose="02040503050406030204" pitchFamily="18" charset="0"/>
                          <a:ea typeface="Malgun Gothic" panose="020B0503020000020004" pitchFamily="34" charset="-127"/>
                          <a:cs typeface="Times New Roman" panose="02020603050405020304" pitchFamily="18" charset="0"/>
                        </a:rPr>
                        <m:t>𝑟</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Suy</m:t>
                      </m:r>
                      <m:r>
                        <m:rPr>
                          <m:nor/>
                        </m:rPr>
                        <a:rPr lang="fr-FR" sz="4000">
                          <a:latin typeface="Arial" panose="020B0604020202020204" pitchFamily="34" charset="0"/>
                          <a:ea typeface="Malgun Gothic" panose="020B0503020000020004" pitchFamily="34" charset="-127"/>
                          <a:cs typeface="Arial" panose="020B0604020202020204" pitchFamily="34" charset="0"/>
                        </a:rPr>
                        <m:t> </m:t>
                      </m:r>
                      <m:r>
                        <m:rPr>
                          <m:nor/>
                        </m:rPr>
                        <a:rPr lang="fr-FR" sz="4000">
                          <a:latin typeface="Arial" panose="020B0604020202020204" pitchFamily="34" charset="0"/>
                          <a:ea typeface="Malgun Gothic" panose="020B0503020000020004" pitchFamily="34" charset="-127"/>
                          <a:cs typeface="Arial" panose="020B0604020202020204" pitchFamily="34" charset="0"/>
                        </a:rPr>
                        <m:t>ra</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ea typeface="Malgun Gothic" panose="020B0503020000020004" pitchFamily="34" charset="-127"/>
                          <a:cs typeface="Times New Roman" panose="02020603050405020304" pitchFamily="18" charset="0"/>
                        </a:rPr>
                        <m:t>𝑟</m:t>
                      </m:r>
                      <m:r>
                        <a:rPr lang="fr-FR" sz="4000" i="1">
                          <a:effectLst/>
                          <a:ea typeface="Malgun Gothic" panose="020B0503020000020004" pitchFamily="34" charset="-127"/>
                          <a:cs typeface="Times New Roman" panose="02020603050405020304" pitchFamily="18" charset="0"/>
                        </a:rPr>
                        <m:t>=</m:t>
                      </m:r>
                      <m:f>
                        <m:fPr>
                          <m:ctrlPr>
                            <a:rPr lang="en-US" sz="4000" i="1">
                              <a:effectLst/>
                              <a:ea typeface="Malgun Gothic" panose="020B0503020000020004" pitchFamily="34" charset="-127"/>
                              <a:cs typeface="Times New Roman" panose="02020603050405020304" pitchFamily="18" charset="0"/>
                            </a:rPr>
                          </m:ctrlPr>
                        </m:fPr>
                        <m:num>
                          <m:r>
                            <a:rPr lang="en-US" sz="4000" i="1">
                              <a:effectLst/>
                              <a:ea typeface="Malgun Gothic" panose="020B0503020000020004" pitchFamily="34" charset="-127"/>
                              <a:cs typeface="Times New Roman" panose="02020603050405020304" pitchFamily="18" charset="0"/>
                            </a:rPr>
                            <m:t>𝑛𝑙</m:t>
                          </m:r>
                        </m:num>
                        <m:den>
                          <m:r>
                            <a:rPr lang="fr-FR" sz="4000" i="1">
                              <a:effectLst/>
                              <a:ea typeface="Malgun Gothic" panose="020B0503020000020004" pitchFamily="34" charset="-127"/>
                              <a:cs typeface="Times New Roman" panose="02020603050405020304" pitchFamily="18" charset="0"/>
                            </a:rPr>
                            <m:t>360</m:t>
                          </m:r>
                        </m:den>
                      </m:f>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895600" y="1866900"/>
                <a:ext cx="12649200" cy="7830477"/>
              </a:xfrm>
              <a:prstGeom prst="rect">
                <a:avLst/>
              </a:prstGeom>
              <a:blipFill>
                <a:blip r:embed="rId5"/>
                <a:stretch>
                  <a:fillRect l="-1687"/>
                </a:stretch>
              </a:blipFill>
            </p:spPr>
            <p:txBody>
              <a:bodyPr/>
              <a:lstStyle/>
              <a:p>
                <a:r>
                  <a:rPr lang="en-US">
                    <a:noFill/>
                  </a:rPr>
                  <a:t> </a:t>
                </a:r>
              </a:p>
            </p:txBody>
          </p:sp>
        </mc:Fallback>
      </mc:AlternateContent>
      <p:sp>
        <p:nvSpPr>
          <p:cNvPr id="9" name="Freeform 7"/>
          <p:cNvSpPr/>
          <p:nvPr/>
        </p:nvSpPr>
        <p:spPr>
          <a:xfrm rot="19205218">
            <a:off x="16598566" y="7815306"/>
            <a:ext cx="2400300" cy="2644331"/>
          </a:xfrm>
          <a:custGeom>
            <a:avLst/>
            <a:gdLst/>
            <a:ahLst/>
            <a:cxnLst/>
            <a:rect l="l" t="t" r="r" b="b"/>
            <a:pathLst>
              <a:path w="3602025" h="3759036">
                <a:moveTo>
                  <a:pt x="0" y="0"/>
                </a:moveTo>
                <a:lnTo>
                  <a:pt x="3602025" y="0"/>
                </a:lnTo>
                <a:lnTo>
                  <a:pt x="3602025" y="3759036"/>
                </a:lnTo>
                <a:lnTo>
                  <a:pt x="0" y="3759036"/>
                </a:lnTo>
                <a:lnTo>
                  <a:pt x="0" y="0"/>
                </a:lnTo>
                <a:close/>
              </a:path>
            </a:pathLst>
          </a:custGeom>
          <a:blipFill>
            <a:blip r:embed="rId6"/>
            <a:stretch>
              <a:fillRect/>
            </a:stretch>
          </a:blipFill>
        </p:spPr>
      </p:sp>
      <p:sp>
        <p:nvSpPr>
          <p:cNvPr id="10" name="Freeform 7"/>
          <p:cNvSpPr/>
          <p:nvPr/>
        </p:nvSpPr>
        <p:spPr>
          <a:xfrm rot="1247869">
            <a:off x="-527273" y="5486135"/>
            <a:ext cx="1636275" cy="1835885"/>
          </a:xfrm>
          <a:custGeom>
            <a:avLst/>
            <a:gdLst/>
            <a:ahLst/>
            <a:cxnLst/>
            <a:rect l="l" t="t" r="r" b="b"/>
            <a:pathLst>
              <a:path w="3602025" h="3759036">
                <a:moveTo>
                  <a:pt x="0" y="0"/>
                </a:moveTo>
                <a:lnTo>
                  <a:pt x="3602025" y="0"/>
                </a:lnTo>
                <a:lnTo>
                  <a:pt x="3602025" y="3759036"/>
                </a:lnTo>
                <a:lnTo>
                  <a:pt x="0" y="3759036"/>
                </a:lnTo>
                <a:lnTo>
                  <a:pt x="0" y="0"/>
                </a:lnTo>
                <a:close/>
              </a:path>
            </a:pathLst>
          </a:custGeom>
          <a:blipFill>
            <a:blip r:embed="rId6"/>
            <a:stretch>
              <a:fillRect/>
            </a:stretch>
          </a:blipFill>
        </p:spPr>
      </p:sp>
    </p:spTree>
    <p:extLst>
      <p:ext uri="{BB962C8B-B14F-4D97-AF65-F5344CB8AC3E}">
        <p14:creationId xmlns:p14="http://schemas.microsoft.com/office/powerpoint/2010/main" val="2668111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p:cTn id="7" dur="500" fill="hold"/>
                                        <p:tgtEl>
                                          <p:spTgt spid="119"/>
                                        </p:tgtEl>
                                        <p:attrNameLst>
                                          <p:attrName>ppt_w</p:attrName>
                                        </p:attrNameLst>
                                      </p:cBhvr>
                                      <p:tavLst>
                                        <p:tav tm="0">
                                          <p:val>
                                            <p:fltVal val="0"/>
                                          </p:val>
                                        </p:tav>
                                        <p:tav tm="100000">
                                          <p:val>
                                            <p:strVal val="#ppt_w"/>
                                          </p:val>
                                        </p:tav>
                                      </p:tavLst>
                                    </p:anim>
                                    <p:anim calcmode="lin" valueType="num">
                                      <p:cBhvr>
                                        <p:cTn id="8" dur="500" fill="hold"/>
                                        <p:tgtEl>
                                          <p:spTgt spid="119"/>
                                        </p:tgtEl>
                                        <p:attrNameLst>
                                          <p:attrName>ppt_h</p:attrName>
                                        </p:attrNameLst>
                                      </p:cBhvr>
                                      <p:tavLst>
                                        <p:tav tm="0">
                                          <p:val>
                                            <p:fltVal val="0"/>
                                          </p:val>
                                        </p:tav>
                                        <p:tav tm="100000">
                                          <p:val>
                                            <p:strVal val="#ppt_h"/>
                                          </p:val>
                                        </p:tav>
                                      </p:tavLst>
                                    </p:anim>
                                    <p:animEffect transition="in" filter="fade">
                                      <p:cBhvr>
                                        <p:cTn id="9" dur="500"/>
                                        <p:tgtEl>
                                          <p:spTgt spid="1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up)">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up)">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up)">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up)">
                                      <p:cBhvr>
                                        <p:cTn id="29" dur="5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wipe(up)">
                                      <p:cBhvr>
                                        <p:cTn id="3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p:cNvSpPr/>
              <p:nvPr/>
            </p:nvSpPr>
            <p:spPr>
              <a:xfrm>
                <a:off x="2590800" y="2171700"/>
                <a:ext cx="13411200" cy="5210850"/>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Diện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tích xung quanh của hình nón bằng diện tích hình quạt tròn khai triển nên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ctrlPr>
                        </m:sSubPr>
                        <m:e>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𝑆</m:t>
                          </m:r>
                        </m:e>
                        <m:sub>
                          <m:r>
                            <m:rPr>
                              <m:nor/>
                            </m:rPr>
                            <a:rPr kumimoji="0" lang="fr-FR"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xq</m:t>
                          </m:r>
                        </m:sub>
                      </m:sSub>
                      <m:r>
                        <a:rPr kumimoji="0" lang="fr-FR"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𝑛</m:t>
                          </m:r>
                          <m:sSup>
                            <m:sSupPr>
                              <m:ctrlP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𝑙</m:t>
                              </m:r>
                            </m:e>
                            <m:sup>
                              <m:r>
                                <a:rPr kumimoji="0" lang="fr-FR"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2</m:t>
                              </m:r>
                            </m:sup>
                          </m:sSup>
                        </m:num>
                        <m:den>
                          <m:r>
                            <a:rPr kumimoji="0" lang="fr-FR"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360</m:t>
                          </m:r>
                        </m:den>
                      </m:f>
                      <m:r>
                        <a:rPr kumimoji="0" lang="fr-FR"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𝑙</m:t>
                      </m:r>
                      <m:r>
                        <a:rPr kumimoji="0" lang="fr-FR" sz="4000" b="0" i="1" u="none" strike="noStrike" kern="1200" cap="none" spc="0" normalizeH="0" baseline="0" noProof="0">
                          <a:ln>
                            <a:noFill/>
                          </a:ln>
                          <a:solidFill>
                            <a:prstClr val="black"/>
                          </a:solidFill>
                          <a:effectLst/>
                          <a:uLnTx/>
                          <a:uFillTx/>
                          <a:ea typeface="Malgun Gothic" panose="020B0503020000020004" pitchFamily="34" charset="-127"/>
                          <a:cs typeface="Cambria Math" panose="02040503050406030204" pitchFamily="18" charset="0"/>
                        </a:rPr>
                        <m:t>⋅</m:t>
                      </m:r>
                      <m:f>
                        <m:fPr>
                          <m:ctrlP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𝑛𝑙</m:t>
                          </m:r>
                        </m:num>
                        <m:den>
                          <m:r>
                            <a:rPr kumimoji="0" lang="fr-FR"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360</m:t>
                          </m:r>
                        </m:den>
                      </m:f>
                      <m:r>
                        <a:rPr kumimoji="0" lang="fr-FR"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𝑟𝑙</m:t>
                      </m:r>
                      <m:r>
                        <a:rPr kumimoji="0" lang="fr-FR"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Diện tích mặt xung quanh của hình nón là: </a:t>
                </a:r>
                <a14:m>
                  <m:oMath xmlns:m="http://schemas.openxmlformats.org/officeDocument/2006/math">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45</m:t>
                    </m:r>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ctrlPr>
                      </m:dPr>
                      <m:e>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c</m:t>
                        </m:r>
                        <m:sSup>
                          <m:sSupPr>
                            <m:ctrlP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ctrlPr>
                          </m:sSupPr>
                          <m:e>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m</m:t>
                            </m:r>
                          </m:e>
                          <m:sup>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2</m:t>
                            </m:r>
                          </m:sup>
                        </m:sSup>
                      </m:e>
                    </m:d>
                    <m:r>
                      <a:rPr kumimoji="0" lang="en-US" sz="4000" b="0" i="1" u="none" strike="noStrike" kern="1200" cap="none" spc="0" normalizeH="0" baseline="0" noProof="0">
                        <a:ln>
                          <a:noFill/>
                        </a:ln>
                        <a:solidFill>
                          <a:prstClr val="black"/>
                        </a:solidFill>
                        <a:effectLst/>
                        <a:uLnTx/>
                        <a:uFillTx/>
                        <a:ea typeface="Malgun Gothic" panose="020B0503020000020004" pitchFamily="34" charset="-127"/>
                        <a:cs typeface="Times New Roman" panose="02020603050405020304" pitchFamily="18"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590800" y="2171700"/>
                <a:ext cx="13411200" cy="5210850"/>
              </a:xfrm>
              <a:prstGeom prst="rect">
                <a:avLst/>
              </a:prstGeom>
              <a:blipFill>
                <a:blip r:embed="rId3"/>
                <a:stretch>
                  <a:fillRect l="-1591" r="-1591" b="-819"/>
                </a:stretch>
              </a:blipFill>
            </p:spPr>
            <p:txBody>
              <a:bodyPr/>
              <a:lstStyle/>
              <a:p>
                <a:r>
                  <a:rPr lang="en-US">
                    <a:noFill/>
                  </a:rPr>
                  <a:t> </a:t>
                </a:r>
              </a:p>
            </p:txBody>
          </p:sp>
        </mc:Fallback>
      </mc:AlternateContent>
      <p:sp>
        <p:nvSpPr>
          <p:cNvPr id="9" name="Freeform 7"/>
          <p:cNvSpPr/>
          <p:nvPr/>
        </p:nvSpPr>
        <p:spPr>
          <a:xfrm rot="19205218">
            <a:off x="16598566" y="7815306"/>
            <a:ext cx="2400300" cy="2644331"/>
          </a:xfrm>
          <a:custGeom>
            <a:avLst/>
            <a:gdLst/>
            <a:ahLst/>
            <a:cxnLst/>
            <a:rect l="l" t="t" r="r" b="b"/>
            <a:pathLst>
              <a:path w="3602025" h="3759036">
                <a:moveTo>
                  <a:pt x="0" y="0"/>
                </a:moveTo>
                <a:lnTo>
                  <a:pt x="3602025" y="0"/>
                </a:lnTo>
                <a:lnTo>
                  <a:pt x="3602025" y="3759036"/>
                </a:lnTo>
                <a:lnTo>
                  <a:pt x="0" y="3759036"/>
                </a:lnTo>
                <a:lnTo>
                  <a:pt x="0" y="0"/>
                </a:lnTo>
                <a:close/>
              </a:path>
            </a:pathLst>
          </a:custGeom>
          <a:blipFill>
            <a:blip r:embed="rId4"/>
            <a:stretch>
              <a:fillRect/>
            </a:stretch>
          </a:blipFill>
        </p:spPr>
      </p:sp>
      <p:sp>
        <p:nvSpPr>
          <p:cNvPr id="10" name="Freeform 7"/>
          <p:cNvSpPr/>
          <p:nvPr/>
        </p:nvSpPr>
        <p:spPr>
          <a:xfrm rot="1247869">
            <a:off x="-527273" y="5486135"/>
            <a:ext cx="1636275" cy="1835885"/>
          </a:xfrm>
          <a:custGeom>
            <a:avLst/>
            <a:gdLst/>
            <a:ahLst/>
            <a:cxnLst/>
            <a:rect l="l" t="t" r="r" b="b"/>
            <a:pathLst>
              <a:path w="3602025" h="3759036">
                <a:moveTo>
                  <a:pt x="0" y="0"/>
                </a:moveTo>
                <a:lnTo>
                  <a:pt x="3602025" y="0"/>
                </a:lnTo>
                <a:lnTo>
                  <a:pt x="3602025" y="3759036"/>
                </a:lnTo>
                <a:lnTo>
                  <a:pt x="0" y="3759036"/>
                </a:lnTo>
                <a:lnTo>
                  <a:pt x="0" y="0"/>
                </a:lnTo>
                <a:close/>
              </a:path>
            </a:pathLst>
          </a:custGeom>
          <a:blipFill>
            <a:blip r:embed="rId4"/>
            <a:stretch>
              <a:fillRect/>
            </a:stretch>
          </a:blipFill>
        </p:spPr>
      </p:sp>
      <p:pic>
        <p:nvPicPr>
          <p:cNvPr id="11" name="Google Shape;184;p2"/>
          <p:cNvPicPr preferRelativeResize="0"/>
          <p:nvPr/>
        </p:nvPicPr>
        <p:blipFill rotWithShape="1">
          <a:blip r:embed="rId5">
            <a:alphaModFix/>
          </a:blip>
          <a:srcRect/>
          <a:stretch/>
        </p:blipFill>
        <p:spPr>
          <a:xfrm>
            <a:off x="908928" y="9334500"/>
            <a:ext cx="2292250" cy="569119"/>
          </a:xfrm>
          <a:prstGeom prst="rect">
            <a:avLst/>
          </a:prstGeom>
          <a:noFill/>
          <a:ln>
            <a:noFill/>
          </a:ln>
        </p:spPr>
      </p:pic>
      <p:grpSp>
        <p:nvGrpSpPr>
          <p:cNvPr id="12" name="Group 11"/>
          <p:cNvGrpSpPr/>
          <p:nvPr/>
        </p:nvGrpSpPr>
        <p:grpSpPr>
          <a:xfrm>
            <a:off x="304800" y="516766"/>
            <a:ext cx="2971800" cy="1426334"/>
            <a:chOff x="859666" y="676025"/>
            <a:chExt cx="3432866" cy="1051118"/>
          </a:xfrm>
        </p:grpSpPr>
        <p:pic>
          <p:nvPicPr>
            <p:cNvPr id="13" name="Picture 12"/>
            <p:cNvPicPr>
              <a:picLocks noChangeAspect="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72064"/>
              <a:ext cx="3432866" cy="48520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055592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4" name="Group 74"/>
          <p:cNvGrpSpPr/>
          <p:nvPr/>
        </p:nvGrpSpPr>
        <p:grpSpPr>
          <a:xfrm>
            <a:off x="5955948" y="-25400"/>
            <a:ext cx="9678046" cy="6558990"/>
            <a:chOff x="0" y="0"/>
            <a:chExt cx="12904061" cy="8745320"/>
          </a:xfrm>
        </p:grpSpPr>
        <p:sp>
          <p:nvSpPr>
            <p:cNvPr id="75" name="Freeform 75"/>
            <p:cNvSpPr/>
            <p:nvPr/>
          </p:nvSpPr>
          <p:spPr>
            <a:xfrm>
              <a:off x="0" y="0"/>
              <a:ext cx="12904089" cy="8744966"/>
            </a:xfrm>
            <a:custGeom>
              <a:avLst/>
              <a:gdLst/>
              <a:ahLst/>
              <a:cxnLst/>
              <a:rect l="l" t="t" r="r" b="b"/>
              <a:pathLst>
                <a:path w="12904089" h="8744966">
                  <a:moveTo>
                    <a:pt x="3992626" y="0"/>
                  </a:moveTo>
                  <a:lnTo>
                    <a:pt x="0" y="4240022"/>
                  </a:lnTo>
                  <a:lnTo>
                    <a:pt x="4667123" y="8744966"/>
                  </a:lnTo>
                  <a:lnTo>
                    <a:pt x="12904089"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grpSp>
        <p:nvGrpSpPr>
          <p:cNvPr id="76" name="Group 76"/>
          <p:cNvGrpSpPr/>
          <p:nvPr/>
        </p:nvGrpSpPr>
        <p:grpSpPr>
          <a:xfrm>
            <a:off x="12114652" y="0"/>
            <a:ext cx="6173334" cy="8589900"/>
            <a:chOff x="0" y="0"/>
            <a:chExt cx="8231112" cy="11453200"/>
          </a:xfrm>
        </p:grpSpPr>
        <p:sp>
          <p:nvSpPr>
            <p:cNvPr id="77" name="Freeform 77"/>
            <p:cNvSpPr/>
            <p:nvPr/>
          </p:nvSpPr>
          <p:spPr>
            <a:xfrm>
              <a:off x="381" y="0"/>
              <a:ext cx="8230743" cy="11452733"/>
            </a:xfrm>
            <a:custGeom>
              <a:avLst/>
              <a:gdLst/>
              <a:ahLst/>
              <a:cxnLst/>
              <a:rect l="l" t="t" r="r" b="b"/>
              <a:pathLst>
                <a:path w="8230743" h="11452733">
                  <a:moveTo>
                    <a:pt x="8230743" y="0"/>
                  </a:moveTo>
                  <a:lnTo>
                    <a:pt x="0" y="8204708"/>
                  </a:lnTo>
                  <a:lnTo>
                    <a:pt x="3753231" y="11452733"/>
                  </a:lnTo>
                  <a:lnTo>
                    <a:pt x="8230743" y="6988683"/>
                  </a:lnTo>
                  <a:lnTo>
                    <a:pt x="8230743"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78" name="TextBox 78"/>
          <p:cNvSpPr txBox="1"/>
          <p:nvPr/>
        </p:nvSpPr>
        <p:spPr>
          <a:xfrm>
            <a:off x="1536175" y="3978825"/>
            <a:ext cx="7516350" cy="2740650"/>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What is a </a:t>
            </a:r>
            <a:r>
              <a:rPr kumimoji="0" lang="en-US" sz="8000" b="1" i="1" u="none" strike="noStrike" kern="1200" cap="none" spc="0" normalizeH="0" baseline="0" noProof="0">
                <a:ln>
                  <a:noFill/>
                </a:ln>
                <a:solidFill>
                  <a:srgbClr val="FFF1F7"/>
                </a:solidFill>
                <a:effectLst/>
                <a:uLnTx/>
                <a:uFillTx/>
                <a:latin typeface="Arimo Bold Italics"/>
                <a:ea typeface="Arimo Bold Italics"/>
                <a:cs typeface="Arimo Bold Italics"/>
                <a:sym typeface="Arimo Bold Italics"/>
              </a:rPr>
              <a:t>Polygon?</a:t>
            </a:r>
          </a:p>
        </p:txBody>
      </p:sp>
      <p:sp>
        <p:nvSpPr>
          <p:cNvPr id="79" name="TextBox 79"/>
          <p:cNvSpPr txBox="1"/>
          <p:nvPr/>
        </p:nvSpPr>
        <p:spPr>
          <a:xfrm>
            <a:off x="1745975" y="1698363"/>
            <a:ext cx="1840350" cy="1947850"/>
          </a:xfrm>
          <a:prstGeom prst="rect">
            <a:avLst/>
          </a:prstGeom>
        </p:spPr>
        <p:txBody>
          <a:bodyPr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01</a:t>
            </a:r>
          </a:p>
        </p:txBody>
      </p:sp>
      <p:sp>
        <p:nvSpPr>
          <p:cNvPr id="89" name="TextBox 88">
            <a:extLst>
              <a:ext uri="{FF2B5EF4-FFF2-40B4-BE49-F238E27FC236}">
                <a16:creationId xmlns:a16="http://schemas.microsoft.com/office/drawing/2014/main" id="{711493CA-7A75-074E-7097-E1E357F2E0AF}"/>
              </a:ext>
            </a:extLst>
          </p:cNvPr>
          <p:cNvSpPr txBox="1"/>
          <p:nvPr/>
        </p:nvSpPr>
        <p:spPr>
          <a:xfrm>
            <a:off x="609599" y="647700"/>
            <a:ext cx="1287780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457EFD"/>
                </a:solidFill>
                <a:effectLst/>
                <a:uLnTx/>
                <a:uFillTx/>
                <a:latin typeface="Arial" panose="020B0604020202020204" pitchFamily="34" charset="0"/>
                <a:ea typeface="+mn-ea"/>
                <a:cs typeface="Arial" panose="020B0604020202020204" pitchFamily="34" charset="0"/>
              </a:rPr>
              <a:t>KHUNG KIẾN THỨC</a:t>
            </a:r>
            <a:endParaRPr kumimoji="0" lang="en-US" sz="7000" b="1"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endParaRPr>
          </a:p>
        </p:txBody>
      </p:sp>
      <p:sp>
        <p:nvSpPr>
          <p:cNvPr id="93" name="Freeform 8"/>
          <p:cNvSpPr/>
          <p:nvPr/>
        </p:nvSpPr>
        <p:spPr>
          <a:xfrm>
            <a:off x="14325600" y="6741585"/>
            <a:ext cx="3534715" cy="2852336"/>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3">
              <a:extLst>
                <a:ext uri="{96DAC541-7B7A-43D3-8B79-37D633B846F1}">
                  <asvg:svgBlip xmlns="" xmlns:asvg="http://schemas.microsoft.com/office/drawing/2016/SVG/main" r:embed="rId13"/>
                </a:ext>
              </a:extLst>
            </a:blip>
            <a:stretch>
              <a:fillRect/>
            </a:stretch>
          </a:blipFill>
        </p:spPr>
      </p:sp>
      <p:grpSp>
        <p:nvGrpSpPr>
          <p:cNvPr id="92" name="Group 91"/>
          <p:cNvGrpSpPr/>
          <p:nvPr/>
        </p:nvGrpSpPr>
        <p:grpSpPr>
          <a:xfrm>
            <a:off x="609600" y="2559790"/>
            <a:ext cx="12877800" cy="6850910"/>
            <a:chOff x="532538" y="2025585"/>
            <a:chExt cx="12877800" cy="6850910"/>
          </a:xfrm>
        </p:grpSpPr>
        <p:sp>
          <p:nvSpPr>
            <p:cNvPr id="84" name="Rectangle 83"/>
            <p:cNvSpPr/>
            <p:nvPr/>
          </p:nvSpPr>
          <p:spPr>
            <a:xfrm>
              <a:off x="532538" y="2025585"/>
              <a:ext cx="12877800" cy="6850910"/>
            </a:xfrm>
            <a:prstGeom prst="rect">
              <a:avLst/>
            </a:prstGeom>
            <a:solidFill>
              <a:srgbClr val="FFB3D4"/>
            </a:solidFill>
            <a:ln>
              <a:solidFill>
                <a:srgbClr val="FF9F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7" name="Rectangle 86"/>
                <p:cNvSpPr/>
                <p:nvPr/>
              </p:nvSpPr>
              <p:spPr>
                <a:xfrm>
                  <a:off x="837338" y="2247095"/>
                  <a:ext cx="12268200" cy="6417911"/>
                </a:xfrm>
                <a:prstGeom prst="rect">
                  <a:avLst/>
                </a:prstGeom>
              </p:spPr>
              <p:txBody>
                <a:bodyPr wrap="square">
                  <a:spAutoFit/>
                </a:bodyPr>
                <a:lstStyle/>
                <a:p>
                  <a:pPr algn="just">
                    <a:lnSpc>
                      <a:spcPct val="150000"/>
                    </a:lnSpc>
                    <a:spcBef>
                      <a:spcPts val="300"/>
                    </a:spcBef>
                    <a:spcAft>
                      <a:spcPts val="300"/>
                    </a:spcAft>
                  </a:pPr>
                  <a:r>
                    <a:rPr lang="vi-VN" sz="4300">
                      <a:ea typeface="Malgun Gothic" panose="020B0503020000020004" pitchFamily="34" charset="-127"/>
                      <a:cs typeface="Times New Roman" panose="02020603050405020304" pitchFamily="18" charset="0"/>
                    </a:rPr>
                    <a:t>Một cách tổng quát, ta có công thức tính diện tích mặt xung quanh (gọi tắt là diện tích xung quanh, kí hiệu là </a:t>
                  </a:r>
                  <a14:m>
                    <m:oMath xmlns:m="http://schemas.openxmlformats.org/officeDocument/2006/math">
                      <m:sSub>
                        <m:sSubPr>
                          <m:ctrlPr>
                            <a:rPr lang="en-US" sz="4300" i="1">
                              <a:effectLst/>
                              <a:ea typeface="Malgun Gothic" panose="020B0503020000020004" pitchFamily="34" charset="-127"/>
                              <a:cs typeface="Times New Roman" panose="02020603050405020304" pitchFamily="18" charset="0"/>
                            </a:rPr>
                          </m:ctrlPr>
                        </m:sSubPr>
                        <m:e>
                          <m:r>
                            <a:rPr lang="vi-VN" sz="4300" i="1">
                              <a:effectLst/>
                              <a:ea typeface="Malgun Gothic" panose="020B0503020000020004" pitchFamily="34" charset="-127"/>
                              <a:cs typeface="Times New Roman" panose="02020603050405020304" pitchFamily="18" charset="0"/>
                            </a:rPr>
                            <m:t>𝑆</m:t>
                          </m:r>
                        </m:e>
                        <m:sub>
                          <m:r>
                            <a:rPr lang="vi-VN" sz="4300" i="1">
                              <a:effectLst/>
                              <a:ea typeface="Malgun Gothic" panose="020B0503020000020004" pitchFamily="34" charset="-127"/>
                              <a:cs typeface="Times New Roman" panose="02020603050405020304" pitchFamily="18" charset="0"/>
                            </a:rPr>
                            <m:t>𝑥𝑞</m:t>
                          </m:r>
                        </m:sub>
                      </m:sSub>
                    </m:oMath>
                  </a14:m>
                  <a:r>
                    <a:rPr lang="vi-VN" sz="4300">
                      <a:effectLst/>
                      <a:ea typeface="Malgun Gothic" panose="020B0503020000020004" pitchFamily="34" charset="-127"/>
                      <a:cs typeface="Times New Roman" panose="02020603050405020304" pitchFamily="18" charset="0"/>
                    </a:rPr>
                    <a:t>) của hình nón như sau:</a:t>
                  </a:r>
                  <a:endParaRPr lang="en-US" sz="43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300" i="1">
                                <a:effectLst/>
                                <a:ea typeface="Malgun Gothic" panose="020B0503020000020004" pitchFamily="34" charset="-127"/>
                                <a:cs typeface="Times New Roman" panose="02020603050405020304" pitchFamily="18" charset="0"/>
                              </a:rPr>
                            </m:ctrlPr>
                          </m:sSubPr>
                          <m:e>
                            <m:r>
                              <a:rPr lang="vi-VN" sz="4300" i="1">
                                <a:effectLst/>
                                <a:ea typeface="Malgun Gothic" panose="020B0503020000020004" pitchFamily="34" charset="-127"/>
                                <a:cs typeface="Times New Roman" panose="02020603050405020304" pitchFamily="18" charset="0"/>
                              </a:rPr>
                              <m:t>𝑆</m:t>
                            </m:r>
                          </m:e>
                          <m:sub>
                            <m:r>
                              <a:rPr lang="vi-VN" sz="4300" i="1">
                                <a:effectLst/>
                                <a:ea typeface="Malgun Gothic" panose="020B0503020000020004" pitchFamily="34" charset="-127"/>
                                <a:cs typeface="Times New Roman" panose="02020603050405020304" pitchFamily="18" charset="0"/>
                              </a:rPr>
                              <m:t>𝑥𝑞</m:t>
                            </m:r>
                          </m:sub>
                        </m:sSub>
                        <m:r>
                          <a:rPr lang="vi-VN" sz="4300" i="1">
                            <a:effectLst/>
                            <a:ea typeface="Malgun Gothic" panose="020B0503020000020004" pitchFamily="34" charset="-127"/>
                            <a:cs typeface="Times New Roman" panose="02020603050405020304" pitchFamily="18" charset="0"/>
                          </a:rPr>
                          <m:t>=</m:t>
                        </m:r>
                        <m:r>
                          <a:rPr lang="vi-VN" sz="4300" i="1">
                            <a:effectLst/>
                            <a:ea typeface="Malgun Gothic" panose="020B0503020000020004" pitchFamily="34" charset="-127"/>
                            <a:cs typeface="Times New Roman" panose="02020603050405020304" pitchFamily="18" charset="0"/>
                          </a:rPr>
                          <m:t>𝜋</m:t>
                        </m:r>
                        <m:r>
                          <a:rPr lang="vi-VN" sz="4300" i="1">
                            <a:effectLst/>
                            <a:ea typeface="Malgun Gothic" panose="020B0503020000020004" pitchFamily="34" charset="-127"/>
                            <a:cs typeface="Times New Roman" panose="02020603050405020304" pitchFamily="18" charset="0"/>
                          </a:rPr>
                          <m:t>𝑟𝑙</m:t>
                        </m:r>
                        <m:r>
                          <a:rPr lang="vi-VN" sz="4300" i="1">
                            <a:effectLst/>
                            <a:ea typeface="Malgun Gothic" panose="020B0503020000020004" pitchFamily="34" charset="-127"/>
                            <a:cs typeface="Times New Roman" panose="02020603050405020304" pitchFamily="18" charset="0"/>
                          </a:rPr>
                          <m:t>,</m:t>
                        </m:r>
                      </m:oMath>
                    </m:oMathPara>
                  </a14:m>
                  <a:endParaRPr lang="en-US" sz="43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300">
                      <a:effectLst/>
                      <a:ea typeface="Malgun Gothic" panose="020B0503020000020004" pitchFamily="34" charset="-127"/>
                      <a:cs typeface="Times New Roman" panose="02020603050405020304" pitchFamily="18" charset="0"/>
                    </a:rPr>
                    <a:t>Trong đó </a:t>
                  </a:r>
                  <a14:m>
                    <m:oMath xmlns:m="http://schemas.openxmlformats.org/officeDocument/2006/math">
                      <m:r>
                        <a:rPr lang="vi-VN" sz="4300" i="1">
                          <a:effectLst/>
                          <a:ea typeface="Malgun Gothic" panose="020B0503020000020004" pitchFamily="34" charset="-127"/>
                          <a:cs typeface="Times New Roman" panose="02020603050405020304" pitchFamily="18" charset="0"/>
                        </a:rPr>
                        <m:t>𝑟</m:t>
                      </m:r>
                    </m:oMath>
                  </a14:m>
                  <a:r>
                    <a:rPr lang="vi-VN" sz="4300">
                      <a:effectLst/>
                      <a:ea typeface="Malgun Gothic" panose="020B0503020000020004" pitchFamily="34" charset="-127"/>
                      <a:cs typeface="Times New Roman" panose="02020603050405020304" pitchFamily="18" charset="0"/>
                    </a:rPr>
                    <a:t> là bán kính đáy, </a:t>
                  </a:r>
                  <a:endParaRPr lang="en-US" sz="4300" smtClean="0">
                    <a:effectLs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pPr>
                  <a:r>
                    <a:rPr lang="en-US" sz="4300">
                      <a:ea typeface="Malgun Gothic" panose="020B0503020000020004" pitchFamily="34" charset="-127"/>
                      <a:cs typeface="Times New Roman" panose="02020603050405020304" pitchFamily="18" charset="0"/>
                    </a:rPr>
                    <a:t> </a:t>
                  </a:r>
                  <a:r>
                    <a:rPr lang="en-US" sz="4300" smtClean="0">
                      <a:ea typeface="Malgun Gothic" panose="020B0503020000020004" pitchFamily="34" charset="-127"/>
                      <a:cs typeface="Times New Roman" panose="02020603050405020304" pitchFamily="18" charset="0"/>
                    </a:rPr>
                    <a:t>                 </a:t>
                  </a:r>
                  <a14:m>
                    <m:oMath xmlns:m="http://schemas.openxmlformats.org/officeDocument/2006/math">
                      <m:r>
                        <a:rPr lang="vi-VN" sz="4300" i="1">
                          <a:effectLst/>
                          <a:ea typeface="Malgun Gothic" panose="020B0503020000020004" pitchFamily="34" charset="-127"/>
                          <a:cs typeface="Times New Roman" panose="02020603050405020304" pitchFamily="18" charset="0"/>
                        </a:rPr>
                        <m:t>𝑙</m:t>
                      </m:r>
                    </m:oMath>
                  </a14:m>
                  <a:r>
                    <a:rPr lang="vi-VN" sz="4300">
                      <a:effectLst/>
                      <a:ea typeface="Malgun Gothic" panose="020B0503020000020004" pitchFamily="34" charset="-127"/>
                      <a:cs typeface="Times New Roman" panose="02020603050405020304" pitchFamily="18" charset="0"/>
                    </a:rPr>
                    <a:t> là độ dài đường sinh.</a:t>
                  </a:r>
                  <a:endParaRPr lang="en-US" sz="4300">
                    <a:effectLst/>
                    <a:ea typeface="Calibri" panose="020F0502020204030204" pitchFamily="34" charset="0"/>
                    <a:cs typeface="Times New Roman" panose="02020603050405020304" pitchFamily="18" charset="0"/>
                  </a:endParaRPr>
                </a:p>
              </p:txBody>
            </p:sp>
          </mc:Choice>
          <mc:Fallback>
            <p:sp>
              <p:nvSpPr>
                <p:cNvPr id="87" name="Rectangle 86"/>
                <p:cNvSpPr>
                  <a:spLocks noRot="1" noChangeAspect="1" noMove="1" noResize="1" noEditPoints="1" noAdjustHandles="1" noChangeArrowheads="1" noChangeShapeType="1" noTextEdit="1"/>
                </p:cNvSpPr>
                <p:nvPr/>
              </p:nvSpPr>
              <p:spPr>
                <a:xfrm>
                  <a:off x="837338" y="2247095"/>
                  <a:ext cx="12268200" cy="6417911"/>
                </a:xfrm>
                <a:prstGeom prst="rect">
                  <a:avLst/>
                </a:prstGeom>
                <a:blipFill>
                  <a:blip r:embed="rId14"/>
                  <a:stretch>
                    <a:fillRect l="-1937" r="-1888" b="-1235"/>
                  </a:stretch>
                </a:blipFill>
              </p:spPr>
              <p:txBody>
                <a:bodyPr/>
                <a:lstStyle/>
                <a:p>
                  <a:r>
                    <a:rPr lang="en-US">
                      <a:noFill/>
                    </a:rPr>
                    <a:t> </a:t>
                  </a:r>
                </a:p>
              </p:txBody>
            </p:sp>
          </mc:Fallback>
        </mc:AlternateContent>
      </p:grpSp>
      <p:sp>
        <p:nvSpPr>
          <p:cNvPr id="90" name="Freeform 12"/>
          <p:cNvSpPr/>
          <p:nvPr/>
        </p:nvSpPr>
        <p:spPr>
          <a:xfrm rot="11467074">
            <a:off x="16166585" y="513033"/>
            <a:ext cx="2700536" cy="2949978"/>
          </a:xfrm>
          <a:custGeom>
            <a:avLst/>
            <a:gdLst/>
            <a:ahLst/>
            <a:cxnLst/>
            <a:rect l="l" t="t" r="r" b="b"/>
            <a:pathLst>
              <a:path w="3323228" h="3535349">
                <a:moveTo>
                  <a:pt x="0" y="0"/>
                </a:moveTo>
                <a:lnTo>
                  <a:pt x="3323228" y="0"/>
                </a:lnTo>
                <a:lnTo>
                  <a:pt x="3323228" y="3535349"/>
                </a:lnTo>
                <a:lnTo>
                  <a:pt x="0" y="3535349"/>
                </a:lnTo>
                <a:lnTo>
                  <a:pt x="0" y="0"/>
                </a:lnTo>
                <a:close/>
              </a:path>
            </a:pathLst>
          </a:custGeom>
          <a:blipFill>
            <a:blip r:embed="rId15"/>
            <a:stretch>
              <a:fillRect/>
            </a:stretch>
          </a:blipFill>
        </p:spPr>
      </p:sp>
    </p:spTree>
    <p:extLst>
      <p:ext uri="{BB962C8B-B14F-4D97-AF65-F5344CB8AC3E}">
        <p14:creationId xmlns:p14="http://schemas.microsoft.com/office/powerpoint/2010/main" val="10843900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barn(inVertical)">
                                      <p:cBhvr>
                                        <p:cTn id="1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0"/>
            <a:ext cx="18288000" cy="1188819"/>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sp>
        <p:nvSpPr>
          <p:cNvPr id="11" name="Freeform 6"/>
          <p:cNvSpPr/>
          <p:nvPr/>
        </p:nvSpPr>
        <p:spPr>
          <a:xfrm rot="2029721" flipH="1">
            <a:off x="-165737" y="14594"/>
            <a:ext cx="2103039" cy="1686614"/>
          </a:xfrm>
          <a:custGeom>
            <a:avLst/>
            <a:gdLst/>
            <a:ahLst/>
            <a:cxnLst/>
            <a:rect l="l" t="t" r="r" b="b"/>
            <a:pathLst>
              <a:path w="5459104" h="4114800">
                <a:moveTo>
                  <a:pt x="0" y="0"/>
                </a:moveTo>
                <a:lnTo>
                  <a:pt x="5459105" y="0"/>
                </a:lnTo>
                <a:lnTo>
                  <a:pt x="5459105" y="4114800"/>
                </a:lnTo>
                <a:lnTo>
                  <a:pt x="0" y="4114800"/>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grpSp>
        <p:nvGrpSpPr>
          <p:cNvPr id="8" name="Group 7"/>
          <p:cNvGrpSpPr/>
          <p:nvPr/>
        </p:nvGrpSpPr>
        <p:grpSpPr>
          <a:xfrm>
            <a:off x="585536" y="1340419"/>
            <a:ext cx="17092864" cy="2214640"/>
            <a:chOff x="461211" y="187738"/>
            <a:chExt cx="17092864" cy="2214640"/>
          </a:xfrm>
        </p:grpSpPr>
        <p:grpSp>
          <p:nvGrpSpPr>
            <p:cNvPr id="9" name="Group 8"/>
            <p:cNvGrpSpPr/>
            <p:nvPr/>
          </p:nvGrpSpPr>
          <p:grpSpPr>
            <a:xfrm>
              <a:off x="461211" y="187738"/>
              <a:ext cx="2057400" cy="1145762"/>
              <a:chOff x="5640294" y="251321"/>
              <a:chExt cx="6553200" cy="1691779"/>
            </a:xfrm>
          </p:grpSpPr>
          <p:grpSp>
            <p:nvGrpSpPr>
              <p:cNvPr id="12" name="Group 5"/>
              <p:cNvGrpSpPr/>
              <p:nvPr/>
            </p:nvGrpSpPr>
            <p:grpSpPr>
              <a:xfrm>
                <a:off x="5640294" y="251321"/>
                <a:ext cx="6553200" cy="1691779"/>
                <a:chOff x="0" y="-38100"/>
                <a:chExt cx="800981" cy="145506"/>
              </a:xfrm>
            </p:grpSpPr>
            <p:sp>
              <p:nvSpPr>
                <p:cNvPr id="14" name="Freeform 6"/>
                <p:cNvSpPr/>
                <p:nvPr/>
              </p:nvSpPr>
              <p:spPr>
                <a:xfrm>
                  <a:off x="0" y="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FF3890"/>
                </a:solidFill>
              </p:spPr>
            </p:sp>
            <p:sp>
              <p:nvSpPr>
                <p:cNvPr id="15"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p:cNvSpPr/>
              <p:nvPr/>
            </p:nvSpPr>
            <p:spPr>
              <a:xfrm>
                <a:off x="6253461" y="806818"/>
                <a:ext cx="4522555" cy="10906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HĐ4.</a:t>
                </a:r>
                <a:endParaRPr kumimoji="0" lang="en-US" sz="4200" b="1" i="0" u="none" strike="noStrike" kern="1200" cap="none" spc="0" normalizeH="0" baseline="0" noProof="0">
                  <a:ln>
                    <a:noFill/>
                  </a:ln>
                  <a:solidFill>
                    <a:prstClr val="white"/>
                  </a:solidFill>
                  <a:effectLst/>
                  <a:uLnTx/>
                  <a:uFillTx/>
                  <a:latin typeface="Calibri"/>
                </a:endParaRPr>
              </a:p>
            </p:txBody>
          </p:sp>
        </p:grpSp>
        <mc:AlternateContent xmlns:mc="http://schemas.openxmlformats.org/markup-compatibility/2006">
          <mc:Choice xmlns:a14="http://schemas.microsoft.com/office/drawing/2010/main" Requires="a14">
            <p:sp>
              <p:nvSpPr>
                <p:cNvPr id="10" name="Rectangle 9"/>
                <p:cNvSpPr/>
                <p:nvPr/>
              </p:nvSpPr>
              <p:spPr>
                <a:xfrm>
                  <a:off x="461211" y="278720"/>
                  <a:ext cx="17092864" cy="2123658"/>
                </a:xfrm>
                <a:prstGeom prst="rect">
                  <a:avLst/>
                </a:prstGeom>
              </p:spPr>
              <p:txBody>
                <a:bodyPr wrap="square">
                  <a:spAutoFit/>
                </a:bodyPr>
                <a:lstStyle/>
                <a:p>
                  <a:pPr algn="just">
                    <a:lnSpc>
                      <a:spcPct val="165000"/>
                    </a:lnSpc>
                    <a:spcBef>
                      <a:spcPts val="300"/>
                    </a:spcBef>
                    <a:spcAft>
                      <a:spcPts val="300"/>
                    </a:spcAft>
                  </a:pPr>
                  <a:r>
                    <a:rPr lang="en-US" sz="4200" smtClean="0">
                      <a:latin typeface="Arial" panose="020B0604020202020204" pitchFamily="34" charset="0"/>
                      <a:ea typeface="Calibri" panose="020F0502020204030204" pitchFamily="34" charset="0"/>
                      <a:cs typeface="Arial" panose="020B0604020202020204" pitchFamily="34" charset="0"/>
                    </a:rPr>
                    <a:t>             Hãy </a:t>
                  </a:r>
                  <a:r>
                    <a:rPr lang="en-US" sz="4200">
                      <a:latin typeface="Arial" panose="020B0604020202020204" pitchFamily="34" charset="0"/>
                      <a:ea typeface="Calibri" panose="020F0502020204030204" pitchFamily="34" charset="0"/>
                      <a:cs typeface="Arial" panose="020B0604020202020204" pitchFamily="34" charset="0"/>
                    </a:rPr>
                    <a:t>nhắc lại công thức tính thể tích của hình chóp tam giác đều (hoặc hình chóp tứ giác đều) có diện tích đáy </a:t>
                  </a:r>
                  <a14:m>
                    <m:oMath xmlns:m="http://schemas.openxmlformats.org/officeDocument/2006/math">
                      <m:r>
                        <a:rPr lang="en-US" sz="4200" i="1" smtClean="0">
                          <a:latin typeface="Cambria Math" panose="02040503050406030204" pitchFamily="18" charset="0"/>
                          <a:ea typeface="Calibri" panose="020F0502020204030204" pitchFamily="34" charset="0"/>
                          <a:cs typeface="Arial" panose="020B0604020202020204" pitchFamily="34" charset="0"/>
                        </a:rPr>
                        <m:t>𝑆</m:t>
                      </m:r>
                    </m:oMath>
                  </a14:m>
                  <a:r>
                    <a:rPr lang="en-US" sz="4200">
                      <a:latin typeface="Arial" panose="020B0604020202020204" pitchFamily="34" charset="0"/>
                      <a:ea typeface="Calibri" panose="020F0502020204030204" pitchFamily="34" charset="0"/>
                      <a:cs typeface="Arial" panose="020B0604020202020204" pitchFamily="34" charset="0"/>
                    </a:rPr>
                    <a:t> và chiều cao </a:t>
                  </a:r>
                  <a14:m>
                    <m:oMath xmlns:m="http://schemas.openxmlformats.org/officeDocument/2006/math">
                      <m:r>
                        <a:rPr lang="en-US" sz="4200" i="1" smtClean="0">
                          <a:latin typeface="Cambria Math" panose="02040503050406030204" pitchFamily="18" charset="0"/>
                          <a:ea typeface="Calibri" panose="020F0502020204030204" pitchFamily="34" charset="0"/>
                          <a:cs typeface="Arial" panose="020B0604020202020204" pitchFamily="34" charset="0"/>
                        </a:rPr>
                        <m:t>h</m:t>
                      </m:r>
                    </m:oMath>
                  </a14:m>
                  <a:r>
                    <a:rPr lang="en-US" sz="4200">
                      <a:latin typeface="Arial" panose="020B0604020202020204" pitchFamily="34" charset="0"/>
                      <a:ea typeface="Calibri" panose="020F0502020204030204" pitchFamily="34"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461211" y="278720"/>
                  <a:ext cx="17092864" cy="2123658"/>
                </a:xfrm>
                <a:prstGeom prst="rect">
                  <a:avLst/>
                </a:prstGeom>
                <a:blipFill>
                  <a:blip r:embed="rId11"/>
                  <a:stretch>
                    <a:fillRect l="-1355" r="-1391" b="-10345"/>
                  </a:stretch>
                </a:blipFill>
              </p:spPr>
              <p:txBody>
                <a:bodyPr/>
                <a:lstStyle/>
                <a:p>
                  <a:r>
                    <a:rPr lang="en-US">
                      <a:noFill/>
                    </a:rPr>
                    <a:t> </a:t>
                  </a:r>
                </a:p>
              </p:txBody>
            </p:sp>
          </mc:Fallback>
        </mc:AlternateContent>
      </p:grpSp>
      <p:grpSp>
        <p:nvGrpSpPr>
          <p:cNvPr id="16" name="Group 15"/>
          <p:cNvGrpSpPr/>
          <p:nvPr/>
        </p:nvGrpSpPr>
        <p:grpSpPr>
          <a:xfrm>
            <a:off x="7646068" y="4240859"/>
            <a:ext cx="2971800" cy="1426334"/>
            <a:chOff x="859666" y="676025"/>
            <a:chExt cx="3432866" cy="1051118"/>
          </a:xfrm>
        </p:grpSpPr>
        <p:pic>
          <p:nvPicPr>
            <p:cNvPr id="17" name="Picture 16"/>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59666" y="872064"/>
              <a:ext cx="3432866" cy="48520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1928714" y="6374459"/>
                <a:ext cx="14406508" cy="2960041"/>
              </a:xfrm>
              <a:prstGeom prst="rect">
                <a:avLst/>
              </a:prstGeom>
            </p:spPr>
            <p:txBody>
              <a:bodyPr wrap="none">
                <a:spAutoFit/>
              </a:bodyPr>
              <a:lstStyle/>
              <a:p>
                <a:pPr algn="just">
                  <a:lnSpc>
                    <a:spcPct val="150000"/>
                  </a:lnSpc>
                  <a:spcBef>
                    <a:spcPts val="300"/>
                  </a:spcBef>
                  <a:spcAft>
                    <a:spcPts val="300"/>
                  </a:spcAft>
                </a:pPr>
                <a:r>
                  <a:rPr lang="vi-VN" sz="4200">
                    <a:ea typeface="Malgun Gothic" panose="020B0503020000020004" pitchFamily="34" charset="-127"/>
                    <a:cs typeface="Times New Roman" panose="02020603050405020304" pitchFamily="18" charset="0"/>
                  </a:rPr>
                  <a:t>Thể tích lăng trụ đứng tam giác và </a:t>
                </a:r>
                <a:r>
                  <a:rPr lang="vi-VN" sz="4200">
                    <a:ea typeface="Malgun Gothic" panose="020B0503020000020004" pitchFamily="34" charset="-127"/>
                    <a:cs typeface="Times New Roman" panose="02020603050405020304" pitchFamily="18" charset="0"/>
                  </a:rPr>
                  <a:t>lăng </a:t>
                </a:r>
                <a:r>
                  <a:rPr lang="vi-VN" sz="4200" smtClean="0">
                    <a:ea typeface="Malgun Gothic" panose="020B0503020000020004" pitchFamily="34" charset="-127"/>
                    <a:cs typeface="Times New Roman" panose="02020603050405020304" pitchFamily="18" charset="0"/>
                  </a:rPr>
                  <a:t>trụ </a:t>
                </a:r>
                <a:r>
                  <a:rPr lang="vi-VN" sz="4200">
                    <a:ea typeface="Malgun Gothic" panose="020B0503020000020004" pitchFamily="34" charset="-127"/>
                    <a:cs typeface="Times New Roman" panose="02020603050405020304" pitchFamily="18" charset="0"/>
                  </a:rPr>
                  <a:t>đứng tứ giác là</a:t>
                </a:r>
                <a:r>
                  <a:rPr lang="vi-VN" sz="4200">
                    <a:ea typeface="Malgun Gothic" panose="020B0503020000020004" pitchFamily="34" charset="-127"/>
                    <a:cs typeface="Times New Roman" panose="02020603050405020304" pitchFamily="18" charset="0"/>
                  </a:rPr>
                  <a:t>: </a:t>
                </a:r>
                <a:endParaRPr lang="en-US" sz="4200" i="1" smtClean="0">
                  <a:effectLs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4200" i="1">
                              <a:effectLst/>
                              <a:ea typeface="Malgun Gothic" panose="020B0503020000020004" pitchFamily="34" charset="-127"/>
                              <a:cs typeface="Times New Roman" panose="02020603050405020304" pitchFamily="18" charset="0"/>
                            </a:rPr>
                          </m:ctrlPr>
                        </m:fPr>
                        <m:num>
                          <m:r>
                            <a:rPr lang="vi-VN" sz="4200" i="1">
                              <a:effectLst/>
                              <a:ea typeface="Malgun Gothic" panose="020B0503020000020004" pitchFamily="34" charset="-127"/>
                              <a:cs typeface="Times New Roman" panose="02020603050405020304" pitchFamily="18" charset="0"/>
                            </a:rPr>
                            <m:t>1</m:t>
                          </m:r>
                        </m:num>
                        <m:den>
                          <m:r>
                            <a:rPr lang="vi-VN" sz="4200" i="1">
                              <a:effectLst/>
                              <a:ea typeface="Malgun Gothic" panose="020B0503020000020004" pitchFamily="34" charset="-127"/>
                              <a:cs typeface="Times New Roman" panose="02020603050405020304" pitchFamily="18" charset="0"/>
                            </a:rPr>
                            <m:t>3</m:t>
                          </m:r>
                        </m:den>
                      </m:f>
                      <m:r>
                        <a:rPr lang="vi-VN" sz="4200" i="1">
                          <a:effectLst/>
                          <a:ea typeface="Malgun Gothic" panose="020B0503020000020004" pitchFamily="34" charset="-127"/>
                          <a:cs typeface="Times New Roman" panose="02020603050405020304" pitchFamily="18" charset="0"/>
                        </a:rPr>
                        <m:t>𝑆</m:t>
                      </m:r>
                      <m:r>
                        <a:rPr lang="vi-VN" sz="4200" i="1">
                          <a:effectLst/>
                          <a:ea typeface="Malgun Gothic" panose="020B0503020000020004" pitchFamily="34" charset="-127"/>
                          <a:cs typeface="Times New Roman" panose="02020603050405020304" pitchFamily="18" charset="0"/>
                        </a:rPr>
                        <m:t>.</m:t>
                      </m:r>
                      <m:r>
                        <a:rPr lang="vi-VN" sz="4200" i="1">
                          <a:effectLst/>
                          <a:ea typeface="Malgun Gothic" panose="020B0503020000020004" pitchFamily="34" charset="-127"/>
                          <a:cs typeface="Times New Roman" panose="02020603050405020304" pitchFamily="18" charset="0"/>
                        </a:rPr>
                        <m:t>h</m:t>
                      </m:r>
                      <m:r>
                        <a:rPr lang="vi-VN" sz="4200" i="1">
                          <a:effectLst/>
                          <a:ea typeface="Malgun Gothic" panose="020B0503020000020004" pitchFamily="34" charset="-127"/>
                          <a:cs typeface="Times New Roman" panose="02020603050405020304" pitchFamily="18" charset="0"/>
                        </a:rPr>
                        <m:t>.</m:t>
                      </m:r>
                    </m:oMath>
                  </m:oMathPara>
                </a14:m>
                <a:endParaRPr lang="en-US" sz="4200">
                  <a:effectLs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928714" y="6374459"/>
                <a:ext cx="14406508" cy="2960041"/>
              </a:xfrm>
              <a:prstGeom prst="rect">
                <a:avLst/>
              </a:prstGeom>
              <a:blipFill>
                <a:blip r:embed="rId14"/>
                <a:stretch>
                  <a:fillRect l="-1607"/>
                </a:stretch>
              </a:blipFill>
            </p:spPr>
            <p:txBody>
              <a:bodyPr/>
              <a:lstStyle/>
              <a:p>
                <a:r>
                  <a:rPr lang="en-US">
                    <a:noFill/>
                  </a:rPr>
                  <a:t> </a:t>
                </a:r>
              </a:p>
            </p:txBody>
          </p:sp>
        </mc:Fallback>
      </mc:AlternateContent>
      <p:sp>
        <p:nvSpPr>
          <p:cNvPr id="20" name="Freeform 6"/>
          <p:cNvSpPr/>
          <p:nvPr/>
        </p:nvSpPr>
        <p:spPr>
          <a:xfrm>
            <a:off x="15741747" y="8115300"/>
            <a:ext cx="2546253" cy="2543119"/>
          </a:xfrm>
          <a:custGeom>
            <a:avLst/>
            <a:gdLst/>
            <a:ahLst/>
            <a:cxnLst/>
            <a:rect l="l" t="t" r="r" b="b"/>
            <a:pathLst>
              <a:path w="4333416" h="4333416">
                <a:moveTo>
                  <a:pt x="0" y="0"/>
                </a:moveTo>
                <a:lnTo>
                  <a:pt x="4333416" y="0"/>
                </a:lnTo>
                <a:lnTo>
                  <a:pt x="4333416" y="4333416"/>
                </a:lnTo>
                <a:lnTo>
                  <a:pt x="0" y="4333416"/>
                </a:lnTo>
                <a:lnTo>
                  <a:pt x="0" y="0"/>
                </a:lnTo>
                <a:close/>
              </a:path>
            </a:pathLst>
          </a:custGeom>
          <a:blipFill>
            <a:blip r:embed="rId15"/>
            <a:stretch>
              <a:fillRect/>
            </a:stretch>
          </a:blipFill>
        </p:spPr>
      </p:sp>
    </p:spTree>
    <p:extLst>
      <p:ext uri="{BB962C8B-B14F-4D97-AF65-F5344CB8AC3E}">
        <p14:creationId xmlns:p14="http://schemas.microsoft.com/office/powerpoint/2010/main" val="200423101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4" name="Group 74"/>
          <p:cNvGrpSpPr/>
          <p:nvPr/>
        </p:nvGrpSpPr>
        <p:grpSpPr>
          <a:xfrm>
            <a:off x="5955948" y="-25400"/>
            <a:ext cx="9678046" cy="6558990"/>
            <a:chOff x="0" y="0"/>
            <a:chExt cx="12904061" cy="8745320"/>
          </a:xfrm>
        </p:grpSpPr>
        <p:sp>
          <p:nvSpPr>
            <p:cNvPr id="75" name="Freeform 75"/>
            <p:cNvSpPr/>
            <p:nvPr/>
          </p:nvSpPr>
          <p:spPr>
            <a:xfrm>
              <a:off x="0" y="0"/>
              <a:ext cx="12904089" cy="8744966"/>
            </a:xfrm>
            <a:custGeom>
              <a:avLst/>
              <a:gdLst/>
              <a:ahLst/>
              <a:cxnLst/>
              <a:rect l="l" t="t" r="r" b="b"/>
              <a:pathLst>
                <a:path w="12904089" h="8744966">
                  <a:moveTo>
                    <a:pt x="3992626" y="0"/>
                  </a:moveTo>
                  <a:lnTo>
                    <a:pt x="0" y="4240022"/>
                  </a:lnTo>
                  <a:lnTo>
                    <a:pt x="4667123" y="8744966"/>
                  </a:lnTo>
                  <a:lnTo>
                    <a:pt x="12904089"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grpSp>
        <p:nvGrpSpPr>
          <p:cNvPr id="76" name="Group 76"/>
          <p:cNvGrpSpPr/>
          <p:nvPr/>
        </p:nvGrpSpPr>
        <p:grpSpPr>
          <a:xfrm>
            <a:off x="12114652" y="0"/>
            <a:ext cx="6173334" cy="8589900"/>
            <a:chOff x="0" y="0"/>
            <a:chExt cx="8231112" cy="11453200"/>
          </a:xfrm>
        </p:grpSpPr>
        <p:sp>
          <p:nvSpPr>
            <p:cNvPr id="77" name="Freeform 77"/>
            <p:cNvSpPr/>
            <p:nvPr/>
          </p:nvSpPr>
          <p:spPr>
            <a:xfrm>
              <a:off x="381" y="0"/>
              <a:ext cx="8230743" cy="11452733"/>
            </a:xfrm>
            <a:custGeom>
              <a:avLst/>
              <a:gdLst/>
              <a:ahLst/>
              <a:cxnLst/>
              <a:rect l="l" t="t" r="r" b="b"/>
              <a:pathLst>
                <a:path w="8230743" h="11452733">
                  <a:moveTo>
                    <a:pt x="8230743" y="0"/>
                  </a:moveTo>
                  <a:lnTo>
                    <a:pt x="0" y="8204708"/>
                  </a:lnTo>
                  <a:lnTo>
                    <a:pt x="3753231" y="11452733"/>
                  </a:lnTo>
                  <a:lnTo>
                    <a:pt x="8230743" y="6988683"/>
                  </a:lnTo>
                  <a:lnTo>
                    <a:pt x="8230743"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78" name="TextBox 78"/>
          <p:cNvSpPr txBox="1"/>
          <p:nvPr/>
        </p:nvSpPr>
        <p:spPr>
          <a:xfrm>
            <a:off x="1536175" y="3978825"/>
            <a:ext cx="7516350" cy="2740650"/>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What is a </a:t>
            </a:r>
            <a:r>
              <a:rPr kumimoji="0" lang="en-US" sz="8000" b="1" i="1" u="none" strike="noStrike" kern="1200" cap="none" spc="0" normalizeH="0" baseline="0" noProof="0">
                <a:ln>
                  <a:noFill/>
                </a:ln>
                <a:solidFill>
                  <a:srgbClr val="FFF1F7"/>
                </a:solidFill>
                <a:effectLst/>
                <a:uLnTx/>
                <a:uFillTx/>
                <a:latin typeface="Arimo Bold Italics"/>
                <a:ea typeface="Arimo Bold Italics"/>
                <a:cs typeface="Arimo Bold Italics"/>
                <a:sym typeface="Arimo Bold Italics"/>
              </a:rPr>
              <a:t>Polygon?</a:t>
            </a:r>
          </a:p>
        </p:txBody>
      </p:sp>
      <p:sp>
        <p:nvSpPr>
          <p:cNvPr id="79" name="TextBox 79"/>
          <p:cNvSpPr txBox="1"/>
          <p:nvPr/>
        </p:nvSpPr>
        <p:spPr>
          <a:xfrm>
            <a:off x="1745975" y="1698363"/>
            <a:ext cx="1840350" cy="1947850"/>
          </a:xfrm>
          <a:prstGeom prst="rect">
            <a:avLst/>
          </a:prstGeom>
        </p:spPr>
        <p:txBody>
          <a:bodyPr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01</a:t>
            </a:r>
          </a:p>
        </p:txBody>
      </p:sp>
      <p:sp>
        <p:nvSpPr>
          <p:cNvPr id="89" name="TextBox 88">
            <a:extLst>
              <a:ext uri="{FF2B5EF4-FFF2-40B4-BE49-F238E27FC236}">
                <a16:creationId xmlns:a16="http://schemas.microsoft.com/office/drawing/2014/main" id="{711493CA-7A75-074E-7097-E1E357F2E0AF}"/>
              </a:ext>
            </a:extLst>
          </p:cNvPr>
          <p:cNvSpPr txBox="1"/>
          <p:nvPr/>
        </p:nvSpPr>
        <p:spPr>
          <a:xfrm>
            <a:off x="609599" y="621149"/>
            <a:ext cx="1287780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457EFD"/>
                </a:solidFill>
                <a:effectLst/>
                <a:uLnTx/>
                <a:uFillTx/>
                <a:latin typeface="Arial" panose="020B0604020202020204" pitchFamily="34" charset="0"/>
                <a:ea typeface="+mn-ea"/>
                <a:cs typeface="Arial" panose="020B0604020202020204" pitchFamily="34" charset="0"/>
              </a:rPr>
              <a:t>KHUNG KIẾN THỨC</a:t>
            </a:r>
            <a:endParaRPr kumimoji="0" lang="en-US" sz="7000" b="1"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endParaRPr>
          </a:p>
        </p:txBody>
      </p:sp>
      <p:sp>
        <p:nvSpPr>
          <p:cNvPr id="93" name="Freeform 8"/>
          <p:cNvSpPr/>
          <p:nvPr/>
        </p:nvSpPr>
        <p:spPr>
          <a:xfrm>
            <a:off x="14325600" y="6741585"/>
            <a:ext cx="3534715" cy="2852336"/>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3">
              <a:extLst>
                <a:ext uri="{96DAC541-7B7A-43D3-8B79-37D633B846F1}">
                  <asvg:svgBlip xmlns="" xmlns:asvg="http://schemas.microsoft.com/office/drawing/2016/SVG/main" r:embed="rId13"/>
                </a:ext>
              </a:extLst>
            </a:blip>
            <a:stretch>
              <a:fillRect/>
            </a:stretch>
          </a:blipFill>
        </p:spPr>
      </p:sp>
      <p:grpSp>
        <p:nvGrpSpPr>
          <p:cNvPr id="92" name="Group 91"/>
          <p:cNvGrpSpPr/>
          <p:nvPr/>
        </p:nvGrpSpPr>
        <p:grpSpPr>
          <a:xfrm>
            <a:off x="609600" y="2476500"/>
            <a:ext cx="12877800" cy="7246370"/>
            <a:chOff x="532538" y="2025585"/>
            <a:chExt cx="12877800" cy="6962390"/>
          </a:xfrm>
        </p:grpSpPr>
        <p:sp>
          <p:nvSpPr>
            <p:cNvPr id="84" name="Rectangle 83"/>
            <p:cNvSpPr/>
            <p:nvPr/>
          </p:nvSpPr>
          <p:spPr>
            <a:xfrm>
              <a:off x="532538" y="2025585"/>
              <a:ext cx="12877800" cy="6962390"/>
            </a:xfrm>
            <a:prstGeom prst="rect">
              <a:avLst/>
            </a:prstGeom>
            <a:solidFill>
              <a:srgbClr val="FFB3D4"/>
            </a:solidFill>
            <a:ln>
              <a:solidFill>
                <a:srgbClr val="FF9F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7" name="Rectangle 86"/>
                <p:cNvSpPr/>
                <p:nvPr/>
              </p:nvSpPr>
              <p:spPr>
                <a:xfrm>
                  <a:off x="821296" y="2180614"/>
                  <a:ext cx="12268200" cy="6633196"/>
                </a:xfrm>
                <a:prstGeom prst="rect">
                  <a:avLst/>
                </a:prstGeom>
              </p:spPr>
              <p:txBody>
                <a:bodyPr wrap="square">
                  <a:spAutoFit/>
                </a:bodyPr>
                <a:lstStyle/>
                <a:p>
                  <a:pPr algn="just">
                    <a:lnSpc>
                      <a:spcPct val="150000"/>
                    </a:lnSpc>
                  </a:pPr>
                  <a:r>
                    <a:rPr lang="vi-VN" sz="4300" smtClean="0">
                      <a:ea typeface="Malgun Gothic" panose="020B0503020000020004" pitchFamily="34" charset="-127"/>
                      <a:cs typeface="Times New Roman" panose="02020603050405020304" pitchFamily="18" charset="0"/>
                    </a:rPr>
                    <a:t>Tương tự, ta có công thức tính thể tích hình nón </a:t>
                  </a:r>
                  <a:r>
                    <a:rPr lang="vi-VN" sz="4300">
                      <a:ea typeface="Malgun Gothic" panose="020B0503020000020004" pitchFamily="34" charset="-127"/>
                      <a:cs typeface="Times New Roman" panose="02020603050405020304" pitchFamily="18" charset="0"/>
                    </a:rPr>
                    <a:t>như </a:t>
                  </a:r>
                  <a:r>
                    <a:rPr lang="vi-VN" sz="4300" smtClean="0">
                      <a:ea typeface="Malgun Gothic" panose="020B0503020000020004" pitchFamily="34" charset="-127"/>
                      <a:cs typeface="Times New Roman" panose="02020603050405020304" pitchFamily="18" charset="0"/>
                    </a:rPr>
                    <a:t>sau</a:t>
                  </a:r>
                  <a:r>
                    <a:rPr lang="vi-VN" sz="4300">
                      <a:ea typeface="Malgun Gothic" panose="020B0503020000020004" pitchFamily="34" charset="-127"/>
                      <a:cs typeface="Times New Roman" panose="02020603050405020304" pitchFamily="18" charset="0"/>
                    </a:rPr>
                    <a:t>:</a:t>
                  </a:r>
                  <a:endParaRPr lang="en-US" sz="4300">
                    <a:effectLst/>
                    <a:ea typeface="Calibri" panose="020F050202020403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vi-VN" sz="4300" i="1">
                            <a:effectLst/>
                            <a:ea typeface="Malgun Gothic" panose="020B0503020000020004" pitchFamily="34" charset="-127"/>
                            <a:cs typeface="Times New Roman" panose="02020603050405020304" pitchFamily="18" charset="0"/>
                          </a:rPr>
                          <m:t>𝑉</m:t>
                        </m:r>
                        <m:r>
                          <a:rPr lang="vi-VN" sz="4300" i="1">
                            <a:effectLst/>
                            <a:ea typeface="Malgun Gothic" panose="020B0503020000020004" pitchFamily="34" charset="-127"/>
                            <a:cs typeface="Times New Roman" panose="02020603050405020304" pitchFamily="18" charset="0"/>
                          </a:rPr>
                          <m:t>=</m:t>
                        </m:r>
                        <m:f>
                          <m:fPr>
                            <m:ctrlPr>
                              <a:rPr lang="en-US" sz="4300" i="1">
                                <a:effectLst/>
                                <a:ea typeface="Malgun Gothic" panose="020B0503020000020004" pitchFamily="34" charset="-127"/>
                                <a:cs typeface="Times New Roman" panose="02020603050405020304" pitchFamily="18" charset="0"/>
                              </a:rPr>
                            </m:ctrlPr>
                          </m:fPr>
                          <m:num>
                            <m:r>
                              <a:rPr lang="vi-VN" sz="4300" i="1">
                                <a:effectLst/>
                                <a:ea typeface="Malgun Gothic" panose="020B0503020000020004" pitchFamily="34" charset="-127"/>
                                <a:cs typeface="Times New Roman" panose="02020603050405020304" pitchFamily="18" charset="0"/>
                              </a:rPr>
                              <m:t>1</m:t>
                            </m:r>
                          </m:num>
                          <m:den>
                            <m:r>
                              <a:rPr lang="vi-VN" sz="4300" i="1">
                                <a:effectLst/>
                                <a:ea typeface="Malgun Gothic" panose="020B0503020000020004" pitchFamily="34" charset="-127"/>
                                <a:cs typeface="Times New Roman" panose="02020603050405020304" pitchFamily="18" charset="0"/>
                              </a:rPr>
                              <m:t>3</m:t>
                            </m:r>
                          </m:den>
                        </m:f>
                        <m:sSub>
                          <m:sSubPr>
                            <m:ctrlPr>
                              <a:rPr lang="en-US" sz="4300" i="1">
                                <a:effectLst/>
                                <a:ea typeface="Malgun Gothic" panose="020B0503020000020004" pitchFamily="34" charset="-127"/>
                                <a:cs typeface="Times New Roman" panose="02020603050405020304" pitchFamily="18" charset="0"/>
                              </a:rPr>
                            </m:ctrlPr>
                          </m:sSubPr>
                          <m:e>
                            <m:r>
                              <a:rPr lang="vi-VN" sz="4300" i="1">
                                <a:effectLst/>
                                <a:ea typeface="Malgun Gothic" panose="020B0503020000020004" pitchFamily="34" charset="-127"/>
                                <a:cs typeface="Times New Roman" panose="02020603050405020304" pitchFamily="18" charset="0"/>
                              </a:rPr>
                              <m:t>𝑆</m:t>
                            </m:r>
                          </m:e>
                          <m:sub>
                            <m:r>
                              <a:rPr lang="vi-VN" sz="4300" i="1">
                                <a:effectLst/>
                                <a:ea typeface="Malgun Gothic" panose="020B0503020000020004" pitchFamily="34" charset="-127"/>
                                <a:cs typeface="Times New Roman" panose="02020603050405020304" pitchFamily="18" charset="0"/>
                              </a:rPr>
                              <m:t>đá</m:t>
                            </m:r>
                            <m:r>
                              <a:rPr lang="vi-VN" sz="4300" i="1">
                                <a:effectLst/>
                                <a:ea typeface="Malgun Gothic" panose="020B0503020000020004" pitchFamily="34" charset="-127"/>
                                <a:cs typeface="Times New Roman" panose="02020603050405020304" pitchFamily="18" charset="0"/>
                              </a:rPr>
                              <m:t>𝑦</m:t>
                            </m:r>
                          </m:sub>
                        </m:sSub>
                        <m:r>
                          <a:rPr lang="vi-VN" sz="4300" i="1">
                            <a:effectLst/>
                            <a:ea typeface="Malgun Gothic" panose="020B0503020000020004" pitchFamily="34" charset="-127"/>
                            <a:cs typeface="Times New Roman" panose="02020603050405020304" pitchFamily="18" charset="0"/>
                          </a:rPr>
                          <m:t>.</m:t>
                        </m:r>
                        <m:r>
                          <a:rPr lang="vi-VN" sz="4300" i="1">
                            <a:effectLst/>
                            <a:ea typeface="Malgun Gothic" panose="020B0503020000020004" pitchFamily="34" charset="-127"/>
                            <a:cs typeface="Times New Roman" panose="02020603050405020304" pitchFamily="18" charset="0"/>
                          </a:rPr>
                          <m:t>h</m:t>
                        </m:r>
                        <m:r>
                          <a:rPr lang="vi-VN" sz="4300" i="1">
                            <a:effectLst/>
                            <a:ea typeface="Malgun Gothic" panose="020B0503020000020004" pitchFamily="34" charset="-127"/>
                            <a:cs typeface="Times New Roman" panose="02020603050405020304" pitchFamily="18" charset="0"/>
                          </a:rPr>
                          <m:t>=</m:t>
                        </m:r>
                        <m:f>
                          <m:fPr>
                            <m:ctrlPr>
                              <a:rPr lang="en-US" sz="4300" i="1">
                                <a:effectLst/>
                                <a:ea typeface="Malgun Gothic" panose="020B0503020000020004" pitchFamily="34" charset="-127"/>
                                <a:cs typeface="Times New Roman" panose="02020603050405020304" pitchFamily="18" charset="0"/>
                              </a:rPr>
                            </m:ctrlPr>
                          </m:fPr>
                          <m:num>
                            <m:r>
                              <a:rPr lang="vi-VN" sz="4300" i="1">
                                <a:effectLst/>
                                <a:ea typeface="Malgun Gothic" panose="020B0503020000020004" pitchFamily="34" charset="-127"/>
                                <a:cs typeface="Times New Roman" panose="02020603050405020304" pitchFamily="18" charset="0"/>
                              </a:rPr>
                              <m:t>1</m:t>
                            </m:r>
                          </m:num>
                          <m:den>
                            <m:r>
                              <a:rPr lang="vi-VN" sz="4300" i="1">
                                <a:effectLst/>
                                <a:ea typeface="Malgun Gothic" panose="020B0503020000020004" pitchFamily="34" charset="-127"/>
                                <a:cs typeface="Times New Roman" panose="02020603050405020304" pitchFamily="18" charset="0"/>
                              </a:rPr>
                              <m:t>3</m:t>
                            </m:r>
                          </m:den>
                        </m:f>
                        <m:r>
                          <a:rPr lang="vi-VN" sz="4300" i="1">
                            <a:effectLst/>
                            <a:ea typeface="Malgun Gothic" panose="020B0503020000020004" pitchFamily="34" charset="-127"/>
                            <a:cs typeface="Times New Roman" panose="02020603050405020304" pitchFamily="18" charset="0"/>
                          </a:rPr>
                          <m:t>𝜋</m:t>
                        </m:r>
                        <m:sSup>
                          <m:sSupPr>
                            <m:ctrlPr>
                              <a:rPr lang="en-US" sz="4300" i="1">
                                <a:effectLst/>
                                <a:ea typeface="Malgun Gothic" panose="020B0503020000020004" pitchFamily="34" charset="-127"/>
                                <a:cs typeface="Times New Roman" panose="02020603050405020304" pitchFamily="18" charset="0"/>
                              </a:rPr>
                            </m:ctrlPr>
                          </m:sSupPr>
                          <m:e>
                            <m:r>
                              <a:rPr lang="vi-VN" sz="4300" i="1">
                                <a:effectLst/>
                                <a:ea typeface="Malgun Gothic" panose="020B0503020000020004" pitchFamily="34" charset="-127"/>
                                <a:cs typeface="Times New Roman" panose="02020603050405020304" pitchFamily="18" charset="0"/>
                              </a:rPr>
                              <m:t>𝑟</m:t>
                            </m:r>
                          </m:e>
                          <m:sup>
                            <m:r>
                              <a:rPr lang="vi-VN" sz="4300" i="1">
                                <a:effectLst/>
                                <a:ea typeface="Malgun Gothic" panose="020B0503020000020004" pitchFamily="34" charset="-127"/>
                                <a:cs typeface="Times New Roman" panose="02020603050405020304" pitchFamily="18" charset="0"/>
                              </a:rPr>
                              <m:t>2</m:t>
                            </m:r>
                          </m:sup>
                        </m:sSup>
                        <m:r>
                          <a:rPr lang="vi-VN" sz="4300" i="1">
                            <a:effectLst/>
                            <a:ea typeface="Malgun Gothic" panose="020B0503020000020004" pitchFamily="34" charset="-127"/>
                            <a:cs typeface="Times New Roman" panose="02020603050405020304" pitchFamily="18" charset="0"/>
                          </a:rPr>
                          <m:t>h</m:t>
                        </m:r>
                      </m:oMath>
                    </m:oMathPara>
                  </a14:m>
                  <a:endParaRPr lang="en-US" sz="4300">
                    <a:effectLst/>
                    <a:ea typeface="Calibri" panose="020F0502020204030204" pitchFamily="34" charset="0"/>
                    <a:cs typeface="Times New Roman" panose="02020603050405020304" pitchFamily="18" charset="0"/>
                  </a:endParaRPr>
                </a:p>
                <a:p>
                  <a:pPr algn="just">
                    <a:lnSpc>
                      <a:spcPct val="150000"/>
                    </a:lnSpc>
                  </a:pPr>
                  <a:r>
                    <a:rPr lang="vi-VN" sz="4300">
                      <a:effectLst/>
                      <a:ea typeface="Malgun Gothic" panose="020B0503020000020004" pitchFamily="34" charset="-127"/>
                      <a:cs typeface="Times New Roman" panose="02020603050405020304" pitchFamily="18" charset="0"/>
                    </a:rPr>
                    <a:t>Trong đó </a:t>
                  </a:r>
                  <a14:m>
                    <m:oMath xmlns:m="http://schemas.openxmlformats.org/officeDocument/2006/math">
                      <m:sSub>
                        <m:sSubPr>
                          <m:ctrlPr>
                            <a:rPr lang="en-US" sz="4300" i="1">
                              <a:effectLst/>
                              <a:ea typeface="Malgun Gothic" panose="020B0503020000020004" pitchFamily="34" charset="-127"/>
                              <a:cs typeface="Times New Roman" panose="02020603050405020304" pitchFamily="18" charset="0"/>
                            </a:rPr>
                          </m:ctrlPr>
                        </m:sSubPr>
                        <m:e>
                          <m:r>
                            <a:rPr lang="vi-VN" sz="4300" i="1">
                              <a:effectLst/>
                              <a:ea typeface="Malgun Gothic" panose="020B0503020000020004" pitchFamily="34" charset="-127"/>
                              <a:cs typeface="Times New Roman" panose="02020603050405020304" pitchFamily="18" charset="0"/>
                            </a:rPr>
                            <m:t>𝑆</m:t>
                          </m:r>
                        </m:e>
                        <m:sub>
                          <m:r>
                            <a:rPr lang="vi-VN" sz="4300" i="1">
                              <a:effectLst/>
                              <a:ea typeface="Malgun Gothic" panose="020B0503020000020004" pitchFamily="34" charset="-127"/>
                              <a:cs typeface="Times New Roman" panose="02020603050405020304" pitchFamily="18" charset="0"/>
                            </a:rPr>
                            <m:t>đá</m:t>
                          </m:r>
                          <m:r>
                            <a:rPr lang="vi-VN" sz="4300" i="1">
                              <a:effectLst/>
                              <a:ea typeface="Malgun Gothic" panose="020B0503020000020004" pitchFamily="34" charset="-127"/>
                              <a:cs typeface="Times New Roman" panose="02020603050405020304" pitchFamily="18" charset="0"/>
                            </a:rPr>
                            <m:t>𝑦</m:t>
                          </m:r>
                        </m:sub>
                      </m:sSub>
                    </m:oMath>
                  </a14:m>
                  <a:r>
                    <a:rPr lang="vi-VN" sz="4300">
                      <a:effectLst/>
                      <a:ea typeface="Malgun Gothic" panose="020B0503020000020004" pitchFamily="34" charset="-127"/>
                      <a:cs typeface="Times New Roman" panose="02020603050405020304" pitchFamily="18" charset="0"/>
                    </a:rPr>
                    <a:t> là diện tích đáy, </a:t>
                  </a:r>
                  <a:endParaRPr lang="en-US" sz="4300" smtClean="0">
                    <a:effectLst/>
                    <a:ea typeface="Malgun Gothic" panose="020B0503020000020004" pitchFamily="34" charset="-127"/>
                    <a:cs typeface="Times New Roman" panose="02020603050405020304" pitchFamily="18" charset="0"/>
                  </a:endParaRPr>
                </a:p>
                <a:p>
                  <a:pPr algn="just">
                    <a:lnSpc>
                      <a:spcPct val="150000"/>
                    </a:lnSpc>
                  </a:pPr>
                  <a:r>
                    <a:rPr lang="en-US" sz="4300">
                      <a:ea typeface="Malgun Gothic" panose="020B0503020000020004" pitchFamily="34" charset="-127"/>
                      <a:cs typeface="Times New Roman" panose="02020603050405020304" pitchFamily="18" charset="0"/>
                    </a:rPr>
                    <a:t> </a:t>
                  </a:r>
                  <a:r>
                    <a:rPr lang="en-US" sz="4300" smtClean="0">
                      <a:ea typeface="Malgun Gothic" panose="020B0503020000020004" pitchFamily="34" charset="-127"/>
                      <a:cs typeface="Times New Roman" panose="02020603050405020304" pitchFamily="18" charset="0"/>
                    </a:rPr>
                    <a:t>                 </a:t>
                  </a:r>
                  <a14:m>
                    <m:oMath xmlns:m="http://schemas.openxmlformats.org/officeDocument/2006/math">
                      <m:r>
                        <a:rPr lang="en-US" sz="4300" b="0" i="1" smtClean="0">
                          <a:effectLst/>
                          <a:latin typeface="Cambria Math" panose="02040503050406030204" pitchFamily="18" charset="0"/>
                          <a:ea typeface="Malgun Gothic" panose="020B0503020000020004" pitchFamily="34" charset="-127"/>
                          <a:cs typeface="Times New Roman" panose="02020603050405020304" pitchFamily="18" charset="0"/>
                        </a:rPr>
                        <m:t>𝑟</m:t>
                      </m:r>
                    </m:oMath>
                  </a14:m>
                  <a:r>
                    <a:rPr lang="vi-VN" sz="4300">
                      <a:effectLst/>
                      <a:ea typeface="Malgun Gothic" panose="020B0503020000020004" pitchFamily="34" charset="-127"/>
                      <a:cs typeface="Times New Roman" panose="02020603050405020304" pitchFamily="18" charset="0"/>
                    </a:rPr>
                    <a:t> là bán kính đáy, </a:t>
                  </a:r>
                  <a:endParaRPr lang="en-US" sz="4300" smtClean="0">
                    <a:effectLst/>
                    <a:ea typeface="Malgun Gothic" panose="020B0503020000020004" pitchFamily="34" charset="-127"/>
                    <a:cs typeface="Times New Roman" panose="02020603050405020304" pitchFamily="18" charset="0"/>
                  </a:endParaRPr>
                </a:p>
                <a:p>
                  <a:pPr algn="just">
                    <a:lnSpc>
                      <a:spcPct val="150000"/>
                    </a:lnSpc>
                  </a:pPr>
                  <a:r>
                    <a:rPr lang="en-US" sz="4300">
                      <a:ea typeface="Malgun Gothic" panose="020B0503020000020004" pitchFamily="34" charset="-127"/>
                      <a:cs typeface="Times New Roman" panose="02020603050405020304" pitchFamily="18" charset="0"/>
                    </a:rPr>
                    <a:t> </a:t>
                  </a:r>
                  <a:r>
                    <a:rPr lang="en-US" sz="4300" smtClean="0">
                      <a:ea typeface="Malgun Gothic" panose="020B0503020000020004" pitchFamily="34" charset="-127"/>
                      <a:cs typeface="Times New Roman" panose="02020603050405020304" pitchFamily="18" charset="0"/>
                    </a:rPr>
                    <a:t>                 </a:t>
                  </a:r>
                  <a14:m>
                    <m:oMath xmlns:m="http://schemas.openxmlformats.org/officeDocument/2006/math">
                      <m:r>
                        <a:rPr lang="en-US" sz="4300" i="1">
                          <a:effectLst/>
                          <a:ea typeface="Malgun Gothic" panose="020B0503020000020004" pitchFamily="34" charset="-127"/>
                          <a:cs typeface="Times New Roman" panose="02020603050405020304" pitchFamily="18" charset="0"/>
                        </a:rPr>
                        <m:t>h</m:t>
                      </m:r>
                    </m:oMath>
                  </a14:m>
                  <a:r>
                    <a:rPr lang="vi-VN" sz="4300">
                      <a:effectLst/>
                      <a:ea typeface="Malgun Gothic" panose="020B0503020000020004" pitchFamily="34" charset="-127"/>
                      <a:cs typeface="Times New Roman" panose="02020603050405020304" pitchFamily="18" charset="0"/>
                    </a:rPr>
                    <a:t> là chiều cao.</a:t>
                  </a:r>
                  <a:endParaRPr lang="en-US" sz="4300">
                    <a:effectLst/>
                    <a:ea typeface="Calibri" panose="020F0502020204030204" pitchFamily="34" charset="0"/>
                    <a:cs typeface="Times New Roman" panose="02020603050405020304" pitchFamily="18" charset="0"/>
                  </a:endParaRPr>
                </a:p>
              </p:txBody>
            </p:sp>
          </mc:Choice>
          <mc:Fallback>
            <p:sp>
              <p:nvSpPr>
                <p:cNvPr id="87" name="Rectangle 86"/>
                <p:cNvSpPr>
                  <a:spLocks noRot="1" noChangeAspect="1" noMove="1" noResize="1" noEditPoints="1" noAdjustHandles="1" noChangeArrowheads="1" noChangeShapeType="1" noTextEdit="1"/>
                </p:cNvSpPr>
                <p:nvPr/>
              </p:nvSpPr>
              <p:spPr>
                <a:xfrm>
                  <a:off x="821296" y="2180614"/>
                  <a:ext cx="12268200" cy="6633196"/>
                </a:xfrm>
                <a:prstGeom prst="rect">
                  <a:avLst/>
                </a:prstGeom>
                <a:blipFill>
                  <a:blip r:embed="rId14"/>
                  <a:stretch>
                    <a:fillRect l="-1937" r="-1937" b="-3092"/>
                  </a:stretch>
                </a:blipFill>
              </p:spPr>
              <p:txBody>
                <a:bodyPr/>
                <a:lstStyle/>
                <a:p>
                  <a:r>
                    <a:rPr lang="en-US">
                      <a:noFill/>
                    </a:rPr>
                    <a:t> </a:t>
                  </a:r>
                </a:p>
              </p:txBody>
            </p:sp>
          </mc:Fallback>
        </mc:AlternateContent>
      </p:grpSp>
      <p:sp>
        <p:nvSpPr>
          <p:cNvPr id="90" name="Freeform 12"/>
          <p:cNvSpPr/>
          <p:nvPr/>
        </p:nvSpPr>
        <p:spPr>
          <a:xfrm rot="11467074">
            <a:off x="16166585" y="513033"/>
            <a:ext cx="2700536" cy="2949978"/>
          </a:xfrm>
          <a:custGeom>
            <a:avLst/>
            <a:gdLst/>
            <a:ahLst/>
            <a:cxnLst/>
            <a:rect l="l" t="t" r="r" b="b"/>
            <a:pathLst>
              <a:path w="3323228" h="3535349">
                <a:moveTo>
                  <a:pt x="0" y="0"/>
                </a:moveTo>
                <a:lnTo>
                  <a:pt x="3323228" y="0"/>
                </a:lnTo>
                <a:lnTo>
                  <a:pt x="3323228" y="3535349"/>
                </a:lnTo>
                <a:lnTo>
                  <a:pt x="0" y="3535349"/>
                </a:lnTo>
                <a:lnTo>
                  <a:pt x="0" y="0"/>
                </a:lnTo>
                <a:close/>
              </a:path>
            </a:pathLst>
          </a:custGeom>
          <a:blipFill>
            <a:blip r:embed="rId15"/>
            <a:stretch>
              <a:fillRect/>
            </a:stretch>
          </a:blipFill>
        </p:spPr>
      </p:sp>
    </p:spTree>
    <p:extLst>
      <p:ext uri="{BB962C8B-B14F-4D97-AF65-F5344CB8AC3E}">
        <p14:creationId xmlns:p14="http://schemas.microsoft.com/office/powerpoint/2010/main" val="2933381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barn(inVertical)">
                                      <p:cBhvr>
                                        <p:cTn id="1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0FDDE4-B345-9CEF-46D5-6288E812B092}"/>
              </a:ext>
            </a:extLst>
          </p:cNvPr>
          <p:cNvSpPr txBox="1"/>
          <p:nvPr/>
        </p:nvSpPr>
        <p:spPr>
          <a:xfrm>
            <a:off x="457200" y="190500"/>
            <a:ext cx="11289633" cy="4031873"/>
          </a:xfrm>
          <a:prstGeom prst="rect">
            <a:avLst/>
          </a:prstGeom>
          <a:noFill/>
        </p:spPr>
        <p:txBody>
          <a:bodyPr wrap="square">
            <a:spAutoFit/>
          </a:bodyPr>
          <a:lstStyle/>
          <a:p>
            <a:pPr lvl="0" algn="just" defTabSz="1828800">
              <a:lnSpc>
                <a:spcPct val="160000"/>
              </a:lnSpc>
              <a:buClr>
                <a:srgbClr val="000000"/>
              </a:buClr>
              <a:defRPr/>
            </a:pPr>
            <a:r>
              <a:rPr kumimoji="0" lang="nl-NL" sz="4000" b="1" i="0" u="none" strike="noStrike" kern="0" cap="none" spc="0" normalizeH="0" baseline="0" noProof="0" smtClean="0">
                <a:ln>
                  <a:noFill/>
                </a:ln>
                <a:solidFill>
                  <a:prstClr val="white"/>
                </a:solidFill>
                <a:effectLst/>
                <a:highlight>
                  <a:srgbClr val="0000FF"/>
                </a:highlight>
                <a:uLnTx/>
                <a:uFillTx/>
                <a:latin typeface="Arial" panose="020B0604020202020204" pitchFamily="34" charset="0"/>
                <a:ea typeface="Calibri" panose="020F0502020204030204" pitchFamily="34" charset="0"/>
                <a:cs typeface="Arial" panose="020B0604020202020204" pitchFamily="34" charset="0"/>
              </a:rPr>
              <a:t>Ví dụ </a:t>
            </a:r>
            <a:r>
              <a:rPr kumimoji="0" lang="nl-NL" sz="4000" b="1" i="0" u="none" strike="noStrike" kern="0" cap="none" spc="0" normalizeH="0" baseline="0" noProof="0" smtClean="0">
                <a:ln>
                  <a:noFill/>
                </a:ln>
                <a:solidFill>
                  <a:prstClr val="white"/>
                </a:solidFill>
                <a:effectLst/>
                <a:highlight>
                  <a:srgbClr val="0000FF"/>
                </a:highlight>
                <a:uLnTx/>
                <a:uFillTx/>
                <a:latin typeface="Arial" panose="020B0604020202020204" pitchFamily="34" charset="0"/>
                <a:ea typeface="Calibri" panose="020F0502020204030204" pitchFamily="34" charset="0"/>
                <a:cs typeface="Arial" panose="020B0604020202020204" pitchFamily="34" charset="0"/>
              </a:rPr>
              <a:t>4:</a:t>
            </a:r>
            <a:r>
              <a:rPr kumimoji="0" lang="nl-NL" sz="4000" b="1" i="0" u="none" strike="noStrike" kern="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000" kern="0">
                <a:solidFill>
                  <a:srgbClr val="000000"/>
                </a:solidFill>
                <a:latin typeface="Arial"/>
                <a:cs typeface="Arial"/>
                <a:sym typeface="Arial"/>
              </a:rPr>
              <a:t>Cho một hình nón có độ dài đường sinh bằng 10 </a:t>
            </a:r>
            <a:r>
              <a:rPr lang="vi-VN" sz="4000" kern="0">
                <a:solidFill>
                  <a:srgbClr val="000000"/>
                </a:solidFill>
                <a:latin typeface="Arial"/>
                <a:cs typeface="Arial"/>
                <a:sym typeface="Arial"/>
              </a:rPr>
              <a:t>cm</a:t>
            </a:r>
            <a:r>
              <a:rPr lang="vi-VN" sz="4000" kern="0" smtClean="0">
                <a:solidFill>
                  <a:srgbClr val="000000"/>
                </a:solidFill>
                <a:latin typeface="Arial"/>
                <a:cs typeface="Arial"/>
                <a:sym typeface="Arial"/>
              </a:rPr>
              <a:t>,</a:t>
            </a:r>
            <a:r>
              <a:rPr lang="en-US" sz="4000" kern="0" smtClean="0">
                <a:solidFill>
                  <a:srgbClr val="000000"/>
                </a:solidFill>
                <a:latin typeface="Arial"/>
                <a:cs typeface="Arial"/>
                <a:sym typeface="Arial"/>
              </a:rPr>
              <a:t> </a:t>
            </a:r>
            <a:r>
              <a:rPr lang="vi-VN" sz="4000" kern="0" smtClean="0">
                <a:solidFill>
                  <a:srgbClr val="000000"/>
                </a:solidFill>
                <a:latin typeface="Arial"/>
                <a:cs typeface="Arial"/>
                <a:sym typeface="Arial"/>
              </a:rPr>
              <a:t>bán </a:t>
            </a:r>
            <a:r>
              <a:rPr lang="vi-VN" sz="4000" kern="0">
                <a:solidFill>
                  <a:srgbClr val="000000"/>
                </a:solidFill>
                <a:latin typeface="Arial"/>
                <a:cs typeface="Arial"/>
                <a:sym typeface="Arial"/>
              </a:rPr>
              <a:t>kính đáy bằng 6 cm (</a:t>
            </a:r>
            <a:r>
              <a:rPr lang="vi-VN" sz="4000" kern="0">
                <a:solidFill>
                  <a:srgbClr val="000000"/>
                </a:solidFill>
                <a:latin typeface="Arial"/>
                <a:cs typeface="Arial"/>
                <a:sym typeface="Arial"/>
              </a:rPr>
              <a:t>H.10.13</a:t>
            </a:r>
            <a:r>
              <a:rPr lang="vi-VN" sz="4000" kern="0" smtClean="0">
                <a:solidFill>
                  <a:srgbClr val="000000"/>
                </a:solidFill>
                <a:latin typeface="Arial"/>
                <a:cs typeface="Arial"/>
                <a:sym typeface="Arial"/>
              </a:rPr>
              <a:t>).</a:t>
            </a:r>
            <a:endParaRPr lang="en-US" sz="4000" kern="0" smtClean="0">
              <a:solidFill>
                <a:srgbClr val="000000"/>
              </a:solidFill>
              <a:latin typeface="Arial"/>
              <a:cs typeface="Arial"/>
              <a:sym typeface="Arial"/>
            </a:endParaRPr>
          </a:p>
          <a:p>
            <a:pPr lvl="0" algn="just" defTabSz="1828800">
              <a:lnSpc>
                <a:spcPct val="160000"/>
              </a:lnSpc>
              <a:buClr>
                <a:srgbClr val="000000"/>
              </a:buClr>
              <a:defRPr/>
            </a:pPr>
            <a:r>
              <a:rPr lang="vi-VN" sz="4000" kern="0" smtClean="0">
                <a:solidFill>
                  <a:srgbClr val="000000"/>
                </a:solidFill>
                <a:latin typeface="Arial"/>
                <a:cs typeface="Arial"/>
                <a:sym typeface="Arial"/>
              </a:rPr>
              <a:t>a) Tính </a:t>
            </a:r>
            <a:r>
              <a:rPr lang="vi-VN" sz="4000" kern="0">
                <a:solidFill>
                  <a:srgbClr val="000000"/>
                </a:solidFill>
                <a:latin typeface="Arial"/>
                <a:cs typeface="Arial"/>
                <a:sym typeface="Arial"/>
              </a:rPr>
              <a:t>diện tích xung quanh của hình </a:t>
            </a:r>
            <a:r>
              <a:rPr lang="vi-VN" sz="4000" kern="0">
                <a:solidFill>
                  <a:srgbClr val="000000"/>
                </a:solidFill>
                <a:latin typeface="Arial"/>
                <a:cs typeface="Arial"/>
                <a:sym typeface="Arial"/>
              </a:rPr>
              <a:t>nón</a:t>
            </a:r>
            <a:r>
              <a:rPr lang="vi-VN" sz="4000" kern="0" smtClean="0">
                <a:solidFill>
                  <a:srgbClr val="000000"/>
                </a:solidFill>
                <a:latin typeface="Arial"/>
                <a:cs typeface="Arial"/>
                <a:sym typeface="Arial"/>
              </a:rPr>
              <a:t>.</a:t>
            </a:r>
            <a:endParaRPr lang="en-US" sz="4000" kern="0" smtClean="0">
              <a:solidFill>
                <a:srgbClr val="000000"/>
              </a:solidFill>
              <a:latin typeface="Arial"/>
              <a:cs typeface="Arial"/>
              <a:sym typeface="Arial"/>
            </a:endParaRPr>
          </a:p>
          <a:p>
            <a:pPr lvl="0" algn="just" defTabSz="1828800">
              <a:lnSpc>
                <a:spcPct val="160000"/>
              </a:lnSpc>
              <a:buClr>
                <a:srgbClr val="000000"/>
              </a:buClr>
              <a:defRPr/>
            </a:pPr>
            <a:r>
              <a:rPr lang="vi-VN" sz="4000" kern="0" smtClean="0">
                <a:solidFill>
                  <a:srgbClr val="000000"/>
                </a:solidFill>
                <a:latin typeface="Arial"/>
                <a:cs typeface="Arial"/>
                <a:sym typeface="Arial"/>
              </a:rPr>
              <a:t>b</a:t>
            </a:r>
            <a:r>
              <a:rPr lang="vi-VN" sz="4000" kern="0">
                <a:solidFill>
                  <a:srgbClr val="000000"/>
                </a:solidFill>
                <a:latin typeface="Arial"/>
                <a:cs typeface="Arial"/>
                <a:sym typeface="Arial"/>
              </a:rPr>
              <a:t>) Tính thể tích của hình nón.</a:t>
            </a:r>
            <a:endParaRPr lang="en-US" sz="4000" kern="0" smtClean="0">
              <a:solidFill>
                <a:srgbClr val="000000"/>
              </a:solidFill>
              <a:latin typeface="Arial"/>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57200" y="6896100"/>
                <a:ext cx="17830801" cy="2028953"/>
              </a:xfrm>
              <a:prstGeom prst="rect">
                <a:avLst/>
              </a:prstGeom>
            </p:spPr>
            <p:txBody>
              <a:bodyPr wrap="square">
                <a:spAutoFit/>
              </a:bodyPr>
              <a:lstStyle/>
              <a:p>
                <a:pPr algn="just">
                  <a:lnSpc>
                    <a:spcPct val="150000"/>
                  </a:lnSpc>
                </a:pPr>
                <a:r>
                  <a:rPr lang="en-US" sz="4000" smtClean="0">
                    <a:latin typeface="Arial" panose="020B0604020202020204" pitchFamily="34" charset="0"/>
                    <a:cs typeface="Arial" panose="020B0604020202020204" pitchFamily="34" charset="0"/>
                  </a:rPr>
                  <a:t>a) Diện </a:t>
                </a:r>
                <a:r>
                  <a:rPr lang="en-US" sz="4000">
                    <a:latin typeface="Arial" panose="020B0604020202020204" pitchFamily="34" charset="0"/>
                    <a:cs typeface="Arial" panose="020B0604020202020204" pitchFamily="34" charset="0"/>
                  </a:rPr>
                  <a:t>tích xung quanh của hình nón </a:t>
                </a:r>
                <a:r>
                  <a:rPr lang="en-US" sz="4000">
                    <a:latin typeface="Arial" panose="020B0604020202020204" pitchFamily="34" charset="0"/>
                    <a:cs typeface="Arial" panose="020B0604020202020204" pitchFamily="34" charset="0"/>
                  </a:rPr>
                  <a:t>là </a:t>
                </a:r>
                <a:endParaRPr lang="en-US" sz="4000" smtClean="0">
                  <a:latin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𝑥𝑞</m:t>
                          </m:r>
                        </m:sub>
                      </m:sSub>
                      <m:r>
                        <a:rPr lang="en-US" sz="4000" i="1">
                          <a:latin typeface="Cambria Math" panose="02040503050406030204" pitchFamily="18" charset="0"/>
                          <a:cs typeface="Arial" panose="020B0604020202020204" pitchFamily="34" charset="0"/>
                        </a:rPr>
                        <m:t>=</m:t>
                      </m:r>
                      <m:r>
                        <a:rPr lang="en-US" sz="4000" i="1" smtClean="0">
                          <a:latin typeface="Cambria Math" panose="02040503050406030204" pitchFamily="18" charset="0"/>
                          <a:ea typeface="Cambria Math" panose="02040503050406030204" pitchFamily="18" charset="0"/>
                          <a:cs typeface="Arial" panose="020B0604020202020204" pitchFamily="34" charset="0"/>
                        </a:rPr>
                        <m:t>𝜋</m:t>
                      </m:r>
                      <m:r>
                        <a:rPr lang="en-US" sz="4000" i="1">
                          <a:latin typeface="Cambria Math" panose="02040503050406030204" pitchFamily="18" charset="0"/>
                          <a:cs typeface="Arial" panose="020B0604020202020204" pitchFamily="34" charset="0"/>
                        </a:rPr>
                        <m:t>𝑟𝑙</m:t>
                      </m:r>
                      <m:r>
                        <a:rPr lang="en-US" sz="4000" i="1">
                          <a:latin typeface="Cambria Math" panose="02040503050406030204" pitchFamily="18" charset="0"/>
                          <a:cs typeface="Arial" panose="020B0604020202020204" pitchFamily="34" charset="0"/>
                        </a:rPr>
                        <m:t>=</m:t>
                      </m:r>
                      <m:r>
                        <a:rPr lang="en-US" sz="4000" i="1" smtClean="0">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latin typeface="Cambria Math" panose="02040503050406030204" pitchFamily="18" charset="0"/>
                          <a:ea typeface="Cambria Math" panose="02040503050406030204" pitchFamily="18" charset="0"/>
                          <a:cs typeface="Arial" panose="020B0604020202020204" pitchFamily="34" charset="0"/>
                        </a:rPr>
                        <m:t> </m:t>
                      </m:r>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6 . 10=60</m:t>
                      </m:r>
                      <m:r>
                        <a:rPr lang="en-US" sz="4000" i="1" smtClean="0">
                          <a:latin typeface="Cambria Math" panose="02040503050406030204" pitchFamily="18" charset="0"/>
                          <a:ea typeface="Cambria Math" panose="02040503050406030204" pitchFamily="18" charset="0"/>
                          <a:cs typeface="Arial" panose="020B0604020202020204" pitchFamily="34" charset="0"/>
                        </a:rPr>
                        <m:t>𝜋</m:t>
                      </m:r>
                      <m:r>
                        <a:rPr lang="en-US" sz="4000" i="1">
                          <a:latin typeface="Cambria Math" panose="02040503050406030204" pitchFamily="18" charset="0"/>
                          <a:cs typeface="Arial" panose="020B0604020202020204" pitchFamily="34" charset="0"/>
                        </a:rPr>
                        <m:t> (</m:t>
                      </m:r>
                      <m:sSup>
                        <m:sSupPr>
                          <m:ctrlPr>
                            <a:rPr lang="en-US" sz="4000" i="1" smtClean="0">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𝑐𝑚</m:t>
                          </m:r>
                        </m:e>
                        <m:sup>
                          <m:r>
                            <a:rPr lang="en-US" sz="4000" b="0" i="1" smtClean="0">
                              <a:latin typeface="Cambria Math" panose="02040503050406030204" pitchFamily="18" charset="0"/>
                              <a:cs typeface="Arial" panose="020B0604020202020204" pitchFamily="34" charset="0"/>
                            </a:rPr>
                            <m:t>2</m:t>
                          </m:r>
                        </m:sup>
                      </m:sSup>
                      <m:r>
                        <a:rPr lang="en-US" sz="4000" i="1" smtClean="0">
                          <a:latin typeface="Cambria Math" panose="02040503050406030204" pitchFamily="18" charset="0"/>
                          <a:cs typeface="Arial" panose="020B0604020202020204" pitchFamily="34" charset="0"/>
                        </a:rPr>
                        <m:t>)</m:t>
                      </m:r>
                    </m:oMath>
                  </m:oMathPara>
                </a14:m>
                <a:endParaRPr lang="en-US" sz="4000" smtClean="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 y="6896100"/>
                <a:ext cx="17830801" cy="2028953"/>
              </a:xfrm>
              <a:prstGeom prst="rect">
                <a:avLst/>
              </a:prstGeom>
              <a:blipFill>
                <a:blip r:embed="rId3"/>
                <a:stretch>
                  <a:fillRect l="-1197"/>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432633" y="571500"/>
            <a:ext cx="5321967" cy="5908168"/>
          </a:xfrm>
          <a:prstGeom prst="rect">
            <a:avLst/>
          </a:prstGeom>
        </p:spPr>
      </p:pic>
      <p:grpSp>
        <p:nvGrpSpPr>
          <p:cNvPr id="9" name="Group 8"/>
          <p:cNvGrpSpPr/>
          <p:nvPr/>
        </p:nvGrpSpPr>
        <p:grpSpPr>
          <a:xfrm>
            <a:off x="990600" y="4854923"/>
            <a:ext cx="2847285" cy="1279177"/>
            <a:chOff x="859666" y="676025"/>
            <a:chExt cx="3432866" cy="1051118"/>
          </a:xfrm>
        </p:grpSpPr>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2" name="Freeform 13"/>
          <p:cNvSpPr/>
          <p:nvPr/>
        </p:nvSpPr>
        <p:spPr>
          <a:xfrm rot="852437">
            <a:off x="15508182" y="8251997"/>
            <a:ext cx="2520864" cy="2424363"/>
          </a:xfrm>
          <a:custGeom>
            <a:avLst/>
            <a:gdLst/>
            <a:ahLst/>
            <a:cxnLst/>
            <a:rect l="l" t="t" r="r" b="b"/>
            <a:pathLst>
              <a:path w="7785329" h="8229600">
                <a:moveTo>
                  <a:pt x="0" y="0"/>
                </a:moveTo>
                <a:lnTo>
                  <a:pt x="7785328" y="0"/>
                </a:lnTo>
                <a:lnTo>
                  <a:pt x="7785328"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47680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5256" y="2095500"/>
            <a:ext cx="5321967" cy="5908168"/>
          </a:xfrm>
          <a:prstGeom prst="rect">
            <a:avLst/>
          </a:prstGeom>
        </p:spPr>
      </p:pic>
      <p:grpSp>
        <p:nvGrpSpPr>
          <p:cNvPr id="9" name="Group 8"/>
          <p:cNvGrpSpPr/>
          <p:nvPr/>
        </p:nvGrpSpPr>
        <p:grpSpPr>
          <a:xfrm>
            <a:off x="60063" y="342900"/>
            <a:ext cx="2847285" cy="1279177"/>
            <a:chOff x="859666" y="676025"/>
            <a:chExt cx="3432866" cy="1051118"/>
          </a:xfrm>
        </p:grpSpPr>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3" name="Rectangle 12"/>
              <p:cNvSpPr/>
              <p:nvPr/>
            </p:nvSpPr>
            <p:spPr>
              <a:xfrm>
                <a:off x="6934200" y="1756012"/>
                <a:ext cx="10744200" cy="8340488"/>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Tam giác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𝑆𝑂𝐵</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vuông tại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nên theo định lí Pythagore ta có</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a:p>
                <a:pPr marL="2951163" lvl="0" indent="-176213" algn="just">
                  <a:lnSpc>
                    <a:spcPct val="150000"/>
                  </a:lnSpc>
                </a:pPr>
                <a14:m>
                  <m:oMathPara xmlns:m="http://schemas.openxmlformats.org/officeDocument/2006/math">
                    <m:oMathParaPr>
                      <m:jc m:val="left"/>
                    </m:oMathParaPr>
                    <m:oMath xmlns:m="http://schemas.openxmlformats.org/officeDocument/2006/math">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𝑂𝐵</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𝑆𝑂</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𝑆𝐵</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2951163" lvl="0" indent="-176213" algn="just">
                  <a:lnSpc>
                    <a:spcPct val="150000"/>
                  </a:lnSpc>
                </a:pPr>
                <a14:m>
                  <m:oMathPara xmlns:m="http://schemas.openxmlformats.org/officeDocument/2006/math">
                    <m:oMathParaPr>
                      <m:jc m:val="left"/>
                    </m:oMathParaPr>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6</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𝑆𝑂</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10</m:t>
                          </m:r>
                        </m:e>
                        <m:sup>
                          <m:r>
                            <a:rPr lang="en-US" sz="4000" i="1">
                              <a:solidFill>
                                <a:prstClr val="black"/>
                              </a:solidFill>
                              <a:latin typeface="Cambria Math" panose="02040503050406030204" pitchFamily="18" charset="0"/>
                              <a:cs typeface="Arial" panose="020B0604020202020204" pitchFamily="34" charset="0"/>
                            </a:rPr>
                            <m:t>2</m:t>
                          </m:r>
                        </m:sup>
                      </m:sSup>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2951163" lvl="0" indent="-176213" algn="just">
                  <a:lnSpc>
                    <a:spcPct val="150000"/>
                  </a:lnSpc>
                </a:pPr>
                <a14:m>
                  <m:oMathPara xmlns:m="http://schemas.openxmlformats.org/officeDocument/2006/math">
                    <m:oMathParaPr>
                      <m:jc m:val="left"/>
                    </m:oMathParaPr>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𝑆𝑂</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100</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36</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64</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2951163" indent="-176213" algn="just">
                  <a:lnSpc>
                    <a:spcPct val="150000"/>
                  </a:lnSpc>
                </a:pPr>
                <a14:m>
                  <m:oMathPara xmlns:m="http://schemas.openxmlformats.org/officeDocument/2006/math">
                    <m:oMathParaPr>
                      <m:jc m:val="left"/>
                    </m:oMathParaPr>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𝑆𝑂</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8</m:t>
                      </m:r>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𝑐𝑚</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cs typeface="Arial" panose="020B0604020202020204" pitchFamily="34" charset="0"/>
                        </a:rPr>
                        <m:t>Th</m:t>
                      </m:r>
                      <m:r>
                        <m:rPr>
                          <m:nor/>
                        </m:rPr>
                        <a:rPr lang="en-US" sz="4000">
                          <a:solidFill>
                            <a:prstClr val="black"/>
                          </a:solidFill>
                          <a:latin typeface="Arial" panose="020B0604020202020204" pitchFamily="34" charset="0"/>
                          <a:cs typeface="Arial" panose="020B0604020202020204" pitchFamily="34" charset="0"/>
                        </a:rPr>
                        <m:t>ể </m:t>
                      </m:r>
                      <m:r>
                        <m:rPr>
                          <m:nor/>
                        </m:rPr>
                        <a:rPr lang="en-US" sz="4000">
                          <a:solidFill>
                            <a:prstClr val="black"/>
                          </a:solidFill>
                          <a:latin typeface="Arial" panose="020B0604020202020204" pitchFamily="34" charset="0"/>
                          <a:cs typeface="Arial" panose="020B0604020202020204" pitchFamily="34" charset="0"/>
                        </a:rPr>
                        <m:t>t</m:t>
                      </m:r>
                      <m:r>
                        <m:rPr>
                          <m:nor/>
                        </m:rPr>
                        <a:rPr lang="en-US" sz="4000">
                          <a:solidFill>
                            <a:prstClr val="black"/>
                          </a:solidFill>
                          <a:latin typeface="Arial" panose="020B0604020202020204" pitchFamily="34" charset="0"/>
                          <a:cs typeface="Arial" panose="020B0604020202020204" pitchFamily="34" charset="0"/>
                        </a:rPr>
                        <m:t>í</m:t>
                      </m:r>
                      <m:r>
                        <m:rPr>
                          <m:nor/>
                        </m:rPr>
                        <a:rPr lang="en-US" sz="4000">
                          <a:solidFill>
                            <a:prstClr val="black"/>
                          </a:solidFill>
                          <a:latin typeface="Arial" panose="020B0604020202020204" pitchFamily="34" charset="0"/>
                          <a:cs typeface="Arial" panose="020B0604020202020204" pitchFamily="34" charset="0"/>
                        </a:rPr>
                        <m:t>ch</m:t>
                      </m:r>
                      <m:r>
                        <m:rPr>
                          <m:nor/>
                        </m:rPr>
                        <a:rPr lang="en-US" sz="4000">
                          <a:solidFill>
                            <a:prstClr val="black"/>
                          </a:solidFill>
                          <a:latin typeface="Arial" panose="020B0604020202020204" pitchFamily="34" charset="0"/>
                          <a:cs typeface="Arial" panose="020B0604020202020204" pitchFamily="34" charset="0"/>
                        </a:rPr>
                        <m:t> </m:t>
                      </m:r>
                      <m:r>
                        <m:rPr>
                          <m:nor/>
                        </m:rPr>
                        <a:rPr lang="en-US" sz="4000">
                          <a:solidFill>
                            <a:prstClr val="black"/>
                          </a:solidFill>
                          <a:latin typeface="Arial" panose="020B0604020202020204" pitchFamily="34" charset="0"/>
                          <a:cs typeface="Arial" panose="020B0604020202020204" pitchFamily="34" charset="0"/>
                        </a:rPr>
                        <m:t>c</m:t>
                      </m:r>
                      <m:r>
                        <m:rPr>
                          <m:nor/>
                        </m:rPr>
                        <a:rPr lang="en-US" sz="4000">
                          <a:solidFill>
                            <a:prstClr val="black"/>
                          </a:solidFill>
                          <a:latin typeface="Arial" panose="020B0604020202020204" pitchFamily="34" charset="0"/>
                          <a:cs typeface="Arial" panose="020B0604020202020204" pitchFamily="34" charset="0"/>
                        </a:rPr>
                        <m:t>ủ</m:t>
                      </m:r>
                      <m:r>
                        <m:rPr>
                          <m:nor/>
                        </m:rPr>
                        <a:rPr lang="en-US" sz="4000">
                          <a:solidFill>
                            <a:prstClr val="black"/>
                          </a:solidFill>
                          <a:latin typeface="Arial" panose="020B0604020202020204" pitchFamily="34" charset="0"/>
                          <a:cs typeface="Arial" panose="020B0604020202020204" pitchFamily="34" charset="0"/>
                        </a:rPr>
                        <m:t>a</m:t>
                      </m:r>
                      <m:r>
                        <m:rPr>
                          <m:nor/>
                        </m:rPr>
                        <a:rPr lang="en-US" sz="4000">
                          <a:solidFill>
                            <a:prstClr val="black"/>
                          </a:solidFill>
                          <a:latin typeface="Arial" panose="020B0604020202020204" pitchFamily="34" charset="0"/>
                          <a:cs typeface="Arial" panose="020B0604020202020204" pitchFamily="34" charset="0"/>
                        </a:rPr>
                        <m:t> </m:t>
                      </m:r>
                      <m:r>
                        <m:rPr>
                          <m:nor/>
                        </m:rPr>
                        <a:rPr lang="en-US" sz="4000">
                          <a:solidFill>
                            <a:prstClr val="black"/>
                          </a:solidFill>
                          <a:latin typeface="Arial" panose="020B0604020202020204" pitchFamily="34" charset="0"/>
                          <a:cs typeface="Arial" panose="020B0604020202020204" pitchFamily="34" charset="0"/>
                        </a:rPr>
                        <m:t>h</m:t>
                      </m:r>
                      <m:r>
                        <m:rPr>
                          <m:nor/>
                        </m:rPr>
                        <a:rPr lang="en-US" sz="4000">
                          <a:solidFill>
                            <a:prstClr val="black"/>
                          </a:solidFill>
                          <a:latin typeface="Arial" panose="020B0604020202020204" pitchFamily="34" charset="0"/>
                          <a:cs typeface="Arial" panose="020B0604020202020204" pitchFamily="34" charset="0"/>
                        </a:rPr>
                        <m:t>ì</m:t>
                      </m:r>
                      <m:r>
                        <m:rPr>
                          <m:nor/>
                        </m:rPr>
                        <a:rPr lang="en-US" sz="4000">
                          <a:solidFill>
                            <a:prstClr val="black"/>
                          </a:solidFill>
                          <a:latin typeface="Arial" panose="020B0604020202020204" pitchFamily="34" charset="0"/>
                          <a:cs typeface="Arial" panose="020B0604020202020204" pitchFamily="34" charset="0"/>
                        </a:rPr>
                        <m:t>nh</m:t>
                      </m:r>
                      <m:r>
                        <m:rPr>
                          <m:nor/>
                        </m:rPr>
                        <a:rPr lang="en-US" sz="4000">
                          <a:solidFill>
                            <a:prstClr val="black"/>
                          </a:solidFill>
                          <a:latin typeface="Arial" panose="020B0604020202020204" pitchFamily="34" charset="0"/>
                          <a:cs typeface="Arial" panose="020B0604020202020204" pitchFamily="34" charset="0"/>
                        </a:rPr>
                        <m:t> </m:t>
                      </m:r>
                      <m:r>
                        <m:rPr>
                          <m:nor/>
                        </m:rPr>
                        <a:rPr lang="en-US" sz="4000">
                          <a:solidFill>
                            <a:prstClr val="black"/>
                          </a:solidFill>
                          <a:latin typeface="Arial" panose="020B0604020202020204" pitchFamily="34" charset="0"/>
                          <a:cs typeface="Arial" panose="020B0604020202020204" pitchFamily="34" charset="0"/>
                        </a:rPr>
                        <m:t>n</m:t>
                      </m:r>
                      <m:r>
                        <m:rPr>
                          <m:nor/>
                        </m:rPr>
                        <a:rPr lang="en-US" sz="4000">
                          <a:solidFill>
                            <a:prstClr val="black"/>
                          </a:solidFill>
                          <a:latin typeface="Arial" panose="020B0604020202020204" pitchFamily="34" charset="0"/>
                          <a:cs typeface="Arial" panose="020B0604020202020204" pitchFamily="34" charset="0"/>
                        </a:rPr>
                        <m:t>ó</m:t>
                      </m:r>
                      <m:r>
                        <m:rPr>
                          <m:nor/>
                        </m:rPr>
                        <a:rPr lang="en-US" sz="4000">
                          <a:solidFill>
                            <a:prstClr val="black"/>
                          </a:solidFill>
                          <a:latin typeface="Arial" panose="020B0604020202020204" pitchFamily="34" charset="0"/>
                          <a:cs typeface="Arial" panose="020B0604020202020204" pitchFamily="34" charset="0"/>
                        </a:rPr>
                        <m:t>n</m:t>
                      </m:r>
                      <m:r>
                        <m:rPr>
                          <m:nor/>
                        </m:rPr>
                        <a:rPr lang="en-US" sz="4000">
                          <a:solidFill>
                            <a:prstClr val="black"/>
                          </a:solidFill>
                          <a:latin typeface="Arial" panose="020B0604020202020204" pitchFamily="34" charset="0"/>
                          <a:cs typeface="Arial" panose="020B0604020202020204" pitchFamily="34" charset="0"/>
                        </a:rPr>
                        <m:t> </m:t>
                      </m:r>
                      <m:r>
                        <m:rPr>
                          <m:nor/>
                        </m:rPr>
                        <a:rPr lang="en-US" sz="4000">
                          <a:solidFill>
                            <a:prstClr val="black"/>
                          </a:solidFill>
                          <a:latin typeface="Arial" panose="020B0604020202020204" pitchFamily="34" charset="0"/>
                          <a:cs typeface="Arial" panose="020B0604020202020204" pitchFamily="34" charset="0"/>
                        </a:rPr>
                        <m:t>l</m:t>
                      </m:r>
                      <m:r>
                        <m:rPr>
                          <m:nor/>
                        </m:rPr>
                        <a:rPr lang="en-US" sz="4000">
                          <a:solidFill>
                            <a:prstClr val="black"/>
                          </a:solidFill>
                          <a:latin typeface="Arial" panose="020B0604020202020204" pitchFamily="34" charset="0"/>
                          <a:cs typeface="Arial" panose="020B0604020202020204" pitchFamily="34" charset="0"/>
                        </a:rPr>
                        <m:t>à</m:t>
                      </m:r>
                      <m:r>
                        <a:rPr lang="en-US" sz="4000" b="0" i="1" smtClean="0">
                          <a:solidFill>
                            <a:prstClr val="black"/>
                          </a:solidFill>
                          <a:latin typeface="Cambria Math" panose="02040503050406030204" pitchFamily="18" charset="0"/>
                          <a:cs typeface="Arial" panose="020B0604020202020204" pitchFamily="34" charset="0"/>
                        </a:rPr>
                        <m:t> </m:t>
                      </m:r>
                    </m:oMath>
                  </m:oMathPara>
                </a14:m>
                <a:endParaRPr lang="en-US" sz="4000" b="0" i="1" smtClean="0">
                  <a:solidFill>
                    <a:prstClr val="black"/>
                  </a:solidFill>
                  <a:latin typeface="Cambria Math" panose="02040503050406030204" pitchFamily="18" charset="0"/>
                  <a:cs typeface="Arial" panose="020B0604020202020204" pitchFamily="34" charset="0"/>
                </a:endParaRPr>
              </a:p>
              <a:p>
                <a:pPr lvl="0" algn="just">
                  <a:lnSpc>
                    <a:spcPct val="150000"/>
                  </a:lnSpc>
                </a:pPr>
                <a14:m>
                  <m:oMathPara xmlns:m="http://schemas.openxmlformats.org/officeDocument/2006/math">
                    <m:oMathParaPr>
                      <m:jc m:val="center"/>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𝑟</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h</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3</m:t>
                          </m:r>
                        </m:den>
                      </m:f>
                      <m:r>
                        <a:rPr lang="en-US"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m:t>
                          </m:r>
                        </m:e>
                        <m:sup>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96</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𝑐𝑚</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934200" y="1756012"/>
                <a:ext cx="10744200" cy="8340488"/>
              </a:xfrm>
              <a:prstGeom prst="rect">
                <a:avLst/>
              </a:prstGeom>
              <a:blipFill>
                <a:blip r:embed="rId7"/>
                <a:stretch>
                  <a:fillRect l="-2043" r="-1986"/>
                </a:stretch>
              </a:blipFill>
            </p:spPr>
            <p:txBody>
              <a:bodyPr/>
              <a:lstStyle/>
              <a:p>
                <a:r>
                  <a:rPr lang="en-US">
                    <a:noFill/>
                  </a:rPr>
                  <a:t> </a:t>
                </a:r>
              </a:p>
            </p:txBody>
          </p:sp>
        </mc:Fallback>
      </mc:AlternateContent>
      <p:pic>
        <p:nvPicPr>
          <p:cNvPr id="15" name="Google Shape;184;p2"/>
          <p:cNvPicPr preferRelativeResize="0"/>
          <p:nvPr/>
        </p:nvPicPr>
        <p:blipFill rotWithShape="1">
          <a:blip r:embed="rId8">
            <a:alphaModFix/>
          </a:blip>
          <a:srcRect/>
          <a:stretch/>
        </p:blipFill>
        <p:spPr>
          <a:xfrm>
            <a:off x="615098" y="9374981"/>
            <a:ext cx="2292250" cy="569119"/>
          </a:xfrm>
          <a:prstGeom prst="rect">
            <a:avLst/>
          </a:prstGeom>
          <a:noFill/>
          <a:ln>
            <a:noFill/>
          </a:ln>
        </p:spPr>
      </p:pic>
      <p:sp>
        <p:nvSpPr>
          <p:cNvPr id="16" name="Freeform 13"/>
          <p:cNvSpPr/>
          <p:nvPr/>
        </p:nvSpPr>
        <p:spPr>
          <a:xfrm rot="17621547">
            <a:off x="16794061" y="-583920"/>
            <a:ext cx="2113503" cy="2278393"/>
          </a:xfrm>
          <a:custGeom>
            <a:avLst/>
            <a:gdLst/>
            <a:ahLst/>
            <a:cxnLst/>
            <a:rect l="l" t="t" r="r" b="b"/>
            <a:pathLst>
              <a:path w="7785329" h="8229600">
                <a:moveTo>
                  <a:pt x="0" y="0"/>
                </a:moveTo>
                <a:lnTo>
                  <a:pt x="7785328" y="0"/>
                </a:lnTo>
                <a:lnTo>
                  <a:pt x="7785328"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63930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up)">
                                      <p:cBhvr>
                                        <p:cTn id="12" dur="500"/>
                                        <p:tgtEl>
                                          <p:spTgt spid="13">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up)">
                                      <p:cBhvr>
                                        <p:cTn id="15" dur="500"/>
                                        <p:tgtEl>
                                          <p:spTgt spid="13">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wipe(up)">
                                      <p:cBhvr>
                                        <p:cTn id="18" dur="500"/>
                                        <p:tgtEl>
                                          <p:spTgt spid="13">
                                            <p:txEl>
                                              <p:pRg st="3" end="3"/>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wipe(up)">
                                      <p:cBhvr>
                                        <p:cTn id="21" dur="500"/>
                                        <p:tgtEl>
                                          <p:spTgt spid="1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xEl>
                                              <p:pRg st="5" end="5"/>
                                            </p:txEl>
                                          </p:spTgt>
                                        </p:tgtEl>
                                        <p:attrNameLst>
                                          <p:attrName>style.visibility</p:attrName>
                                        </p:attrNameLst>
                                      </p:cBhvr>
                                      <p:to>
                                        <p:strVal val="visible"/>
                                      </p:to>
                                    </p:set>
                                    <p:animEffect transition="in" filter="wipe(up)">
                                      <p:cBhvr>
                                        <p:cTn id="26" dur="500"/>
                                        <p:tgtEl>
                                          <p:spTgt spid="13">
                                            <p:txEl>
                                              <p:pRg st="5" end="5"/>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13">
                                            <p:txEl>
                                              <p:pRg st="6" end="6"/>
                                            </p:txEl>
                                          </p:spTgt>
                                        </p:tgtEl>
                                        <p:attrNameLst>
                                          <p:attrName>style.visibility</p:attrName>
                                        </p:attrNameLst>
                                      </p:cBhvr>
                                      <p:to>
                                        <p:strVal val="visible"/>
                                      </p:to>
                                    </p:set>
                                    <p:animEffect transition="in" filter="wipe(up)">
                                      <p:cBhvr>
                                        <p:cTn id="29"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5" name="Freeform 75"/>
          <p:cNvSpPr/>
          <p:nvPr/>
        </p:nvSpPr>
        <p:spPr>
          <a:xfrm>
            <a:off x="7192299" y="9510386"/>
            <a:ext cx="3161912" cy="409568"/>
          </a:xfrm>
          <a:custGeom>
            <a:avLst/>
            <a:gdLst/>
            <a:ahLst/>
            <a:cxnLst/>
            <a:rect l="l" t="t" r="r" b="b"/>
            <a:pathLst>
              <a:path w="3161912" h="409568">
                <a:moveTo>
                  <a:pt x="0" y="0"/>
                </a:moveTo>
                <a:lnTo>
                  <a:pt x="3161912" y="0"/>
                </a:lnTo>
                <a:lnTo>
                  <a:pt x="3161912" y="409568"/>
                </a:lnTo>
                <a:lnTo>
                  <a:pt x="0" y="4095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0" name="TextBox 89">
            <a:extLst>
              <a:ext uri="{FF2B5EF4-FFF2-40B4-BE49-F238E27FC236}">
                <a16:creationId xmlns:a16="http://schemas.microsoft.com/office/drawing/2014/main" id="{396D2107-ED67-C4D0-B800-2F3F996EB999}"/>
              </a:ext>
            </a:extLst>
          </p:cNvPr>
          <p:cNvSpPr txBox="1"/>
          <p:nvPr/>
        </p:nvSpPr>
        <p:spPr>
          <a:xfrm>
            <a:off x="0" y="495300"/>
            <a:ext cx="18288000"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a:ln>
                  <a:noFill/>
                </a:ln>
                <a:solidFill>
                  <a:srgbClr val="52007E"/>
                </a:solidFill>
                <a:effectLst/>
                <a:uLnTx/>
                <a:uFillTx/>
                <a:latin typeface="Arial" panose="020B0604020202020204" pitchFamily="34" charset="0"/>
                <a:ea typeface="+mn-ea"/>
                <a:cs typeface="Arial" panose="020B0604020202020204" pitchFamily="34" charset="0"/>
              </a:rPr>
              <a:t>NỘI DUNG BÀI HỌC </a:t>
            </a:r>
          </a:p>
        </p:txBody>
      </p:sp>
      <p:sp>
        <p:nvSpPr>
          <p:cNvPr id="91" name="Rectangle: Rounded Corners 16">
            <a:extLst>
              <a:ext uri="{FF2B5EF4-FFF2-40B4-BE49-F238E27FC236}">
                <a16:creationId xmlns:a16="http://schemas.microsoft.com/office/drawing/2014/main" id="{96A485D8-377D-1169-0226-92F3516B5314}"/>
              </a:ext>
            </a:extLst>
          </p:cNvPr>
          <p:cNvSpPr/>
          <p:nvPr/>
        </p:nvSpPr>
        <p:spPr>
          <a:xfrm>
            <a:off x="4185873" y="2781300"/>
            <a:ext cx="2403838" cy="1228650"/>
          </a:xfrm>
          <a:prstGeom prst="roundRect">
            <a:avLst/>
          </a:prstGeom>
          <a:solidFill>
            <a:srgbClr val="A2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2D3443"/>
                </a:solidFill>
                <a:effectLst/>
                <a:uLnTx/>
                <a:uFillTx/>
                <a:latin typeface="Arial" panose="020B0604020202020204" pitchFamily="34" charset="0"/>
                <a:ea typeface="+mn-ea"/>
                <a:cs typeface="Arial" panose="020B0604020202020204" pitchFamily="34" charset="0"/>
              </a:rPr>
              <a:t>1</a:t>
            </a:r>
            <a:endParaRPr kumimoji="0" lang="en-US" sz="6000" b="1" i="0" u="none" strike="noStrike" kern="1200" cap="none" spc="0" normalizeH="0" baseline="0" noProof="0">
              <a:ln>
                <a:noFill/>
              </a:ln>
              <a:solidFill>
                <a:srgbClr val="2D3443"/>
              </a:solidFill>
              <a:effectLst/>
              <a:uLnTx/>
              <a:uFillTx/>
              <a:latin typeface="Arial" panose="020B0604020202020204" pitchFamily="34" charset="0"/>
              <a:ea typeface="+mn-ea"/>
              <a:cs typeface="Arial" panose="020B0604020202020204" pitchFamily="34" charset="0"/>
            </a:endParaRPr>
          </a:p>
        </p:txBody>
      </p:sp>
      <p:grpSp>
        <p:nvGrpSpPr>
          <p:cNvPr id="114" name="Group 113"/>
          <p:cNvGrpSpPr/>
          <p:nvPr/>
        </p:nvGrpSpPr>
        <p:grpSpPr>
          <a:xfrm>
            <a:off x="2805745" y="5067669"/>
            <a:ext cx="5347655" cy="2590431"/>
            <a:chOff x="1447800" y="4914900"/>
            <a:chExt cx="4512792" cy="3505200"/>
          </a:xfrm>
        </p:grpSpPr>
        <p:grpSp>
          <p:nvGrpSpPr>
            <p:cNvPr id="100" name="Group 99"/>
            <p:cNvGrpSpPr/>
            <p:nvPr/>
          </p:nvGrpSpPr>
          <p:grpSpPr>
            <a:xfrm>
              <a:off x="1447800" y="4914900"/>
              <a:ext cx="4512792" cy="3505200"/>
              <a:chOff x="2040408" y="4762500"/>
              <a:chExt cx="5003822" cy="4860758"/>
            </a:xfrm>
          </p:grpSpPr>
          <p:sp>
            <p:nvSpPr>
              <p:cNvPr id="88" name="Freeform 2"/>
              <p:cNvSpPr/>
              <p:nvPr/>
            </p:nvSpPr>
            <p:spPr>
              <a:xfrm>
                <a:off x="2040408" y="4762500"/>
                <a:ext cx="4832063" cy="4694825"/>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89" name="Freeform 11"/>
              <p:cNvSpPr/>
              <p:nvPr/>
            </p:nvSpPr>
            <p:spPr>
              <a:xfrm>
                <a:off x="2212167" y="4928433"/>
                <a:ext cx="4832063" cy="4694825"/>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9">
                  <a:duotone>
                    <a:prstClr val="black"/>
                    <a:srgbClr val="A2C3F0">
                      <a:tint val="45000"/>
                      <a:satMod val="400000"/>
                    </a:srgbClr>
                  </a:duotone>
                  <a:extLst>
                    <a:ext uri="{BEBA8EAE-BF5A-486C-A8C5-ECC9F3942E4B}">
                      <a14:imgProps xmlns:a14="http://schemas.microsoft.com/office/drawing/2010/main">
                        <a14:imgLayer r:embed="rId10">
                          <a14:imgEffect>
                            <a14:saturation sat="200000"/>
                          </a14:imgEffect>
                          <a14:imgEffect>
                            <a14:brightnessContrast bright="20000" contrast="40000"/>
                          </a14:imgEffect>
                        </a14:imgLayer>
                      </a14:imgProps>
                    </a:ext>
                    <a:ext uri="{96DAC541-7B7A-43D3-8B79-37D633B846F1}">
                      <asvg:svgBlip xmlns="" xmlns:asvg="http://schemas.microsoft.com/office/drawing/2016/SVG/main" r:embed="rId11"/>
                    </a:ext>
                  </a:extLst>
                </a:blip>
                <a:stretch>
                  <a:fillRect/>
                </a:stretch>
              </a:blipFill>
            </p:spPr>
          </p:sp>
        </p:grpSp>
        <p:sp>
          <p:nvSpPr>
            <p:cNvPr id="92" name="TextBox 91">
              <a:extLst>
                <a:ext uri="{FF2B5EF4-FFF2-40B4-BE49-F238E27FC236}">
                  <a16:creationId xmlns:a16="http://schemas.microsoft.com/office/drawing/2014/main" id="{35E8F639-20E6-8C73-4AB9-E2851ADED5F7}"/>
                </a:ext>
              </a:extLst>
            </p:cNvPr>
            <p:cNvSpPr txBox="1"/>
            <p:nvPr/>
          </p:nvSpPr>
          <p:spPr>
            <a:xfrm>
              <a:off x="2300166" y="5856451"/>
              <a:ext cx="2851551" cy="1356801"/>
            </a:xfrm>
            <a:prstGeom prst="rect">
              <a:avLst/>
            </a:prstGeom>
            <a:noFill/>
          </p:spPr>
          <p:txBody>
            <a:bodyPr wrap="square" rtlCol="0">
              <a:spAutoFit/>
            </a:bodyPr>
            <a:lstStyle/>
            <a:p>
              <a:pPr lvl="0" algn="ctr">
                <a:lnSpc>
                  <a:spcPct val="150000"/>
                </a:lnSpc>
              </a:pPr>
              <a:r>
                <a:rPr lang="en-US" sz="4500" b="1" smtClean="0">
                  <a:solidFill>
                    <a:prstClr val="black"/>
                  </a:solidFill>
                  <a:latin typeface="Arial" panose="020B0604020202020204" pitchFamily="34" charset="0"/>
                  <a:cs typeface="Arial" panose="020B0604020202020204" pitchFamily="34" charset="0"/>
                </a:rPr>
                <a:t>Hình trụ</a:t>
              </a:r>
              <a:endParaRPr kumimoji="0" lang="en-US" sz="4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10" name="Rectangle: Rounded Corners 16">
            <a:extLst>
              <a:ext uri="{FF2B5EF4-FFF2-40B4-BE49-F238E27FC236}">
                <a16:creationId xmlns:a16="http://schemas.microsoft.com/office/drawing/2014/main" id="{96A485D8-377D-1169-0226-92F3516B5314}"/>
              </a:ext>
            </a:extLst>
          </p:cNvPr>
          <p:cNvSpPr/>
          <p:nvPr/>
        </p:nvSpPr>
        <p:spPr>
          <a:xfrm>
            <a:off x="11937226" y="2781300"/>
            <a:ext cx="2403838" cy="1228650"/>
          </a:xfrm>
          <a:prstGeom prst="roundRect">
            <a:avLst/>
          </a:prstGeom>
          <a:solidFill>
            <a:srgbClr val="A2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2D3443"/>
                </a:solidFill>
                <a:effectLst/>
                <a:uLnTx/>
                <a:uFillTx/>
                <a:latin typeface="Arial" panose="020B0604020202020204" pitchFamily="34" charset="0"/>
                <a:ea typeface="+mn-ea"/>
                <a:cs typeface="Arial" panose="020B0604020202020204" pitchFamily="34" charset="0"/>
              </a:rPr>
              <a:t>2</a:t>
            </a:r>
            <a:endParaRPr kumimoji="0" lang="en-US" sz="6000" b="1" i="0" u="none" strike="noStrike" kern="1200" cap="none" spc="0" normalizeH="0" baseline="0" noProof="0">
              <a:ln>
                <a:noFill/>
              </a:ln>
              <a:solidFill>
                <a:srgbClr val="2D3443"/>
              </a:solidFill>
              <a:effectLst/>
              <a:uLnTx/>
              <a:uFillTx/>
              <a:latin typeface="Arial" panose="020B0604020202020204" pitchFamily="34" charset="0"/>
              <a:ea typeface="+mn-ea"/>
              <a:cs typeface="Arial" panose="020B0604020202020204" pitchFamily="34" charset="0"/>
            </a:endParaRPr>
          </a:p>
        </p:txBody>
      </p:sp>
      <p:grpSp>
        <p:nvGrpSpPr>
          <p:cNvPr id="117" name="Group 116"/>
          <p:cNvGrpSpPr/>
          <p:nvPr/>
        </p:nvGrpSpPr>
        <p:grpSpPr>
          <a:xfrm>
            <a:off x="10363200" y="5067669"/>
            <a:ext cx="5347655" cy="2590431"/>
            <a:chOff x="12545689" y="4914900"/>
            <a:chExt cx="5347655" cy="4495800"/>
          </a:xfrm>
        </p:grpSpPr>
        <p:grpSp>
          <p:nvGrpSpPr>
            <p:cNvPr id="109" name="Group 108"/>
            <p:cNvGrpSpPr/>
            <p:nvPr/>
          </p:nvGrpSpPr>
          <p:grpSpPr>
            <a:xfrm>
              <a:off x="12545689" y="4914900"/>
              <a:ext cx="5347655" cy="4495800"/>
              <a:chOff x="2040408" y="4762500"/>
              <a:chExt cx="5003822" cy="4860758"/>
            </a:xfrm>
          </p:grpSpPr>
          <p:sp>
            <p:nvSpPr>
              <p:cNvPr id="112" name="Freeform 2"/>
              <p:cNvSpPr/>
              <p:nvPr/>
            </p:nvSpPr>
            <p:spPr>
              <a:xfrm>
                <a:off x="2040408" y="4762500"/>
                <a:ext cx="4832063" cy="4694825"/>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113" name="Freeform 11"/>
              <p:cNvSpPr/>
              <p:nvPr/>
            </p:nvSpPr>
            <p:spPr>
              <a:xfrm>
                <a:off x="2212167" y="4928433"/>
                <a:ext cx="4832063" cy="4694825"/>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9">
                  <a:duotone>
                    <a:prstClr val="black"/>
                    <a:srgbClr val="A2C3F0">
                      <a:tint val="45000"/>
                      <a:satMod val="400000"/>
                    </a:srgbClr>
                  </a:duotone>
                  <a:extLst>
                    <a:ext uri="{BEBA8EAE-BF5A-486C-A8C5-ECC9F3942E4B}">
                      <a14:imgProps xmlns:a14="http://schemas.microsoft.com/office/drawing/2010/main">
                        <a14:imgLayer r:embed="rId10">
                          <a14:imgEffect>
                            <a14:saturation sat="200000"/>
                          </a14:imgEffect>
                          <a14:imgEffect>
                            <a14:brightnessContrast bright="20000" contrast="40000"/>
                          </a14:imgEffect>
                        </a14:imgLayer>
                      </a14:imgProps>
                    </a:ext>
                    <a:ext uri="{96DAC541-7B7A-43D3-8B79-37D633B846F1}">
                      <asvg:svgBlip xmlns="" xmlns:asvg="http://schemas.microsoft.com/office/drawing/2016/SVG/main" r:embed="rId11"/>
                    </a:ext>
                  </a:extLst>
                </a:blip>
                <a:stretch>
                  <a:fillRect/>
                </a:stretch>
              </a:blipFill>
            </p:spPr>
          </p:sp>
        </p:grpSp>
        <p:sp>
          <p:nvSpPr>
            <p:cNvPr id="111" name="TextBox 110">
              <a:extLst>
                <a:ext uri="{FF2B5EF4-FFF2-40B4-BE49-F238E27FC236}">
                  <a16:creationId xmlns:a16="http://schemas.microsoft.com/office/drawing/2014/main" id="{35E8F639-20E6-8C73-4AB9-E2851ADED5F7}"/>
                </a:ext>
              </a:extLst>
            </p:cNvPr>
            <p:cNvSpPr txBox="1"/>
            <p:nvPr/>
          </p:nvSpPr>
          <p:spPr>
            <a:xfrm>
              <a:off x="13152418" y="6120973"/>
              <a:ext cx="4338431" cy="1740245"/>
            </a:xfrm>
            <a:prstGeom prst="rect">
              <a:avLst/>
            </a:prstGeom>
            <a:noFill/>
          </p:spPr>
          <p:txBody>
            <a:bodyPr wrap="square" rtlCol="0">
              <a:spAutoFit/>
            </a:bodyPr>
            <a:lstStyle/>
            <a:p>
              <a:pPr lvl="0" algn="ctr">
                <a:lnSpc>
                  <a:spcPct val="150000"/>
                </a:lnSpc>
              </a:pPr>
              <a:r>
                <a:rPr lang="vi-VN" sz="4500" b="1">
                  <a:solidFill>
                    <a:prstClr val="black"/>
                  </a:solidFill>
                  <a:cs typeface="Arial" panose="020B0604020202020204" pitchFamily="34" charset="0"/>
                </a:rPr>
                <a:t>Hình nón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9" name="Freeform 7"/>
          <p:cNvSpPr/>
          <p:nvPr/>
        </p:nvSpPr>
        <p:spPr>
          <a:xfrm rot="19288808">
            <a:off x="15495181" y="7656576"/>
            <a:ext cx="2341910" cy="2511030"/>
          </a:xfrm>
          <a:custGeom>
            <a:avLst/>
            <a:gdLst/>
            <a:ahLst/>
            <a:cxnLst/>
            <a:rect l="l" t="t" r="r" b="b"/>
            <a:pathLst>
              <a:path w="7756398" h="8229600">
                <a:moveTo>
                  <a:pt x="0" y="0"/>
                </a:moveTo>
                <a:lnTo>
                  <a:pt x="7756398" y="0"/>
                </a:lnTo>
                <a:lnTo>
                  <a:pt x="7756398" y="8229600"/>
                </a:lnTo>
                <a:lnTo>
                  <a:pt x="0" y="8229600"/>
                </a:lnTo>
                <a:lnTo>
                  <a:pt x="0" y="0"/>
                </a:lnTo>
                <a:close/>
              </a:path>
            </a:pathLst>
          </a:custGeom>
          <a:blipFill>
            <a:blip r:embed="rId12"/>
            <a:stretch>
              <a:fillRect/>
            </a:stretch>
          </a:blipFill>
        </p:spPr>
      </p:sp>
      <p:pic>
        <p:nvPicPr>
          <p:cNvPr id="2" name="Picture 1"/>
          <p:cNvPicPr>
            <a:picLocks noChangeAspect="1"/>
          </p:cNvPicPr>
          <p:nvPr/>
        </p:nvPicPr>
        <p:blipFill>
          <a:blip r:embed="rId13"/>
          <a:stretch>
            <a:fillRect/>
          </a:stretch>
        </p:blipFill>
        <p:spPr>
          <a:xfrm>
            <a:off x="152400" y="6667500"/>
            <a:ext cx="2250627" cy="332235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cTn>
                              </p:par>
                              <p:par>
                                <p:cTn id="8" presetID="16" presetClass="entr" presetSubtype="21"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10"/>
                                        </p:tgtEl>
                                        <p:attrNameLst>
                                          <p:attrName>style.visibility</p:attrName>
                                        </p:attrNameLst>
                                      </p:cBhvr>
                                      <p:to>
                                        <p:strVal val="visible"/>
                                      </p:to>
                                    </p:set>
                                    <p:animEffect transition="in" filter="barn(inVertical)">
                                      <p:cBhvr>
                                        <p:cTn id="14" dur="500"/>
                                        <p:tgtEl>
                                          <p:spTgt spid="1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barn(inVertical)">
                                      <p:cBhvr>
                                        <p:cTn id="1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1"/>
            <a:ext cx="18288000" cy="2895601"/>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sp>
        <p:nvSpPr>
          <p:cNvPr id="81" name="Rectangle 80"/>
          <p:cNvSpPr/>
          <p:nvPr/>
        </p:nvSpPr>
        <p:spPr>
          <a:xfrm>
            <a:off x="577516" y="12243"/>
            <a:ext cx="17229598" cy="2054409"/>
          </a:xfrm>
          <a:prstGeom prst="rect">
            <a:avLst/>
          </a:prstGeom>
        </p:spPr>
        <p:txBody>
          <a:bodyPr wrap="square">
            <a:spAutoFit/>
          </a:bodyPr>
          <a:lstStyle/>
          <a:p>
            <a:pPr lvl="0" algn="just">
              <a:lnSpc>
                <a:spcPct val="150000"/>
              </a:lnSpc>
            </a:pPr>
            <a:r>
              <a:rPr kumimoji="0" lang="vi-VN"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4. </a:t>
            </a:r>
            <a:r>
              <a:rPr lang="vi-VN" sz="4000">
                <a:solidFill>
                  <a:srgbClr val="000000"/>
                </a:solidFill>
                <a:ea typeface="Times New Roman" panose="02020603050405020304" pitchFamily="18" charset="0"/>
                <a:cs typeface="Arial" panose="020B0604020202020204" pitchFamily="34" charset="0"/>
              </a:rPr>
              <a:t>Tính diện tích xung quanh và thể tích của một hình nón có độ dài đường sinh bằng 13cm và chiều cao bằng 12cm.</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82" name="Group 81"/>
          <p:cNvGrpSpPr/>
          <p:nvPr/>
        </p:nvGrpSpPr>
        <p:grpSpPr>
          <a:xfrm>
            <a:off x="64692" y="2187923"/>
            <a:ext cx="2847285" cy="1279177"/>
            <a:chOff x="859666" y="676025"/>
            <a:chExt cx="3432866" cy="1051118"/>
          </a:xfrm>
        </p:grpSpPr>
        <p:pic>
          <p:nvPicPr>
            <p:cNvPr id="83" name="Picture 8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5" name="Freeform 76"/>
          <p:cNvSpPr/>
          <p:nvPr/>
        </p:nvSpPr>
        <p:spPr>
          <a:xfrm>
            <a:off x="-685800" y="8648700"/>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5"/>
            <a:stretch>
              <a:fillRect l="-1" r="-1"/>
            </a:stretch>
          </a:blipFill>
        </p:spPr>
      </p:sp>
      <mc:AlternateContent xmlns:mc="http://schemas.openxmlformats.org/markup-compatibility/2006">
        <mc:Choice xmlns:a14="http://schemas.microsoft.com/office/drawing/2010/main" Requires="a14">
          <p:sp>
            <p:nvSpPr>
              <p:cNvPr id="3" name="Rectangle 2"/>
              <p:cNvSpPr/>
              <p:nvPr/>
            </p:nvSpPr>
            <p:spPr>
              <a:xfrm>
                <a:off x="9067800" y="3543300"/>
                <a:ext cx="8739314" cy="628768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a:latin typeface="Cambria Math" panose="02040503050406030204" pitchFamily="18" charset="0"/>
                        <a:ea typeface="Malgun Gothic" panose="020B0503020000020004" pitchFamily="34" charset="-127"/>
                        <a:cs typeface="Times New Roman" panose="02020603050405020304" pitchFamily="18" charset="0"/>
                      </a:rPr>
                      <m:t>𝑙</m:t>
                    </m:r>
                    <m:r>
                      <a:rPr lang="en-US" sz="4000" i="1">
                        <a:latin typeface="Cambria Math" panose="02040503050406030204" pitchFamily="18" charset="0"/>
                        <a:ea typeface="Malgun Gothic" panose="020B0503020000020004" pitchFamily="34" charset="-127"/>
                        <a:cs typeface="Times New Roman" panose="02020603050405020304" pitchFamily="18" charset="0"/>
                      </a:rPr>
                      <m:t>=</m:t>
                    </m:r>
                    <m:r>
                      <a:rPr lang="en-US" sz="4000" i="1">
                        <a:latin typeface="Cambria Math" panose="02040503050406030204" pitchFamily="18" charset="0"/>
                        <a:ea typeface="Malgun Gothic" panose="020B0503020000020004" pitchFamily="34" charset="-127"/>
                        <a:cs typeface="Times New Roman" panose="02020603050405020304" pitchFamily="18" charset="0"/>
                      </a:rPr>
                      <m:t>13</m:t>
                    </m:r>
                    <m:r>
                      <m:rPr>
                        <m:nor/>
                      </m:rPr>
                      <a:rPr lang="en-US" sz="4000" i="1">
                        <a:effectLst/>
                        <a:latin typeface="Arial" panose="020B0604020202020204" pitchFamily="34" charset="0"/>
                        <a:ea typeface="Malgun Gothic" panose="020B0503020000020004" pitchFamily="34" charset="-127"/>
                        <a:cs typeface="Arial" panose="020B0604020202020204" pitchFamily="34" charset="0"/>
                      </a:rPr>
                      <m:t> </m:t>
                    </m:r>
                    <m:r>
                      <m:rPr>
                        <m:nor/>
                      </m:rPr>
                      <a:rPr lang="en-US" sz="4000">
                        <a:effectLst/>
                        <a:latin typeface="Arial" panose="020B0604020202020204" pitchFamily="34" charset="0"/>
                        <a:ea typeface="Malgun Gothic" panose="020B0503020000020004" pitchFamily="34" charset="-127"/>
                        <a:cs typeface="Arial" panose="020B0604020202020204" pitchFamily="34" charset="0"/>
                      </a:rPr>
                      <m:t>cm</m:t>
                    </m:r>
                    <m:r>
                      <a:rPr lang="en-US" sz="40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h</m:t>
                    </m:r>
                    <m:r>
                      <a:rPr lang="en-US" sz="40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a:effectLst/>
                        <a:latin typeface="Cambria Math" panose="02040503050406030204" pitchFamily="18" charset="0"/>
                        <a:ea typeface="Malgun Gothic" panose="020B0503020000020004" pitchFamily="34" charset="-127"/>
                        <a:cs typeface="Times New Roman" panose="02020603050405020304" pitchFamily="18" charset="0"/>
                      </a:rPr>
                      <m:t>12</m:t>
                    </m:r>
                    <m:r>
                      <m:rPr>
                        <m:nor/>
                      </m:rPr>
                      <a:rPr lang="en-US" sz="4000" i="1">
                        <a:effectLst/>
                        <a:latin typeface="Arial" panose="020B0604020202020204" pitchFamily="34" charset="0"/>
                        <a:ea typeface="Malgun Gothic" panose="020B0503020000020004" pitchFamily="34" charset="-127"/>
                        <a:cs typeface="Arial" panose="020B0604020202020204" pitchFamily="34" charset="0"/>
                      </a:rPr>
                      <m:t> </m:t>
                    </m:r>
                    <m:r>
                      <m:rPr>
                        <m:nor/>
                      </m:rPr>
                      <a:rPr lang="en-US" sz="4000">
                        <a:effectLst/>
                        <a:latin typeface="Arial" panose="020B0604020202020204" pitchFamily="34" charset="0"/>
                        <a:ea typeface="Malgun Gothic" panose="020B0503020000020004" pitchFamily="34" charset="-127"/>
                        <a:cs typeface="Arial" panose="020B0604020202020204" pitchFamily="34" charset="0"/>
                      </a:rPr>
                      <m:t>cm</m:t>
                    </m:r>
                    <m:r>
                      <a:rPr lang="en-US" sz="40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vi-VN" sz="4000">
                    <a:effectLst/>
                    <a:latin typeface="Arial" panose="020B0604020202020204" pitchFamily="34" charset="0"/>
                    <a:ea typeface="Malgun Gothic" panose="020B0503020000020004" pitchFamily="34" charset="-127"/>
                    <a:cs typeface="Arial" panose="020B0604020202020204" pitchFamily="34" charset="0"/>
                  </a:rPr>
                  <a:t>Tam giác </a:t>
                </a:r>
                <a14:m>
                  <m:oMath xmlns:m="http://schemas.openxmlformats.org/officeDocument/2006/math">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𝑆𝑂𝐵</m:t>
                    </m:r>
                  </m:oMath>
                </a14:m>
                <a:r>
                  <a:rPr lang="vi-VN" sz="4000">
                    <a:effectLst/>
                    <a:latin typeface="Arial" panose="020B0604020202020204" pitchFamily="34" charset="0"/>
                    <a:ea typeface="Malgun Gothic" panose="020B0503020000020004" pitchFamily="34" charset="-127"/>
                    <a:cs typeface="Arial" panose="020B0604020202020204" pitchFamily="34" charset="0"/>
                  </a:rPr>
                  <a:t> vuông tại </a:t>
                </a:r>
                <a14:m>
                  <m:oMath xmlns:m="http://schemas.openxmlformats.org/officeDocument/2006/math">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vi-VN" sz="4000">
                    <a:effectLst/>
                    <a:latin typeface="Arial" panose="020B0604020202020204" pitchFamily="34" charset="0"/>
                    <a:ea typeface="Malgun Gothic" panose="020B0503020000020004" pitchFamily="34" charset="-127"/>
                    <a:cs typeface="Arial" panose="020B0604020202020204" pitchFamily="34" charset="0"/>
                  </a:rPr>
                  <a:t> nên:</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(định lí Pythagore)</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13</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13</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25</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Malgun Gothic" panose="020B0503020000020004" pitchFamily="34" charset="-127"/>
                    <a:cs typeface="Arial" panose="020B0604020202020204" pitchFamily="34" charset="0"/>
                  </a:rPr>
                  <a:t>suy ra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r>
                  <a:rPr lang="en-US" sz="4000" smtClean="0">
                    <a:effectLst/>
                    <a:latin typeface="Arial" panose="020B0604020202020204" pitchFamily="34" charset="0"/>
                    <a:ea typeface="Malgun Gothic" panose="020B0503020000020004" pitchFamily="34" charset="-127"/>
                    <a:cs typeface="Arial" panose="020B0604020202020204" pitchFamily="34" charset="0"/>
                  </a:rPr>
                  <a:t>cm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067800" y="3543300"/>
                <a:ext cx="8739314" cy="6287683"/>
              </a:xfrm>
              <a:prstGeom prst="rect">
                <a:avLst/>
              </a:prstGeom>
              <a:blipFill>
                <a:blip r:embed="rId6"/>
                <a:stretch>
                  <a:fillRect l="-2512" b="-3198"/>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a:off x="1488335" y="3695700"/>
            <a:ext cx="6512665" cy="6248400"/>
          </a:xfrm>
          <a:prstGeom prst="rect">
            <a:avLst/>
          </a:prstGeom>
        </p:spPr>
      </p:pic>
    </p:spTree>
    <p:extLst>
      <p:ext uri="{BB962C8B-B14F-4D97-AF65-F5344CB8AC3E}">
        <p14:creationId xmlns:p14="http://schemas.microsoft.com/office/powerpoint/2010/main" val="256295349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p:cTn id="12" dur="500" fill="hold"/>
                                        <p:tgtEl>
                                          <p:spTgt spid="82"/>
                                        </p:tgtEl>
                                        <p:attrNameLst>
                                          <p:attrName>ppt_w</p:attrName>
                                        </p:attrNameLst>
                                      </p:cBhvr>
                                      <p:tavLst>
                                        <p:tav tm="0">
                                          <p:val>
                                            <p:fltVal val="0"/>
                                          </p:val>
                                        </p:tav>
                                        <p:tav tm="100000">
                                          <p:val>
                                            <p:strVal val="#ppt_w"/>
                                          </p:val>
                                        </p:tav>
                                      </p:tavLst>
                                    </p:anim>
                                    <p:anim calcmode="lin" valueType="num">
                                      <p:cBhvr>
                                        <p:cTn id="13" dur="500" fill="hold"/>
                                        <p:tgtEl>
                                          <p:spTgt spid="82"/>
                                        </p:tgtEl>
                                        <p:attrNameLst>
                                          <p:attrName>ppt_h</p:attrName>
                                        </p:attrNameLst>
                                      </p:cBhvr>
                                      <p:tavLst>
                                        <p:tav tm="0">
                                          <p:val>
                                            <p:fltVal val="0"/>
                                          </p:val>
                                        </p:tav>
                                        <p:tav tm="100000">
                                          <p:val>
                                            <p:strVal val="#ppt_h"/>
                                          </p:val>
                                        </p:tav>
                                      </p:tavLst>
                                    </p:anim>
                                    <p:animEffect transition="in" filter="fade">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7" dur="500"/>
                                        <p:tgtEl>
                                          <p:spTgt spid="3">
                                            <p:txEl>
                                              <p:pRg st="3" end="3"/>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1"/>
            <a:ext cx="18288000" cy="2895601"/>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sp>
        <p:nvSpPr>
          <p:cNvPr id="81" name="Rectangle 80"/>
          <p:cNvSpPr/>
          <p:nvPr/>
        </p:nvSpPr>
        <p:spPr>
          <a:xfrm>
            <a:off x="577516" y="12243"/>
            <a:ext cx="17229598" cy="205440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Tính diện tích xung quanh và thể tích của một hình nón có độ dài đường sinh bằng 13cm và chiều cao bằng 12cm.</a:t>
            </a:r>
          </a:p>
        </p:txBody>
      </p:sp>
      <p:grpSp>
        <p:nvGrpSpPr>
          <p:cNvPr id="82" name="Group 81"/>
          <p:cNvGrpSpPr/>
          <p:nvPr/>
        </p:nvGrpSpPr>
        <p:grpSpPr>
          <a:xfrm>
            <a:off x="64692" y="2187923"/>
            <a:ext cx="2847285" cy="1279177"/>
            <a:chOff x="859666" y="676025"/>
            <a:chExt cx="3432866" cy="1051118"/>
          </a:xfrm>
        </p:grpSpPr>
        <p:pic>
          <p:nvPicPr>
            <p:cNvPr id="83" name="Picture 8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5" name="Freeform 76"/>
          <p:cNvSpPr/>
          <p:nvPr/>
        </p:nvSpPr>
        <p:spPr>
          <a:xfrm>
            <a:off x="-685800" y="8648700"/>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5"/>
            <a:stretch>
              <a:fillRect l="-1" r="-1"/>
            </a:stretch>
          </a:blipFill>
        </p:spPr>
      </p:sp>
      <mc:AlternateContent xmlns:mc="http://schemas.openxmlformats.org/markup-compatibility/2006">
        <mc:Choice xmlns:a14="http://schemas.microsoft.com/office/drawing/2010/main" Requires="a14">
          <p:sp>
            <p:nvSpPr>
              <p:cNvPr id="3" name="Rectangle 2"/>
              <p:cNvSpPr/>
              <p:nvPr/>
            </p:nvSpPr>
            <p:spPr>
              <a:xfrm>
                <a:off x="9067800" y="3569549"/>
                <a:ext cx="8739314" cy="584115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Diện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tích xung quanh của hình nón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600"/>
                  </a:spcBef>
                  <a:spcAft>
                    <a:spcPts val="600"/>
                  </a:spcAft>
                  <a:buClrTx/>
                  <a:buSzTx/>
                  <a:buFontTx/>
                  <a:buNone/>
                  <a:tabLst/>
                  <a:defRPr/>
                </a:pPr>
                <a14:m>
                  <m:oMath xmlns:m="http://schemas.openxmlformats.org/officeDocument/2006/math">
                    <m:sSub>
                      <m:sSub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𝑆</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𝑥𝑞</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𝑅𝐼</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.5.13=65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c</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m</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Thể tích của hình nón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𝑉</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𝜋</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𝑅</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h</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𝜋</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Cambria Math" panose="020405030504060302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12</m:t>
                      </m:r>
                    </m:oMath>
                  </m:oMathPara>
                </a14:m>
                <a:endPar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u="none" strike="noStrike" kern="1200" cap="none" spc="0" normalizeH="0" baseline="0" noProof="0" smtClean="0">
                    <a:ln>
                      <a:noFill/>
                    </a:ln>
                    <a:solidFill>
                      <a:prstClr val="black"/>
                    </a:solidFill>
                    <a:effectLst/>
                    <a:uLnTx/>
                    <a:uFillTx/>
                    <a:ea typeface="Malgun Gothic" panose="020B0503020000020004" pitchFamily="34" charset="-127"/>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=100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c</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m</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sup>
                        </m:sSup>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067800" y="3569549"/>
                <a:ext cx="8739314" cy="5841151"/>
              </a:xfrm>
              <a:prstGeom prst="rect">
                <a:avLst/>
              </a:prstGeom>
              <a:blipFill>
                <a:blip r:embed="rId6"/>
                <a:stretch>
                  <a:fillRect l="-2512" r="-837"/>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a:off x="1488335" y="3695700"/>
            <a:ext cx="6512665" cy="6248400"/>
          </a:xfrm>
          <a:prstGeom prst="rect">
            <a:avLst/>
          </a:prstGeom>
        </p:spPr>
      </p:pic>
    </p:spTree>
    <p:extLst>
      <p:ext uri="{BB962C8B-B14F-4D97-AF65-F5344CB8AC3E}">
        <p14:creationId xmlns:p14="http://schemas.microsoft.com/office/powerpoint/2010/main" val="2157853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110" name="Rectangle 109"/>
          <p:cNvSpPr/>
          <p:nvPr/>
        </p:nvSpPr>
        <p:spPr>
          <a:xfrm>
            <a:off x="381048" y="351760"/>
            <a:ext cx="17537614" cy="95250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14"/>
          <p:cNvSpPr/>
          <p:nvPr/>
        </p:nvSpPr>
        <p:spPr>
          <a:xfrm rot="10278021">
            <a:off x="-939015" y="7894510"/>
            <a:ext cx="3352800" cy="321526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sp>
      <p:grpSp>
        <p:nvGrpSpPr>
          <p:cNvPr id="6" name="Group 5"/>
          <p:cNvGrpSpPr/>
          <p:nvPr/>
        </p:nvGrpSpPr>
        <p:grpSpPr>
          <a:xfrm>
            <a:off x="605911" y="480588"/>
            <a:ext cx="17040405" cy="9082512"/>
            <a:chOff x="585159" y="342900"/>
            <a:chExt cx="17040405" cy="9082512"/>
          </a:xfrm>
        </p:grpSpPr>
        <mc:AlternateContent xmlns:mc="http://schemas.openxmlformats.org/markup-compatibility/2006">
          <mc:Choice xmlns:a14="http://schemas.microsoft.com/office/drawing/2010/main" Requires="a14">
            <p:sp>
              <p:nvSpPr>
                <p:cNvPr id="113" name="Rectangle 112"/>
                <p:cNvSpPr/>
                <p:nvPr/>
              </p:nvSpPr>
              <p:spPr>
                <a:xfrm>
                  <a:off x="585159" y="342900"/>
                  <a:ext cx="17040405" cy="3093154"/>
                </a:xfrm>
                <a:prstGeom prst="rect">
                  <a:avLst/>
                </a:prstGeom>
              </p:spPr>
              <p:txBody>
                <a:bodyPr wrap="square">
                  <a:spAutoFit/>
                </a:bodyPr>
                <a:lstStyle/>
                <a:p>
                  <a:pPr algn="just">
                    <a:lnSpc>
                      <a:spcPct val="150000"/>
                    </a:lnSpc>
                    <a:spcBef>
                      <a:spcPts val="300"/>
                    </a:spcBef>
                    <a:spcAft>
                      <a:spcPts val="300"/>
                    </a:spcAft>
                  </a:pPr>
                  <a:r>
                    <a:rPr lang="vi-VN" sz="4600" b="1">
                      <a:solidFill>
                        <a:srgbClr val="457EFD"/>
                      </a:solidFill>
                      <a:ea typeface="Times New Roman" panose="02020603050405020304" pitchFamily="18" charset="0"/>
                      <a:cs typeface="Arial" panose="020B0604020202020204" pitchFamily="34" charset="0"/>
                    </a:rPr>
                    <a:t>Vận </a:t>
                  </a:r>
                  <a:r>
                    <a:rPr lang="vi-VN" sz="4600" b="1" smtClean="0">
                      <a:solidFill>
                        <a:srgbClr val="457EFD"/>
                      </a:solidFill>
                      <a:ea typeface="Times New Roman" panose="02020603050405020304" pitchFamily="18" charset="0"/>
                      <a:cs typeface="Arial" panose="020B0604020202020204" pitchFamily="34" charset="0"/>
                    </a:rPr>
                    <a:t>dụng</a:t>
                  </a:r>
                  <a:r>
                    <a:rPr kumimoji="0" lang="en-US" sz="4600" b="1" i="0" u="none" strike="noStrike" kern="1200" cap="none" spc="0" normalizeH="0" baseline="0" noProof="0" smtClean="0">
                      <a:ln>
                        <a:noFill/>
                      </a:ln>
                      <a:solidFill>
                        <a:srgbClr val="457EFD"/>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200">
                      <a:ea typeface="Calibri" panose="020F0502020204030204" pitchFamily="34" charset="0"/>
                      <a:cs typeface="Times New Roman" panose="02020603050405020304" pitchFamily="18" charset="0"/>
                    </a:rPr>
                    <a:t>Người ta đổ muối thu hoạch được trên cánh đồng muối thành từng đống có dạng hình nón với chiều cao khoảng </a:t>
                  </a:r>
                  <a14:m>
                    <m:oMath xmlns:m="http://schemas.openxmlformats.org/officeDocument/2006/math">
                      <m:r>
                        <a:rPr lang="vi-VN" sz="4200" i="0">
                          <a:effectLst/>
                          <a:ea typeface="Calibri" panose="020F0502020204030204" pitchFamily="34" charset="0"/>
                          <a:cs typeface="Times New Roman" panose="02020603050405020304" pitchFamily="18" charset="0"/>
                        </a:rPr>
                        <m:t>0,9</m:t>
                      </m:r>
                      <m:r>
                        <m:rPr>
                          <m:sty m:val="p"/>
                        </m:rPr>
                        <a:rPr lang="vi-VN" sz="4200" i="0">
                          <a:effectLst/>
                          <a:ea typeface="Calibri" panose="020F0502020204030204" pitchFamily="34" charset="0"/>
                          <a:cs typeface="Times New Roman" panose="02020603050405020304" pitchFamily="18" charset="0"/>
                        </a:rPr>
                        <m:t>m</m:t>
                      </m:r>
                    </m:oMath>
                  </a14:m>
                  <a:r>
                    <a:rPr lang="vi-VN" sz="4200">
                      <a:effectLst/>
                      <a:ea typeface="Calibri" panose="020F0502020204030204" pitchFamily="34" charset="0"/>
                      <a:cs typeface="Times New Roman" panose="02020603050405020304" pitchFamily="18" charset="0"/>
                    </a:rPr>
                    <a:t> và đường kính đáy khoảng </a:t>
                  </a:r>
                  <a14:m>
                    <m:oMath xmlns:m="http://schemas.openxmlformats.org/officeDocument/2006/math">
                      <m:r>
                        <a:rPr lang="vi-VN" sz="4200" i="0">
                          <a:effectLst/>
                          <a:ea typeface="Calibri" panose="020F0502020204030204" pitchFamily="34" charset="0"/>
                          <a:cs typeface="Times New Roman" panose="02020603050405020304" pitchFamily="18" charset="0"/>
                        </a:rPr>
                        <m:t>1,6</m:t>
                      </m:r>
                      <m:r>
                        <m:rPr>
                          <m:sty m:val="p"/>
                        </m:rPr>
                        <a:rPr lang="vi-VN" sz="4200" i="0">
                          <a:effectLst/>
                          <a:ea typeface="Calibri" panose="020F0502020204030204" pitchFamily="34" charset="0"/>
                          <a:cs typeface="Times New Roman" panose="02020603050405020304" pitchFamily="18" charset="0"/>
                        </a:rPr>
                        <m:t>m</m:t>
                      </m:r>
                    </m:oMath>
                  </a14:m>
                  <a:r>
                    <a:rPr lang="vi-VN" sz="4200">
                      <a:effectLst/>
                      <a:ea typeface="Calibri" panose="020F0502020204030204" pitchFamily="34" charset="0"/>
                      <a:cs typeface="Times New Roman" panose="02020603050405020304" pitchFamily="18" charset="0"/>
                    </a:rPr>
                    <a:t>. </a:t>
                  </a:r>
                  <a:endParaRPr lang="en-US" sz="4200">
                    <a:effectLst/>
                    <a:ea typeface="Calibri" panose="020F0502020204030204" pitchFamily="34" charset="0"/>
                    <a:cs typeface="Times New Roman" panose="02020603050405020304" pitchFamily="18" charset="0"/>
                  </a:endParaRPr>
                </a:p>
              </p:txBody>
            </p:sp>
          </mc:Choice>
          <mc:Fallback>
            <p:sp>
              <p:nvSpPr>
                <p:cNvPr id="113" name="Rectangle 112"/>
                <p:cNvSpPr>
                  <a:spLocks noRot="1" noChangeAspect="1" noMove="1" noResize="1" noEditPoints="1" noAdjustHandles="1" noChangeArrowheads="1" noChangeShapeType="1" noTextEdit="1"/>
                </p:cNvSpPr>
                <p:nvPr/>
              </p:nvSpPr>
              <p:spPr>
                <a:xfrm>
                  <a:off x="585159" y="342900"/>
                  <a:ext cx="17040405" cy="3093154"/>
                </a:xfrm>
                <a:prstGeom prst="rect">
                  <a:avLst/>
                </a:prstGeom>
                <a:blipFill>
                  <a:blip r:embed="rId4"/>
                  <a:stretch>
                    <a:fillRect l="-1538" r="-1359" b="-4339"/>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571" y="3848100"/>
              <a:ext cx="9736951" cy="557731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585159" y="3401965"/>
                  <a:ext cx="6730041" cy="3970318"/>
                </a:xfrm>
                <a:prstGeom prst="rect">
                  <a:avLst/>
                </a:prstGeom>
              </p:spPr>
              <p:txBody>
                <a:bodyPr wrap="square">
                  <a:spAutoFit/>
                </a:bodyPr>
                <a:lstStyle/>
                <a:p>
                  <a:pPr lvl="0" algn="just">
                    <a:lnSpc>
                      <a:spcPct val="150000"/>
                    </a:lnSpc>
                    <a:spcBef>
                      <a:spcPts val="300"/>
                    </a:spcBef>
                    <a:spcAft>
                      <a:spcPts val="300"/>
                    </a:spcAft>
                  </a:pPr>
                  <a:r>
                    <a:rPr lang="vi-VN" sz="4200">
                      <a:solidFill>
                        <a:prstClr val="black"/>
                      </a:solidFill>
                      <a:ea typeface="Calibri" panose="020F0502020204030204" pitchFamily="34" charset="0"/>
                      <a:cs typeface="Times New Roman" panose="02020603050405020304" pitchFamily="18" charset="0"/>
                    </a:rPr>
                    <a:t>Hỏi mỗi đống muối có bao nhiêu decimét khối muối? (Làm tròn kết quả đến hàng đơn vị của </a:t>
                  </a:r>
                  <a14:m>
                    <m:oMath xmlns:m="http://schemas.openxmlformats.org/officeDocument/2006/math">
                      <m:sSup>
                        <m:sSup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200">
                              <a:solidFill>
                                <a:prstClr val="black"/>
                              </a:solidFill>
                              <a:latin typeface="Cambria Math" panose="02040503050406030204" pitchFamily="18" charset="0"/>
                              <a:ea typeface="Calibri" panose="020F0502020204030204" pitchFamily="34" charset="0"/>
                              <a:cs typeface="Times New Roman" panose="02020603050405020304" pitchFamily="18" charset="0"/>
                            </a:rPr>
                            <m:t>dm</m:t>
                          </m:r>
                        </m:e>
                        <m:sup>
                          <m:r>
                            <a:rPr lang="vi-VN" sz="42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a14:m>
                  <a:r>
                    <a:rPr lang="vi-VN" sz="4200">
                      <a:solidFill>
                        <a:prstClr val="black"/>
                      </a:solidFill>
                      <a:ea typeface="Calibri" panose="020F0502020204030204" pitchFamily="34" charset="0"/>
                      <a:cs typeface="Times New Roman" panose="02020603050405020304" pitchFamily="18" charset="0"/>
                    </a:rPr>
                    <a:t>)</a:t>
                  </a:r>
                  <a:endParaRPr lang="en-US" sz="4200">
                    <a:solidFill>
                      <a:prstClr val="black"/>
                    </a:solidFill>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585159" y="3401965"/>
                  <a:ext cx="6730041" cy="3970318"/>
                </a:xfrm>
                <a:prstGeom prst="rect">
                  <a:avLst/>
                </a:prstGeom>
                <a:blipFill>
                  <a:blip r:embed="rId6"/>
                  <a:stretch>
                    <a:fillRect l="-3442" r="-3533" b="-3226"/>
                  </a:stretch>
                </a:blipFill>
              </p:spPr>
              <p:txBody>
                <a:bodyPr/>
                <a:lstStyle/>
                <a:p>
                  <a:r>
                    <a:rPr lang="en-US">
                      <a:noFill/>
                    </a:rPr>
                    <a:t> </a:t>
                  </a:r>
                </a:p>
              </p:txBody>
            </p:sp>
          </mc:Fallback>
        </mc:AlternateContent>
      </p:grpSp>
    </p:spTree>
    <p:extLst>
      <p:ext uri="{BB962C8B-B14F-4D97-AF65-F5344CB8AC3E}">
        <p14:creationId xmlns:p14="http://schemas.microsoft.com/office/powerpoint/2010/main" val="38289095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110" name="Rectangle 109"/>
          <p:cNvSpPr/>
          <p:nvPr/>
        </p:nvSpPr>
        <p:spPr>
          <a:xfrm>
            <a:off x="381048" y="351760"/>
            <a:ext cx="17537614" cy="95250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14"/>
          <p:cNvSpPr/>
          <p:nvPr/>
        </p:nvSpPr>
        <p:spPr>
          <a:xfrm rot="7357763">
            <a:off x="15087456" y="7680803"/>
            <a:ext cx="3352800" cy="3462782"/>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sp>
      <p:grpSp>
        <p:nvGrpSpPr>
          <p:cNvPr id="8" name="Group 7"/>
          <p:cNvGrpSpPr/>
          <p:nvPr/>
        </p:nvGrpSpPr>
        <p:grpSpPr>
          <a:xfrm>
            <a:off x="729364" y="537431"/>
            <a:ext cx="2847285" cy="1600998"/>
            <a:chOff x="859666" y="599423"/>
            <a:chExt cx="3432866" cy="1315563"/>
          </a:xfrm>
        </p:grpSpPr>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16641" y="599423"/>
              <a:ext cx="2204916" cy="1315563"/>
            </a:xfrm>
            <a:prstGeom prst="rect">
              <a:avLst/>
            </a:prstGeom>
          </p:spPr>
        </p:pic>
        <p:sp>
          <p:nvSpPr>
            <p:cNvPr id="10" name="TextBox 9"/>
            <p:cNvSpPr txBox="1"/>
            <p:nvPr/>
          </p:nvSpPr>
          <p:spPr>
            <a:xfrm>
              <a:off x="859666" y="869713"/>
              <a:ext cx="3432866" cy="606971"/>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2161432" y="2324100"/>
                <a:ext cx="13976845" cy="7088094"/>
              </a:xfrm>
              <a:prstGeom prst="rect">
                <a:avLst/>
              </a:prstGeom>
            </p:spPr>
            <p:txBody>
              <a:bodyPr wrap="square">
                <a:spAutoFit/>
              </a:bodyPr>
              <a:lstStyle/>
              <a:p>
                <a:pPr algn="just">
                  <a:lnSpc>
                    <a:spcPct val="165000"/>
                  </a:lnSpc>
                  <a:spcBef>
                    <a:spcPts val="300"/>
                  </a:spcBef>
                  <a:spcAft>
                    <a:spcPts val="300"/>
                  </a:spcAft>
                </a:pPr>
                <a:r>
                  <a:rPr lang="vi-VN" sz="4200" smtClean="0">
                    <a:ea typeface="Malgun Gothic" panose="020B0503020000020004" pitchFamily="34" charset="-127"/>
                    <a:cs typeface="Times New Roman" panose="02020603050405020304" pitchFamily="18" charset="0"/>
                  </a:rPr>
                  <a:t>Chiều cao của đống muối có dạng hình nón là </a:t>
                </a:r>
                <a14:m>
                  <m:oMath xmlns:m="http://schemas.openxmlformats.org/officeDocument/2006/math">
                    <m:r>
                      <a:rPr lang="en-US" sz="4200" i="1">
                        <a:effectLst/>
                        <a:ea typeface="Malgun Gothic" panose="020B0503020000020004" pitchFamily="34" charset="-127"/>
                        <a:cs typeface="Times New Roman" panose="02020603050405020304" pitchFamily="18" charset="0"/>
                      </a:rPr>
                      <m:t>h</m:t>
                    </m:r>
                    <m:r>
                      <a:rPr lang="en-US" sz="4200" i="1">
                        <a:effectLst/>
                        <a:ea typeface="Malgun Gothic" panose="020B0503020000020004" pitchFamily="34" charset="-127"/>
                        <a:cs typeface="Times New Roman" panose="02020603050405020304" pitchFamily="18" charset="0"/>
                      </a:rPr>
                      <m:t>≈0,9</m:t>
                    </m:r>
                    <m:r>
                      <m:rPr>
                        <m:nor/>
                      </m:rPr>
                      <a:rPr lang="en-US" sz="4200" i="1">
                        <a:effectLst/>
                        <a:ea typeface="Malgun Gothic" panose="020B0503020000020004" pitchFamily="34" charset="-127"/>
                        <a:cs typeface="Times New Roman" panose="02020603050405020304" pitchFamily="18" charset="0"/>
                      </a:rPr>
                      <m:t> </m:t>
                    </m:r>
                    <m:r>
                      <m:rPr>
                        <m:nor/>
                      </m:rPr>
                      <a:rPr lang="en-US" sz="4200">
                        <a:effectLst/>
                        <a:ea typeface="Malgun Gothic" panose="020B0503020000020004" pitchFamily="34" charset="-127"/>
                        <a:cs typeface="Times New Roman" panose="02020603050405020304" pitchFamily="18" charset="0"/>
                      </a:rPr>
                      <m:t>m</m:t>
                    </m:r>
                  </m:oMath>
                </a14:m>
                <a:r>
                  <a:rPr lang="vi-VN" sz="4200">
                    <a:effectLst/>
                    <a:ea typeface="Malgun Gothic" panose="020B0503020000020004" pitchFamily="34" charset="-127"/>
                    <a:cs typeface="Times New Roman" panose="02020603050405020304" pitchFamily="18" charset="0"/>
                  </a:rPr>
                  <a:t> và bán kính đáy là </a:t>
                </a:r>
                <a14:m>
                  <m:oMath xmlns:m="http://schemas.openxmlformats.org/officeDocument/2006/math">
                    <m:r>
                      <a:rPr lang="en-US" sz="4200" i="1">
                        <a:effectLst/>
                        <a:ea typeface="Malgun Gothic" panose="020B0503020000020004" pitchFamily="34" charset="-127"/>
                        <a:cs typeface="Times New Roman" panose="02020603050405020304" pitchFamily="18" charset="0"/>
                      </a:rPr>
                      <m:t>𝑅</m:t>
                    </m:r>
                    <m:r>
                      <a:rPr lang="en-US" sz="4200" i="1">
                        <a:effectLst/>
                        <a:ea typeface="Malgun Gothic" panose="020B0503020000020004" pitchFamily="34" charset="-127"/>
                        <a:cs typeface="Times New Roman" panose="02020603050405020304" pitchFamily="18" charset="0"/>
                      </a:rPr>
                      <m:t>≈1,6</m:t>
                    </m:r>
                    <m:r>
                      <a:rPr lang="en-US" sz="42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200" i="1">
                        <a:effectLst/>
                        <a:ea typeface="Malgun Gothic" panose="020B0503020000020004" pitchFamily="34" charset="-127"/>
                        <a:cs typeface="Times New Roman" panose="02020603050405020304" pitchFamily="18" charset="0"/>
                      </a:rPr>
                      <m:t>:2≈</m:t>
                    </m:r>
                  </m:oMath>
                </a14:m>
                <a:r>
                  <a:rPr lang="en-US" sz="4200">
                    <a:effectLst/>
                    <a:ea typeface="Malgun Gothic" panose="020B0503020000020004" pitchFamily="34" charset="-127"/>
                    <a:cs typeface="Times New Roman" panose="02020603050405020304" pitchFamily="18" charset="0"/>
                  </a:rPr>
                  <a:t> </a:t>
                </a:r>
                <a14:m>
                  <m:oMath xmlns:m="http://schemas.openxmlformats.org/officeDocument/2006/math">
                    <m:r>
                      <a:rPr lang="en-US" sz="4200" i="1">
                        <a:effectLst/>
                        <a:ea typeface="Malgun Gothic" panose="020B0503020000020004" pitchFamily="34" charset="-127"/>
                        <a:cs typeface="Times New Roman" panose="02020603050405020304" pitchFamily="18" charset="0"/>
                      </a:rPr>
                      <m:t>0,8</m:t>
                    </m:r>
                    <m:d>
                      <m:dPr>
                        <m:ctrlPr>
                          <a:rPr lang="en-US" sz="4200" i="1">
                            <a:effectLst/>
                            <a:ea typeface="Malgun Gothic" panose="020B0503020000020004" pitchFamily="34" charset="-127"/>
                            <a:cs typeface="Times New Roman" panose="02020603050405020304" pitchFamily="18" charset="0"/>
                          </a:rPr>
                        </m:ctrlPr>
                      </m:dPr>
                      <m:e>
                        <m:r>
                          <a:rPr lang="en-US" sz="4200" i="1">
                            <a:effectLst/>
                            <a:ea typeface="Malgun Gothic" panose="020B0503020000020004" pitchFamily="34" charset="-127"/>
                            <a:cs typeface="Times New Roman" panose="02020603050405020304" pitchFamily="18" charset="0"/>
                          </a:rPr>
                          <m:t>𝑚</m:t>
                        </m:r>
                      </m:e>
                    </m:d>
                  </m:oMath>
                </a14:m>
                <a:r>
                  <a:rPr lang="vi-VN" sz="4200">
                    <a:effectLst/>
                    <a:ea typeface="Malgun Gothic" panose="020B0503020000020004" pitchFamily="34" charset="-127"/>
                    <a:cs typeface="Times New Roman" panose="02020603050405020304" pitchFamily="18" charset="0"/>
                  </a:rPr>
                  <a:t>.</a:t>
                </a:r>
                <a:endParaRPr lang="en-US" sz="4200">
                  <a:effectLst/>
                  <a:ea typeface="Calibri" panose="020F0502020204030204" pitchFamily="34" charset="0"/>
                  <a:cs typeface="Times New Roman" panose="02020603050405020304" pitchFamily="18" charset="0"/>
                </a:endParaRPr>
              </a:p>
              <a:p>
                <a:pPr algn="just">
                  <a:lnSpc>
                    <a:spcPct val="165000"/>
                  </a:lnSpc>
                  <a:spcBef>
                    <a:spcPts val="300"/>
                  </a:spcBef>
                  <a:spcAft>
                    <a:spcPts val="300"/>
                  </a:spcAft>
                </a:pPr>
                <a:r>
                  <a:rPr lang="vi-VN" sz="4200">
                    <a:effectLst/>
                    <a:ea typeface="Malgun Gothic" panose="020B0503020000020004" pitchFamily="34" charset="-127"/>
                    <a:cs typeface="Times New Roman" panose="02020603050405020304" pitchFamily="18" charset="0"/>
                  </a:rPr>
                  <a:t>Thể tích của đống muối dạng hình nón là:</a:t>
                </a:r>
                <a:endParaRPr lang="en-US" sz="42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200" i="1">
                          <a:effectLst/>
                          <a:ea typeface="Malgun Gothic" panose="020B0503020000020004" pitchFamily="34" charset="-127"/>
                          <a:cs typeface="Times New Roman" panose="02020603050405020304" pitchFamily="18" charset="0"/>
                        </a:rPr>
                        <m:t>𝑉</m:t>
                      </m:r>
                      <m:r>
                        <a:rPr lang="vi-VN" sz="4200" i="1">
                          <a:effectLst/>
                          <a:ea typeface="Malgun Gothic" panose="020B0503020000020004" pitchFamily="34" charset="-127"/>
                          <a:cs typeface="Times New Roman" panose="02020603050405020304" pitchFamily="18" charset="0"/>
                        </a:rPr>
                        <m:t>=</m:t>
                      </m:r>
                      <m:f>
                        <m:fPr>
                          <m:ctrlPr>
                            <a:rPr lang="en-US" sz="4200" i="1">
                              <a:effectLst/>
                              <a:ea typeface="Malgun Gothic" panose="020B0503020000020004" pitchFamily="34" charset="-127"/>
                              <a:cs typeface="Times New Roman" panose="02020603050405020304" pitchFamily="18" charset="0"/>
                            </a:rPr>
                          </m:ctrlPr>
                        </m:fPr>
                        <m:num>
                          <m:r>
                            <a:rPr lang="vi-VN" sz="4200" i="1">
                              <a:effectLst/>
                              <a:ea typeface="Malgun Gothic" panose="020B0503020000020004" pitchFamily="34" charset="-127"/>
                              <a:cs typeface="Times New Roman" panose="02020603050405020304" pitchFamily="18" charset="0"/>
                            </a:rPr>
                            <m:t>1</m:t>
                          </m:r>
                        </m:num>
                        <m:den>
                          <m:r>
                            <a:rPr lang="vi-VN" sz="4200" i="1">
                              <a:effectLst/>
                              <a:ea typeface="Malgun Gothic" panose="020B0503020000020004" pitchFamily="34" charset="-127"/>
                              <a:cs typeface="Times New Roman" panose="02020603050405020304" pitchFamily="18" charset="0"/>
                            </a:rPr>
                            <m:t>3</m:t>
                          </m:r>
                        </m:den>
                      </m:f>
                      <m:r>
                        <a:rPr lang="vi-VN" sz="4200" i="1">
                          <a:effectLst/>
                          <a:ea typeface="Malgun Gothic" panose="020B0503020000020004" pitchFamily="34" charset="-127"/>
                          <a:cs typeface="Times New Roman" panose="02020603050405020304" pitchFamily="18" charset="0"/>
                        </a:rPr>
                        <m:t>𝜋</m:t>
                      </m:r>
                      <m:sSup>
                        <m:sSupPr>
                          <m:ctrlPr>
                            <a:rPr lang="en-US" sz="4200" i="1">
                              <a:effectLst/>
                              <a:ea typeface="Malgun Gothic" panose="020B0503020000020004" pitchFamily="34" charset="-127"/>
                              <a:cs typeface="Times New Roman" panose="02020603050405020304" pitchFamily="18" charset="0"/>
                            </a:rPr>
                          </m:ctrlPr>
                        </m:sSupPr>
                        <m:e>
                          <m:r>
                            <a:rPr lang="vi-VN" sz="4200" i="1">
                              <a:effectLst/>
                              <a:ea typeface="Malgun Gothic" panose="020B0503020000020004" pitchFamily="34" charset="-127"/>
                              <a:cs typeface="Times New Roman" panose="02020603050405020304" pitchFamily="18" charset="0"/>
                            </a:rPr>
                            <m:t>𝑅</m:t>
                          </m:r>
                        </m:e>
                        <m:sup>
                          <m:r>
                            <a:rPr lang="vi-VN" sz="4200" i="1">
                              <a:effectLst/>
                              <a:ea typeface="Malgun Gothic" panose="020B0503020000020004" pitchFamily="34" charset="-127"/>
                              <a:cs typeface="Times New Roman" panose="02020603050405020304" pitchFamily="18" charset="0"/>
                            </a:rPr>
                            <m:t>2</m:t>
                          </m:r>
                        </m:sup>
                      </m:sSup>
                      <m:r>
                        <a:rPr lang="vi-VN" sz="4200" i="1">
                          <a:effectLst/>
                          <a:ea typeface="Malgun Gothic" panose="020B0503020000020004" pitchFamily="34" charset="-127"/>
                          <a:cs typeface="Times New Roman" panose="02020603050405020304" pitchFamily="18" charset="0"/>
                        </a:rPr>
                        <m:t>h</m:t>
                      </m:r>
                      <m:r>
                        <a:rPr lang="vi-VN" sz="4200" i="1">
                          <a:effectLst/>
                          <a:ea typeface="Malgun Gothic" panose="020B0503020000020004" pitchFamily="34" charset="-127"/>
                          <a:cs typeface="Times New Roman" panose="02020603050405020304" pitchFamily="18" charset="0"/>
                        </a:rPr>
                        <m:t>≈</m:t>
                      </m:r>
                      <m:f>
                        <m:fPr>
                          <m:ctrlPr>
                            <a:rPr lang="en-US" sz="4200" i="1">
                              <a:effectLst/>
                              <a:ea typeface="Malgun Gothic" panose="020B0503020000020004" pitchFamily="34" charset="-127"/>
                              <a:cs typeface="Times New Roman" panose="02020603050405020304" pitchFamily="18" charset="0"/>
                            </a:rPr>
                          </m:ctrlPr>
                        </m:fPr>
                        <m:num>
                          <m:r>
                            <a:rPr lang="vi-VN" sz="4200" i="1">
                              <a:effectLst/>
                              <a:ea typeface="Malgun Gothic" panose="020B0503020000020004" pitchFamily="34" charset="-127"/>
                              <a:cs typeface="Times New Roman" panose="02020603050405020304" pitchFamily="18" charset="0"/>
                            </a:rPr>
                            <m:t>1</m:t>
                          </m:r>
                        </m:num>
                        <m:den>
                          <m:r>
                            <a:rPr lang="vi-VN" sz="4200" i="1">
                              <a:effectLst/>
                              <a:ea typeface="Malgun Gothic" panose="020B0503020000020004" pitchFamily="34" charset="-127"/>
                              <a:cs typeface="Times New Roman" panose="02020603050405020304" pitchFamily="18" charset="0"/>
                            </a:rPr>
                            <m:t>3</m:t>
                          </m:r>
                        </m:den>
                      </m:f>
                      <m:r>
                        <a:rPr lang="vi-VN" sz="4200" i="1">
                          <a:effectLst/>
                          <a:ea typeface="Malgun Gothic" panose="020B0503020000020004" pitchFamily="34" charset="-127"/>
                          <a:cs typeface="Times New Roman" panose="02020603050405020304" pitchFamily="18" charset="0"/>
                        </a:rPr>
                        <m:t>𝜋</m:t>
                      </m:r>
                      <m:r>
                        <a:rPr lang="vi-VN" sz="4200" i="1">
                          <a:effectLst/>
                          <a:ea typeface="Malgun Gothic" panose="020B0503020000020004" pitchFamily="34" charset="-127"/>
                          <a:cs typeface="Cambria Math" panose="02040503050406030204" pitchFamily="18" charset="0"/>
                        </a:rPr>
                        <m:t>⋅</m:t>
                      </m:r>
                      <m:r>
                        <a:rPr lang="vi-VN" sz="4200" i="1">
                          <a:effectLst/>
                          <a:ea typeface="Malgun Gothic" panose="020B0503020000020004" pitchFamily="34" charset="-127"/>
                          <a:cs typeface="Times New Roman" panose="02020603050405020304" pitchFamily="18" charset="0"/>
                        </a:rPr>
                        <m:t>0,</m:t>
                      </m:r>
                      <m:sSup>
                        <m:sSupPr>
                          <m:ctrlPr>
                            <a:rPr lang="en-US" sz="4200" i="1">
                              <a:effectLst/>
                              <a:ea typeface="Malgun Gothic" panose="020B0503020000020004" pitchFamily="34" charset="-127"/>
                              <a:cs typeface="Times New Roman" panose="02020603050405020304" pitchFamily="18" charset="0"/>
                            </a:rPr>
                          </m:ctrlPr>
                        </m:sSupPr>
                        <m:e>
                          <m:r>
                            <a:rPr lang="vi-VN" sz="4200" i="1">
                              <a:effectLst/>
                              <a:ea typeface="Malgun Gothic" panose="020B0503020000020004" pitchFamily="34" charset="-127"/>
                              <a:cs typeface="Times New Roman" panose="02020603050405020304" pitchFamily="18" charset="0"/>
                            </a:rPr>
                            <m:t>8</m:t>
                          </m:r>
                        </m:e>
                        <m:sup>
                          <m:r>
                            <a:rPr lang="vi-VN" sz="4200" i="1">
                              <a:effectLst/>
                              <a:ea typeface="Malgun Gothic" panose="020B0503020000020004" pitchFamily="34" charset="-127"/>
                              <a:cs typeface="Times New Roman" panose="02020603050405020304" pitchFamily="18" charset="0"/>
                            </a:rPr>
                            <m:t>2</m:t>
                          </m:r>
                        </m:sup>
                      </m:sSup>
                      <m:r>
                        <a:rPr lang="vi-VN" sz="4200" i="1">
                          <a:effectLst/>
                          <a:ea typeface="Malgun Gothic" panose="020B0503020000020004" pitchFamily="34" charset="-127"/>
                          <a:cs typeface="Cambria Math" panose="02040503050406030204" pitchFamily="18" charset="0"/>
                        </a:rPr>
                        <m:t>⋅</m:t>
                      </m:r>
                      <m:r>
                        <a:rPr lang="vi-VN" sz="4200" i="1">
                          <a:effectLst/>
                          <a:ea typeface="Malgun Gothic" panose="020B0503020000020004" pitchFamily="34" charset="-127"/>
                          <a:cs typeface="Times New Roman" panose="02020603050405020304" pitchFamily="18" charset="0"/>
                        </a:rPr>
                        <m:t>0,9</m:t>
                      </m:r>
                    </m:oMath>
                  </m:oMathPara>
                </a14:m>
                <a:endParaRPr lang="en-US" sz="42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200" i="1">
                          <a:effectLst/>
                          <a:ea typeface="Malgun Gothic" panose="020B0503020000020004" pitchFamily="34" charset="-127"/>
                          <a:cs typeface="Times New Roman" panose="02020603050405020304" pitchFamily="18" charset="0"/>
                        </a:rPr>
                        <m:t>𝑉</m:t>
                      </m:r>
                      <m:r>
                        <a:rPr lang="vi-VN" sz="4200" i="1">
                          <a:effectLst/>
                          <a:ea typeface="Malgun Gothic" panose="020B0503020000020004" pitchFamily="34" charset="-127"/>
                          <a:cs typeface="Times New Roman" panose="02020603050405020304" pitchFamily="18" charset="0"/>
                        </a:rPr>
                        <m:t>=</m:t>
                      </m:r>
                      <m:f>
                        <m:fPr>
                          <m:ctrlPr>
                            <a:rPr lang="en-US" sz="4200" i="1">
                              <a:effectLst/>
                              <a:ea typeface="Malgun Gothic" panose="020B0503020000020004" pitchFamily="34" charset="-127"/>
                              <a:cs typeface="Times New Roman" panose="02020603050405020304" pitchFamily="18" charset="0"/>
                            </a:rPr>
                          </m:ctrlPr>
                        </m:fPr>
                        <m:num>
                          <m:r>
                            <a:rPr lang="vi-VN" sz="4200" i="1">
                              <a:effectLst/>
                              <a:ea typeface="Malgun Gothic" panose="020B0503020000020004" pitchFamily="34" charset="-127"/>
                              <a:cs typeface="Times New Roman" panose="02020603050405020304" pitchFamily="18" charset="0"/>
                            </a:rPr>
                            <m:t>24</m:t>
                          </m:r>
                        </m:num>
                        <m:den>
                          <m:r>
                            <a:rPr lang="vi-VN" sz="4200" i="1">
                              <a:effectLst/>
                              <a:ea typeface="Malgun Gothic" panose="020B0503020000020004" pitchFamily="34" charset="-127"/>
                              <a:cs typeface="Times New Roman" panose="02020603050405020304" pitchFamily="18" charset="0"/>
                            </a:rPr>
                            <m:t>125</m:t>
                          </m:r>
                        </m:den>
                      </m:f>
                      <m:r>
                        <a:rPr lang="vi-VN" sz="4200" i="1">
                          <a:effectLst/>
                          <a:ea typeface="Malgun Gothic" panose="020B0503020000020004" pitchFamily="34" charset="-127"/>
                          <a:cs typeface="Times New Roman" panose="02020603050405020304" pitchFamily="18" charset="0"/>
                        </a:rPr>
                        <m:t>𝜋</m:t>
                      </m:r>
                      <m:r>
                        <a:rPr lang="vi-VN" sz="4200" i="1">
                          <a:effectLst/>
                          <a:ea typeface="Malgun Gothic" panose="020B0503020000020004" pitchFamily="34" charset="-127"/>
                          <a:cs typeface="Times New Roman" panose="02020603050405020304" pitchFamily="18" charset="0"/>
                        </a:rPr>
                        <m:t> </m:t>
                      </m:r>
                      <m:d>
                        <m:dPr>
                          <m:ctrlPr>
                            <a:rPr lang="en-US" sz="4200" i="1">
                              <a:effectLst/>
                              <a:ea typeface="Malgun Gothic" panose="020B0503020000020004" pitchFamily="34" charset="-127"/>
                              <a:cs typeface="Times New Roman" panose="02020603050405020304" pitchFamily="18" charset="0"/>
                            </a:rPr>
                          </m:ctrlPr>
                        </m:dPr>
                        <m:e>
                          <m:sSup>
                            <m:sSupPr>
                              <m:ctrlPr>
                                <a:rPr lang="en-US" sz="4200" i="1">
                                  <a:effectLst/>
                                  <a:ea typeface="Malgun Gothic" panose="020B0503020000020004" pitchFamily="34" charset="-127"/>
                                  <a:cs typeface="Times New Roman" panose="02020603050405020304" pitchFamily="18" charset="0"/>
                                </a:rPr>
                              </m:ctrlPr>
                            </m:sSupPr>
                            <m:e>
                              <m:r>
                                <a:rPr lang="vi-VN" sz="4200" i="1">
                                  <a:effectLst/>
                                  <a:ea typeface="Malgun Gothic" panose="020B0503020000020004" pitchFamily="34" charset="-127"/>
                                  <a:cs typeface="Times New Roman" panose="02020603050405020304" pitchFamily="18" charset="0"/>
                                </a:rPr>
                                <m:t>𝑚</m:t>
                              </m:r>
                            </m:e>
                            <m:sup>
                              <m:r>
                                <a:rPr lang="vi-VN" sz="4200" i="1">
                                  <a:effectLst/>
                                  <a:ea typeface="Malgun Gothic" panose="020B0503020000020004" pitchFamily="34" charset="-127"/>
                                  <a:cs typeface="Times New Roman" panose="02020603050405020304" pitchFamily="18" charset="0"/>
                                </a:rPr>
                                <m:t>3</m:t>
                              </m:r>
                            </m:sup>
                          </m:sSup>
                        </m:e>
                      </m:d>
                      <m:r>
                        <a:rPr lang="vi-VN" sz="4200" i="1">
                          <a:effectLst/>
                          <a:ea typeface="Malgun Gothic" panose="020B0503020000020004" pitchFamily="34" charset="-127"/>
                          <a:cs typeface="Times New Roman" panose="02020603050405020304" pitchFamily="18" charset="0"/>
                        </a:rPr>
                        <m:t>≈603 </m:t>
                      </m:r>
                      <m:d>
                        <m:dPr>
                          <m:ctrlPr>
                            <a:rPr lang="en-US" sz="4200" i="1">
                              <a:effectLst/>
                              <a:ea typeface="Malgun Gothic" panose="020B0503020000020004" pitchFamily="34" charset="-127"/>
                              <a:cs typeface="Times New Roman" panose="02020603050405020304" pitchFamily="18" charset="0"/>
                            </a:rPr>
                          </m:ctrlPr>
                        </m:dPr>
                        <m:e>
                          <m:r>
                            <m:rPr>
                              <m:nor/>
                            </m:rPr>
                            <a:rPr lang="vi-VN" sz="4200">
                              <a:effectLst/>
                              <a:ea typeface="Malgun Gothic" panose="020B0503020000020004" pitchFamily="34" charset="-127"/>
                              <a:cs typeface="Times New Roman" panose="02020603050405020304" pitchFamily="18" charset="0"/>
                            </a:rPr>
                            <m:t>d</m:t>
                          </m:r>
                          <m:sSup>
                            <m:sSupPr>
                              <m:ctrlPr>
                                <a:rPr lang="en-US" sz="4200" i="1">
                                  <a:effectLst/>
                                  <a:ea typeface="Malgun Gothic" panose="020B0503020000020004" pitchFamily="34" charset="-127"/>
                                  <a:cs typeface="Times New Roman" panose="02020603050405020304" pitchFamily="18" charset="0"/>
                                </a:rPr>
                              </m:ctrlPr>
                            </m:sSupPr>
                            <m:e>
                              <m:r>
                                <m:rPr>
                                  <m:nor/>
                                </m:rPr>
                                <a:rPr lang="vi-VN" sz="4200">
                                  <a:effectLst/>
                                  <a:ea typeface="Malgun Gothic" panose="020B0503020000020004" pitchFamily="34" charset="-127"/>
                                  <a:cs typeface="Times New Roman" panose="02020603050405020304" pitchFamily="18" charset="0"/>
                                </a:rPr>
                                <m:t>m</m:t>
                              </m:r>
                            </m:e>
                            <m:sup>
                              <m:r>
                                <a:rPr lang="vi-VN" sz="4200" i="1">
                                  <a:effectLst/>
                                  <a:ea typeface="Malgun Gothic" panose="020B0503020000020004" pitchFamily="34" charset="-127"/>
                                  <a:cs typeface="Times New Roman" panose="02020603050405020304" pitchFamily="18" charset="0"/>
                                </a:rPr>
                                <m:t>3</m:t>
                              </m:r>
                            </m:sup>
                          </m:sSup>
                        </m:e>
                      </m:d>
                      <m:r>
                        <a:rPr lang="en-US" sz="42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200">
                  <a:effectLs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61432" y="2324100"/>
                <a:ext cx="13976845" cy="7088094"/>
              </a:xfrm>
              <a:prstGeom prst="rect">
                <a:avLst/>
              </a:prstGeom>
              <a:blipFill>
                <a:blip r:embed="rId6"/>
                <a:stretch>
                  <a:fillRect l="-1702"/>
                </a:stretch>
              </a:blipFill>
            </p:spPr>
            <p:txBody>
              <a:bodyPr/>
              <a:lstStyle/>
              <a:p>
                <a:r>
                  <a:rPr lang="en-US">
                    <a:noFill/>
                  </a:rPr>
                  <a:t> </a:t>
                </a:r>
              </a:p>
            </p:txBody>
          </p:sp>
        </mc:Fallback>
      </mc:AlternateContent>
    </p:spTree>
    <p:extLst>
      <p:ext uri="{BB962C8B-B14F-4D97-AF65-F5344CB8AC3E}">
        <p14:creationId xmlns:p14="http://schemas.microsoft.com/office/powerpoint/2010/main" val="3342969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up)">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up)">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up)">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up)">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sp>
        <p:nvSpPr>
          <p:cNvPr id="88" name="Freeform 88"/>
          <p:cNvSpPr/>
          <p:nvPr/>
        </p:nvSpPr>
        <p:spPr>
          <a:xfrm>
            <a:off x="11264174" y="6994382"/>
            <a:ext cx="1849802" cy="1629756"/>
          </a:xfrm>
          <a:custGeom>
            <a:avLst/>
            <a:gdLst/>
            <a:ahLst/>
            <a:cxnLst/>
            <a:rect l="l" t="t" r="r" b="b"/>
            <a:pathLst>
              <a:path w="1849802" h="1629756">
                <a:moveTo>
                  <a:pt x="0" y="0"/>
                </a:moveTo>
                <a:lnTo>
                  <a:pt x="1849802" y="0"/>
                </a:lnTo>
                <a:lnTo>
                  <a:pt x="1849802" y="1629756"/>
                </a:lnTo>
                <a:lnTo>
                  <a:pt x="0" y="1629756"/>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89" name="Freeform 89"/>
          <p:cNvSpPr/>
          <p:nvPr/>
        </p:nvSpPr>
        <p:spPr>
          <a:xfrm>
            <a:off x="10430879" y="1034514"/>
            <a:ext cx="2490629" cy="2490700"/>
          </a:xfrm>
          <a:custGeom>
            <a:avLst/>
            <a:gdLst/>
            <a:ahLst/>
            <a:cxnLst/>
            <a:rect l="l" t="t" r="r" b="b"/>
            <a:pathLst>
              <a:path w="2490629" h="2490700">
                <a:moveTo>
                  <a:pt x="0" y="0"/>
                </a:moveTo>
                <a:lnTo>
                  <a:pt x="2490629" y="0"/>
                </a:lnTo>
                <a:lnTo>
                  <a:pt x="2490629" y="2490700"/>
                </a:lnTo>
                <a:lnTo>
                  <a:pt x="0" y="24907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1" name="Freeform 91"/>
          <p:cNvSpPr/>
          <p:nvPr/>
        </p:nvSpPr>
        <p:spPr>
          <a:xfrm>
            <a:off x="11671870" y="4051810"/>
            <a:ext cx="3943350" cy="3750172"/>
          </a:xfrm>
          <a:custGeom>
            <a:avLst/>
            <a:gdLst/>
            <a:ahLst/>
            <a:cxnLst/>
            <a:rect l="l" t="t" r="r" b="b"/>
            <a:pathLst>
              <a:path w="3943350" h="3750172">
                <a:moveTo>
                  <a:pt x="0" y="0"/>
                </a:moveTo>
                <a:lnTo>
                  <a:pt x="3943350" y="0"/>
                </a:lnTo>
                <a:lnTo>
                  <a:pt x="3943350" y="3750172"/>
                </a:lnTo>
                <a:lnTo>
                  <a:pt x="0" y="3750172"/>
                </a:lnTo>
                <a:lnTo>
                  <a:pt x="0" y="0"/>
                </a:lnTo>
                <a:close/>
              </a:path>
            </a:pathLst>
          </a:custGeom>
          <a:blipFill>
            <a:blip r:embed="rId14"/>
            <a:stretch>
              <a:fillRect/>
            </a:stretch>
          </a:blipFill>
        </p:spPr>
      </p:sp>
      <p:sp>
        <p:nvSpPr>
          <p:cNvPr id="92" name="Freeform 92"/>
          <p:cNvSpPr/>
          <p:nvPr/>
        </p:nvSpPr>
        <p:spPr>
          <a:xfrm>
            <a:off x="11671862" y="721556"/>
            <a:ext cx="4512250" cy="3116550"/>
          </a:xfrm>
          <a:custGeom>
            <a:avLst/>
            <a:gdLst/>
            <a:ahLst/>
            <a:cxnLst/>
            <a:rect l="l" t="t" r="r" b="b"/>
            <a:pathLst>
              <a:path w="4512250" h="3116550">
                <a:moveTo>
                  <a:pt x="0" y="0"/>
                </a:moveTo>
                <a:lnTo>
                  <a:pt x="4512250" y="0"/>
                </a:lnTo>
                <a:lnTo>
                  <a:pt x="4512250" y="3116550"/>
                </a:lnTo>
                <a:lnTo>
                  <a:pt x="0" y="3116550"/>
                </a:lnTo>
                <a:lnTo>
                  <a:pt x="0" y="0"/>
                </a:lnTo>
                <a:close/>
              </a:path>
            </a:pathLst>
          </a:custGeom>
          <a:blipFill>
            <a:blip r:embed="rId15"/>
            <a:stretch>
              <a:fillRect/>
            </a:stretch>
          </a:blipFill>
        </p:spPr>
      </p:sp>
      <p:sp>
        <p:nvSpPr>
          <p:cNvPr id="93" name="Freeform 93"/>
          <p:cNvSpPr/>
          <p:nvPr/>
        </p:nvSpPr>
        <p:spPr>
          <a:xfrm>
            <a:off x="13887450" y="6848612"/>
            <a:ext cx="3943350" cy="3438388"/>
          </a:xfrm>
          <a:custGeom>
            <a:avLst/>
            <a:gdLst/>
            <a:ahLst/>
            <a:cxnLst/>
            <a:rect l="l" t="t" r="r" b="b"/>
            <a:pathLst>
              <a:path w="3943350" h="3438388">
                <a:moveTo>
                  <a:pt x="0" y="0"/>
                </a:moveTo>
                <a:lnTo>
                  <a:pt x="3943350" y="0"/>
                </a:lnTo>
                <a:lnTo>
                  <a:pt x="3943350" y="3438388"/>
                </a:lnTo>
                <a:lnTo>
                  <a:pt x="0" y="3438388"/>
                </a:lnTo>
                <a:lnTo>
                  <a:pt x="0" y="0"/>
                </a:lnTo>
                <a:close/>
              </a:path>
            </a:pathLst>
          </a:custGeom>
          <a:blipFill>
            <a:blip r:embed="rId16"/>
            <a:stretch>
              <a:fillRect/>
            </a:stretch>
          </a:blipFill>
        </p:spPr>
      </p:sp>
      <p:sp>
        <p:nvSpPr>
          <p:cNvPr id="98" name="TextBox 9"/>
          <p:cNvSpPr txBox="1"/>
          <p:nvPr/>
        </p:nvSpPr>
        <p:spPr>
          <a:xfrm>
            <a:off x="1219200" y="1333500"/>
            <a:ext cx="7715836" cy="4847481"/>
          </a:xfrm>
          <a:prstGeom prst="rect">
            <a:avLst/>
          </a:prstGeom>
        </p:spPr>
        <p:txBody>
          <a:bodyPr wrap="square" lIns="0" tIns="0" rIns="0" bIns="0" rtlCol="0" anchor="t">
            <a:spAutoFit/>
          </a:bodyPr>
          <a:lstStyle/>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9000" b="1" i="0" u="none" strike="noStrike" kern="1200" cap="none" spc="0" normalizeH="0" baseline="0" noProof="0" smtClean="0">
                <a:ln>
                  <a:noFill/>
                </a:ln>
                <a:solidFill>
                  <a:srgbClr val="457EFD"/>
                </a:solidFill>
                <a:effectLst/>
                <a:uLnTx/>
                <a:uFillTx/>
                <a:latin typeface="Arial" panose="020B0604020202020204" pitchFamily="34" charset="0"/>
                <a:ea typeface="Jua"/>
                <a:cs typeface="Arial" panose="020B0604020202020204" pitchFamily="34" charset="0"/>
                <a:sym typeface="Jua"/>
              </a:rPr>
              <a:t>HOẠT ĐỘNG </a:t>
            </a:r>
          </a:p>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9000" b="1" i="0" u="none" strike="noStrike" kern="1200" cap="none" spc="0" normalizeH="0" baseline="0" noProof="0" smtClean="0">
                <a:ln>
                  <a:noFill/>
                </a:ln>
                <a:solidFill>
                  <a:srgbClr val="457EFD"/>
                </a:solidFill>
                <a:effectLst/>
                <a:uLnTx/>
                <a:uFillTx/>
                <a:latin typeface="Arial" panose="020B0604020202020204" pitchFamily="34" charset="0"/>
                <a:ea typeface="Jua"/>
                <a:cs typeface="Arial" panose="020B0604020202020204" pitchFamily="34" charset="0"/>
                <a:sym typeface="Jua"/>
              </a:rPr>
              <a:t>LUYỆN TẬP</a:t>
            </a:r>
            <a:endParaRPr kumimoji="0" lang="en-US" sz="9000" b="1" i="0" u="none" strike="noStrike" kern="1200" cap="none" spc="0" normalizeH="0" baseline="0" noProof="0">
              <a:ln>
                <a:noFill/>
              </a:ln>
              <a:solidFill>
                <a:srgbClr val="457EFD"/>
              </a:solidFill>
              <a:effectLst/>
              <a:uLnTx/>
              <a:uFillTx/>
              <a:latin typeface="Arial" panose="020B0604020202020204" pitchFamily="34" charset="0"/>
              <a:ea typeface="Jua"/>
              <a:cs typeface="Arial" panose="020B0604020202020204" pitchFamily="34" charset="0"/>
              <a:sym typeface="Jua"/>
            </a:endParaRPr>
          </a:p>
        </p:txBody>
      </p:sp>
      <p:pic>
        <p:nvPicPr>
          <p:cNvPr id="99" name="Google Shape;184;p2"/>
          <p:cNvPicPr preferRelativeResize="0"/>
          <p:nvPr/>
        </p:nvPicPr>
        <p:blipFill rotWithShape="1">
          <a:blip r:embed="rId17">
            <a:alphaModFix/>
          </a:blip>
          <a:srcRect/>
          <a:stretch/>
        </p:blipFill>
        <p:spPr>
          <a:xfrm>
            <a:off x="3896018" y="9182100"/>
            <a:ext cx="2362200" cy="609600"/>
          </a:xfrm>
          <a:prstGeom prst="rect">
            <a:avLst/>
          </a:prstGeom>
          <a:noFill/>
          <a:ln>
            <a:noFill/>
          </a:ln>
        </p:spPr>
      </p:pic>
    </p:spTree>
    <p:extLst>
      <p:ext uri="{BB962C8B-B14F-4D97-AF65-F5344CB8AC3E}">
        <p14:creationId xmlns:p14="http://schemas.microsoft.com/office/powerpoint/2010/main" val="74667120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1" name="Freeform 11"/>
          <p:cNvSpPr/>
          <p:nvPr/>
        </p:nvSpPr>
        <p:spPr>
          <a:xfrm rot="-1888174">
            <a:off x="12438623" y="422439"/>
            <a:ext cx="947338" cy="907722"/>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310744">
            <a:off x="14653958" y="17019"/>
            <a:ext cx="3686966" cy="3559975"/>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4">
              <a:extLst>
                <a:ext uri="{96DAC541-7B7A-43D3-8B79-37D633B846F1}">
                  <asvg:svgBlip xmlns:asvg="http://schemas.microsoft.com/office/drawing/2016/SVG/main" xmlns="" r:embed="rId5"/>
                </a:ext>
              </a:extLst>
            </a:blip>
            <a:stretch>
              <a:fillRect l="-3280" t="-21119" r="-38153" b="-91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17"/>
          <p:cNvSpPr/>
          <p:nvPr/>
        </p:nvSpPr>
        <p:spPr>
          <a:xfrm rot="1981402">
            <a:off x="12842248" y="9359623"/>
            <a:ext cx="616586" cy="616586"/>
          </a:xfrm>
          <a:custGeom>
            <a:avLst/>
            <a:gdLst/>
            <a:ahLst/>
            <a:cxnLst/>
            <a:rect l="l" t="t" r="r" b="b"/>
            <a:pathLst>
              <a:path w="616586" h="616586">
                <a:moveTo>
                  <a:pt x="0" y="0"/>
                </a:moveTo>
                <a:lnTo>
                  <a:pt x="616586" y="0"/>
                </a:lnTo>
                <a:lnTo>
                  <a:pt x="616586" y="616586"/>
                </a:lnTo>
                <a:lnTo>
                  <a:pt x="0" y="6165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8">
            <a:extLst>
              <a:ext uri="{FF2B5EF4-FFF2-40B4-BE49-F238E27FC236}">
                <a16:creationId xmlns:a16="http://schemas.microsoft.com/office/drawing/2014/main" id="{C82D022D-74A3-71FD-FFC0-45E3B6A1EB23}"/>
              </a:ext>
            </a:extLst>
          </p:cNvPr>
          <p:cNvSpPr/>
          <p:nvPr/>
        </p:nvSpPr>
        <p:spPr>
          <a:xfrm>
            <a:off x="10826716" y="1443860"/>
            <a:ext cx="6964225" cy="7198510"/>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solidFill>
            <a:srgbClr val="60699E"/>
          </a:solidFill>
          <a:ln w="12700">
            <a:solidFill>
              <a:srgbClr val="000000"/>
            </a:solidFill>
          </a:ln>
        </p:spPr>
      </p:sp>
      <p:sp>
        <p:nvSpPr>
          <p:cNvPr id="21" name="Freeform 21">
            <a:extLst>
              <a:ext uri="{FF2B5EF4-FFF2-40B4-BE49-F238E27FC236}">
                <a16:creationId xmlns:a16="http://schemas.microsoft.com/office/drawing/2014/main" id="{C12B3AE3-68A9-91C2-3CE8-DDC454B52147}"/>
              </a:ext>
            </a:extLst>
          </p:cNvPr>
          <p:cNvSpPr/>
          <p:nvPr/>
        </p:nvSpPr>
        <p:spPr>
          <a:xfrm rot="10800000">
            <a:off x="0" y="46760"/>
            <a:ext cx="10549527" cy="10193479"/>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TextBox 3">
            <a:extLst>
              <a:ext uri="{FF2B5EF4-FFF2-40B4-BE49-F238E27FC236}">
                <a16:creationId xmlns:a16="http://schemas.microsoft.com/office/drawing/2014/main" id="{C2150DAC-9653-FCE3-6ADB-B5DA988C4FDF}"/>
              </a:ext>
            </a:extLst>
          </p:cNvPr>
          <p:cNvSpPr txBox="1"/>
          <p:nvPr/>
        </p:nvSpPr>
        <p:spPr>
          <a:xfrm>
            <a:off x="11601739" y="3646298"/>
            <a:ext cx="5452279" cy="116955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TRÒ CHƠI </a:t>
            </a:r>
          </a:p>
        </p:txBody>
      </p:sp>
      <p:sp>
        <p:nvSpPr>
          <p:cNvPr id="2" name="TextBox 3">
            <a:extLst>
              <a:ext uri="{FF2B5EF4-FFF2-40B4-BE49-F238E27FC236}">
                <a16:creationId xmlns:a16="http://schemas.microsoft.com/office/drawing/2014/main" id="{5E775638-D4FA-8FE9-944F-ABE4697EE323}"/>
              </a:ext>
            </a:extLst>
          </p:cNvPr>
          <p:cNvSpPr txBox="1"/>
          <p:nvPr/>
        </p:nvSpPr>
        <p:spPr>
          <a:xfrm>
            <a:off x="11409765" y="5043115"/>
            <a:ext cx="5836229"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BỊT MẮT BẮT DÊ</a:t>
            </a:r>
          </a:p>
        </p:txBody>
      </p:sp>
      <p:sp>
        <p:nvSpPr>
          <p:cNvPr id="3" name="Freeform 12">
            <a:extLst>
              <a:ext uri="{FF2B5EF4-FFF2-40B4-BE49-F238E27FC236}">
                <a16:creationId xmlns:a16="http://schemas.microsoft.com/office/drawing/2014/main" id="{86EDB935-4CE7-E552-8A12-FBB025AB948E}"/>
              </a:ext>
            </a:extLst>
          </p:cNvPr>
          <p:cNvSpPr/>
          <p:nvPr/>
        </p:nvSpPr>
        <p:spPr>
          <a:xfrm rot="792465">
            <a:off x="3161593" y="2090110"/>
            <a:ext cx="3165154" cy="5178165"/>
          </a:xfrm>
          <a:custGeom>
            <a:avLst/>
            <a:gdLst/>
            <a:ahLst/>
            <a:cxnLst/>
            <a:rect l="l" t="t" r="r" b="b"/>
            <a:pathLst>
              <a:path w="3772757" h="6172200">
                <a:moveTo>
                  <a:pt x="0" y="0"/>
                </a:moveTo>
                <a:lnTo>
                  <a:pt x="3772757" y="0"/>
                </a:lnTo>
                <a:lnTo>
                  <a:pt x="3772757" y="6172200"/>
                </a:lnTo>
                <a:lnTo>
                  <a:pt x="0" y="61722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3">
            <a:extLst>
              <a:ext uri="{FF2B5EF4-FFF2-40B4-BE49-F238E27FC236}">
                <a16:creationId xmlns:a16="http://schemas.microsoft.com/office/drawing/2014/main" id="{6CD6E9BA-7B97-06EA-3951-07E262CC0D92}"/>
              </a:ext>
            </a:extLst>
          </p:cNvPr>
          <p:cNvSpPr/>
          <p:nvPr/>
        </p:nvSpPr>
        <p:spPr>
          <a:xfrm>
            <a:off x="12486781" y="6296123"/>
            <a:ext cx="3644094" cy="3653226"/>
          </a:xfrm>
          <a:custGeom>
            <a:avLst/>
            <a:gdLst/>
            <a:ahLst/>
            <a:cxnLst/>
            <a:rect l="l" t="t" r="r" b="b"/>
            <a:pathLst>
              <a:path w="6132554" h="6147923">
                <a:moveTo>
                  <a:pt x="0" y="0"/>
                </a:moveTo>
                <a:lnTo>
                  <a:pt x="6132554" y="0"/>
                </a:lnTo>
                <a:lnTo>
                  <a:pt x="6132554" y="6147923"/>
                </a:lnTo>
                <a:lnTo>
                  <a:pt x="0" y="61479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31971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7" name="Freeform 17"/>
          <p:cNvSpPr/>
          <p:nvPr/>
        </p:nvSpPr>
        <p:spPr>
          <a:xfrm rot="1981402">
            <a:off x="12842248" y="9359623"/>
            <a:ext cx="616586" cy="616586"/>
          </a:xfrm>
          <a:custGeom>
            <a:avLst/>
            <a:gdLst/>
            <a:ahLst/>
            <a:cxnLst/>
            <a:rect l="l" t="t" r="r" b="b"/>
            <a:pathLst>
              <a:path w="616586" h="616586">
                <a:moveTo>
                  <a:pt x="0" y="0"/>
                </a:moveTo>
                <a:lnTo>
                  <a:pt x="616586" y="0"/>
                </a:lnTo>
                <a:lnTo>
                  <a:pt x="616586" y="616586"/>
                </a:lnTo>
                <a:lnTo>
                  <a:pt x="0" y="61658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 name="Freeform 12">
            <a:hlinkClick r:id="rId7" action="ppaction://hlinksldjump"/>
            <a:extLst>
              <a:ext uri="{FF2B5EF4-FFF2-40B4-BE49-F238E27FC236}">
                <a16:creationId xmlns:a16="http://schemas.microsoft.com/office/drawing/2014/main" id="{7F1A92D6-8219-E4A5-7E5A-A73860C05D99}"/>
              </a:ext>
            </a:extLst>
          </p:cNvPr>
          <p:cNvSpPr/>
          <p:nvPr/>
        </p:nvSpPr>
        <p:spPr>
          <a:xfrm rot="792465">
            <a:off x="8270985" y="2549716"/>
            <a:ext cx="3729120" cy="6100808"/>
          </a:xfrm>
          <a:custGeom>
            <a:avLst/>
            <a:gdLst/>
            <a:ahLst/>
            <a:cxnLst/>
            <a:rect l="l" t="t" r="r" b="b"/>
            <a:pathLst>
              <a:path w="3772757" h="6172200">
                <a:moveTo>
                  <a:pt x="0" y="0"/>
                </a:moveTo>
                <a:lnTo>
                  <a:pt x="3772757" y="0"/>
                </a:lnTo>
                <a:lnTo>
                  <a:pt x="3772757" y="6172200"/>
                </a:lnTo>
                <a:lnTo>
                  <a:pt x="0" y="61722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5">
            <a:hlinkClick r:id="rId10" action="ppaction://hlinksldjump"/>
            <a:extLst>
              <a:ext uri="{FF2B5EF4-FFF2-40B4-BE49-F238E27FC236}">
                <a16:creationId xmlns:a16="http://schemas.microsoft.com/office/drawing/2014/main" id="{0F12B128-65FA-CC72-5307-D5DC7121CE79}"/>
              </a:ext>
            </a:extLst>
          </p:cNvPr>
          <p:cNvSpPr/>
          <p:nvPr/>
        </p:nvSpPr>
        <p:spPr>
          <a:xfrm>
            <a:off x="12804608" y="5418754"/>
            <a:ext cx="3273897" cy="4868246"/>
          </a:xfrm>
          <a:custGeom>
            <a:avLst/>
            <a:gdLst/>
            <a:ahLst/>
            <a:cxnLst/>
            <a:rect l="l" t="t" r="r" b="b"/>
            <a:pathLst>
              <a:path w="2273323" h="3380405">
                <a:moveTo>
                  <a:pt x="0" y="0"/>
                </a:moveTo>
                <a:lnTo>
                  <a:pt x="2273322" y="0"/>
                </a:lnTo>
                <a:lnTo>
                  <a:pt x="2273322" y="3380406"/>
                </a:lnTo>
                <a:lnTo>
                  <a:pt x="0" y="33804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 name="2">
            <a:hlinkClick r:id="rId13" action="ppaction://hlinksldjump"/>
            <a:extLst>
              <a:ext uri="{FF2B5EF4-FFF2-40B4-BE49-F238E27FC236}">
                <a16:creationId xmlns:a16="http://schemas.microsoft.com/office/drawing/2014/main" id="{0A8DC973-4EDC-F543-194F-28F7AA54D54D}"/>
              </a:ext>
            </a:extLst>
          </p:cNvPr>
          <p:cNvSpPr/>
          <p:nvPr/>
        </p:nvSpPr>
        <p:spPr>
          <a:xfrm rot="523547">
            <a:off x="4200562" y="4375833"/>
            <a:ext cx="3564627" cy="4985491"/>
          </a:xfrm>
          <a:custGeom>
            <a:avLst/>
            <a:gdLst/>
            <a:ahLst/>
            <a:cxnLst/>
            <a:rect l="l" t="t" r="r" b="b"/>
            <a:pathLst>
              <a:path w="2193395" h="3067685">
                <a:moveTo>
                  <a:pt x="0" y="0"/>
                </a:moveTo>
                <a:lnTo>
                  <a:pt x="2193395" y="0"/>
                </a:lnTo>
                <a:lnTo>
                  <a:pt x="2193395" y="3067685"/>
                </a:lnTo>
                <a:lnTo>
                  <a:pt x="0" y="306768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3">
            <a:hlinkClick r:id="rId16" action="ppaction://hlinksldjump"/>
            <a:extLst>
              <a:ext uri="{FF2B5EF4-FFF2-40B4-BE49-F238E27FC236}">
                <a16:creationId xmlns:a16="http://schemas.microsoft.com/office/drawing/2014/main" id="{153E832C-C72E-B9AB-1CB3-EDE1D1D69A9D}"/>
              </a:ext>
            </a:extLst>
          </p:cNvPr>
          <p:cNvSpPr/>
          <p:nvPr/>
        </p:nvSpPr>
        <p:spPr>
          <a:xfrm flipH="1">
            <a:off x="614826" y="3923637"/>
            <a:ext cx="2425126" cy="5706179"/>
          </a:xfrm>
          <a:custGeom>
            <a:avLst/>
            <a:gdLst/>
            <a:ahLst/>
            <a:cxnLst/>
            <a:rect l="l" t="t" r="r" b="b"/>
            <a:pathLst>
              <a:path w="1391908" h="3275078">
                <a:moveTo>
                  <a:pt x="1391908" y="0"/>
                </a:moveTo>
                <a:lnTo>
                  <a:pt x="0" y="0"/>
                </a:lnTo>
                <a:lnTo>
                  <a:pt x="0" y="3275078"/>
                </a:lnTo>
                <a:lnTo>
                  <a:pt x="1391908" y="3275078"/>
                </a:lnTo>
                <a:lnTo>
                  <a:pt x="1391908"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8" name="1">
            <a:hlinkClick r:id="rId19" action="ppaction://hlinksldjump"/>
            <a:extLst>
              <a:ext uri="{FF2B5EF4-FFF2-40B4-BE49-F238E27FC236}">
                <a16:creationId xmlns:a16="http://schemas.microsoft.com/office/drawing/2014/main" id="{D22DC42F-2580-6FB0-38C7-CE474238DAB7}"/>
              </a:ext>
            </a:extLst>
          </p:cNvPr>
          <p:cNvSpPr/>
          <p:nvPr/>
        </p:nvSpPr>
        <p:spPr>
          <a:xfrm rot="2436467">
            <a:off x="4131631" y="629702"/>
            <a:ext cx="3231872" cy="4600526"/>
          </a:xfrm>
          <a:custGeom>
            <a:avLst/>
            <a:gdLst/>
            <a:ahLst/>
            <a:cxnLst/>
            <a:rect l="l" t="t" r="r" b="b"/>
            <a:pathLst>
              <a:path w="2477620" h="3526861">
                <a:moveTo>
                  <a:pt x="0" y="0"/>
                </a:moveTo>
                <a:lnTo>
                  <a:pt x="2477620" y="0"/>
                </a:lnTo>
                <a:lnTo>
                  <a:pt x="2477620" y="3526861"/>
                </a:lnTo>
                <a:lnTo>
                  <a:pt x="0" y="3526861"/>
                </a:lnTo>
                <a:lnTo>
                  <a:pt x="0" y="0"/>
                </a:lnTo>
                <a:close/>
              </a:path>
            </a:pathLst>
          </a:custGeom>
          <a:blipFill>
            <a:blip r:embed="rId20">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4">
            <a:hlinkClick r:id="rId24" action="ppaction://hlinksldjump"/>
            <a:extLst>
              <a:ext uri="{FF2B5EF4-FFF2-40B4-BE49-F238E27FC236}">
                <a16:creationId xmlns:a16="http://schemas.microsoft.com/office/drawing/2014/main" id="{36EFCDBE-00FF-2AF5-C3A5-6EF97ADF8067}"/>
              </a:ext>
            </a:extLst>
          </p:cNvPr>
          <p:cNvSpPr/>
          <p:nvPr/>
        </p:nvSpPr>
        <p:spPr>
          <a:xfrm rot="-2259531">
            <a:off x="13287545" y="537377"/>
            <a:ext cx="3684584" cy="4785174"/>
          </a:xfrm>
          <a:custGeom>
            <a:avLst/>
            <a:gdLst/>
            <a:ahLst/>
            <a:cxnLst/>
            <a:rect l="l" t="t" r="r" b="b"/>
            <a:pathLst>
              <a:path w="2575953" h="3345393">
                <a:moveTo>
                  <a:pt x="0" y="0"/>
                </a:moveTo>
                <a:lnTo>
                  <a:pt x="2575953" y="0"/>
                </a:lnTo>
                <a:lnTo>
                  <a:pt x="2575953" y="3345393"/>
                </a:lnTo>
                <a:lnTo>
                  <a:pt x="0" y="3345393"/>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122302D5-2273-75BD-FA89-979DE9A84B9F}"/>
              </a:ext>
            </a:extLst>
          </p:cNvPr>
          <p:cNvGrpSpPr/>
          <p:nvPr/>
        </p:nvGrpSpPr>
        <p:grpSpPr>
          <a:xfrm>
            <a:off x="2272168" y="2899543"/>
            <a:ext cx="12743446" cy="4573209"/>
            <a:chOff x="2089694" y="1950763"/>
            <a:chExt cx="12159706" cy="4573209"/>
          </a:xfrm>
        </p:grpSpPr>
        <p:sp>
          <p:nvSpPr>
            <p:cNvPr id="6" name="Rounded Rectangle 5">
              <a:extLst>
                <a:ext uri="{FF2B5EF4-FFF2-40B4-BE49-F238E27FC236}">
                  <a16:creationId xmlns:a16="http://schemas.microsoft.com/office/drawing/2014/main" id="{54E56D28-3309-5527-4B98-5A167907358F}"/>
                </a:ext>
              </a:extLst>
            </p:cNvPr>
            <p:cNvSpPr/>
            <p:nvPr/>
          </p:nvSpPr>
          <p:spPr>
            <a:xfrm>
              <a:off x="2089694" y="1950763"/>
              <a:ext cx="12159706" cy="4573209"/>
            </a:xfrm>
            <a:prstGeom prst="roundRect">
              <a:avLst/>
            </a:prstGeom>
            <a:ln w="889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950ECC8-A7A6-87FE-FF21-1B1EA249DE1F}"/>
                </a:ext>
              </a:extLst>
            </p:cNvPr>
            <p:cNvSpPr txBox="1"/>
            <p:nvPr/>
          </p:nvSpPr>
          <p:spPr>
            <a:xfrm>
              <a:off x="2470832" y="2278067"/>
              <a:ext cx="11397429"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Mai đang chơi trò bịt mắt bắt dê với các bạn, giúp Mai bắt các bạn bằng cách trả lời đúng các câu hỏi. Mỗi câu trả lời đúng, một bạn sẽ bị bắt và bị loại. Cùng giúp Mai loại hết 5 bạn nhé!</a:t>
              </a:r>
            </a:p>
          </p:txBody>
        </p:sp>
      </p:grpSp>
    </p:spTree>
    <p:extLst>
      <p:ext uri="{BB962C8B-B14F-4D97-AF65-F5344CB8AC3E}">
        <p14:creationId xmlns:p14="http://schemas.microsoft.com/office/powerpoint/2010/main" val="289818218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fltVal val="0"/>
                                          </p:val>
                                        </p:tav>
                                      </p:tavLst>
                                    </p:anim>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4"/>
                                        </p:tgtEl>
                                        <p:attrNameLst>
                                          <p:attrName>ppt_w</p:attrName>
                                        </p:attrNameLst>
                                      </p:cBhvr>
                                      <p:tavLst>
                                        <p:tav tm="0">
                                          <p:val>
                                            <p:strVal val="ppt_w"/>
                                          </p:val>
                                        </p:tav>
                                        <p:tav tm="100000">
                                          <p:val>
                                            <p:fltVal val="0"/>
                                          </p:val>
                                        </p:tav>
                                      </p:tavLst>
                                    </p:anim>
                                    <p:anim calcmode="lin" valueType="num">
                                      <p:cBhvr>
                                        <p:cTn id="23" dur="500"/>
                                        <p:tgtEl>
                                          <p:spTgt spid="4"/>
                                        </p:tgtEl>
                                        <p:attrNameLst>
                                          <p:attrName>ppt_h</p:attrName>
                                        </p:attrNameLst>
                                      </p:cBhvr>
                                      <p:tavLst>
                                        <p:tav tm="0">
                                          <p:val>
                                            <p:strVal val="ppt_h"/>
                                          </p:val>
                                        </p:tav>
                                        <p:tav tm="100000">
                                          <p:val>
                                            <p:fltVal val="0"/>
                                          </p:val>
                                        </p:tav>
                                      </p:tavLst>
                                    </p:anim>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3"/>
                                        </p:tgtEl>
                                        <p:attrNameLst>
                                          <p:attrName>ppt_w</p:attrName>
                                        </p:attrNameLst>
                                      </p:cBhvr>
                                      <p:tavLst>
                                        <p:tav tm="0">
                                          <p:val>
                                            <p:strVal val="ppt_w"/>
                                          </p:val>
                                        </p:tav>
                                        <p:tav tm="100000">
                                          <p:val>
                                            <p:fltVal val="0"/>
                                          </p:val>
                                        </p:tav>
                                      </p:tavLst>
                                    </p:anim>
                                    <p:anim calcmode="lin" valueType="num">
                                      <p:cBhvr>
                                        <p:cTn id="47" dur="500"/>
                                        <p:tgtEl>
                                          <p:spTgt spid="3"/>
                                        </p:tgtEl>
                                        <p:attrNameLst>
                                          <p:attrName>ppt_h</p:attrName>
                                        </p:attrNameLst>
                                      </p:cBhvr>
                                      <p:tavLst>
                                        <p:tav tm="0">
                                          <p:val>
                                            <p:strVal val="ppt_h"/>
                                          </p:val>
                                        </p:tav>
                                        <p:tav tm="100000">
                                          <p:val>
                                            <p:fltVal val="0"/>
                                          </p:val>
                                        </p:tav>
                                      </p:tavLst>
                                    </p:anim>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4"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5987619" y="8365183"/>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mc:AlternateContent xmlns:mc="http://schemas.openxmlformats.org/markup-compatibility/2006">
        <mc:Choice xmlns:a14="http://schemas.microsoft.com/office/drawing/2010/main" Requires="a14">
          <p:sp>
            <p:nvSpPr>
              <p:cNvPr id="62" name="Google Shape;284;p3"/>
              <p:cNvSpPr/>
              <p:nvPr/>
            </p:nvSpPr>
            <p:spPr>
              <a:xfrm>
                <a:off x="729916"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Bef>
                    <a:spcPts val="300"/>
                  </a:spcBef>
                  <a:spcAft>
                    <a:spcPts val="300"/>
                  </a:spcAft>
                </a:pPr>
                <a:r>
                  <a:rPr lang="fr-FR" sz="4200">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sSub>
                      <m:sSub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𝑡𝑝</m:t>
                        </m:r>
                      </m:sub>
                    </m:sSub>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h</m:t>
                    </m:r>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2" name="Google Shape;284;p3"/>
              <p:cNvSpPr>
                <a:spLocks noRot="1" noChangeAspect="1" noMove="1" noResize="1" noEditPoints="1" noAdjustHandles="1" noChangeArrowheads="1" noChangeShapeType="1" noTextEdit="1"/>
              </p:cNvSpPr>
              <p:nvPr/>
            </p:nvSpPr>
            <p:spPr>
              <a:xfrm>
                <a:off x="729916" y="3543301"/>
                <a:ext cx="8132860" cy="1828800"/>
              </a:xfrm>
              <a:prstGeom prst="roundRect">
                <a:avLst>
                  <a:gd name="adj" fmla="val 16667"/>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Google Shape;285;p3"/>
              <p:cNvSpPr/>
              <p:nvPr/>
            </p:nvSpPr>
            <p:spPr>
              <a:xfrm>
                <a:off x="729916"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Bef>
                    <a:spcPts val="300"/>
                  </a:spcBef>
                  <a:spcAft>
                    <a:spcPts val="300"/>
                  </a:spcAft>
                </a:pPr>
                <a:r>
                  <a:rPr lang="fr-FR" sz="4200">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sSub>
                      <m:sSub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𝑡𝑝</m:t>
                        </m:r>
                      </m:sub>
                    </m:sSub>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h</m:t>
                    </m:r>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4" name="Google Shape;285;p3"/>
              <p:cNvSpPr>
                <a:spLocks noRot="1" noChangeAspect="1" noMove="1" noResize="1" noEditPoints="1" noAdjustHandles="1" noChangeArrowheads="1" noChangeShapeType="1" noTextEdit="1"/>
              </p:cNvSpPr>
              <p:nvPr/>
            </p:nvSpPr>
            <p:spPr>
              <a:xfrm>
                <a:off x="729916" y="5981700"/>
                <a:ext cx="8132860" cy="1828800"/>
              </a:xfrm>
              <a:prstGeom prst="roundRect">
                <a:avLst>
                  <a:gd name="adj" fmla="val 16667"/>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5" name="Google Shape;286;p3"/>
              <p:cNvSpPr/>
              <p:nvPr/>
            </p:nvSpPr>
            <p:spPr>
              <a:xfrm>
                <a:off x="9428260"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Bef>
                    <a:spcPts val="300"/>
                  </a:spcBef>
                  <a:spcAft>
                    <a:spcPts val="300"/>
                  </a:spcAft>
                </a:pPr>
                <a:r>
                  <a:rPr lang="fr-FR" sz="4200">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sSub>
                      <m:sSub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𝑡𝑝</m:t>
                        </m:r>
                      </m:sub>
                    </m:sSub>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h</m:t>
                    </m:r>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5" name="Google Shape;286;p3"/>
              <p:cNvSpPr>
                <a:spLocks noRot="1" noChangeAspect="1" noMove="1" noResize="1" noEditPoints="1" noAdjustHandles="1" noChangeArrowheads="1" noChangeShapeType="1" noTextEdit="1"/>
              </p:cNvSpPr>
              <p:nvPr/>
            </p:nvSpPr>
            <p:spPr>
              <a:xfrm>
                <a:off x="9428260" y="3543301"/>
                <a:ext cx="8132860" cy="1828800"/>
              </a:xfrm>
              <a:prstGeom prst="roundRect">
                <a:avLst>
                  <a:gd name="adj" fmla="val 16667"/>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6" name="Google Shape;287;p3"/>
              <p:cNvSpPr/>
              <p:nvPr/>
            </p:nvSpPr>
            <p:spPr>
              <a:xfrm>
                <a:off x="9428260"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Bef>
                    <a:spcPts val="300"/>
                  </a:spcBef>
                  <a:spcAft>
                    <a:spcPts val="300"/>
                  </a:spcAft>
                </a:pPr>
                <a:r>
                  <a:rPr lang="en-US" sz="4200">
                    <a:latin typeface="Arial" panose="020B0604020202020204" pitchFamily="34" charset="0"/>
                    <a:ea typeface="Malgun Gothic" panose="020B0503020000020004" pitchFamily="34" charset="-127"/>
                    <a:cs typeface="Arial" panose="020B0604020202020204" pitchFamily="34" charset="0"/>
                  </a:rPr>
                  <a:t>D. </a:t>
                </a:r>
                <a14:m>
                  <m:oMath xmlns:m="http://schemas.openxmlformats.org/officeDocument/2006/math">
                    <m:sSub>
                      <m:sSub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𝑡𝑝</m:t>
                        </m:r>
                      </m:sub>
                    </m:sSub>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h</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6" name="Google Shape;287;p3"/>
              <p:cNvSpPr>
                <a:spLocks noRot="1" noChangeAspect="1" noMove="1" noResize="1" noEditPoints="1" noAdjustHandles="1" noChangeArrowheads="1" noChangeShapeType="1" noTextEdit="1"/>
              </p:cNvSpPr>
              <p:nvPr/>
            </p:nvSpPr>
            <p:spPr>
              <a:xfrm>
                <a:off x="9428260" y="5981700"/>
                <a:ext cx="8132860" cy="1828800"/>
              </a:xfrm>
              <a:prstGeom prst="roundRect">
                <a:avLst>
                  <a:gd name="adj" fmla="val 16667"/>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7" name="Google Shape;288;p3"/>
              <p:cNvSpPr/>
              <p:nvPr/>
            </p:nvSpPr>
            <p:spPr>
              <a:xfrm>
                <a:off x="727910" y="5981699"/>
                <a:ext cx="8136871" cy="1828801"/>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pPr lvl="0" algn="ctr">
                  <a:spcBef>
                    <a:spcPts val="300"/>
                  </a:spcBef>
                  <a:spcAft>
                    <a:spcPts val="300"/>
                  </a:spcAft>
                </a:pPr>
                <a:r>
                  <a:rPr lang="fr-FR" sz="4200" b="1" smtClean="0">
                    <a:solidFill>
                      <a:schemeClr val="bg1"/>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sSub>
                      <m:sSubPr>
                        <m:ctrlPr>
                          <a:rPr lang="en-US"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𝑺</m:t>
                        </m:r>
                      </m:e>
                      <m:sub>
                        <m:r>
                          <a:rPr lang="en-US"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𝒕𝒑</m:t>
                        </m:r>
                      </m:sub>
                    </m:sSub>
                    <m:r>
                      <a:rPr lang="fr-FR"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fr-FR"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𝝅</m:t>
                    </m:r>
                    <m:sSup>
                      <m:sSupPr>
                        <m:ctrlPr>
                          <a:rPr lang="en-US"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𝑹</m:t>
                        </m:r>
                      </m:e>
                      <m:sup>
                        <m:r>
                          <a:rPr lang="fr-FR"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fr-FR"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𝒉</m:t>
                    </m:r>
                    <m:r>
                      <a:rPr lang="fr-FR"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fr-FR"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𝝅</m:t>
                    </m:r>
                    <m:sSup>
                      <m:sSupPr>
                        <m:ctrlPr>
                          <a:rPr lang="en-US"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𝑹</m:t>
                        </m:r>
                      </m:e>
                      <m:sup>
                        <m:r>
                          <a:rPr lang="fr-FR" sz="42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𝟐</m:t>
                        </m:r>
                      </m:sup>
                    </m:sSup>
                  </m:oMath>
                </a14:m>
                <a:endParaRPr lang="en-US" sz="42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7" name="Google Shape;288;p3"/>
              <p:cNvSpPr>
                <a:spLocks noRot="1" noChangeAspect="1" noMove="1" noResize="1" noEditPoints="1" noAdjustHandles="1" noChangeArrowheads="1" noChangeShapeType="1" noTextEdit="1"/>
              </p:cNvSpPr>
              <p:nvPr/>
            </p:nvSpPr>
            <p:spPr>
              <a:xfrm>
                <a:off x="727910" y="5981699"/>
                <a:ext cx="8136871" cy="1828801"/>
              </a:xfrm>
              <a:prstGeom prst="roundRect">
                <a:avLst>
                  <a:gd name="adj" fmla="val 16667"/>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Google Shape;283;p3"/>
              <p:cNvSpPr/>
              <p:nvPr/>
            </p:nvSpPr>
            <p:spPr>
              <a:xfrm>
                <a:off x="725905" y="495300"/>
                <a:ext cx="16799120" cy="24384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spcBef>
                    <a:spcPts val="300"/>
                  </a:spcBef>
                  <a:spcAft>
                    <a:spcPts val="300"/>
                  </a:spcAft>
                </a:pPr>
                <a:r>
                  <a:rPr lang="fr-FR" sz="4200" b="1">
                    <a:latin typeface="Arial" panose="020B0604020202020204" pitchFamily="34" charset="0"/>
                    <a:ea typeface="Calibri" panose="020F0502020204030204" pitchFamily="34" charset="0"/>
                    <a:cs typeface="Arial" panose="020B0604020202020204" pitchFamily="34" charset="0"/>
                  </a:rPr>
                  <a:t>Câu 1.</a:t>
                </a:r>
                <a:r>
                  <a:rPr lang="fr-FR" sz="4200">
                    <a:effectLst/>
                    <a:latin typeface="Arial" panose="020B0604020202020204" pitchFamily="34" charset="0"/>
                    <a:ea typeface="Calibri" panose="020F0502020204030204" pitchFamily="34" charset="0"/>
                    <a:cs typeface="Arial" panose="020B0604020202020204" pitchFamily="34" charset="0"/>
                  </a:rPr>
                  <a:t> Cho hình trụ có chiều cao </a:t>
                </a: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h</m:t>
                    </m:r>
                  </m:oMath>
                </a14:m>
                <a:r>
                  <a:rPr lang="fr-FR" sz="4200">
                    <a:effectLst/>
                    <a:latin typeface="Arial" panose="020B0604020202020204" pitchFamily="34" charset="0"/>
                    <a:ea typeface="Malgun Gothic" panose="020B0503020000020004" pitchFamily="34" charset="-127"/>
                    <a:cs typeface="Arial" panose="020B0604020202020204" pitchFamily="34" charset="0"/>
                  </a:rPr>
                  <a:t>, bán kính đáy </a:t>
                </a:r>
                <a14:m>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oMath>
                </a14:m>
                <a:r>
                  <a:rPr lang="fr-FR" sz="42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sSub>
                      <m:sSub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𝑡𝑝</m:t>
                        </m:r>
                      </m:sub>
                    </m:sSub>
                  </m:oMath>
                </a14:m>
                <a:r>
                  <a:rPr lang="fr-FR" sz="4200">
                    <a:effectLst/>
                    <a:latin typeface="Arial" panose="020B0604020202020204" pitchFamily="34" charset="0"/>
                    <a:ea typeface="Malgun Gothic" panose="020B0503020000020004" pitchFamily="34" charset="-127"/>
                    <a:cs typeface="Arial" panose="020B0604020202020204" pitchFamily="34" charset="0"/>
                  </a:rPr>
                  <a:t> là diện tích toàn phần của hình trụ. Công thức nào sau đây đúng?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8" name="Google Shape;283;p3"/>
              <p:cNvSpPr>
                <a:spLocks noRot="1" noChangeAspect="1" noMove="1" noResize="1" noEditPoints="1" noAdjustHandles="1" noChangeArrowheads="1" noChangeShapeType="1" noTextEdit="1"/>
              </p:cNvSpPr>
              <p:nvPr/>
            </p:nvSpPr>
            <p:spPr>
              <a:xfrm>
                <a:off x="725905" y="495300"/>
                <a:ext cx="16799120" cy="2438400"/>
              </a:xfrm>
              <a:prstGeom prst="roundRect">
                <a:avLst>
                  <a:gd name="adj" fmla="val 16667"/>
                </a:avLst>
              </a:prstGeom>
              <a:blipFill>
                <a:blip r:embed="rId17"/>
                <a:stretch>
                  <a:fillRect l="-399" r="-43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9913916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5987619" y="8365183"/>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62" name="Google Shape;284;p3"/>
          <p:cNvSpPr/>
          <p:nvPr/>
        </p:nvSpPr>
        <p:spPr>
          <a:xfrm>
            <a:off x="729916"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200">
                <a:latin typeface="Arial" panose="020B0604020202020204" pitchFamily="34" charset="0"/>
                <a:ea typeface="Calibri" panose="020F0502020204030204" pitchFamily="34" charset="0"/>
                <a:cs typeface="Arial" panose="020B0604020202020204" pitchFamily="34" charset="0"/>
              </a:rPr>
              <a:t>A. 27 cm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64" name="Google Shape;285;p3"/>
          <p:cNvSpPr/>
          <p:nvPr/>
        </p:nvSpPr>
        <p:spPr>
          <a:xfrm>
            <a:off x="729916"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200">
                <a:latin typeface="Arial" panose="020B0604020202020204" pitchFamily="34" charset="0"/>
                <a:ea typeface="Calibri" panose="020F0502020204030204" pitchFamily="34" charset="0"/>
                <a:cs typeface="Arial" panose="020B0604020202020204" pitchFamily="34" charset="0"/>
              </a:rPr>
              <a:t>C. 25 cm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65" name="Google Shape;286;p3"/>
          <p:cNvSpPr/>
          <p:nvPr/>
        </p:nvSpPr>
        <p:spPr>
          <a:xfrm>
            <a:off x="9428260"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200">
                <a:latin typeface="Arial" panose="020B0604020202020204" pitchFamily="34" charset="0"/>
                <a:ea typeface="Calibri" panose="020F0502020204030204" pitchFamily="34" charset="0"/>
                <a:cs typeface="Arial" panose="020B0604020202020204" pitchFamily="34" charset="0"/>
              </a:rPr>
              <a:t>B. 27,25 cm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66" name="Google Shape;287;p3"/>
          <p:cNvSpPr/>
          <p:nvPr/>
        </p:nvSpPr>
        <p:spPr>
          <a:xfrm>
            <a:off x="9428260"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200">
                <a:latin typeface="Arial" panose="020B0604020202020204" pitchFamily="34" charset="0"/>
                <a:ea typeface="Calibri" panose="020F0502020204030204" pitchFamily="34" charset="0"/>
                <a:cs typeface="Arial" panose="020B0604020202020204" pitchFamily="34" charset="0"/>
              </a:rPr>
              <a:t>D. 25,27 cm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67" name="Google Shape;288;p3"/>
          <p:cNvSpPr/>
          <p:nvPr/>
        </p:nvSpPr>
        <p:spPr>
          <a:xfrm>
            <a:off x="9428260" y="3543299"/>
            <a:ext cx="8136871" cy="1828801"/>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pPr algn="ctr"/>
            <a:r>
              <a:rPr lang="vi-VN" sz="4200" b="1">
                <a:solidFill>
                  <a:schemeClr val="bg1"/>
                </a:solidFill>
                <a:ea typeface="Calibri" panose="020F0502020204030204" pitchFamily="34" charset="0"/>
                <a:cs typeface="Times New Roman" panose="02020603050405020304" pitchFamily="18" charset="0"/>
              </a:rPr>
              <a:t>B. 27,25 cm</a:t>
            </a:r>
          </a:p>
        </p:txBody>
      </p:sp>
      <mc:AlternateContent xmlns:mc="http://schemas.openxmlformats.org/markup-compatibility/2006">
        <mc:Choice xmlns:a14="http://schemas.microsoft.com/office/drawing/2010/main" Requires="a14">
          <p:sp>
            <p:nvSpPr>
              <p:cNvPr id="68" name="Google Shape;283;p3"/>
              <p:cNvSpPr/>
              <p:nvPr/>
            </p:nvSpPr>
            <p:spPr>
              <a:xfrm>
                <a:off x="725905" y="495300"/>
                <a:ext cx="16799120" cy="24384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nSpc>
                    <a:spcPct val="150000"/>
                  </a:lnSpc>
                  <a:spcBef>
                    <a:spcPts val="300"/>
                  </a:spcBef>
                  <a:spcAft>
                    <a:spcPts val="300"/>
                  </a:spcAft>
                </a:pPr>
                <a:r>
                  <a:rPr lang="fr-FR" sz="4200" b="1">
                    <a:latin typeface="Arial" panose="020B0604020202020204" pitchFamily="34" charset="0"/>
                    <a:ea typeface="Calibri" panose="020F0502020204030204" pitchFamily="34" charset="0"/>
                    <a:cs typeface="Arial" panose="020B0604020202020204" pitchFamily="34" charset="0"/>
                  </a:rPr>
                  <a:t>Câu 2</a:t>
                </a:r>
                <a:r>
                  <a:rPr lang="fr-FR" sz="4200">
                    <a:effectLst/>
                    <a:latin typeface="Arial" panose="020B0604020202020204" pitchFamily="34" charset="0"/>
                    <a:ea typeface="Calibri" panose="020F0502020204030204" pitchFamily="34" charset="0"/>
                    <a:cs typeface="Arial" panose="020B0604020202020204" pitchFamily="34" charset="0"/>
                  </a:rPr>
                  <a:t>. Cho hình trụ có bán kính đáy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200" i="1">
                        <a:effectLst/>
                        <a:latin typeface="Cambria Math" panose="02040503050406030204" pitchFamily="18" charset="0"/>
                        <a:ea typeface="Calibri" panose="020F0502020204030204" pitchFamily="34" charset="0"/>
                        <a:cs typeface="Times New Roman" panose="02020603050405020304" pitchFamily="18" charset="0"/>
                      </a:rPr>
                      <m:t>=8 </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fr-FR" sz="4200">
                    <a:effectLst/>
                    <a:latin typeface="Arial" panose="020B0604020202020204" pitchFamily="34" charset="0"/>
                    <a:ea typeface="Malgun Gothic" panose="020B0503020000020004" pitchFamily="34" charset="-127"/>
                    <a:cs typeface="Arial" panose="020B0604020202020204" pitchFamily="34" charset="0"/>
                  </a:rPr>
                  <a:t> và diện tích toàn phần 564 </a:t>
                </a:r>
                <a14:m>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fr-FR"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fr-FR" sz="4200">
                    <a:effectLst/>
                    <a:latin typeface="Arial" panose="020B0604020202020204" pitchFamily="34" charset="0"/>
                    <a:ea typeface="Malgun Gothic" panose="020B0503020000020004" pitchFamily="34" charset="-127"/>
                    <a:cs typeface="Arial" panose="020B0604020202020204" pitchFamily="34" charset="0"/>
                  </a:rPr>
                  <a:t>. Tính chiều cao của hình trụ.</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8" name="Google Shape;283;p3"/>
              <p:cNvSpPr>
                <a:spLocks noRot="1" noChangeAspect="1" noMove="1" noResize="1" noEditPoints="1" noAdjustHandles="1" noChangeArrowheads="1" noChangeShapeType="1" noTextEdit="1"/>
              </p:cNvSpPr>
              <p:nvPr/>
            </p:nvSpPr>
            <p:spPr>
              <a:xfrm>
                <a:off x="725905" y="495300"/>
                <a:ext cx="16799120" cy="2438400"/>
              </a:xfrm>
              <a:prstGeom prst="roundRect">
                <a:avLst>
                  <a:gd name="adj" fmla="val 16667"/>
                </a:avLst>
              </a:prstGeom>
              <a:blipFill>
                <a:blip r:embed="rId12"/>
                <a:stretch>
                  <a:fillRect l="-399"/>
                </a:stretch>
              </a:blipFill>
              <a:ln>
                <a:noFill/>
              </a:ln>
            </p:spPr>
            <p:txBody>
              <a:bodyPr/>
              <a:lstStyle/>
              <a:p>
                <a:r>
                  <a:rPr lang="en-US">
                    <a:noFill/>
                  </a:rPr>
                  <a:t> </a:t>
                </a:r>
              </a:p>
            </p:txBody>
          </p:sp>
        </mc:Fallback>
      </mc:AlternateContent>
      <p:pic>
        <p:nvPicPr>
          <p:cNvPr id="9" name="Google Shape;184;p2"/>
          <p:cNvPicPr preferRelativeResize="0"/>
          <p:nvPr/>
        </p:nvPicPr>
        <p:blipFill rotWithShape="1">
          <a:blip r:embed="rId13">
            <a:alphaModFix/>
          </a:blip>
          <a:srcRect/>
          <a:stretch/>
        </p:blipFill>
        <p:spPr>
          <a:xfrm>
            <a:off x="725905" y="9334500"/>
            <a:ext cx="2362200" cy="609600"/>
          </a:xfrm>
          <a:prstGeom prst="rect">
            <a:avLst/>
          </a:prstGeom>
          <a:noFill/>
          <a:ln>
            <a:noFill/>
          </a:ln>
        </p:spPr>
      </p:pic>
    </p:spTree>
    <p:extLst>
      <p:ext uri="{BB962C8B-B14F-4D97-AF65-F5344CB8AC3E}">
        <p14:creationId xmlns:p14="http://schemas.microsoft.com/office/powerpoint/2010/main" val="11354334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9"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5987619" y="8365183"/>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10" name="Google Shape;284;p3"/>
          <p:cNvSpPr/>
          <p:nvPr/>
        </p:nvSpPr>
        <p:spPr>
          <a:xfrm>
            <a:off x="3408460" y="6438900"/>
            <a:ext cx="4897340" cy="1447801"/>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000">
                <a:latin typeface="Arial" panose="020B0604020202020204" pitchFamily="34" charset="0"/>
                <a:ea typeface="Malgun Gothic" panose="020B0503020000020004" pitchFamily="34" charset="-127"/>
                <a:cs typeface="Arial" panose="020B0604020202020204" pitchFamily="34" charset="0"/>
              </a:rPr>
              <a:t>A. Hai cây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1" name="Google Shape;285;p3"/>
          <p:cNvSpPr/>
          <p:nvPr/>
        </p:nvSpPr>
        <p:spPr>
          <a:xfrm>
            <a:off x="3408460" y="8444164"/>
            <a:ext cx="4897340" cy="1447801"/>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000">
                <a:latin typeface="Arial" panose="020B0604020202020204" pitchFamily="34" charset="0"/>
                <a:ea typeface="Malgun Gothic" panose="020B0503020000020004" pitchFamily="34" charset="-127"/>
                <a:cs typeface="Arial" panose="020B0604020202020204" pitchFamily="34" charset="0"/>
              </a:rPr>
              <a:t>C. Ba cây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2" name="Google Shape;286;p3"/>
          <p:cNvSpPr/>
          <p:nvPr/>
        </p:nvSpPr>
        <p:spPr>
          <a:xfrm>
            <a:off x="9885460" y="6438900"/>
            <a:ext cx="4897340" cy="1447801"/>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000">
                <a:latin typeface="Arial" panose="020B0604020202020204" pitchFamily="34" charset="0"/>
                <a:ea typeface="Malgun Gothic" panose="020B0503020000020004" pitchFamily="34" charset="-127"/>
                <a:cs typeface="Arial" panose="020B0604020202020204" pitchFamily="34" charset="0"/>
              </a:rPr>
              <a:t>B. Một cây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3" name="Google Shape;287;p3"/>
          <p:cNvSpPr/>
          <p:nvPr/>
        </p:nvSpPr>
        <p:spPr>
          <a:xfrm>
            <a:off x="9885460" y="8444164"/>
            <a:ext cx="4897340" cy="1447801"/>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en-US" sz="4000">
                <a:latin typeface="Arial" panose="020B0604020202020204" pitchFamily="34" charset="0"/>
                <a:ea typeface="Malgun Gothic" panose="020B0503020000020004" pitchFamily="34" charset="-127"/>
                <a:cs typeface="Arial" panose="020B0604020202020204" pitchFamily="34" charset="0"/>
              </a:rPr>
              <a:t>D. Bốn cây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4" name="Google Shape;288;p3"/>
          <p:cNvSpPr/>
          <p:nvPr/>
        </p:nvSpPr>
        <p:spPr>
          <a:xfrm>
            <a:off x="3408460" y="6438900"/>
            <a:ext cx="4899755" cy="1447801"/>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pPr algn="ctr"/>
            <a:r>
              <a:rPr lang="vi-VN" sz="4000" b="1">
                <a:solidFill>
                  <a:schemeClr val="bg1"/>
                </a:solidFill>
                <a:ea typeface="Calibri" panose="020F0502020204030204" pitchFamily="34" charset="0"/>
                <a:cs typeface="Times New Roman" panose="02020603050405020304" pitchFamily="18" charset="0"/>
              </a:rPr>
              <a:t>A. Hai cây</a:t>
            </a:r>
          </a:p>
        </p:txBody>
      </p:sp>
      <p:sp>
        <p:nvSpPr>
          <p:cNvPr id="15" name="Google Shape;283;p3"/>
          <p:cNvSpPr/>
          <p:nvPr/>
        </p:nvSpPr>
        <p:spPr>
          <a:xfrm>
            <a:off x="725905" y="266700"/>
            <a:ext cx="16799120" cy="563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spcBef>
                <a:spcPts val="300"/>
              </a:spcBef>
              <a:spcAft>
                <a:spcPts val="300"/>
              </a:spcAft>
            </a:pPr>
            <a:r>
              <a:rPr lang="fr-FR" sz="4000" b="1">
                <a:latin typeface="Arial" panose="020B0604020202020204" pitchFamily="34" charset="0"/>
                <a:ea typeface="Calibri" panose="020F0502020204030204" pitchFamily="34" charset="0"/>
                <a:cs typeface="Arial" panose="020B0604020202020204" pitchFamily="34" charset="0"/>
              </a:rPr>
              <a:t>Câu 3.</a:t>
            </a:r>
            <a:r>
              <a:rPr lang="fr-FR" sz="4000">
                <a:latin typeface="Arial" panose="020B0604020202020204" pitchFamily="34" charset="0"/>
                <a:ea typeface="Calibri" panose="020F0502020204030204" pitchFamily="34" charset="0"/>
                <a:cs typeface="Arial" panose="020B0604020202020204" pitchFamily="34" charset="0"/>
              </a:rPr>
              <a:t> Bạn Toán đi mua giúp bố cây lăn sơn ở cửa hàng nhà bác Học. Một cây lăn sơn tường có dạng một khối trụ với bán kính đáy là 5cm và chiều cao là 23cm (hình vẽ bên). Nhà sản xuất cho biết sau khi lăn 1000 vòng thì cây sơn tường có thể bị hỏng. Hỏi bạn Toán cần mua ít nhất mấy cây lăn sơn tường biết diện tích tường mà bố bạn Toán cần sơn là 100m</a:t>
            </a:r>
            <a:r>
              <a:rPr lang="fr-FR" sz="4000" baseline="30000">
                <a:latin typeface="Arial" panose="020B0604020202020204" pitchFamily="34" charset="0"/>
                <a:ea typeface="Calibri" panose="020F0502020204030204" pitchFamily="34" charset="0"/>
                <a:cs typeface="Arial" panose="020B0604020202020204" pitchFamily="34" charset="0"/>
              </a:rPr>
              <a:t>2</a:t>
            </a:r>
            <a:r>
              <a:rPr lang="fr-FR" sz="4000">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05339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0" name="Group 5"/>
          <p:cNvGrpSpPr/>
          <p:nvPr/>
        </p:nvGrpSpPr>
        <p:grpSpPr>
          <a:xfrm>
            <a:off x="-457200" y="419100"/>
            <a:ext cx="19202400" cy="1219200"/>
            <a:chOff x="0" y="0"/>
            <a:chExt cx="6546024" cy="1217408"/>
          </a:xfrm>
          <a:solidFill>
            <a:srgbClr val="D1E2F7"/>
          </a:solidFill>
        </p:grpSpPr>
        <p:sp>
          <p:nvSpPr>
            <p:cNvPr id="101"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02"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5" name="Group 104"/>
          <p:cNvGrpSpPr/>
          <p:nvPr/>
        </p:nvGrpSpPr>
        <p:grpSpPr>
          <a:xfrm>
            <a:off x="5076296" y="2291394"/>
            <a:ext cx="8135408" cy="794706"/>
            <a:chOff x="628789" y="229253"/>
            <a:chExt cx="4067704" cy="397353"/>
          </a:xfrm>
        </p:grpSpPr>
        <p:sp>
          <p:nvSpPr>
            <p:cNvPr id="106" name="Rectangle 105"/>
            <p:cNvSpPr/>
            <p:nvPr/>
          </p:nvSpPr>
          <p:spPr>
            <a:xfrm>
              <a:off x="1463075" y="229253"/>
              <a:ext cx="3233418" cy="377027"/>
            </a:xfrm>
            <a:prstGeom prst="rect">
              <a:avLst/>
            </a:prstGeom>
          </p:spPr>
          <p:txBody>
            <a:bodyPr wrap="none">
              <a:spAutoFit/>
            </a:bodyPr>
            <a:lstStyle/>
            <a:p>
              <a:pPr lvl="0" algn="just" defTabSz="1828800">
                <a:buClr>
                  <a:srgbClr val="000000"/>
                </a:buClr>
                <a:defRPr/>
              </a:pPr>
              <a:r>
                <a:rPr lang="en-US" sz="4300" b="1" kern="100">
                  <a:solidFill>
                    <a:srgbClr val="2F5496"/>
                  </a:solidFill>
                  <a:latin typeface="Arial"/>
                  <a:ea typeface="Aptos"/>
                  <a:cs typeface="Times New Roman" panose="02020603050405020304" pitchFamily="18" charset="0"/>
                  <a:sym typeface="Arial"/>
                </a:rPr>
                <a:t>Các yếu tố của hình trụ:</a:t>
              </a:r>
              <a:endParaRPr kumimoji="0" lang="en-US" sz="43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07" name="Picture 19">
              <a:extLst>
                <a:ext uri="{FF2B5EF4-FFF2-40B4-BE49-F238E27FC236}">
                  <a16:creationId xmlns:a16="http://schemas.microsoft.com/office/drawing/2014/main" id="{E3F04667-C1D8-7792-7990-C038FA8774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8789" y="234341"/>
              <a:ext cx="694274" cy="392265"/>
            </a:xfrm>
            <a:prstGeom prst="rect">
              <a:avLst/>
            </a:prstGeom>
          </p:spPr>
        </p:pic>
      </p:grpSp>
      <p:sp>
        <p:nvSpPr>
          <p:cNvPr id="11" name="Rectangle 10"/>
          <p:cNvSpPr/>
          <p:nvPr/>
        </p:nvSpPr>
        <p:spPr>
          <a:xfrm>
            <a:off x="619419" y="523374"/>
            <a:ext cx="6467181" cy="1015663"/>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6000" b="1" i="0" u="none" strike="noStrike" kern="1200" cap="none" spc="0" normalizeH="0" baseline="0" noProof="0" smtClean="0">
                <a:ln>
                  <a:noFill/>
                </a:ln>
                <a:solidFill>
                  <a:srgbClr val="52007E"/>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en-US" sz="6000" b="1" i="0" u="none" strike="noStrike" kern="1200" cap="none" spc="0" normalizeH="0" baseline="0" noProof="0" smtClean="0">
                <a:ln>
                  <a:noFill/>
                </a:ln>
                <a:solidFill>
                  <a:srgbClr val="FF3890"/>
                </a:solidFill>
                <a:effectLst/>
                <a:uLnTx/>
                <a:uFillTx/>
                <a:latin typeface="Arial" panose="020B0604020202020204" pitchFamily="34" charset="0"/>
                <a:ea typeface="Calibri" panose="020F0502020204030204" pitchFamily="34" charset="0"/>
                <a:cs typeface="Arial" panose="020B0604020202020204" pitchFamily="34" charset="0"/>
              </a:rPr>
              <a:t>HÌNH TRỤ</a:t>
            </a:r>
            <a:endParaRPr kumimoji="0" lang="en-US" sz="6000" b="0" i="0" u="none" strike="noStrike" kern="1200" cap="none" spc="0" normalizeH="0" baseline="0" noProof="0">
              <a:ln>
                <a:noFill/>
              </a:ln>
              <a:solidFill>
                <a:srgbClr val="FF389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Google Shape;184;p2"/>
          <p:cNvPicPr preferRelativeResize="0"/>
          <p:nvPr/>
        </p:nvPicPr>
        <p:blipFill rotWithShape="1">
          <a:blip r:embed="rId8">
            <a:alphaModFix/>
          </a:blip>
          <a:srcRect/>
          <a:stretch/>
        </p:blipFill>
        <p:spPr>
          <a:xfrm>
            <a:off x="1025920" y="9410700"/>
            <a:ext cx="2537133" cy="610883"/>
          </a:xfrm>
          <a:prstGeom prst="rect">
            <a:avLst/>
          </a:prstGeom>
          <a:noFill/>
          <a:ln>
            <a:noFill/>
          </a:ln>
        </p:spPr>
      </p:pic>
      <p:grpSp>
        <p:nvGrpSpPr>
          <p:cNvPr id="4" name="Group 3"/>
          <p:cNvGrpSpPr/>
          <p:nvPr/>
        </p:nvGrpSpPr>
        <p:grpSpPr>
          <a:xfrm>
            <a:off x="1025920" y="3619500"/>
            <a:ext cx="16236160" cy="6324600"/>
            <a:chOff x="1219200" y="3314700"/>
            <a:chExt cx="16236160" cy="6324600"/>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9800" y="3619500"/>
              <a:ext cx="7625560" cy="6019800"/>
            </a:xfrm>
            <a:prstGeom prst="rect">
              <a:avLst/>
            </a:prstGeom>
          </p:spPr>
        </p:pic>
        <p:sp>
          <p:nvSpPr>
            <p:cNvPr id="15" name="Rectangle 14"/>
            <p:cNvSpPr/>
            <p:nvPr/>
          </p:nvSpPr>
          <p:spPr>
            <a:xfrm>
              <a:off x="1219200" y="3314700"/>
              <a:ext cx="7467600" cy="3939540"/>
            </a:xfrm>
            <a:prstGeom prst="rect">
              <a:avLst/>
            </a:prstGeom>
          </p:spPr>
          <p:txBody>
            <a:bodyPr wrap="square">
              <a:spAutoFit/>
            </a:bodyPr>
            <a:lstStyle/>
            <a:p>
              <a:pPr lvl="0" algn="just">
                <a:lnSpc>
                  <a:spcPct val="150000"/>
                </a:lnSpc>
                <a:spcBef>
                  <a:spcPts val="600"/>
                </a:spcBef>
                <a:spcAft>
                  <a:spcPts val="600"/>
                </a:spcAft>
              </a:pPr>
              <a:r>
                <a:rPr lang="vi-VN" sz="4000">
                  <a:solidFill>
                    <a:prstClr val="black"/>
                  </a:solidFill>
                  <a:ea typeface="Calibri" panose="020F0502020204030204" pitchFamily="34" charset="0"/>
                  <a:cs typeface="Arial" panose="020B0604020202020204" pitchFamily="34" charset="0"/>
                </a:rPr>
                <a:t>Hộp sữa (H.10.2a) có dạng một hình trụ</a:t>
              </a:r>
              <a:r>
                <a:rPr lang="vi-VN" sz="4000" smtClean="0">
                  <a:solidFill>
                    <a:prstClr val="black"/>
                  </a:solidFill>
                  <a:ea typeface="Calibri" panose="020F0502020204030204" pitchFamily="34" charset="0"/>
                  <a:cs typeface="Arial" panose="020B0604020202020204" pitchFamily="34" charset="0"/>
                </a:rPr>
                <a:t>.</a:t>
              </a:r>
              <a:endParaRPr lang="en-US" sz="4000" smtClean="0">
                <a:solidFill>
                  <a:prstClr val="black"/>
                </a:solidFill>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vi-VN" sz="4000" smtClean="0">
                  <a:solidFill>
                    <a:prstClr val="black"/>
                  </a:solidFill>
                  <a:ea typeface="Calibri" panose="020F0502020204030204" pitchFamily="34" charset="0"/>
                  <a:cs typeface="Arial" panose="020B0604020202020204" pitchFamily="34" charset="0"/>
                </a:rPr>
                <a:t>Một </a:t>
              </a:r>
              <a:r>
                <a:rPr lang="vi-VN" sz="4000">
                  <a:solidFill>
                    <a:prstClr val="black"/>
                  </a:solidFill>
                  <a:ea typeface="Calibri" panose="020F0502020204030204" pitchFamily="34" charset="0"/>
                  <a:cs typeface="Arial" panose="020B0604020202020204" pitchFamily="34" charset="0"/>
                </a:rPr>
                <a:t>số yếu tố của hình trụ được chỉ ra trên Hình 10.2b.</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Freeform 77"/>
          <p:cNvSpPr/>
          <p:nvPr/>
        </p:nvSpPr>
        <p:spPr>
          <a:xfrm>
            <a:off x="16518822" y="723900"/>
            <a:ext cx="1769178" cy="1709400"/>
          </a:xfrm>
          <a:custGeom>
            <a:avLst/>
            <a:gdLst/>
            <a:ahLst/>
            <a:cxnLst/>
            <a:rect l="l" t="t" r="r" b="b"/>
            <a:pathLst>
              <a:path w="1769178" h="1709400">
                <a:moveTo>
                  <a:pt x="0" y="0"/>
                </a:moveTo>
                <a:lnTo>
                  <a:pt x="1769178" y="0"/>
                </a:lnTo>
                <a:lnTo>
                  <a:pt x="1769178" y="1709400"/>
                </a:lnTo>
                <a:lnTo>
                  <a:pt x="0" y="1709400"/>
                </a:lnTo>
                <a:lnTo>
                  <a:pt x="0" y="0"/>
                </a:lnTo>
                <a:close/>
              </a:path>
            </a:pathLst>
          </a:custGeom>
          <a:blipFill>
            <a:blip r:embed="rId10"/>
            <a:stretch>
              <a:fillRect l="-1" r="-1"/>
            </a:stretch>
          </a:blipFill>
        </p:spPr>
      </p:sp>
    </p:spTree>
    <p:extLst>
      <p:ext uri="{BB962C8B-B14F-4D97-AF65-F5344CB8AC3E}">
        <p14:creationId xmlns:p14="http://schemas.microsoft.com/office/powerpoint/2010/main" val="39813674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wipe(left)">
                                      <p:cBhvr>
                                        <p:cTn id="14" dur="500"/>
                                        <p:tgtEl>
                                          <p:spTgt spid="10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9"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5987619" y="8365183"/>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mc:AlternateContent xmlns:mc="http://schemas.openxmlformats.org/markup-compatibility/2006">
        <mc:Choice xmlns:a14="http://schemas.microsoft.com/office/drawing/2010/main" Requires="a14">
          <p:sp>
            <p:nvSpPr>
              <p:cNvPr id="17" name="Google Shape;284;p3"/>
              <p:cNvSpPr/>
              <p:nvPr/>
            </p:nvSpPr>
            <p:spPr>
              <a:xfrm>
                <a:off x="729916"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Bef>
                    <a:spcPts val="300"/>
                  </a:spcBef>
                  <a:spcAft>
                    <a:spcPts val="300"/>
                  </a:spcAft>
                </a:pPr>
                <a:r>
                  <a:rPr lang="fr-FR" sz="42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2</m:t>
                    </m:r>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2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Google Shape;284;p3"/>
              <p:cNvSpPr>
                <a:spLocks noRot="1" noChangeAspect="1" noMove="1" noResize="1" noEditPoints="1" noAdjustHandles="1" noChangeArrowheads="1" noChangeShapeType="1" noTextEdit="1"/>
              </p:cNvSpPr>
              <p:nvPr/>
            </p:nvSpPr>
            <p:spPr>
              <a:xfrm>
                <a:off x="729916" y="3543301"/>
                <a:ext cx="8132860" cy="1828800"/>
              </a:xfrm>
              <a:prstGeom prst="roundRect">
                <a:avLst>
                  <a:gd name="adj" fmla="val 16667"/>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Google Shape;285;p3"/>
              <p:cNvSpPr/>
              <p:nvPr/>
            </p:nvSpPr>
            <p:spPr>
              <a:xfrm>
                <a:off x="729916"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Bef>
                    <a:spcPts val="300"/>
                  </a:spcBef>
                  <a:spcAft>
                    <a:spcPts val="300"/>
                  </a:spcAft>
                </a:pPr>
                <a:r>
                  <a:rPr lang="fr-FR" sz="420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5</m:t>
                    </m:r>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2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Google Shape;285;p3"/>
              <p:cNvSpPr>
                <a:spLocks noRot="1" noChangeAspect="1" noMove="1" noResize="1" noEditPoints="1" noAdjustHandles="1" noChangeArrowheads="1" noChangeShapeType="1" noTextEdit="1"/>
              </p:cNvSpPr>
              <p:nvPr/>
            </p:nvSpPr>
            <p:spPr>
              <a:xfrm>
                <a:off x="729916" y="5981700"/>
                <a:ext cx="8132860" cy="1828800"/>
              </a:xfrm>
              <a:prstGeom prst="roundRect">
                <a:avLst>
                  <a:gd name="adj" fmla="val 16667"/>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Google Shape;286;p3"/>
              <p:cNvSpPr/>
              <p:nvPr/>
            </p:nvSpPr>
            <p:spPr>
              <a:xfrm>
                <a:off x="9428260"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Bef>
                    <a:spcPts val="300"/>
                  </a:spcBef>
                  <a:spcAft>
                    <a:spcPts val="300"/>
                  </a:spcAft>
                </a:pPr>
                <a:r>
                  <a:rPr lang="fr-FR" sz="42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4</m:t>
                    </m:r>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2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Google Shape;286;p3"/>
              <p:cNvSpPr>
                <a:spLocks noRot="1" noChangeAspect="1" noMove="1" noResize="1" noEditPoints="1" noAdjustHandles="1" noChangeArrowheads="1" noChangeShapeType="1" noTextEdit="1"/>
              </p:cNvSpPr>
              <p:nvPr/>
            </p:nvSpPr>
            <p:spPr>
              <a:xfrm>
                <a:off x="9428260" y="3543301"/>
                <a:ext cx="8132860" cy="1828800"/>
              </a:xfrm>
              <a:prstGeom prst="roundRect">
                <a:avLst>
                  <a:gd name="adj" fmla="val 16667"/>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Google Shape;287;p3"/>
              <p:cNvSpPr/>
              <p:nvPr/>
            </p:nvSpPr>
            <p:spPr>
              <a:xfrm>
                <a:off x="9428260"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spcBef>
                    <a:spcPts val="300"/>
                  </a:spcBef>
                  <a:spcAft>
                    <a:spcPts val="300"/>
                  </a:spcAft>
                </a:pPr>
                <a:r>
                  <a:rPr lang="fr-FR" sz="42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6</m:t>
                    </m:r>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2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Google Shape;287;p3"/>
              <p:cNvSpPr>
                <a:spLocks noRot="1" noChangeAspect="1" noMove="1" noResize="1" noEditPoints="1" noAdjustHandles="1" noChangeArrowheads="1" noChangeShapeType="1" noTextEdit="1"/>
              </p:cNvSpPr>
              <p:nvPr/>
            </p:nvSpPr>
            <p:spPr>
              <a:xfrm>
                <a:off x="9428260" y="5981700"/>
                <a:ext cx="8132860" cy="1828800"/>
              </a:xfrm>
              <a:prstGeom prst="roundRect">
                <a:avLst>
                  <a:gd name="adj" fmla="val 16667"/>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Google Shape;288;p3"/>
              <p:cNvSpPr/>
              <p:nvPr/>
            </p:nvSpPr>
            <p:spPr>
              <a:xfrm>
                <a:off x="727910" y="3543299"/>
                <a:ext cx="8136871" cy="1828801"/>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pPr lvl="0" algn="ctr">
                  <a:spcBef>
                    <a:spcPts val="300"/>
                  </a:spcBef>
                  <a:spcAft>
                    <a:spcPts val="300"/>
                  </a:spcAft>
                </a:pPr>
                <a:r>
                  <a:rPr lang="fr-FR" sz="4200" b="1" smtClean="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2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r>
                      <a:rPr lang="fr-FR" sz="42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𝝅</m:t>
                    </m:r>
                    <m:sSup>
                      <m:sSupPr>
                        <m:ctrlPr>
                          <a:rPr lang="en-US" sz="42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2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𝒂</m:t>
                        </m:r>
                      </m:e>
                      <m:sup>
                        <m:r>
                          <a:rPr lang="fr-FR" sz="42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p>
                    </m:sSup>
                  </m:oMath>
                </a14:m>
                <a:endParaRPr lang="en-US" sz="42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Google Shape;288;p3"/>
              <p:cNvSpPr>
                <a:spLocks noRot="1" noChangeAspect="1" noMove="1" noResize="1" noEditPoints="1" noAdjustHandles="1" noChangeArrowheads="1" noChangeShapeType="1" noTextEdit="1"/>
              </p:cNvSpPr>
              <p:nvPr/>
            </p:nvSpPr>
            <p:spPr>
              <a:xfrm>
                <a:off x="727910" y="3543299"/>
                <a:ext cx="8136871" cy="1828801"/>
              </a:xfrm>
              <a:prstGeom prst="roundRect">
                <a:avLst>
                  <a:gd name="adj" fmla="val 16667"/>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Google Shape;283;p3"/>
              <p:cNvSpPr/>
              <p:nvPr/>
            </p:nvSpPr>
            <p:spPr>
              <a:xfrm>
                <a:off x="725905" y="495300"/>
                <a:ext cx="16799120" cy="24384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spcBef>
                    <a:spcPts val="300"/>
                  </a:spcBef>
                  <a:spcAft>
                    <a:spcPts val="300"/>
                  </a:spcAft>
                </a:pPr>
                <a:r>
                  <a:rPr lang="fr-FR" sz="4200" b="1">
                    <a:latin typeface="Arial" panose="020B0604020202020204" pitchFamily="34" charset="0"/>
                    <a:ea typeface="Calibri" panose="020F0502020204030204" pitchFamily="34" charset="0"/>
                    <a:cs typeface="Arial" panose="020B0604020202020204" pitchFamily="34" charset="0"/>
                  </a:rPr>
                  <a:t>Câu 4.</a:t>
                </a:r>
                <a:r>
                  <a:rPr lang="fr-FR" sz="4200">
                    <a:effectLst/>
                    <a:latin typeface="Arial" panose="020B0604020202020204" pitchFamily="34" charset="0"/>
                    <a:ea typeface="Calibri" panose="020F0502020204030204" pitchFamily="34" charset="0"/>
                    <a:cs typeface="Arial" panose="020B0604020202020204" pitchFamily="34" charset="0"/>
                  </a:rPr>
                  <a:t> </a:t>
                </a:r>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 hình nón có bán kính đáy bằng và độ dài đường sinh bằng </a:t>
                </a:r>
                <a14:m>
                  <m:oMath xmlns:m="http://schemas.openxmlformats.org/officeDocument/2006/math">
                    <m:r>
                      <a:rPr lang="vi-VN" sz="4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vi-VN" sz="4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Diện tích xung quanh của hình nón đó bằng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2" name="Google Shape;283;p3"/>
              <p:cNvSpPr>
                <a:spLocks noRot="1" noChangeAspect="1" noMove="1" noResize="1" noEditPoints="1" noAdjustHandles="1" noChangeArrowheads="1" noChangeShapeType="1" noTextEdit="1"/>
              </p:cNvSpPr>
              <p:nvPr/>
            </p:nvSpPr>
            <p:spPr>
              <a:xfrm>
                <a:off x="725905" y="495300"/>
                <a:ext cx="16799120" cy="2438400"/>
              </a:xfrm>
              <a:prstGeom prst="roundRect">
                <a:avLst>
                  <a:gd name="adj" fmla="val 16667"/>
                </a:avLst>
              </a:prstGeom>
              <a:blipFill>
                <a:blip r:embed="rId17"/>
                <a:stretch>
                  <a:fillRect l="-399" r="-43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170751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9"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5987619" y="8365183"/>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10" name="Google Shape;284;p3"/>
          <p:cNvSpPr/>
          <p:nvPr/>
        </p:nvSpPr>
        <p:spPr>
          <a:xfrm>
            <a:off x="2514600" y="4533900"/>
            <a:ext cx="565934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200">
                <a:latin typeface="Arial" panose="020B0604020202020204" pitchFamily="34" charset="0"/>
                <a:ea typeface="Calibri" panose="020F0502020204030204" pitchFamily="34" charset="0"/>
                <a:cs typeface="Arial" panose="020B0604020202020204" pitchFamily="34" charset="0"/>
              </a:rPr>
              <a:t>A. 3,75 cm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1" name="Google Shape;285;p3"/>
          <p:cNvSpPr/>
          <p:nvPr/>
        </p:nvSpPr>
        <p:spPr>
          <a:xfrm>
            <a:off x="2514600" y="7048500"/>
            <a:ext cx="565934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200">
                <a:latin typeface="Arial" panose="020B0604020202020204" pitchFamily="34" charset="0"/>
                <a:ea typeface="Calibri" panose="020F0502020204030204" pitchFamily="34" charset="0"/>
                <a:cs typeface="Arial" panose="020B0604020202020204" pitchFamily="34" charset="0"/>
              </a:rPr>
              <a:t>C. 5,75 cm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2" name="Google Shape;286;p3"/>
          <p:cNvSpPr/>
          <p:nvPr/>
        </p:nvSpPr>
        <p:spPr>
          <a:xfrm>
            <a:off x="9733060" y="4533900"/>
            <a:ext cx="565934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200">
                <a:latin typeface="Arial" panose="020B0604020202020204" pitchFamily="34" charset="0"/>
                <a:ea typeface="Calibri" panose="020F0502020204030204" pitchFamily="34" charset="0"/>
                <a:cs typeface="Arial" panose="020B0604020202020204" pitchFamily="34" charset="0"/>
              </a:rPr>
              <a:t>B. 4,75 cm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3" name="Google Shape;287;p3"/>
          <p:cNvSpPr/>
          <p:nvPr/>
        </p:nvSpPr>
        <p:spPr>
          <a:xfrm>
            <a:off x="9733060" y="7048500"/>
            <a:ext cx="565934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200">
                <a:latin typeface="Arial" panose="020B0604020202020204" pitchFamily="34" charset="0"/>
                <a:ea typeface="Calibri" panose="020F0502020204030204" pitchFamily="34" charset="0"/>
                <a:cs typeface="Arial" panose="020B0604020202020204" pitchFamily="34" charset="0"/>
              </a:rPr>
              <a:t>D. 6,75 cm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4" name="Google Shape;288;p3"/>
          <p:cNvSpPr/>
          <p:nvPr/>
        </p:nvSpPr>
        <p:spPr>
          <a:xfrm>
            <a:off x="2514601" y="4533899"/>
            <a:ext cx="5659340" cy="1828801"/>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pPr algn="ctr"/>
            <a:r>
              <a:rPr lang="vi-VN" sz="4200" b="1">
                <a:solidFill>
                  <a:schemeClr val="bg1"/>
                </a:solidFill>
                <a:ea typeface="Calibri" panose="020F0502020204030204" pitchFamily="34" charset="0"/>
                <a:cs typeface="Times New Roman" panose="02020603050405020304" pitchFamily="18" charset="0"/>
              </a:rPr>
              <a:t>A. 3,75 cm</a:t>
            </a:r>
          </a:p>
        </p:txBody>
      </p:sp>
      <mc:AlternateContent xmlns:mc="http://schemas.openxmlformats.org/markup-compatibility/2006">
        <mc:Choice xmlns:a14="http://schemas.microsoft.com/office/drawing/2010/main" Requires="a14">
          <p:sp>
            <p:nvSpPr>
              <p:cNvPr id="15" name="Google Shape;283;p3"/>
              <p:cNvSpPr/>
              <p:nvPr/>
            </p:nvSpPr>
            <p:spPr>
              <a:xfrm>
                <a:off x="725905" y="419100"/>
                <a:ext cx="16799120" cy="34290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spcBef>
                    <a:spcPts val="300"/>
                  </a:spcBef>
                  <a:spcAft>
                    <a:spcPts val="300"/>
                  </a:spcAft>
                </a:pPr>
                <a:r>
                  <a:rPr lang="fr-FR" sz="4200" b="1">
                    <a:latin typeface="Arial" panose="020B0604020202020204" pitchFamily="34" charset="0"/>
                    <a:ea typeface="Calibri" panose="020F0502020204030204" pitchFamily="34" charset="0"/>
                    <a:cs typeface="Arial" panose="020B0604020202020204" pitchFamily="34" charset="0"/>
                  </a:rPr>
                  <a:t>Câu 5.</a:t>
                </a:r>
                <a:r>
                  <a:rPr lang="fr-FR" sz="4200">
                    <a:effectLst/>
                    <a:latin typeface="Arial" panose="020B0604020202020204" pitchFamily="34" charset="0"/>
                    <a:ea typeface="Calibri" panose="020F0502020204030204" pitchFamily="34" charset="0"/>
                    <a:cs typeface="Arial" panose="020B0604020202020204" pitchFamily="34" charset="0"/>
                  </a:rPr>
                  <a:t> </a:t>
                </a:r>
                <a:r>
                  <a:rPr lang="vi-VN" sz="4200">
                    <a:effectLst/>
                    <a:latin typeface="Arial" panose="020B0604020202020204" pitchFamily="34" charset="0"/>
                    <a:ea typeface="Calibri" panose="020F0502020204030204" pitchFamily="34" charset="0"/>
                    <a:cs typeface="Arial" panose="020B0604020202020204" pitchFamily="34" charset="0"/>
                  </a:rPr>
                  <a:t>Một hình nón có bán kính đáy bằng </a:t>
                </a:r>
                <a14:m>
                  <m:oMath xmlns:m="http://schemas.openxmlformats.org/officeDocument/2006/math">
                    <m:r>
                      <a:rPr lang="vi-VN" sz="4200" i="1">
                        <a:effectLst/>
                        <a:latin typeface="Cambria Math" panose="02040503050406030204" pitchFamily="18" charset="0"/>
                        <a:ea typeface="Calibri" panose="020F0502020204030204" pitchFamily="34" charset="0"/>
                        <a:cs typeface="Times New Roman" panose="02020603050405020304" pitchFamily="18" charset="0"/>
                      </a:rPr>
                      <m:t>5</m:t>
                    </m:r>
                    <m:r>
                      <a:rPr lang="vi-VN" sz="4200" i="1">
                        <a:effectLst/>
                        <a:latin typeface="Cambria Math" panose="02040503050406030204" pitchFamily="18" charset="0"/>
                        <a:ea typeface="Calibri" panose="020F0502020204030204" pitchFamily="34" charset="0"/>
                        <a:cs typeface="Times New Roman" panose="02020603050405020304" pitchFamily="18" charset="0"/>
                      </a:rPr>
                      <m:t> </m:t>
                    </m:r>
                    <m:r>
                      <a:rPr lang="vi-VN" sz="4200" i="1">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200">
                    <a:effectLst/>
                    <a:latin typeface="Arial" panose="020B0604020202020204" pitchFamily="34" charset="0"/>
                    <a:ea typeface="Calibri" panose="020F0502020204030204" pitchFamily="34" charset="0"/>
                    <a:cs typeface="Arial" panose="020B0604020202020204" pitchFamily="34" charset="0"/>
                  </a:rPr>
                  <a:t>. Số đo diện tích xung quanh (tính bằng cm</a:t>
                </a:r>
                <a:r>
                  <a:rPr lang="vi-VN" sz="4200" baseline="30000">
                    <a:effectLst/>
                    <a:latin typeface="Arial" panose="020B0604020202020204" pitchFamily="34" charset="0"/>
                    <a:ea typeface="Calibri" panose="020F0502020204030204" pitchFamily="34" charset="0"/>
                    <a:cs typeface="Arial" panose="020B0604020202020204" pitchFamily="34" charset="0"/>
                  </a:rPr>
                  <a:t>2</a:t>
                </a:r>
                <a:r>
                  <a:rPr lang="vi-VN" sz="4200">
                    <a:effectLst/>
                    <a:latin typeface="Arial" panose="020B0604020202020204" pitchFamily="34" charset="0"/>
                    <a:ea typeface="Calibri" panose="020F0502020204030204" pitchFamily="34" charset="0"/>
                    <a:cs typeface="Arial" panose="020B0604020202020204" pitchFamily="34" charset="0"/>
                  </a:rPr>
                  <a:t>) bằng số đo thể tích (tính bằng </a:t>
                </a:r>
                <a14:m>
                  <m:oMath xmlns:m="http://schemas.openxmlformats.org/officeDocument/2006/math">
                    <m:r>
                      <a:rPr lang="vi-VN" sz="42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2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42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vi-VN" sz="4200">
                    <a:effectLst/>
                    <a:latin typeface="Arial" panose="020B0604020202020204" pitchFamily="34" charset="0"/>
                    <a:ea typeface="Calibri" panose="020F0502020204030204" pitchFamily="34" charset="0"/>
                    <a:cs typeface="Arial" panose="020B0604020202020204" pitchFamily="34" charset="0"/>
                  </a:rPr>
                  <a:t>). Chiều cao của hình nón là</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Google Shape;283;p3"/>
              <p:cNvSpPr>
                <a:spLocks noRot="1" noChangeAspect="1" noMove="1" noResize="1" noEditPoints="1" noAdjustHandles="1" noChangeArrowheads="1" noChangeShapeType="1" noTextEdit="1"/>
              </p:cNvSpPr>
              <p:nvPr/>
            </p:nvSpPr>
            <p:spPr>
              <a:xfrm>
                <a:off x="725905" y="419100"/>
                <a:ext cx="16799120" cy="3429000"/>
              </a:xfrm>
              <a:prstGeom prst="roundRect">
                <a:avLst>
                  <a:gd name="adj" fmla="val 16667"/>
                </a:avLst>
              </a:prstGeom>
              <a:blipFill>
                <a:blip r:embed="rId12"/>
                <a:stretch>
                  <a:fillRect l="-109" r="-14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1348936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3" name="Freeform 3"/>
          <p:cNvSpPr/>
          <p:nvPr/>
        </p:nvSpPr>
        <p:spPr>
          <a:xfrm>
            <a:off x="8449722" y="0"/>
            <a:ext cx="1404340" cy="2448964"/>
          </a:xfrm>
          <a:custGeom>
            <a:avLst/>
            <a:gdLst/>
            <a:ahLst/>
            <a:cxnLst/>
            <a:rect l="l" t="t" r="r" b="b"/>
            <a:pathLst>
              <a:path w="1404340" h="2448964">
                <a:moveTo>
                  <a:pt x="0" y="0"/>
                </a:moveTo>
                <a:lnTo>
                  <a:pt x="1404341" y="0"/>
                </a:lnTo>
                <a:lnTo>
                  <a:pt x="1404341" y="2448964"/>
                </a:lnTo>
                <a:lnTo>
                  <a:pt x="0" y="2448964"/>
                </a:lnTo>
                <a:lnTo>
                  <a:pt x="0" y="0"/>
                </a:lnTo>
                <a:close/>
              </a:path>
            </a:pathLst>
          </a:custGeom>
          <a:blipFill>
            <a:blip r:embed="rId2">
              <a:extLst>
                <a:ext uri="{96DAC541-7B7A-43D3-8B79-37D633B846F1}">
                  <asvg:svgBlip xmlns:asvg="http://schemas.microsoft.com/office/drawing/2016/SVG/main" xmlns="" r:embed="rId3"/>
                </a:ext>
              </a:extLst>
            </a:blip>
            <a:stretch>
              <a:fillRect l="-1124" t="-43178" r="-4054"/>
            </a:stretch>
          </a:blipFill>
        </p:spPr>
      </p:sp>
      <p:sp>
        <p:nvSpPr>
          <p:cNvPr id="12" name="TextBox 3">
            <a:extLst>
              <a:ext uri="{FF2B5EF4-FFF2-40B4-BE49-F238E27FC236}">
                <a16:creationId xmlns:a16="http://schemas.microsoft.com/office/drawing/2014/main" id="{91499CD6-401B-F0F9-5C76-9C39BA9164D2}"/>
              </a:ext>
            </a:extLst>
          </p:cNvPr>
          <p:cNvSpPr txBox="1"/>
          <p:nvPr/>
        </p:nvSpPr>
        <p:spPr>
          <a:xfrm>
            <a:off x="2119921" y="2933700"/>
            <a:ext cx="14063942" cy="3409075"/>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60699E"/>
                </a:solidFill>
                <a:effectLst/>
                <a:uLnTx/>
                <a:uFillTx/>
                <a:latin typeface="Arial" panose="020B0604020202020204" pitchFamily="34" charset="0"/>
                <a:ea typeface="+mn-ea"/>
                <a:cs typeface="Arial" panose="020B0604020202020204" pitchFamily="34" charset="0"/>
              </a:rPr>
              <a:t>CHÚC MỪNG CÁC EM </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60699E"/>
                </a:solidFill>
                <a:effectLst/>
                <a:uLnTx/>
                <a:uFillTx/>
                <a:latin typeface="Arial" panose="020B0604020202020204" pitchFamily="34" charset="0"/>
                <a:ea typeface="+mn-ea"/>
                <a:cs typeface="Arial" panose="020B0604020202020204" pitchFamily="34" charset="0"/>
              </a:rPr>
              <a:t>ĐÃ HOÀN THÀNH THỬ THÁCH!</a:t>
            </a:r>
            <a:endParaRPr kumimoji="0" lang="en-US" sz="7000" b="1" i="0" u="none" strike="noStrike" kern="1200" cap="none" spc="0" normalizeH="0" baseline="0" noProof="0" dirty="0">
              <a:ln>
                <a:noFill/>
              </a:ln>
              <a:solidFill>
                <a:srgbClr val="60699E"/>
              </a:solidFill>
              <a:effectLst/>
              <a:uLnTx/>
              <a:uFillTx/>
              <a:latin typeface="Arial" panose="020B0604020202020204" pitchFamily="34" charset="0"/>
              <a:ea typeface="+mn-ea"/>
              <a:cs typeface="Arial" panose="020B0604020202020204" pitchFamily="34" charset="0"/>
            </a:endParaRPr>
          </a:p>
        </p:txBody>
      </p:sp>
      <p:sp>
        <p:nvSpPr>
          <p:cNvPr id="13" name="Freeform 25">
            <a:extLst>
              <a:ext uri="{FF2B5EF4-FFF2-40B4-BE49-F238E27FC236}">
                <a16:creationId xmlns:a16="http://schemas.microsoft.com/office/drawing/2014/main" id="{DB1DF904-A5CC-5217-7656-872BA410D5DF}"/>
              </a:ext>
            </a:extLst>
          </p:cNvPr>
          <p:cNvSpPr/>
          <p:nvPr/>
        </p:nvSpPr>
        <p:spPr>
          <a:xfrm>
            <a:off x="12954000" y="6241554"/>
            <a:ext cx="5334000" cy="4045446"/>
          </a:xfrm>
          <a:custGeom>
            <a:avLst/>
            <a:gdLst/>
            <a:ahLst/>
            <a:cxnLst/>
            <a:rect l="l" t="t" r="r" b="b"/>
            <a:pathLst>
              <a:path w="10775254" h="8229600">
                <a:moveTo>
                  <a:pt x="0" y="0"/>
                </a:moveTo>
                <a:lnTo>
                  <a:pt x="10775254" y="0"/>
                </a:lnTo>
                <a:lnTo>
                  <a:pt x="10775254"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87746645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xEl>
                                              <p:pRg st="0" end="0"/>
                                            </p:txEl>
                                          </p:spTgt>
                                        </p:tgtEl>
                                        <p:attrNameLst>
                                          <p:attrName>ppt_x</p:attrName>
                                          <p:attrName>ppt_y</p:attrName>
                                        </p:attrNameLst>
                                      </p:cBhvr>
                                    </p:animMotion>
                                    <p:animRot by="1500000">
                                      <p:cBhvr>
                                        <p:cTn id="7" dur="125" fill="hold">
                                          <p:stCondLst>
                                            <p:cond delay="0"/>
                                          </p:stCondLst>
                                        </p:cTn>
                                        <p:tgtEl>
                                          <p:spTgt spid="12">
                                            <p:txEl>
                                              <p:pRg st="0" end="0"/>
                                            </p:txEl>
                                          </p:spTgt>
                                        </p:tgtEl>
                                        <p:attrNameLst>
                                          <p:attrName>r</p:attrName>
                                        </p:attrNameLst>
                                      </p:cBhvr>
                                    </p:animRot>
                                    <p:animRot by="-1500000">
                                      <p:cBhvr>
                                        <p:cTn id="8" dur="125" fill="hold">
                                          <p:stCondLst>
                                            <p:cond delay="125"/>
                                          </p:stCondLst>
                                        </p:cTn>
                                        <p:tgtEl>
                                          <p:spTgt spid="12">
                                            <p:txEl>
                                              <p:pRg st="0" end="0"/>
                                            </p:txEl>
                                          </p:spTgt>
                                        </p:tgtEl>
                                        <p:attrNameLst>
                                          <p:attrName>r</p:attrName>
                                        </p:attrNameLst>
                                      </p:cBhvr>
                                    </p:animRot>
                                    <p:animRot by="-1500000">
                                      <p:cBhvr>
                                        <p:cTn id="9" dur="125" fill="hold">
                                          <p:stCondLst>
                                            <p:cond delay="250"/>
                                          </p:stCondLst>
                                        </p:cTn>
                                        <p:tgtEl>
                                          <p:spTgt spid="12">
                                            <p:txEl>
                                              <p:pRg st="0" end="0"/>
                                            </p:txEl>
                                          </p:spTgt>
                                        </p:tgtEl>
                                        <p:attrNameLst>
                                          <p:attrName>r</p:attrName>
                                        </p:attrNameLst>
                                      </p:cBhvr>
                                    </p:animRot>
                                    <p:animRot by="1500000">
                                      <p:cBhvr>
                                        <p:cTn id="10" dur="125" fill="hold">
                                          <p:stCondLst>
                                            <p:cond delay="375"/>
                                          </p:stCondLst>
                                        </p:cTn>
                                        <p:tgtEl>
                                          <p:spTgt spid="12">
                                            <p:txEl>
                                              <p:pRg st="0" end="0"/>
                                            </p:txEl>
                                          </p:spTgt>
                                        </p:tgtEl>
                                        <p:attrNameLst>
                                          <p:attrName>r</p:attrName>
                                        </p:attrNameLst>
                                      </p:cBhvr>
                                    </p:animRot>
                                  </p:childTnLst>
                                </p:cTn>
                              </p:par>
                              <p:par>
                                <p:cTn id="11" presetID="34" presetClass="emph" presetSubtype="0" repeatCount="2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2">
                                            <p:txEl>
                                              <p:pRg st="1" end="1"/>
                                            </p:txEl>
                                          </p:spTgt>
                                        </p:tgtEl>
                                        <p:attrNameLst>
                                          <p:attrName>ppt_x</p:attrName>
                                          <p:attrName>ppt_y</p:attrName>
                                        </p:attrNameLst>
                                      </p:cBhvr>
                                    </p:animMotion>
                                    <p:animRot by="1500000">
                                      <p:cBhvr>
                                        <p:cTn id="13" dur="125" fill="hold">
                                          <p:stCondLst>
                                            <p:cond delay="0"/>
                                          </p:stCondLst>
                                        </p:cTn>
                                        <p:tgtEl>
                                          <p:spTgt spid="12">
                                            <p:txEl>
                                              <p:pRg st="1" end="1"/>
                                            </p:txEl>
                                          </p:spTgt>
                                        </p:tgtEl>
                                        <p:attrNameLst>
                                          <p:attrName>r</p:attrName>
                                        </p:attrNameLst>
                                      </p:cBhvr>
                                    </p:animRot>
                                    <p:animRot by="-1500000">
                                      <p:cBhvr>
                                        <p:cTn id="14" dur="125" fill="hold">
                                          <p:stCondLst>
                                            <p:cond delay="125"/>
                                          </p:stCondLst>
                                        </p:cTn>
                                        <p:tgtEl>
                                          <p:spTgt spid="12">
                                            <p:txEl>
                                              <p:pRg st="1" end="1"/>
                                            </p:txEl>
                                          </p:spTgt>
                                        </p:tgtEl>
                                        <p:attrNameLst>
                                          <p:attrName>r</p:attrName>
                                        </p:attrNameLst>
                                      </p:cBhvr>
                                    </p:animRot>
                                    <p:animRot by="-1500000">
                                      <p:cBhvr>
                                        <p:cTn id="15" dur="125" fill="hold">
                                          <p:stCondLst>
                                            <p:cond delay="250"/>
                                          </p:stCondLst>
                                        </p:cTn>
                                        <p:tgtEl>
                                          <p:spTgt spid="12">
                                            <p:txEl>
                                              <p:pRg st="1" end="1"/>
                                            </p:txEl>
                                          </p:spTgt>
                                        </p:tgtEl>
                                        <p:attrNameLst>
                                          <p:attrName>r</p:attrName>
                                        </p:attrNameLst>
                                      </p:cBhvr>
                                    </p:animRot>
                                    <p:animRot by="1500000">
                                      <p:cBhvr>
                                        <p:cTn id="16" dur="125" fill="hold">
                                          <p:stCondLst>
                                            <p:cond delay="375"/>
                                          </p:stCondLst>
                                        </p:cTn>
                                        <p:tgtEl>
                                          <p:spTgt spid="1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3" name="Rectangle 2"/>
          <p:cNvSpPr/>
          <p:nvPr/>
        </p:nvSpPr>
        <p:spPr>
          <a:xfrm>
            <a:off x="642258" y="631371"/>
            <a:ext cx="16992600" cy="90678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01842" y="723900"/>
            <a:ext cx="16796658" cy="1938992"/>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7030A0"/>
                </a:solidFill>
                <a:latin typeface="Arial" panose="020B0604020202020204" pitchFamily="34" charset="0"/>
                <a:ea typeface="Times New Roman" panose="02020603050405020304" pitchFamily="18" charset="0"/>
                <a:cs typeface="Arial" panose="020B0604020202020204" pitchFamily="34" charset="0"/>
              </a:rPr>
              <a:t>10.1</a:t>
            </a:r>
            <a:r>
              <a:rPr kumimoji="0" lang="en-US" sz="4000" b="1" i="0" u="none" strike="noStrike" kern="1200" cap="none" spc="0" normalizeH="0" baseline="0" noProof="0" smtClean="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000" b="1" i="0" u="none" strike="noStrike" kern="1200" cap="none" spc="0" normalizeH="0" baseline="0" noProof="0" smtClean="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SGK-tr100). </a:t>
            </a:r>
            <a:r>
              <a:rPr lang="vi-VN" sz="4000">
                <a:solidFill>
                  <a:srgbClr val="000000"/>
                </a:solidFill>
                <a:ea typeface="Times New Roman" panose="02020603050405020304" pitchFamily="18" charset="0"/>
                <a:cs typeface="Arial" panose="020B0604020202020204" pitchFamily="34" charset="0"/>
              </a:rPr>
              <a:t>Thay dấu “</a:t>
            </a:r>
            <a:r>
              <a:rPr lang="vi-VN" sz="4000" b="1">
                <a:solidFill>
                  <a:srgbClr val="457EFD"/>
                </a:solidFill>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 bằng giá trị thích hợp và hoàn thành bảng sau vào vở:</a:t>
            </a:r>
            <a:endParaRPr lang="en-US" sz="4000">
              <a:solidFill>
                <a:srgbClr val="000000"/>
              </a:solidFill>
              <a:latin typeface="Cambria Math" panose="020405030504060302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6916400" y="8061450"/>
            <a:ext cx="1095816" cy="1690721"/>
          </a:xfrm>
          <a:prstGeom prst="rect">
            <a:avLst/>
          </a:prstGeom>
        </p:spPr>
      </p:pic>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1212093185"/>
                  </p:ext>
                </p:extLst>
              </p:nvPr>
            </p:nvGraphicFramePr>
            <p:xfrm>
              <a:off x="1852027" y="3009900"/>
              <a:ext cx="14687015" cy="6248400"/>
            </p:xfrm>
            <a:graphic>
              <a:graphicData uri="http://schemas.openxmlformats.org/drawingml/2006/table">
                <a:tbl>
                  <a:tblPr firstRow="1" firstCol="1" bandRow="1"/>
                  <a:tblGrid>
                    <a:gridCol w="4036657">
                      <a:extLst>
                        <a:ext uri="{9D8B030D-6E8A-4147-A177-3AD203B41FA5}">
                          <a16:colId xmlns:a16="http://schemas.microsoft.com/office/drawing/2014/main" val="2044968932"/>
                        </a:ext>
                      </a:extLst>
                    </a:gridCol>
                    <a:gridCol w="2652908">
                      <a:extLst>
                        <a:ext uri="{9D8B030D-6E8A-4147-A177-3AD203B41FA5}">
                          <a16:colId xmlns:a16="http://schemas.microsoft.com/office/drawing/2014/main" val="3065816117"/>
                        </a:ext>
                      </a:extLst>
                    </a:gridCol>
                    <a:gridCol w="2662020">
                      <a:extLst>
                        <a:ext uri="{9D8B030D-6E8A-4147-A177-3AD203B41FA5}">
                          <a16:colId xmlns:a16="http://schemas.microsoft.com/office/drawing/2014/main" val="1938785156"/>
                        </a:ext>
                      </a:extLst>
                    </a:gridCol>
                    <a:gridCol w="2672272">
                      <a:extLst>
                        <a:ext uri="{9D8B030D-6E8A-4147-A177-3AD203B41FA5}">
                          <a16:colId xmlns:a16="http://schemas.microsoft.com/office/drawing/2014/main" val="3674414878"/>
                        </a:ext>
                      </a:extLst>
                    </a:gridCol>
                    <a:gridCol w="2663158">
                      <a:extLst>
                        <a:ext uri="{9D8B030D-6E8A-4147-A177-3AD203B41FA5}">
                          <a16:colId xmlns:a16="http://schemas.microsoft.com/office/drawing/2014/main" val="1235365344"/>
                        </a:ext>
                      </a:extLst>
                    </a:gridCol>
                  </a:tblGrid>
                  <a:tr h="1792822">
                    <a:tc>
                      <a:txBody>
                        <a:bodyPr/>
                        <a:lstStyle/>
                        <a:p>
                          <a:pPr algn="ctr">
                            <a:lnSpc>
                              <a:spcPct val="150000"/>
                            </a:lnSpc>
                            <a:spcBef>
                              <a:spcPts val="200"/>
                            </a:spcBef>
                            <a:spcAft>
                              <a:spcPts val="200"/>
                            </a:spcAft>
                          </a:pPr>
                          <a:r>
                            <a:rPr lang="en-US" sz="4000" smtClean="0">
                              <a:effectLst/>
                              <a:latin typeface="Arial" panose="020B0604020202020204" pitchFamily="34" charset="0"/>
                              <a:ea typeface="Calibri" panose="020F0502020204030204" pitchFamily="34" charset="0"/>
                              <a:cs typeface="Arial" panose="020B0604020202020204" pitchFamily="34" charset="0"/>
                            </a:rPr>
                            <a:t>Hình</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000">
                              <a:effectLst/>
                              <a:latin typeface="Arial" panose="020B0604020202020204" pitchFamily="34" charset="0"/>
                              <a:ea typeface="SimSun" panose="02010600030101010101" pitchFamily="2" charset="-122"/>
                              <a:cs typeface="Arial" panose="020B0604020202020204" pitchFamily="34" charset="0"/>
                            </a:rPr>
                            <a:t>Bán kính đáy (cm)</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000">
                              <a:effectLst/>
                              <a:latin typeface="Arial" panose="020B0604020202020204" pitchFamily="34" charset="0"/>
                              <a:ea typeface="SimSun" panose="02010600030101010101" pitchFamily="2" charset="-122"/>
                              <a:cs typeface="Arial" panose="020B0604020202020204" pitchFamily="34" charset="0"/>
                            </a:rPr>
                            <a:t>Chiều cao (cm)</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000">
                              <a:effectLst/>
                              <a:latin typeface="Arial" panose="020B0604020202020204" pitchFamily="34" charset="0"/>
                              <a:ea typeface="SimSun" panose="02010600030101010101" pitchFamily="2" charset="-122"/>
                              <a:cs typeface="Arial" panose="020B0604020202020204" pitchFamily="34" charset="0"/>
                            </a:rPr>
                            <a:t>Diện tích (cm</a:t>
                          </a:r>
                          <a:r>
                            <a:rPr lang="en-US" sz="4000" baseline="30000">
                              <a:effectLst/>
                              <a:latin typeface="Arial" panose="020B0604020202020204" pitchFamily="34" charset="0"/>
                              <a:ea typeface="SimSun" panose="02010600030101010101" pitchFamily="2" charset="-122"/>
                              <a:cs typeface="Arial" panose="020B0604020202020204" pitchFamily="34" charset="0"/>
                            </a:rPr>
                            <a:t>2</a:t>
                          </a:r>
                          <a:r>
                            <a:rPr lang="en-US" sz="4000">
                              <a:effectLst/>
                              <a:latin typeface="Arial" panose="020B0604020202020204" pitchFamily="34" charset="0"/>
                              <a:ea typeface="SimSun" panose="02010600030101010101" pitchFamily="2" charset="-122"/>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000">
                              <a:effectLst/>
                              <a:latin typeface="Arial" panose="020B0604020202020204" pitchFamily="34" charset="0"/>
                              <a:ea typeface="SimSun" panose="02010600030101010101" pitchFamily="2" charset="-122"/>
                              <a:cs typeface="Arial" panose="020B0604020202020204" pitchFamily="34" charset="0"/>
                            </a:rPr>
                            <a:t>Thể tích (cm</a:t>
                          </a:r>
                          <a:r>
                            <a:rPr lang="en-US" sz="4000" baseline="30000">
                              <a:effectLst/>
                              <a:latin typeface="Arial" panose="020B0604020202020204" pitchFamily="34" charset="0"/>
                              <a:ea typeface="SimSun" panose="02010600030101010101" pitchFamily="2" charset="-122"/>
                              <a:cs typeface="Arial" panose="020B0604020202020204" pitchFamily="34" charset="0"/>
                            </a:rPr>
                            <a:t>3</a:t>
                          </a:r>
                          <a:r>
                            <a:rPr lang="en-US" sz="4000">
                              <a:effectLst/>
                              <a:latin typeface="Arial" panose="020B0604020202020204" pitchFamily="34" charset="0"/>
                              <a:ea typeface="SimSun" panose="02010600030101010101" pitchFamily="2" charset="-122"/>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1766244"/>
                      </a:ext>
                    </a:extLst>
                  </a:tr>
                  <a:tr h="1077651">
                    <a:tc rowSpan="4">
                      <a:txBody>
                        <a:bodyPr/>
                        <a:lstStyle/>
                        <a:p>
                          <a:pPr algn="ctr">
                            <a:lnSpc>
                              <a:spcPct val="150000"/>
                            </a:lnSpc>
                            <a:spcBef>
                              <a:spcPts val="200"/>
                            </a:spcBef>
                            <a:spcAft>
                              <a:spcPts val="2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6</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m:rPr>
                                    <m:nor/>
                                  </m:rPr>
                                  <a:rPr lang="vi-VN" sz="4000" b="1" smtClean="0">
                                    <a:solidFill>
                                      <a:srgbClr val="457EFD"/>
                                    </a:solidFill>
                                    <a:ea typeface="Times New Roman" panose="02020603050405020304" pitchFamily="18" charset="0"/>
                                    <a:cs typeface="Arial" panose="020B0604020202020204" pitchFamily="34"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vi-VN" sz="4000" b="1" smtClean="0">
                                    <a:solidFill>
                                      <a:srgbClr val="457EFD"/>
                                    </a:solidFill>
                                    <a:ea typeface="Times New Roman" panose="02020603050405020304" pitchFamily="18" charset="0"/>
                                    <a:cs typeface="Arial" panose="020B0604020202020204" pitchFamily="34"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1523641"/>
                      </a:ext>
                    </a:extLst>
                  </a:tr>
                  <a:tr h="1077651">
                    <a:tc vMerge="1">
                      <a:txBody>
                        <a:bodyPr/>
                        <a:lstStyle/>
                        <a:p>
                          <a:pPr algn="ctr">
                            <a:lnSpc>
                              <a:spcPct val="150000"/>
                            </a:lnSpc>
                            <a:spcBef>
                              <a:spcPts val="200"/>
                            </a:spcBef>
                            <a:spcAft>
                              <a:spcPts val="2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3</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m:rPr>
                                    <m:nor/>
                                  </m:rPr>
                                  <a:rPr lang="vi-VN" sz="4000" b="1" smtClean="0">
                                    <a:solidFill>
                                      <a:srgbClr val="457EFD"/>
                                    </a:solidFill>
                                    <a:ea typeface="Times New Roman" panose="02020603050405020304" pitchFamily="18" charset="0"/>
                                    <a:cs typeface="Arial" panose="020B0604020202020204" pitchFamily="34"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vi-VN" sz="4000" b="1" smtClean="0">
                                    <a:solidFill>
                                      <a:srgbClr val="457EFD"/>
                                    </a:solidFill>
                                    <a:ea typeface="Times New Roman" panose="02020603050405020304" pitchFamily="18" charset="0"/>
                                    <a:cs typeface="Arial" panose="020B0604020202020204" pitchFamily="34"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5865876"/>
                      </a:ext>
                    </a:extLst>
                  </a:tr>
                  <a:tr h="1222625">
                    <a:tc vMerge="1">
                      <a:txBody>
                        <a:bodyPr/>
                        <a:lstStyle/>
                        <a:p>
                          <a:pPr algn="ctr">
                            <a:lnSpc>
                              <a:spcPct val="150000"/>
                            </a:lnSpc>
                            <a:spcBef>
                              <a:spcPts val="200"/>
                            </a:spcBef>
                            <a:spcAft>
                              <a:spcPts val="2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b="1" smtClean="0">
                              <a:solidFill>
                                <a:srgbClr val="457EFD"/>
                              </a:solidFill>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10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m:rPr>
                                    <m:nor/>
                                  </m:rPr>
                                  <a:rPr lang="vi-VN" sz="4000" b="1" smtClean="0">
                                    <a:solidFill>
                                      <a:srgbClr val="457EFD"/>
                                    </a:solidFill>
                                    <a:ea typeface="Times New Roman" panose="02020603050405020304" pitchFamily="18" charset="0"/>
                                    <a:cs typeface="Arial" panose="020B0604020202020204" pitchFamily="34"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SimSun" panose="02010600030101010101" pitchFamily="2" charset="-122"/>
                                    <a:cs typeface="Times New Roman" panose="02020603050405020304" pitchFamily="18" charset="0"/>
                                  </a:rPr>
                                  <m:t>50</m:t>
                                </m:r>
                                <m:r>
                                  <a:rPr lang="en-US" sz="4000" i="1">
                                    <a:effectLst/>
                                    <a:latin typeface="Cambria Math" panose="02040503050406030204" pitchFamily="18" charset="0"/>
                                    <a:ea typeface="SimSun" panose="02010600030101010101" pitchFamily="2" charset="-122"/>
                                    <a:cs typeface="Times New Roman" panose="02020603050405020304" pitchFamily="18" charset="0"/>
                                  </a:rPr>
                                  <m:t>𝜋</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1925923"/>
                      </a:ext>
                    </a:extLst>
                  </a:tr>
                  <a:tr h="1077651">
                    <a:tc vMerge="1">
                      <a:txBody>
                        <a:bodyPr/>
                        <a:lstStyle/>
                        <a:p>
                          <a:pPr algn="ctr">
                            <a:lnSpc>
                              <a:spcPct val="150000"/>
                            </a:lnSpc>
                            <a:spcBef>
                              <a:spcPts val="200"/>
                            </a:spcBef>
                            <a:spcAft>
                              <a:spcPts val="2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8</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b="1" smtClean="0">
                              <a:solidFill>
                                <a:srgbClr val="457EFD"/>
                              </a:solidFill>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SimSun" panose="02010600030101010101" pitchFamily="2" charset="-122"/>
                                    <a:cs typeface="Times New Roman" panose="02020603050405020304" pitchFamily="18" charset="0"/>
                                  </a:rPr>
                                  <m:t>192</m:t>
                                </m:r>
                                <m:r>
                                  <a:rPr lang="en-US" sz="4000" i="1">
                                    <a:effectLst/>
                                    <a:latin typeface="Cambria Math" panose="02040503050406030204" pitchFamily="18" charset="0"/>
                                    <a:ea typeface="SimSun" panose="02010600030101010101" pitchFamily="2" charset="-122"/>
                                    <a:cs typeface="Times New Roman" panose="02020603050405020304" pitchFamily="18" charset="0"/>
                                  </a:rPr>
                                  <m:t>𝜋</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vi-VN" sz="4000" b="1" smtClean="0">
                                    <a:solidFill>
                                      <a:srgbClr val="457EFD"/>
                                    </a:solidFill>
                                    <a:ea typeface="Times New Roman" panose="02020603050405020304" pitchFamily="18" charset="0"/>
                                    <a:cs typeface="Arial" panose="020B0604020202020204" pitchFamily="34"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314182"/>
                      </a:ext>
                    </a:extLst>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1212093185"/>
                  </p:ext>
                </p:extLst>
              </p:nvPr>
            </p:nvGraphicFramePr>
            <p:xfrm>
              <a:off x="1852027" y="3009900"/>
              <a:ext cx="14687015" cy="6248400"/>
            </p:xfrm>
            <a:graphic>
              <a:graphicData uri="http://schemas.openxmlformats.org/drawingml/2006/table">
                <a:tbl>
                  <a:tblPr firstRow="1" firstCol="1" bandRow="1"/>
                  <a:tblGrid>
                    <a:gridCol w="4036657">
                      <a:extLst>
                        <a:ext uri="{9D8B030D-6E8A-4147-A177-3AD203B41FA5}">
                          <a16:colId xmlns:a16="http://schemas.microsoft.com/office/drawing/2014/main" val="2044968932"/>
                        </a:ext>
                      </a:extLst>
                    </a:gridCol>
                    <a:gridCol w="2652908">
                      <a:extLst>
                        <a:ext uri="{9D8B030D-6E8A-4147-A177-3AD203B41FA5}">
                          <a16:colId xmlns:a16="http://schemas.microsoft.com/office/drawing/2014/main" val="3065816117"/>
                        </a:ext>
                      </a:extLst>
                    </a:gridCol>
                    <a:gridCol w="2662020">
                      <a:extLst>
                        <a:ext uri="{9D8B030D-6E8A-4147-A177-3AD203B41FA5}">
                          <a16:colId xmlns:a16="http://schemas.microsoft.com/office/drawing/2014/main" val="1938785156"/>
                        </a:ext>
                      </a:extLst>
                    </a:gridCol>
                    <a:gridCol w="2672272">
                      <a:extLst>
                        <a:ext uri="{9D8B030D-6E8A-4147-A177-3AD203B41FA5}">
                          <a16:colId xmlns:a16="http://schemas.microsoft.com/office/drawing/2014/main" val="3674414878"/>
                        </a:ext>
                      </a:extLst>
                    </a:gridCol>
                    <a:gridCol w="2663158">
                      <a:extLst>
                        <a:ext uri="{9D8B030D-6E8A-4147-A177-3AD203B41FA5}">
                          <a16:colId xmlns:a16="http://schemas.microsoft.com/office/drawing/2014/main" val="1235365344"/>
                        </a:ext>
                      </a:extLst>
                    </a:gridCol>
                  </a:tblGrid>
                  <a:tr h="1792822">
                    <a:tc>
                      <a:txBody>
                        <a:bodyPr/>
                        <a:lstStyle/>
                        <a:p>
                          <a:pPr algn="ctr">
                            <a:lnSpc>
                              <a:spcPct val="150000"/>
                            </a:lnSpc>
                            <a:spcBef>
                              <a:spcPts val="200"/>
                            </a:spcBef>
                            <a:spcAft>
                              <a:spcPts val="200"/>
                            </a:spcAft>
                          </a:pPr>
                          <a:r>
                            <a:rPr lang="en-US" sz="4000" smtClean="0">
                              <a:effectLst/>
                              <a:latin typeface="Arial" panose="020B0604020202020204" pitchFamily="34" charset="0"/>
                              <a:ea typeface="Calibri" panose="020F0502020204030204" pitchFamily="34" charset="0"/>
                              <a:cs typeface="Arial" panose="020B0604020202020204" pitchFamily="34" charset="0"/>
                            </a:rPr>
                            <a:t>Hình</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000">
                              <a:effectLst/>
                              <a:latin typeface="Arial" panose="020B0604020202020204" pitchFamily="34" charset="0"/>
                              <a:ea typeface="SimSun" panose="02010600030101010101" pitchFamily="2" charset="-122"/>
                              <a:cs typeface="Arial" panose="020B0604020202020204" pitchFamily="34" charset="0"/>
                            </a:rPr>
                            <a:t>Bán kính đáy (cm)</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000">
                              <a:effectLst/>
                              <a:latin typeface="Arial" panose="020B0604020202020204" pitchFamily="34" charset="0"/>
                              <a:ea typeface="SimSun" panose="02010600030101010101" pitchFamily="2" charset="-122"/>
                              <a:cs typeface="Arial" panose="020B0604020202020204" pitchFamily="34" charset="0"/>
                            </a:rPr>
                            <a:t>Chiều cao (cm)</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000">
                              <a:effectLst/>
                              <a:latin typeface="Arial" panose="020B0604020202020204" pitchFamily="34" charset="0"/>
                              <a:ea typeface="SimSun" panose="02010600030101010101" pitchFamily="2" charset="-122"/>
                              <a:cs typeface="Arial" panose="020B0604020202020204" pitchFamily="34" charset="0"/>
                            </a:rPr>
                            <a:t>Diện tích (cm</a:t>
                          </a:r>
                          <a:r>
                            <a:rPr lang="en-US" sz="4000" baseline="30000">
                              <a:effectLst/>
                              <a:latin typeface="Arial" panose="020B0604020202020204" pitchFamily="34" charset="0"/>
                              <a:ea typeface="SimSun" panose="02010600030101010101" pitchFamily="2" charset="-122"/>
                              <a:cs typeface="Arial" panose="020B0604020202020204" pitchFamily="34" charset="0"/>
                            </a:rPr>
                            <a:t>2</a:t>
                          </a:r>
                          <a:r>
                            <a:rPr lang="en-US" sz="4000">
                              <a:effectLst/>
                              <a:latin typeface="Arial" panose="020B0604020202020204" pitchFamily="34" charset="0"/>
                              <a:ea typeface="SimSun" panose="02010600030101010101" pitchFamily="2" charset="-122"/>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200"/>
                            </a:spcBef>
                            <a:spcAft>
                              <a:spcPts val="200"/>
                            </a:spcAft>
                          </a:pPr>
                          <a:r>
                            <a:rPr lang="en-US" sz="4000">
                              <a:effectLst/>
                              <a:latin typeface="Arial" panose="020B0604020202020204" pitchFamily="34" charset="0"/>
                              <a:ea typeface="SimSun" panose="02010600030101010101" pitchFamily="2" charset="-122"/>
                              <a:cs typeface="Arial" panose="020B0604020202020204" pitchFamily="34" charset="0"/>
                            </a:rPr>
                            <a:t>Thể tích (cm</a:t>
                          </a:r>
                          <a:r>
                            <a:rPr lang="en-US" sz="4000" baseline="30000">
                              <a:effectLst/>
                              <a:latin typeface="Arial" panose="020B0604020202020204" pitchFamily="34" charset="0"/>
                              <a:ea typeface="SimSun" panose="02010600030101010101" pitchFamily="2" charset="-122"/>
                              <a:cs typeface="Arial" panose="020B0604020202020204" pitchFamily="34" charset="0"/>
                            </a:rPr>
                            <a:t>3</a:t>
                          </a:r>
                          <a:r>
                            <a:rPr lang="en-US" sz="4000">
                              <a:effectLst/>
                              <a:latin typeface="Arial" panose="020B0604020202020204" pitchFamily="34" charset="0"/>
                              <a:ea typeface="SimSun" panose="02010600030101010101" pitchFamily="2" charset="-122"/>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1766244"/>
                      </a:ext>
                    </a:extLst>
                  </a:tr>
                  <a:tr h="1077651">
                    <a:tc rowSpan="4">
                      <a:txBody>
                        <a:bodyPr/>
                        <a:lstStyle/>
                        <a:p>
                          <a:pPr algn="ctr">
                            <a:lnSpc>
                              <a:spcPct val="150000"/>
                            </a:lnSpc>
                            <a:spcBef>
                              <a:spcPts val="200"/>
                            </a:spcBef>
                            <a:spcAft>
                              <a:spcPts val="2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6</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9886" t="-166667" r="-100000" b="-32033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51945" t="-166667" r="-458" b="-320339"/>
                          </a:stretch>
                        </a:blipFill>
                      </a:tcPr>
                    </a:tc>
                    <a:extLst>
                      <a:ext uri="{0D108BD9-81ED-4DB2-BD59-A6C34878D82A}">
                        <a16:rowId xmlns:a16="http://schemas.microsoft.com/office/drawing/2014/main" val="1711523641"/>
                      </a:ext>
                    </a:extLst>
                  </a:tr>
                  <a:tr h="1077651">
                    <a:tc vMerge="1">
                      <a:txBody>
                        <a:bodyPr/>
                        <a:lstStyle/>
                        <a:p>
                          <a:pPr algn="ctr">
                            <a:lnSpc>
                              <a:spcPct val="150000"/>
                            </a:lnSpc>
                            <a:spcBef>
                              <a:spcPts val="200"/>
                            </a:spcBef>
                            <a:spcAft>
                              <a:spcPts val="2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3</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9886" t="-266667" r="-100000" b="-22033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51945" t="-266667" r="-458" b="-220339"/>
                          </a:stretch>
                        </a:blipFill>
                      </a:tcPr>
                    </a:tc>
                    <a:extLst>
                      <a:ext uri="{0D108BD9-81ED-4DB2-BD59-A6C34878D82A}">
                        <a16:rowId xmlns:a16="http://schemas.microsoft.com/office/drawing/2014/main" val="3185865876"/>
                      </a:ext>
                    </a:extLst>
                  </a:tr>
                  <a:tr h="1222625">
                    <a:tc vMerge="1">
                      <a:txBody>
                        <a:bodyPr/>
                        <a:lstStyle/>
                        <a:p>
                          <a:pPr algn="ctr">
                            <a:lnSpc>
                              <a:spcPct val="150000"/>
                            </a:lnSpc>
                            <a:spcBef>
                              <a:spcPts val="200"/>
                            </a:spcBef>
                            <a:spcAft>
                              <a:spcPts val="2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b="1" smtClean="0">
                              <a:solidFill>
                                <a:srgbClr val="457EFD"/>
                              </a:solidFill>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10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9886" t="-322886" r="-100000" b="-9403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51945" t="-322886" r="-458" b="-94030"/>
                          </a:stretch>
                        </a:blipFill>
                      </a:tcPr>
                    </a:tc>
                    <a:extLst>
                      <a:ext uri="{0D108BD9-81ED-4DB2-BD59-A6C34878D82A}">
                        <a16:rowId xmlns:a16="http://schemas.microsoft.com/office/drawing/2014/main" val="3891925923"/>
                      </a:ext>
                    </a:extLst>
                  </a:tr>
                  <a:tr h="1077651">
                    <a:tc vMerge="1">
                      <a:txBody>
                        <a:bodyPr/>
                        <a:lstStyle/>
                        <a:p>
                          <a:pPr algn="ctr">
                            <a:lnSpc>
                              <a:spcPct val="150000"/>
                            </a:lnSpc>
                            <a:spcBef>
                              <a:spcPts val="200"/>
                            </a:spcBef>
                            <a:spcAft>
                              <a:spcPts val="2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a:effectLst/>
                              <a:latin typeface="Arial" panose="020B0604020202020204" pitchFamily="34" charset="0"/>
                              <a:ea typeface="SimSun" panose="02010600030101010101" pitchFamily="2" charset="-122"/>
                              <a:cs typeface="Arial" panose="020B0604020202020204" pitchFamily="34" charset="0"/>
                            </a:rPr>
                            <a:t>8</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b="1" smtClean="0">
                              <a:solidFill>
                                <a:srgbClr val="457EFD"/>
                              </a:solidFill>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9886" t="-480226" r="-100000" b="-678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51945" t="-480226" r="-458" b="-6780"/>
                          </a:stretch>
                        </a:blipFill>
                      </a:tcPr>
                    </a:tc>
                    <a:extLst>
                      <a:ext uri="{0D108BD9-81ED-4DB2-BD59-A6C34878D82A}">
                        <a16:rowId xmlns:a16="http://schemas.microsoft.com/office/drawing/2014/main" val="525314182"/>
                      </a:ext>
                    </a:extLst>
                  </a:tr>
                </a:tbl>
              </a:graphicData>
            </a:graphic>
          </p:graphicFrame>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2309226" y="5075796"/>
            <a:ext cx="2941226" cy="4030105"/>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6705600" y="7144278"/>
                <a:ext cx="970394" cy="818622"/>
              </a:xfrm>
              <a:prstGeom prst="rect">
                <a:avLst/>
              </a:prstGeom>
              <a:solidFill>
                <a:srgbClr val="FFF1F7"/>
              </a:solidFill>
            </p:spPr>
            <p:txBody>
              <a:bodyPr wrap="none">
                <a:spAutoFit/>
              </a:bodyPr>
              <a:lstStyle/>
              <a:p>
                <a:pPr lvl="0" algn="ctr">
                  <a:spcBef>
                    <a:spcPts val="200"/>
                  </a:spcBef>
                  <a:spcAft>
                    <a:spcPts val="200"/>
                  </a:spcAft>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ctrlPr>
                        </m:radPr>
                        <m:deg/>
                        <m:e>
                          <m:r>
                            <a:rPr lang="en-US" sz="4000" b="1" i="1">
                              <a:solidFill>
                                <a:srgbClr val="C00000"/>
                              </a:solidFill>
                              <a:latin typeface="Cambria Math" panose="02040503050406030204" pitchFamily="18" charset="0"/>
                              <a:ea typeface="SimSun" panose="02010600030101010101" pitchFamily="2" charset="-122"/>
                              <a:cs typeface="Times New Roman" panose="02020603050405020304" pitchFamily="18" charset="0"/>
                            </a:rPr>
                            <m:t>𝟓</m:t>
                          </m:r>
                        </m:e>
                      </m:rad>
                    </m:oMath>
                  </m:oMathPara>
                </a14:m>
                <a:endParaRPr lang="en-US" sz="4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6705600" y="7144278"/>
                <a:ext cx="970394" cy="81862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9485225" y="8372367"/>
                <a:ext cx="939681" cy="733534"/>
              </a:xfrm>
              <a:prstGeom prst="rect">
                <a:avLst/>
              </a:prstGeom>
              <a:solidFill>
                <a:srgbClr val="FFF1F7"/>
              </a:solidFill>
            </p:spPr>
            <p:txBody>
              <a:bodyPr wrap="none">
                <a:spAutoFit/>
              </a:bodyPr>
              <a:lstStyle/>
              <a:p>
                <a:pPr lvl="0" algn="ctr">
                  <a:spcBef>
                    <a:spcPts val="200"/>
                  </a:spcBef>
                  <a:spcAft>
                    <a:spcPts val="200"/>
                  </a:spcAft>
                </a:pPr>
                <a14:m>
                  <m:oMathPara xmlns:m="http://schemas.openxmlformats.org/officeDocument/2006/math">
                    <m:oMathParaPr>
                      <m:jc m:val="center"/>
                    </m:oMathParaPr>
                    <m:oMath xmlns:m="http://schemas.openxmlformats.org/officeDocument/2006/math">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𝟏𝟐</m:t>
                      </m:r>
                    </m:oMath>
                  </m:oMathPara>
                </a14:m>
                <a:endParaRPr lang="en-US" sz="4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9485225" y="8372367"/>
                <a:ext cx="939681" cy="73353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12002039" y="4914900"/>
                <a:ext cx="1290738" cy="707886"/>
              </a:xfrm>
              <a:prstGeom prst="rect">
                <a:avLst/>
              </a:prstGeom>
              <a:solidFill>
                <a:srgbClr val="FFF1F7"/>
              </a:solidFill>
            </p:spPr>
            <p:txBody>
              <a:bodyPr wrap="none">
                <a:spAutoFit/>
              </a:bodyPr>
              <a:lstStyle/>
              <a:p>
                <a:pPr lvl="0" algn="ctr"/>
                <a14:m>
                  <m:oMathPara xmlns:m="http://schemas.openxmlformats.org/officeDocument/2006/math">
                    <m:oMathParaPr>
                      <m:jc m:val="centerGroup"/>
                    </m:oMathParaPr>
                    <m:oMath xmlns:m="http://schemas.openxmlformats.org/officeDocument/2006/math">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𝟒𝟖</m:t>
                      </m:r>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12002039" y="4914900"/>
                <a:ext cx="1290738"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2002039" y="6061547"/>
                <a:ext cx="1290738" cy="707886"/>
              </a:xfrm>
              <a:prstGeom prst="rect">
                <a:avLst/>
              </a:prstGeom>
              <a:solidFill>
                <a:srgbClr val="FFF1F7"/>
              </a:solidFill>
            </p:spPr>
            <p:txBody>
              <a:bodyPr wrap="none">
                <a:spAutoFit/>
              </a:bodyPr>
              <a:lstStyle/>
              <a:p>
                <a:pPr lvl="0" algn="ctr"/>
                <a14:m>
                  <m:oMathPara xmlns:m="http://schemas.openxmlformats.org/officeDocument/2006/math">
                    <m:oMathParaPr>
                      <m:jc m:val="center"/>
                    </m:oMathParaPr>
                    <m:oMath xmlns:m="http://schemas.openxmlformats.org/officeDocument/2006/math">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𝟑𝟎</m:t>
                      </m:r>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2002039" y="6061547"/>
                <a:ext cx="1290738"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11680508" y="7124700"/>
                <a:ext cx="1933799" cy="792974"/>
              </a:xfrm>
              <a:prstGeom prst="rect">
                <a:avLst/>
              </a:prstGeom>
              <a:solidFill>
                <a:srgbClr val="FFF1F7"/>
              </a:solidFill>
            </p:spPr>
            <p:txBody>
              <a:bodyPr wrap="none">
                <a:spAutoFit/>
              </a:bodyPr>
              <a:lstStyle/>
              <a:p>
                <a:pPr lvl="0" algn="ctr"/>
                <a14:m>
                  <m:oMathPara xmlns:m="http://schemas.openxmlformats.org/officeDocument/2006/math">
                    <m:oMathParaPr>
                      <m:jc m:val="center"/>
                    </m:oMathParaPr>
                    <m:oMath xmlns:m="http://schemas.openxmlformats.org/officeDocument/2006/math">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𝟐𝟎</m:t>
                      </m:r>
                      <m:rad>
                        <m:radPr>
                          <m:degHide m:val="on"/>
                          <m:ctrlPr>
                            <a:rPr lang="en-US" sz="4000" b="1" i="1">
                              <a:solidFill>
                                <a:srgbClr val="C00000"/>
                              </a:solidFill>
                              <a:latin typeface="Cambria Math" panose="02040503050406030204" pitchFamily="18" charset="0"/>
                              <a:ea typeface="SimSun" panose="02010600030101010101" pitchFamily="2" charset="-122"/>
                              <a:cs typeface="Times New Roman" panose="02020603050405020304" pitchFamily="18" charset="0"/>
                            </a:rPr>
                          </m:ctrlPr>
                        </m:radPr>
                        <m:deg/>
                        <m:e>
                          <m:r>
                            <a:rPr lang="en-US" sz="4000" b="1" i="1">
                              <a:solidFill>
                                <a:srgbClr val="C00000"/>
                              </a:solidFill>
                              <a:latin typeface="Cambria Math" panose="02040503050406030204" pitchFamily="18" charset="0"/>
                              <a:ea typeface="SimSun" panose="02010600030101010101" pitchFamily="2" charset="-122"/>
                              <a:cs typeface="Times New Roman" panose="02020603050405020304" pitchFamily="18" charset="0"/>
                            </a:rPr>
                            <m:t>𝟓</m:t>
                          </m:r>
                        </m:e>
                      </m:rad>
                      <m:r>
                        <a:rPr lang="en-US" sz="4000" b="1" i="1">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11680508" y="7124700"/>
                <a:ext cx="1933799" cy="79297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14589567" y="4929460"/>
                <a:ext cx="1290738" cy="707886"/>
              </a:xfrm>
              <a:prstGeom prst="rect">
                <a:avLst/>
              </a:prstGeom>
              <a:solidFill>
                <a:srgbClr val="FFF1F7"/>
              </a:solidFill>
            </p:spPr>
            <p:txBody>
              <a:bodyPr wrap="none">
                <a:spAutoFit/>
              </a:bodyPr>
              <a:lstStyle/>
              <a:p>
                <a:pPr lvl="0" algn="ctr"/>
                <a14:m>
                  <m:oMathPara xmlns:m="http://schemas.openxmlformats.org/officeDocument/2006/math">
                    <m:oMathParaPr>
                      <m:jc m:val="center"/>
                    </m:oMathParaPr>
                    <m:oMath xmlns:m="http://schemas.openxmlformats.org/officeDocument/2006/math">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𝟗𝟔</m:t>
                      </m:r>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14589567" y="4929460"/>
                <a:ext cx="1290738"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14589567" y="6061547"/>
                <a:ext cx="1290738" cy="707886"/>
              </a:xfrm>
              <a:prstGeom prst="rect">
                <a:avLst/>
              </a:prstGeom>
              <a:solidFill>
                <a:srgbClr val="FFF1F7"/>
              </a:solidFill>
            </p:spPr>
            <p:txBody>
              <a:bodyPr wrap="none">
                <a:spAutoFit/>
              </a:bodyPr>
              <a:lstStyle/>
              <a:p>
                <a:pPr lvl="0" algn="ctr"/>
                <a14:m>
                  <m:oMathPara xmlns:m="http://schemas.openxmlformats.org/officeDocument/2006/math">
                    <m:oMathParaPr>
                      <m:jc m:val="centerGroup"/>
                    </m:oMathParaPr>
                    <m:oMath xmlns:m="http://schemas.openxmlformats.org/officeDocument/2006/math">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𝟒𝟓</m:t>
                      </m:r>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4589567" y="6061547"/>
                <a:ext cx="1290738"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14436480" y="8343900"/>
                <a:ext cx="1596912" cy="707886"/>
              </a:xfrm>
              <a:prstGeom prst="rect">
                <a:avLst/>
              </a:prstGeom>
              <a:solidFill>
                <a:srgbClr val="FFF1F7"/>
              </a:solidFill>
            </p:spPr>
            <p:txBody>
              <a:bodyPr wrap="none">
                <a:spAutoFit/>
              </a:bodyPr>
              <a:lstStyle/>
              <a:p>
                <a:pPr lvl="0" algn="ctr"/>
                <a14:m>
                  <m:oMathPara xmlns:m="http://schemas.openxmlformats.org/officeDocument/2006/math">
                    <m:oMathParaPr>
                      <m:jc m:val="center"/>
                    </m:oMathParaPr>
                    <m:oMath xmlns:m="http://schemas.openxmlformats.org/officeDocument/2006/math">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𝟕𝟔𝟖</m:t>
                      </m:r>
                      <m:r>
                        <a:rPr lang="en-US" sz="4000" b="1" i="1" smtClean="0">
                          <a:solidFill>
                            <a:srgbClr val="C00000"/>
                          </a:solidFill>
                          <a:latin typeface="Cambria Math" panose="02040503050406030204" pitchFamily="18" charset="0"/>
                          <a:ea typeface="SimSun" panose="02010600030101010101" pitchFamily="2" charset="-122"/>
                          <a:cs typeface="Times New Roman" panose="02020603050405020304" pitchFamily="18" charset="0"/>
                        </a:rPr>
                        <m:t>𝝅</m:t>
                      </m:r>
                    </m:oMath>
                  </m:oMathPara>
                </a14:m>
                <a:endParaRPr lang="en-US" sz="4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14436480" y="8343900"/>
                <a:ext cx="1596912" cy="707886"/>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312044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7" grpId="0" animBg="1"/>
      <p:bldP spid="21" grpId="0" animBg="1"/>
      <p:bldP spid="22" grpId="0" animBg="1"/>
      <p:bldP spid="23" grpId="0" animBg="1"/>
      <p:bldP spid="27" grpId="0" animBg="1"/>
      <p:bldP spid="28" grpId="0" animBg="1"/>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Rectangle 9"/>
              <p:cNvSpPr/>
              <p:nvPr/>
            </p:nvSpPr>
            <p:spPr>
              <a:xfrm>
                <a:off x="256674" y="43304"/>
                <a:ext cx="17754600" cy="2862322"/>
              </a:xfrm>
              <a:prstGeom prst="rect">
                <a:avLst/>
              </a:prstGeom>
            </p:spPr>
            <p:txBody>
              <a:bodyPr wrap="square">
                <a:spAutoFit/>
              </a:bodyPr>
              <a:lstStyle/>
              <a:p>
                <a:pPr lvl="0" algn="just">
                  <a:lnSpc>
                    <a:spcPct val="150000"/>
                  </a:lnSpc>
                </a:pP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7030A0"/>
                    </a:solidFill>
                    <a:latin typeface="Arial" panose="020B0604020202020204" pitchFamily="34" charset="0"/>
                    <a:ea typeface="Times New Roman" panose="02020603050405020304" pitchFamily="18" charset="0"/>
                    <a:cs typeface="Arial" panose="020B0604020202020204" pitchFamily="34" charset="0"/>
                  </a:rPr>
                  <a:t>10.2 </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(SGK-tr100</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Cho hình chữ nhật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𝐴𝐵𝐶𝐷</m:t>
                    </m:r>
                  </m:oMath>
                </a14:m>
                <a:r>
                  <a:rPr lang="vi-VN" sz="4000">
                    <a:solidFill>
                      <a:srgbClr val="000000"/>
                    </a:solidFill>
                    <a:ea typeface="Times New Roman" panose="02020603050405020304" pitchFamily="18" charset="0"/>
                    <a:cs typeface="Arial" panose="020B0604020202020204" pitchFamily="34" charset="0"/>
                  </a:rPr>
                  <a:t> có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𝑐𝑚</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𝐵𝐶</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𝑐𝑚</m:t>
                    </m:r>
                  </m:oMath>
                </a14:m>
                <a:r>
                  <a:rPr lang="vi-VN" sz="4000" smtClean="0">
                    <a:solidFill>
                      <a:srgbClr val="000000"/>
                    </a:solidFill>
                    <a:ea typeface="Times New Roman" panose="02020603050405020304" pitchFamily="18" charset="0"/>
                    <a:cs typeface="Arial" panose="020B0604020202020204" pitchFamily="34" charset="0"/>
                  </a:rPr>
                  <a: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Quay </a:t>
                </a:r>
                <a:r>
                  <a:rPr lang="vi-VN" sz="4000">
                    <a:solidFill>
                      <a:srgbClr val="000000"/>
                    </a:solidFill>
                    <a:ea typeface="Times New Roman" panose="02020603050405020304" pitchFamily="18" charset="0"/>
                    <a:cs typeface="Arial" panose="020B0604020202020204" pitchFamily="34" charset="0"/>
                  </a:rPr>
                  <a:t>hình chữ nhật quanh cạnh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m:t>
                    </m:r>
                  </m:oMath>
                </a14:m>
                <a:r>
                  <a:rPr lang="vi-VN" sz="4000">
                    <a:solidFill>
                      <a:srgbClr val="000000"/>
                    </a:solidFill>
                    <a:ea typeface="Times New Roman" panose="02020603050405020304" pitchFamily="18" charset="0"/>
                    <a:cs typeface="Arial" panose="020B0604020202020204" pitchFamily="34" charset="0"/>
                  </a:rPr>
                  <a:t> một vòng, </a:t>
                </a:r>
                <a:r>
                  <a:rPr lang="vi-VN" sz="4000">
                    <a:solidFill>
                      <a:srgbClr val="000000"/>
                    </a:solidFill>
                    <a:ea typeface="Times New Roman" panose="02020603050405020304" pitchFamily="18" charset="0"/>
                    <a:cs typeface="Arial" panose="020B0604020202020204" pitchFamily="34" charset="0"/>
                  </a:rPr>
                  <a:t>ta </a:t>
                </a:r>
                <a:r>
                  <a:rPr lang="vi-VN" sz="4000" smtClean="0">
                    <a:solidFill>
                      <a:srgbClr val="000000"/>
                    </a:solidFill>
                    <a:ea typeface="Times New Roman" panose="02020603050405020304" pitchFamily="18" charset="0"/>
                    <a:cs typeface="Arial" panose="020B0604020202020204" pitchFamily="34" charset="0"/>
                  </a:rPr>
                  <a:t>được</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một </a:t>
                </a:r>
                <a:r>
                  <a:rPr lang="vi-VN" sz="4000">
                    <a:solidFill>
                      <a:srgbClr val="000000"/>
                    </a:solidFill>
                    <a:ea typeface="Times New Roman" panose="02020603050405020304" pitchFamily="18" charset="0"/>
                    <a:cs typeface="Arial" panose="020B0604020202020204" pitchFamily="34" charset="0"/>
                  </a:rPr>
                  <a:t>hình trụ. Tính diện tích xung quanh và thể </a:t>
                </a:r>
                <a:r>
                  <a:rPr lang="vi-VN" sz="4000">
                    <a:solidFill>
                      <a:srgbClr val="000000"/>
                    </a:solidFill>
                    <a:ea typeface="Times New Roman" panose="02020603050405020304" pitchFamily="18" charset="0"/>
                    <a:cs typeface="Arial" panose="020B0604020202020204" pitchFamily="34" charset="0"/>
                  </a:rPr>
                  <a:t>tích </a:t>
                </a:r>
                <a:r>
                  <a:rPr lang="vi-VN" sz="4000" smtClean="0">
                    <a:solidFill>
                      <a:srgbClr val="000000"/>
                    </a:solidFill>
                    <a:ea typeface="Times New Roman" panose="02020603050405020304" pitchFamily="18" charset="0"/>
                    <a:cs typeface="Arial" panose="020B0604020202020204" pitchFamily="34" charset="0"/>
                  </a:rPr>
                  <a:t>của</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hình </a:t>
                </a:r>
                <a:r>
                  <a:rPr lang="vi-VN" sz="4000">
                    <a:solidFill>
                      <a:srgbClr val="000000"/>
                    </a:solidFill>
                    <a:ea typeface="Times New Roman" panose="02020603050405020304" pitchFamily="18" charset="0"/>
                    <a:cs typeface="Arial" panose="020B0604020202020204" pitchFamily="34" charset="0"/>
                  </a:rPr>
                  <a:t>trụ tạo thành.</a:t>
                </a:r>
                <a:endParaRPr lang="en-US" sz="4000" smtClean="0">
                  <a:solidFill>
                    <a:srgbClr val="000000"/>
                  </a:solidFill>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56674" y="43304"/>
                <a:ext cx="17754600" cy="2862322"/>
              </a:xfrm>
              <a:prstGeom prst="rect">
                <a:avLst/>
              </a:prstGeom>
              <a:blipFill>
                <a:blip r:embed="rId3"/>
                <a:stretch>
                  <a:fillRect l="-1202" r="-1202" b="-4255"/>
                </a:stretch>
              </a:blipFill>
            </p:spPr>
            <p:txBody>
              <a:bodyPr/>
              <a:lstStyle/>
              <a:p>
                <a:r>
                  <a:rPr lang="en-US">
                    <a:noFill/>
                  </a:rPr>
                  <a:t> </a:t>
                </a:r>
              </a:p>
            </p:txBody>
          </p:sp>
        </mc:Fallback>
      </mc:AlternateContent>
      <p:grpSp>
        <p:nvGrpSpPr>
          <p:cNvPr id="11" name="Group 10"/>
          <p:cNvGrpSpPr/>
          <p:nvPr/>
        </p:nvGrpSpPr>
        <p:grpSpPr>
          <a:xfrm>
            <a:off x="7800474" y="2981826"/>
            <a:ext cx="2667000" cy="1294484"/>
            <a:chOff x="859666" y="676025"/>
            <a:chExt cx="3432866" cy="1051118"/>
          </a:xfrm>
        </p:grpSpPr>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29036"/>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256674" y="4429626"/>
                <a:ext cx="17754600" cy="572227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Khi quay hình chữ nhật quanh cạnh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𝐴𝐵</m:t>
                    </m:r>
                  </m:oMath>
                </a14:m>
                <a:r>
                  <a:rPr lang="en-US" sz="4000">
                    <a:latin typeface="Arial" panose="020B0604020202020204" pitchFamily="34" charset="0"/>
                    <a:ea typeface="Calibri" panose="020F0502020204030204" pitchFamily="34" charset="0"/>
                    <a:cs typeface="Arial" panose="020B0604020202020204" pitchFamily="34" charset="0"/>
                  </a:rPr>
                  <a:t> một vòng, ta được hình trụ có chiều cao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h</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en-US" sz="4000">
                    <a:effectLst/>
                    <a:latin typeface="Arial" panose="020B0604020202020204" pitchFamily="34" charset="0"/>
                    <a:ea typeface="Calibri" panose="020F0502020204030204" pitchFamily="34" charset="0"/>
                    <a:cs typeface="Arial" panose="020B0604020202020204" pitchFamily="34" charset="0"/>
                  </a:rPr>
                  <a:t> và bán kính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Diện tích xung quanh của hình trụ là: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en-US" sz="4000" i="1">
                        <a:effectLst/>
                        <a:latin typeface="Cambria Math" panose="02040503050406030204" pitchFamily="18" charset="0"/>
                        <a:ea typeface="Calibri" panose="020F0502020204030204" pitchFamily="34" charset="0"/>
                        <a:cs typeface="Times New Roman" panose="02020603050405020304" pitchFamily="18" charset="0"/>
                      </a:rPr>
                      <m:t>h</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Cambria Math" panose="020405030504060302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Cambria Math" panose="020405030504060302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000">
                            <a:effectLst/>
                            <a:latin typeface="Arial" panose="020B0604020202020204" pitchFamily="34" charset="0"/>
                            <a:ea typeface="Calibri" panose="020F0502020204030204" pitchFamily="34" charset="0"/>
                            <a:cs typeface="Arial" panose="020B0604020202020204" pitchFamily="34" charset="0"/>
                          </a:rPr>
                          <m:t>c</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nor/>
                              </m:rPr>
                              <a:rPr lang="en-US" sz="4000">
                                <a:effectLst/>
                                <a:latin typeface="Arial" panose="020B0604020202020204" pitchFamily="34" charset="0"/>
                                <a:ea typeface="Calibri" panose="020F0502020204030204" pitchFamily="34" charset="0"/>
                                <a:cs typeface="Arial" panose="020B0604020202020204" pitchFamily="34" charset="0"/>
                              </a:rPr>
                              <m:t>m</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của hình trụ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h</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Cambria Math" panose="020405030504060302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Cambria Math" panose="020405030504060302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48</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000">
                            <a:effectLst/>
                            <a:latin typeface="Arial" panose="020B0604020202020204" pitchFamily="34" charset="0"/>
                            <a:ea typeface="Calibri" panose="020F0502020204030204" pitchFamily="34" charset="0"/>
                            <a:cs typeface="Arial" panose="020B0604020202020204" pitchFamily="34" charset="0"/>
                          </a:rPr>
                          <m:t>c</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nor/>
                              </m:rPr>
                              <a:rPr lang="en-US" sz="4000">
                                <a:effectLst/>
                                <a:latin typeface="Arial" panose="020B0604020202020204" pitchFamily="34" charset="0"/>
                                <a:ea typeface="Calibri" panose="020F0502020204030204" pitchFamily="34" charset="0"/>
                                <a:cs typeface="Arial" panose="020B0604020202020204" pitchFamily="34" charset="0"/>
                              </a:rPr>
                              <m:t>m</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Vậy hình trụ được tạo thành có diện tích xung quanh bằng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24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baseline="30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baseline="300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a:effectLst/>
                    <a:latin typeface="Arial" panose="020B0604020202020204" pitchFamily="34" charset="0"/>
                    <a:ea typeface="Calibri" panose="020F0502020204030204" pitchFamily="34" charset="0"/>
                    <a:cs typeface="Arial" panose="020B0604020202020204" pitchFamily="34" charset="0"/>
                  </a:rPr>
                  <a:t>và thể tích bằng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48</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baseline="30000">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256674" y="4429626"/>
                <a:ext cx="17754600" cy="5722272"/>
              </a:xfrm>
              <a:prstGeom prst="rect">
                <a:avLst/>
              </a:prstGeom>
              <a:blipFill>
                <a:blip r:embed="rId6"/>
                <a:stretch>
                  <a:fillRect l="-1202" r="-1991" b="-1706"/>
                </a:stretch>
              </a:blipFill>
            </p:spPr>
            <p:txBody>
              <a:bodyPr/>
              <a:lstStyle/>
              <a:p>
                <a:r>
                  <a:rPr lang="en-US">
                    <a:noFill/>
                  </a:rPr>
                  <a:t> </a:t>
                </a:r>
              </a:p>
            </p:txBody>
          </p:sp>
        </mc:Fallback>
      </mc:AlternateContent>
      <p:sp>
        <p:nvSpPr>
          <p:cNvPr id="16" name="Freeform 3"/>
          <p:cNvSpPr/>
          <p:nvPr/>
        </p:nvSpPr>
        <p:spPr>
          <a:xfrm>
            <a:off x="15163800" y="2857500"/>
            <a:ext cx="4038600" cy="977975"/>
          </a:xfrm>
          <a:custGeom>
            <a:avLst/>
            <a:gdLst/>
            <a:ahLst/>
            <a:cxnLst/>
            <a:rect l="l" t="t" r="r" b="b"/>
            <a:pathLst>
              <a:path w="7315200" h="2560320">
                <a:moveTo>
                  <a:pt x="0" y="0"/>
                </a:moveTo>
                <a:lnTo>
                  <a:pt x="7315200" y="0"/>
                </a:lnTo>
                <a:lnTo>
                  <a:pt x="7315200" y="2560320"/>
                </a:lnTo>
                <a:lnTo>
                  <a:pt x="0" y="25603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7071688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8" name="Freeform 78"/>
          <p:cNvSpPr/>
          <p:nvPr/>
        </p:nvSpPr>
        <p:spPr>
          <a:xfrm>
            <a:off x="16764000" y="8990281"/>
            <a:ext cx="1971600" cy="1875008"/>
          </a:xfrm>
          <a:custGeom>
            <a:avLst/>
            <a:gdLst/>
            <a:ahLst/>
            <a:cxnLst/>
            <a:rect l="l" t="t" r="r" b="b"/>
            <a:pathLst>
              <a:path w="1971600" h="1875008">
                <a:moveTo>
                  <a:pt x="0" y="0"/>
                </a:moveTo>
                <a:lnTo>
                  <a:pt x="1971600" y="0"/>
                </a:lnTo>
                <a:lnTo>
                  <a:pt x="1971600" y="1875008"/>
                </a:lnTo>
                <a:lnTo>
                  <a:pt x="0" y="1875008"/>
                </a:lnTo>
                <a:lnTo>
                  <a:pt x="0" y="0"/>
                </a:lnTo>
                <a:close/>
              </a:path>
            </a:pathLst>
          </a:custGeom>
          <a:blipFill>
            <a:blip r:embed="rId3"/>
            <a:stretch>
              <a:fillRect/>
            </a:stretch>
          </a:blipFill>
        </p:spPr>
      </p:sp>
      <p:pic>
        <p:nvPicPr>
          <p:cNvPr id="11" name="Google Shape;184;p2"/>
          <p:cNvPicPr preferRelativeResize="0"/>
          <p:nvPr/>
        </p:nvPicPr>
        <p:blipFill rotWithShape="1">
          <a:blip r:embed="rId4">
            <a:alphaModFix/>
          </a:blip>
          <a:srcRect/>
          <a:stretch/>
        </p:blipFill>
        <p:spPr>
          <a:xfrm>
            <a:off x="381000" y="9370306"/>
            <a:ext cx="2438400" cy="581334"/>
          </a:xfrm>
          <a:prstGeom prst="rect">
            <a:avLst/>
          </a:prstGeom>
          <a:noFill/>
          <a:ln>
            <a:noFill/>
          </a:ln>
        </p:spPr>
      </p:pic>
      <p:sp>
        <p:nvSpPr>
          <p:cNvPr id="6" name="Rectangle 5"/>
          <p:cNvSpPr/>
          <p:nvPr/>
        </p:nvSpPr>
        <p:spPr>
          <a:xfrm>
            <a:off x="256674" y="62448"/>
            <a:ext cx="17754600" cy="3785652"/>
          </a:xfrm>
          <a:prstGeom prst="rect">
            <a:avLst/>
          </a:prstGeom>
        </p:spPr>
        <p:txBody>
          <a:bodyPr wrap="square">
            <a:spAutoFit/>
          </a:bodyPr>
          <a:lstStyle/>
          <a:p>
            <a:pPr lvl="0" algn="just">
              <a:lnSpc>
                <a:spcPct val="150000"/>
              </a:lnSpc>
            </a:pP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7030A0"/>
                </a:solidFill>
                <a:latin typeface="Arial" panose="020B0604020202020204" pitchFamily="34" charset="0"/>
                <a:ea typeface="Times New Roman" panose="02020603050405020304" pitchFamily="18" charset="0"/>
                <a:cs typeface="Arial" panose="020B0604020202020204" pitchFamily="34" charset="0"/>
              </a:rPr>
              <a:t>10.4 </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(SGK-tr100</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Một bóng đèn huỳnh quang có dạng hình </a:t>
            </a:r>
            <a:r>
              <a:rPr lang="vi-VN" sz="4000">
                <a:solidFill>
                  <a:srgbClr val="000000"/>
                </a:solidFill>
                <a:ea typeface="Times New Roman" panose="02020603050405020304" pitchFamily="18" charset="0"/>
                <a:cs typeface="Arial" panose="020B0604020202020204" pitchFamily="34" charset="0"/>
              </a:rPr>
              <a:t>trụ </a:t>
            </a:r>
            <a:r>
              <a:rPr lang="vi-VN" sz="4000" smtClean="0">
                <a:solidFill>
                  <a:srgbClr val="000000"/>
                </a:solidFill>
                <a:ea typeface="Times New Roman" panose="02020603050405020304" pitchFamily="18" charset="0"/>
                <a:cs typeface="Arial" panose="020B0604020202020204" pitchFamily="34" charset="0"/>
              </a:rPr>
              <a:t>được</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đặt </a:t>
            </a:r>
            <a:r>
              <a:rPr lang="vi-VN" sz="4000">
                <a:solidFill>
                  <a:srgbClr val="000000"/>
                </a:solidFill>
                <a:ea typeface="Times New Roman" panose="02020603050405020304" pitchFamily="18" charset="0"/>
                <a:cs typeface="Arial" panose="020B0604020202020204" pitchFamily="34" charset="0"/>
              </a:rPr>
              <a:t>khít vào một hộp giấy cứng dạng hình hộp </a:t>
            </a:r>
            <a:r>
              <a:rPr lang="vi-VN" sz="4000">
                <a:solidFill>
                  <a:srgbClr val="000000"/>
                </a:solidFill>
                <a:ea typeface="Times New Roman" panose="02020603050405020304" pitchFamily="18" charset="0"/>
                <a:cs typeface="Arial" panose="020B0604020202020204" pitchFamily="34" charset="0"/>
              </a:rPr>
              <a:t>chữ </a:t>
            </a:r>
            <a:r>
              <a:rPr lang="vi-VN" sz="4000" smtClean="0">
                <a:solidFill>
                  <a:srgbClr val="000000"/>
                </a:solidFill>
                <a:ea typeface="Times New Roman" panose="02020603050405020304" pitchFamily="18" charset="0"/>
                <a:cs typeface="Arial" panose="020B0604020202020204" pitchFamily="34" charset="0"/>
              </a:rPr>
              <a:t>nhật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H.10.15). Hộp giấy có chiều dài bằng 0,6 m, </a:t>
            </a:r>
            <a:r>
              <a:rPr lang="vi-VN" sz="4000">
                <a:solidFill>
                  <a:srgbClr val="000000"/>
                </a:solidFill>
                <a:ea typeface="Times New Roman" panose="02020603050405020304" pitchFamily="18" charset="0"/>
                <a:cs typeface="Arial" panose="020B0604020202020204" pitchFamily="34" charset="0"/>
              </a:rPr>
              <a:t>đáy </a:t>
            </a:r>
            <a:r>
              <a:rPr lang="vi-VN" sz="4000" smtClean="0">
                <a:solidFill>
                  <a:srgbClr val="000000"/>
                </a:solidFill>
                <a:ea typeface="Times New Roman" panose="02020603050405020304" pitchFamily="18" charset="0"/>
                <a:cs typeface="Arial" panose="020B0604020202020204" pitchFamily="34" charset="0"/>
              </a:rPr>
              <a:t>là</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hình </a:t>
            </a:r>
            <a:r>
              <a:rPr lang="vi-VN" sz="4000">
                <a:solidFill>
                  <a:srgbClr val="000000"/>
                </a:solidFill>
                <a:ea typeface="Times New Roman" panose="02020603050405020304" pitchFamily="18" charset="0"/>
                <a:cs typeface="Arial" panose="020B0604020202020204" pitchFamily="34" charset="0"/>
              </a:rPr>
              <a:t>vuông cạnh 4 cm. Tính diện tích xung quanh </a:t>
            </a:r>
            <a:r>
              <a:rPr lang="vi-VN" sz="4000">
                <a:solidFill>
                  <a:srgbClr val="000000"/>
                </a:solidFill>
                <a:ea typeface="Times New Roman" panose="02020603050405020304" pitchFamily="18" charset="0"/>
                <a:cs typeface="Arial" panose="020B0604020202020204" pitchFamily="34" charset="0"/>
              </a:rPr>
              <a:t>và </a:t>
            </a:r>
            <a:r>
              <a:rPr lang="vi-VN" sz="4000" smtClean="0">
                <a:solidFill>
                  <a:srgbClr val="000000"/>
                </a:solidFill>
                <a:ea typeface="Times New Roman" panose="02020603050405020304" pitchFamily="18" charset="0"/>
                <a:cs typeface="Arial" panose="020B0604020202020204" pitchFamily="34" charset="0"/>
              </a:rPr>
              <a:t>thể</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tích </a:t>
            </a:r>
            <a:r>
              <a:rPr lang="vi-VN" sz="4000">
                <a:solidFill>
                  <a:srgbClr val="000000"/>
                </a:solidFill>
                <a:ea typeface="Times New Roman" panose="02020603050405020304" pitchFamily="18" charset="0"/>
                <a:cs typeface="Arial" panose="020B0604020202020204" pitchFamily="34" charset="0"/>
              </a:rPr>
              <a:t>của bóng đèn (giả sử bề dày của hộp </a:t>
            </a:r>
            <a:r>
              <a:rPr lang="vi-VN" sz="4000">
                <a:solidFill>
                  <a:srgbClr val="000000"/>
                </a:solidFill>
                <a:ea typeface="Times New Roman" panose="02020603050405020304" pitchFamily="18" charset="0"/>
                <a:cs typeface="Arial" panose="020B0604020202020204" pitchFamily="34" charset="0"/>
              </a:rPr>
              <a:t>giấy </a:t>
            </a:r>
            <a:r>
              <a:rPr lang="vi-VN" sz="4000" smtClean="0">
                <a:solidFill>
                  <a:srgbClr val="000000"/>
                </a:solidFill>
                <a:ea typeface="Times New Roman" panose="02020603050405020304" pitchFamily="18" charset="0"/>
                <a:cs typeface="Arial" panose="020B0604020202020204" pitchFamily="34" charset="0"/>
              </a:rPr>
              <a:t>không</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đáng </a:t>
            </a:r>
            <a:r>
              <a:rPr lang="vi-VN" sz="4000">
                <a:solidFill>
                  <a:srgbClr val="000000"/>
                </a:solidFill>
                <a:ea typeface="Times New Roman" panose="02020603050405020304" pitchFamily="18" charset="0"/>
                <a:cs typeface="Arial" panose="020B0604020202020204" pitchFamily="34" charset="0"/>
              </a:rPr>
              <a:t>kể).</a:t>
            </a:r>
            <a:endParaRPr lang="en-US" sz="4000" smtClean="0">
              <a:solidFill>
                <a:srgbClr val="000000"/>
              </a:solidFill>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381000" y="4281194"/>
            <a:ext cx="7772400" cy="4436666"/>
          </a:xfrm>
          <a:prstGeom prst="rect">
            <a:avLst/>
          </a:prstGeom>
        </p:spPr>
      </p:pic>
      <p:sp>
        <p:nvSpPr>
          <p:cNvPr id="7" name="Rectangle 6"/>
          <p:cNvSpPr/>
          <p:nvPr/>
        </p:nvSpPr>
        <p:spPr>
          <a:xfrm>
            <a:off x="8718884" y="5862578"/>
            <a:ext cx="9264316" cy="2862322"/>
          </a:xfrm>
          <a:prstGeom prst="rect">
            <a:avLst/>
          </a:prstGeom>
        </p:spPr>
        <p:txBody>
          <a:bodyPr wrap="square">
            <a:spAutoFit/>
          </a:bodyPr>
          <a:lstStyle/>
          <a:p>
            <a:pPr algn="just">
              <a:lnSpc>
                <a:spcPct val="150000"/>
              </a:lnSpc>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Bóng đèn huỳnh quang đó có chiều cao bằng h = 0,6 m = 60 cm và đường kính đáy 4 cm nên bán kính đáy là R = 2 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p:cNvGrpSpPr/>
          <p:nvPr/>
        </p:nvGrpSpPr>
        <p:grpSpPr>
          <a:xfrm>
            <a:off x="12017542" y="4281194"/>
            <a:ext cx="2667000" cy="1294484"/>
            <a:chOff x="859666" y="676025"/>
            <a:chExt cx="3432866" cy="1051118"/>
          </a:xfrm>
        </p:grpSpPr>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29036"/>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87" name="Group 86"/>
          <p:cNvGrpSpPr/>
          <p:nvPr/>
        </p:nvGrpSpPr>
        <p:grpSpPr>
          <a:xfrm>
            <a:off x="1143000" y="569636"/>
            <a:ext cx="3048000" cy="1449664"/>
            <a:chOff x="859666" y="676025"/>
            <a:chExt cx="3432866" cy="1051118"/>
          </a:xfrm>
        </p:grpSpPr>
        <p:pic>
          <p:nvPicPr>
            <p:cNvPr id="88" name="Picture 8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9" name="TextBox 88"/>
            <p:cNvSpPr txBox="1"/>
            <p:nvPr/>
          </p:nvSpPr>
          <p:spPr>
            <a:xfrm>
              <a:off x="859666" y="875400"/>
              <a:ext cx="3432866" cy="546746"/>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3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90" name="Rectangle 89"/>
          <p:cNvSpPr/>
          <p:nvPr/>
        </p:nvSpPr>
        <p:spPr>
          <a:xfrm>
            <a:off x="1752600" y="2628900"/>
            <a:ext cx="14706600" cy="6613414"/>
          </a:xfrm>
          <a:prstGeom prst="rect">
            <a:avLst/>
          </a:prstGeom>
        </p:spPr>
        <p:txBody>
          <a:bodyPr wrap="square">
            <a:spAutoFit/>
          </a:bodyPr>
          <a:lstStyle/>
          <a:p>
            <a:pPr algn="just">
              <a:lnSpc>
                <a:spcPct val="160000"/>
              </a:lnSpc>
              <a:spcBef>
                <a:spcPts val="300"/>
              </a:spcBef>
              <a:spcAft>
                <a:spcPts val="300"/>
              </a:spcAft>
            </a:pPr>
            <a:r>
              <a:rPr lang="fr-FR" sz="4300">
                <a:latin typeface="Arial" panose="020B0604020202020204" pitchFamily="34" charset="0"/>
                <a:ea typeface="Calibri" panose="020F0502020204030204" pitchFamily="34" charset="0"/>
                <a:cs typeface="Arial" panose="020B0604020202020204" pitchFamily="34" charset="0"/>
              </a:rPr>
              <a:t>Diện tích xung quanh của bóng đèn là:</a:t>
            </a:r>
            <a:endParaRPr lang="en-US" sz="4300">
              <a:latin typeface="Arial" panose="020B0604020202020204" pitchFamily="34" charset="0"/>
              <a:ea typeface="Calibri" panose="020F0502020204030204" pitchFamily="34" charset="0"/>
              <a:cs typeface="Arial" panose="020B0604020202020204" pitchFamily="34" charset="0"/>
            </a:endParaRPr>
          </a:p>
          <a:p>
            <a:pPr algn="ctr">
              <a:lnSpc>
                <a:spcPct val="160000"/>
              </a:lnSpc>
              <a:spcBef>
                <a:spcPts val="300"/>
              </a:spcBef>
              <a:spcAft>
                <a:spcPts val="300"/>
              </a:spcAft>
            </a:pPr>
            <a:r>
              <a:rPr lang="fr-FR" sz="4300">
                <a:latin typeface="Arial" panose="020B0604020202020204" pitchFamily="34" charset="0"/>
                <a:ea typeface="Calibri" panose="020F0502020204030204" pitchFamily="34" charset="0"/>
                <a:cs typeface="Arial" panose="020B0604020202020204" pitchFamily="34" charset="0"/>
              </a:rPr>
              <a:t>S</a:t>
            </a:r>
            <a:r>
              <a:rPr lang="fr-FR" sz="4300" baseline="-25000">
                <a:latin typeface="Arial" panose="020B0604020202020204" pitchFamily="34" charset="0"/>
                <a:ea typeface="Calibri" panose="020F0502020204030204" pitchFamily="34" charset="0"/>
                <a:cs typeface="Arial" panose="020B0604020202020204" pitchFamily="34" charset="0"/>
              </a:rPr>
              <a:t>xq</a:t>
            </a:r>
            <a:r>
              <a:rPr lang="fr-FR" sz="4300">
                <a:latin typeface="Arial" panose="020B0604020202020204" pitchFamily="34" charset="0"/>
                <a:ea typeface="Calibri" panose="020F0502020204030204" pitchFamily="34" charset="0"/>
                <a:cs typeface="Arial" panose="020B0604020202020204" pitchFamily="34" charset="0"/>
              </a:rPr>
              <a:t> = 2</a:t>
            </a:r>
            <a:r>
              <a:rPr lang="en-US" sz="4300">
                <a:latin typeface="Arial" panose="020B0604020202020204" pitchFamily="34" charset="0"/>
                <a:ea typeface="Calibri" panose="020F0502020204030204" pitchFamily="34" charset="0"/>
                <a:cs typeface="Arial" panose="020B0604020202020204" pitchFamily="34" charset="0"/>
              </a:rPr>
              <a:t>π</a:t>
            </a:r>
            <a:r>
              <a:rPr lang="fr-FR" sz="4300">
                <a:latin typeface="Arial" panose="020B0604020202020204" pitchFamily="34" charset="0"/>
                <a:ea typeface="Calibri" panose="020F0502020204030204" pitchFamily="34" charset="0"/>
                <a:cs typeface="Arial" panose="020B0604020202020204" pitchFamily="34" charset="0"/>
              </a:rPr>
              <a:t>Rh = 2</a:t>
            </a:r>
            <a:r>
              <a:rPr lang="en-US" sz="4300">
                <a:latin typeface="Arial" panose="020B0604020202020204" pitchFamily="34" charset="0"/>
                <a:ea typeface="Calibri" panose="020F0502020204030204" pitchFamily="34" charset="0"/>
                <a:cs typeface="Arial" panose="020B0604020202020204" pitchFamily="34" charset="0"/>
              </a:rPr>
              <a:t>π</a:t>
            </a:r>
            <a:r>
              <a:rPr lang="fr-FR" sz="4300">
                <a:latin typeface="Arial" panose="020B0604020202020204" pitchFamily="34" charset="0"/>
                <a:ea typeface="Calibri" panose="020F0502020204030204" pitchFamily="34" charset="0"/>
                <a:cs typeface="Arial" panose="020B0604020202020204" pitchFamily="34" charset="0"/>
              </a:rPr>
              <a:t> . 60 . 2 = 240</a:t>
            </a:r>
            <a:r>
              <a:rPr lang="en-US" sz="4300">
                <a:latin typeface="Arial" panose="020B0604020202020204" pitchFamily="34" charset="0"/>
                <a:ea typeface="Calibri" panose="020F0502020204030204" pitchFamily="34" charset="0"/>
                <a:cs typeface="Arial" panose="020B0604020202020204" pitchFamily="34" charset="0"/>
              </a:rPr>
              <a:t>π</a:t>
            </a:r>
            <a:r>
              <a:rPr lang="fr-FR" sz="4300">
                <a:latin typeface="Arial" panose="020B0604020202020204" pitchFamily="34" charset="0"/>
                <a:ea typeface="Calibri" panose="020F0502020204030204" pitchFamily="34" charset="0"/>
                <a:cs typeface="Arial" panose="020B0604020202020204" pitchFamily="34" charset="0"/>
              </a:rPr>
              <a:t> (cm</a:t>
            </a:r>
            <a:r>
              <a:rPr lang="fr-FR" sz="4300" baseline="30000">
                <a:latin typeface="Arial" panose="020B0604020202020204" pitchFamily="34" charset="0"/>
                <a:ea typeface="Calibri" panose="020F0502020204030204" pitchFamily="34" charset="0"/>
                <a:cs typeface="Arial" panose="020B0604020202020204" pitchFamily="34" charset="0"/>
              </a:rPr>
              <a:t>2</a:t>
            </a:r>
            <a:r>
              <a:rPr lang="fr-FR" sz="4300">
                <a:latin typeface="Arial" panose="020B0604020202020204" pitchFamily="34" charset="0"/>
                <a:ea typeface="Calibri" panose="020F0502020204030204" pitchFamily="34" charset="0"/>
                <a:cs typeface="Arial" panose="020B0604020202020204" pitchFamily="34" charset="0"/>
              </a:rPr>
              <a:t>).</a:t>
            </a:r>
            <a:endParaRPr lang="en-US" sz="4300">
              <a:latin typeface="Arial" panose="020B0604020202020204" pitchFamily="34" charset="0"/>
              <a:ea typeface="Calibri" panose="020F0502020204030204" pitchFamily="34" charset="0"/>
              <a:cs typeface="Arial" panose="020B0604020202020204" pitchFamily="34" charset="0"/>
            </a:endParaRPr>
          </a:p>
          <a:p>
            <a:pPr algn="just">
              <a:lnSpc>
                <a:spcPct val="160000"/>
              </a:lnSpc>
              <a:spcBef>
                <a:spcPts val="300"/>
              </a:spcBef>
              <a:spcAft>
                <a:spcPts val="300"/>
              </a:spcAft>
            </a:pPr>
            <a:r>
              <a:rPr lang="fr-FR" sz="4300">
                <a:latin typeface="Arial" panose="020B0604020202020204" pitchFamily="34" charset="0"/>
                <a:ea typeface="Calibri" panose="020F0502020204030204" pitchFamily="34" charset="0"/>
                <a:cs typeface="Arial" panose="020B0604020202020204" pitchFamily="34" charset="0"/>
              </a:rPr>
              <a:t>Thể tích của bóng đèn là:</a:t>
            </a:r>
            <a:endParaRPr lang="en-US" sz="4300">
              <a:latin typeface="Arial" panose="020B0604020202020204" pitchFamily="34" charset="0"/>
              <a:ea typeface="Calibri" panose="020F0502020204030204" pitchFamily="34" charset="0"/>
              <a:cs typeface="Arial" panose="020B0604020202020204" pitchFamily="34" charset="0"/>
            </a:endParaRPr>
          </a:p>
          <a:p>
            <a:pPr algn="r">
              <a:lnSpc>
                <a:spcPct val="160000"/>
              </a:lnSpc>
              <a:spcBef>
                <a:spcPts val="300"/>
              </a:spcBef>
              <a:spcAft>
                <a:spcPts val="300"/>
              </a:spcAft>
            </a:pPr>
            <a:r>
              <a:rPr lang="fr-FR" sz="4300">
                <a:latin typeface="Arial" panose="020B0604020202020204" pitchFamily="34" charset="0"/>
                <a:ea typeface="Calibri" panose="020F0502020204030204" pitchFamily="34" charset="0"/>
                <a:cs typeface="Arial" panose="020B0604020202020204" pitchFamily="34" charset="0"/>
              </a:rPr>
              <a:t>V = S</a:t>
            </a:r>
            <a:r>
              <a:rPr lang="fr-FR" sz="4300" baseline="-25000">
                <a:latin typeface="Arial" panose="020B0604020202020204" pitchFamily="34" charset="0"/>
                <a:ea typeface="Calibri" panose="020F0502020204030204" pitchFamily="34" charset="0"/>
                <a:cs typeface="Arial" panose="020B0604020202020204" pitchFamily="34" charset="0"/>
              </a:rPr>
              <a:t>đáy </a:t>
            </a:r>
            <a:r>
              <a:rPr lang="fr-FR" sz="4300">
                <a:latin typeface="Arial" panose="020B0604020202020204" pitchFamily="34" charset="0"/>
                <a:ea typeface="Calibri" panose="020F0502020204030204" pitchFamily="34" charset="0"/>
                <a:cs typeface="Arial" panose="020B0604020202020204" pitchFamily="34" charset="0"/>
              </a:rPr>
              <a:t>. h = </a:t>
            </a:r>
            <a:r>
              <a:rPr lang="en-US" sz="4300">
                <a:latin typeface="Arial" panose="020B0604020202020204" pitchFamily="34" charset="0"/>
                <a:ea typeface="Calibri" panose="020F0502020204030204" pitchFamily="34" charset="0"/>
                <a:cs typeface="Arial" panose="020B0604020202020204" pitchFamily="34" charset="0"/>
              </a:rPr>
              <a:t>π</a:t>
            </a:r>
            <a:r>
              <a:rPr lang="fr-FR" sz="4300">
                <a:latin typeface="Arial" panose="020B0604020202020204" pitchFamily="34" charset="0"/>
                <a:ea typeface="Calibri" panose="020F0502020204030204" pitchFamily="34" charset="0"/>
                <a:cs typeface="Arial" panose="020B0604020202020204" pitchFamily="34" charset="0"/>
              </a:rPr>
              <a:t>R</a:t>
            </a:r>
            <a:r>
              <a:rPr lang="fr-FR" sz="4300" baseline="30000">
                <a:latin typeface="Arial" panose="020B0604020202020204" pitchFamily="34" charset="0"/>
                <a:ea typeface="Calibri" panose="020F0502020204030204" pitchFamily="34" charset="0"/>
                <a:cs typeface="Arial" panose="020B0604020202020204" pitchFamily="34" charset="0"/>
              </a:rPr>
              <a:t>2</a:t>
            </a:r>
            <a:r>
              <a:rPr lang="fr-FR" sz="4300">
                <a:latin typeface="Arial" panose="020B0604020202020204" pitchFamily="34" charset="0"/>
                <a:ea typeface="Calibri" panose="020F0502020204030204" pitchFamily="34" charset="0"/>
                <a:cs typeface="Arial" panose="020B0604020202020204" pitchFamily="34" charset="0"/>
              </a:rPr>
              <a:t>h = </a:t>
            </a:r>
            <a:r>
              <a:rPr lang="en-US" sz="4300">
                <a:latin typeface="Arial" panose="020B0604020202020204" pitchFamily="34" charset="0"/>
                <a:ea typeface="Calibri" panose="020F0502020204030204" pitchFamily="34" charset="0"/>
                <a:cs typeface="Arial" panose="020B0604020202020204" pitchFamily="34" charset="0"/>
              </a:rPr>
              <a:t>π</a:t>
            </a:r>
            <a:r>
              <a:rPr lang="fr-FR" sz="4300">
                <a:latin typeface="Arial" panose="020B0604020202020204" pitchFamily="34" charset="0"/>
                <a:ea typeface="Calibri" panose="020F0502020204030204" pitchFamily="34" charset="0"/>
                <a:cs typeface="Arial" panose="020B0604020202020204" pitchFamily="34" charset="0"/>
              </a:rPr>
              <a:t> . 2</a:t>
            </a:r>
            <a:r>
              <a:rPr lang="fr-FR" sz="4300" baseline="30000">
                <a:latin typeface="Arial" panose="020B0604020202020204" pitchFamily="34" charset="0"/>
                <a:ea typeface="Calibri" panose="020F0502020204030204" pitchFamily="34" charset="0"/>
                <a:cs typeface="Arial" panose="020B0604020202020204" pitchFamily="34" charset="0"/>
              </a:rPr>
              <a:t>2 </a:t>
            </a:r>
            <a:r>
              <a:rPr lang="fr-FR" sz="4300">
                <a:latin typeface="Arial" panose="020B0604020202020204" pitchFamily="34" charset="0"/>
                <a:ea typeface="Calibri" panose="020F0502020204030204" pitchFamily="34" charset="0"/>
                <a:cs typeface="Arial" panose="020B0604020202020204" pitchFamily="34" charset="0"/>
              </a:rPr>
              <a:t>. 60 = 240</a:t>
            </a:r>
            <a:r>
              <a:rPr lang="en-US" sz="4300">
                <a:latin typeface="Arial" panose="020B0604020202020204" pitchFamily="34" charset="0"/>
                <a:ea typeface="Calibri" panose="020F0502020204030204" pitchFamily="34" charset="0"/>
                <a:cs typeface="Arial" panose="020B0604020202020204" pitchFamily="34" charset="0"/>
              </a:rPr>
              <a:t>π</a:t>
            </a:r>
            <a:r>
              <a:rPr lang="fr-FR" sz="4300">
                <a:latin typeface="Arial" panose="020B0604020202020204" pitchFamily="34" charset="0"/>
                <a:ea typeface="Calibri" panose="020F0502020204030204" pitchFamily="34" charset="0"/>
                <a:cs typeface="Arial" panose="020B0604020202020204" pitchFamily="34" charset="0"/>
              </a:rPr>
              <a:t> (cm</a:t>
            </a:r>
            <a:r>
              <a:rPr lang="fr-FR" sz="4300" baseline="30000">
                <a:latin typeface="Arial" panose="020B0604020202020204" pitchFamily="34" charset="0"/>
                <a:ea typeface="Calibri" panose="020F0502020204030204" pitchFamily="34" charset="0"/>
                <a:cs typeface="Arial" panose="020B0604020202020204" pitchFamily="34" charset="0"/>
              </a:rPr>
              <a:t>3</a:t>
            </a:r>
            <a:r>
              <a:rPr lang="fr-FR" sz="4300">
                <a:latin typeface="Arial" panose="020B0604020202020204" pitchFamily="34" charset="0"/>
                <a:ea typeface="Calibri" panose="020F0502020204030204" pitchFamily="34" charset="0"/>
                <a:cs typeface="Arial" panose="020B0604020202020204" pitchFamily="34" charset="0"/>
              </a:rPr>
              <a:t>).</a:t>
            </a:r>
            <a:endParaRPr lang="en-US" sz="4300">
              <a:latin typeface="Arial" panose="020B0604020202020204" pitchFamily="34" charset="0"/>
              <a:ea typeface="Calibri" panose="020F0502020204030204" pitchFamily="34" charset="0"/>
              <a:cs typeface="Arial" panose="020B0604020202020204" pitchFamily="34" charset="0"/>
            </a:endParaRPr>
          </a:p>
          <a:p>
            <a:pPr algn="just">
              <a:lnSpc>
                <a:spcPct val="160000"/>
              </a:lnSpc>
              <a:spcBef>
                <a:spcPts val="300"/>
              </a:spcBef>
              <a:spcAft>
                <a:spcPts val="300"/>
              </a:spcAft>
            </a:pPr>
            <a:r>
              <a:rPr lang="fr-FR" sz="4300">
                <a:latin typeface="Arial" panose="020B0604020202020204" pitchFamily="34" charset="0"/>
                <a:ea typeface="Calibri" panose="020F0502020204030204" pitchFamily="34" charset="0"/>
                <a:cs typeface="Arial" panose="020B0604020202020204" pitchFamily="34" charset="0"/>
              </a:rPr>
              <a:t>Vậy bóng đèn có diện tích xung quanh bằng 240</a:t>
            </a:r>
            <a:r>
              <a:rPr lang="en-US" sz="4300">
                <a:latin typeface="Arial" panose="020B0604020202020204" pitchFamily="34" charset="0"/>
                <a:ea typeface="Calibri" panose="020F0502020204030204" pitchFamily="34" charset="0"/>
                <a:cs typeface="Arial" panose="020B0604020202020204" pitchFamily="34" charset="0"/>
              </a:rPr>
              <a:t>π</a:t>
            </a:r>
            <a:r>
              <a:rPr lang="fr-FR" sz="4300">
                <a:latin typeface="Arial" panose="020B0604020202020204" pitchFamily="34" charset="0"/>
                <a:ea typeface="Calibri" panose="020F0502020204030204" pitchFamily="34" charset="0"/>
                <a:cs typeface="Arial" panose="020B0604020202020204" pitchFamily="34" charset="0"/>
              </a:rPr>
              <a:t> cm</a:t>
            </a:r>
            <a:r>
              <a:rPr lang="fr-FR" sz="4300" baseline="30000">
                <a:latin typeface="Arial" panose="020B0604020202020204" pitchFamily="34" charset="0"/>
                <a:ea typeface="Calibri" panose="020F0502020204030204" pitchFamily="34" charset="0"/>
                <a:cs typeface="Arial" panose="020B0604020202020204" pitchFamily="34" charset="0"/>
              </a:rPr>
              <a:t>2 </a:t>
            </a:r>
            <a:r>
              <a:rPr lang="fr-FR" sz="4300">
                <a:latin typeface="Arial" panose="020B0604020202020204" pitchFamily="34" charset="0"/>
                <a:ea typeface="Calibri" panose="020F0502020204030204" pitchFamily="34" charset="0"/>
                <a:cs typeface="Arial" panose="020B0604020202020204" pitchFamily="34" charset="0"/>
              </a:rPr>
              <a:t>và thể tích bằng 240</a:t>
            </a:r>
            <a:r>
              <a:rPr lang="en-US" sz="4300">
                <a:latin typeface="Arial" panose="020B0604020202020204" pitchFamily="34" charset="0"/>
                <a:ea typeface="Calibri" panose="020F0502020204030204" pitchFamily="34" charset="0"/>
                <a:cs typeface="Arial" panose="020B0604020202020204" pitchFamily="34" charset="0"/>
              </a:rPr>
              <a:t>π</a:t>
            </a:r>
            <a:r>
              <a:rPr lang="fr-FR" sz="4300">
                <a:latin typeface="Arial" panose="020B0604020202020204" pitchFamily="34" charset="0"/>
                <a:ea typeface="Calibri" panose="020F0502020204030204" pitchFamily="34" charset="0"/>
                <a:cs typeface="Arial" panose="020B0604020202020204" pitchFamily="34" charset="0"/>
              </a:rPr>
              <a:t> cm</a:t>
            </a:r>
            <a:r>
              <a:rPr lang="fr-FR" sz="4300" baseline="30000">
                <a:latin typeface="Arial" panose="020B0604020202020204" pitchFamily="34" charset="0"/>
                <a:ea typeface="Calibri" panose="020F0502020204030204" pitchFamily="34" charset="0"/>
                <a:cs typeface="Arial" panose="020B0604020202020204" pitchFamily="34" charset="0"/>
              </a:rPr>
              <a:t>3</a:t>
            </a:r>
            <a:r>
              <a:rPr lang="fr-FR" sz="4300">
                <a:latin typeface="Arial" panose="020B0604020202020204" pitchFamily="34" charset="0"/>
                <a:ea typeface="Calibri" panose="020F0502020204030204" pitchFamily="34" charset="0"/>
                <a:cs typeface="Arial" panose="020B0604020202020204" pitchFamily="34" charset="0"/>
              </a:rPr>
              <a:t>.</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p:sp>
        <p:nvSpPr>
          <p:cNvPr id="11" name="Freeform 78"/>
          <p:cNvSpPr/>
          <p:nvPr/>
        </p:nvSpPr>
        <p:spPr>
          <a:xfrm>
            <a:off x="16395032" y="-609600"/>
            <a:ext cx="2581200" cy="2628900"/>
          </a:xfrm>
          <a:custGeom>
            <a:avLst/>
            <a:gdLst/>
            <a:ahLst/>
            <a:cxnLst/>
            <a:rect l="l" t="t" r="r" b="b"/>
            <a:pathLst>
              <a:path w="1971600" h="1875008">
                <a:moveTo>
                  <a:pt x="0" y="0"/>
                </a:moveTo>
                <a:lnTo>
                  <a:pt x="1971600" y="0"/>
                </a:lnTo>
                <a:lnTo>
                  <a:pt x="1971600" y="1875008"/>
                </a:lnTo>
                <a:lnTo>
                  <a:pt x="0" y="1875008"/>
                </a:lnTo>
                <a:lnTo>
                  <a:pt x="0" y="0"/>
                </a:lnTo>
                <a:close/>
              </a:path>
            </a:pathLst>
          </a:custGeom>
          <a:blipFill>
            <a:blip r:embed="rId5"/>
            <a:stretch>
              <a:fillRect/>
            </a:stretch>
          </a:blipFill>
        </p:spPr>
      </p:sp>
    </p:spTree>
    <p:extLst>
      <p:ext uri="{BB962C8B-B14F-4D97-AF65-F5344CB8AC3E}">
        <p14:creationId xmlns:p14="http://schemas.microsoft.com/office/powerpoint/2010/main" val="123444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wipe(left)">
                                      <p:cBhvr>
                                        <p:cTn id="7" dur="500"/>
                                        <p:tgtEl>
                                          <p:spTgt spid="9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0">
                                            <p:txEl>
                                              <p:pRg st="1" end="1"/>
                                            </p:txEl>
                                          </p:spTgt>
                                        </p:tgtEl>
                                        <p:attrNameLst>
                                          <p:attrName>style.visibility</p:attrName>
                                        </p:attrNameLst>
                                      </p:cBhvr>
                                      <p:to>
                                        <p:strVal val="visible"/>
                                      </p:to>
                                    </p:set>
                                    <p:animEffect transition="in" filter="wipe(left)">
                                      <p:cBhvr>
                                        <p:cTn id="10" dur="500"/>
                                        <p:tgtEl>
                                          <p:spTgt spid="9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0">
                                            <p:txEl>
                                              <p:pRg st="2" end="2"/>
                                            </p:txEl>
                                          </p:spTgt>
                                        </p:tgtEl>
                                        <p:attrNameLst>
                                          <p:attrName>style.visibility</p:attrName>
                                        </p:attrNameLst>
                                      </p:cBhvr>
                                      <p:to>
                                        <p:strVal val="visible"/>
                                      </p:to>
                                    </p:set>
                                    <p:animEffect transition="in" filter="wipe(left)">
                                      <p:cBhvr>
                                        <p:cTn id="15" dur="500"/>
                                        <p:tgtEl>
                                          <p:spTgt spid="90">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90">
                                            <p:txEl>
                                              <p:pRg st="3" end="3"/>
                                            </p:txEl>
                                          </p:spTgt>
                                        </p:tgtEl>
                                        <p:attrNameLst>
                                          <p:attrName>style.visibility</p:attrName>
                                        </p:attrNameLst>
                                      </p:cBhvr>
                                      <p:to>
                                        <p:strVal val="visible"/>
                                      </p:to>
                                    </p:set>
                                    <p:animEffect transition="in" filter="wipe(left)">
                                      <p:cBhvr>
                                        <p:cTn id="18" dur="500"/>
                                        <p:tgtEl>
                                          <p:spTgt spid="9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0">
                                            <p:txEl>
                                              <p:pRg st="4" end="4"/>
                                            </p:txEl>
                                          </p:spTgt>
                                        </p:tgtEl>
                                        <p:attrNameLst>
                                          <p:attrName>style.visibility</p:attrName>
                                        </p:attrNameLst>
                                      </p:cBhvr>
                                      <p:to>
                                        <p:strVal val="visible"/>
                                      </p:to>
                                    </p:set>
                                    <p:animEffect transition="in" filter="wipe(left)">
                                      <p:cBhvr>
                                        <p:cTn id="23" dur="500"/>
                                        <p:tgtEl>
                                          <p:spTgt spid="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sp>
        <p:nvSpPr>
          <p:cNvPr id="88" name="Freeform 88"/>
          <p:cNvSpPr/>
          <p:nvPr/>
        </p:nvSpPr>
        <p:spPr>
          <a:xfrm>
            <a:off x="11264174" y="6994382"/>
            <a:ext cx="1849802" cy="1629756"/>
          </a:xfrm>
          <a:custGeom>
            <a:avLst/>
            <a:gdLst/>
            <a:ahLst/>
            <a:cxnLst/>
            <a:rect l="l" t="t" r="r" b="b"/>
            <a:pathLst>
              <a:path w="1849802" h="1629756">
                <a:moveTo>
                  <a:pt x="0" y="0"/>
                </a:moveTo>
                <a:lnTo>
                  <a:pt x="1849802" y="0"/>
                </a:lnTo>
                <a:lnTo>
                  <a:pt x="1849802" y="1629756"/>
                </a:lnTo>
                <a:lnTo>
                  <a:pt x="0" y="1629756"/>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89" name="Freeform 89"/>
          <p:cNvSpPr/>
          <p:nvPr/>
        </p:nvSpPr>
        <p:spPr>
          <a:xfrm>
            <a:off x="10430879" y="1034514"/>
            <a:ext cx="2490629" cy="2490700"/>
          </a:xfrm>
          <a:custGeom>
            <a:avLst/>
            <a:gdLst/>
            <a:ahLst/>
            <a:cxnLst/>
            <a:rect l="l" t="t" r="r" b="b"/>
            <a:pathLst>
              <a:path w="2490629" h="2490700">
                <a:moveTo>
                  <a:pt x="0" y="0"/>
                </a:moveTo>
                <a:lnTo>
                  <a:pt x="2490629" y="0"/>
                </a:lnTo>
                <a:lnTo>
                  <a:pt x="2490629" y="2490700"/>
                </a:lnTo>
                <a:lnTo>
                  <a:pt x="0" y="24907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1" name="Freeform 91"/>
          <p:cNvSpPr/>
          <p:nvPr/>
        </p:nvSpPr>
        <p:spPr>
          <a:xfrm>
            <a:off x="11671870" y="4051810"/>
            <a:ext cx="3943350" cy="3750172"/>
          </a:xfrm>
          <a:custGeom>
            <a:avLst/>
            <a:gdLst/>
            <a:ahLst/>
            <a:cxnLst/>
            <a:rect l="l" t="t" r="r" b="b"/>
            <a:pathLst>
              <a:path w="3943350" h="3750172">
                <a:moveTo>
                  <a:pt x="0" y="0"/>
                </a:moveTo>
                <a:lnTo>
                  <a:pt x="3943350" y="0"/>
                </a:lnTo>
                <a:lnTo>
                  <a:pt x="3943350" y="3750172"/>
                </a:lnTo>
                <a:lnTo>
                  <a:pt x="0" y="3750172"/>
                </a:lnTo>
                <a:lnTo>
                  <a:pt x="0" y="0"/>
                </a:lnTo>
                <a:close/>
              </a:path>
            </a:pathLst>
          </a:custGeom>
          <a:blipFill>
            <a:blip r:embed="rId14"/>
            <a:stretch>
              <a:fillRect/>
            </a:stretch>
          </a:blipFill>
        </p:spPr>
      </p:sp>
      <p:sp>
        <p:nvSpPr>
          <p:cNvPr id="92" name="Freeform 92"/>
          <p:cNvSpPr/>
          <p:nvPr/>
        </p:nvSpPr>
        <p:spPr>
          <a:xfrm>
            <a:off x="11671862" y="721556"/>
            <a:ext cx="4512250" cy="3116550"/>
          </a:xfrm>
          <a:custGeom>
            <a:avLst/>
            <a:gdLst/>
            <a:ahLst/>
            <a:cxnLst/>
            <a:rect l="l" t="t" r="r" b="b"/>
            <a:pathLst>
              <a:path w="4512250" h="3116550">
                <a:moveTo>
                  <a:pt x="0" y="0"/>
                </a:moveTo>
                <a:lnTo>
                  <a:pt x="4512250" y="0"/>
                </a:lnTo>
                <a:lnTo>
                  <a:pt x="4512250" y="3116550"/>
                </a:lnTo>
                <a:lnTo>
                  <a:pt x="0" y="3116550"/>
                </a:lnTo>
                <a:lnTo>
                  <a:pt x="0" y="0"/>
                </a:lnTo>
                <a:close/>
              </a:path>
            </a:pathLst>
          </a:custGeom>
          <a:blipFill>
            <a:blip r:embed="rId15"/>
            <a:stretch>
              <a:fillRect/>
            </a:stretch>
          </a:blipFill>
        </p:spPr>
      </p:sp>
      <p:sp>
        <p:nvSpPr>
          <p:cNvPr id="93" name="Freeform 93"/>
          <p:cNvSpPr/>
          <p:nvPr/>
        </p:nvSpPr>
        <p:spPr>
          <a:xfrm>
            <a:off x="13887450" y="6848612"/>
            <a:ext cx="3943350" cy="3438388"/>
          </a:xfrm>
          <a:custGeom>
            <a:avLst/>
            <a:gdLst/>
            <a:ahLst/>
            <a:cxnLst/>
            <a:rect l="l" t="t" r="r" b="b"/>
            <a:pathLst>
              <a:path w="3943350" h="3438388">
                <a:moveTo>
                  <a:pt x="0" y="0"/>
                </a:moveTo>
                <a:lnTo>
                  <a:pt x="3943350" y="0"/>
                </a:lnTo>
                <a:lnTo>
                  <a:pt x="3943350" y="3438388"/>
                </a:lnTo>
                <a:lnTo>
                  <a:pt x="0" y="3438388"/>
                </a:lnTo>
                <a:lnTo>
                  <a:pt x="0" y="0"/>
                </a:lnTo>
                <a:close/>
              </a:path>
            </a:pathLst>
          </a:custGeom>
          <a:blipFill>
            <a:blip r:embed="rId16"/>
            <a:stretch>
              <a:fillRect/>
            </a:stretch>
          </a:blipFill>
        </p:spPr>
      </p:sp>
      <p:sp>
        <p:nvSpPr>
          <p:cNvPr id="98" name="TextBox 9"/>
          <p:cNvSpPr txBox="1"/>
          <p:nvPr/>
        </p:nvSpPr>
        <p:spPr>
          <a:xfrm>
            <a:off x="1219200" y="2734419"/>
            <a:ext cx="7715836" cy="4847481"/>
          </a:xfrm>
          <a:prstGeom prst="rect">
            <a:avLst/>
          </a:prstGeom>
        </p:spPr>
        <p:txBody>
          <a:bodyPr wrap="square" lIns="0" tIns="0" rIns="0" bIns="0" rtlCol="0" anchor="t">
            <a:spAutoFit/>
          </a:bodyPr>
          <a:lstStyle/>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9000" b="1" i="0" u="none" strike="noStrike" kern="1200" cap="none" spc="0" normalizeH="0" baseline="0" noProof="0" smtClean="0">
                <a:ln>
                  <a:noFill/>
                </a:ln>
                <a:solidFill>
                  <a:srgbClr val="457EFD"/>
                </a:solidFill>
                <a:effectLst/>
                <a:uLnTx/>
                <a:uFillTx/>
                <a:latin typeface="Arial" panose="020B0604020202020204" pitchFamily="34" charset="0"/>
                <a:ea typeface="Jua"/>
                <a:cs typeface="Arial" panose="020B0604020202020204" pitchFamily="34" charset="0"/>
                <a:sym typeface="Jua"/>
              </a:rPr>
              <a:t>HOẠT ĐỘNG </a:t>
            </a:r>
          </a:p>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9000" b="1" i="0" u="none" strike="noStrike" kern="1200" cap="none" spc="0" normalizeH="0" baseline="0" noProof="0" smtClean="0">
                <a:ln>
                  <a:noFill/>
                </a:ln>
                <a:solidFill>
                  <a:srgbClr val="457EFD"/>
                </a:solidFill>
                <a:effectLst/>
                <a:uLnTx/>
                <a:uFillTx/>
                <a:latin typeface="Arial" panose="020B0604020202020204" pitchFamily="34" charset="0"/>
                <a:ea typeface="Jua"/>
                <a:cs typeface="Arial" panose="020B0604020202020204" pitchFamily="34" charset="0"/>
                <a:sym typeface="Jua"/>
              </a:rPr>
              <a:t>VẬN</a:t>
            </a:r>
            <a:r>
              <a:rPr kumimoji="0" lang="en-US" sz="9000" b="1" i="0" u="none" strike="noStrike" kern="1200" cap="none" spc="0" normalizeH="0" noProof="0" smtClean="0">
                <a:ln>
                  <a:noFill/>
                </a:ln>
                <a:solidFill>
                  <a:srgbClr val="457EFD"/>
                </a:solidFill>
                <a:effectLst/>
                <a:uLnTx/>
                <a:uFillTx/>
                <a:latin typeface="Arial" panose="020B0604020202020204" pitchFamily="34" charset="0"/>
                <a:ea typeface="Jua"/>
                <a:cs typeface="Arial" panose="020B0604020202020204" pitchFamily="34" charset="0"/>
                <a:sym typeface="Jua"/>
              </a:rPr>
              <a:t> DỤNG</a:t>
            </a:r>
            <a:endParaRPr kumimoji="0" lang="en-US" sz="9000" b="1" i="0" u="none" strike="noStrike" kern="1200" cap="none" spc="0" normalizeH="0" baseline="0" noProof="0">
              <a:ln>
                <a:noFill/>
              </a:ln>
              <a:solidFill>
                <a:srgbClr val="457EFD"/>
              </a:solidFill>
              <a:effectLst/>
              <a:uLnTx/>
              <a:uFillTx/>
              <a:latin typeface="Arial" panose="020B0604020202020204" pitchFamily="34" charset="0"/>
              <a:ea typeface="Jua"/>
              <a:cs typeface="Arial" panose="020B0604020202020204" pitchFamily="34" charset="0"/>
              <a:sym typeface="Jua"/>
            </a:endParaRPr>
          </a:p>
        </p:txBody>
      </p:sp>
    </p:spTree>
    <p:extLst>
      <p:ext uri="{BB962C8B-B14F-4D97-AF65-F5344CB8AC3E}">
        <p14:creationId xmlns:p14="http://schemas.microsoft.com/office/powerpoint/2010/main" val="376500215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7" name="Group 6"/>
          <p:cNvGrpSpPr/>
          <p:nvPr/>
        </p:nvGrpSpPr>
        <p:grpSpPr>
          <a:xfrm>
            <a:off x="7010400" y="3771900"/>
            <a:ext cx="3048000" cy="1449664"/>
            <a:chOff x="859666" y="676025"/>
            <a:chExt cx="3432866" cy="1051118"/>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 name="TextBox 8"/>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0" name="Rectangle 9"/>
              <p:cNvSpPr/>
              <p:nvPr/>
            </p:nvSpPr>
            <p:spPr>
              <a:xfrm>
                <a:off x="256674" y="114300"/>
                <a:ext cx="17754600" cy="3016852"/>
              </a:xfrm>
              <a:prstGeom prst="rect">
                <a:avLst/>
              </a:prstGeom>
            </p:spPr>
            <p:txBody>
              <a:bodyPr wrap="square">
                <a:spAutoFit/>
              </a:bodyPr>
              <a:lstStyle/>
              <a:p>
                <a:pPr lvl="0" algn="just">
                  <a:lnSpc>
                    <a:spcPct val="165000"/>
                  </a:lnSpc>
                </a:pP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7030A0"/>
                    </a:solidFill>
                    <a:latin typeface="Arial" panose="020B0604020202020204" pitchFamily="34" charset="0"/>
                    <a:ea typeface="Times New Roman" panose="02020603050405020304" pitchFamily="18" charset="0"/>
                    <a:cs typeface="Arial" panose="020B0604020202020204" pitchFamily="34" charset="0"/>
                  </a:rPr>
                  <a:t>10.3 </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(SGK-tr100</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Khi cho tam giác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𝑆𝑂𝐴</m:t>
                    </m:r>
                  </m:oMath>
                </a14:m>
                <a:r>
                  <a:rPr lang="vi-VN" sz="4000">
                    <a:solidFill>
                      <a:srgbClr val="000000"/>
                    </a:solidFill>
                    <a:ea typeface="Times New Roman" panose="02020603050405020304" pitchFamily="18" charset="0"/>
                    <a:cs typeface="Arial" panose="020B0604020202020204" pitchFamily="34" charset="0"/>
                  </a:rPr>
                  <a:t> vuông tại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m:t>
                    </m:r>
                  </m:oMath>
                </a14:m>
                <a:r>
                  <a:rPr lang="vi-VN" sz="4000">
                    <a:solidFill>
                      <a:srgbClr val="000000"/>
                    </a:solidFill>
                    <a:ea typeface="Times New Roman" panose="02020603050405020304" pitchFamily="18" charset="0"/>
                    <a:cs typeface="Arial" panose="020B0604020202020204" pitchFamily="34" charset="0"/>
                  </a:rPr>
                  <a:t> quay </a:t>
                </a:r>
                <a:r>
                  <a:rPr lang="vi-VN" sz="4000">
                    <a:solidFill>
                      <a:srgbClr val="000000"/>
                    </a:solidFill>
                    <a:ea typeface="Times New Roman" panose="02020603050405020304" pitchFamily="18" charset="0"/>
                    <a:cs typeface="Arial" panose="020B0604020202020204" pitchFamily="34" charset="0"/>
                  </a:rPr>
                  <a:t>quanh </a:t>
                </a:r>
                <a:r>
                  <a:rPr lang="vi-VN" sz="4000" smtClean="0">
                    <a:solidFill>
                      <a:srgbClr val="000000"/>
                    </a:solidFill>
                    <a:ea typeface="Times New Roman" panose="02020603050405020304" pitchFamily="18" charset="0"/>
                    <a:cs typeface="Arial" panose="020B0604020202020204" pitchFamily="34" charset="0"/>
                  </a:rPr>
                  <a:t>cạnh</a:t>
                </a:r>
                <a:r>
                  <a:rPr lang="en-US" sz="4000" smtClean="0">
                    <a:solidFill>
                      <a:srgbClr val="000000"/>
                    </a:solidFill>
                    <a:ea typeface="Times New Roman" panose="02020603050405020304" pitchFamily="18" charset="0"/>
                    <a:cs typeface="Arial" panose="020B0604020202020204" pitchFamily="34" charset="0"/>
                  </a:rPr>
                  <a:t>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𝑆𝑂</m:t>
                    </m:r>
                  </m:oMath>
                </a14:m>
                <a:r>
                  <a:rPr lang="vi-VN" sz="4000" smtClean="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một vòng, ta được một hình nón. Biết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𝑂𝐴</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8</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𝑐𝑚</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𝑆𝐴</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17</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𝑐𝑚</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4000">
                    <a:solidFill>
                      <a:srgbClr val="000000"/>
                    </a:solidFill>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H.10.14</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65000"/>
                  </a:lnSpc>
                </a:pPr>
                <a:r>
                  <a:rPr lang="vi-VN" sz="4000" smtClean="0">
                    <a:solidFill>
                      <a:srgbClr val="000000"/>
                    </a:solidFill>
                    <a:ea typeface="Times New Roman" panose="02020603050405020304" pitchFamily="18" charset="0"/>
                    <a:cs typeface="Arial" panose="020B0604020202020204" pitchFamily="34" charset="0"/>
                  </a:rPr>
                  <a:t>a</a:t>
                </a:r>
                <a:r>
                  <a:rPr lang="vi-VN" sz="4000">
                    <a:solidFill>
                      <a:srgbClr val="000000"/>
                    </a:solidFill>
                    <a:ea typeface="Times New Roman" panose="02020603050405020304" pitchFamily="18" charset="0"/>
                    <a:cs typeface="Arial" panose="020B0604020202020204" pitchFamily="34" charset="0"/>
                  </a:rPr>
                  <a:t>) Tính diện tích xung quanh của hình </a:t>
                </a:r>
                <a:r>
                  <a:rPr lang="vi-VN" sz="4000">
                    <a:solidFill>
                      <a:srgbClr val="000000"/>
                    </a:solidFill>
                    <a:ea typeface="Times New Roman" panose="02020603050405020304" pitchFamily="18" charset="0"/>
                    <a:cs typeface="Arial" panose="020B0604020202020204" pitchFamily="34" charset="0"/>
                  </a:rPr>
                  <a:t>nón</a:t>
                </a:r>
                <a:r>
                  <a:rPr lang="vi-VN" sz="4000" smtClean="0">
                    <a:solidFill>
                      <a:srgbClr val="000000"/>
                    </a:solidFill>
                    <a:ea typeface="Times New Roman" panose="02020603050405020304" pitchFamily="18" charset="0"/>
                    <a:cs typeface="Arial" panose="020B0604020202020204" pitchFamily="34" charset="0"/>
                  </a:rPr>
                  <a: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Tính thể tích của hình nón.</a:t>
                </a:r>
                <a:endParaRPr lang="en-US" sz="4000" smtClean="0">
                  <a:solidFill>
                    <a:srgbClr val="000000"/>
                  </a:solidFill>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56674" y="114300"/>
                <a:ext cx="17754600" cy="3016852"/>
              </a:xfrm>
              <a:prstGeom prst="rect">
                <a:avLst/>
              </a:prstGeom>
              <a:blipFill>
                <a:blip r:embed="rId5"/>
                <a:stretch>
                  <a:fillRect l="-1202" r="-515" b="-72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7626140" y="5496535"/>
                <a:ext cx="8686800" cy="4183389"/>
              </a:xfrm>
              <a:prstGeom prst="rect">
                <a:avLst/>
              </a:prstGeom>
            </p:spPr>
            <p:txBody>
              <a:bodyPr wrap="square">
                <a:spAutoFit/>
              </a:bodyPr>
              <a:lstStyle/>
              <a:p>
                <a:pPr algn="just">
                  <a:lnSpc>
                    <a:spcPct val="1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8</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𝑙</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𝑆𝐴</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17</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Arial" panose="020B0604020202020204" pitchFamily="34" charset="0"/>
                  </a:rPr>
                  <a:t>a) Diện </a:t>
                </a:r>
                <a:r>
                  <a:rPr lang="en-US" sz="4000">
                    <a:effectLst/>
                    <a:latin typeface="Arial" panose="020B0604020202020204" pitchFamily="34" charset="0"/>
                    <a:ea typeface="Calibri" panose="020F0502020204030204" pitchFamily="34" charset="0"/>
                    <a:cs typeface="Arial" panose="020B0604020202020204" pitchFamily="34" charset="0"/>
                  </a:rPr>
                  <a:t>tích xung quanh của hình nón là</a:t>
                </a:r>
                <a:r>
                  <a:rPr lang="en-US" sz="4000">
                    <a:effectLst/>
                    <a:latin typeface="Arial" panose="020B0604020202020204" pitchFamily="34" charset="0"/>
                    <a:ea typeface="Calibri" panose="020F0502020204030204" pitchFamily="34" charset="0"/>
                    <a:cs typeface="Arial" panose="020B0604020202020204" pitchFamily="34" charset="0"/>
                  </a:rPr>
                  <a:t>: </a:t>
                </a: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𝑅𝑙</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Cambria Math" panose="020405030504060302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8</m:t>
                    </m:r>
                    <m:r>
                      <a:rPr lang="en-US" sz="4000" i="1">
                        <a:effectLst/>
                        <a:latin typeface="Cambria Math" panose="02040503050406030204" pitchFamily="18" charset="0"/>
                        <a:ea typeface="Calibri" panose="020F0502020204030204" pitchFamily="34" charset="0"/>
                        <a:cs typeface="Cambria Math" panose="020405030504060302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17</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136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000">
                            <a:effectLst/>
                            <a:latin typeface="Arial" panose="020B0604020202020204" pitchFamily="34" charset="0"/>
                            <a:ea typeface="Calibri" panose="020F0502020204030204" pitchFamily="34" charset="0"/>
                            <a:cs typeface="Arial" panose="020B0604020202020204" pitchFamily="34" charset="0"/>
                          </a:rPr>
                          <m:t>c</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nor/>
                              </m:rPr>
                              <a:rPr lang="en-US" sz="4000">
                                <a:effectLst/>
                                <a:latin typeface="Arial" panose="020B0604020202020204" pitchFamily="34" charset="0"/>
                                <a:ea typeface="Calibri" panose="020F0502020204030204" pitchFamily="34" charset="0"/>
                                <a:cs typeface="Arial" panose="020B0604020202020204" pitchFamily="34" charset="0"/>
                              </a:rPr>
                              <m:t>m</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626140" y="5496535"/>
                <a:ext cx="8686800" cy="4183389"/>
              </a:xfrm>
              <a:prstGeom prst="rect">
                <a:avLst/>
              </a:prstGeom>
              <a:blipFill>
                <a:blip r:embed="rId6"/>
                <a:stretch>
                  <a:fillRect l="-2456" r="-2526" b="-1895"/>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697" y="3731466"/>
            <a:ext cx="6239703" cy="6288834"/>
          </a:xfrm>
          <a:prstGeom prst="rect">
            <a:avLst/>
          </a:prstGeom>
        </p:spPr>
      </p:pic>
      <p:pic>
        <p:nvPicPr>
          <p:cNvPr id="6" name="Picture 5"/>
          <p:cNvPicPr>
            <a:picLocks noChangeAspect="1"/>
          </p:cNvPicPr>
          <p:nvPr/>
        </p:nvPicPr>
        <p:blipFill>
          <a:blip r:embed="rId9"/>
          <a:stretch>
            <a:fillRect/>
          </a:stretch>
        </p:blipFill>
        <p:spPr>
          <a:xfrm rot="1631239">
            <a:off x="16764000" y="8422365"/>
            <a:ext cx="2021198" cy="2170491"/>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7" name="Group 6"/>
          <p:cNvGrpSpPr/>
          <p:nvPr/>
        </p:nvGrpSpPr>
        <p:grpSpPr>
          <a:xfrm>
            <a:off x="76200" y="188636"/>
            <a:ext cx="3048000" cy="1449664"/>
            <a:chOff x="859666" y="676025"/>
            <a:chExt cx="3432866" cy="1051118"/>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 name="TextBox 8"/>
            <p:cNvSpPr txBox="1"/>
            <p:nvPr/>
          </p:nvSpPr>
          <p:spPr>
            <a:xfrm>
              <a:off x="859666" y="875400"/>
              <a:ext cx="3432866" cy="53558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7967995" y="1653754"/>
                <a:ext cx="9481805" cy="8290346"/>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Tam giác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𝑆𝑂𝐴</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theo định lí Pythagore ta có</a:t>
                </a:r>
              </a:p>
              <a:p>
                <a:pPr marL="1876425" marR="0" lvl="0" algn="just" defTabSz="914400" rtl="0" eaLnBrk="1" fontAlgn="auto" latinLnBrk="0" hangingPunct="1">
                  <a:lnSpc>
                    <a:spcPct val="150000"/>
                  </a:lnSpc>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1876425" marR="0" lvl="0" algn="just" defTabSz="914400" rtl="0" eaLnBrk="1" fontAlgn="auto" latinLnBrk="0" hangingPunct="1">
                  <a:lnSpc>
                    <a:spcPct val="150000"/>
                  </a:lnSpc>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8</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1876425" marR="0" lvl="0" algn="just" defTabSz="914400" rtl="0" eaLnBrk="1" fontAlgn="auto" latinLnBrk="0" hangingPunct="1">
                  <a:lnSpc>
                    <a:spcPct val="150000"/>
                  </a:lnSpc>
                  <a:buClrTx/>
                  <a:buSzTx/>
                  <a:buFontTx/>
                  <a:buNone/>
                  <a:tabLst/>
                  <a:defRPr/>
                </a:pP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289</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225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1876425" marR="0" lvl="0" algn="just" defTabSz="914400" rtl="0" eaLnBrk="1" fontAlgn="auto" latinLnBrk="0" hangingPunct="1">
                  <a:lnSpc>
                    <a:spcPct val="150000"/>
                  </a:lnSpc>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𝑆𝑂</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𝑐𝑚</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Thể tích của hình nón là: </a:t>
                </a:r>
                <a:endPar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𝑅</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Cambria Math" panose="020405030504060302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8</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Cambria Math" panose="020405030504060302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320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c</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m</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967995" y="1653754"/>
                <a:ext cx="9481805" cy="8290346"/>
              </a:xfrm>
              <a:prstGeom prst="rect">
                <a:avLst/>
              </a:prstGeom>
              <a:blipFill>
                <a:blip r:embed="rId5"/>
                <a:stretch>
                  <a:fillRect l="-2249" r="-2249"/>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rot="5400000">
            <a:off x="-524464" y="8838143"/>
            <a:ext cx="2021198" cy="2170491"/>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35135" y="2034754"/>
            <a:ext cx="6239703" cy="6288834"/>
          </a:xfrm>
          <a:prstGeom prst="rect">
            <a:avLst/>
          </a:prstGeom>
        </p:spPr>
      </p:pic>
    </p:spTree>
    <p:extLst>
      <p:ext uri="{BB962C8B-B14F-4D97-AF65-F5344CB8AC3E}">
        <p14:creationId xmlns:p14="http://schemas.microsoft.com/office/powerpoint/2010/main" val="2267476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up)">
                                      <p:cBhvr>
                                        <p:cTn id="18" dur="500"/>
                                        <p:tgtEl>
                                          <p:spTgt spid="4">
                                            <p:txEl>
                                              <p:pRg st="3" end="3"/>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up)">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up)">
                                      <p:cBhvr>
                                        <p:cTn id="26" dur="500"/>
                                        <p:tgtEl>
                                          <p:spTgt spid="4">
                                            <p:txEl>
                                              <p:pRg st="5" end="5"/>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up)">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4" name="Group 3"/>
          <p:cNvGrpSpPr/>
          <p:nvPr/>
        </p:nvGrpSpPr>
        <p:grpSpPr>
          <a:xfrm>
            <a:off x="316832" y="302044"/>
            <a:ext cx="17602200" cy="10054377"/>
            <a:chOff x="304800" y="302044"/>
            <a:chExt cx="17602200" cy="10054377"/>
          </a:xfrm>
        </p:grpSpPr>
        <p:grpSp>
          <p:nvGrpSpPr>
            <p:cNvPr id="103" name="Group 102"/>
            <p:cNvGrpSpPr/>
            <p:nvPr/>
          </p:nvGrpSpPr>
          <p:grpSpPr>
            <a:xfrm>
              <a:off x="304800" y="302044"/>
              <a:ext cx="17602200" cy="2860256"/>
              <a:chOff x="552589" y="262569"/>
              <a:chExt cx="8801100" cy="1430128"/>
            </a:xfrm>
          </p:grpSpPr>
          <mc:AlternateContent xmlns:mc="http://schemas.openxmlformats.org/markup-compatibility/2006" xmlns:a14="http://schemas.microsoft.com/office/drawing/2010/main">
            <mc:Choice Requires="a14">
              <p:sp>
                <p:nvSpPr>
                  <p:cNvPr id="104" name="Rectangle 103"/>
                  <p:cNvSpPr/>
                  <p:nvPr/>
                </p:nvSpPr>
                <p:spPr>
                  <a:xfrm>
                    <a:off x="552589" y="746284"/>
                    <a:ext cx="8801100" cy="946413"/>
                  </a:xfrm>
                  <a:prstGeom prst="rect">
                    <a:avLst/>
                  </a:prstGeom>
                </p:spPr>
                <p:txBody>
                  <a:bodyPr wrap="square">
                    <a:spAutoFit/>
                  </a:bodyPr>
                  <a:lstStyle/>
                  <a:p>
                    <a:pPr algn="just">
                      <a:lnSpc>
                        <a:spcPct val="150000"/>
                      </a:lnSpc>
                      <a:spcBef>
                        <a:spcPts val="600"/>
                      </a:spcBef>
                      <a:spcAft>
                        <a:spcPts val="600"/>
                      </a:spcAft>
                    </a:pPr>
                    <a:r>
                      <a:rPr lang="vi-VN" sz="3900" smtClean="0">
                        <a:ea typeface="Calibri" panose="020F0502020204030204" pitchFamily="34" charset="0"/>
                        <a:cs typeface="Arial" panose="020B0604020202020204" pitchFamily="34" charset="0"/>
                      </a:rPr>
                      <a:t>Khi </a:t>
                    </a:r>
                    <a:r>
                      <a:rPr lang="vi-VN" sz="3900">
                        <a:ea typeface="Calibri" panose="020F0502020204030204" pitchFamily="34" charset="0"/>
                        <a:cs typeface="Arial" panose="020B0604020202020204" pitchFamily="34" charset="0"/>
                      </a:rPr>
                      <a:t>quay hình chữ nhật </a:t>
                    </a:r>
                    <a14:m>
                      <m:oMath xmlns:m="http://schemas.openxmlformats.org/officeDocument/2006/math">
                        <m:r>
                          <a:rPr lang="vi-VN" sz="3900" i="1" smtClean="0">
                            <a:latin typeface="Cambria Math" panose="02040503050406030204" pitchFamily="18" charset="0"/>
                            <a:ea typeface="Calibri" panose="020F0502020204030204" pitchFamily="34" charset="0"/>
                            <a:cs typeface="Arial" panose="020B0604020202020204" pitchFamily="34" charset="0"/>
                          </a:rPr>
                          <m:t>𝑂</m:t>
                        </m:r>
                        <m:r>
                          <a:rPr lang="vi-VN" sz="3900" i="1" smtClean="0">
                            <a:latin typeface="Cambria Math" panose="02040503050406030204" pitchFamily="18" charset="0"/>
                            <a:ea typeface="Calibri" panose="020F0502020204030204" pitchFamily="34" charset="0"/>
                            <a:cs typeface="Arial" panose="020B0604020202020204" pitchFamily="34" charset="0"/>
                          </a:rPr>
                          <m:t>′</m:t>
                        </m:r>
                        <m:r>
                          <a:rPr lang="vi-VN" sz="3900" i="1" smtClean="0">
                            <a:latin typeface="Cambria Math" panose="02040503050406030204" pitchFamily="18" charset="0"/>
                            <a:ea typeface="Calibri" panose="020F0502020204030204" pitchFamily="34" charset="0"/>
                            <a:cs typeface="Arial" panose="020B0604020202020204" pitchFamily="34" charset="0"/>
                          </a:rPr>
                          <m:t>𝐴𝐵𝑂</m:t>
                        </m:r>
                      </m:oMath>
                    </a14:m>
                    <a:r>
                      <a:rPr lang="vi-VN" sz="3900">
                        <a:ea typeface="Calibri" panose="020F0502020204030204" pitchFamily="34" charset="0"/>
                        <a:cs typeface="Arial" panose="020B0604020202020204" pitchFamily="34" charset="0"/>
                      </a:rPr>
                      <a:t> một vòng quanh </a:t>
                    </a:r>
                    <a14:m>
                      <m:oMath xmlns:m="http://schemas.openxmlformats.org/officeDocument/2006/math">
                        <m:r>
                          <a:rPr lang="en-US" sz="3900" b="0" i="1" smtClean="0">
                            <a:latin typeface="Cambria Math" panose="02040503050406030204" pitchFamily="18" charset="0"/>
                            <a:ea typeface="Calibri" panose="020F0502020204030204" pitchFamily="34" charset="0"/>
                            <a:cs typeface="Arial" panose="020B0604020202020204" pitchFamily="34" charset="0"/>
                          </a:rPr>
                          <m:t>𝑂</m:t>
                        </m:r>
                        <m:r>
                          <a:rPr lang="vi-VN" sz="3900" i="1" smtClean="0">
                            <a:latin typeface="Cambria Math" panose="02040503050406030204" pitchFamily="18" charset="0"/>
                            <a:ea typeface="Calibri" panose="020F0502020204030204" pitchFamily="34" charset="0"/>
                            <a:cs typeface="Arial" panose="020B0604020202020204" pitchFamily="34" charset="0"/>
                          </a:rPr>
                          <m:t>𝑂</m:t>
                        </m:r>
                        <m:r>
                          <a:rPr lang="vi-VN" sz="3900" i="1" smtClean="0">
                            <a:latin typeface="Cambria Math" panose="02040503050406030204" pitchFamily="18" charset="0"/>
                            <a:ea typeface="Calibri" panose="020F0502020204030204" pitchFamily="34" charset="0"/>
                            <a:cs typeface="Arial" panose="020B0604020202020204" pitchFamily="34" charset="0"/>
                          </a:rPr>
                          <m:t>′</m:t>
                        </m:r>
                      </m:oMath>
                    </a14:m>
                    <a:r>
                      <a:rPr lang="en-US" sz="3900" smtClean="0">
                        <a:ea typeface="Calibri" panose="020F0502020204030204" pitchFamily="34" charset="0"/>
                        <a:cs typeface="Arial" panose="020B0604020202020204" pitchFamily="34" charset="0"/>
                      </a:rPr>
                      <a:t> </a:t>
                    </a:r>
                    <a:r>
                      <a:rPr lang="vi-VN" sz="3900">
                        <a:ea typeface="Calibri" panose="020F0502020204030204" pitchFamily="34" charset="0"/>
                        <a:cs typeface="Arial" panose="020B0604020202020204" pitchFamily="34" charset="0"/>
                      </a:rPr>
                      <a:t>cố định thì ta được một hình trụ (H.10.3), trong đó</a:t>
                    </a:r>
                    <a:r>
                      <a:rPr lang="vi-VN" sz="3900" smtClean="0">
                        <a:ea typeface="Calibri" panose="020F0502020204030204" pitchFamily="34" charset="0"/>
                        <a:cs typeface="Arial" panose="020B0604020202020204" pitchFamily="34" charset="0"/>
                      </a:rPr>
                      <a:t>:</a:t>
                    </a:r>
                    <a:endParaRPr lang="en-US" sz="3900" smtClean="0">
                      <a:ea typeface="Calibri" panose="020F0502020204030204" pitchFamily="34" charset="0"/>
                      <a:cs typeface="Arial" panose="020B0604020202020204" pitchFamily="34" charset="0"/>
                    </a:endParaRPr>
                  </a:p>
                </p:txBody>
              </p:sp>
            </mc:Choice>
            <mc:Fallback xmlns="">
              <p:sp>
                <p:nvSpPr>
                  <p:cNvPr id="104" name="Rectangle 103"/>
                  <p:cNvSpPr>
                    <a:spLocks noRot="1" noChangeAspect="1" noMove="1" noResize="1" noEditPoints="1" noAdjustHandles="1" noChangeArrowheads="1" noChangeShapeType="1" noTextEdit="1"/>
                  </p:cNvSpPr>
                  <p:nvPr/>
                </p:nvSpPr>
                <p:spPr>
                  <a:xfrm>
                    <a:off x="552589" y="746284"/>
                    <a:ext cx="8801100" cy="946413"/>
                  </a:xfrm>
                  <a:prstGeom prst="rect">
                    <a:avLst/>
                  </a:prstGeom>
                  <a:blipFill>
                    <a:blip r:embed="rId3"/>
                    <a:stretch>
                      <a:fillRect l="-1178" r="-1178" b="-6431"/>
                    </a:stretch>
                  </a:blipFill>
                </p:spPr>
                <p:txBody>
                  <a:bodyPr/>
                  <a:lstStyle/>
                  <a:p>
                    <a:r>
                      <a:rPr lang="en-US">
                        <a:noFill/>
                      </a:rPr>
                      <a:t> </a:t>
                    </a:r>
                  </a:p>
                </p:txBody>
              </p:sp>
            </mc:Fallback>
          </mc:AlternateContent>
          <p:grpSp>
            <p:nvGrpSpPr>
              <p:cNvPr id="105" name="Group 104"/>
              <p:cNvGrpSpPr/>
              <p:nvPr/>
            </p:nvGrpSpPr>
            <p:grpSpPr>
              <a:xfrm>
                <a:off x="628789" y="262569"/>
                <a:ext cx="3364485" cy="422891"/>
                <a:chOff x="628789" y="230765"/>
                <a:chExt cx="3364485" cy="422891"/>
              </a:xfrm>
            </p:grpSpPr>
            <p:sp>
              <p:nvSpPr>
                <p:cNvPr id="106" name="Rectangle 105"/>
                <p:cNvSpPr/>
                <p:nvPr/>
              </p:nvSpPr>
              <p:spPr>
                <a:xfrm>
                  <a:off x="1560557" y="249429"/>
                  <a:ext cx="2432717" cy="392415"/>
                </a:xfrm>
                <a:prstGeom prst="rect">
                  <a:avLst/>
                </a:prstGeom>
              </p:spPr>
              <p:txBody>
                <a:bodyPr wrap="none">
                  <a:spAutoFit/>
                </a:bodyPr>
                <a:lstStyle/>
                <a:p>
                  <a:pPr lvl="0" algn="just" defTabSz="1828800">
                    <a:buClr>
                      <a:srgbClr val="000000"/>
                    </a:buClr>
                    <a:defRPr/>
                  </a:pPr>
                  <a:r>
                    <a:rPr lang="en-US" sz="4500" b="1" kern="100">
                      <a:solidFill>
                        <a:srgbClr val="2F5496"/>
                      </a:solidFill>
                      <a:latin typeface="Arial"/>
                      <a:ea typeface="Aptos"/>
                      <a:cs typeface="Times New Roman" panose="02020603050405020304" pitchFamily="18" charset="0"/>
                      <a:sym typeface="Arial"/>
                    </a:rPr>
                    <a:t>Tạo lập hình trụ: </a:t>
                  </a:r>
                  <a:endParaRPr kumimoji="0" lang="en-US" sz="45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07" name="Picture 19">
                  <a:extLst>
                    <a:ext uri="{FF2B5EF4-FFF2-40B4-BE49-F238E27FC236}">
                      <a16:creationId xmlns:a16="http://schemas.microsoft.com/office/drawing/2014/main" id="{E3F04667-C1D8-7792-7990-C038FA8774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8789" y="230765"/>
                  <a:ext cx="748479" cy="422891"/>
                </a:xfrm>
                <a:prstGeom prst="rect">
                  <a:avLst/>
                </a:prstGeom>
              </p:spPr>
            </p:pic>
          </p:grpSp>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087745" y="3467100"/>
              <a:ext cx="6819255" cy="50292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04800" y="3062116"/>
                  <a:ext cx="10134600" cy="7294305"/>
                </a:xfrm>
                <a:prstGeom prst="rect">
                  <a:avLst/>
                </a:prstGeom>
              </p:spPr>
              <p:txBody>
                <a:bodyPr wrap="square">
                  <a:spAutoFit/>
                </a:bodyPr>
                <a:lstStyle/>
                <a:p>
                  <a:pPr lvl="0" algn="just">
                    <a:lnSpc>
                      <a:spcPct val="150000"/>
                    </a:lnSpc>
                  </a:pPr>
                  <a:r>
                    <a:rPr lang="vi-VN" sz="3900">
                      <a:solidFill>
                        <a:prstClr val="black"/>
                      </a:solidFill>
                      <a:ea typeface="Calibri" panose="020F0502020204030204" pitchFamily="34" charset="0"/>
                      <a:cs typeface="Arial" panose="020B0604020202020204" pitchFamily="34" charset="0"/>
                    </a:rPr>
                    <a:t>- Hai đáy của hình trụ là hai hình tròn bằng nhau</a:t>
                  </a:r>
                  <a:r>
                    <a:rPr lang="en-US" sz="3900">
                      <a:solidFill>
                        <a:prstClr val="black"/>
                      </a:solidFill>
                      <a:ea typeface="Calibri" panose="020F0502020204030204" pitchFamily="34" charset="0"/>
                      <a:cs typeface="Arial" panose="020B0604020202020204" pitchFamily="34" charset="0"/>
                    </a:rPr>
                    <a:t> </a:t>
                  </a:r>
                  <a14:m>
                    <m:oMath xmlns:m="http://schemas.openxmlformats.org/officeDocument/2006/math">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𝐴</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3900">
                      <a:solidFill>
                        <a:prstClr val="black"/>
                      </a:solidFill>
                      <a:ea typeface="Calibri" panose="020F0502020204030204" pitchFamily="34" charset="0"/>
                      <a:cs typeface="Arial" panose="020B0604020202020204" pitchFamily="34" charset="0"/>
                    </a:rPr>
                    <a:t> </a:t>
                  </a:r>
                  <a:r>
                    <a:rPr lang="vi-VN" sz="3900">
                      <a:solidFill>
                        <a:prstClr val="black"/>
                      </a:solidFill>
                      <a:ea typeface="Calibri" panose="020F0502020204030204" pitchFamily="34" charset="0"/>
                      <a:cs typeface="Arial" panose="020B0604020202020204" pitchFamily="34" charset="0"/>
                    </a:rPr>
                    <a:t>và </a:t>
                  </a:r>
                  <a14:m>
                    <m:oMath xmlns:m="http://schemas.openxmlformats.org/officeDocument/2006/math">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𝑂𝐵</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3900">
                    <a:solidFill>
                      <a:prstClr val="black"/>
                    </a:solidFill>
                    <a:ea typeface="Calibri" panose="020F0502020204030204" pitchFamily="34" charset="0"/>
                    <a:cs typeface="Arial" panose="020B0604020202020204" pitchFamily="34" charset="0"/>
                  </a:endParaRPr>
                </a:p>
                <a:p>
                  <a:pPr lvl="0" algn="just">
                    <a:lnSpc>
                      <a:spcPct val="150000"/>
                    </a:lnSpc>
                  </a:pPr>
                  <a:r>
                    <a:rPr lang="vi-VN" sz="3900">
                      <a:solidFill>
                        <a:prstClr val="black"/>
                      </a:solidFill>
                      <a:ea typeface="Calibri" panose="020F0502020204030204" pitchFamily="34" charset="0"/>
                      <a:cs typeface="Arial" panose="020B0604020202020204" pitchFamily="34" charset="0"/>
                    </a:rPr>
                    <a:t>- Mỗi đường sinh là một vị trí của </a:t>
                  </a:r>
                  <a14:m>
                    <m:oMath xmlns:m="http://schemas.openxmlformats.org/officeDocument/2006/math">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𝐴𝐵</m:t>
                      </m:r>
                    </m:oMath>
                  </a14:m>
                  <a:r>
                    <a:rPr lang="vi-VN" sz="3900">
                      <a:solidFill>
                        <a:prstClr val="black"/>
                      </a:solidFill>
                      <a:ea typeface="Calibri" panose="020F0502020204030204" pitchFamily="34" charset="0"/>
                      <a:cs typeface="Arial" panose="020B0604020202020204" pitchFamily="34" charset="0"/>
                    </a:rPr>
                    <a:t> khi quay. Vậy hình</a:t>
                  </a:r>
                  <a:r>
                    <a:rPr lang="en-US" sz="3900">
                      <a:solidFill>
                        <a:prstClr val="black"/>
                      </a:solidFill>
                      <a:ea typeface="Calibri" panose="020F0502020204030204" pitchFamily="34" charset="0"/>
                      <a:cs typeface="Arial" panose="020B0604020202020204" pitchFamily="34" charset="0"/>
                    </a:rPr>
                    <a:t> </a:t>
                  </a:r>
                  <a:r>
                    <a:rPr lang="vi-VN" sz="3900">
                      <a:solidFill>
                        <a:prstClr val="black"/>
                      </a:solidFill>
                      <a:ea typeface="Calibri" panose="020F0502020204030204" pitchFamily="34" charset="0"/>
                      <a:cs typeface="Arial" panose="020B0604020202020204" pitchFamily="34" charset="0"/>
                    </a:rPr>
                    <a:t>trụ có vô số đường sinh. </a:t>
                  </a:r>
                  <a14:m>
                    <m:oMath xmlns:m="http://schemas.openxmlformats.org/officeDocument/2006/math">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𝑅</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𝐴</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𝑂𝐵</m:t>
                      </m:r>
                    </m:oMath>
                  </a14:m>
                  <a:r>
                    <a:rPr lang="en-US" sz="3900">
                      <a:solidFill>
                        <a:prstClr val="black"/>
                      </a:solidFill>
                      <a:ea typeface="Calibri" panose="020F0502020204030204" pitchFamily="34" charset="0"/>
                      <a:cs typeface="Arial" panose="020B0604020202020204" pitchFamily="34" charset="0"/>
                    </a:rPr>
                    <a:t> </a:t>
                  </a:r>
                  <a:r>
                    <a:rPr lang="vi-VN" sz="3900">
                      <a:solidFill>
                        <a:prstClr val="black"/>
                      </a:solidFill>
                      <a:ea typeface="Calibri" panose="020F0502020204030204" pitchFamily="34" charset="0"/>
                      <a:cs typeface="Arial" panose="020B0604020202020204" pitchFamily="34" charset="0"/>
                    </a:rPr>
                    <a:t>gọi là bán kính</a:t>
                  </a:r>
                  <a:r>
                    <a:rPr lang="en-US" sz="3900">
                      <a:solidFill>
                        <a:prstClr val="black"/>
                      </a:solidFill>
                      <a:ea typeface="Calibri" panose="020F0502020204030204" pitchFamily="34" charset="0"/>
                      <a:cs typeface="Arial" panose="020B0604020202020204" pitchFamily="34" charset="0"/>
                    </a:rPr>
                    <a:t> </a:t>
                  </a:r>
                  <a:r>
                    <a:rPr lang="vi-VN" sz="3900">
                      <a:solidFill>
                        <a:prstClr val="black"/>
                      </a:solidFill>
                      <a:ea typeface="Calibri" panose="020F0502020204030204" pitchFamily="34" charset="0"/>
                      <a:cs typeface="Arial" panose="020B0604020202020204" pitchFamily="34" charset="0"/>
                    </a:rPr>
                    <a:t>đáy của hình trụ.</a:t>
                  </a:r>
                  <a:endParaRPr lang="en-US" sz="3900">
                    <a:solidFill>
                      <a:prstClr val="black"/>
                    </a:solidFill>
                    <a:ea typeface="Calibri" panose="020F0502020204030204" pitchFamily="34" charset="0"/>
                    <a:cs typeface="Arial" panose="020B0604020202020204" pitchFamily="34" charset="0"/>
                  </a:endParaRPr>
                </a:p>
                <a:p>
                  <a:pPr lvl="0" algn="just">
                    <a:lnSpc>
                      <a:spcPct val="150000"/>
                    </a:lnSpc>
                  </a:pPr>
                  <a:r>
                    <a:rPr lang="vi-VN" sz="3900">
                      <a:solidFill>
                        <a:prstClr val="black"/>
                      </a:solidFill>
                      <a:ea typeface="Calibri" panose="020F0502020204030204" pitchFamily="34" charset="0"/>
                      <a:cs typeface="Arial" panose="020B0604020202020204" pitchFamily="34" charset="0"/>
                    </a:rPr>
                    <a:t>- Độ dài của đoạn </a:t>
                  </a:r>
                  <a14:m>
                    <m:oMath xmlns:m="http://schemas.openxmlformats.org/officeDocument/2006/math">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𝑂𝑂</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vi-VN" sz="3900">
                      <a:solidFill>
                        <a:prstClr val="black"/>
                      </a:solidFill>
                      <a:ea typeface="Calibri" panose="020F0502020204030204" pitchFamily="34" charset="0"/>
                      <a:cs typeface="Arial" panose="020B0604020202020204" pitchFamily="34" charset="0"/>
                    </a:rPr>
                    <a:t> gọi là chiều cao của hình trụ.</a:t>
                  </a:r>
                  <a:r>
                    <a:rPr lang="en-US" sz="3900">
                      <a:solidFill>
                        <a:prstClr val="black"/>
                      </a:solidFill>
                      <a:ea typeface="Calibri" panose="020F0502020204030204" pitchFamily="34" charset="0"/>
                      <a:cs typeface="Arial" panose="020B0604020202020204" pitchFamily="34" charset="0"/>
                    </a:rPr>
                    <a:t> </a:t>
                  </a:r>
                  <a:r>
                    <a:rPr lang="vi-VN" sz="3900">
                      <a:solidFill>
                        <a:prstClr val="black"/>
                      </a:solidFill>
                      <a:ea typeface="Calibri" panose="020F0502020204030204" pitchFamily="34" charset="0"/>
                      <a:cs typeface="Arial" panose="020B0604020202020204" pitchFamily="34" charset="0"/>
                    </a:rPr>
                    <a:t>Các đường sinh bằng nhau và bằng </a:t>
                  </a:r>
                  <a14:m>
                    <m:oMath xmlns:m="http://schemas.openxmlformats.org/officeDocument/2006/math">
                      <m: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r>
                        <a:rPr lang="vi-VN" sz="39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vi-VN" sz="3900">
                      <a:solidFill>
                        <a:prstClr val="black"/>
                      </a:solidFill>
                      <a:ea typeface="Calibri" panose="020F0502020204030204" pitchFamily="34" charset="0"/>
                      <a:cs typeface="Arial" panose="020B0604020202020204" pitchFamily="34" charset="0"/>
                    </a:rPr>
                    <a:t>.</a:t>
                  </a:r>
                  <a:endParaRPr lang="en-US" sz="39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4800" y="3062116"/>
                  <a:ext cx="10134600" cy="7294305"/>
                </a:xfrm>
                <a:prstGeom prst="rect">
                  <a:avLst/>
                </a:prstGeom>
                <a:blipFill>
                  <a:blip r:embed="rId10"/>
                  <a:stretch>
                    <a:fillRect l="-2046" r="-2046" b="-919"/>
                  </a:stretch>
                </a:blipFill>
              </p:spPr>
              <p:txBody>
                <a:bodyPr/>
                <a:lstStyle/>
                <a:p>
                  <a:r>
                    <a:rPr lang="en-US">
                      <a:noFill/>
                    </a:rPr>
                    <a:t> </a:t>
                  </a:r>
                </a:p>
              </p:txBody>
            </p:sp>
          </mc:Fallback>
        </mc:AlternateContent>
      </p:grpSp>
    </p:spTree>
    <p:extLst>
      <p:ext uri="{BB962C8B-B14F-4D97-AF65-F5344CB8AC3E}">
        <p14:creationId xmlns:p14="http://schemas.microsoft.com/office/powerpoint/2010/main" val="33340492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3" name="Rectangle 2"/>
          <p:cNvSpPr/>
          <p:nvPr/>
        </p:nvSpPr>
        <p:spPr>
          <a:xfrm>
            <a:off x="6629400" y="5448300"/>
            <a:ext cx="8686800" cy="4708981"/>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Ta thấy:</a:t>
            </a:r>
          </a:p>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 Hình nón có chiều cao là 50 cm, bán kính đáy bằng 40 cm.</a:t>
            </a:r>
          </a:p>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 Hình trụ có chiều cao là 100 cm, bán kính đáy bằng 40 cm.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p:cNvGrpSpPr/>
          <p:nvPr/>
        </p:nvGrpSpPr>
        <p:grpSpPr>
          <a:xfrm>
            <a:off x="6091387" y="3940523"/>
            <a:ext cx="2847285" cy="1279177"/>
            <a:chOff x="859666" y="676025"/>
            <a:chExt cx="3432866" cy="1051118"/>
          </a:xfrm>
        </p:grpSpPr>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2" name="Freeform 13"/>
          <p:cNvSpPr/>
          <p:nvPr/>
        </p:nvSpPr>
        <p:spPr>
          <a:xfrm rot="852437">
            <a:off x="16256586" y="8213485"/>
            <a:ext cx="2453404" cy="2380347"/>
          </a:xfrm>
          <a:custGeom>
            <a:avLst/>
            <a:gdLst/>
            <a:ahLst/>
            <a:cxnLst/>
            <a:rect l="l" t="t" r="r" b="b"/>
            <a:pathLst>
              <a:path w="7785329" h="8229600">
                <a:moveTo>
                  <a:pt x="0" y="0"/>
                </a:moveTo>
                <a:lnTo>
                  <a:pt x="7785328" y="0"/>
                </a:lnTo>
                <a:lnTo>
                  <a:pt x="7785328" y="8229600"/>
                </a:lnTo>
                <a:lnTo>
                  <a:pt x="0" y="8229600"/>
                </a:lnTo>
                <a:lnTo>
                  <a:pt x="0" y="0"/>
                </a:lnTo>
                <a:close/>
              </a:path>
            </a:pathLst>
          </a:custGeom>
          <a:blipFill>
            <a:blip r:embed="rId5"/>
            <a:stretch>
              <a:fillRect/>
            </a:stretch>
          </a:blipFill>
        </p:spPr>
      </p:sp>
      <p:sp>
        <p:nvSpPr>
          <p:cNvPr id="13" name="Rectangle 12"/>
          <p:cNvSpPr/>
          <p:nvPr/>
        </p:nvSpPr>
        <p:spPr>
          <a:xfrm>
            <a:off x="637674" y="38100"/>
            <a:ext cx="16964526" cy="3785652"/>
          </a:xfrm>
          <a:prstGeom prst="rect">
            <a:avLst/>
          </a:prstGeom>
        </p:spPr>
        <p:txBody>
          <a:bodyPr wrap="square">
            <a:spAutoFit/>
          </a:bodyPr>
          <a:lstStyle/>
          <a:p>
            <a:pPr lvl="0" algn="just">
              <a:lnSpc>
                <a:spcPct val="150000"/>
              </a:lnSpc>
            </a:pP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7030A0"/>
                </a:solidFill>
                <a:latin typeface="Arial" panose="020B0604020202020204" pitchFamily="34" charset="0"/>
                <a:ea typeface="Times New Roman" panose="02020603050405020304" pitchFamily="18" charset="0"/>
                <a:cs typeface="Arial" panose="020B0604020202020204" pitchFamily="34" charset="0"/>
              </a:rPr>
              <a:t>10.5 </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(SGK-tr100</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Một dụng cụ gồm một phần có dạng hình </a:t>
            </a:r>
            <a:r>
              <a:rPr lang="vi-VN" sz="4000">
                <a:solidFill>
                  <a:srgbClr val="000000"/>
                </a:solidFill>
                <a:ea typeface="Times New Roman" panose="02020603050405020304" pitchFamily="18" charset="0"/>
                <a:cs typeface="Arial" panose="020B0604020202020204" pitchFamily="34" charset="0"/>
              </a:rPr>
              <a:t>trụ </a:t>
            </a:r>
            <a:r>
              <a:rPr lang="vi-VN" sz="4000" smtClean="0">
                <a:solidFill>
                  <a:srgbClr val="000000"/>
                </a:solidFill>
                <a:ea typeface="Times New Roman" panose="02020603050405020304" pitchFamily="18" charset="0"/>
                <a:cs typeface="Arial" panose="020B0604020202020204" pitchFamily="34" charset="0"/>
              </a:rPr>
              <a:t>và</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một </a:t>
            </a:r>
            <a:r>
              <a:rPr lang="vi-VN" sz="4000">
                <a:solidFill>
                  <a:srgbClr val="000000"/>
                </a:solidFill>
                <a:ea typeface="Times New Roman" panose="02020603050405020304" pitchFamily="18" charset="0"/>
                <a:cs typeface="Arial" panose="020B0604020202020204" pitchFamily="34" charset="0"/>
              </a:rPr>
              <a:t>phần có dạng hình nón với các kích </a:t>
            </a:r>
            <a:r>
              <a:rPr lang="vi-VN" sz="4000">
                <a:solidFill>
                  <a:srgbClr val="000000"/>
                </a:solidFill>
                <a:ea typeface="Times New Roman" panose="02020603050405020304" pitchFamily="18" charset="0"/>
                <a:cs typeface="Arial" panose="020B0604020202020204" pitchFamily="34" charset="0"/>
              </a:rPr>
              <a:t>thước </a:t>
            </a:r>
            <a:r>
              <a:rPr lang="vi-VN" sz="4000" smtClean="0">
                <a:solidFill>
                  <a:srgbClr val="000000"/>
                </a:solidFill>
                <a:ea typeface="Times New Roman" panose="02020603050405020304" pitchFamily="18" charset="0"/>
                <a:cs typeface="Arial" panose="020B0604020202020204" pitchFamily="34" charset="0"/>
              </a:rPr>
              <a:t>như</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Hình </a:t>
            </a:r>
            <a:r>
              <a:rPr lang="vi-VN" sz="4000">
                <a:solidFill>
                  <a:srgbClr val="000000"/>
                </a:solidFill>
                <a:ea typeface="Times New Roman" panose="02020603050405020304" pitchFamily="18" charset="0"/>
                <a:cs typeface="Arial" panose="020B0604020202020204" pitchFamily="34" charset="0"/>
              </a:rPr>
              <a:t>10.16</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a) Tính </a:t>
            </a:r>
            <a:r>
              <a:rPr lang="vi-VN" sz="4000">
                <a:solidFill>
                  <a:srgbClr val="000000"/>
                </a:solidFill>
                <a:ea typeface="Times New Roman" panose="02020603050405020304" pitchFamily="18" charset="0"/>
                <a:cs typeface="Arial" panose="020B0604020202020204" pitchFamily="34" charset="0"/>
              </a:rPr>
              <a:t>thể tích của dụng cụ </a:t>
            </a:r>
            <a:r>
              <a:rPr lang="vi-VN" sz="4000">
                <a:solidFill>
                  <a:srgbClr val="000000"/>
                </a:solidFill>
                <a:ea typeface="Times New Roman" panose="02020603050405020304" pitchFamily="18" charset="0"/>
                <a:cs typeface="Arial" panose="020B0604020202020204" pitchFamily="34" charset="0"/>
              </a:rPr>
              <a:t>này</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Tính diện tích mặt ngoài của dụng cụ (không </a:t>
            </a:r>
            <a:r>
              <a:rPr lang="vi-VN" sz="4000">
                <a:solidFill>
                  <a:srgbClr val="000000"/>
                </a:solidFill>
                <a:ea typeface="Times New Roman" panose="02020603050405020304" pitchFamily="18" charset="0"/>
                <a:cs typeface="Arial" panose="020B0604020202020204" pitchFamily="34" charset="0"/>
              </a:rPr>
              <a:t>tính </a:t>
            </a:r>
            <a:r>
              <a:rPr lang="vi-VN" sz="4000" smtClean="0">
                <a:solidFill>
                  <a:srgbClr val="000000"/>
                </a:solidFill>
                <a:ea typeface="Times New Roman" panose="02020603050405020304" pitchFamily="18" charset="0"/>
                <a:cs typeface="Arial" panose="020B0604020202020204" pitchFamily="34" charset="0"/>
              </a:rPr>
              <a:t>đáy</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của </a:t>
            </a:r>
            <a:r>
              <a:rPr lang="vi-VN" sz="4000">
                <a:solidFill>
                  <a:srgbClr val="000000"/>
                </a:solidFill>
                <a:ea typeface="Times New Roman" panose="02020603050405020304" pitchFamily="18" charset="0"/>
                <a:cs typeface="Arial" panose="020B0604020202020204" pitchFamily="34" charset="0"/>
              </a:rPr>
              <a:t>dụng cụ).</a:t>
            </a:r>
            <a:endParaRPr lang="en-US" sz="4000" smtClean="0">
              <a:solidFill>
                <a:srgbClr val="000000"/>
              </a:solidFill>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674" y="4000500"/>
            <a:ext cx="4772526" cy="5992486"/>
          </a:xfrm>
          <a:prstGeom prst="rect">
            <a:avLst/>
          </a:prstGeom>
        </p:spPr>
      </p:pic>
    </p:spTree>
    <p:extLst>
      <p:ext uri="{BB962C8B-B14F-4D97-AF65-F5344CB8AC3E}">
        <p14:creationId xmlns:p14="http://schemas.microsoft.com/office/powerpoint/2010/main" val="405126436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grpSp>
        <p:nvGrpSpPr>
          <p:cNvPr id="9" name="Group 8"/>
          <p:cNvGrpSpPr/>
          <p:nvPr/>
        </p:nvGrpSpPr>
        <p:grpSpPr>
          <a:xfrm>
            <a:off x="-228600" y="114300"/>
            <a:ext cx="2847285" cy="1279177"/>
            <a:chOff x="859666" y="676025"/>
            <a:chExt cx="3432866" cy="1051118"/>
          </a:xfrm>
        </p:grpSpPr>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5" name="Google Shape;184;p2"/>
          <p:cNvPicPr preferRelativeResize="0"/>
          <p:nvPr/>
        </p:nvPicPr>
        <p:blipFill rotWithShape="1">
          <a:blip r:embed="rId5">
            <a:alphaModFix/>
          </a:blip>
          <a:srcRect/>
          <a:stretch/>
        </p:blipFill>
        <p:spPr>
          <a:xfrm>
            <a:off x="337580" y="9393216"/>
            <a:ext cx="2292250" cy="569119"/>
          </a:xfrm>
          <a:prstGeom prst="rect">
            <a:avLst/>
          </a:prstGeom>
          <a:noFill/>
          <a:ln>
            <a:noFill/>
          </a:ln>
        </p:spPr>
      </p:pic>
      <p:sp>
        <p:nvSpPr>
          <p:cNvPr id="16" name="Freeform 13"/>
          <p:cNvSpPr/>
          <p:nvPr/>
        </p:nvSpPr>
        <p:spPr>
          <a:xfrm rot="17621547">
            <a:off x="16794061" y="-583920"/>
            <a:ext cx="2113503" cy="2278393"/>
          </a:xfrm>
          <a:custGeom>
            <a:avLst/>
            <a:gdLst/>
            <a:ahLst/>
            <a:cxnLst/>
            <a:rect l="l" t="t" r="r" b="b"/>
            <a:pathLst>
              <a:path w="7785329" h="8229600">
                <a:moveTo>
                  <a:pt x="0" y="0"/>
                </a:moveTo>
                <a:lnTo>
                  <a:pt x="7785328" y="0"/>
                </a:lnTo>
                <a:lnTo>
                  <a:pt x="7785328" y="8229600"/>
                </a:lnTo>
                <a:lnTo>
                  <a:pt x="0" y="8229600"/>
                </a:lnTo>
                <a:lnTo>
                  <a:pt x="0" y="0"/>
                </a:lnTo>
                <a:close/>
              </a:path>
            </a:pathLst>
          </a:custGeom>
          <a:blipFill>
            <a:blip r:embed="rId6"/>
            <a:stretch>
              <a:fillRect/>
            </a:stretch>
          </a:blipFill>
        </p:spPr>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685" y="1790700"/>
            <a:ext cx="5117715" cy="6425913"/>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172200" y="1363931"/>
                <a:ext cx="11963400" cy="8580169"/>
              </a:xfrm>
              <a:prstGeom prst="rect">
                <a:avLst/>
              </a:prstGeom>
            </p:spPr>
            <p:txBody>
              <a:bodyPr wrap="square">
                <a:spAutoFit/>
              </a:bodyPr>
              <a:lstStyle/>
              <a:p>
                <a:pPr algn="just">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a) Thể </a:t>
                </a:r>
                <a:r>
                  <a:rPr lang="en-US" sz="3800">
                    <a:latin typeface="Arial" panose="020B0604020202020204" pitchFamily="34" charset="0"/>
                    <a:ea typeface="Calibri" panose="020F0502020204030204" pitchFamily="34" charset="0"/>
                    <a:cs typeface="Arial" panose="020B0604020202020204" pitchFamily="34" charset="0"/>
                  </a:rPr>
                  <a:t>tích của hình nón </a:t>
                </a:r>
                <a:r>
                  <a:rPr lang="en-US" sz="3800">
                    <a:latin typeface="Arial" panose="020B0604020202020204" pitchFamily="34" charset="0"/>
                    <a:ea typeface="Calibri" panose="020F0502020204030204" pitchFamily="34" charset="0"/>
                    <a:cs typeface="Arial" panose="020B0604020202020204" pitchFamily="34" charset="0"/>
                  </a:rPr>
                  <a:t>là </a:t>
                </a:r>
                <a:endParaRPr lang="en-US" sz="38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40</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.50=</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80000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a:effectLst/>
                    <a:latin typeface="Arial" panose="020B0604020202020204" pitchFamily="34" charset="0"/>
                    <a:ea typeface="Calibri" panose="020F0502020204030204" pitchFamily="34" charset="0"/>
                    <a:cs typeface="Arial" panose="020B0604020202020204" pitchFamily="34" charset="0"/>
                  </a:rPr>
                  <a:t>Thể tích hình trụ </a:t>
                </a:r>
                <a:r>
                  <a:rPr lang="en-US" sz="3800">
                    <a:effectLst/>
                    <a:latin typeface="Arial" panose="020B0604020202020204" pitchFamily="34" charset="0"/>
                    <a:ea typeface="Calibri" panose="020F0502020204030204" pitchFamily="34" charset="0"/>
                    <a:cs typeface="Arial" panose="020B0604020202020204" pitchFamily="34" charset="0"/>
                  </a:rPr>
                  <a:t>là </a:t>
                </a:r>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40</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.100=160000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a:effectLst/>
                    <a:latin typeface="Arial" panose="020B0604020202020204" pitchFamily="34" charset="0"/>
                    <a:ea typeface="Calibri" panose="020F0502020204030204" pitchFamily="34" charset="0"/>
                    <a:cs typeface="Arial" panose="020B0604020202020204" pitchFamily="34" charset="0"/>
                  </a:rPr>
                  <a:t>Thể tích của dụng cụ là </a:t>
                </a:r>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𝑉</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80000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+160000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560000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Calibri" panose="020F0502020204030204" pitchFamily="34" charset="0"/>
                          <a:cs typeface="Arial" panose="020B0604020202020204" pitchFamily="34" charset="0"/>
                        </a:rPr>
                        <m:t>V</m:t>
                      </m:r>
                      <m:r>
                        <m:rPr>
                          <m:nor/>
                        </m:rPr>
                        <a:rPr lang="en-US" sz="3800">
                          <a:latin typeface="Arial" panose="020B0604020202020204" pitchFamily="34" charset="0"/>
                          <a:ea typeface="Calibri" panose="020F0502020204030204" pitchFamily="34" charset="0"/>
                          <a:cs typeface="Arial" panose="020B0604020202020204" pitchFamily="34" charset="0"/>
                        </a:rPr>
                        <m:t>ậ</m:t>
                      </m:r>
                      <m:r>
                        <m:rPr>
                          <m:nor/>
                        </m:rPr>
                        <a:rPr lang="en-US" sz="3800">
                          <a:latin typeface="Arial" panose="020B0604020202020204" pitchFamily="34" charset="0"/>
                          <a:ea typeface="Calibri" panose="020F0502020204030204" pitchFamily="34" charset="0"/>
                          <a:cs typeface="Arial" panose="020B0604020202020204" pitchFamily="34" charset="0"/>
                        </a:rPr>
                        <m:t>y</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th</m:t>
                      </m:r>
                      <m:r>
                        <m:rPr>
                          <m:nor/>
                        </m:rPr>
                        <a:rPr lang="en-US" sz="3800">
                          <a:latin typeface="Arial" panose="020B0604020202020204" pitchFamily="34" charset="0"/>
                          <a:ea typeface="Calibri" panose="020F0502020204030204" pitchFamily="34" charset="0"/>
                          <a:cs typeface="Arial" panose="020B0604020202020204" pitchFamily="34" charset="0"/>
                        </a:rPr>
                        <m:t>ể </m:t>
                      </m:r>
                      <m:r>
                        <m:rPr>
                          <m:nor/>
                        </m:rPr>
                        <a:rPr lang="en-US" sz="3800">
                          <a:latin typeface="Arial" panose="020B0604020202020204" pitchFamily="34" charset="0"/>
                          <a:ea typeface="Calibri" panose="020F0502020204030204" pitchFamily="34" charset="0"/>
                          <a:cs typeface="Arial" panose="020B0604020202020204" pitchFamily="34" charset="0"/>
                        </a:rPr>
                        <m:t>t</m:t>
                      </m:r>
                      <m:r>
                        <m:rPr>
                          <m:nor/>
                        </m:rPr>
                        <a:rPr lang="en-US" sz="3800">
                          <a:latin typeface="Arial" panose="020B0604020202020204" pitchFamily="34" charset="0"/>
                          <a:ea typeface="Calibri" panose="020F0502020204030204" pitchFamily="34" charset="0"/>
                          <a:cs typeface="Arial" panose="020B0604020202020204" pitchFamily="34" charset="0"/>
                        </a:rPr>
                        <m:t>í</m:t>
                      </m:r>
                      <m:r>
                        <m:rPr>
                          <m:nor/>
                        </m:rPr>
                        <a:rPr lang="en-US" sz="3800">
                          <a:latin typeface="Arial" panose="020B0604020202020204" pitchFamily="34" charset="0"/>
                          <a:ea typeface="Calibri" panose="020F0502020204030204" pitchFamily="34" charset="0"/>
                          <a:cs typeface="Arial" panose="020B0604020202020204" pitchFamily="34" charset="0"/>
                        </a:rPr>
                        <m:t>ch</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c</m:t>
                      </m:r>
                      <m:r>
                        <m:rPr>
                          <m:nor/>
                        </m:rPr>
                        <a:rPr lang="en-US" sz="3800">
                          <a:latin typeface="Arial" panose="020B0604020202020204" pitchFamily="34" charset="0"/>
                          <a:ea typeface="Calibri" panose="020F0502020204030204" pitchFamily="34" charset="0"/>
                          <a:cs typeface="Arial" panose="020B0604020202020204" pitchFamily="34" charset="0"/>
                        </a:rPr>
                        <m:t>ủ</m:t>
                      </m:r>
                      <m:r>
                        <m:rPr>
                          <m:nor/>
                        </m:rPr>
                        <a:rPr lang="en-US" sz="3800">
                          <a:latin typeface="Arial" panose="020B0604020202020204" pitchFamily="34" charset="0"/>
                          <a:ea typeface="Calibri" panose="020F0502020204030204" pitchFamily="34" charset="0"/>
                          <a:cs typeface="Arial" panose="020B0604020202020204" pitchFamily="34" charset="0"/>
                        </a:rPr>
                        <m:t>a</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d</m:t>
                      </m:r>
                      <m:r>
                        <m:rPr>
                          <m:nor/>
                        </m:rPr>
                        <a:rPr lang="en-US" sz="3800">
                          <a:latin typeface="Arial" panose="020B0604020202020204" pitchFamily="34" charset="0"/>
                          <a:ea typeface="Calibri" panose="020F0502020204030204" pitchFamily="34" charset="0"/>
                          <a:cs typeface="Arial" panose="020B0604020202020204" pitchFamily="34" charset="0"/>
                        </a:rPr>
                        <m:t>ụ</m:t>
                      </m:r>
                      <m:r>
                        <m:rPr>
                          <m:nor/>
                        </m:rPr>
                        <a:rPr lang="en-US" sz="3800">
                          <a:latin typeface="Arial" panose="020B0604020202020204" pitchFamily="34" charset="0"/>
                          <a:ea typeface="Calibri" panose="020F0502020204030204" pitchFamily="34" charset="0"/>
                          <a:cs typeface="Arial" panose="020B0604020202020204" pitchFamily="34" charset="0"/>
                        </a:rPr>
                        <m:t>ng</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c</m:t>
                      </m:r>
                      <m:r>
                        <m:rPr>
                          <m:nor/>
                        </m:rPr>
                        <a:rPr lang="en-US" sz="3800">
                          <a:latin typeface="Arial" panose="020B0604020202020204" pitchFamily="34" charset="0"/>
                          <a:ea typeface="Calibri" panose="020F0502020204030204" pitchFamily="34" charset="0"/>
                          <a:cs typeface="Arial" panose="020B0604020202020204" pitchFamily="34" charset="0"/>
                        </a:rPr>
                        <m:t>ụ đã </m:t>
                      </m:r>
                      <m:r>
                        <m:rPr>
                          <m:nor/>
                        </m:rPr>
                        <a:rPr lang="en-US" sz="3800">
                          <a:latin typeface="Arial" panose="020B0604020202020204" pitchFamily="34" charset="0"/>
                          <a:ea typeface="Calibri" panose="020F0502020204030204" pitchFamily="34" charset="0"/>
                          <a:cs typeface="Arial" panose="020B0604020202020204" pitchFamily="34" charset="0"/>
                        </a:rPr>
                        <m:t>cho</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l</m:t>
                      </m:r>
                      <m:r>
                        <m:rPr>
                          <m:nor/>
                        </m:rPr>
                        <a:rPr lang="en-US" sz="3800">
                          <a:latin typeface="Arial" panose="020B0604020202020204" pitchFamily="34" charset="0"/>
                          <a:ea typeface="Calibri" panose="020F0502020204030204" pitchFamily="34" charset="0"/>
                          <a:cs typeface="Arial" panose="020B0604020202020204" pitchFamily="34" charset="0"/>
                        </a:rPr>
                        <m:t>à</m:t>
                      </m:r>
                      <m:r>
                        <a:rPr lang="en-US" sz="38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560000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172200" y="1363931"/>
                <a:ext cx="11963400" cy="8580169"/>
              </a:xfrm>
              <a:prstGeom prst="rect">
                <a:avLst/>
              </a:prstGeom>
              <a:blipFill>
                <a:blip r:embed="rId8"/>
                <a:stretch>
                  <a:fillRect l="-1682"/>
                </a:stretch>
              </a:blipFill>
            </p:spPr>
            <p:txBody>
              <a:bodyPr/>
              <a:lstStyle/>
              <a:p>
                <a:r>
                  <a:rPr lang="en-US">
                    <a:noFill/>
                  </a:rPr>
                  <a:t> </a:t>
                </a:r>
              </a:p>
            </p:txBody>
          </p:sp>
        </mc:Fallback>
      </mc:AlternateContent>
    </p:spTree>
    <p:extLst>
      <p:ext uri="{BB962C8B-B14F-4D97-AF65-F5344CB8AC3E}">
        <p14:creationId xmlns:p14="http://schemas.microsoft.com/office/powerpoint/2010/main" val="390602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up)">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up)">
                                      <p:cBhvr>
                                        <p:cTn id="23" dur="500"/>
                                        <p:tgtEl>
                                          <p:spTgt spid="2">
                                            <p:txEl>
                                              <p:pRg st="4" end="4"/>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up)">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up)">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grpSp>
        <p:nvGrpSpPr>
          <p:cNvPr id="9" name="Group 8"/>
          <p:cNvGrpSpPr/>
          <p:nvPr/>
        </p:nvGrpSpPr>
        <p:grpSpPr>
          <a:xfrm>
            <a:off x="-228600" y="206723"/>
            <a:ext cx="2847285" cy="1279177"/>
            <a:chOff x="859666" y="676025"/>
            <a:chExt cx="3432866" cy="1051118"/>
          </a:xfrm>
        </p:grpSpPr>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6" name="Freeform 13"/>
          <p:cNvSpPr/>
          <p:nvPr/>
        </p:nvSpPr>
        <p:spPr>
          <a:xfrm rot="17621547">
            <a:off x="16794061" y="-583920"/>
            <a:ext cx="2113503" cy="2278393"/>
          </a:xfrm>
          <a:custGeom>
            <a:avLst/>
            <a:gdLst/>
            <a:ahLst/>
            <a:cxnLst/>
            <a:rect l="l" t="t" r="r" b="b"/>
            <a:pathLst>
              <a:path w="7785329" h="8229600">
                <a:moveTo>
                  <a:pt x="0" y="0"/>
                </a:moveTo>
                <a:lnTo>
                  <a:pt x="7785328" y="0"/>
                </a:lnTo>
                <a:lnTo>
                  <a:pt x="7785328" y="8229600"/>
                </a:lnTo>
                <a:lnTo>
                  <a:pt x="0" y="8229600"/>
                </a:lnTo>
                <a:lnTo>
                  <a:pt x="0" y="0"/>
                </a:lnTo>
                <a:close/>
              </a:path>
            </a:pathLst>
          </a:custGeom>
          <a:blipFill>
            <a:blip r:embed="rId5"/>
            <a:stretch>
              <a:fillRect/>
            </a:stretch>
          </a:blipFill>
        </p:spPr>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460" y="1849208"/>
            <a:ext cx="4976340" cy="624840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747084" y="1485900"/>
                <a:ext cx="13078516" cy="6527171"/>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b) Đường sinh của hình nón là</a:t>
                </a:r>
                <a:r>
                  <a:rPr lang="en-US" sz="3800">
                    <a:latin typeface="Arial" panose="020B0604020202020204" pitchFamily="34" charset="0"/>
                    <a:ea typeface="Calibri" panose="020F0502020204030204" pitchFamily="34" charset="0"/>
                    <a:cs typeface="Arial" panose="020B0604020202020204" pitchFamily="34" charset="0"/>
                  </a:rPr>
                  <a:t>: </a:t>
                </a:r>
                <a:endParaRPr lang="en-US" sz="38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50</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40</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10</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41</m:t>
                          </m:r>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𝑐𝑚</m:t>
                          </m:r>
                        </m:e>
                      </m:d>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a:effectLst/>
                    <a:latin typeface="Arial" panose="020B0604020202020204" pitchFamily="34" charset="0"/>
                    <a:ea typeface="Calibri" panose="020F0502020204030204" pitchFamily="34" charset="0"/>
                    <a:cs typeface="Arial" panose="020B0604020202020204" pitchFamily="34" charset="0"/>
                  </a:rPr>
                  <a:t>Diện tích xung quanh của hình nón là</a:t>
                </a:r>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10</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41</m:t>
                        </m:r>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 . </m:t>
                    </m:r>
                    <m:r>
                      <a:rPr lang="en-US" sz="3800" i="1">
                        <a:effectLst/>
                        <a:latin typeface="Cambria Math" panose="02040503050406030204" pitchFamily="18" charset="0"/>
                        <a:ea typeface="Calibri" panose="020F0502020204030204" pitchFamily="34" charset="0"/>
                        <a:cs typeface="Times New Roman" panose="02020603050405020304" pitchFamily="18" charset="0"/>
                      </a:rPr>
                      <m:t>40</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400</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41</m:t>
                        </m:r>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en-US" sz="38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a:effectLst/>
                    <a:latin typeface="Arial" panose="020B0604020202020204" pitchFamily="34" charset="0"/>
                    <a:ea typeface="Calibri" panose="020F0502020204030204" pitchFamily="34" charset="0"/>
                    <a:cs typeface="Arial" panose="020B0604020202020204" pitchFamily="34" charset="0"/>
                  </a:rPr>
                  <a:t>Diện tích xung quanh của hình trụ là</a:t>
                </a:r>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40</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100</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8000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𝜋</m:t>
                      </m:r>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Diện tích mặt ngoài của dụng cụ (không tính đáy)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747084" y="1485900"/>
                <a:ext cx="13078516" cy="6527171"/>
              </a:xfrm>
              <a:prstGeom prst="rect">
                <a:avLst/>
              </a:prstGeom>
              <a:blipFill>
                <a:blip r:embed="rId7"/>
                <a:stretch>
                  <a:fillRect l="-1538" b="-12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28600" y="8953500"/>
                <a:ext cx="13922860" cy="1125308"/>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Vậy diện tích mặt ngoài của dụng cụ là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400</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41</m:t>
                            </m:r>
                          </m:e>
                        </m:rad>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20</m:t>
                        </m:r>
                      </m:e>
                    </m:d>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28600" y="8953500"/>
                <a:ext cx="13922860" cy="1125308"/>
              </a:xfrm>
              <a:prstGeom prst="rect">
                <a:avLst/>
              </a:prstGeom>
              <a:blipFill>
                <a:blip r:embed="rId8"/>
                <a:stretch>
                  <a:fillRect l="-1445" b="-81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5638800" y="7886700"/>
                <a:ext cx="12605084" cy="1125308"/>
              </a:xfrm>
              <a:prstGeom prst="rect">
                <a:avLst/>
              </a:prstGeom>
            </p:spPr>
            <p:txBody>
              <a:bodyPr wrap="square">
                <a:spAutoFit/>
              </a:bodyPr>
              <a:lstStyle/>
              <a:p>
                <a:pPr lvl="0" algn="just">
                  <a:lnSpc>
                    <a:spcPct val="150000"/>
                  </a:lnSpc>
                </a:pP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400</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41</m:t>
                        </m:r>
                      </m:e>
                    </m:rad>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8000</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400</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41</m:t>
                            </m:r>
                          </m:e>
                        </m:rad>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20</m:t>
                        </m:r>
                      </m:e>
                    </m:d>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4" name="Rectangle 3"/>
              <p:cNvSpPr>
                <a:spLocks noRot="1" noChangeAspect="1" noMove="1" noResize="1" noEditPoints="1" noAdjustHandles="1" noChangeArrowheads="1" noChangeShapeType="1" noTextEdit="1"/>
              </p:cNvSpPr>
              <p:nvPr/>
            </p:nvSpPr>
            <p:spPr>
              <a:xfrm>
                <a:off x="5638800" y="7886700"/>
                <a:ext cx="12605084" cy="1125308"/>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995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1" dur="500"/>
                                        <p:tgtEl>
                                          <p:spTgt spid="2">
                                            <p:txEl>
                                              <p:pRg st="6" end="6"/>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1"/>
            <a:ext cx="18288000" cy="2911852"/>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grpSp>
        <p:nvGrpSpPr>
          <p:cNvPr id="82" name="Group 81"/>
          <p:cNvGrpSpPr/>
          <p:nvPr/>
        </p:nvGrpSpPr>
        <p:grpSpPr>
          <a:xfrm>
            <a:off x="7720357" y="2187923"/>
            <a:ext cx="2847285" cy="1279177"/>
            <a:chOff x="859666" y="676025"/>
            <a:chExt cx="3432866" cy="1051118"/>
          </a:xfrm>
        </p:grpSpPr>
        <p:pic>
          <p:nvPicPr>
            <p:cNvPr id="83" name="Picture 8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5" name="Freeform 76"/>
          <p:cNvSpPr/>
          <p:nvPr/>
        </p:nvSpPr>
        <p:spPr>
          <a:xfrm>
            <a:off x="-685800" y="8648700"/>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5"/>
            <a:stretch>
              <a:fillRect l="-1" r="-1"/>
            </a:stretch>
          </a:blipFill>
        </p:spPr>
      </p:sp>
      <mc:AlternateContent xmlns:mc="http://schemas.openxmlformats.org/markup-compatibility/2006">
        <mc:Choice xmlns:a14="http://schemas.microsoft.com/office/drawing/2010/main" Requires="a14">
          <p:sp>
            <p:nvSpPr>
              <p:cNvPr id="10" name="Rectangle 9"/>
              <p:cNvSpPr/>
              <p:nvPr/>
            </p:nvSpPr>
            <p:spPr>
              <a:xfrm>
                <a:off x="637674" y="156508"/>
                <a:ext cx="16964526" cy="1938992"/>
              </a:xfrm>
              <a:prstGeom prst="rect">
                <a:avLst/>
              </a:prstGeom>
            </p:spPr>
            <p:txBody>
              <a:bodyPr wrap="square">
                <a:spAutoFit/>
              </a:bodyPr>
              <a:lstStyle/>
              <a:p>
                <a:pPr lvl="0" algn="just">
                  <a:lnSpc>
                    <a:spcPct val="150000"/>
                  </a:lnSpc>
                </a:pP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7030A0"/>
                    </a:solidFill>
                    <a:latin typeface="Arial" panose="020B0604020202020204" pitchFamily="34" charset="0"/>
                    <a:ea typeface="Times New Roman" panose="02020603050405020304" pitchFamily="18" charset="0"/>
                    <a:cs typeface="Arial" panose="020B0604020202020204" pitchFamily="34" charset="0"/>
                  </a:rPr>
                  <a:t>10.6 </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(SGK-tr100</a:t>
                </a: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Tính thể tích của hình tạo thành khi cho </a:t>
                </a:r>
                <a:r>
                  <a:rPr lang="vi-VN" sz="4000">
                    <a:solidFill>
                      <a:srgbClr val="000000"/>
                    </a:solidFill>
                    <a:ea typeface="Times New Roman" panose="02020603050405020304" pitchFamily="18" charset="0"/>
                    <a:cs typeface="Arial" panose="020B0604020202020204" pitchFamily="34" charset="0"/>
                  </a:rPr>
                  <a:t>hình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𝐴𝐵𝐶𝐷</m:t>
                    </m:r>
                  </m:oMath>
                </a14:m>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quay </a:t>
                </a:r>
                <a:r>
                  <a:rPr lang="vi-VN" sz="4000">
                    <a:solidFill>
                      <a:srgbClr val="000000"/>
                    </a:solidFill>
                    <a:ea typeface="Times New Roman" panose="02020603050405020304" pitchFamily="18" charset="0"/>
                    <a:cs typeface="Arial" panose="020B0604020202020204" pitchFamily="34" charset="0"/>
                  </a:rPr>
                  <a:t>quanh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𝐴𝐷</m:t>
                    </m:r>
                  </m:oMath>
                </a14:m>
                <a:r>
                  <a:rPr lang="vi-VN" sz="4000">
                    <a:solidFill>
                      <a:srgbClr val="000000"/>
                    </a:solidFill>
                    <a:ea typeface="Times New Roman" panose="02020603050405020304" pitchFamily="18" charset="0"/>
                    <a:cs typeface="Arial" panose="020B0604020202020204" pitchFamily="34" charset="0"/>
                  </a:rPr>
                  <a:t> một vòng (H.10.17).</a:t>
                </a:r>
                <a:endParaRPr lang="en-US" sz="4000" smtClean="0">
                  <a:solidFill>
                    <a:srgbClr val="000000"/>
                  </a:solidFill>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37674" y="156508"/>
                <a:ext cx="16964526" cy="1938992"/>
              </a:xfrm>
              <a:prstGeom prst="rect">
                <a:avLst/>
              </a:prstGeom>
              <a:blipFill>
                <a:blip r:embed="rId6"/>
                <a:stretch>
                  <a:fillRect l="-1294" b="-6918"/>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637674" y="3896522"/>
            <a:ext cx="7058526" cy="493851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458200" y="3501040"/>
                <a:ext cx="9144000" cy="6595460"/>
              </a:xfrm>
              <a:prstGeom prst="rect">
                <a:avLst/>
              </a:prstGeom>
            </p:spPr>
            <p:txBody>
              <a:bodyPr>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Trong Hình 10.17, khi quay hình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en-US" sz="4000">
                    <a:latin typeface="Arial" panose="020B0604020202020204" pitchFamily="34" charset="0"/>
                    <a:ea typeface="Calibri" panose="020F0502020204030204" pitchFamily="34" charset="0"/>
                    <a:cs typeface="Arial" panose="020B0604020202020204" pitchFamily="34" charset="0"/>
                  </a:rPr>
                  <a:t> quanh cạnh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𝐴𝐷</m:t>
                    </m:r>
                  </m:oMath>
                </a14:m>
                <a:r>
                  <a:rPr lang="en-US" sz="4000">
                    <a:latin typeface="Arial" panose="020B0604020202020204" pitchFamily="34" charset="0"/>
                    <a:ea typeface="Calibri" panose="020F0502020204030204" pitchFamily="34" charset="0"/>
                    <a:cs typeface="Arial" panose="020B0604020202020204" pitchFamily="34" charset="0"/>
                  </a:rPr>
                  <a:t> một vòng thì ta được một hình gồm hai hình nón có:</a:t>
                </a:r>
              </a:p>
              <a:p>
                <a:pPr marL="571500" indent="-571500" algn="just">
                  <a:lnSpc>
                    <a:spcPct val="150000"/>
                  </a:lnSpc>
                  <a:buFont typeface="Arial" panose="020B0604020202020204" pitchFamily="34" charset="0"/>
                  <a:buChar char="•"/>
                </a:pPr>
                <a:r>
                  <a:rPr lang="en-US" sz="4000" smtClean="0">
                    <a:latin typeface="Arial" panose="020B0604020202020204" pitchFamily="34" charset="0"/>
                    <a:ea typeface="Calibri" panose="020F0502020204030204" pitchFamily="34" charset="0"/>
                    <a:cs typeface="Arial" panose="020B0604020202020204" pitchFamily="34" charset="0"/>
                  </a:rPr>
                  <a:t>Hình </a:t>
                </a:r>
                <a:r>
                  <a:rPr lang="en-US" sz="4000">
                    <a:latin typeface="Arial" panose="020B0604020202020204" pitchFamily="34" charset="0"/>
                    <a:ea typeface="Calibri" panose="020F0502020204030204" pitchFamily="34" charset="0"/>
                    <a:cs typeface="Arial" panose="020B0604020202020204" pitchFamily="34" charset="0"/>
                  </a:rPr>
                  <a:t>nón thứ nhất có chiều cao bằng 3 cm, bán kính đáy bằng </a:t>
                </a:r>
                <a:r>
                  <a:rPr lang="en-US" sz="4000">
                    <a:latin typeface="Arial" panose="020B0604020202020204" pitchFamily="34" charset="0"/>
                    <a:ea typeface="Calibri" panose="020F0502020204030204" pitchFamily="34" charset="0"/>
                    <a:cs typeface="Arial" panose="020B0604020202020204" pitchFamily="34" charset="0"/>
                  </a:rPr>
                  <a:t>4 </a:t>
                </a:r>
                <a:r>
                  <a:rPr lang="en-US" sz="4000" smtClean="0">
                    <a:latin typeface="Arial" panose="020B0604020202020204" pitchFamily="34" charset="0"/>
                    <a:ea typeface="Calibri" panose="020F0502020204030204" pitchFamily="34" charset="0"/>
                    <a:cs typeface="Arial" panose="020B0604020202020204" pitchFamily="34" charset="0"/>
                  </a:rPr>
                  <a:t>cm.</a:t>
                </a:r>
              </a:p>
              <a:p>
                <a:pPr marL="571500" indent="-571500" algn="just">
                  <a:lnSpc>
                    <a:spcPct val="150000"/>
                  </a:lnSpc>
                  <a:buFont typeface="Arial" panose="020B0604020202020204" pitchFamily="34" charset="0"/>
                  <a:buChar char="•"/>
                </a:pPr>
                <a:r>
                  <a:rPr lang="en-US" sz="4000" smtClean="0">
                    <a:latin typeface="Arial" panose="020B0604020202020204" pitchFamily="34" charset="0"/>
                    <a:ea typeface="Calibri" panose="020F0502020204030204" pitchFamily="34" charset="0"/>
                    <a:cs typeface="Arial" panose="020B0604020202020204" pitchFamily="34" charset="0"/>
                  </a:rPr>
                  <a:t>Hình </a:t>
                </a:r>
                <a:r>
                  <a:rPr lang="en-US" sz="4000">
                    <a:latin typeface="Arial" panose="020B0604020202020204" pitchFamily="34" charset="0"/>
                    <a:ea typeface="Calibri" panose="020F0502020204030204" pitchFamily="34" charset="0"/>
                    <a:cs typeface="Arial" panose="020B0604020202020204" pitchFamily="34" charset="0"/>
                  </a:rPr>
                  <a:t>nón thứ hai có chiều cao bằng 6 cm, bán kính đáy bằng 8 cm.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458200" y="3501040"/>
                <a:ext cx="9144000" cy="6595460"/>
              </a:xfrm>
              <a:prstGeom prst="rect">
                <a:avLst/>
              </a:prstGeom>
              <a:blipFill>
                <a:blip r:embed="rId9"/>
                <a:stretch>
                  <a:fillRect l="-2400" r="-2333" b="-739"/>
                </a:stretch>
              </a:blipFill>
            </p:spPr>
            <p:txBody>
              <a:bodyPr/>
              <a:lstStyle/>
              <a:p>
                <a:r>
                  <a:rPr lang="en-US">
                    <a:noFill/>
                  </a:rPr>
                  <a:t> </a:t>
                </a:r>
              </a:p>
            </p:txBody>
          </p:sp>
        </mc:Fallback>
      </mc:AlternateContent>
    </p:spTree>
    <p:extLst>
      <p:ext uri="{BB962C8B-B14F-4D97-AF65-F5344CB8AC3E}">
        <p14:creationId xmlns:p14="http://schemas.microsoft.com/office/powerpoint/2010/main" val="136552926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500" fill="hold"/>
                                        <p:tgtEl>
                                          <p:spTgt spid="82"/>
                                        </p:tgtEl>
                                        <p:attrNameLst>
                                          <p:attrName>ppt_w</p:attrName>
                                        </p:attrNameLst>
                                      </p:cBhvr>
                                      <p:tavLst>
                                        <p:tav tm="0">
                                          <p:val>
                                            <p:fltVal val="0"/>
                                          </p:val>
                                        </p:tav>
                                        <p:tav tm="100000">
                                          <p:val>
                                            <p:strVal val="#ppt_w"/>
                                          </p:val>
                                        </p:tav>
                                      </p:tavLst>
                                    </p:anim>
                                    <p:anim calcmode="lin" valueType="num">
                                      <p:cBhvr>
                                        <p:cTn id="16" dur="500" fill="hold"/>
                                        <p:tgtEl>
                                          <p:spTgt spid="82"/>
                                        </p:tgtEl>
                                        <p:attrNameLst>
                                          <p:attrName>ppt_h</p:attrName>
                                        </p:attrNameLst>
                                      </p:cBhvr>
                                      <p:tavLst>
                                        <p:tav tm="0">
                                          <p:val>
                                            <p:fltVal val="0"/>
                                          </p:val>
                                        </p:tav>
                                        <p:tav tm="100000">
                                          <p:val>
                                            <p:strVal val="#ppt_h"/>
                                          </p:val>
                                        </p:tav>
                                      </p:tavLst>
                                    </p:anim>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up)">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up)">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up)">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1"/>
            <a:ext cx="18288000" cy="1143001"/>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grpSp>
        <p:nvGrpSpPr>
          <p:cNvPr id="82" name="Group 81"/>
          <p:cNvGrpSpPr/>
          <p:nvPr/>
        </p:nvGrpSpPr>
        <p:grpSpPr>
          <a:xfrm>
            <a:off x="7696294" y="250517"/>
            <a:ext cx="2847285" cy="1279177"/>
            <a:chOff x="859666" y="676025"/>
            <a:chExt cx="3432866" cy="1051118"/>
          </a:xfrm>
        </p:grpSpPr>
        <p:pic>
          <p:nvPicPr>
            <p:cNvPr id="83" name="Picture 8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5" name="Freeform 76"/>
          <p:cNvSpPr/>
          <p:nvPr/>
        </p:nvSpPr>
        <p:spPr>
          <a:xfrm>
            <a:off x="17026750" y="0"/>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5"/>
            <a:stretch>
              <a:fillRect l="-1" r="-1"/>
            </a:stretch>
          </a:blipFill>
        </p:spPr>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33400" y="1957582"/>
            <a:ext cx="7058526" cy="4938518"/>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8305800" y="1562100"/>
                <a:ext cx="9906000" cy="6792500"/>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Thể tích hình nón thứ nhất là:</a:t>
                </a:r>
              </a:p>
              <a:p>
                <a:pPr algn="just">
                  <a:lnSpc>
                    <a:spcPct val="13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16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hình nón thứ hai là:</a:t>
                </a:r>
              </a:p>
              <a:p>
                <a:pPr algn="just">
                  <a:lnSpc>
                    <a:spcPct val="13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8</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128</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cần tìm là: </a:t>
                </a: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16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128</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144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8305800" y="1562100"/>
                <a:ext cx="9906000" cy="6792500"/>
              </a:xfrm>
              <a:prstGeom prst="rect">
                <a:avLst/>
              </a:prstGeom>
              <a:blipFill>
                <a:blip r:embed="rId8"/>
                <a:stretch>
                  <a:fillRect l="-22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85274" y="8267700"/>
                <a:ext cx="17269326" cy="1938992"/>
              </a:xfrm>
              <a:prstGeom prst="rect">
                <a:avLst/>
              </a:prstGeom>
            </p:spPr>
            <p:txBody>
              <a:bodyPr wrap="square">
                <a:spAutoFit/>
              </a:bodyPr>
              <a:lstStyle/>
              <a:p>
                <a:pPr lvl="0" algn="just">
                  <a:lnSpc>
                    <a:spcPct val="150000"/>
                  </a:lnSpc>
                  <a:spcBef>
                    <a:spcPts val="300"/>
                  </a:spcBef>
                  <a:spcAft>
                    <a:spcPts val="3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Vậy thể tích của hình tạo thành khi cho hình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quay quanh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một vòng là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144</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oMath>
                </a14:m>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85274" y="8267700"/>
                <a:ext cx="17269326" cy="1938992"/>
              </a:xfrm>
              <a:prstGeom prst="rect">
                <a:avLst/>
              </a:prstGeom>
              <a:blipFill>
                <a:blip r:embed="rId9"/>
                <a:stretch>
                  <a:fillRect l="-1271" r="-2047" b="-6918"/>
                </a:stretch>
              </a:blipFill>
            </p:spPr>
            <p:txBody>
              <a:bodyPr/>
              <a:lstStyle/>
              <a:p>
                <a:r>
                  <a:rPr lang="en-US">
                    <a:noFill/>
                  </a:rPr>
                  <a:t> </a:t>
                </a:r>
              </a:p>
            </p:txBody>
          </p:sp>
        </mc:Fallback>
      </mc:AlternateContent>
    </p:spTree>
    <p:extLst>
      <p:ext uri="{BB962C8B-B14F-4D97-AF65-F5344CB8AC3E}">
        <p14:creationId xmlns:p14="http://schemas.microsoft.com/office/powerpoint/2010/main" val="2474688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left)">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left)">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1"/>
            <a:ext cx="6629400" cy="2182762"/>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400"/>
                <a:buFontTx/>
                <a:buNone/>
                <a:tabLst/>
                <a:defRPr/>
              </a:pPr>
              <a:r>
                <a:rPr kumimoji="0" lang="en-US" sz="6600" b="1" i="0" u="none" strike="noStrike" kern="0" cap="none" spc="0" normalizeH="0" baseline="0" noProof="0">
                  <a:ln>
                    <a:noFill/>
                  </a:ln>
                  <a:solidFill>
                    <a:srgbClr val="FFFFFF"/>
                  </a:solidFill>
                  <a:effectLst/>
                  <a:uLnTx/>
                  <a:uFillTx/>
                  <a:latin typeface="Arial"/>
                  <a:ea typeface="+mn-ea"/>
                  <a:cs typeface="Arial"/>
                  <a:sym typeface="Arial"/>
                </a:rPr>
                <a:t>kenhgiaovien</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164;p1"/>
          <p:cNvGrpSpPr/>
          <p:nvPr/>
        </p:nvGrpSpPr>
        <p:grpSpPr>
          <a:xfrm>
            <a:off x="1173769" y="7234941"/>
            <a:ext cx="9573358"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000000"/>
                </a:buClr>
                <a:buSzPts val="2400"/>
                <a:buFontTx/>
                <a:buNone/>
                <a:tabLst/>
                <a:defRPr/>
              </a:pPr>
              <a:r>
                <a:rPr kumimoji="0" lang="en-US" sz="3600" b="0" i="0" u="sng" strike="noStrike" kern="0" cap="none" spc="0" normalizeH="0" baseline="0" noProof="0">
                  <a:ln>
                    <a:noFill/>
                  </a:ln>
                  <a:solidFill>
                    <a:srgbClr val="000000"/>
                  </a:solidFill>
                  <a:effectLst/>
                  <a:uLnTx/>
                  <a:uFillTx/>
                  <a:latin typeface="Arial"/>
                  <a:ea typeface="+mn-ea"/>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kumimoji="0" lang="en-US" sz="3600" b="0" i="0" u="none" strike="noStrike" kern="0" cap="none" spc="0" normalizeH="0" baseline="0" noProof="0">
                  <a:ln>
                    <a:noFill/>
                  </a:ln>
                  <a:solidFill>
                    <a:srgbClr val="000000"/>
                  </a:solidFill>
                  <a:effectLst/>
                  <a:uLnTx/>
                  <a:uFillTx/>
                  <a:latin typeface="Arial"/>
                  <a:ea typeface="+mn-ea"/>
                  <a:cs typeface="Arial"/>
                  <a:sym typeface="Arial"/>
                </a:rPr>
                <a:t>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6" y="2694921"/>
            <a:ext cx="12269540" cy="4293422"/>
          </a:xfrm>
          <a:prstGeom prst="rect">
            <a:avLst/>
          </a:prstGeom>
          <a:noFill/>
          <a:ln>
            <a:noFill/>
          </a:ln>
        </p:spPr>
        <p:txBody>
          <a:bodyPr spcFirstLastPara="1" wrap="square" lIns="137138" tIns="68550" rIns="137138" bIns="68550" anchor="t" anchorCtr="0">
            <a:spAutoFit/>
          </a:bodyPr>
          <a:lstStyle/>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Bài giảng và giáo án này chỉ có duy nhất trên </a:t>
            </a:r>
            <a:r>
              <a:rPr kumimoji="0" lang="en-US" sz="3600" b="1" i="0" u="none" strike="noStrike" kern="0" cap="none" spc="0" normalizeH="0" baseline="0" noProof="0">
                <a:ln>
                  <a:noFill/>
                </a:ln>
                <a:solidFill>
                  <a:srgbClr val="000000"/>
                </a:solidFill>
                <a:effectLst/>
                <a:uLnTx/>
                <a:uFillTx/>
                <a:latin typeface="Arial"/>
                <a:ea typeface="+mn-ea"/>
                <a:cs typeface="Arial"/>
                <a:sym typeface="Arial"/>
              </a:rPr>
              <a:t>kenhgiaovien.com </a:t>
            </a: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Bất cứ nơi nào đăng bán lại đều là đánh cắp bản quyền và hưởng lợi bất chính trên công sức của giáo viên.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Vui lòng không tiếp tay cho hành vi xấu.</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
          <p:cNvSpPr txBox="1"/>
          <p:nvPr/>
        </p:nvSpPr>
        <p:spPr>
          <a:xfrm>
            <a:off x="2146307" y="8793380"/>
            <a:ext cx="7628278" cy="1154102"/>
          </a:xfrm>
          <a:prstGeom prst="rect">
            <a:avLst/>
          </a:prstGeom>
          <a:noFill/>
          <a:ln>
            <a:noFill/>
          </a:ln>
        </p:spPr>
        <p:txBody>
          <a:bodyPr spcFirstLastPara="1" wrap="square" lIns="137138" tIns="68550" rIns="137138" bIns="68550" anchor="t" anchorCtr="0">
            <a:spAutoFit/>
          </a:bodyPr>
          <a:lstStyle/>
          <a:p>
            <a:pPr marL="0" marR="0" lvl="0" indent="0" algn="ctr" defTabSz="1371600" rtl="0" eaLnBrk="1" fontAlgn="auto" latinLnBrk="0" hangingPunct="1">
              <a:lnSpc>
                <a:spcPct val="100000"/>
              </a:lnSpc>
              <a:spcBef>
                <a:spcPts val="0"/>
              </a:spcBef>
              <a:spcAft>
                <a:spcPts val="0"/>
              </a:spcAft>
              <a:buClr>
                <a:srgbClr val="000000"/>
              </a:buClr>
              <a:buSzPts val="4000"/>
              <a:buFontTx/>
              <a:buNone/>
              <a:tabLst/>
              <a:defRPr/>
            </a:pPr>
            <a:r>
              <a:rPr kumimoji="0" lang="en-US" sz="6000" b="0" i="0" u="none" strike="noStrike" kern="0" cap="none" spc="0" normalizeH="0" baseline="0" noProof="0">
                <a:ln>
                  <a:noFill/>
                </a:ln>
                <a:solidFill>
                  <a:srgbClr val="000000"/>
                </a:solidFill>
                <a:effectLst/>
                <a:uLnTx/>
                <a:uFillTx/>
                <a:latin typeface="Aharoni"/>
                <a:ea typeface="Aharoni"/>
                <a:cs typeface="Aharoni"/>
                <a:sym typeface="Aharoni"/>
              </a:rPr>
              <a:t>Zalo: </a:t>
            </a:r>
            <a:r>
              <a:rPr kumimoji="0" lang="en-US" sz="6600" b="1" i="0" u="none" strike="noStrike" kern="0" cap="none" spc="0" normalizeH="0" baseline="0" noProof="0">
                <a:ln>
                  <a:noFill/>
                </a:ln>
                <a:solidFill>
                  <a:srgbClr val="4EA72E"/>
                </a:solidFill>
                <a:effectLst/>
                <a:uLnTx/>
                <a:uFillTx/>
                <a:latin typeface="Aharoni"/>
                <a:ea typeface="Aharoni"/>
                <a:cs typeface="Aharoni"/>
                <a:sym typeface="Aharoni"/>
              </a:rPr>
              <a:t>0386 168 725</a:t>
            </a:r>
            <a:endParaRPr kumimoji="0" sz="6000" b="1" i="0" u="none" strike="noStrike" kern="0" cap="none" spc="0" normalizeH="0" baseline="0" noProof="0">
              <a:ln>
                <a:noFill/>
              </a:ln>
              <a:solidFill>
                <a:srgbClr val="4EA72E"/>
              </a:solidFill>
              <a:effectLst/>
              <a:uLnTx/>
              <a:uFillTx/>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0" cy="7077616"/>
          </a:xfrm>
          <a:prstGeom prst="rect">
            <a:avLst/>
          </a:prstGeom>
          <a:noFill/>
          <a:ln>
            <a:noFill/>
          </a:ln>
        </p:spPr>
      </p:pic>
    </p:spTree>
    <p:extLst>
      <p:ext uri="{BB962C8B-B14F-4D97-AF65-F5344CB8AC3E}">
        <p14:creationId xmlns:p14="http://schemas.microsoft.com/office/powerpoint/2010/main" val="25592995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7" name="Freeform 77"/>
          <p:cNvSpPr/>
          <p:nvPr/>
        </p:nvSpPr>
        <p:spPr>
          <a:xfrm>
            <a:off x="15820548" y="448790"/>
            <a:ext cx="2467450" cy="2384010"/>
          </a:xfrm>
          <a:custGeom>
            <a:avLst/>
            <a:gdLst/>
            <a:ahLst/>
            <a:cxnLst/>
            <a:rect l="l" t="t" r="r" b="b"/>
            <a:pathLst>
              <a:path w="2467450" h="2384010">
                <a:moveTo>
                  <a:pt x="0" y="0"/>
                </a:moveTo>
                <a:lnTo>
                  <a:pt x="2467450" y="0"/>
                </a:lnTo>
                <a:lnTo>
                  <a:pt x="2467450" y="2384010"/>
                </a:lnTo>
                <a:lnTo>
                  <a:pt x="0" y="2384010"/>
                </a:lnTo>
                <a:lnTo>
                  <a:pt x="0" y="0"/>
                </a:lnTo>
                <a:close/>
              </a:path>
            </a:pathLst>
          </a:custGeom>
          <a:blipFill>
            <a:blip r:embed="rId3"/>
            <a:stretch>
              <a:fillRect/>
            </a:stretch>
          </a:blipFill>
        </p:spPr>
      </p:sp>
      <p:sp>
        <p:nvSpPr>
          <p:cNvPr id="94" name="TextBox 93">
            <a:extLst>
              <a:ext uri="{FF2B5EF4-FFF2-40B4-BE49-F238E27FC236}">
                <a16:creationId xmlns:a16="http://schemas.microsoft.com/office/drawing/2014/main" id="{D0446EC7-344B-143A-0E23-6C3CA05C3889}"/>
              </a:ext>
            </a:extLst>
          </p:cNvPr>
          <p:cNvSpPr txBox="1"/>
          <p:nvPr/>
        </p:nvSpPr>
        <p:spPr>
          <a:xfrm>
            <a:off x="3041890" y="2628900"/>
            <a:ext cx="12350510" cy="4678204"/>
          </a:xfrm>
          <a:prstGeom prst="rect">
            <a:avLst/>
          </a:prstGeom>
          <a:noFill/>
        </p:spPr>
        <p:txBody>
          <a:bodyPr wrap="square" rtlCol="0">
            <a:spAutoFit/>
          </a:bodyPr>
          <a:lstStyle/>
          <a:p>
            <a:pPr marL="571500" marR="0" lvl="0" indent="-571500" algn="just" defTabSz="914400" rtl="0" eaLnBrk="1" fontAlgn="auto" latinLnBrk="0" hangingPunct="1">
              <a:lnSpc>
                <a:spcPct val="200000"/>
              </a:lnSpc>
              <a:spcBef>
                <a:spcPts val="1200"/>
              </a:spcBef>
              <a:spcAft>
                <a:spcPts val="1200"/>
              </a:spcAft>
              <a:buClrTx/>
              <a:buSzTx/>
              <a:buFont typeface="Arial" panose="020B0604020202020204" pitchFamily="34" charset="0"/>
              <a:buChar char="•"/>
              <a:tabLst/>
              <a:defRPr/>
            </a:pPr>
            <a:r>
              <a:rPr kumimoji="0" lang="vi-VN" sz="43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Ghi </a:t>
            </a:r>
            <a:r>
              <a:rPr kumimoji="0" lang="vi-VN" sz="4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nhớ kiến thức trong bài. </a:t>
            </a:r>
          </a:p>
          <a:p>
            <a:pPr marL="571500" marR="0" lvl="0" indent="-571500" algn="just" defTabSz="914400" rtl="0" eaLnBrk="1" fontAlgn="auto" latinLnBrk="0" hangingPunct="1">
              <a:lnSpc>
                <a:spcPct val="200000"/>
              </a:lnSpc>
              <a:spcBef>
                <a:spcPts val="1200"/>
              </a:spcBef>
              <a:spcAft>
                <a:spcPts val="1200"/>
              </a:spcAft>
              <a:buClrTx/>
              <a:buSzTx/>
              <a:buFont typeface="Arial" panose="020B0604020202020204" pitchFamily="34" charset="0"/>
              <a:buChar char="•"/>
              <a:tabLst/>
              <a:defRPr/>
            </a:pPr>
            <a:r>
              <a:rPr kumimoji="0" lang="vi-VN" sz="43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Hoàn </a:t>
            </a:r>
            <a:r>
              <a:rPr kumimoji="0" lang="vi-VN" sz="4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thành các bài tập trong </a:t>
            </a:r>
            <a:r>
              <a:rPr kumimoji="0" lang="vi-VN" sz="43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SBT</a:t>
            </a:r>
            <a:r>
              <a:rPr kumimoji="0" lang="en-US" sz="43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a:t>
            </a:r>
            <a:endParaRPr kumimoji="0" lang="vi-VN" sz="4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571500" lvl="0" indent="-571500" algn="just">
              <a:lnSpc>
                <a:spcPct val="200000"/>
              </a:lnSpc>
              <a:spcBef>
                <a:spcPts val="1200"/>
              </a:spcBef>
              <a:spcAft>
                <a:spcPts val="1200"/>
              </a:spcAft>
              <a:buFont typeface="Arial" panose="020B0604020202020204" pitchFamily="34" charset="0"/>
              <a:buChar char="•"/>
              <a:defRPr/>
            </a:pPr>
            <a:r>
              <a:rPr kumimoji="0" lang="vi-VN" sz="43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Chuẩn </a:t>
            </a:r>
            <a:r>
              <a:rPr kumimoji="0" lang="vi-VN" sz="4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bị bài mới: </a:t>
            </a:r>
            <a:r>
              <a:rPr lang="vi-VN" sz="4300" b="1" i="1" smtClean="0">
                <a:solidFill>
                  <a:prstClr val="black"/>
                </a:solidFill>
                <a:cs typeface="Arial" panose="020B0604020202020204" pitchFamily="34" charset="0"/>
              </a:rPr>
              <a:t>“</a:t>
            </a:r>
            <a:r>
              <a:rPr lang="en-US" sz="4300" b="1" i="1" smtClean="0">
                <a:solidFill>
                  <a:prstClr val="black"/>
                </a:solidFill>
                <a:latin typeface="Arial" panose="020B0604020202020204" pitchFamily="34" charset="0"/>
                <a:cs typeface="Arial" panose="020B0604020202020204" pitchFamily="34" charset="0"/>
              </a:rPr>
              <a:t>Bài 32: </a:t>
            </a:r>
            <a:r>
              <a:rPr lang="vi-VN" sz="4300" b="1" i="1" smtClean="0">
                <a:solidFill>
                  <a:prstClr val="black"/>
                </a:solidFill>
                <a:cs typeface="Arial" panose="020B0604020202020204" pitchFamily="34" charset="0"/>
              </a:rPr>
              <a:t>Hình </a:t>
            </a:r>
            <a:r>
              <a:rPr lang="vi-VN" sz="4300" b="1" i="1">
                <a:solidFill>
                  <a:prstClr val="black"/>
                </a:solidFill>
                <a:cs typeface="Arial" panose="020B0604020202020204" pitchFamily="34" charset="0"/>
              </a:rPr>
              <a:t>cầu”.</a:t>
            </a:r>
            <a:endParaRPr kumimoji="0" lang="vi-VN" sz="43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396D2107-ED67-C4D0-B800-2F3F996EB999}"/>
              </a:ext>
            </a:extLst>
          </p:cNvPr>
          <p:cNvSpPr txBox="1"/>
          <p:nvPr/>
        </p:nvSpPr>
        <p:spPr>
          <a:xfrm>
            <a:off x="3041890" y="926693"/>
            <a:ext cx="944880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500" b="1" i="0" u="none" strike="noStrike" kern="1200" cap="none" spc="0" normalizeH="0" baseline="0" noProof="0">
                <a:ln>
                  <a:noFill/>
                </a:ln>
                <a:solidFill>
                  <a:srgbClr val="52007E"/>
                </a:solidFill>
                <a:effectLst/>
                <a:uLnTx/>
                <a:uFillTx/>
                <a:latin typeface="Arial" panose="020B0604020202020204" pitchFamily="34" charset="0"/>
                <a:ea typeface="+mn-ea"/>
                <a:cs typeface="Arial" panose="020B0604020202020204" pitchFamily="34" charset="0"/>
              </a:rPr>
              <a:t>HƯỚNG DẪN VỀ NHÀ </a:t>
            </a:r>
          </a:p>
        </p:txBody>
      </p:sp>
      <p:grpSp>
        <p:nvGrpSpPr>
          <p:cNvPr id="96" name="Group 2"/>
          <p:cNvGrpSpPr/>
          <p:nvPr/>
        </p:nvGrpSpPr>
        <p:grpSpPr>
          <a:xfrm>
            <a:off x="-2971800" y="7886699"/>
            <a:ext cx="24854434" cy="1921075"/>
            <a:chOff x="0" y="-47898"/>
            <a:chExt cx="6546024" cy="1265306"/>
          </a:xfrm>
          <a:solidFill>
            <a:srgbClr val="E9F1FB"/>
          </a:solidFill>
        </p:grpSpPr>
        <p:sp>
          <p:nvSpPr>
            <p:cNvPr id="97"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98" name="TextBox 4"/>
            <p:cNvSpPr txBox="1"/>
            <p:nvPr/>
          </p:nvSpPr>
          <p:spPr>
            <a:xfrm>
              <a:off x="0" y="-47898"/>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9" name="Freeform 76"/>
          <p:cNvSpPr/>
          <p:nvPr/>
        </p:nvSpPr>
        <p:spPr>
          <a:xfrm>
            <a:off x="-152400" y="6896100"/>
            <a:ext cx="2079134" cy="3102200"/>
          </a:xfrm>
          <a:custGeom>
            <a:avLst/>
            <a:gdLst/>
            <a:ahLst/>
            <a:cxnLst/>
            <a:rect l="l" t="t" r="r" b="b"/>
            <a:pathLst>
              <a:path w="2079134" h="3102200">
                <a:moveTo>
                  <a:pt x="0" y="0"/>
                </a:moveTo>
                <a:lnTo>
                  <a:pt x="2079134" y="0"/>
                </a:lnTo>
                <a:lnTo>
                  <a:pt x="2079134" y="3102200"/>
                </a:lnTo>
                <a:lnTo>
                  <a:pt x="0" y="3102200"/>
                </a:lnTo>
                <a:lnTo>
                  <a:pt x="0" y="0"/>
                </a:lnTo>
                <a:close/>
              </a:path>
            </a:pathLst>
          </a:custGeom>
          <a:blipFill>
            <a:blip r:embed="rId4"/>
            <a:stretch>
              <a:fillRect/>
            </a:stretch>
          </a:blipFill>
        </p:spPr>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sp>
        <p:nvSpPr>
          <p:cNvPr id="74" name="Freeform 74"/>
          <p:cNvSpPr/>
          <p:nvPr/>
        </p:nvSpPr>
        <p:spPr>
          <a:xfrm>
            <a:off x="34" y="0"/>
            <a:ext cx="18288400" cy="8200414"/>
          </a:xfrm>
          <a:custGeom>
            <a:avLst/>
            <a:gdLst/>
            <a:ahLst/>
            <a:cxnLst/>
            <a:rect l="l" t="t" r="r" b="b"/>
            <a:pathLst>
              <a:path w="18288400" h="8200414">
                <a:moveTo>
                  <a:pt x="0" y="0"/>
                </a:moveTo>
                <a:lnTo>
                  <a:pt x="18288400" y="0"/>
                </a:lnTo>
                <a:lnTo>
                  <a:pt x="18288400" y="8200414"/>
                </a:lnTo>
                <a:lnTo>
                  <a:pt x="0" y="82004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5" name="Freeform 75"/>
          <p:cNvSpPr/>
          <p:nvPr/>
        </p:nvSpPr>
        <p:spPr>
          <a:xfrm>
            <a:off x="15847369" y="427925"/>
            <a:ext cx="3249762" cy="420948"/>
          </a:xfrm>
          <a:custGeom>
            <a:avLst/>
            <a:gdLst/>
            <a:ahLst/>
            <a:cxnLst/>
            <a:rect l="l" t="t" r="r" b="b"/>
            <a:pathLst>
              <a:path w="3249762" h="420948">
                <a:moveTo>
                  <a:pt x="0" y="0"/>
                </a:moveTo>
                <a:lnTo>
                  <a:pt x="3249762" y="0"/>
                </a:lnTo>
                <a:lnTo>
                  <a:pt x="3249762" y="420948"/>
                </a:lnTo>
                <a:lnTo>
                  <a:pt x="0" y="4209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6" name="Freeform 76"/>
          <p:cNvSpPr/>
          <p:nvPr/>
        </p:nvSpPr>
        <p:spPr>
          <a:xfrm>
            <a:off x="-809131" y="9438125"/>
            <a:ext cx="3249762" cy="420948"/>
          </a:xfrm>
          <a:custGeom>
            <a:avLst/>
            <a:gdLst/>
            <a:ahLst/>
            <a:cxnLst/>
            <a:rect l="l" t="t" r="r" b="b"/>
            <a:pathLst>
              <a:path w="3249762" h="420948">
                <a:moveTo>
                  <a:pt x="0" y="0"/>
                </a:moveTo>
                <a:lnTo>
                  <a:pt x="3249762" y="0"/>
                </a:lnTo>
                <a:lnTo>
                  <a:pt x="3249762" y="420948"/>
                </a:lnTo>
                <a:lnTo>
                  <a:pt x="0" y="4209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8" name="Freeform 78"/>
          <p:cNvSpPr/>
          <p:nvPr/>
        </p:nvSpPr>
        <p:spPr>
          <a:xfrm rot="-2837828">
            <a:off x="16283688" y="8105762"/>
            <a:ext cx="3453158" cy="2068152"/>
          </a:xfrm>
          <a:custGeom>
            <a:avLst/>
            <a:gdLst/>
            <a:ahLst/>
            <a:cxnLst/>
            <a:rect l="l" t="t" r="r" b="b"/>
            <a:pathLst>
              <a:path w="3453158" h="2068152">
                <a:moveTo>
                  <a:pt x="0" y="0"/>
                </a:moveTo>
                <a:lnTo>
                  <a:pt x="3453158" y="0"/>
                </a:lnTo>
                <a:lnTo>
                  <a:pt x="3453158" y="2068152"/>
                </a:lnTo>
                <a:lnTo>
                  <a:pt x="0" y="2068152"/>
                </a:lnTo>
                <a:lnTo>
                  <a:pt x="0" y="0"/>
                </a:lnTo>
                <a:close/>
              </a:path>
            </a:pathLst>
          </a:custGeom>
          <a:blipFill>
            <a:blip r:embed="rId7"/>
            <a:stretch>
              <a:fillRect/>
            </a:stretch>
          </a:blipFill>
        </p:spPr>
      </p:sp>
      <p:sp>
        <p:nvSpPr>
          <p:cNvPr id="79" name="TextBox 79"/>
          <p:cNvSpPr txBox="1"/>
          <p:nvPr/>
        </p:nvSpPr>
        <p:spPr>
          <a:xfrm>
            <a:off x="4191000" y="2781300"/>
            <a:ext cx="13173393" cy="3924151"/>
          </a:xfrm>
          <a:prstGeom prst="rect">
            <a:avLst/>
          </a:prstGeom>
        </p:spPr>
        <p:txBody>
          <a:bodyPr wrap="square" lIns="0" tIns="0" rIns="0" bIns="0" rtlCol="0" anchor="t">
            <a:spAutoFit/>
          </a:bodyPr>
          <a:lstStyle/>
          <a:p>
            <a:pPr lvl="0" algn="ctr">
              <a:lnSpc>
                <a:spcPct val="150000"/>
              </a:lnSpc>
            </a:pPr>
            <a:r>
              <a:rPr lang="vi-VN" sz="8500" b="1">
                <a:solidFill>
                  <a:srgbClr val="52007E"/>
                </a:solidFill>
                <a:ea typeface="Arimo"/>
                <a:cs typeface="Arial" panose="020B0604020202020204" pitchFamily="34" charset="0"/>
                <a:sym typeface="Arimo"/>
              </a:rPr>
              <a:t>CẢM ƠN CÁC EM </a:t>
            </a:r>
          </a:p>
          <a:p>
            <a:pPr lvl="0" algn="ctr">
              <a:lnSpc>
                <a:spcPct val="150000"/>
              </a:lnSpc>
            </a:pPr>
            <a:r>
              <a:rPr lang="vi-VN" sz="8500" b="1">
                <a:solidFill>
                  <a:srgbClr val="52007E"/>
                </a:solidFill>
                <a:ea typeface="Arimo"/>
                <a:cs typeface="Arial" panose="020B0604020202020204" pitchFamily="34" charset="0"/>
                <a:sym typeface="Arimo"/>
              </a:rPr>
              <a:t>ĐÃ THAM GIA TIẾT HỌC!</a:t>
            </a:r>
          </a:p>
        </p:txBody>
      </p:sp>
      <p:sp>
        <p:nvSpPr>
          <p:cNvPr id="83" name="Freeform 83"/>
          <p:cNvSpPr/>
          <p:nvPr/>
        </p:nvSpPr>
        <p:spPr>
          <a:xfrm>
            <a:off x="3329762" y="7574980"/>
            <a:ext cx="1099045" cy="968298"/>
          </a:xfrm>
          <a:custGeom>
            <a:avLst/>
            <a:gdLst/>
            <a:ahLst/>
            <a:cxnLst/>
            <a:rect l="l" t="t" r="r" b="b"/>
            <a:pathLst>
              <a:path w="1099045" h="968298">
                <a:moveTo>
                  <a:pt x="0" y="0"/>
                </a:moveTo>
                <a:lnTo>
                  <a:pt x="1099045" y="0"/>
                </a:lnTo>
                <a:lnTo>
                  <a:pt x="1099045" y="968298"/>
                </a:lnTo>
                <a:lnTo>
                  <a:pt x="0" y="968298"/>
                </a:lnTo>
                <a:lnTo>
                  <a:pt x="0" y="0"/>
                </a:lnTo>
                <a:close/>
              </a:path>
            </a:pathLst>
          </a:custGeom>
          <a:blipFill>
            <a:blip r:embed="rId8">
              <a:extLst>
                <a:ext uri="{96DAC541-7B7A-43D3-8B79-37D633B846F1}">
                  <asvg:svgBlip xmlns="" xmlns:asvg="http://schemas.microsoft.com/office/drawing/2016/SVG/main" r:embed="rId15"/>
                </a:ext>
              </a:extLst>
            </a:blip>
            <a:stretch>
              <a:fillRect/>
            </a:stretch>
          </a:blipFill>
        </p:spPr>
      </p:sp>
      <p:sp>
        <p:nvSpPr>
          <p:cNvPr id="81" name="Freeform 82"/>
          <p:cNvSpPr/>
          <p:nvPr/>
        </p:nvSpPr>
        <p:spPr>
          <a:xfrm>
            <a:off x="762000" y="1249006"/>
            <a:ext cx="1569550" cy="1569550"/>
          </a:xfrm>
          <a:custGeom>
            <a:avLst/>
            <a:gdLst/>
            <a:ahLst/>
            <a:cxnLst/>
            <a:rect l="l" t="t" r="r" b="b"/>
            <a:pathLst>
              <a:path w="1569550" h="1569550">
                <a:moveTo>
                  <a:pt x="0" y="0"/>
                </a:moveTo>
                <a:lnTo>
                  <a:pt x="1569550" y="0"/>
                </a:lnTo>
                <a:lnTo>
                  <a:pt x="1569550" y="1569550"/>
                </a:lnTo>
                <a:lnTo>
                  <a:pt x="0" y="1569550"/>
                </a:lnTo>
                <a:lnTo>
                  <a:pt x="0" y="0"/>
                </a:lnTo>
                <a:close/>
              </a:path>
            </a:pathLst>
          </a:custGeom>
          <a:blipFill>
            <a:blip r:embed="rId16"/>
            <a:stretch>
              <a:fillRect/>
            </a:stretch>
          </a:blipFill>
        </p:spPr>
      </p:sp>
      <p:sp>
        <p:nvSpPr>
          <p:cNvPr id="82" name="Freeform 83"/>
          <p:cNvSpPr/>
          <p:nvPr/>
        </p:nvSpPr>
        <p:spPr>
          <a:xfrm>
            <a:off x="907875" y="6591300"/>
            <a:ext cx="3259950" cy="3022376"/>
          </a:xfrm>
          <a:custGeom>
            <a:avLst/>
            <a:gdLst/>
            <a:ahLst/>
            <a:cxnLst/>
            <a:rect l="l" t="t" r="r" b="b"/>
            <a:pathLst>
              <a:path w="3259950" h="3022376">
                <a:moveTo>
                  <a:pt x="0" y="0"/>
                </a:moveTo>
                <a:lnTo>
                  <a:pt x="3259950" y="0"/>
                </a:lnTo>
                <a:lnTo>
                  <a:pt x="3259950" y="3022376"/>
                </a:lnTo>
                <a:lnTo>
                  <a:pt x="0" y="3022376"/>
                </a:lnTo>
                <a:lnTo>
                  <a:pt x="0" y="0"/>
                </a:lnTo>
                <a:close/>
              </a:path>
            </a:pathLst>
          </a:custGeom>
          <a:blipFill>
            <a:blip r:embed="rId17"/>
            <a:stretch>
              <a:fillRect/>
            </a:stretch>
          </a:blipFill>
        </p:spPr>
      </p:sp>
      <p:sp>
        <p:nvSpPr>
          <p:cNvPr id="84" name="Freeform 84"/>
          <p:cNvSpPr/>
          <p:nvPr/>
        </p:nvSpPr>
        <p:spPr>
          <a:xfrm>
            <a:off x="2899626" y="513020"/>
            <a:ext cx="2467450" cy="2172654"/>
          </a:xfrm>
          <a:custGeom>
            <a:avLst/>
            <a:gdLst/>
            <a:ahLst/>
            <a:cxnLst/>
            <a:rect l="l" t="t" r="r" b="b"/>
            <a:pathLst>
              <a:path w="2467450" h="2172654">
                <a:moveTo>
                  <a:pt x="0" y="0"/>
                </a:moveTo>
                <a:lnTo>
                  <a:pt x="2467450" y="0"/>
                </a:lnTo>
                <a:lnTo>
                  <a:pt x="2467450" y="2172654"/>
                </a:lnTo>
                <a:lnTo>
                  <a:pt x="0" y="2172654"/>
                </a:lnTo>
                <a:lnTo>
                  <a:pt x="0" y="0"/>
                </a:lnTo>
                <a:close/>
              </a:path>
            </a:pathLst>
          </a:custGeom>
          <a:blipFill>
            <a:blip r:embed="rId18"/>
            <a:stretch>
              <a:fillRect t="-1" b="-1"/>
            </a:stretch>
          </a:blipFill>
        </p:spPr>
      </p:sp>
    </p:spTree>
    <p:extLst>
      <p:ext uri="{BB962C8B-B14F-4D97-AF65-F5344CB8AC3E}">
        <p14:creationId xmlns:p14="http://schemas.microsoft.com/office/powerpoint/2010/main" val="99988478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5" name="Freeform 75"/>
          <p:cNvSpPr/>
          <p:nvPr/>
        </p:nvSpPr>
        <p:spPr>
          <a:xfrm>
            <a:off x="-519986" y="9478812"/>
            <a:ext cx="2467434" cy="312888"/>
          </a:xfrm>
          <a:custGeom>
            <a:avLst/>
            <a:gdLst/>
            <a:ahLst/>
            <a:cxnLst/>
            <a:rect l="l" t="t" r="r" b="b"/>
            <a:pathLst>
              <a:path w="2467434" h="312888">
                <a:moveTo>
                  <a:pt x="0" y="0"/>
                </a:moveTo>
                <a:lnTo>
                  <a:pt x="2467434" y="0"/>
                </a:lnTo>
                <a:lnTo>
                  <a:pt x="2467434" y="312888"/>
                </a:lnTo>
                <a:lnTo>
                  <a:pt x="0" y="312888"/>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80" name="Freeform 3"/>
          <p:cNvSpPr/>
          <p:nvPr/>
        </p:nvSpPr>
        <p:spPr>
          <a:xfrm>
            <a:off x="0" y="-38101"/>
            <a:ext cx="18288000" cy="1764983"/>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grpSp>
        <p:nvGrpSpPr>
          <p:cNvPr id="82" name="Group 81"/>
          <p:cNvGrpSpPr/>
          <p:nvPr/>
        </p:nvGrpSpPr>
        <p:grpSpPr>
          <a:xfrm>
            <a:off x="152400" y="1910151"/>
            <a:ext cx="3048000" cy="1677998"/>
            <a:chOff x="859666" y="590139"/>
            <a:chExt cx="3432866" cy="1216678"/>
          </a:xfrm>
        </p:grpSpPr>
        <p:pic>
          <p:nvPicPr>
            <p:cNvPr id="83" name="Picture 8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36692" y="590139"/>
              <a:ext cx="2478812" cy="1216678"/>
            </a:xfrm>
            <a:prstGeom prst="rect">
              <a:avLst/>
            </a:prstGeom>
          </p:spPr>
        </p:pic>
        <p:sp>
          <p:nvSpPr>
            <p:cNvPr id="84" name="TextBox 83"/>
            <p:cNvSpPr txBox="1"/>
            <p:nvPr/>
          </p:nvSpPr>
          <p:spPr>
            <a:xfrm>
              <a:off x="859666" y="875400"/>
              <a:ext cx="3432866"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a:t>
              </a:r>
              <a:r>
                <a:rPr kumimoji="0" lang="en-US" sz="40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5" name="Freeform 76"/>
          <p:cNvSpPr/>
          <p:nvPr/>
        </p:nvSpPr>
        <p:spPr>
          <a:xfrm>
            <a:off x="16916400" y="2181888"/>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9"/>
            <a:stretch>
              <a:fillRect l="-1" r="-1"/>
            </a:stretch>
          </a:blipFill>
        </p:spPr>
      </p:sp>
      <p:grpSp>
        <p:nvGrpSpPr>
          <p:cNvPr id="2" name="Group 1"/>
          <p:cNvGrpSpPr/>
          <p:nvPr/>
        </p:nvGrpSpPr>
        <p:grpSpPr>
          <a:xfrm>
            <a:off x="2286000" y="266700"/>
            <a:ext cx="13792200" cy="1146936"/>
            <a:chOff x="1339142" y="753795"/>
            <a:chExt cx="13792200" cy="1146936"/>
          </a:xfrm>
        </p:grpSpPr>
        <p:sp>
          <p:nvSpPr>
            <p:cNvPr id="81" name="Rectangle 80"/>
            <p:cNvSpPr/>
            <p:nvPr/>
          </p:nvSpPr>
          <p:spPr>
            <a:xfrm>
              <a:off x="2634542" y="753795"/>
              <a:ext cx="12496800" cy="942053"/>
            </a:xfrm>
            <a:prstGeom prst="rect">
              <a:avLst/>
            </a:prstGeom>
          </p:spPr>
          <p:txBody>
            <a:bodyPr wrap="square">
              <a:spAutoFit/>
            </a:bodyPr>
            <a:lstStyle/>
            <a:p>
              <a:pPr lvl="0" algn="ctr">
                <a:lnSpc>
                  <a:spcPct val="150000"/>
                </a:lnSpc>
              </a:pPr>
              <a:r>
                <a:rPr lang="vi-VN" sz="4200" smtClean="0">
                  <a:solidFill>
                    <a:srgbClr val="000000"/>
                  </a:solidFill>
                  <a:ea typeface="Times New Roman" panose="02020603050405020304" pitchFamily="18" charset="0"/>
                  <a:cs typeface="Arial" panose="020B0604020202020204" pitchFamily="34" charset="0"/>
                </a:rPr>
                <a:t>Nêu </a:t>
              </a:r>
              <a:r>
                <a:rPr lang="vi-VN" sz="4200">
                  <a:solidFill>
                    <a:srgbClr val="000000"/>
                  </a:solidFill>
                  <a:ea typeface="Times New Roman" panose="02020603050405020304" pitchFamily="18" charset="0"/>
                  <a:cs typeface="Arial" panose="020B0604020202020204" pitchFamily="34" charset="0"/>
                </a:rPr>
                <a:t>một số đồ vật có dạng hình trụ trong đời sống.</a:t>
              </a:r>
              <a:endParaRPr kumimoji="0" lang="vi-VN" sz="4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 name="Freeform 6"/>
            <p:cNvSpPr/>
            <p:nvPr/>
          </p:nvSpPr>
          <p:spPr>
            <a:xfrm>
              <a:off x="1339142" y="910131"/>
              <a:ext cx="1117064" cy="990600"/>
            </a:xfrm>
            <a:custGeom>
              <a:avLst/>
              <a:gdLst/>
              <a:ahLst/>
              <a:cxnLst/>
              <a:rect l="l" t="t" r="r" b="b"/>
              <a:pathLst>
                <a:path w="2871181" h="2619953">
                  <a:moveTo>
                    <a:pt x="0" y="0"/>
                  </a:moveTo>
                  <a:lnTo>
                    <a:pt x="2871181" y="0"/>
                  </a:lnTo>
                  <a:lnTo>
                    <a:pt x="2871181" y="2619953"/>
                  </a:lnTo>
                  <a:lnTo>
                    <a:pt x="0" y="2619953"/>
                  </a:lnTo>
                  <a:lnTo>
                    <a:pt x="0" y="0"/>
                  </a:lnTo>
                  <a:close/>
                </a:path>
              </a:pathLst>
            </a:custGeom>
            <a:blipFill>
              <a:blip r:embed="rId10"/>
              <a:stretch>
                <a:fillRect/>
              </a:stretch>
            </a:blipFill>
          </p:spPr>
        </p:sp>
      </p:grpSp>
      <p:sp>
        <p:nvSpPr>
          <p:cNvPr id="4" name="Rectangle 3"/>
          <p:cNvSpPr/>
          <p:nvPr/>
        </p:nvSpPr>
        <p:spPr>
          <a:xfrm>
            <a:off x="4073022" y="8976836"/>
            <a:ext cx="3810000" cy="738664"/>
          </a:xfrm>
          <a:prstGeom prst="rect">
            <a:avLst/>
          </a:prstGeom>
        </p:spPr>
        <p:txBody>
          <a:bodyPr wrap="square">
            <a:spAutoFit/>
          </a:bodyPr>
          <a:lstStyle/>
          <a:p>
            <a:pPr algn="ctr">
              <a:spcBef>
                <a:spcPts val="300"/>
              </a:spcBef>
              <a:spcAft>
                <a:spcPts val="300"/>
              </a:spcAft>
              <a:tabLst>
                <a:tab pos="2719705" algn="l"/>
              </a:tabLst>
            </a:pPr>
            <a:r>
              <a:rPr lang="en-US" sz="4200">
                <a:latin typeface="Arial" panose="020B0604020202020204" pitchFamily="34" charset="0"/>
                <a:ea typeface="Malgun Gothic" panose="020B0503020000020004" pitchFamily="34" charset="-127"/>
                <a:cs typeface="Arial" panose="020B0604020202020204" pitchFamily="34" charset="0"/>
              </a:rPr>
              <a:t>Bồ đựng </a:t>
            </a:r>
            <a:r>
              <a:rPr lang="en-US" sz="4200" smtClean="0">
                <a:latin typeface="Arial" panose="020B0604020202020204" pitchFamily="34" charset="0"/>
                <a:ea typeface="Malgun Gothic" panose="020B0503020000020004" pitchFamily="34" charset="-127"/>
                <a:cs typeface="Arial" panose="020B0604020202020204" pitchFamily="34" charset="0"/>
              </a:rPr>
              <a:t>thóc</a:t>
            </a:r>
            <a:endParaRPr lang="en-US" sz="420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11"/>
          <a:stretch>
            <a:fillRect/>
          </a:stretch>
        </p:blipFill>
        <p:spPr>
          <a:xfrm>
            <a:off x="3345445" y="3231145"/>
            <a:ext cx="5265155" cy="5265155"/>
          </a:xfrm>
          <a:prstGeom prst="rect">
            <a:avLst/>
          </a:prstGeom>
        </p:spPr>
      </p:pic>
      <p:sp>
        <p:nvSpPr>
          <p:cNvPr id="6" name="Rectangle 5"/>
          <p:cNvSpPr/>
          <p:nvPr/>
        </p:nvSpPr>
        <p:spPr>
          <a:xfrm>
            <a:off x="10991445" y="8976836"/>
            <a:ext cx="4216936" cy="738664"/>
          </a:xfrm>
          <a:prstGeom prst="rect">
            <a:avLst/>
          </a:prstGeom>
        </p:spPr>
        <p:txBody>
          <a:bodyPr wrap="square">
            <a:spAutoFit/>
          </a:bodyPr>
          <a:lstStyle/>
          <a:p>
            <a:pPr lvl="0" algn="ctr">
              <a:spcBef>
                <a:spcPts val="300"/>
              </a:spcBef>
              <a:spcAft>
                <a:spcPts val="300"/>
              </a:spcAft>
              <a:tabLst>
                <a:tab pos="2719705" algn="l"/>
              </a:tabLst>
            </a:pPr>
            <a:r>
              <a:rPr lang="en-US" sz="4200">
                <a:solidFill>
                  <a:prstClr val="black"/>
                </a:solidFill>
                <a:latin typeface="Arial" panose="020B0604020202020204" pitchFamily="34" charset="0"/>
                <a:ea typeface="Malgun Gothic" panose="020B0503020000020004" pitchFamily="34" charset="-127"/>
                <a:cs typeface="Arial" panose="020B0604020202020204" pitchFamily="34" charset="0"/>
              </a:rPr>
              <a:t>Hộp sữa ông </a:t>
            </a:r>
            <a:r>
              <a:rPr lang="en-US" sz="4200" smtClean="0">
                <a:solidFill>
                  <a:prstClr val="black"/>
                </a:solidFill>
                <a:latin typeface="Arial" panose="020B0604020202020204" pitchFamily="34" charset="0"/>
                <a:ea typeface="Malgun Gothic" panose="020B0503020000020004" pitchFamily="34" charset="-127"/>
                <a:cs typeface="Arial" panose="020B0604020202020204" pitchFamily="34" charset="0"/>
              </a:rPr>
              <a:t>thọ</a:t>
            </a:r>
            <a:endParaRPr lang="en-US" sz="4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10757162" y="3207785"/>
            <a:ext cx="4685502" cy="5373942"/>
          </a:xfrm>
          <a:prstGeom prst="rect">
            <a:avLst/>
          </a:prstGeom>
        </p:spPr>
      </p:pic>
      <p:sp>
        <p:nvSpPr>
          <p:cNvPr id="9" name="Rectangle 8"/>
          <p:cNvSpPr/>
          <p:nvPr/>
        </p:nvSpPr>
        <p:spPr>
          <a:xfrm>
            <a:off x="16535400" y="8947897"/>
            <a:ext cx="1021433" cy="1061829"/>
          </a:xfrm>
          <a:prstGeom prst="rect">
            <a:avLst/>
          </a:prstGeom>
        </p:spPr>
        <p:txBody>
          <a:bodyPr wrap="none">
            <a:spAutoFit/>
          </a:bodyPr>
          <a:lstStyle/>
          <a:p>
            <a:pPr lvl="0" algn="just">
              <a:lnSpc>
                <a:spcPct val="150000"/>
              </a:lnSpc>
              <a:spcBef>
                <a:spcPts val="300"/>
              </a:spcBef>
              <a:spcAft>
                <a:spcPts val="300"/>
              </a:spcAft>
              <a:tabLst>
                <a:tab pos="2719705" algn="l"/>
              </a:tabLst>
            </a:pPr>
            <a:r>
              <a:rPr lang="en-US" sz="42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4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91911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p:cTn id="12" dur="500" fill="hold"/>
                                        <p:tgtEl>
                                          <p:spTgt spid="82"/>
                                        </p:tgtEl>
                                        <p:attrNameLst>
                                          <p:attrName>ppt_w</p:attrName>
                                        </p:attrNameLst>
                                      </p:cBhvr>
                                      <p:tavLst>
                                        <p:tav tm="0">
                                          <p:val>
                                            <p:fltVal val="0"/>
                                          </p:val>
                                        </p:tav>
                                        <p:tav tm="100000">
                                          <p:val>
                                            <p:strVal val="#ppt_w"/>
                                          </p:val>
                                        </p:tav>
                                      </p:tavLst>
                                    </p:anim>
                                    <p:anim calcmode="lin" valueType="num">
                                      <p:cBhvr>
                                        <p:cTn id="13" dur="500" fill="hold"/>
                                        <p:tgtEl>
                                          <p:spTgt spid="82"/>
                                        </p:tgtEl>
                                        <p:attrNameLst>
                                          <p:attrName>ppt_h</p:attrName>
                                        </p:attrNameLst>
                                      </p:cBhvr>
                                      <p:tavLst>
                                        <p:tav tm="0">
                                          <p:val>
                                            <p:fltVal val="0"/>
                                          </p:val>
                                        </p:tav>
                                        <p:tav tm="100000">
                                          <p:val>
                                            <p:strVal val="#ppt_h"/>
                                          </p:val>
                                        </p:tav>
                                      </p:tavLst>
                                    </p:anim>
                                    <p:animEffect transition="in" filter="fade">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4" name="Group 74"/>
          <p:cNvGrpSpPr/>
          <p:nvPr/>
        </p:nvGrpSpPr>
        <p:grpSpPr>
          <a:xfrm>
            <a:off x="5955948" y="-25400"/>
            <a:ext cx="9678046" cy="6558990"/>
            <a:chOff x="0" y="0"/>
            <a:chExt cx="12904061" cy="8745320"/>
          </a:xfrm>
        </p:grpSpPr>
        <p:sp>
          <p:nvSpPr>
            <p:cNvPr id="75" name="Freeform 75"/>
            <p:cNvSpPr/>
            <p:nvPr/>
          </p:nvSpPr>
          <p:spPr>
            <a:xfrm>
              <a:off x="0" y="0"/>
              <a:ext cx="12904089" cy="8744966"/>
            </a:xfrm>
            <a:custGeom>
              <a:avLst/>
              <a:gdLst/>
              <a:ahLst/>
              <a:cxnLst/>
              <a:rect l="l" t="t" r="r" b="b"/>
              <a:pathLst>
                <a:path w="12904089" h="8744966">
                  <a:moveTo>
                    <a:pt x="3992626" y="0"/>
                  </a:moveTo>
                  <a:lnTo>
                    <a:pt x="0" y="4240022"/>
                  </a:lnTo>
                  <a:lnTo>
                    <a:pt x="4667123" y="8744966"/>
                  </a:lnTo>
                  <a:lnTo>
                    <a:pt x="12904089"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grpSp>
        <p:nvGrpSpPr>
          <p:cNvPr id="76" name="Group 76"/>
          <p:cNvGrpSpPr/>
          <p:nvPr/>
        </p:nvGrpSpPr>
        <p:grpSpPr>
          <a:xfrm>
            <a:off x="12114652" y="0"/>
            <a:ext cx="6173334" cy="8589900"/>
            <a:chOff x="0" y="0"/>
            <a:chExt cx="8231112" cy="11453200"/>
          </a:xfrm>
        </p:grpSpPr>
        <p:sp>
          <p:nvSpPr>
            <p:cNvPr id="77" name="Freeform 77"/>
            <p:cNvSpPr/>
            <p:nvPr/>
          </p:nvSpPr>
          <p:spPr>
            <a:xfrm>
              <a:off x="381" y="0"/>
              <a:ext cx="8230743" cy="11452733"/>
            </a:xfrm>
            <a:custGeom>
              <a:avLst/>
              <a:gdLst/>
              <a:ahLst/>
              <a:cxnLst/>
              <a:rect l="l" t="t" r="r" b="b"/>
              <a:pathLst>
                <a:path w="8230743" h="11452733">
                  <a:moveTo>
                    <a:pt x="8230743" y="0"/>
                  </a:moveTo>
                  <a:lnTo>
                    <a:pt x="0" y="8204708"/>
                  </a:lnTo>
                  <a:lnTo>
                    <a:pt x="3753231" y="11452733"/>
                  </a:lnTo>
                  <a:lnTo>
                    <a:pt x="8230743" y="6988683"/>
                  </a:lnTo>
                  <a:lnTo>
                    <a:pt x="8230743"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78" name="TextBox 78"/>
          <p:cNvSpPr txBox="1"/>
          <p:nvPr/>
        </p:nvSpPr>
        <p:spPr>
          <a:xfrm>
            <a:off x="1536175" y="3978825"/>
            <a:ext cx="7516350" cy="2740650"/>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What is a </a:t>
            </a:r>
            <a:r>
              <a:rPr kumimoji="0" lang="en-US" sz="8000" b="1" i="1" u="none" strike="noStrike" kern="1200" cap="none" spc="0" normalizeH="0" baseline="0" noProof="0">
                <a:ln>
                  <a:noFill/>
                </a:ln>
                <a:solidFill>
                  <a:srgbClr val="FFF1F7"/>
                </a:solidFill>
                <a:effectLst/>
                <a:uLnTx/>
                <a:uFillTx/>
                <a:latin typeface="Arimo Bold Italics"/>
                <a:ea typeface="Arimo Bold Italics"/>
                <a:cs typeface="Arimo Bold Italics"/>
                <a:sym typeface="Arimo Bold Italics"/>
              </a:rPr>
              <a:t>Polygon?</a:t>
            </a:r>
          </a:p>
        </p:txBody>
      </p:sp>
      <p:sp>
        <p:nvSpPr>
          <p:cNvPr id="79" name="TextBox 79"/>
          <p:cNvSpPr txBox="1"/>
          <p:nvPr/>
        </p:nvSpPr>
        <p:spPr>
          <a:xfrm>
            <a:off x="1745975" y="1698363"/>
            <a:ext cx="1840350" cy="1947850"/>
          </a:xfrm>
          <a:prstGeom prst="rect">
            <a:avLst/>
          </a:prstGeom>
        </p:spPr>
        <p:txBody>
          <a:bodyPr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01</a:t>
            </a:r>
          </a:p>
        </p:txBody>
      </p:sp>
      <p:sp>
        <p:nvSpPr>
          <p:cNvPr id="89" name="TextBox 88">
            <a:extLst>
              <a:ext uri="{FF2B5EF4-FFF2-40B4-BE49-F238E27FC236}">
                <a16:creationId xmlns:a16="http://schemas.microsoft.com/office/drawing/2014/main" id="{711493CA-7A75-074E-7097-E1E357F2E0AF}"/>
              </a:ext>
            </a:extLst>
          </p:cNvPr>
          <p:cNvSpPr txBox="1"/>
          <p:nvPr/>
        </p:nvSpPr>
        <p:spPr>
          <a:xfrm>
            <a:off x="685800" y="495300"/>
            <a:ext cx="13259662" cy="1169551"/>
          </a:xfrm>
          <a:prstGeom prst="rect">
            <a:avLst/>
          </a:prstGeom>
          <a:noFill/>
        </p:spPr>
        <p:txBody>
          <a:bodyPr wrap="square" rtlCol="0">
            <a:spAutoFit/>
          </a:bodyPr>
          <a:lstStyle/>
          <a:p>
            <a:pPr lvl="0" algn="ctr">
              <a:defRPr/>
            </a:pPr>
            <a:r>
              <a:rPr lang="en-US" sz="7000" b="1" smtClean="0">
                <a:solidFill>
                  <a:srgbClr val="457EFD"/>
                </a:solidFill>
                <a:latin typeface="Arial" panose="020B0604020202020204" pitchFamily="34" charset="0"/>
                <a:cs typeface="Arial" panose="020B0604020202020204" pitchFamily="34" charset="0"/>
              </a:rPr>
              <a:t>KHUNG KIẾN THỨC</a:t>
            </a:r>
            <a:endParaRPr kumimoji="0" lang="en-US" sz="7000" b="1" i="0" u="none" strike="noStrike" kern="1200" cap="none" spc="0" normalizeH="0" baseline="0" noProof="0">
              <a:ln>
                <a:noFill/>
              </a:ln>
              <a:solidFill>
                <a:srgbClr val="457EFD"/>
              </a:solidFill>
              <a:effectLst/>
              <a:uLnTx/>
              <a:uFillTx/>
              <a:latin typeface="Arial" panose="020B0604020202020204" pitchFamily="34" charset="0"/>
              <a:cs typeface="Arial" panose="020B0604020202020204" pitchFamily="34" charset="0"/>
            </a:endParaRPr>
          </a:p>
        </p:txBody>
      </p:sp>
      <p:grpSp>
        <p:nvGrpSpPr>
          <p:cNvPr id="92" name="Group 91"/>
          <p:cNvGrpSpPr/>
          <p:nvPr/>
        </p:nvGrpSpPr>
        <p:grpSpPr>
          <a:xfrm>
            <a:off x="685800" y="2287628"/>
            <a:ext cx="13259662" cy="7580272"/>
            <a:chOff x="532538" y="2065313"/>
            <a:chExt cx="13259662" cy="7580272"/>
          </a:xfrm>
        </p:grpSpPr>
        <p:sp>
          <p:nvSpPr>
            <p:cNvPr id="84" name="Rectangle 83"/>
            <p:cNvSpPr/>
            <p:nvPr/>
          </p:nvSpPr>
          <p:spPr>
            <a:xfrm>
              <a:off x="532538" y="2065313"/>
              <a:ext cx="13259662" cy="7580272"/>
            </a:xfrm>
            <a:prstGeom prst="rect">
              <a:avLst/>
            </a:prstGeom>
            <a:solidFill>
              <a:srgbClr val="FF9FC8"/>
            </a:solidFill>
            <a:ln>
              <a:solidFill>
                <a:srgbClr val="FF9F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066800" y="2476500"/>
              <a:ext cx="7985725" cy="784830"/>
            </a:xfrm>
            <a:prstGeom prst="rect">
              <a:avLst/>
            </a:prstGeom>
          </p:spPr>
          <p:txBody>
            <a:bodyPr wrap="square">
              <a:spAutoFit/>
            </a:bodyPr>
            <a:lstStyle/>
            <a:p>
              <a:pPr algn="just">
                <a:spcBef>
                  <a:spcPts val="300"/>
                </a:spcBef>
                <a:spcAft>
                  <a:spcPts val="300"/>
                </a:spcAft>
                <a:tabLst>
                  <a:tab pos="2719705" algn="l"/>
                </a:tabLst>
              </a:pPr>
              <a:r>
                <a:rPr lang="vi-VN" sz="4500">
                  <a:ea typeface="Malgun Gothic" panose="020B0503020000020004" pitchFamily="34" charset="-127"/>
                  <a:cs typeface="Times New Roman" panose="02020603050405020304" pitchFamily="18" charset="0"/>
                </a:rPr>
                <a:t>Một số yếu tố của hình trụ:  </a:t>
              </a:r>
              <a:endParaRPr lang="en-US" sz="4500">
                <a:effectLst/>
                <a:ea typeface="Calibri" panose="020F0502020204030204" pitchFamily="34" charset="0"/>
                <a:cs typeface="Times New Roman" panose="02020603050405020304" pitchFamily="18" charset="0"/>
              </a:endParaRPr>
            </a:p>
          </p:txBody>
        </p:sp>
        <p:pic>
          <p:nvPicPr>
            <p:cNvPr id="85" name="Picture 8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65982" y="3866389"/>
              <a:ext cx="4499195" cy="5469106"/>
            </a:xfrm>
            <a:prstGeom prst="rect">
              <a:avLst/>
            </a:prstGeom>
          </p:spPr>
        </p:pic>
        <mc:AlternateContent xmlns:mc="http://schemas.openxmlformats.org/markup-compatibility/2006" xmlns:a14="http://schemas.microsoft.com/office/drawing/2010/main">
          <mc:Choice Requires="a14">
            <p:sp>
              <p:nvSpPr>
                <p:cNvPr id="86" name="Rectangle 85"/>
                <p:cNvSpPr/>
                <p:nvPr/>
              </p:nvSpPr>
              <p:spPr>
                <a:xfrm>
                  <a:off x="7193528" y="4445883"/>
                  <a:ext cx="6446272" cy="4202817"/>
                </a:xfrm>
                <a:prstGeom prst="rect">
                  <a:avLst/>
                </a:prstGeom>
              </p:spPr>
              <p:txBody>
                <a:bodyPr wrap="square">
                  <a:spAutoFit/>
                </a:bodyPr>
                <a:lstStyle/>
                <a:p>
                  <a:pPr lvl="0" algn="just">
                    <a:lnSpc>
                      <a:spcPct val="200000"/>
                    </a:lnSpc>
                    <a:spcBef>
                      <a:spcPts val="300"/>
                    </a:spcBef>
                    <a:spcAft>
                      <a:spcPts val="300"/>
                    </a:spcAft>
                    <a:tabLst>
                      <a:tab pos="2719705" algn="l"/>
                    </a:tabLst>
                  </a:pPr>
                  <a:r>
                    <a:rPr lang="vi-VN" sz="4500">
                      <a:solidFill>
                        <a:prstClr val="black"/>
                      </a:solidFill>
                      <a:ea typeface="Malgun Gothic" panose="020B0503020000020004" pitchFamily="34" charset="-127"/>
                      <a:cs typeface="Times New Roman" panose="02020603050405020304" pitchFamily="18" charset="0"/>
                    </a:rPr>
                    <a:t>Chiều cao: </a:t>
                  </a:r>
                  <a14:m>
                    <m:oMath xmlns:m="http://schemas.openxmlformats.org/officeDocument/2006/math">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h</m:t>
                      </m:r>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𝑂</m:t>
                      </m:r>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𝑂</m:t>
                      </m:r>
                    </m:oMath>
                  </a14:m>
                  <a:r>
                    <a:rPr lang="vi-VN" sz="4500">
                      <a:solidFill>
                        <a:prstClr val="black"/>
                      </a:solidFill>
                      <a:ea typeface="Malgun Gothic" panose="020B0503020000020004" pitchFamily="34" charset="-127"/>
                      <a:cs typeface="Times New Roman" panose="02020603050405020304" pitchFamily="18" charset="0"/>
                    </a:rPr>
                    <a:t>.</a:t>
                  </a:r>
                  <a:endParaRPr lang="en-US" sz="4500">
                    <a:solidFill>
                      <a:prstClr val="black"/>
                    </a:solidFill>
                    <a:ea typeface="Calibri" panose="020F0502020204030204" pitchFamily="34" charset="0"/>
                    <a:cs typeface="Times New Roman" panose="02020603050405020304" pitchFamily="18" charset="0"/>
                  </a:endParaRPr>
                </a:p>
                <a:p>
                  <a:pPr lvl="0" algn="just">
                    <a:lnSpc>
                      <a:spcPct val="200000"/>
                    </a:lnSpc>
                    <a:spcBef>
                      <a:spcPts val="300"/>
                    </a:spcBef>
                    <a:spcAft>
                      <a:spcPts val="300"/>
                    </a:spcAft>
                    <a:tabLst>
                      <a:tab pos="2719705" algn="l"/>
                    </a:tabLst>
                  </a:pPr>
                  <a:r>
                    <a:rPr lang="vi-VN" sz="4500">
                      <a:solidFill>
                        <a:prstClr val="black"/>
                      </a:solidFill>
                      <a:ea typeface="Malgun Gothic" panose="020B0503020000020004" pitchFamily="34" charset="-127"/>
                      <a:cs typeface="Times New Roman" panose="02020603050405020304" pitchFamily="18" charset="0"/>
                    </a:rPr>
                    <a:t>Bán kính đáy: </a:t>
                  </a:r>
                  <a14:m>
                    <m:oMath xmlns:m="http://schemas.openxmlformats.org/officeDocument/2006/math">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𝑅</m:t>
                      </m:r>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𝑂𝐵</m:t>
                      </m:r>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500">
                    <a:solidFill>
                      <a:prstClr val="black"/>
                    </a:solidFill>
                    <a:ea typeface="Calibri" panose="020F0502020204030204" pitchFamily="34" charset="0"/>
                    <a:cs typeface="Times New Roman" panose="02020603050405020304" pitchFamily="18" charset="0"/>
                  </a:endParaRPr>
                </a:p>
                <a:p>
                  <a:pPr lvl="0" algn="just">
                    <a:lnSpc>
                      <a:spcPct val="200000"/>
                    </a:lnSpc>
                    <a:spcBef>
                      <a:spcPts val="300"/>
                    </a:spcBef>
                    <a:spcAft>
                      <a:spcPts val="300"/>
                    </a:spcAft>
                    <a:tabLst>
                      <a:tab pos="2719705" algn="l"/>
                    </a:tabLst>
                  </a:pPr>
                  <a:r>
                    <a:rPr lang="vi-VN" sz="4500">
                      <a:solidFill>
                        <a:prstClr val="black"/>
                      </a:solidFill>
                      <a:ea typeface="Malgun Gothic" panose="020B0503020000020004" pitchFamily="34" charset="-127"/>
                      <a:cs typeface="Times New Roman" panose="02020603050405020304" pitchFamily="18" charset="0"/>
                    </a:rPr>
                    <a:t>Đường sinh: </a:t>
                  </a:r>
                  <a14:m>
                    <m:oMath xmlns:m="http://schemas.openxmlformats.org/officeDocument/2006/math">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𝑙</m:t>
                      </m:r>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45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oMath>
                  </a14:m>
                  <a:r>
                    <a:rPr lang="vi-VN" sz="4500">
                      <a:solidFill>
                        <a:prstClr val="black"/>
                      </a:solidFill>
                      <a:ea typeface="Malgun Gothic" panose="020B0503020000020004" pitchFamily="34" charset="-127"/>
                      <a:cs typeface="Times New Roman" panose="02020603050405020304" pitchFamily="18" charset="0"/>
                    </a:rPr>
                    <a:t>.</a:t>
                  </a:r>
                  <a:endParaRPr lang="en-US" sz="4500">
                    <a:solidFill>
                      <a:prstClr val="black"/>
                    </a:solidFill>
                    <a:ea typeface="Calibri" panose="020F0502020204030204" pitchFamily="34" charset="0"/>
                    <a:cs typeface="Times New Roman" panose="02020603050405020304" pitchFamily="18"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7193528" y="4445883"/>
                  <a:ext cx="6446272" cy="4202817"/>
                </a:xfrm>
                <a:prstGeom prst="rect">
                  <a:avLst/>
                </a:prstGeom>
                <a:blipFill>
                  <a:blip r:embed="rId5"/>
                  <a:stretch>
                    <a:fillRect l="-3970" b="-5951"/>
                  </a:stretch>
                </a:blipFill>
              </p:spPr>
              <p:txBody>
                <a:bodyPr/>
                <a:lstStyle/>
                <a:p>
                  <a:r>
                    <a:rPr lang="en-US">
                      <a:noFill/>
                    </a:rPr>
                    <a:t> </a:t>
                  </a:r>
                </a:p>
              </p:txBody>
            </p:sp>
          </mc:Fallback>
        </mc:AlternateContent>
      </p:grpSp>
      <p:sp>
        <p:nvSpPr>
          <p:cNvPr id="93" name="Freeform 8"/>
          <p:cNvSpPr/>
          <p:nvPr/>
        </p:nvSpPr>
        <p:spPr>
          <a:xfrm>
            <a:off x="13709863" y="6686183"/>
            <a:ext cx="4120937" cy="3283521"/>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94" name="Freeform 7"/>
          <p:cNvSpPr/>
          <p:nvPr/>
        </p:nvSpPr>
        <p:spPr>
          <a:xfrm rot="20386148">
            <a:off x="15990351" y="587760"/>
            <a:ext cx="1535243" cy="2666622"/>
          </a:xfrm>
          <a:custGeom>
            <a:avLst/>
            <a:gdLst/>
            <a:ahLst/>
            <a:cxnLst/>
            <a:rect l="l" t="t" r="r" b="b"/>
            <a:pathLst>
              <a:path w="2744788" h="5024784">
                <a:moveTo>
                  <a:pt x="0" y="0"/>
                </a:moveTo>
                <a:lnTo>
                  <a:pt x="2744788" y="0"/>
                </a:lnTo>
                <a:lnTo>
                  <a:pt x="2744788" y="5024784"/>
                </a:lnTo>
                <a:lnTo>
                  <a:pt x="0" y="5024784"/>
                </a:lnTo>
                <a:lnTo>
                  <a:pt x="0" y="0"/>
                </a:lnTo>
                <a:close/>
              </a:path>
            </a:pathLst>
          </a:custGeom>
          <a:blipFill>
            <a:blip r:embed="rId14"/>
            <a:stretch>
              <a:fillRect/>
            </a:stretch>
          </a:blipFill>
        </p:spPr>
      </p:sp>
    </p:spTree>
    <p:extLst>
      <p:ext uri="{BB962C8B-B14F-4D97-AF65-F5344CB8AC3E}">
        <p14:creationId xmlns:p14="http://schemas.microsoft.com/office/powerpoint/2010/main" val="29328476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barn(inVertical)">
                                      <p:cBhvr>
                                        <p:cTn id="1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7" name="Freeform 77"/>
          <p:cNvSpPr/>
          <p:nvPr/>
        </p:nvSpPr>
        <p:spPr>
          <a:xfrm>
            <a:off x="16518822" y="8442417"/>
            <a:ext cx="1769178" cy="1709400"/>
          </a:xfrm>
          <a:custGeom>
            <a:avLst/>
            <a:gdLst/>
            <a:ahLst/>
            <a:cxnLst/>
            <a:rect l="l" t="t" r="r" b="b"/>
            <a:pathLst>
              <a:path w="1769178" h="1709400">
                <a:moveTo>
                  <a:pt x="0" y="0"/>
                </a:moveTo>
                <a:lnTo>
                  <a:pt x="1769178" y="0"/>
                </a:lnTo>
                <a:lnTo>
                  <a:pt x="1769178" y="1709400"/>
                </a:lnTo>
                <a:lnTo>
                  <a:pt x="0" y="1709400"/>
                </a:lnTo>
                <a:lnTo>
                  <a:pt x="0" y="0"/>
                </a:lnTo>
                <a:close/>
              </a:path>
            </a:pathLst>
          </a:custGeom>
          <a:blipFill>
            <a:blip r:embed="rId3"/>
            <a:stretch>
              <a:fillRect l="-1" r="-1"/>
            </a:stretch>
          </a:blipFill>
        </p:spPr>
      </p:sp>
      <p:sp>
        <p:nvSpPr>
          <p:cNvPr id="79" name="Freeform 79"/>
          <p:cNvSpPr/>
          <p:nvPr/>
        </p:nvSpPr>
        <p:spPr>
          <a:xfrm>
            <a:off x="439321" y="7287768"/>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
        <p:nvSpPr>
          <p:cNvPr id="91" name="TextBox 90">
            <a:extLst>
              <a:ext uri="{FF2B5EF4-FFF2-40B4-BE49-F238E27FC236}">
                <a16:creationId xmlns:a16="http://schemas.microsoft.com/office/drawing/2014/main" id="{1C0FDDE4-B345-9CEF-46D5-6288E812B092}"/>
              </a:ext>
            </a:extLst>
          </p:cNvPr>
          <p:cNvSpPr txBox="1"/>
          <p:nvPr/>
        </p:nvSpPr>
        <p:spPr>
          <a:xfrm>
            <a:off x="381000" y="385108"/>
            <a:ext cx="17481884" cy="1938992"/>
          </a:xfrm>
          <a:prstGeom prst="rect">
            <a:avLst/>
          </a:prstGeom>
          <a:noFill/>
        </p:spPr>
        <p:txBody>
          <a:bodyPr wrap="square">
            <a:spAutoFit/>
          </a:bodyPr>
          <a:lstStyle/>
          <a:p>
            <a:pPr lvl="0" algn="just" defTabSz="1828800">
              <a:lnSpc>
                <a:spcPct val="150000"/>
              </a:lnSpc>
              <a:buClr>
                <a:srgbClr val="000000"/>
              </a:buClr>
              <a:defRPr/>
            </a:pPr>
            <a:r>
              <a:rPr lang="nl-NL" sz="4200" b="1" kern="0" smtClean="0">
                <a:solidFill>
                  <a:schemeClr val="bg1"/>
                </a:solidFill>
                <a:highlight>
                  <a:srgbClr val="0000FF"/>
                </a:highlight>
                <a:latin typeface="Arial" panose="020B0604020202020204" pitchFamily="34" charset="0"/>
                <a:ea typeface="Calibri" panose="020F0502020204030204" pitchFamily="34" charset="0"/>
                <a:cs typeface="Arial" panose="020B0604020202020204" pitchFamily="34" charset="0"/>
              </a:rPr>
              <a:t>Ví dụ 1:</a:t>
            </a:r>
            <a:r>
              <a:rPr lang="nl-NL" sz="4200" b="1" kern="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4200" kern="0">
                <a:solidFill>
                  <a:srgbClr val="000000"/>
                </a:solidFill>
                <a:latin typeface="Arial"/>
                <a:cs typeface="Arial"/>
                <a:sym typeface="Arial"/>
              </a:rPr>
              <a:t>Hãy kể tên một bán kính đáy và một đường sinh </a:t>
            </a:r>
            <a:r>
              <a:rPr lang="vi-VN" sz="4200" kern="0">
                <a:solidFill>
                  <a:srgbClr val="000000"/>
                </a:solidFill>
                <a:latin typeface="Arial"/>
                <a:cs typeface="Arial"/>
                <a:sym typeface="Arial"/>
              </a:rPr>
              <a:t>của </a:t>
            </a:r>
            <a:r>
              <a:rPr lang="vi-VN" sz="4200" kern="0" smtClean="0">
                <a:solidFill>
                  <a:srgbClr val="000000"/>
                </a:solidFill>
                <a:latin typeface="Arial"/>
                <a:cs typeface="Arial"/>
                <a:sym typeface="Arial"/>
              </a:rPr>
              <a:t>hình</a:t>
            </a:r>
            <a:r>
              <a:rPr lang="en-US" sz="4200" kern="0" smtClean="0">
                <a:solidFill>
                  <a:srgbClr val="000000"/>
                </a:solidFill>
                <a:latin typeface="Arial"/>
                <a:cs typeface="Arial"/>
                <a:sym typeface="Arial"/>
              </a:rPr>
              <a:t> </a:t>
            </a:r>
            <a:r>
              <a:rPr lang="vi-VN" sz="4200" kern="0" smtClean="0">
                <a:solidFill>
                  <a:srgbClr val="000000"/>
                </a:solidFill>
                <a:latin typeface="Arial"/>
                <a:cs typeface="Arial"/>
                <a:sym typeface="Arial"/>
              </a:rPr>
              <a:t>trụ </a:t>
            </a:r>
            <a:r>
              <a:rPr lang="vi-VN" sz="4200" kern="0">
                <a:solidFill>
                  <a:srgbClr val="000000"/>
                </a:solidFill>
                <a:latin typeface="Arial"/>
                <a:cs typeface="Arial"/>
                <a:sym typeface="Arial"/>
              </a:rPr>
              <a:t>trong Hình 10.4. Cho biết chiều cao của hình trụ này.</a:t>
            </a:r>
            <a:endParaRPr kumimoji="0" lang="en-US" sz="4200" b="0" i="0" u="none" strike="noStrike" kern="0" cap="none" spc="0" normalizeH="0" baseline="0" noProof="0">
              <a:ln>
                <a:noFill/>
              </a:ln>
              <a:solidFill>
                <a:srgbClr val="000000"/>
              </a:solidFill>
              <a:effectLst/>
              <a:uLnTx/>
              <a:uFillTx/>
              <a:latin typeface="Arial"/>
              <a:cs typeface="Arial"/>
              <a:sym typeface="Arial"/>
            </a:endParaRPr>
          </a:p>
        </p:txBody>
      </p:sp>
      <p:grpSp>
        <p:nvGrpSpPr>
          <p:cNvPr id="93" name="Group 92"/>
          <p:cNvGrpSpPr/>
          <p:nvPr/>
        </p:nvGrpSpPr>
        <p:grpSpPr>
          <a:xfrm>
            <a:off x="250669" y="2901098"/>
            <a:ext cx="2797331" cy="1404202"/>
            <a:chOff x="859666" y="676025"/>
            <a:chExt cx="3432866" cy="1051118"/>
          </a:xfrm>
        </p:grpSpPr>
        <p:pic>
          <p:nvPicPr>
            <p:cNvPr id="94" name="Picture 93"/>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5" name="TextBox 94"/>
            <p:cNvSpPr txBox="1"/>
            <p:nvPr/>
          </p:nvSpPr>
          <p:spPr>
            <a:xfrm>
              <a:off x="859666" y="859152"/>
              <a:ext cx="3432866" cy="55292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98" name="Rectangle 97"/>
              <p:cNvSpPr/>
              <p:nvPr/>
            </p:nvSpPr>
            <p:spPr>
              <a:xfrm>
                <a:off x="1736469" y="4686300"/>
                <a:ext cx="9296400" cy="4278094"/>
              </a:xfrm>
              <a:prstGeom prst="rect">
                <a:avLst/>
              </a:prstGeom>
            </p:spPr>
            <p:txBody>
              <a:bodyPr wrap="square">
                <a:spAutoFit/>
              </a:bodyPr>
              <a:lstStyle/>
              <a:p>
                <a:pPr algn="just">
                  <a:lnSpc>
                    <a:spcPct val="200000"/>
                  </a:lnSpc>
                  <a:spcBef>
                    <a:spcPts val="600"/>
                  </a:spcBef>
                  <a:spcAft>
                    <a:spcPts val="600"/>
                  </a:spcAft>
                </a:pPr>
                <a14:m>
                  <m:oMath xmlns:m="http://schemas.openxmlformats.org/officeDocument/2006/math">
                    <m:r>
                      <a:rPr lang="vi-VN" sz="4200" i="1" smtClean="0">
                        <a:latin typeface="Cambria Math" panose="02040503050406030204" pitchFamily="18" charset="0"/>
                        <a:cs typeface="Arial" panose="020B0604020202020204" pitchFamily="34" charset="0"/>
                      </a:rPr>
                      <m:t>𝑂</m:t>
                    </m:r>
                    <m:r>
                      <a:rPr lang="vi-VN" sz="4200" i="1" smtClean="0">
                        <a:latin typeface="Cambria Math" panose="02040503050406030204" pitchFamily="18" charset="0"/>
                        <a:cs typeface="Arial" panose="020B0604020202020204" pitchFamily="34" charset="0"/>
                      </a:rPr>
                      <m:t>′</m:t>
                    </m:r>
                    <m:r>
                      <a:rPr lang="vi-VN" sz="4200" i="1" smtClean="0">
                        <a:latin typeface="Cambria Math" panose="02040503050406030204" pitchFamily="18" charset="0"/>
                        <a:cs typeface="Arial" panose="020B0604020202020204" pitchFamily="34" charset="0"/>
                      </a:rPr>
                      <m:t>𝑀</m:t>
                    </m:r>
                  </m:oMath>
                </a14:m>
                <a:r>
                  <a:rPr lang="en-US" sz="4200" smtClean="0">
                    <a:cs typeface="Arial" panose="020B0604020202020204" pitchFamily="34" charset="0"/>
                  </a:rPr>
                  <a:t> </a:t>
                </a:r>
                <a:r>
                  <a:rPr lang="vi-VN" sz="4200">
                    <a:cs typeface="Arial" panose="020B0604020202020204" pitchFamily="34" charset="0"/>
                  </a:rPr>
                  <a:t>là một bán kính đáy của hình </a:t>
                </a:r>
                <a:r>
                  <a:rPr lang="vi-VN" sz="4200">
                    <a:cs typeface="Arial" panose="020B0604020202020204" pitchFamily="34" charset="0"/>
                  </a:rPr>
                  <a:t>trụ</a:t>
                </a:r>
                <a:r>
                  <a:rPr lang="vi-VN" sz="4200" smtClean="0">
                    <a:cs typeface="Arial" panose="020B0604020202020204" pitchFamily="34" charset="0"/>
                  </a:rPr>
                  <a:t>.</a:t>
                </a:r>
                <a:endParaRPr lang="en-US" sz="4200" smtClean="0">
                  <a:cs typeface="Arial" panose="020B0604020202020204" pitchFamily="34" charset="0"/>
                </a:endParaRPr>
              </a:p>
              <a:p>
                <a:pPr algn="just">
                  <a:lnSpc>
                    <a:spcPct val="200000"/>
                  </a:lnSpc>
                  <a:spcBef>
                    <a:spcPts val="600"/>
                  </a:spcBef>
                  <a:spcAft>
                    <a:spcPts val="600"/>
                  </a:spcAft>
                </a:pPr>
                <a14:m>
                  <m:oMath xmlns:m="http://schemas.openxmlformats.org/officeDocument/2006/math">
                    <m:r>
                      <a:rPr lang="vi-VN" sz="4200" i="1" smtClean="0">
                        <a:latin typeface="Cambria Math" panose="02040503050406030204" pitchFamily="18" charset="0"/>
                        <a:cs typeface="Arial" panose="020B0604020202020204" pitchFamily="34" charset="0"/>
                      </a:rPr>
                      <m:t>𝐸𝐹</m:t>
                    </m:r>
                  </m:oMath>
                </a14:m>
                <a:r>
                  <a:rPr lang="vi-VN" sz="4200" smtClean="0">
                    <a:cs typeface="Arial" panose="020B0604020202020204" pitchFamily="34" charset="0"/>
                  </a:rPr>
                  <a:t> </a:t>
                </a:r>
                <a:r>
                  <a:rPr lang="vi-VN" sz="4200">
                    <a:cs typeface="Arial" panose="020B0604020202020204" pitchFamily="34" charset="0"/>
                  </a:rPr>
                  <a:t>là một đường sinh của hình </a:t>
                </a:r>
                <a:r>
                  <a:rPr lang="vi-VN" sz="4200">
                    <a:cs typeface="Arial" panose="020B0604020202020204" pitchFamily="34" charset="0"/>
                  </a:rPr>
                  <a:t>trụ</a:t>
                </a:r>
                <a:r>
                  <a:rPr lang="vi-VN" sz="4200" smtClean="0">
                    <a:cs typeface="Arial" panose="020B0604020202020204" pitchFamily="34" charset="0"/>
                  </a:rPr>
                  <a:t>.</a:t>
                </a:r>
                <a:endParaRPr lang="en-US" sz="4200" smtClean="0">
                  <a:cs typeface="Arial" panose="020B0604020202020204" pitchFamily="34" charset="0"/>
                </a:endParaRPr>
              </a:p>
              <a:p>
                <a:pPr algn="just">
                  <a:lnSpc>
                    <a:spcPct val="200000"/>
                  </a:lnSpc>
                  <a:spcBef>
                    <a:spcPts val="600"/>
                  </a:spcBef>
                  <a:spcAft>
                    <a:spcPts val="600"/>
                  </a:spcAft>
                </a:pPr>
                <a:r>
                  <a:rPr lang="vi-VN" sz="4200" smtClean="0">
                    <a:cs typeface="Arial" panose="020B0604020202020204" pitchFamily="34" charset="0"/>
                  </a:rPr>
                  <a:t>Chiều </a:t>
                </a:r>
                <a:r>
                  <a:rPr lang="vi-VN" sz="4200">
                    <a:cs typeface="Arial" panose="020B0604020202020204" pitchFamily="34" charset="0"/>
                  </a:rPr>
                  <a:t>cao </a:t>
                </a:r>
                <a14:m>
                  <m:oMath xmlns:m="http://schemas.openxmlformats.org/officeDocument/2006/math">
                    <m:r>
                      <a:rPr lang="vi-VN" sz="4200" i="1" smtClean="0">
                        <a:latin typeface="Cambria Math" panose="02040503050406030204" pitchFamily="18" charset="0"/>
                        <a:cs typeface="Arial" panose="020B0604020202020204" pitchFamily="34" charset="0"/>
                      </a:rPr>
                      <m:t>𝑂</m:t>
                    </m:r>
                    <m:r>
                      <a:rPr lang="vi-VN" sz="4200" i="1" smtClean="0">
                        <a:latin typeface="Cambria Math" panose="02040503050406030204" pitchFamily="18" charset="0"/>
                        <a:cs typeface="Arial" panose="020B0604020202020204" pitchFamily="34" charset="0"/>
                      </a:rPr>
                      <m:t>′</m:t>
                    </m:r>
                    <m:r>
                      <a:rPr lang="vi-VN" sz="4200" i="1" smtClean="0">
                        <a:latin typeface="Cambria Math" panose="02040503050406030204" pitchFamily="18" charset="0"/>
                        <a:cs typeface="Arial" panose="020B0604020202020204" pitchFamily="34" charset="0"/>
                      </a:rPr>
                      <m:t>𝑂</m:t>
                    </m:r>
                    <m:r>
                      <a:rPr lang="vi-VN" sz="4200" i="1" smtClean="0">
                        <a:latin typeface="Cambria Math" panose="02040503050406030204" pitchFamily="18" charset="0"/>
                        <a:cs typeface="Arial" panose="020B0604020202020204" pitchFamily="34" charset="0"/>
                      </a:rPr>
                      <m:t>=</m:t>
                    </m:r>
                    <m:r>
                      <a:rPr lang="vi-VN" sz="4200" i="1" smtClean="0">
                        <a:latin typeface="Cambria Math" panose="02040503050406030204" pitchFamily="18" charset="0"/>
                        <a:cs typeface="Arial" panose="020B0604020202020204" pitchFamily="34" charset="0"/>
                      </a:rPr>
                      <m:t>10</m:t>
                    </m:r>
                    <m:r>
                      <a:rPr lang="vi-VN" sz="4200" i="1" smtClean="0">
                        <a:latin typeface="Cambria Math" panose="02040503050406030204" pitchFamily="18" charset="0"/>
                        <a:cs typeface="Arial" panose="020B0604020202020204" pitchFamily="34" charset="0"/>
                      </a:rPr>
                      <m:t> </m:t>
                    </m:r>
                    <m:r>
                      <a:rPr lang="vi-VN" sz="4200" i="1" smtClean="0">
                        <a:latin typeface="Cambria Math" panose="02040503050406030204" pitchFamily="18" charset="0"/>
                        <a:cs typeface="Arial" panose="020B0604020202020204" pitchFamily="34" charset="0"/>
                      </a:rPr>
                      <m:t>𝑐𝑚</m:t>
                    </m:r>
                  </m:oMath>
                </a14:m>
                <a:r>
                  <a:rPr lang="vi-VN" sz="420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p:sp>
            <p:nvSpPr>
              <p:cNvPr id="98" name="Rectangle 97"/>
              <p:cNvSpPr>
                <a:spLocks noRot="1" noChangeAspect="1" noMove="1" noResize="1" noEditPoints="1" noAdjustHandles="1" noChangeArrowheads="1" noChangeShapeType="1" noTextEdit="1"/>
              </p:cNvSpPr>
              <p:nvPr/>
            </p:nvSpPr>
            <p:spPr>
              <a:xfrm>
                <a:off x="1736469" y="4686300"/>
                <a:ext cx="9296400" cy="4278094"/>
              </a:xfrm>
              <a:prstGeom prst="rect">
                <a:avLst/>
              </a:prstGeom>
              <a:blipFill>
                <a:blip r:embed="rId12"/>
                <a:stretch>
                  <a:fillRect l="-2557" b="-997"/>
                </a:stretch>
              </a:blipFill>
            </p:spPr>
            <p:txBody>
              <a:bodyPr/>
              <a:lstStyle/>
              <a:p>
                <a:r>
                  <a:rPr lang="en-US">
                    <a:noFill/>
                  </a:rPr>
                  <a:t> </a:t>
                </a:r>
              </a:p>
            </p:txBody>
          </p:sp>
        </mc:Fallback>
      </mc:AlternateContent>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668752" y="3053100"/>
            <a:ext cx="5009648" cy="6510000"/>
          </a:xfrm>
          <a:prstGeom prst="rect">
            <a:avLst/>
          </a:prstGeom>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anim calcmode="lin" valueType="num">
                                      <p:cBhvr>
                                        <p:cTn id="8" dur="500" fill="hold"/>
                                        <p:tgtEl>
                                          <p:spTgt spid="91"/>
                                        </p:tgtEl>
                                        <p:attrNameLst>
                                          <p:attrName>ppt_x</p:attrName>
                                        </p:attrNameLst>
                                      </p:cBhvr>
                                      <p:tavLst>
                                        <p:tav tm="0">
                                          <p:val>
                                            <p:strVal val="#ppt_x"/>
                                          </p:val>
                                        </p:tav>
                                        <p:tav tm="100000">
                                          <p:val>
                                            <p:strVal val="#ppt_x"/>
                                          </p:val>
                                        </p:tav>
                                      </p:tavLst>
                                    </p:anim>
                                    <p:anim calcmode="lin" valueType="num">
                                      <p:cBhvr>
                                        <p:cTn id="9" dur="500" fill="hold"/>
                                        <p:tgtEl>
                                          <p:spTgt spid="9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p:cTn id="19" dur="500" fill="hold"/>
                                        <p:tgtEl>
                                          <p:spTgt spid="93"/>
                                        </p:tgtEl>
                                        <p:attrNameLst>
                                          <p:attrName>ppt_w</p:attrName>
                                        </p:attrNameLst>
                                      </p:cBhvr>
                                      <p:tavLst>
                                        <p:tav tm="0">
                                          <p:val>
                                            <p:fltVal val="0"/>
                                          </p:val>
                                        </p:tav>
                                        <p:tav tm="100000">
                                          <p:val>
                                            <p:strVal val="#ppt_w"/>
                                          </p:val>
                                        </p:tav>
                                      </p:tavLst>
                                    </p:anim>
                                    <p:anim calcmode="lin" valueType="num">
                                      <p:cBhvr>
                                        <p:cTn id="20" dur="500" fill="hold"/>
                                        <p:tgtEl>
                                          <p:spTgt spid="93"/>
                                        </p:tgtEl>
                                        <p:attrNameLst>
                                          <p:attrName>ppt_h</p:attrName>
                                        </p:attrNameLst>
                                      </p:cBhvr>
                                      <p:tavLst>
                                        <p:tav tm="0">
                                          <p:val>
                                            <p:fltVal val="0"/>
                                          </p:val>
                                        </p:tav>
                                        <p:tav tm="100000">
                                          <p:val>
                                            <p:strVal val="#ppt_h"/>
                                          </p:val>
                                        </p:tav>
                                      </p:tavLst>
                                    </p:anim>
                                    <p:animEffect transition="in" filter="fade">
                                      <p:cBhvr>
                                        <p:cTn id="21" dur="500"/>
                                        <p:tgtEl>
                                          <p:spTgt spid="9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8">
                                            <p:txEl>
                                              <p:pRg st="0" end="0"/>
                                            </p:txEl>
                                          </p:spTgt>
                                        </p:tgtEl>
                                        <p:attrNameLst>
                                          <p:attrName>style.visibility</p:attrName>
                                        </p:attrNameLst>
                                      </p:cBhvr>
                                      <p:to>
                                        <p:strVal val="visible"/>
                                      </p:to>
                                    </p:set>
                                    <p:animEffect transition="in" filter="randombar(horizontal)">
                                      <p:cBhvr>
                                        <p:cTn id="26" dur="500"/>
                                        <p:tgtEl>
                                          <p:spTgt spid="9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8">
                                            <p:txEl>
                                              <p:pRg st="1" end="1"/>
                                            </p:txEl>
                                          </p:spTgt>
                                        </p:tgtEl>
                                        <p:attrNameLst>
                                          <p:attrName>style.visibility</p:attrName>
                                        </p:attrNameLst>
                                      </p:cBhvr>
                                      <p:to>
                                        <p:strVal val="visible"/>
                                      </p:to>
                                    </p:set>
                                    <p:animEffect transition="in" filter="randombar(horizontal)">
                                      <p:cBhvr>
                                        <p:cTn id="31" dur="500"/>
                                        <p:tgtEl>
                                          <p:spTgt spid="9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98">
                                            <p:txEl>
                                              <p:pRg st="2" end="2"/>
                                            </p:txEl>
                                          </p:spTgt>
                                        </p:tgtEl>
                                        <p:attrNameLst>
                                          <p:attrName>style.visibility</p:attrName>
                                        </p:attrNameLst>
                                      </p:cBhvr>
                                      <p:to>
                                        <p:strVal val="visible"/>
                                      </p:to>
                                    </p:set>
                                    <p:animEffect transition="in" filter="randombar(horizontal)">
                                      <p:cBhvr>
                                        <p:cTn id="36" dur="500"/>
                                        <p:tgtEl>
                                          <p:spTgt spid="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4096</TotalTime>
  <Words>3409</Words>
  <Application>Microsoft Office PowerPoint</Application>
  <PresentationFormat>Custom</PresentationFormat>
  <Paragraphs>492</Paragraphs>
  <Slides>67</Slides>
  <Notes>64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Arimo</vt:lpstr>
      <vt:lpstr>Aharoni</vt:lpstr>
      <vt:lpstr>Jua</vt:lpstr>
      <vt:lpstr>SimSun</vt:lpstr>
      <vt:lpstr>Aptos</vt:lpstr>
      <vt:lpstr>Malgun Gothic</vt:lpstr>
      <vt:lpstr>Calibri</vt:lpstr>
      <vt:lpstr>Arimo Bold Italics</vt:lpstr>
      <vt:lpstr>KG Primary Penmanship</vt:lpstr>
      <vt:lpstr>Arial</vt:lpstr>
      <vt:lpstr>Cambria Math</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Copy of Math Subject for Elementary School_ Polygons by Slidesgo.pptx</dc:title>
  <dc:creator>Hà Ngân</dc:creator>
  <cp:lastModifiedBy>Admin</cp:lastModifiedBy>
  <cp:revision>135</cp:revision>
  <dcterms:created xsi:type="dcterms:W3CDTF">2006-08-16T00:00:00Z</dcterms:created>
  <dcterms:modified xsi:type="dcterms:W3CDTF">2025-01-02T06:48:52Z</dcterms:modified>
  <dc:identifier>DAGY9x3_s-I</dc:identifier>
</cp:coreProperties>
</file>