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5"/>
  </p:notesMasterIdLst>
  <p:sldIdLst>
    <p:sldId id="350" r:id="rId2"/>
    <p:sldId id="292" r:id="rId3"/>
    <p:sldId id="359" r:id="rId4"/>
    <p:sldId id="420" r:id="rId5"/>
    <p:sldId id="421" r:id="rId6"/>
    <p:sldId id="348" r:id="rId7"/>
    <p:sldId id="423" r:id="rId8"/>
    <p:sldId id="337" r:id="rId9"/>
    <p:sldId id="392" r:id="rId10"/>
    <p:sldId id="339" r:id="rId11"/>
    <p:sldId id="344" r:id="rId12"/>
    <p:sldId id="334" r:id="rId13"/>
    <p:sldId id="356" r:id="rId1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0000FF"/>
    <a:srgbClr val="009900"/>
    <a:srgbClr val="FF9933"/>
    <a:srgbClr val="FFA3FF"/>
    <a:srgbClr val="FFCCFF"/>
    <a:srgbClr val="FFFFFF"/>
    <a:srgbClr val="CC00CC"/>
    <a:srgbClr val="FFF3FF"/>
    <a:srgbClr val="FF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356" autoAdjust="0"/>
  </p:normalViewPr>
  <p:slideViewPr>
    <p:cSldViewPr>
      <p:cViewPr varScale="1">
        <p:scale>
          <a:sx n="66" d="100"/>
          <a:sy n="66" d="100"/>
        </p:scale>
        <p:origin x="684" y="4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2/11/2025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vi-VN" sz="2800" b="1" dirty="0">
                <a:solidFill>
                  <a:srgbClr val="0070C0"/>
                </a:solidFill>
                <a:effectLst>
                  <a:outerShdw blurRad="38100" dist="38100" dir="2700000" algn="tl">
                    <a:srgbClr val="000000">
                      <a:alpha val="43137"/>
                    </a:srgbClr>
                  </a:outerShdw>
                </a:effectLst>
                <a:cs typeface="Times New Roman" panose="02020603050405020304" pitchFamily="18" charset="0"/>
              </a:rPr>
              <a:t>Chu Thị Thanh Loan</a:t>
            </a:r>
            <a:b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70C0"/>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THCS </a:t>
            </a:r>
            <a:r>
              <a:rPr lang="vi-VN" sz="2800" b="1" dirty="0">
                <a:solidFill>
                  <a:srgbClr val="0070C0"/>
                </a:solidFill>
                <a:effectLst>
                  <a:outerShdw blurRad="38100" dist="38100" dir="2700000" algn="tl">
                    <a:srgbClr val="000000">
                      <a:alpha val="43137"/>
                    </a:srgbClr>
                  </a:outerShdw>
                </a:effectLst>
                <a:cs typeface="Times New Roman" panose="02020603050405020304" pitchFamily="18" charset="0"/>
              </a:rPr>
              <a:t>Nguyễn Gia Thiều</a:t>
            </a:r>
            <a:endPar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7</a:t>
            </a:r>
          </a:p>
        </p:txBody>
      </p:sp>
      <p:pic>
        <p:nvPicPr>
          <p:cNvPr id="4" name="Picture 3"/>
          <p:cNvPicPr>
            <a:picLocks noChangeAspect="1"/>
          </p:cNvPicPr>
          <p:nvPr/>
        </p:nvPicPr>
        <p:blipFill>
          <a:blip r:embed="rId4">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457200" y="304800"/>
            <a:ext cx="1727200" cy="1930400"/>
          </a:xfrm>
          <a:prstGeom prst="rect">
            <a:avLst/>
          </a:prstGeom>
        </p:spPr>
      </p:pic>
    </p:spTree>
    <p:extLst>
      <p:ext uri="{BB962C8B-B14F-4D97-AF65-F5344CB8AC3E}">
        <p14:creationId xmlns:p14="http://schemas.microsoft.com/office/powerpoint/2010/main" val="332991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612">
        <p15:prstTrans prst="peelOff"/>
      </p:transition>
    </mc:Choice>
    <mc:Fallback xmlns="">
      <p:transition spd="slow" advTm="5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a Xuan Hat mau 1 lan">
            <a:hlinkClick r:id="" action="ppaction://media"/>
            <a:extLst>
              <a:ext uri="{FF2B5EF4-FFF2-40B4-BE49-F238E27FC236}">
                <a16:creationId xmlns:a16="http://schemas.microsoft.com/office/drawing/2014/main" id="{9C945EFB-AC83-EFB8-AEF0-7772B0EC9E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0700" y="445016"/>
            <a:ext cx="8724900" cy="6336784"/>
          </a:xfrm>
          <a:prstGeom prst="rect">
            <a:avLst/>
          </a:prstGeom>
        </p:spPr>
      </p:pic>
      <p:sp>
        <p:nvSpPr>
          <p:cNvPr id="2" name="Title 1"/>
          <p:cNvSpPr>
            <a:spLocks noGrp="1"/>
          </p:cNvSpPr>
          <p:nvPr>
            <p:ph type="title"/>
          </p:nvPr>
        </p:nvSpPr>
        <p:spPr>
          <a:xfrm>
            <a:off x="2286000" y="0"/>
            <a:ext cx="7391400" cy="715962"/>
          </a:xfrm>
        </p:spPr>
        <p:txBody>
          <a:bodyPr/>
          <a:lstStyle/>
          <a:p>
            <a:r>
              <a:rPr lang="vi-VN" sz="2800" b="1">
                <a:solidFill>
                  <a:srgbClr val="00B050"/>
                </a:solidFill>
                <a:cs typeface="Times New Roman" panose="02020603050405020304" pitchFamily="18" charset="0"/>
              </a:rPr>
              <a:t>Nghe bài hát</a:t>
            </a:r>
            <a:endParaRPr lang="en-US" sz="2800" b="1" dirty="0">
              <a:solidFill>
                <a:srgbClr val="00B050"/>
              </a:solidFill>
              <a:cs typeface="Times New Roman" panose="02020603050405020304" pitchFamily="18" charset="0"/>
            </a:endParaRPr>
          </a:p>
        </p:txBody>
      </p:sp>
    </p:spTree>
    <p:extLst>
      <p:ext uri="{BB962C8B-B14F-4D97-AF65-F5344CB8AC3E}">
        <p14:creationId xmlns:p14="http://schemas.microsoft.com/office/powerpoint/2010/main" val="768637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4800" y="609600"/>
            <a:ext cx="1158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a:solidFill>
                  <a:srgbClr val="0000FF"/>
                </a:solidFill>
                <a:cs typeface="Times New Roman" panose="02020603050405020304" pitchFamily="18" charset="0"/>
              </a:rPr>
              <a:t>2. </a:t>
            </a:r>
            <a:r>
              <a:rPr lang="en-US" sz="3200" b="1">
                <a:solidFill>
                  <a:srgbClr val="0000FF"/>
                </a:solidFill>
                <a:latin typeface="+mj-lt"/>
                <a:cs typeface="Times New Roman" panose="02020603050405020304" pitchFamily="18" charset="0"/>
              </a:rPr>
              <a:t>Thể hiện tiết tấu</a:t>
            </a:r>
          </a:p>
          <a:p>
            <a:r>
              <a:rPr lang="en-US" sz="3200" b="1">
                <a:solidFill>
                  <a:srgbClr val="0000FF"/>
                </a:solidFill>
                <a:latin typeface="+mj-lt"/>
                <a:cs typeface="Times New Roman" panose="02020603050405020304" pitchFamily="18" charset="0"/>
              </a:rPr>
              <a:t>và ứng dụng đệm cho bài hát</a:t>
            </a:r>
            <a:endParaRPr lang="en-US" sz="3200" kern="0" dirty="0">
              <a:solidFill>
                <a:srgbClr val="0000FF"/>
              </a:solidFill>
              <a:cs typeface="Times New Roman" panose="02020603050405020304" pitchFamily="18" charset="0"/>
            </a:endParaRPr>
          </a:p>
        </p:txBody>
      </p:sp>
      <p:grpSp>
        <p:nvGrpSpPr>
          <p:cNvPr id="14" name="Group 13"/>
          <p:cNvGrpSpPr/>
          <p:nvPr/>
        </p:nvGrpSpPr>
        <p:grpSpPr>
          <a:xfrm>
            <a:off x="1938450" y="2627397"/>
            <a:ext cx="8196150" cy="3072363"/>
            <a:chOff x="1905000" y="2627397"/>
            <a:chExt cx="8196150" cy="3072363"/>
          </a:xfrm>
        </p:grpSpPr>
        <p:pic>
          <p:nvPicPr>
            <p:cNvPr id="5" name="Picture 4"/>
            <p:cNvPicPr>
              <a:picLocks noChangeAspect="1"/>
            </p:cNvPicPr>
            <p:nvPr/>
          </p:nvPicPr>
          <p:blipFill rotWithShape="1">
            <a:blip r:embed="rId2"/>
            <a:srcRect b="5833"/>
            <a:stretch/>
          </p:blipFill>
          <p:spPr>
            <a:xfrm>
              <a:off x="8653350" y="3355805"/>
              <a:ext cx="1447800" cy="2183475"/>
            </a:xfrm>
            <a:prstGeom prst="rect">
              <a:avLst/>
            </a:prstGeom>
          </p:spPr>
        </p:pic>
        <p:pic>
          <p:nvPicPr>
            <p:cNvPr id="9" name="Picture 8"/>
            <p:cNvPicPr>
              <a:picLocks noChangeAspect="1"/>
            </p:cNvPicPr>
            <p:nvPr/>
          </p:nvPicPr>
          <p:blipFill>
            <a:blip r:embed="rId3"/>
            <a:stretch>
              <a:fillRect/>
            </a:stretch>
          </p:blipFill>
          <p:spPr>
            <a:xfrm>
              <a:off x="1905000" y="3355805"/>
              <a:ext cx="1981200" cy="2343955"/>
            </a:xfrm>
            <a:prstGeom prst="rect">
              <a:avLst/>
            </a:prstGeom>
          </p:spPr>
        </p:pic>
        <p:pic>
          <p:nvPicPr>
            <p:cNvPr id="10" name="Picture 9"/>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7388"/>
            <a:stretch/>
          </p:blipFill>
          <p:spPr>
            <a:xfrm>
              <a:off x="4860867" y="2627397"/>
              <a:ext cx="2741616" cy="2133600"/>
            </a:xfrm>
            <a:prstGeom prst="rect">
              <a:avLst/>
            </a:prstGeom>
          </p:spPr>
        </p:pic>
      </p:grpSp>
    </p:spTree>
    <p:extLst>
      <p:ext uri="{BB962C8B-B14F-4D97-AF65-F5344CB8AC3E}">
        <p14:creationId xmlns:p14="http://schemas.microsoft.com/office/powerpoint/2010/main" val="888302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D5 BaiTap Tiet Tau tempo 160 BQ">
            <a:hlinkClick r:id="" action="ppaction://media"/>
            <a:extLst>
              <a:ext uri="{FF2B5EF4-FFF2-40B4-BE49-F238E27FC236}">
                <a16:creationId xmlns:a16="http://schemas.microsoft.com/office/drawing/2014/main" id="{768D337B-E6B5-B81F-5FF7-AA47F3E8FB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55600"/>
            <a:ext cx="12192000" cy="6146800"/>
          </a:xfrm>
          <a:prstGeom prst="rect">
            <a:avLst/>
          </a:prstGeom>
        </p:spPr>
      </p:pic>
    </p:spTree>
    <p:extLst>
      <p:ext uri="{BB962C8B-B14F-4D97-AF65-F5344CB8AC3E}">
        <p14:creationId xmlns:p14="http://schemas.microsoft.com/office/powerpoint/2010/main" val="512552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77174"/>
            <a:chOff x="0" y="0"/>
            <a:chExt cx="12192000" cy="6877174"/>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84" t="32903" r="23219"/>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68" y="3181228"/>
              <a:ext cx="3200400" cy="3695946"/>
            </a:xfrm>
            <a:prstGeom prst="rect">
              <a:avLst/>
            </a:prstGeom>
          </p:spPr>
        </p:pic>
      </p:grpSp>
      <p:sp>
        <p:nvSpPr>
          <p:cNvPr id="2" name="Title 1"/>
          <p:cNvSpPr>
            <a:spLocks noGrp="1"/>
          </p:cNvSpPr>
          <p:nvPr>
            <p:ph type="title"/>
          </p:nvPr>
        </p:nvSpPr>
        <p:spPr>
          <a:xfrm>
            <a:off x="609600" y="685800"/>
            <a:ext cx="10972800" cy="1143000"/>
          </a:xfrm>
        </p:spPr>
        <p:txBody>
          <a:bodyPr/>
          <a:lstStyle/>
          <a:p>
            <a:r>
              <a:rPr lang="en-US" sz="3600" b="1">
                <a:solidFill>
                  <a:srgbClr val="0000FF"/>
                </a:solidFill>
              </a:rPr>
              <a:t>DẶN DÒ VỀ NHÀ</a:t>
            </a:r>
            <a:endParaRPr lang="en-US" sz="3600" b="1" dirty="0">
              <a:solidFill>
                <a:srgbClr val="0000FF"/>
              </a:solidFill>
            </a:endParaRPr>
          </a:p>
        </p:txBody>
      </p:sp>
      <p:sp>
        <p:nvSpPr>
          <p:cNvPr id="3" name="Content Placeholder 2"/>
          <p:cNvSpPr>
            <a:spLocks noGrp="1"/>
          </p:cNvSpPr>
          <p:nvPr>
            <p:ph idx="1"/>
          </p:nvPr>
        </p:nvSpPr>
        <p:spPr>
          <a:xfrm>
            <a:off x="2133600" y="1905001"/>
            <a:ext cx="8153400" cy="2590799"/>
          </a:xfrm>
        </p:spPr>
        <p:txBody>
          <a:bodyPr/>
          <a:lstStyle/>
          <a:p>
            <a:pPr>
              <a:buFont typeface="Wingdings" panose="05000000000000000000" pitchFamily="2" charset="2"/>
              <a:buChar char="Ø"/>
            </a:pPr>
            <a:r>
              <a:rPr lang="en-US" sz="2800">
                <a:solidFill>
                  <a:srgbClr val="0000FF"/>
                </a:solidFill>
              </a:rPr>
              <a:t>Tập biểu diễn bài hát </a:t>
            </a:r>
            <a:r>
              <a:rPr lang="en-US" sz="2800" i="1">
                <a:solidFill>
                  <a:srgbClr val="0000FF"/>
                </a:solidFill>
              </a:rPr>
              <a:t>Mùa xuân </a:t>
            </a:r>
            <a:r>
              <a:rPr lang="en-US" sz="2800">
                <a:solidFill>
                  <a:srgbClr val="0000FF"/>
                </a:solidFill>
              </a:rPr>
              <a:t>kết hợp gõ đệm hoặc vận động phụ hoạ.</a:t>
            </a:r>
          </a:p>
          <a:p>
            <a:pPr marL="0" indent="0">
              <a:lnSpc>
                <a:spcPct val="150000"/>
              </a:lnSpc>
              <a:buNone/>
            </a:pPr>
            <a:endParaRPr lang="en-US" sz="2800" dirty="0">
              <a:solidFill>
                <a:srgbClr val="0000FF"/>
              </a:solidFill>
            </a:endParaRPr>
          </a:p>
        </p:txBody>
      </p:sp>
    </p:spTree>
    <p:extLst>
      <p:ext uri="{BB962C8B-B14F-4D97-AF65-F5344CB8AC3E}">
        <p14:creationId xmlns:p14="http://schemas.microsoft.com/office/powerpoint/2010/main" val="108672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143000" y="2514600"/>
            <a:ext cx="10058400" cy="3429000"/>
          </a:xfrm>
        </p:spPr>
        <p:txBody>
          <a:bodyPr/>
          <a:lstStyle/>
          <a:p>
            <a:r>
              <a:rPr lang="en-US" sz="4000" b="1" err="1">
                <a:solidFill>
                  <a:srgbClr val="0000FF"/>
                </a:solidFill>
                <a:cs typeface="Times New Roman" panose="02020603050405020304" pitchFamily="18" charset="0"/>
              </a:rPr>
              <a:t>Tiết</a:t>
            </a:r>
            <a:r>
              <a:rPr lang="vi-VN" sz="4000" b="1">
                <a:solidFill>
                  <a:srgbClr val="0000FF"/>
                </a:solidFill>
                <a:cs typeface="Times New Roman" panose="02020603050405020304" pitchFamily="18" charset="0"/>
              </a:rPr>
              <a:t> </a:t>
            </a:r>
            <a:r>
              <a:rPr lang="en-US" sz="4000" b="1" dirty="0">
                <a:solidFill>
                  <a:srgbClr val="0000FF"/>
                </a:solidFill>
                <a:cs typeface="Times New Roman" panose="02020603050405020304" pitchFamily="18" charset="0"/>
              </a:rPr>
              <a:t>2</a:t>
            </a:r>
          </a:p>
          <a:p>
            <a:pPr algn="just"/>
            <a:r>
              <a:rPr lang="en-US" b="1" i="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Nghe tác phẩm </a:t>
            </a:r>
            <a:r>
              <a:rPr lang="vi-VN" b="1" i="1">
                <a:solidFill>
                  <a:srgbClr val="C00000"/>
                </a:solidFill>
                <a:latin typeface="+mj-lt"/>
                <a:cs typeface="Times New Roman" panose="02020603050405020304" pitchFamily="18" charset="0"/>
              </a:rPr>
              <a:t>Một mùa xuân nho nhỏ</a:t>
            </a:r>
            <a:r>
              <a:rPr lang="vi-VN" b="1">
                <a:solidFill>
                  <a:srgbClr val="C00000"/>
                </a:solidFill>
                <a:latin typeface="+mj-lt"/>
                <a:cs typeface="Times New Roman" panose="02020603050405020304" pitchFamily="18" charset="0"/>
              </a:rPr>
              <a:t>; Nhạc sĩ Trần Hoàn</a:t>
            </a:r>
            <a:endParaRPr lang="en-US" i="1">
              <a:solidFill>
                <a:srgbClr val="C00000"/>
              </a:solidFill>
              <a:latin typeface="+mj-lt"/>
              <a:cs typeface="Times New Roman" panose="02020603050405020304" pitchFamily="18" charset="0"/>
            </a:endParaRPr>
          </a:p>
          <a:p>
            <a:pPr algn="just"/>
            <a:r>
              <a:rPr lang="en-US"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Ôn tập bài</a:t>
            </a:r>
            <a:r>
              <a:rPr lang="en-US"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hát </a:t>
            </a:r>
            <a:r>
              <a:rPr lang="en-US" b="1" i="1">
                <a:solidFill>
                  <a:srgbClr val="C00000"/>
                </a:solidFill>
                <a:latin typeface="+mj-lt"/>
                <a:cs typeface="Times New Roman" panose="02020603050405020304" pitchFamily="18" charset="0"/>
              </a:rPr>
              <a:t>Mùa xuân</a:t>
            </a:r>
            <a:r>
              <a:rPr lang="en-US" b="1">
                <a:solidFill>
                  <a:srgbClr val="C00000"/>
                </a:solidFill>
                <a:latin typeface="+mj-lt"/>
                <a:cs typeface="Times New Roman" panose="02020603050405020304" pitchFamily="18" charset="0"/>
              </a:rPr>
              <a:t>; Thể hiện tiết tấu và ứng dụng đệm cho bài hát</a:t>
            </a:r>
          </a:p>
          <a:p>
            <a:pPr algn="just"/>
            <a:endParaRPr lang="en-US" sz="3600" b="1" dirty="0">
              <a:solidFill>
                <a:srgbClr val="C00000"/>
              </a:solidFill>
              <a:cs typeface="Times New Roman" panose="02020603050405020304" pitchFamily="18" charset="0"/>
            </a:endParaRPr>
          </a:p>
          <a:p>
            <a:pPr algn="just"/>
            <a:r>
              <a:rPr lang="en-US" sz="3600" b="1">
                <a:cs typeface="Times New Roman" panose="02020603050405020304" pitchFamily="18" charset="0"/>
              </a:rPr>
              <a:t>       </a:t>
            </a:r>
            <a:endParaRPr lang="en-US" sz="3600" dirty="0">
              <a:solidFill>
                <a:srgbClr val="0000FF"/>
              </a:solidFill>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5575"/>
            <a:ext cx="1727200" cy="1930400"/>
          </a:xfrm>
          <a:prstGeom prst="rect">
            <a:avLst/>
          </a:prstGeom>
        </p:spPr>
      </p:pic>
      <p:sp>
        <p:nvSpPr>
          <p:cNvPr id="8" name="Title 3">
            <a:extLst>
              <a:ext uri="{FF2B5EF4-FFF2-40B4-BE49-F238E27FC236}">
                <a16:creationId xmlns:a16="http://schemas.microsoft.com/office/drawing/2014/main" id="{F712308A-CD8B-5E36-5CC9-92238C1FBCA6}"/>
              </a:ext>
            </a:extLst>
          </p:cNvPr>
          <p:cNvSpPr>
            <a:spLocks noGrp="1"/>
          </p:cNvSpPr>
          <p:nvPr>
            <p:ph type="ctrTitle"/>
          </p:nvPr>
        </p:nvSpPr>
        <p:spPr>
          <a:xfrm>
            <a:off x="2286000" y="304800"/>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5</a:t>
            </a:r>
            <a:br>
              <a:rPr lang="en-US" sz="4000" b="1">
                <a:solidFill>
                  <a:srgbClr val="0000FF"/>
                </a:solidFill>
                <a:effectLst>
                  <a:outerShdw blurRad="38100" dist="38100" dir="2700000" algn="tl">
                    <a:srgbClr val="000000">
                      <a:alpha val="43137"/>
                    </a:srgbClr>
                  </a:outerShdw>
                </a:effectLst>
              </a:rPr>
            </a:br>
            <a:r>
              <a:rPr lang="en-US" sz="4000" b="1">
                <a:solidFill>
                  <a:srgbClr val="C00000"/>
                </a:solidFill>
                <a:effectLst>
                  <a:outerShdw blurRad="38100" dist="38100" dir="2700000" algn="tl">
                    <a:srgbClr val="000000">
                      <a:alpha val="43137"/>
                    </a:srgbClr>
                  </a:outerShdw>
                </a:effectLst>
              </a:rPr>
              <a:t>MÙA XUÂN</a:t>
            </a:r>
            <a:endParaRPr lang="en-US"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69E3C0-8323-4AED-AB4E-1A4866065112}"/>
              </a:ext>
            </a:extLst>
          </p:cNvPr>
          <p:cNvSpPr txBox="1">
            <a:spLocks/>
          </p:cNvSpPr>
          <p:nvPr/>
        </p:nvSpPr>
        <p:spPr bwMode="auto">
          <a:xfrm>
            <a:off x="1295400" y="76200"/>
            <a:ext cx="9677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a:solidFill>
                  <a:srgbClr val="0000FF"/>
                </a:solidFill>
                <a:cs typeface="Times New Roman" panose="02020603050405020304" pitchFamily="18" charset="0"/>
              </a:rPr>
              <a:t>I. Nghe </a:t>
            </a:r>
            <a:r>
              <a:rPr lang="vi-VN" sz="3200" b="1" kern="0">
                <a:solidFill>
                  <a:srgbClr val="0000FF"/>
                </a:solidFill>
                <a:cs typeface="Times New Roman" panose="02020603050405020304" pitchFamily="18" charset="0"/>
              </a:rPr>
              <a:t>tác phẩm </a:t>
            </a:r>
            <a:r>
              <a:rPr lang="vi-VN" sz="3200" b="1" i="1" kern="0">
                <a:solidFill>
                  <a:srgbClr val="0000FF"/>
                </a:solidFill>
                <a:cs typeface="Times New Roman" panose="02020603050405020304" pitchFamily="18" charset="0"/>
              </a:rPr>
              <a:t>Một mùa xuân nho nhỏ</a:t>
            </a:r>
            <a:r>
              <a:rPr lang="vi-VN" sz="3200" b="1" kern="0">
                <a:solidFill>
                  <a:srgbClr val="0000FF"/>
                </a:solidFill>
                <a:cs typeface="Times New Roman" panose="02020603050405020304" pitchFamily="18" charset="0"/>
              </a:rPr>
              <a:t>;</a:t>
            </a:r>
            <a:endParaRPr lang="en-US" sz="3200" b="1" kern="0">
              <a:solidFill>
                <a:srgbClr val="0000FF"/>
              </a:solidFill>
              <a:cs typeface="Times New Roman" panose="02020603050405020304" pitchFamily="18" charset="0"/>
            </a:endParaRPr>
          </a:p>
          <a:p>
            <a:r>
              <a:rPr lang="vi-VN" sz="3200" b="1" kern="0">
                <a:solidFill>
                  <a:srgbClr val="0000FF"/>
                </a:solidFill>
                <a:cs typeface="Times New Roman" panose="02020603050405020304" pitchFamily="18" charset="0"/>
              </a:rPr>
              <a:t>Nhạc sĩ Trần Hoàn</a:t>
            </a:r>
            <a:endParaRPr lang="en-US" sz="3200" b="1" kern="0">
              <a:solidFill>
                <a:srgbClr val="0000FF"/>
              </a:solidFill>
              <a:cs typeface="Times New Roman" panose="02020603050405020304" pitchFamily="18" charset="0"/>
            </a:endParaRPr>
          </a:p>
        </p:txBody>
      </p:sp>
      <p:sp>
        <p:nvSpPr>
          <p:cNvPr id="10" name="AutoShape 2">
            <a:extLst>
              <a:ext uri="{FF2B5EF4-FFF2-40B4-BE49-F238E27FC236}">
                <a16:creationId xmlns:a16="http://schemas.microsoft.com/office/drawing/2014/main" id="{B43A6762-C6DF-BD73-D490-1E9B10ECB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DBDDAA07-21C2-3FAB-4902-DB3EE01D8815}"/>
              </a:ext>
            </a:extLst>
          </p:cNvPr>
          <p:cNvGrpSpPr/>
          <p:nvPr/>
        </p:nvGrpSpPr>
        <p:grpSpPr>
          <a:xfrm>
            <a:off x="1759680" y="1219200"/>
            <a:ext cx="8734990" cy="5387979"/>
            <a:chOff x="685800" y="609600"/>
            <a:chExt cx="6709957" cy="4297103"/>
          </a:xfrm>
        </p:grpSpPr>
        <p:pic>
          <p:nvPicPr>
            <p:cNvPr id="1026" name="Picture 2" descr="Phân tích bài thơ Mùa Xuân Nho Nhỏ - Thanh Hải">
              <a:extLst>
                <a:ext uri="{FF2B5EF4-FFF2-40B4-BE49-F238E27FC236}">
                  <a16:creationId xmlns:a16="http://schemas.microsoft.com/office/drawing/2014/main" id="{9C825ED6-0ED4-D28B-8AC1-5A424DE16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6667500" cy="4286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7B9EAE0-0592-DD79-AF4C-EB5E356108E9}"/>
                </a:ext>
              </a:extLst>
            </p:cNvPr>
            <p:cNvPicPr>
              <a:picLocks noChangeAspect="1"/>
            </p:cNvPicPr>
            <p:nvPr/>
          </p:nvPicPr>
          <p:blipFill rotWithShape="1">
            <a:blip r:embed="rId3">
              <a:extLst>
                <a:ext uri="{28A0092B-C50C-407E-A947-70E740481C1C}">
                  <a14:useLocalDpi xmlns:a14="http://schemas.microsoft.com/office/drawing/2010/main" val="0"/>
                </a:ext>
              </a:extLst>
            </a:blip>
            <a:srcRect l="23881" t="23333" r="24229" b="24444"/>
            <a:stretch/>
          </p:blipFill>
          <p:spPr>
            <a:xfrm>
              <a:off x="4327231" y="1035005"/>
              <a:ext cx="3068526" cy="3871698"/>
            </a:xfrm>
            <a:prstGeom prst="rect">
              <a:avLst/>
            </a:prstGeom>
          </p:spPr>
        </p:pic>
      </p:grpSp>
    </p:spTree>
    <p:extLst>
      <p:ext uri="{BB962C8B-B14F-4D97-AF65-F5344CB8AC3E}">
        <p14:creationId xmlns:p14="http://schemas.microsoft.com/office/powerpoint/2010/main" val="198083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3962400" cy="457200"/>
          </a:xfrm>
        </p:spPr>
        <p:txBody>
          <a:bodyPr/>
          <a:lstStyle/>
          <a:p>
            <a:r>
              <a:rPr lang="en-US" sz="3200" b="1">
                <a:solidFill>
                  <a:srgbClr val="00B050"/>
                </a:solidFill>
                <a:cs typeface="Times New Roman" panose="02020603050405020304" pitchFamily="18" charset="0"/>
              </a:rPr>
              <a:t>Thảo luận nhóm</a:t>
            </a:r>
          </a:p>
        </p:txBody>
      </p:sp>
      <p:sp>
        <p:nvSpPr>
          <p:cNvPr id="7" name="Rectangle 2"/>
          <p:cNvSpPr>
            <a:spLocks noChangeArrowheads="1"/>
          </p:cNvSpPr>
          <p:nvPr/>
        </p:nvSpPr>
        <p:spPr bwMode="auto">
          <a:xfrm>
            <a:off x="228600" y="1262744"/>
            <a:ext cx="5943600" cy="3513182"/>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en-US" sz="2000">
                <a:solidFill>
                  <a:srgbClr val="0000FF"/>
                </a:solidFill>
                <a:latin typeface="+mj-lt"/>
                <a:ea typeface="Calibri" panose="020F0502020204030204" pitchFamily="34" charset="0"/>
              </a:rPr>
              <a:t> </a:t>
            </a:r>
            <a:r>
              <a:rPr lang="vi-VN" sz="2000">
                <a:solidFill>
                  <a:srgbClr val="0000FF"/>
                </a:solidFill>
                <a:effectLst/>
                <a:latin typeface="+mj-lt"/>
                <a:ea typeface="Calibri" panose="020F0502020204030204" pitchFamily="34" charset="0"/>
              </a:rPr>
              <a:t>Em hãy cho biết cảnh sắc mùa xuân tươi đẹp được thể hiện qua những lời ca nào?</a:t>
            </a:r>
            <a:endParaRPr lang="en-US" sz="2000">
              <a:solidFill>
                <a:srgbClr val="0000FF"/>
              </a:solidFill>
              <a:effectLst/>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000">
                <a:solidFill>
                  <a:srgbClr val="0000FF"/>
                </a:solidFill>
                <a:effectLst/>
                <a:latin typeface="+mj-lt"/>
                <a:ea typeface="Calibri" panose="020F0502020204030204" pitchFamily="34" charset="0"/>
              </a:rPr>
              <a:t>Lời hát “</a:t>
            </a:r>
            <a:r>
              <a:rPr lang="vi-VN" sz="2000" i="1">
                <a:solidFill>
                  <a:srgbClr val="0000FF"/>
                </a:solidFill>
                <a:effectLst/>
                <a:latin typeface="+mj-lt"/>
                <a:ea typeface="Calibri" panose="020F0502020204030204" pitchFamily="34" charset="0"/>
              </a:rPr>
              <a:t>Ta làm con chim hót, ta làm một nhành hoa. Một nốt trầm xao xuyến, ta biến trong hoà ca</a:t>
            </a:r>
            <a:r>
              <a:rPr lang="vi-VN" sz="2000">
                <a:solidFill>
                  <a:srgbClr val="0000FF"/>
                </a:solidFill>
                <a:effectLst/>
                <a:latin typeface="+mj-lt"/>
                <a:ea typeface="Calibri" panose="020F0502020204030204" pitchFamily="34" charset="0"/>
              </a:rPr>
              <a:t>” gợi cho em suy nghĩ, cảm xúc gì?</a:t>
            </a:r>
            <a:endParaRPr lang="en-US" sz="2000">
              <a:solidFill>
                <a:srgbClr val="0000FF"/>
              </a:solidFill>
              <a:effectLst/>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000">
                <a:solidFill>
                  <a:srgbClr val="0000FF"/>
                </a:solidFill>
                <a:effectLst/>
                <a:latin typeface="+mj-lt"/>
                <a:ea typeface="Calibri" panose="020F0502020204030204" pitchFamily="34" charset="0"/>
              </a:rPr>
              <a:t>Giai điệu của bài hát có tính chất âm nhạc như thế nào?</a:t>
            </a:r>
            <a:endParaRPr lang="en-US" sz="2000">
              <a:solidFill>
                <a:srgbClr val="0000FF"/>
              </a:solidFill>
              <a:effectLst/>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000">
                <a:solidFill>
                  <a:srgbClr val="0000FF"/>
                </a:solidFill>
                <a:effectLst/>
                <a:latin typeface="+mj-lt"/>
                <a:ea typeface="Calibri" panose="020F0502020204030204" pitchFamily="34" charset="0"/>
              </a:rPr>
              <a:t>Em thích nhất câu hát nào, vì sao?</a:t>
            </a:r>
            <a:endParaRPr lang="en-US" sz="2000">
              <a:solidFill>
                <a:srgbClr val="0000FF"/>
              </a:solidFill>
              <a:effectLst/>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kumimoji="0" lang="en-US" altLang="vi-VN"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Nêu cảm nhận của em về tác phẩm. </a:t>
            </a:r>
            <a:endParaRPr kumimoji="0" lang="en-US" altLang="vi-VN" sz="2000" b="0" u="none" strike="noStrike" cap="none" normalizeH="0" baseline="0">
              <a:ln>
                <a:noFill/>
              </a:ln>
              <a:solidFill>
                <a:srgbClr val="0000FF"/>
              </a:solidFill>
              <a:effectLst/>
              <a:latin typeface="+mj-lt"/>
            </a:endParaRPr>
          </a:p>
        </p:txBody>
      </p:sp>
      <p:pic>
        <p:nvPicPr>
          <p:cNvPr id="11" name="Picture 4" descr="https://tuannguyenweb.files.wordpress.com/2017/05/8209cd50d6a29bf52a674ca37df94565_students-group-work-by-pietluk-children-group-work-clipart_2213-1650.png?w=10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5075601"/>
            <a:ext cx="1981200" cy="14775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8A7D89-5DA0-E815-A50C-17F131265D87}"/>
              </a:ext>
            </a:extLst>
          </p:cNvPr>
          <p:cNvPicPr>
            <a:picLocks noChangeAspect="1"/>
          </p:cNvPicPr>
          <p:nvPr/>
        </p:nvPicPr>
        <p:blipFill>
          <a:blip r:embed="rId3"/>
          <a:stretch>
            <a:fillRect/>
          </a:stretch>
        </p:blipFill>
        <p:spPr>
          <a:xfrm>
            <a:off x="6477000" y="0"/>
            <a:ext cx="4872649" cy="6858000"/>
          </a:xfrm>
          <a:prstGeom prst="rect">
            <a:avLst/>
          </a:prstGeom>
        </p:spPr>
      </p:pic>
    </p:spTree>
    <p:extLst>
      <p:ext uri="{BB962C8B-B14F-4D97-AF65-F5344CB8AC3E}">
        <p14:creationId xmlns:p14="http://schemas.microsoft.com/office/powerpoint/2010/main" val="496703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10E930-0B0F-D189-9506-4ABAEC074AFC}"/>
              </a:ext>
            </a:extLst>
          </p:cNvPr>
          <p:cNvPicPr>
            <a:picLocks noChangeAspect="1"/>
          </p:cNvPicPr>
          <p:nvPr/>
        </p:nvPicPr>
        <p:blipFill>
          <a:blip r:embed="rId2"/>
          <a:stretch>
            <a:fillRect/>
          </a:stretch>
        </p:blipFill>
        <p:spPr>
          <a:xfrm flipH="1">
            <a:off x="228600" y="1905000"/>
            <a:ext cx="1791060" cy="3426170"/>
          </a:xfrm>
          <a:prstGeom prst="rect">
            <a:avLst/>
          </a:prstGeom>
        </p:spPr>
      </p:pic>
      <p:sp>
        <p:nvSpPr>
          <p:cNvPr id="4" name="Rectangle 1"/>
          <p:cNvSpPr>
            <a:spLocks noChangeArrowheads="1"/>
          </p:cNvSpPr>
          <p:nvPr/>
        </p:nvSpPr>
        <p:spPr bwMode="auto">
          <a:xfrm>
            <a:off x="2819400" y="1489496"/>
            <a:ext cx="7848600" cy="3158214"/>
          </a:xfrm>
          <a:prstGeom prst="wedgeRoundRectCallout">
            <a:avLst>
              <a:gd name="adj1" fmla="val -60585"/>
              <a:gd name="adj2" fmla="val -1508"/>
              <a:gd name="adj3" fmla="val 16667"/>
            </a:avLst>
          </a:prstGeom>
          <a:ln>
            <a:solidFill>
              <a:srgbClr val="FFC00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0" marR="0" lvl="0" indent="269875" algn="just" defTabSz="914400" rtl="0" eaLnBrk="0" fontAlgn="base" latinLnBrk="0" hangingPunct="0">
              <a:lnSpc>
                <a:spcPct val="114000"/>
              </a:lnSpc>
              <a:spcBef>
                <a:spcPct val="0"/>
              </a:spcBef>
              <a:spcAft>
                <a:spcPct val="0"/>
              </a:spcAft>
              <a:buClrTx/>
              <a:buSzTx/>
              <a:buFontTx/>
              <a:buNone/>
              <a:tabLst/>
            </a:pPr>
            <a:r>
              <a:rPr lang="vi-VN" sz="2000">
                <a:solidFill>
                  <a:srgbClr val="0000FF"/>
                </a:solidFill>
                <a:effectLst/>
                <a:latin typeface="+mj-lt"/>
                <a:ea typeface="Calibri" panose="020F0502020204030204" pitchFamily="34" charset="0"/>
              </a:rPr>
              <a:t>Với giai điệu nhẹ nhàng, tha thiết, lời ca giàu hình tượng,... bài hát </a:t>
            </a:r>
            <a:r>
              <a:rPr lang="vi-VN" sz="2000" i="1">
                <a:solidFill>
                  <a:srgbClr val="C00000"/>
                </a:solidFill>
                <a:effectLst/>
                <a:latin typeface="+mj-lt"/>
                <a:ea typeface="Calibri" panose="020F0502020204030204" pitchFamily="34" charset="0"/>
              </a:rPr>
              <a:t>Một mùa xuân nho nhỏ </a:t>
            </a:r>
            <a:r>
              <a:rPr lang="vi-VN" sz="2000">
                <a:solidFill>
                  <a:srgbClr val="0000FF"/>
                </a:solidFill>
                <a:effectLst/>
                <a:latin typeface="+mj-lt"/>
                <a:ea typeface="Calibri" panose="020F0502020204030204" pitchFamily="34" charset="0"/>
              </a:rPr>
              <a:t>thể hiện cảnh sắc mùa xuân tươi vui, tràn đầy sức sống; đem lại cho người nghe những cảm xúc bồi hồi, xao xuyến. Nội dung bài hát gửi gắm đến chúng ta thông điệp: mỗi người hãy khiêm nhường đóng góp chút gì bé nhỏ cho cuộc đời; hãy hoà cùng mọi người, đừng ồn ào phô trương, chỉ biết có mình; hãy “</a:t>
            </a:r>
            <a:r>
              <a:rPr lang="vi-VN" sz="2000" i="1">
                <a:solidFill>
                  <a:srgbClr val="0000FF"/>
                </a:solidFill>
                <a:effectLst/>
                <a:latin typeface="+mj-lt"/>
                <a:ea typeface="Calibri" panose="020F0502020204030204" pitchFamily="34" charset="0"/>
              </a:rPr>
              <a:t>làm con chim hót, làm một nhành hoa, một nốt trầm xao xuyến</a:t>
            </a:r>
            <a:r>
              <a:rPr lang="vi-VN" sz="2000">
                <a:solidFill>
                  <a:srgbClr val="0000FF"/>
                </a:solidFill>
                <a:effectLst/>
                <a:latin typeface="+mj-lt"/>
                <a:ea typeface="Calibri" panose="020F0502020204030204" pitchFamily="34" charset="0"/>
              </a:rPr>
              <a:t>” trong bản hoà ca của cả tập thể. </a:t>
            </a:r>
            <a:endParaRPr kumimoji="0" lang="en-US" altLang="vi-VN" sz="2800" u="none" strike="noStrike" cap="none" normalizeH="0" baseline="0">
              <a:ln>
                <a:noFill/>
              </a:ln>
              <a:solidFill>
                <a:srgbClr val="0000FF"/>
              </a:solidFill>
              <a:effectLst/>
              <a:latin typeface="+mj-lt"/>
            </a:endParaRPr>
          </a:p>
        </p:txBody>
      </p:sp>
    </p:spTree>
    <p:extLst>
      <p:ext uri="{BB962C8B-B14F-4D97-AF65-F5344CB8AC3E}">
        <p14:creationId xmlns:p14="http://schemas.microsoft.com/office/powerpoint/2010/main" val="192846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11582400" cy="457200"/>
          </a:xfrm>
        </p:spPr>
        <p:txBody>
          <a:bodyPr/>
          <a:lstStyle/>
          <a:p>
            <a:r>
              <a:rPr lang="en-US" sz="3200" b="1">
                <a:solidFill>
                  <a:srgbClr val="0000FF"/>
                </a:solidFill>
                <a:cs typeface="Times New Roman" panose="02020603050405020304" pitchFamily="18" charset="0"/>
              </a:rPr>
              <a:t>2. Nhạc sĩ Trần Hoàn</a:t>
            </a:r>
            <a:r>
              <a:rPr lang="en-US" sz="3200" b="1" kern="0">
                <a:solidFill>
                  <a:srgbClr val="0000FF"/>
                </a:solidFill>
                <a:cs typeface="Times New Roman" panose="02020603050405020304" pitchFamily="18" charset="0"/>
              </a:rPr>
              <a:t> </a:t>
            </a:r>
            <a:endParaRPr lang="en-US" sz="3200" b="1">
              <a:solidFill>
                <a:srgbClr val="0000FF"/>
              </a:solidFill>
              <a:cs typeface="Times New Roman" panose="02020603050405020304" pitchFamily="18" charset="0"/>
            </a:endParaRPr>
          </a:p>
        </p:txBody>
      </p:sp>
      <p:sp>
        <p:nvSpPr>
          <p:cNvPr id="3" name="Rectangle 1"/>
          <p:cNvSpPr>
            <a:spLocks noChangeArrowheads="1"/>
          </p:cNvSpPr>
          <p:nvPr/>
        </p:nvSpPr>
        <p:spPr bwMode="auto">
          <a:xfrm>
            <a:off x="685800" y="2581044"/>
            <a:ext cx="6172200" cy="23836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8088" rIns="91440" bIns="38088" numCol="1" anchor="ctr" anchorCtr="0" compatLnSpc="1">
            <a:prstTxWarp prst="textNoShape">
              <a:avLst/>
            </a:prstTxWarp>
            <a:spAutoFit/>
          </a:bodyPr>
          <a:lstStyle/>
          <a:p>
            <a:pPr marL="6858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000">
                <a:solidFill>
                  <a:srgbClr val="0000FF"/>
                </a:solidFill>
                <a:effectLst/>
                <a:latin typeface="+mj-lt"/>
                <a:ea typeface="Calibri" panose="020F0502020204030204" pitchFamily="34" charset="0"/>
              </a:rPr>
              <a:t>Em đã được nghe những ca khúc nào của nhạc sĩ Trần Hoàn?</a:t>
            </a:r>
            <a:endParaRPr lang="en-US" sz="2000">
              <a:solidFill>
                <a:srgbClr val="0000FF"/>
              </a:solidFill>
              <a:effectLst/>
              <a:latin typeface="+mj-lt"/>
              <a:ea typeface="Calibri" panose="020F0502020204030204" pitchFamily="34" charset="0"/>
            </a:endParaRPr>
          </a:p>
          <a:p>
            <a:pPr marL="6858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000">
                <a:solidFill>
                  <a:srgbClr val="0000FF"/>
                </a:solidFill>
                <a:effectLst/>
                <a:latin typeface="+mj-lt"/>
                <a:ea typeface="Calibri" panose="020F0502020204030204" pitchFamily="34" charset="0"/>
              </a:rPr>
              <a:t>Em thích nhất ca khúc nào? Vì sao?</a:t>
            </a:r>
            <a:r>
              <a:rPr lang="en-US" sz="2000">
                <a:solidFill>
                  <a:srgbClr val="0000FF"/>
                </a:solidFill>
                <a:latin typeface="+mj-lt"/>
                <a:ea typeface="Calibri" panose="020F0502020204030204" pitchFamily="34" charset="0"/>
              </a:rPr>
              <a:t> </a:t>
            </a:r>
            <a:r>
              <a:rPr lang="vi-VN" sz="2000">
                <a:solidFill>
                  <a:srgbClr val="0000FF"/>
                </a:solidFill>
                <a:effectLst/>
                <a:latin typeface="+mj-lt"/>
                <a:ea typeface="Calibri" panose="020F0502020204030204" pitchFamily="34" charset="0"/>
              </a:rPr>
              <a:t>Nội dung ca khúc nói về điều gì?</a:t>
            </a:r>
            <a:endParaRPr lang="en-US" sz="2000">
              <a:solidFill>
                <a:srgbClr val="0000FF"/>
              </a:solidFill>
              <a:effectLst/>
              <a:latin typeface="+mj-lt"/>
              <a:ea typeface="Calibri" panose="020F0502020204030204" pitchFamily="34" charset="0"/>
            </a:endParaRPr>
          </a:p>
          <a:p>
            <a:pPr marL="6858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vi-VN" sz="2000">
                <a:solidFill>
                  <a:srgbClr val="0000FF"/>
                </a:solidFill>
                <a:effectLst/>
                <a:latin typeface="+mj-lt"/>
                <a:ea typeface="Calibri" panose="020F0502020204030204" pitchFamily="34" charset="0"/>
              </a:rPr>
              <a:t>Hãy hát một vài câu trong các ca khúc của nhạc sĩ Trần Hoàn mà em biết.</a:t>
            </a:r>
            <a:endParaRPr lang="en-US" sz="2000">
              <a:solidFill>
                <a:srgbClr val="0000FF"/>
              </a:solidFill>
              <a:effectLst/>
              <a:latin typeface="+mj-lt"/>
              <a:ea typeface="Calibri" panose="020F0502020204030204" pitchFamily="34" charset="0"/>
            </a:endParaRPr>
          </a:p>
        </p:txBody>
      </p:sp>
      <p:pic>
        <p:nvPicPr>
          <p:cNvPr id="4" name="Picture 3"/>
          <p:cNvPicPr>
            <a:picLocks noChangeAspect="1"/>
          </p:cNvPicPr>
          <p:nvPr/>
        </p:nvPicPr>
        <p:blipFill>
          <a:blip r:embed="rId2"/>
          <a:stretch>
            <a:fillRect/>
          </a:stretch>
        </p:blipFill>
        <p:spPr>
          <a:xfrm>
            <a:off x="3581400" y="1371600"/>
            <a:ext cx="947738" cy="854299"/>
          </a:xfrm>
          <a:prstGeom prst="rect">
            <a:avLst/>
          </a:prstGeom>
        </p:spPr>
      </p:pic>
      <p:pic>
        <p:nvPicPr>
          <p:cNvPr id="7" name="Picture 6">
            <a:extLst>
              <a:ext uri="{FF2B5EF4-FFF2-40B4-BE49-F238E27FC236}">
                <a16:creationId xmlns:a16="http://schemas.microsoft.com/office/drawing/2014/main" id="{275917DC-364F-068E-CF35-EDD1860E8B4C}"/>
              </a:ext>
            </a:extLst>
          </p:cNvPr>
          <p:cNvPicPr>
            <a:picLocks noChangeAspect="1"/>
          </p:cNvPicPr>
          <p:nvPr/>
        </p:nvPicPr>
        <p:blipFill>
          <a:blip r:embed="rId3"/>
          <a:stretch>
            <a:fillRect/>
          </a:stretch>
        </p:blipFill>
        <p:spPr>
          <a:xfrm>
            <a:off x="7848600" y="1295400"/>
            <a:ext cx="3238500" cy="4752975"/>
          </a:xfrm>
          <a:prstGeom prst="rect">
            <a:avLst/>
          </a:prstGeom>
        </p:spPr>
      </p:pic>
    </p:spTree>
    <p:extLst>
      <p:ext uri="{BB962C8B-B14F-4D97-AF65-F5344CB8AC3E}">
        <p14:creationId xmlns:p14="http://schemas.microsoft.com/office/powerpoint/2010/main" val="2439012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5D13F7-3829-E1F4-4C31-EA4C21DAF1B9}"/>
              </a:ext>
            </a:extLst>
          </p:cNvPr>
          <p:cNvPicPr>
            <a:picLocks noChangeAspect="1"/>
          </p:cNvPicPr>
          <p:nvPr/>
        </p:nvPicPr>
        <p:blipFill>
          <a:blip r:embed="rId2"/>
          <a:stretch>
            <a:fillRect/>
          </a:stretch>
        </p:blipFill>
        <p:spPr>
          <a:xfrm flipH="1">
            <a:off x="228600" y="1905000"/>
            <a:ext cx="1791060" cy="3426170"/>
          </a:xfrm>
          <a:prstGeom prst="rect">
            <a:avLst/>
          </a:prstGeom>
        </p:spPr>
      </p:pic>
      <p:sp>
        <p:nvSpPr>
          <p:cNvPr id="4" name="Rectangle 1"/>
          <p:cNvSpPr>
            <a:spLocks noChangeArrowheads="1"/>
          </p:cNvSpPr>
          <p:nvPr/>
        </p:nvSpPr>
        <p:spPr bwMode="auto">
          <a:xfrm>
            <a:off x="2514600" y="753846"/>
            <a:ext cx="8915400" cy="5099171"/>
          </a:xfrm>
          <a:prstGeom prst="wedgeRoundRectCallout">
            <a:avLst>
              <a:gd name="adj1" fmla="val -57751"/>
              <a:gd name="adj2" fmla="val -6666"/>
              <a:gd name="adj3" fmla="val 16667"/>
            </a:avLst>
          </a:prstGeom>
          <a:ln>
            <a:solidFill>
              <a:srgbClr val="FFC00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lvl="0" indent="269875" algn="just" eaLnBrk="0" hangingPunct="0">
              <a:lnSpc>
                <a:spcPct val="114000"/>
              </a:lnSpc>
            </a:pPr>
            <a:r>
              <a:rPr lang="vi-VN" sz="2000" b="1">
                <a:solidFill>
                  <a:srgbClr val="C00000"/>
                </a:solidFill>
                <a:ea typeface="Calibri" panose="020F0502020204030204" pitchFamily="34" charset="0"/>
              </a:rPr>
              <a:t>Nhạc sĩ Trần Hoàn </a:t>
            </a:r>
            <a:r>
              <a:rPr lang="vi-VN" sz="2000">
                <a:solidFill>
                  <a:srgbClr val="0000FF"/>
                </a:solidFill>
                <a:ea typeface="Calibri" panose="020F0502020204030204" pitchFamily="34" charset="0"/>
              </a:rPr>
              <a:t>tên thật là Nguyễn Tăng Hích. Ông sinh năm 1928, quê ở tỉnh Quảng Trị. Ông nguyên là Bộ trưởng Bộ Văn hoá − Thông tin, Phó ban Tư tưởng − Văn hoá Trung ương, Chủ tịch Ủy ban toàn quốc các Hội Liên hiệp Văn học Nghệ thuật Việt Nam. Các ca khúc của ông có đề tài phong phú, tính chất âm nhạc trữ tình, đằm thắm và đậm đà âm hưởng dân gian. Cho đến nay nhiều bài hát của ông vẫn được công chúng yêu thích như: </a:t>
            </a:r>
            <a:r>
              <a:rPr lang="vi-VN" sz="2000" i="1">
                <a:solidFill>
                  <a:srgbClr val="0000FF"/>
                </a:solidFill>
                <a:ea typeface="Calibri" panose="020F0502020204030204" pitchFamily="34" charset="0"/>
              </a:rPr>
              <a:t>Sơn nữ ca</a:t>
            </a:r>
            <a:r>
              <a:rPr lang="vi-VN" sz="2000">
                <a:solidFill>
                  <a:srgbClr val="0000FF"/>
                </a:solidFill>
                <a:ea typeface="Calibri" panose="020F0502020204030204" pitchFamily="34" charset="0"/>
              </a:rPr>
              <a:t>, </a:t>
            </a:r>
            <a:r>
              <a:rPr lang="vi-VN" sz="2000" i="1">
                <a:solidFill>
                  <a:srgbClr val="0000FF"/>
                </a:solidFill>
                <a:ea typeface="Calibri" panose="020F0502020204030204" pitchFamily="34" charset="0"/>
              </a:rPr>
              <a:t>Lời người ra đi</a:t>
            </a:r>
            <a:r>
              <a:rPr lang="vi-VN" sz="2000">
                <a:solidFill>
                  <a:srgbClr val="0000FF"/>
                </a:solidFill>
                <a:ea typeface="Calibri" panose="020F0502020204030204" pitchFamily="34" charset="0"/>
              </a:rPr>
              <a:t>, </a:t>
            </a:r>
            <a:r>
              <a:rPr lang="vi-VN" sz="2000" i="1">
                <a:solidFill>
                  <a:srgbClr val="0000FF"/>
                </a:solidFill>
                <a:ea typeface="Calibri" panose="020F0502020204030204" pitchFamily="34" charset="0"/>
              </a:rPr>
              <a:t>Lời ru trên nương </a:t>
            </a:r>
            <a:r>
              <a:rPr lang="vi-VN" sz="2000">
                <a:solidFill>
                  <a:srgbClr val="0000FF"/>
                </a:solidFill>
                <a:ea typeface="Calibri" panose="020F0502020204030204" pitchFamily="34" charset="0"/>
              </a:rPr>
              <a:t>(phỏng thơ Nguyễn Khoa Điềm), </a:t>
            </a:r>
            <a:r>
              <a:rPr lang="vi-VN" sz="2000" i="1">
                <a:solidFill>
                  <a:srgbClr val="0000FF"/>
                </a:solidFill>
                <a:ea typeface="Calibri" panose="020F0502020204030204" pitchFamily="34" charset="0"/>
              </a:rPr>
              <a:t>Giữa Mạc Tư Khoa nghe câu hò Nghệ Tĩnh</a:t>
            </a:r>
            <a:r>
              <a:rPr lang="vi-VN" sz="2000">
                <a:solidFill>
                  <a:srgbClr val="0000FF"/>
                </a:solidFill>
                <a:ea typeface="Calibri" panose="020F0502020204030204" pitchFamily="34" charset="0"/>
              </a:rPr>
              <a:t>, </a:t>
            </a:r>
            <a:r>
              <a:rPr lang="vi-VN" sz="2000" i="1">
                <a:solidFill>
                  <a:srgbClr val="0000FF"/>
                </a:solidFill>
                <a:ea typeface="Calibri" panose="020F0502020204030204" pitchFamily="34" charset="0"/>
              </a:rPr>
              <a:t>Khúc hát người Hà Nội</a:t>
            </a:r>
            <a:r>
              <a:rPr lang="vi-VN" sz="2000">
                <a:solidFill>
                  <a:srgbClr val="0000FF"/>
                </a:solidFill>
                <a:ea typeface="Calibri" panose="020F0502020204030204" pitchFamily="34" charset="0"/>
              </a:rPr>
              <a:t>, </a:t>
            </a:r>
            <a:r>
              <a:rPr lang="vi-VN" sz="2000" i="1">
                <a:solidFill>
                  <a:srgbClr val="0000FF"/>
                </a:solidFill>
                <a:ea typeface="Calibri" panose="020F0502020204030204" pitchFamily="34" charset="0"/>
              </a:rPr>
              <a:t>Một mùa xuân nho nhỏ </a:t>
            </a:r>
            <a:r>
              <a:rPr lang="vi-VN" sz="2000">
                <a:solidFill>
                  <a:srgbClr val="0000FF"/>
                </a:solidFill>
                <a:ea typeface="Calibri" panose="020F0502020204030204" pitchFamily="34" charset="0"/>
              </a:rPr>
              <a:t>(phỏng thơ Thanh Hải), </a:t>
            </a:r>
            <a:r>
              <a:rPr lang="vi-VN" sz="2000" i="1">
                <a:solidFill>
                  <a:srgbClr val="0000FF"/>
                </a:solidFill>
                <a:ea typeface="Calibri" panose="020F0502020204030204" pitchFamily="34" charset="0"/>
              </a:rPr>
              <a:t>Thăm bến Nhà Rồng</a:t>
            </a:r>
            <a:r>
              <a:rPr lang="vi-VN" sz="2000">
                <a:solidFill>
                  <a:srgbClr val="0000FF"/>
                </a:solidFill>
                <a:ea typeface="Calibri" panose="020F0502020204030204" pitchFamily="34" charset="0"/>
              </a:rPr>
              <a:t>, </a:t>
            </a:r>
            <a:r>
              <a:rPr lang="vi-VN" sz="2000" i="1">
                <a:solidFill>
                  <a:srgbClr val="0000FF"/>
                </a:solidFill>
                <a:ea typeface="Calibri" panose="020F0502020204030204" pitchFamily="34" charset="0"/>
              </a:rPr>
              <a:t>Lời Bác dặn trước lúc đi xa</a:t>
            </a:r>
            <a:r>
              <a:rPr lang="vi-VN" sz="2000">
                <a:solidFill>
                  <a:srgbClr val="0000FF"/>
                </a:solidFill>
                <a:ea typeface="Calibri" panose="020F0502020204030204" pitchFamily="34" charset="0"/>
              </a:rPr>
              <a:t>,...</a:t>
            </a:r>
            <a:endParaRPr lang="en-US" sz="2000">
              <a:solidFill>
                <a:srgbClr val="0000FF"/>
              </a:solidFill>
              <a:ea typeface="Calibri" panose="020F0502020204030204" pitchFamily="34" charset="0"/>
            </a:endParaRPr>
          </a:p>
          <a:p>
            <a:pPr lvl="0" indent="269875" algn="just" eaLnBrk="0" hangingPunct="0">
              <a:lnSpc>
                <a:spcPct val="114000"/>
              </a:lnSpc>
            </a:pPr>
            <a:r>
              <a:rPr lang="vi-VN" sz="2000">
                <a:solidFill>
                  <a:srgbClr val="0000FF"/>
                </a:solidFill>
                <a:ea typeface="Calibri" panose="020F0502020204030204" pitchFamily="34" charset="0"/>
              </a:rPr>
              <a:t>Năm 2000, nhạc sĩ Trần Hoàn được Nhà nước trao tặng Giải thưởng Hồ Chí Minh về Văn học − Nghệ thuật.</a:t>
            </a:r>
            <a:endParaRPr lang="en-US" sz="2000">
              <a:solidFill>
                <a:srgbClr val="0000FF"/>
              </a:solidFill>
              <a:ea typeface="Calibri" panose="020F0502020204030204" pitchFamily="34" charset="0"/>
            </a:endParaRPr>
          </a:p>
          <a:p>
            <a:pPr lvl="0" indent="269875" algn="just" eaLnBrk="0" hangingPunct="0">
              <a:lnSpc>
                <a:spcPct val="114000"/>
              </a:lnSpc>
            </a:pPr>
            <a:r>
              <a:rPr lang="vi-VN" sz="2000">
                <a:solidFill>
                  <a:srgbClr val="0000FF"/>
                </a:solidFill>
                <a:ea typeface="Calibri" panose="020F0502020204030204" pitchFamily="34" charset="0"/>
              </a:rPr>
              <a:t>Nhạc sĩ Trần Hoàn mất năm 2003.</a:t>
            </a:r>
          </a:p>
        </p:txBody>
      </p:sp>
    </p:spTree>
    <p:extLst>
      <p:ext uri="{BB962C8B-B14F-4D97-AF65-F5344CB8AC3E}">
        <p14:creationId xmlns:p14="http://schemas.microsoft.com/office/powerpoint/2010/main" val="1839920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11582400" cy="1143000"/>
          </a:xfrm>
        </p:spPr>
        <p:txBody>
          <a:bodyPr/>
          <a:lstStyle/>
          <a:p>
            <a:r>
              <a:rPr lang="en-US" sz="3200" b="1">
                <a:solidFill>
                  <a:srgbClr val="0000FF"/>
                </a:solidFill>
                <a:cs typeface="Times New Roman" panose="02020603050405020304" pitchFamily="18" charset="0"/>
              </a:rPr>
              <a:t>II. </a:t>
            </a:r>
            <a:r>
              <a:rPr lang="en-US" sz="3200" b="1">
                <a:solidFill>
                  <a:srgbClr val="0000FF"/>
                </a:solidFill>
                <a:latin typeface="+mj-lt"/>
                <a:cs typeface="Times New Roman" panose="02020603050405020304" pitchFamily="18" charset="0"/>
              </a:rPr>
              <a:t>Ôn tập bài</a:t>
            </a:r>
            <a:r>
              <a:rPr lang="en-US" sz="3200" b="1" i="1">
                <a:solidFill>
                  <a:srgbClr val="0000FF"/>
                </a:solidFill>
                <a:latin typeface="+mj-lt"/>
                <a:cs typeface="Times New Roman" panose="02020603050405020304" pitchFamily="18" charset="0"/>
              </a:rPr>
              <a:t> </a:t>
            </a:r>
            <a:r>
              <a:rPr lang="en-US" sz="3200" b="1">
                <a:solidFill>
                  <a:srgbClr val="0000FF"/>
                </a:solidFill>
                <a:latin typeface="+mj-lt"/>
                <a:cs typeface="Times New Roman" panose="02020603050405020304" pitchFamily="18" charset="0"/>
              </a:rPr>
              <a:t>hát </a:t>
            </a:r>
            <a:r>
              <a:rPr lang="en-US" sz="3200" b="1" i="1">
                <a:solidFill>
                  <a:srgbClr val="C00000"/>
                </a:solidFill>
                <a:cs typeface="Times New Roman" panose="02020603050405020304" pitchFamily="18" charset="0"/>
              </a:rPr>
              <a:t>Mùa xuân</a:t>
            </a:r>
            <a:r>
              <a:rPr lang="en-US" sz="3200" b="1">
                <a:solidFill>
                  <a:srgbClr val="0000FF"/>
                </a:solidFill>
                <a:latin typeface="+mj-lt"/>
                <a:cs typeface="Times New Roman" panose="02020603050405020304" pitchFamily="18" charset="0"/>
              </a:rPr>
              <a:t>;</a:t>
            </a:r>
            <a:br>
              <a:rPr lang="en-US" sz="3200" b="1">
                <a:solidFill>
                  <a:srgbClr val="0000FF"/>
                </a:solidFill>
                <a:latin typeface="+mj-lt"/>
                <a:cs typeface="Times New Roman" panose="02020603050405020304" pitchFamily="18" charset="0"/>
              </a:rPr>
            </a:br>
            <a:r>
              <a:rPr lang="en-US" sz="3200" b="1">
                <a:solidFill>
                  <a:srgbClr val="0000FF"/>
                </a:solidFill>
                <a:latin typeface="+mj-lt"/>
                <a:cs typeface="Times New Roman" panose="02020603050405020304" pitchFamily="18" charset="0"/>
              </a:rPr>
              <a:t>Thể hiện tiết tấu và ứng dụng đệm cho bài hát</a:t>
            </a:r>
            <a:endParaRPr lang="en-US" sz="3200" dirty="0">
              <a:solidFill>
                <a:srgbClr val="0000FF"/>
              </a:solidFill>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352800" y="2133600"/>
            <a:ext cx="5743575" cy="4557713"/>
          </a:xfrm>
          <a:prstGeom prst="rect">
            <a:avLst/>
          </a:prstGeom>
        </p:spPr>
      </p:pic>
    </p:spTree>
    <p:extLst>
      <p:ext uri="{BB962C8B-B14F-4D97-AF65-F5344CB8AC3E}">
        <p14:creationId xmlns:p14="http://schemas.microsoft.com/office/powerpoint/2010/main" val="4213941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52400" y="0"/>
            <a:ext cx="11734800" cy="66278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a:solidFill>
                  <a:srgbClr val="0000FF"/>
                </a:solidFill>
                <a:cs typeface="Times New Roman" panose="02020603050405020304" pitchFamily="18" charset="0"/>
              </a:rPr>
              <a:t>1. Ôn tập bài hát</a:t>
            </a:r>
            <a:endParaRPr lang="en-US" sz="3200" kern="0" dirty="0">
              <a:solidFill>
                <a:srgbClr val="0000FF"/>
              </a:solidFill>
              <a:cs typeface="Times New Roman" panose="02020603050405020304" pitchFamily="18" charset="0"/>
            </a:endParaRPr>
          </a:p>
        </p:txBody>
      </p:sp>
      <p:pic>
        <p:nvPicPr>
          <p:cNvPr id="2" name="Picture 1">
            <a:extLst>
              <a:ext uri="{FF2B5EF4-FFF2-40B4-BE49-F238E27FC236}">
                <a16:creationId xmlns:a16="http://schemas.microsoft.com/office/drawing/2014/main" id="{0FF1C5CA-84AD-AD45-83FF-3E7ACA00E92C}"/>
              </a:ext>
            </a:extLst>
          </p:cNvPr>
          <p:cNvPicPr>
            <a:picLocks noChangeAspect="1"/>
          </p:cNvPicPr>
          <p:nvPr/>
        </p:nvPicPr>
        <p:blipFill rotWithShape="1">
          <a:blip r:embed="rId2"/>
          <a:srcRect l="8750" t="12223" r="33750" b="11111"/>
          <a:stretch/>
        </p:blipFill>
        <p:spPr>
          <a:xfrm>
            <a:off x="2008632" y="698264"/>
            <a:ext cx="8202168" cy="6151572"/>
          </a:xfrm>
          <a:prstGeom prst="rect">
            <a:avLst/>
          </a:prstGeom>
        </p:spPr>
      </p:pic>
    </p:spTree>
    <p:extLst>
      <p:ext uri="{BB962C8B-B14F-4D97-AF65-F5344CB8AC3E}">
        <p14:creationId xmlns:p14="http://schemas.microsoft.com/office/powerpoint/2010/main" val="102131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7710</TotalTime>
  <Words>607</Words>
  <Application>Microsoft Office PowerPoint</Application>
  <PresentationFormat>Widescreen</PresentationFormat>
  <Paragraphs>31</Paragraphs>
  <Slides>13</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Times New Roman</vt:lpstr>
      <vt:lpstr>Wingdings</vt:lpstr>
      <vt:lpstr>Default Design</vt:lpstr>
      <vt:lpstr>Giáo viên: Chu Thị Thanh Loan Trường: THCS Nguyễn Gia Thiều</vt:lpstr>
      <vt:lpstr>Chủ đề 5 MÙA XUÂN</vt:lpstr>
      <vt:lpstr>PowerPoint Presentation</vt:lpstr>
      <vt:lpstr>Thảo luận nhóm</vt:lpstr>
      <vt:lpstr>PowerPoint Presentation</vt:lpstr>
      <vt:lpstr>2. Nhạc sĩ Trần Hoàn </vt:lpstr>
      <vt:lpstr>PowerPoint Presentation</vt:lpstr>
      <vt:lpstr>II. Ôn tập bài hát Mùa xuân; Thể hiện tiết tấu và ứng dụng đệm cho bài hát</vt:lpstr>
      <vt:lpstr>PowerPoint Presentation</vt:lpstr>
      <vt:lpstr>Nghe bài hát</vt:lpstr>
      <vt:lpstr>PowerPoint Presentation</vt:lpstr>
      <vt:lpstr>PowerPoint Presentation</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AAAA</cp:lastModifiedBy>
  <cp:revision>288</cp:revision>
  <dcterms:created xsi:type="dcterms:W3CDTF">2006-11-06T13:45:38Z</dcterms:created>
  <dcterms:modified xsi:type="dcterms:W3CDTF">2025-02-11T16:53:35Z</dcterms:modified>
</cp:coreProperties>
</file>