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77" r:id="rId2"/>
    <p:sldId id="482" r:id="rId3"/>
    <p:sldId id="487" r:id="rId4"/>
    <p:sldId id="489" r:id="rId5"/>
    <p:sldId id="485" r:id="rId6"/>
    <p:sldId id="491" r:id="rId7"/>
    <p:sldId id="493" r:id="rId8"/>
    <p:sldId id="490" r:id="rId9"/>
    <p:sldId id="492" r:id="rId10"/>
    <p:sldId id="494" r:id="rId11"/>
    <p:sldId id="495" r:id="rId12"/>
    <p:sldId id="481" r:id="rId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snapToObjects="1">
      <p:cViewPr varScale="1">
        <p:scale>
          <a:sx n="66" d="100"/>
          <a:sy n="66" d="100"/>
        </p:scale>
        <p:origin x="-24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26C968C0-1272-FC46-B6B1-B48493D537B5}"/>
              </a:ext>
            </a:extLst>
          </p:cNvPr>
          <p:cNvSpPr>
            <a:spLocks noGrp="1"/>
          </p:cNvSpPr>
          <p:nvPr>
            <p:ph type="dt" sz="half" idx="10"/>
          </p:nvPr>
        </p:nvSpPr>
        <p:spPr/>
        <p:txBody>
          <a:bodyPr/>
          <a:lstStyle/>
          <a:p>
            <a:fld id="{DCABFE86-5F1F-6946-9818-B4D877E6DEA8}" type="datetimeFigureOut">
              <a:rPr lang="x-none" smtClean="0"/>
              <a:t>9/10/2023</a:t>
            </a:fld>
            <a:endParaRPr lang="x-none"/>
          </a:p>
        </p:txBody>
      </p:sp>
      <p:sp>
        <p:nvSpPr>
          <p:cNvPr id="5" name="Footer Placeholder 4">
            <a:extLst>
              <a:ext uri="{FF2B5EF4-FFF2-40B4-BE49-F238E27FC236}">
                <a16:creationId xmlns:a16="http://schemas.microsoft.com/office/drawing/2014/main" xmlns=""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6D5CBA5-B345-E042-B1BF-D36A7A18823E}"/>
              </a:ext>
            </a:extLst>
          </p:cNvPr>
          <p:cNvSpPr>
            <a:spLocks noGrp="1"/>
          </p:cNvSpPr>
          <p:nvPr>
            <p:ph type="dt" sz="half" idx="10"/>
          </p:nvPr>
        </p:nvSpPr>
        <p:spPr/>
        <p:txBody>
          <a:bodyPr/>
          <a:lstStyle/>
          <a:p>
            <a:fld id="{DCABFE86-5F1F-6946-9818-B4D877E6DEA8}" type="datetimeFigureOut">
              <a:rPr lang="x-none" smtClean="0"/>
              <a:t>9/10/2023</a:t>
            </a:fld>
            <a:endParaRPr lang="x-none"/>
          </a:p>
        </p:txBody>
      </p:sp>
      <p:sp>
        <p:nvSpPr>
          <p:cNvPr id="5" name="Footer Placeholder 4">
            <a:extLst>
              <a:ext uri="{FF2B5EF4-FFF2-40B4-BE49-F238E27FC236}">
                <a16:creationId xmlns:a16="http://schemas.microsoft.com/office/drawing/2014/main" xmlns=""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3984DCA-0EE3-1240-95E3-2375BB651632}"/>
              </a:ext>
            </a:extLst>
          </p:cNvPr>
          <p:cNvSpPr>
            <a:spLocks noGrp="1"/>
          </p:cNvSpPr>
          <p:nvPr>
            <p:ph type="dt" sz="half" idx="10"/>
          </p:nvPr>
        </p:nvSpPr>
        <p:spPr/>
        <p:txBody>
          <a:bodyPr/>
          <a:lstStyle/>
          <a:p>
            <a:fld id="{DCABFE86-5F1F-6946-9818-B4D877E6DEA8}" type="datetimeFigureOut">
              <a:rPr lang="x-none" smtClean="0"/>
              <a:t>9/10/2023</a:t>
            </a:fld>
            <a:endParaRPr lang="x-none"/>
          </a:p>
        </p:txBody>
      </p:sp>
      <p:sp>
        <p:nvSpPr>
          <p:cNvPr id="5" name="Footer Placeholder 4">
            <a:extLst>
              <a:ext uri="{FF2B5EF4-FFF2-40B4-BE49-F238E27FC236}">
                <a16:creationId xmlns:a16="http://schemas.microsoft.com/office/drawing/2014/main" xmlns=""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8559ED71-ACDD-1E49-891A-595314ED05C1}"/>
              </a:ext>
            </a:extLst>
          </p:cNvPr>
          <p:cNvSpPr>
            <a:spLocks noGrp="1"/>
          </p:cNvSpPr>
          <p:nvPr>
            <p:ph type="dt" sz="half" idx="10"/>
          </p:nvPr>
        </p:nvSpPr>
        <p:spPr/>
        <p:txBody>
          <a:bodyPr/>
          <a:lstStyle/>
          <a:p>
            <a:fld id="{DCABFE86-5F1F-6946-9818-B4D877E6DEA8}" type="datetimeFigureOut">
              <a:rPr lang="x-none" smtClean="0"/>
              <a:t>9/10/2023</a:t>
            </a:fld>
            <a:endParaRPr lang="x-none"/>
          </a:p>
        </p:txBody>
      </p:sp>
      <p:sp>
        <p:nvSpPr>
          <p:cNvPr id="4" name="Footer Placeholder 3">
            <a:extLst>
              <a:ext uri="{FF2B5EF4-FFF2-40B4-BE49-F238E27FC236}">
                <a16:creationId xmlns:a16="http://schemas.microsoft.com/office/drawing/2014/main" xmlns=""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3883BD-95AF-7C41-AB00-CF14B6258C3F}"/>
              </a:ext>
            </a:extLst>
          </p:cNvPr>
          <p:cNvSpPr>
            <a:spLocks noGrp="1"/>
          </p:cNvSpPr>
          <p:nvPr>
            <p:ph type="dt" sz="half" idx="10"/>
          </p:nvPr>
        </p:nvSpPr>
        <p:spPr/>
        <p:txBody>
          <a:bodyPr/>
          <a:lstStyle/>
          <a:p>
            <a:fld id="{DCABFE86-5F1F-6946-9818-B4D877E6DEA8}" type="datetimeFigureOut">
              <a:rPr lang="x-none" smtClean="0"/>
              <a:t>9/10/2023</a:t>
            </a:fld>
            <a:endParaRPr lang="x-none"/>
          </a:p>
        </p:txBody>
      </p:sp>
      <p:sp>
        <p:nvSpPr>
          <p:cNvPr id="5" name="Footer Placeholder 4">
            <a:extLst>
              <a:ext uri="{FF2B5EF4-FFF2-40B4-BE49-F238E27FC236}">
                <a16:creationId xmlns:a16="http://schemas.microsoft.com/office/drawing/2014/main" xmlns=""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3F30520E-892B-2041-A6EA-E5CC0EF69C07}"/>
              </a:ext>
            </a:extLst>
          </p:cNvPr>
          <p:cNvSpPr>
            <a:spLocks noGrp="1"/>
          </p:cNvSpPr>
          <p:nvPr>
            <p:ph type="dt" sz="half" idx="10"/>
          </p:nvPr>
        </p:nvSpPr>
        <p:spPr/>
        <p:txBody>
          <a:bodyPr/>
          <a:lstStyle/>
          <a:p>
            <a:fld id="{DCABFE86-5F1F-6946-9818-B4D877E6DEA8}" type="datetimeFigureOut">
              <a:rPr lang="x-none" smtClean="0"/>
              <a:t>9/10/2023</a:t>
            </a:fld>
            <a:endParaRPr lang="x-none"/>
          </a:p>
        </p:txBody>
      </p:sp>
      <p:sp>
        <p:nvSpPr>
          <p:cNvPr id="6" name="Footer Placeholder 5">
            <a:extLst>
              <a:ext uri="{FF2B5EF4-FFF2-40B4-BE49-F238E27FC236}">
                <a16:creationId xmlns:a16="http://schemas.microsoft.com/office/drawing/2014/main" xmlns=""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3B7BB534-3189-5E4F-8096-20915794CA58}"/>
              </a:ext>
            </a:extLst>
          </p:cNvPr>
          <p:cNvSpPr>
            <a:spLocks noGrp="1"/>
          </p:cNvSpPr>
          <p:nvPr>
            <p:ph type="dt" sz="half" idx="10"/>
          </p:nvPr>
        </p:nvSpPr>
        <p:spPr/>
        <p:txBody>
          <a:bodyPr/>
          <a:lstStyle/>
          <a:p>
            <a:fld id="{DCABFE86-5F1F-6946-9818-B4D877E6DEA8}" type="datetimeFigureOut">
              <a:rPr lang="x-none" smtClean="0"/>
              <a:t>9/10/2023</a:t>
            </a:fld>
            <a:endParaRPr lang="x-none"/>
          </a:p>
        </p:txBody>
      </p:sp>
      <p:sp>
        <p:nvSpPr>
          <p:cNvPr id="8" name="Footer Placeholder 7">
            <a:extLst>
              <a:ext uri="{FF2B5EF4-FFF2-40B4-BE49-F238E27FC236}">
                <a16:creationId xmlns:a16="http://schemas.microsoft.com/office/drawing/2014/main" xmlns=""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C60F86EC-E833-F14C-9E66-41E9BEB47E94}"/>
              </a:ext>
            </a:extLst>
          </p:cNvPr>
          <p:cNvSpPr>
            <a:spLocks noGrp="1"/>
          </p:cNvSpPr>
          <p:nvPr>
            <p:ph type="dt" sz="half" idx="10"/>
          </p:nvPr>
        </p:nvSpPr>
        <p:spPr/>
        <p:txBody>
          <a:bodyPr/>
          <a:lstStyle/>
          <a:p>
            <a:fld id="{DCABFE86-5F1F-6946-9818-B4D877E6DEA8}" type="datetimeFigureOut">
              <a:rPr lang="x-none" smtClean="0"/>
              <a:t>9/10/2023</a:t>
            </a:fld>
            <a:endParaRPr lang="x-none"/>
          </a:p>
        </p:txBody>
      </p:sp>
      <p:sp>
        <p:nvSpPr>
          <p:cNvPr id="4" name="Footer Placeholder 3">
            <a:extLst>
              <a:ext uri="{FF2B5EF4-FFF2-40B4-BE49-F238E27FC236}">
                <a16:creationId xmlns:a16="http://schemas.microsoft.com/office/drawing/2014/main" xmlns=""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E831CA-2E69-5949-B30F-B8B78C06334B}"/>
              </a:ext>
            </a:extLst>
          </p:cNvPr>
          <p:cNvSpPr>
            <a:spLocks noGrp="1"/>
          </p:cNvSpPr>
          <p:nvPr>
            <p:ph type="dt" sz="half" idx="10"/>
          </p:nvPr>
        </p:nvSpPr>
        <p:spPr/>
        <p:txBody>
          <a:bodyPr/>
          <a:lstStyle/>
          <a:p>
            <a:fld id="{DCABFE86-5F1F-6946-9818-B4D877E6DEA8}" type="datetimeFigureOut">
              <a:rPr lang="x-none" smtClean="0"/>
              <a:t>9/10/2023</a:t>
            </a:fld>
            <a:endParaRPr lang="x-none"/>
          </a:p>
        </p:txBody>
      </p:sp>
      <p:sp>
        <p:nvSpPr>
          <p:cNvPr id="3" name="Footer Placeholder 2">
            <a:extLst>
              <a:ext uri="{FF2B5EF4-FFF2-40B4-BE49-F238E27FC236}">
                <a16:creationId xmlns:a16="http://schemas.microsoft.com/office/drawing/2014/main" xmlns=""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7BA5D7-C2E5-1742-AA49-7F1ED8618BE1}"/>
              </a:ext>
            </a:extLst>
          </p:cNvPr>
          <p:cNvSpPr>
            <a:spLocks noGrp="1"/>
          </p:cNvSpPr>
          <p:nvPr>
            <p:ph type="dt" sz="half" idx="10"/>
          </p:nvPr>
        </p:nvSpPr>
        <p:spPr/>
        <p:txBody>
          <a:bodyPr/>
          <a:lstStyle/>
          <a:p>
            <a:fld id="{DCABFE86-5F1F-6946-9818-B4D877E6DEA8}" type="datetimeFigureOut">
              <a:rPr lang="x-none" smtClean="0"/>
              <a:t>9/10/2023</a:t>
            </a:fld>
            <a:endParaRPr lang="x-none"/>
          </a:p>
        </p:txBody>
      </p:sp>
      <p:sp>
        <p:nvSpPr>
          <p:cNvPr id="6" name="Footer Placeholder 5">
            <a:extLst>
              <a:ext uri="{FF2B5EF4-FFF2-40B4-BE49-F238E27FC236}">
                <a16:creationId xmlns:a16="http://schemas.microsoft.com/office/drawing/2014/main" xmlns=""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71F450-BAB6-7349-B544-02570C29E4F5}"/>
              </a:ext>
            </a:extLst>
          </p:cNvPr>
          <p:cNvSpPr>
            <a:spLocks noGrp="1"/>
          </p:cNvSpPr>
          <p:nvPr>
            <p:ph type="dt" sz="half" idx="10"/>
          </p:nvPr>
        </p:nvSpPr>
        <p:spPr/>
        <p:txBody>
          <a:bodyPr/>
          <a:lstStyle/>
          <a:p>
            <a:fld id="{DCABFE86-5F1F-6946-9818-B4D877E6DEA8}" type="datetimeFigureOut">
              <a:rPr lang="x-none" smtClean="0"/>
              <a:t>9/10/2023</a:t>
            </a:fld>
            <a:endParaRPr lang="x-none"/>
          </a:p>
        </p:txBody>
      </p:sp>
      <p:sp>
        <p:nvSpPr>
          <p:cNvPr id="6" name="Footer Placeholder 5">
            <a:extLst>
              <a:ext uri="{FF2B5EF4-FFF2-40B4-BE49-F238E27FC236}">
                <a16:creationId xmlns:a16="http://schemas.microsoft.com/office/drawing/2014/main" xmlns=""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9/10/2023</a:t>
            </a:fld>
            <a:endParaRPr lang="x-none"/>
          </a:p>
        </p:txBody>
      </p:sp>
      <p:sp>
        <p:nvSpPr>
          <p:cNvPr id="5" name="Footer Placeholder 4">
            <a:extLst>
              <a:ext uri="{FF2B5EF4-FFF2-40B4-BE49-F238E27FC236}">
                <a16:creationId xmlns:a16="http://schemas.microsoft.com/office/drawing/2014/main" xmlns=""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a16="http://schemas.microsoft.com/office/drawing/2014/main" xmlns=""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a16="http://schemas.microsoft.com/office/drawing/2014/main" xmlns="" id="{00D7B30B-C032-4D4E-A58E-63618165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a16="http://schemas.microsoft.com/office/drawing/2014/main" xmlns=""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a:extLst>
              <a:ext uri="{FF2B5EF4-FFF2-40B4-BE49-F238E27FC236}">
                <a16:creationId xmlns:a16="http://schemas.microsoft.com/office/drawing/2014/main" xmlns="" id="{594C1A46-BF00-3549-A0CC-1D359B59CBDD}"/>
              </a:ext>
            </a:extLst>
          </p:cNvPr>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r>
              <a:rPr lang="en-US" sz="3600" kern="10">
                <a:ln w="9525">
                  <a:round/>
                  <a:headEnd/>
                  <a:tailEnd/>
                </a:ln>
                <a:solidFill>
                  <a:srgbClr val="FF0000"/>
                </a:solidFill>
                <a:latin typeface="Times New Roman" panose="02020603050405020304" pitchFamily="18" charset="0"/>
                <a:cs typeface="Times New Roman" panose="02020603050405020304" pitchFamily="18" charset="0"/>
              </a:rPr>
              <a:t>Chào mừng các bậc phụ huynh</a:t>
            </a:r>
            <a:endParaRPr lang="x-none" sz="3600" kern="1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15364" name="Picture 5" descr="stars">
            <a:extLst>
              <a:ext uri="{FF2B5EF4-FFF2-40B4-BE49-F238E27FC236}">
                <a16:creationId xmlns:a16="http://schemas.microsoft.com/office/drawing/2014/main" xmlns=""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a16="http://schemas.microsoft.com/office/drawing/2014/main" xmlns=""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a16="http://schemas.microsoft.com/office/drawing/2014/main" xmlns=""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a16="http://schemas.microsoft.com/office/drawing/2014/main" xmlns=""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a16="http://schemas.microsoft.com/office/drawing/2014/main" xmlns=""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a16="http://schemas.microsoft.com/office/drawing/2014/main" xmlns=""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2">
            <a:extLst>
              <a:ext uri="{FF2B5EF4-FFF2-40B4-BE49-F238E27FC236}">
                <a16:creationId xmlns:a16="http://schemas.microsoft.com/office/drawing/2014/main" xmlns="" id="{D8204FA4-AEBF-6843-96E4-D05D4249FAF5}"/>
              </a:ext>
            </a:extLst>
          </p:cNvPr>
          <p:cNvSpPr txBox="1">
            <a:spLocks noChangeArrowheads="1"/>
          </p:cNvSpPr>
          <p:nvPr/>
        </p:nvSpPr>
        <p:spPr bwMode="auto">
          <a:xfrm>
            <a:off x="2976563" y="5657850"/>
            <a:ext cx="623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000" b="1" i="1">
                <a:solidFill>
                  <a:srgbClr val="FF0000"/>
                </a:solidFill>
                <a:latin typeface="Times New Roman" panose="02020603050405020304" pitchFamily="18" charset="0"/>
                <a:cs typeface="Times New Roman" panose="02020603050405020304" pitchFamily="18" charset="0"/>
              </a:rPr>
              <a:t>Giáo viên: Hoàng Thị Hà</a:t>
            </a:r>
          </a:p>
        </p:txBody>
      </p:sp>
      <p:sp>
        <p:nvSpPr>
          <p:cNvPr id="15371" name="WordArt 14">
            <a:extLst>
              <a:ext uri="{FF2B5EF4-FFF2-40B4-BE49-F238E27FC236}">
                <a16:creationId xmlns:a16="http://schemas.microsoft.com/office/drawing/2014/main" xmlns=""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Đến dự tiết </a:t>
            </a:r>
            <a:r>
              <a:rPr lang="vi-VN"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học Lich Sử lớp </a:t>
            </a:r>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6</a:t>
            </a:r>
            <a:endParaRPr lang="x-none"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65219"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Khám phá quá khứ từ những nguồn sử liệu</a:t>
            </a:r>
          </a:p>
        </p:txBody>
      </p:sp>
      <p:sp>
        <p:nvSpPr>
          <p:cNvPr id="4" name="TextBox 3">
            <a:extLst>
              <a:ext uri="{FF2B5EF4-FFF2-40B4-BE49-F238E27FC236}">
                <a16:creationId xmlns:a16="http://schemas.microsoft.com/office/drawing/2014/main" xmlns="" id="{AE2C9250-FEE9-2F47-AD22-61BAE4ABFD2C}"/>
              </a:ext>
            </a:extLst>
          </p:cNvPr>
          <p:cNvSpPr txBox="1"/>
          <p:nvPr/>
        </p:nvSpPr>
        <p:spPr>
          <a:xfrm>
            <a:off x="194923" y="1396860"/>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x-none" sz="2400" dirty="0">
              <a:solidFill>
                <a:schemeClr val="bg1"/>
              </a:solidFill>
              <a:latin typeface="+mj-lt"/>
            </a:endParaRPr>
          </a:p>
        </p:txBody>
      </p:sp>
      <p:sp>
        <p:nvSpPr>
          <p:cNvPr id="10" name="TextBox 9">
            <a:extLst>
              <a:ext uri="{FF2B5EF4-FFF2-40B4-BE49-F238E27FC236}">
                <a16:creationId xmlns:a16="http://schemas.microsoft.com/office/drawing/2014/main" xmlns="" id="{C6F9538F-8169-8643-A8F3-CF7E6650DAC2}"/>
              </a:ext>
            </a:extLst>
          </p:cNvPr>
          <p:cNvSpPr txBox="1"/>
          <p:nvPr/>
        </p:nvSpPr>
        <p:spPr>
          <a:xfrm>
            <a:off x="211635" y="1816339"/>
            <a:ext cx="6206993" cy="1200329"/>
          </a:xfrm>
          <a:prstGeom prst="rect">
            <a:avLst/>
          </a:prstGeom>
          <a:noFill/>
        </p:spPr>
        <p:txBody>
          <a:bodyPr wrap="square" rtlCol="0">
            <a:spAutoFit/>
          </a:bodyPr>
          <a:lstStyle/>
          <a:p>
            <a:r>
              <a:rPr lang="vi-VN" sz="2400" dirty="0">
                <a:solidFill>
                  <a:schemeClr val="bg1"/>
                </a:solidFill>
                <a:latin typeface="+mj-lt"/>
              </a:rPr>
              <a:t>- Là tư liệu liên quan đến trực tiếp đến sự kiện lịch sử, ra đời vào thời điểm diễn ra sự kiện</a:t>
            </a:r>
            <a:endParaRPr lang="x-none" sz="2400" dirty="0">
              <a:solidFill>
                <a:schemeClr val="bg1"/>
              </a:solidFill>
              <a:latin typeface="+mj-lt"/>
            </a:endParaRPr>
          </a:p>
          <a:p>
            <a:r>
              <a:rPr lang="vi-VN" sz="2400" dirty="0">
                <a:solidFill>
                  <a:schemeClr val="bg1"/>
                </a:solidFill>
                <a:latin typeface="+mj-lt"/>
              </a:rPr>
              <a:t> </a:t>
            </a:r>
            <a:endParaRPr lang="x-none" sz="2400" dirty="0">
              <a:solidFill>
                <a:schemeClr val="bg1"/>
              </a:solidFill>
              <a:latin typeface="+mj-lt"/>
            </a:endParaRPr>
          </a:p>
        </p:txBody>
      </p:sp>
      <p:sp>
        <p:nvSpPr>
          <p:cNvPr id="11" name="TextBox 10">
            <a:extLst>
              <a:ext uri="{FF2B5EF4-FFF2-40B4-BE49-F238E27FC236}">
                <a16:creationId xmlns:a16="http://schemas.microsoft.com/office/drawing/2014/main" xmlns="" id="{5E8B42A6-87DA-0241-B329-8AA5CF10C5DC}"/>
              </a:ext>
            </a:extLst>
          </p:cNvPr>
          <p:cNvSpPr txBox="1"/>
          <p:nvPr/>
        </p:nvSpPr>
        <p:spPr>
          <a:xfrm>
            <a:off x="7374530" y="5062101"/>
            <a:ext cx="4254015" cy="830997"/>
          </a:xfrm>
          <a:prstGeom prst="rect">
            <a:avLst/>
          </a:prstGeom>
          <a:noFill/>
        </p:spPr>
        <p:txBody>
          <a:bodyPr wrap="square" rtlCol="0">
            <a:spAutoFit/>
          </a:bodyPr>
          <a:lstStyle/>
          <a:p>
            <a:pPr algn="ctr"/>
            <a:r>
              <a:rPr lang="vi-VN" sz="2400" dirty="0">
                <a:solidFill>
                  <a:schemeClr val="bg1"/>
                </a:solidFill>
                <a:latin typeface="+mj-lt"/>
              </a:rPr>
              <a:t>Lời kêu gọi toàn quốc kháng chiến</a:t>
            </a:r>
            <a:endParaRPr lang="x-none" sz="2400" dirty="0">
              <a:solidFill>
                <a:schemeClr val="bg1"/>
              </a:solidFill>
              <a:latin typeface="+mj-lt"/>
            </a:endParaRPr>
          </a:p>
        </p:txBody>
      </p:sp>
      <p:pic>
        <p:nvPicPr>
          <p:cNvPr id="12" name="Picture 11">
            <a:extLst>
              <a:ext uri="{FF2B5EF4-FFF2-40B4-BE49-F238E27FC236}">
                <a16:creationId xmlns:a16="http://schemas.microsoft.com/office/drawing/2014/main" xmlns="" id="{398E40A9-9051-CF49-82D3-6CB0FB4F759A}"/>
              </a:ext>
            </a:extLst>
          </p:cNvPr>
          <p:cNvPicPr/>
          <p:nvPr/>
        </p:nvPicPr>
        <p:blipFill rotWithShape="1">
          <a:blip r:embed="rId2"/>
          <a:srcRect l="43539" t="62591" r="31765" b="7970"/>
          <a:stretch/>
        </p:blipFill>
        <p:spPr>
          <a:xfrm>
            <a:off x="7033035" y="1513627"/>
            <a:ext cx="4565507" cy="3531016"/>
          </a:xfrm>
          <a:prstGeom prst="rect">
            <a:avLst/>
          </a:prstGeom>
        </p:spPr>
      </p:pic>
      <p:sp>
        <p:nvSpPr>
          <p:cNvPr id="14" name="TextBox 13">
            <a:extLst>
              <a:ext uri="{FF2B5EF4-FFF2-40B4-BE49-F238E27FC236}">
                <a16:creationId xmlns:a16="http://schemas.microsoft.com/office/drawing/2014/main" xmlns="" id="{A75806A8-EE5E-F341-9CFF-EEEE2DBF4F31}"/>
              </a:ext>
            </a:extLst>
          </p:cNvPr>
          <p:cNvSpPr txBox="1"/>
          <p:nvPr/>
        </p:nvSpPr>
        <p:spPr>
          <a:xfrm>
            <a:off x="7406115" y="5179326"/>
            <a:ext cx="3635244" cy="461665"/>
          </a:xfrm>
          <a:prstGeom prst="rect">
            <a:avLst/>
          </a:prstGeom>
          <a:noFill/>
        </p:spPr>
        <p:txBody>
          <a:bodyPr wrap="square" rtlCol="0">
            <a:spAutoFit/>
          </a:bodyPr>
          <a:lstStyle/>
          <a:p>
            <a:pPr algn="ctr"/>
            <a:r>
              <a:rPr lang="vi-VN" sz="2400" dirty="0">
                <a:solidFill>
                  <a:schemeClr val="bg1"/>
                </a:solidFill>
                <a:latin typeface="+mj-lt"/>
              </a:rPr>
              <a:t>Bia đá</a:t>
            </a:r>
            <a:endParaRPr lang="x-none" sz="2400" dirty="0">
              <a:solidFill>
                <a:schemeClr val="bg1"/>
              </a:solidFill>
              <a:latin typeface="+mj-lt"/>
            </a:endParaRPr>
          </a:p>
        </p:txBody>
      </p:sp>
      <p:sp>
        <p:nvSpPr>
          <p:cNvPr id="15" name="TextBox 14">
            <a:extLst>
              <a:ext uri="{FF2B5EF4-FFF2-40B4-BE49-F238E27FC236}">
                <a16:creationId xmlns:a16="http://schemas.microsoft.com/office/drawing/2014/main" xmlns="" id="{8DCBA9E5-A094-7C43-8285-0A340276F3C5}"/>
              </a:ext>
            </a:extLst>
          </p:cNvPr>
          <p:cNvSpPr txBox="1"/>
          <p:nvPr/>
        </p:nvSpPr>
        <p:spPr>
          <a:xfrm>
            <a:off x="194923" y="2653952"/>
            <a:ext cx="5721482" cy="461665"/>
          </a:xfrm>
          <a:prstGeom prst="rect">
            <a:avLst/>
          </a:prstGeom>
          <a:noFill/>
        </p:spPr>
        <p:txBody>
          <a:bodyPr wrap="square" rtlCol="0">
            <a:spAutoFit/>
          </a:bodyPr>
          <a:lstStyle/>
          <a:p>
            <a:r>
              <a:rPr lang="vi-VN" sz="2400" i="1" dirty="0">
                <a:solidFill>
                  <a:schemeClr val="bg1"/>
                </a:solidFill>
                <a:latin typeface="+mj-lt"/>
                <a:sym typeface="Wingdings" pitchFamily="2" charset="2"/>
              </a:rPr>
              <a:t> Đây là nguồn sử liệu đáng tin cậy nhất.</a:t>
            </a:r>
            <a:endParaRPr lang="x-none" sz="2400" i="1" dirty="0">
              <a:solidFill>
                <a:schemeClr val="bg1"/>
              </a:solidFill>
              <a:latin typeface="+mj-lt"/>
            </a:endParaRPr>
          </a:p>
        </p:txBody>
      </p:sp>
      <p:pic>
        <p:nvPicPr>
          <p:cNvPr id="17" name="Picture 16">
            <a:extLst>
              <a:ext uri="{FF2B5EF4-FFF2-40B4-BE49-F238E27FC236}">
                <a16:creationId xmlns:a16="http://schemas.microsoft.com/office/drawing/2014/main" xmlns="" id="{0A514446-0A58-A241-B040-81E08CF65AC8}"/>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6995844" y="1527379"/>
            <a:ext cx="4565504" cy="3989014"/>
          </a:xfrm>
          <a:prstGeom prst="rect">
            <a:avLst/>
          </a:prstGeom>
        </p:spPr>
      </p:pic>
      <p:pic>
        <p:nvPicPr>
          <p:cNvPr id="18" name="Picture 17">
            <a:extLst>
              <a:ext uri="{FF2B5EF4-FFF2-40B4-BE49-F238E27FC236}">
                <a16:creationId xmlns:a16="http://schemas.microsoft.com/office/drawing/2014/main" xmlns="" id="{0AA2F5EC-9459-A849-8E8A-4DC6F611FF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025153" y="1527379"/>
            <a:ext cx="4603392" cy="3503511"/>
          </a:xfrm>
          <a:prstGeom prst="rect">
            <a:avLst/>
          </a:prstGeom>
        </p:spPr>
      </p:pic>
      <p:sp>
        <p:nvSpPr>
          <p:cNvPr id="19" name="TextBox 18">
            <a:extLst>
              <a:ext uri="{FF2B5EF4-FFF2-40B4-BE49-F238E27FC236}">
                <a16:creationId xmlns:a16="http://schemas.microsoft.com/office/drawing/2014/main" xmlns="" id="{2039F3E1-6A1D-D94A-821A-FBDB07E92FFA}"/>
              </a:ext>
            </a:extLst>
          </p:cNvPr>
          <p:cNvSpPr txBox="1"/>
          <p:nvPr/>
        </p:nvSpPr>
        <p:spPr>
          <a:xfrm>
            <a:off x="7372516" y="5148115"/>
            <a:ext cx="3635244" cy="461665"/>
          </a:xfrm>
          <a:prstGeom prst="rect">
            <a:avLst/>
          </a:prstGeom>
          <a:noFill/>
        </p:spPr>
        <p:txBody>
          <a:bodyPr wrap="square" rtlCol="0">
            <a:spAutoFit/>
          </a:bodyPr>
          <a:lstStyle/>
          <a:p>
            <a:pPr algn="ctr"/>
            <a:r>
              <a:rPr lang="vi-VN" sz="2400" dirty="0">
                <a:solidFill>
                  <a:schemeClr val="bg1"/>
                </a:solidFill>
                <a:latin typeface="+mj-lt"/>
              </a:rPr>
              <a:t>Truyền thuyết Thánh Gióng</a:t>
            </a:r>
            <a:endParaRPr lang="x-none" sz="2400" dirty="0">
              <a:solidFill>
                <a:schemeClr val="bg1"/>
              </a:solidFill>
              <a:latin typeface="+mj-lt"/>
            </a:endParaRPr>
          </a:p>
        </p:txBody>
      </p:sp>
      <p:sp>
        <p:nvSpPr>
          <p:cNvPr id="20" name="TextBox 19">
            <a:extLst>
              <a:ext uri="{FF2B5EF4-FFF2-40B4-BE49-F238E27FC236}">
                <a16:creationId xmlns:a16="http://schemas.microsoft.com/office/drawing/2014/main" xmlns="" id="{183E915E-18B4-4547-A5AE-407B11D91C3F}"/>
              </a:ext>
            </a:extLst>
          </p:cNvPr>
          <p:cNvSpPr txBox="1"/>
          <p:nvPr/>
        </p:nvSpPr>
        <p:spPr>
          <a:xfrm>
            <a:off x="240084" y="2583494"/>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x-none" sz="2400" dirty="0">
              <a:solidFill>
                <a:schemeClr val="bg1"/>
              </a:solidFill>
              <a:latin typeface="+mj-lt"/>
            </a:endParaRPr>
          </a:p>
        </p:txBody>
      </p:sp>
      <p:sp>
        <p:nvSpPr>
          <p:cNvPr id="21" name="TextBox 20">
            <a:extLst>
              <a:ext uri="{FF2B5EF4-FFF2-40B4-BE49-F238E27FC236}">
                <a16:creationId xmlns:a16="http://schemas.microsoft.com/office/drawing/2014/main" xmlns="" id="{412A4673-6B6F-174C-9FDB-196CA1781492}"/>
              </a:ext>
            </a:extLst>
          </p:cNvPr>
          <p:cNvSpPr txBox="1"/>
          <p:nvPr/>
        </p:nvSpPr>
        <p:spPr>
          <a:xfrm>
            <a:off x="240084" y="2988176"/>
            <a:ext cx="6372906" cy="1569660"/>
          </a:xfrm>
          <a:prstGeom prst="rect">
            <a:avLst/>
          </a:prstGeom>
          <a:noFill/>
        </p:spPr>
        <p:txBody>
          <a:bodyPr wrap="square" rtlCol="0">
            <a:spAutoFit/>
          </a:bodyPr>
          <a:lstStyle/>
          <a:p>
            <a:r>
              <a:rPr lang="vi-VN" sz="2400" dirty="0">
                <a:solidFill>
                  <a:schemeClr val="bg1"/>
                </a:solidFill>
                <a:latin typeface="+mj-lt"/>
              </a:rPr>
              <a:t>- Là những câu chuyện dân gian: truyền thuyết, thần thoại, cổ tích… được kể từ đời này sang đời khác.</a:t>
            </a:r>
            <a:endParaRPr lang="x-none" sz="2400" dirty="0">
              <a:solidFill>
                <a:schemeClr val="bg1"/>
              </a:solidFill>
              <a:latin typeface="+mj-lt"/>
            </a:endParaRPr>
          </a:p>
          <a:p>
            <a:endParaRPr lang="x-none" sz="2400" dirty="0">
              <a:solidFill>
                <a:schemeClr val="bg1"/>
              </a:solidFill>
              <a:latin typeface="+mj-lt"/>
            </a:endParaRPr>
          </a:p>
        </p:txBody>
      </p:sp>
      <p:cxnSp>
        <p:nvCxnSpPr>
          <p:cNvPr id="22" name="Straight Connector 21">
            <a:extLst>
              <a:ext uri="{FF2B5EF4-FFF2-40B4-BE49-F238E27FC236}">
                <a16:creationId xmlns:a16="http://schemas.microsoft.com/office/drawing/2014/main" xmlns="" id="{410F576F-12E9-3647-A970-A5052E766F1A}"/>
              </a:ext>
            </a:extLst>
          </p:cNvPr>
          <p:cNvCxnSpPr/>
          <p:nvPr/>
        </p:nvCxnSpPr>
        <p:spPr>
          <a:xfrm>
            <a:off x="6575084" y="1097301"/>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D03FE0CC-489C-8A4D-BCEB-C1B472C15A49}"/>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24" name="TextBox 23">
            <a:extLst>
              <a:ext uri="{FF2B5EF4-FFF2-40B4-BE49-F238E27FC236}">
                <a16:creationId xmlns:a16="http://schemas.microsoft.com/office/drawing/2014/main" xmlns="" id="{AE887464-6FED-0E4E-98DA-21DEBB64B3CC}"/>
              </a:ext>
            </a:extLst>
          </p:cNvPr>
          <p:cNvSpPr txBox="1"/>
          <p:nvPr/>
        </p:nvSpPr>
        <p:spPr>
          <a:xfrm>
            <a:off x="208079" y="4141847"/>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x-none" sz="2400" dirty="0">
              <a:solidFill>
                <a:schemeClr val="bg1"/>
              </a:solidFill>
              <a:latin typeface="+mj-lt"/>
            </a:endParaRPr>
          </a:p>
        </p:txBody>
      </p:sp>
      <p:sp>
        <p:nvSpPr>
          <p:cNvPr id="25" name="TextBox 24">
            <a:extLst>
              <a:ext uri="{FF2B5EF4-FFF2-40B4-BE49-F238E27FC236}">
                <a16:creationId xmlns:a16="http://schemas.microsoft.com/office/drawing/2014/main" xmlns="" id="{50F1D7D6-8D54-2D4E-9A36-DD157D273946}"/>
              </a:ext>
            </a:extLst>
          </p:cNvPr>
          <p:cNvSpPr txBox="1"/>
          <p:nvPr/>
        </p:nvSpPr>
        <p:spPr>
          <a:xfrm>
            <a:off x="194922" y="4571310"/>
            <a:ext cx="5995303" cy="830997"/>
          </a:xfrm>
          <a:prstGeom prst="rect">
            <a:avLst/>
          </a:prstGeom>
          <a:noFill/>
        </p:spPr>
        <p:txBody>
          <a:bodyPr wrap="square" rtlCol="0">
            <a:spAutoFit/>
          </a:bodyPr>
          <a:lstStyle/>
          <a:p>
            <a:r>
              <a:rPr lang="vi-VN" sz="2400" dirty="0">
                <a:solidFill>
                  <a:schemeClr val="bg1"/>
                </a:solidFill>
                <a:latin typeface="+mj-lt"/>
              </a:rPr>
              <a:t>- Các bản chữ khắc trên xương, mai rùa, vỏ cây, đá, viết tay hoặc ghi trên giấy.</a:t>
            </a:r>
            <a:endParaRPr lang="x-none" sz="2400" dirty="0">
              <a:solidFill>
                <a:schemeClr val="bg1"/>
              </a:solidFill>
              <a:latin typeface="+mj-lt"/>
            </a:endParaRPr>
          </a:p>
        </p:txBody>
      </p:sp>
      <p:pic>
        <p:nvPicPr>
          <p:cNvPr id="27" name="Picture 26">
            <a:extLst>
              <a:ext uri="{FF2B5EF4-FFF2-40B4-BE49-F238E27FC236}">
                <a16:creationId xmlns:a16="http://schemas.microsoft.com/office/drawing/2014/main" xmlns="" id="{26878210-C3BE-C141-96DA-D1D3B977217A}"/>
              </a:ext>
            </a:extLst>
          </p:cNvPr>
          <p:cNvPicPr>
            <a:picLocks noChangeAspect="1"/>
          </p:cNvPicPr>
          <p:nvPr/>
        </p:nvPicPr>
        <p:blipFill>
          <a:blip r:embed="rId5"/>
          <a:stretch>
            <a:fillRect/>
          </a:stretch>
        </p:blipFill>
        <p:spPr>
          <a:xfrm>
            <a:off x="10395030" y="0"/>
            <a:ext cx="1366837" cy="1366837"/>
          </a:xfrm>
          <a:prstGeom prst="rect">
            <a:avLst/>
          </a:prstGeom>
        </p:spPr>
      </p:pic>
    </p:spTree>
    <p:extLst>
      <p:ext uri="{BB962C8B-B14F-4D97-AF65-F5344CB8AC3E}">
        <p14:creationId xmlns:p14="http://schemas.microsoft.com/office/powerpoint/2010/main" val="7494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strips(downLeft)">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12"/>
                                        </p:tgtEl>
                                        <p:attrNameLst>
                                          <p:attrName>ppt_w</p:attrName>
                                        </p:attrNameLst>
                                      </p:cBhvr>
                                      <p:tavLst>
                                        <p:tav tm="0">
                                          <p:val>
                                            <p:strVal val="ppt_w"/>
                                          </p:val>
                                        </p:tav>
                                        <p:tav tm="100000">
                                          <p:val>
                                            <p:fltVal val="0"/>
                                          </p:val>
                                        </p:tav>
                                      </p:tavLst>
                                    </p:anim>
                                    <p:anim calcmode="lin" valueType="num">
                                      <p:cBhvr>
                                        <p:cTn id="46" dur="500"/>
                                        <p:tgtEl>
                                          <p:spTgt spid="12"/>
                                        </p:tgtEl>
                                        <p:attrNameLst>
                                          <p:attrName>ppt_h</p:attrName>
                                        </p:attrNameLst>
                                      </p:cBhvr>
                                      <p:tavLst>
                                        <p:tav tm="0">
                                          <p:val>
                                            <p:strVal val="ppt_h"/>
                                          </p:val>
                                        </p:tav>
                                        <p:tav tm="100000">
                                          <p:val>
                                            <p:fltVal val="0"/>
                                          </p:val>
                                        </p:tav>
                                      </p:tavLst>
                                    </p:anim>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15">
                                            <p:txEl>
                                              <p:pRg st="0" end="0"/>
                                            </p:txEl>
                                          </p:spTgt>
                                        </p:tgtEl>
                                        <p:attrNameLst>
                                          <p:attrName>ppt_w</p:attrName>
                                        </p:attrNameLst>
                                      </p:cBhvr>
                                      <p:tavLst>
                                        <p:tav tm="0">
                                          <p:val>
                                            <p:strVal val="ppt_w"/>
                                          </p:val>
                                        </p:tav>
                                        <p:tav tm="100000">
                                          <p:val>
                                            <p:fltVal val="0"/>
                                          </p:val>
                                        </p:tav>
                                      </p:tavLst>
                                    </p:anim>
                                    <p:anim calcmode="lin" valueType="num">
                                      <p:cBhvr>
                                        <p:cTn id="51"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52" dur="500"/>
                                        <p:tgtEl>
                                          <p:spTgt spid="15">
                                            <p:txEl>
                                              <p:pRg st="0" end="0"/>
                                            </p:txEl>
                                          </p:spTgt>
                                        </p:tgtEl>
                                      </p:cBhvr>
                                    </p:animEffect>
                                    <p:set>
                                      <p:cBhvr>
                                        <p:cTn id="53" dur="1" fill="hold">
                                          <p:stCondLst>
                                            <p:cond delay="499"/>
                                          </p:stCondLst>
                                        </p:cTn>
                                        <p:tgtEl>
                                          <p:spTgt spid="15">
                                            <p:txEl>
                                              <p:pRg st="0" end="0"/>
                                            </p:txEl>
                                          </p:spTgt>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11"/>
                                        </p:tgtEl>
                                        <p:attrNameLst>
                                          <p:attrName>ppt_w</p:attrName>
                                        </p:attrNameLst>
                                      </p:cBhvr>
                                      <p:tavLst>
                                        <p:tav tm="0">
                                          <p:val>
                                            <p:strVal val="ppt_w"/>
                                          </p:val>
                                        </p:tav>
                                        <p:tav tm="100000">
                                          <p:val>
                                            <p:fltVal val="0"/>
                                          </p:val>
                                        </p:tav>
                                      </p:tavLst>
                                    </p:anim>
                                    <p:anim calcmode="lin" valueType="num">
                                      <p:cBhvr>
                                        <p:cTn id="56" dur="500"/>
                                        <p:tgtEl>
                                          <p:spTgt spid="11"/>
                                        </p:tgtEl>
                                        <p:attrNameLst>
                                          <p:attrName>ppt_h</p:attrName>
                                        </p:attrNameLst>
                                      </p:cBhvr>
                                      <p:tavLst>
                                        <p:tav tm="0">
                                          <p:val>
                                            <p:strVal val="ppt_h"/>
                                          </p:val>
                                        </p:tav>
                                        <p:tav tm="100000">
                                          <p:val>
                                            <p:fltVal val="0"/>
                                          </p:val>
                                        </p:tav>
                                      </p:tavLst>
                                    </p:anim>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strips(downLeft)">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2000"/>
                                        <p:tgtEl>
                                          <p:spTgt spid="18"/>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strips(down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18"/>
                                        </p:tgtEl>
                                        <p:attrNameLst>
                                          <p:attrName>ppt_w</p:attrName>
                                        </p:attrNameLst>
                                      </p:cBhvr>
                                      <p:tavLst>
                                        <p:tav tm="0">
                                          <p:val>
                                            <p:strVal val="ppt_w"/>
                                          </p:val>
                                        </p:tav>
                                        <p:tav tm="100000">
                                          <p:val>
                                            <p:fltVal val="0"/>
                                          </p:val>
                                        </p:tav>
                                      </p:tavLst>
                                    </p:anim>
                                    <p:anim calcmode="lin" valueType="num">
                                      <p:cBhvr>
                                        <p:cTn id="86" dur="500"/>
                                        <p:tgtEl>
                                          <p:spTgt spid="18"/>
                                        </p:tgtEl>
                                        <p:attrNameLst>
                                          <p:attrName>ppt_h</p:attrName>
                                        </p:attrNameLst>
                                      </p:cBhvr>
                                      <p:tavLst>
                                        <p:tav tm="0">
                                          <p:val>
                                            <p:strVal val="ppt_h"/>
                                          </p:val>
                                        </p:tav>
                                        <p:tav tm="100000">
                                          <p:val>
                                            <p:fltVal val="0"/>
                                          </p:val>
                                        </p:tav>
                                      </p:tavLst>
                                    </p:anim>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53" presetClass="exit" presetSubtype="32" fill="hold" grpId="1" nodeType="withEffect">
                                  <p:stCondLst>
                                    <p:cond delay="0"/>
                                  </p:stCondLst>
                                  <p:childTnLst>
                                    <p:anim calcmode="lin" valueType="num">
                                      <p:cBhvr>
                                        <p:cTn id="90" dur="500"/>
                                        <p:tgtEl>
                                          <p:spTgt spid="19"/>
                                        </p:tgtEl>
                                        <p:attrNameLst>
                                          <p:attrName>ppt_w</p:attrName>
                                        </p:attrNameLst>
                                      </p:cBhvr>
                                      <p:tavLst>
                                        <p:tav tm="0">
                                          <p:val>
                                            <p:strVal val="ppt_w"/>
                                          </p:val>
                                        </p:tav>
                                        <p:tav tm="100000">
                                          <p:val>
                                            <p:fltVal val="0"/>
                                          </p:val>
                                        </p:tav>
                                      </p:tavLst>
                                    </p:anim>
                                    <p:anim calcmode="lin" valueType="num">
                                      <p:cBhvr>
                                        <p:cTn id="91" dur="500"/>
                                        <p:tgtEl>
                                          <p:spTgt spid="19"/>
                                        </p:tgtEl>
                                        <p:attrNameLst>
                                          <p:attrName>ppt_h</p:attrName>
                                        </p:attrNameLst>
                                      </p:cBhvr>
                                      <p:tavLst>
                                        <p:tav tm="0">
                                          <p:val>
                                            <p:strVal val="ppt_h"/>
                                          </p:val>
                                        </p:tav>
                                        <p:tav tm="100000">
                                          <p:val>
                                            <p:fltVal val="0"/>
                                          </p:val>
                                        </p:tav>
                                      </p:tavLst>
                                    </p:anim>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53" presetClass="entr" presetSubtype="16"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Effect transition="in" filter="fade">
                                      <p:cBhvr>
                                        <p:cTn id="98" dur="500"/>
                                        <p:tgtEl>
                                          <p:spTgt spid="17"/>
                                        </p:tgtEl>
                                      </p:cBhvr>
                                    </p:animEffect>
                                  </p:childTnLst>
                                </p:cTn>
                              </p:par>
                              <p:par>
                                <p:cTn id="99" presetID="18" presetClass="entr" presetSubtype="12"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strips(downLeft)">
                                      <p:cBhvr>
                                        <p:cTn id="101" dur="5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strips(downLeft)">
                                      <p:cBhvr>
                                        <p:cTn id="10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4" grpId="0"/>
      <p:bldP spid="15" grpId="0"/>
      <p:bldP spid="19" grpId="0"/>
      <p:bldP spid="19" grpId="1"/>
      <p:bldP spid="20" grpId="0"/>
      <p:bldP spid="21"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sp>
        <p:nvSpPr>
          <p:cNvPr id="13" name="TextBox 12">
            <a:extLst>
              <a:ext uri="{FF2B5EF4-FFF2-40B4-BE49-F238E27FC236}">
                <a16:creationId xmlns:a16="http://schemas.microsoft.com/office/drawing/2014/main" xmlns="" id="{D2EDAE1D-670B-2A4C-A4B2-0CAD2AC7E5E7}"/>
              </a:ext>
            </a:extLst>
          </p:cNvPr>
          <p:cNvSpPr txBox="1"/>
          <p:nvPr/>
        </p:nvSpPr>
        <p:spPr>
          <a:xfrm>
            <a:off x="138644" y="1044749"/>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LUYỆN TẬP</a:t>
            </a:r>
          </a:p>
        </p:txBody>
      </p:sp>
      <p:sp>
        <p:nvSpPr>
          <p:cNvPr id="9" name="TextBox 8">
            <a:extLst>
              <a:ext uri="{FF2B5EF4-FFF2-40B4-BE49-F238E27FC236}">
                <a16:creationId xmlns:a16="http://schemas.microsoft.com/office/drawing/2014/main" xmlns="" id="{8F0C9277-8003-8B4C-9777-5EAED781638E}"/>
              </a:ext>
            </a:extLst>
          </p:cNvPr>
          <p:cNvSpPr txBox="1"/>
          <p:nvPr/>
        </p:nvSpPr>
        <p:spPr>
          <a:xfrm>
            <a:off x="138644" y="1476948"/>
            <a:ext cx="11276608" cy="461665"/>
          </a:xfrm>
          <a:prstGeom prst="rect">
            <a:avLst/>
          </a:prstGeom>
          <a:noFill/>
        </p:spPr>
        <p:txBody>
          <a:bodyPr wrap="square" rtlCol="0">
            <a:spAutoFit/>
          </a:bodyPr>
          <a:lstStyle/>
          <a:p>
            <a:r>
              <a:rPr lang="vi-VN" sz="2400" dirty="0">
                <a:solidFill>
                  <a:schemeClr val="bg1"/>
                </a:solidFill>
                <a:latin typeface="+mj-lt"/>
              </a:rPr>
              <a:t>Bài tập 1: Muốn biết năm 2000 TCN cách ta bao nhiêu năm thì em tính như thế nào?</a:t>
            </a:r>
            <a:endParaRPr lang="x-none" sz="2400" dirty="0">
              <a:solidFill>
                <a:schemeClr val="bg1"/>
              </a:solidFill>
              <a:latin typeface="+mj-lt"/>
            </a:endParaRPr>
          </a:p>
        </p:txBody>
      </p:sp>
      <p:sp>
        <p:nvSpPr>
          <p:cNvPr id="22" name="TextBox 21">
            <a:extLst>
              <a:ext uri="{FF2B5EF4-FFF2-40B4-BE49-F238E27FC236}">
                <a16:creationId xmlns:a16="http://schemas.microsoft.com/office/drawing/2014/main" xmlns="" id="{34A2D27B-C4D0-6E48-A090-EA0081B76546}"/>
              </a:ext>
            </a:extLst>
          </p:cNvPr>
          <p:cNvSpPr txBox="1"/>
          <p:nvPr/>
        </p:nvSpPr>
        <p:spPr>
          <a:xfrm>
            <a:off x="138644" y="2375225"/>
            <a:ext cx="11276608" cy="461665"/>
          </a:xfrm>
          <a:prstGeom prst="rect">
            <a:avLst/>
          </a:prstGeom>
          <a:noFill/>
        </p:spPr>
        <p:txBody>
          <a:bodyPr wrap="square" rtlCol="0">
            <a:spAutoFit/>
          </a:bodyPr>
          <a:lstStyle/>
          <a:p>
            <a:r>
              <a:rPr lang="vi-VN" sz="2400" dirty="0">
                <a:solidFill>
                  <a:schemeClr val="bg1"/>
                </a:solidFill>
                <a:latin typeface="+mj-lt"/>
              </a:rPr>
              <a:t>Bài tập 2: Muốn biết năm 1230 SCN cách 2021 bao nhiêu năm thì ta tính thế nào?</a:t>
            </a:r>
            <a:endParaRPr lang="x-none" sz="2400" dirty="0">
              <a:solidFill>
                <a:schemeClr val="bg1"/>
              </a:solidFill>
              <a:latin typeface="+mj-lt"/>
            </a:endParaRPr>
          </a:p>
        </p:txBody>
      </p:sp>
      <p:sp>
        <p:nvSpPr>
          <p:cNvPr id="24" name="TextBox 23">
            <a:extLst>
              <a:ext uri="{FF2B5EF4-FFF2-40B4-BE49-F238E27FC236}">
                <a16:creationId xmlns:a16="http://schemas.microsoft.com/office/drawing/2014/main" xmlns="" id="{05F19F14-BCAB-C441-97B2-FE15B40BB3D0}"/>
              </a:ext>
            </a:extLst>
          </p:cNvPr>
          <p:cNvSpPr txBox="1"/>
          <p:nvPr/>
        </p:nvSpPr>
        <p:spPr>
          <a:xfrm>
            <a:off x="138644" y="1868989"/>
            <a:ext cx="11276608" cy="461665"/>
          </a:xfrm>
          <a:prstGeom prst="rect">
            <a:avLst/>
          </a:prstGeom>
          <a:noFill/>
        </p:spPr>
        <p:txBody>
          <a:bodyPr wrap="square" rtlCol="0">
            <a:spAutoFit/>
          </a:bodyPr>
          <a:lstStyle/>
          <a:p>
            <a:pPr algn="ctr"/>
            <a:r>
              <a:rPr lang="vi-VN" sz="2400" dirty="0">
                <a:solidFill>
                  <a:schemeClr val="bg1"/>
                </a:solidFill>
                <a:latin typeface="+mj-lt"/>
              </a:rPr>
              <a:t>2021 + 2000 = 4021 năm</a:t>
            </a:r>
            <a:endParaRPr lang="x-none" sz="2400" dirty="0">
              <a:solidFill>
                <a:schemeClr val="bg1"/>
              </a:solidFill>
              <a:latin typeface="+mj-lt"/>
            </a:endParaRPr>
          </a:p>
        </p:txBody>
      </p:sp>
      <p:sp>
        <p:nvSpPr>
          <p:cNvPr id="25" name="TextBox 24">
            <a:extLst>
              <a:ext uri="{FF2B5EF4-FFF2-40B4-BE49-F238E27FC236}">
                <a16:creationId xmlns:a16="http://schemas.microsoft.com/office/drawing/2014/main" xmlns="" id="{85B32B26-51CD-634F-84AB-0837CB66B4C1}"/>
              </a:ext>
            </a:extLst>
          </p:cNvPr>
          <p:cNvSpPr txBox="1"/>
          <p:nvPr/>
        </p:nvSpPr>
        <p:spPr>
          <a:xfrm>
            <a:off x="138644" y="2796060"/>
            <a:ext cx="11276608" cy="461665"/>
          </a:xfrm>
          <a:prstGeom prst="rect">
            <a:avLst/>
          </a:prstGeom>
          <a:noFill/>
        </p:spPr>
        <p:txBody>
          <a:bodyPr wrap="square" rtlCol="0">
            <a:spAutoFit/>
          </a:bodyPr>
          <a:lstStyle/>
          <a:p>
            <a:pPr algn="ctr"/>
            <a:r>
              <a:rPr lang="vi-VN" sz="2400" dirty="0">
                <a:solidFill>
                  <a:schemeClr val="bg1"/>
                </a:solidFill>
                <a:latin typeface="+mj-lt"/>
              </a:rPr>
              <a:t>2021 – 1230 = 791 năm</a:t>
            </a:r>
            <a:endParaRPr lang="x-none" sz="2400" dirty="0">
              <a:solidFill>
                <a:schemeClr val="bg1"/>
              </a:solidFill>
              <a:latin typeface="+mj-lt"/>
            </a:endParaRPr>
          </a:p>
        </p:txBody>
      </p:sp>
      <p:sp>
        <p:nvSpPr>
          <p:cNvPr id="26" name="TextBox 25">
            <a:extLst>
              <a:ext uri="{FF2B5EF4-FFF2-40B4-BE49-F238E27FC236}">
                <a16:creationId xmlns:a16="http://schemas.microsoft.com/office/drawing/2014/main" xmlns="" id="{0E22A905-B29A-D744-A698-9E2836BE9FF3}"/>
              </a:ext>
            </a:extLst>
          </p:cNvPr>
          <p:cNvSpPr txBox="1"/>
          <p:nvPr/>
        </p:nvSpPr>
        <p:spPr>
          <a:xfrm>
            <a:off x="138644" y="3257369"/>
            <a:ext cx="11831349" cy="1200329"/>
          </a:xfrm>
          <a:prstGeom prst="rect">
            <a:avLst/>
          </a:prstGeom>
          <a:noFill/>
        </p:spPr>
        <p:txBody>
          <a:bodyPr wrap="square" rtlCol="0">
            <a:spAutoFit/>
          </a:bodyPr>
          <a:lstStyle/>
          <a:p>
            <a:r>
              <a:rPr lang="vi-VN" sz="2400" i="1" dirty="0">
                <a:solidFill>
                  <a:srgbClr val="FFFF00"/>
                </a:solidFill>
                <a:latin typeface="+mj-lt"/>
                <a:sym typeface="Wingdings" pitchFamily="2" charset="2"/>
              </a:rPr>
              <a:t></a:t>
            </a:r>
            <a:r>
              <a:rPr lang="vi-VN" sz="2400" i="1" dirty="0">
                <a:solidFill>
                  <a:srgbClr val="FFFF00"/>
                </a:solidFill>
                <a:latin typeface="+mj-lt"/>
              </a:rPr>
              <a:t>  Kết luận</a:t>
            </a:r>
          </a:p>
          <a:p>
            <a:pPr marL="342900" indent="-342900">
              <a:buFontTx/>
              <a:buChar char="-"/>
            </a:pPr>
            <a:r>
              <a:rPr lang="vi-VN" sz="2400" dirty="0">
                <a:solidFill>
                  <a:srgbClr val="FFFF00"/>
                </a:solidFill>
                <a:latin typeface="+mj-lt"/>
              </a:rPr>
              <a:t>Muốn biết năm TCN cách hiện tại thì làm phép cộng.</a:t>
            </a:r>
          </a:p>
          <a:p>
            <a:pPr marL="342900" indent="-342900">
              <a:buFontTx/>
              <a:buChar char="-"/>
            </a:pPr>
            <a:r>
              <a:rPr lang="vi-VN" sz="2400" dirty="0">
                <a:solidFill>
                  <a:srgbClr val="FFFF00"/>
                </a:solidFill>
                <a:latin typeface="+mj-lt"/>
              </a:rPr>
              <a:t>Muốn biết SCN cách hiện tại ta làm phép trừ.</a:t>
            </a:r>
            <a:endParaRPr lang="x-none" sz="2400" dirty="0">
              <a:solidFill>
                <a:srgbClr val="FFFF00"/>
              </a:solidFill>
              <a:latin typeface="+mj-lt"/>
            </a:endParaRPr>
          </a:p>
        </p:txBody>
      </p:sp>
      <p:pic>
        <p:nvPicPr>
          <p:cNvPr id="11" name="Picture 10">
            <a:extLst>
              <a:ext uri="{FF2B5EF4-FFF2-40B4-BE49-F238E27FC236}">
                <a16:creationId xmlns:a16="http://schemas.microsoft.com/office/drawing/2014/main" xmlns="" id="{EF1B2026-F12A-2847-8A97-1F30E8B55AD3}"/>
              </a:ext>
            </a:extLst>
          </p:cNvPr>
          <p:cNvPicPr>
            <a:picLocks noChangeAspect="1"/>
          </p:cNvPicPr>
          <p:nvPr/>
        </p:nvPicPr>
        <p:blipFill>
          <a:blip r:embed="rId2"/>
          <a:stretch>
            <a:fillRect/>
          </a:stretch>
        </p:blipFill>
        <p:spPr>
          <a:xfrm>
            <a:off x="10395030" y="0"/>
            <a:ext cx="1366837" cy="1366837"/>
          </a:xfrm>
          <a:prstGeom prst="rect">
            <a:avLst/>
          </a:prstGeom>
        </p:spPr>
      </p:pic>
    </p:spTree>
    <p:extLst>
      <p:ext uri="{BB962C8B-B14F-4D97-AF65-F5344CB8AC3E}">
        <p14:creationId xmlns:p14="http://schemas.microsoft.com/office/powerpoint/2010/main" val="15987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strips(downLeft)">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strips(downLeft)">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strips(downLeft)">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strips(downLeft)">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strips(downLeft)">
                                      <p:cBhvr>
                                        <p:cTn id="37" dur="500"/>
                                        <p:tgtEl>
                                          <p:spTgt spid="2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26">
                                            <p:txEl>
                                              <p:pRg st="2" end="2"/>
                                            </p:txEl>
                                          </p:spTgt>
                                        </p:tgtEl>
                                        <p:attrNameLst>
                                          <p:attrName>style.visibility</p:attrName>
                                        </p:attrNameLst>
                                      </p:cBhvr>
                                      <p:to>
                                        <p:strVal val="visible"/>
                                      </p:to>
                                    </p:set>
                                    <p:animEffect transition="in" filter="strips(downLeft)">
                                      <p:cBhvr>
                                        <p:cTn id="4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0AA35D-A2D8-DB45-AE3F-424C38E0D372}"/>
              </a:ext>
            </a:extLst>
          </p:cNvPr>
          <p:cNvPicPr>
            <a:picLocks noChangeAspect="1"/>
          </p:cNvPicPr>
          <p:nvPr/>
        </p:nvPicPr>
        <p:blipFill>
          <a:blip r:embed="rId2"/>
          <a:stretch>
            <a:fillRect/>
          </a:stretch>
        </p:blipFill>
        <p:spPr>
          <a:xfrm>
            <a:off x="383458" y="-147484"/>
            <a:ext cx="11808542" cy="7506019"/>
          </a:xfrm>
          <a:prstGeom prst="rect">
            <a:avLst/>
          </a:prstGeom>
        </p:spPr>
      </p:pic>
      <p:sp>
        <p:nvSpPr>
          <p:cNvPr id="3" name="TextBox 2">
            <a:extLst>
              <a:ext uri="{FF2B5EF4-FFF2-40B4-BE49-F238E27FC236}">
                <a16:creationId xmlns:a16="http://schemas.microsoft.com/office/drawing/2014/main" xmlns=""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x-none" sz="4000" b="1" dirty="0">
                <a:solidFill>
                  <a:srgbClr val="7030A0"/>
                </a:solidFill>
                <a:latin typeface="APPLE CHANCERY" panose="03020702040506060504" pitchFamily="66" charset="-79"/>
                <a:cs typeface="APPLE CHANCERY" panose="03020702040506060504" pitchFamily="66" charset="-79"/>
              </a:rPr>
              <a:t>CẢM ƠN CÁC EM!</a:t>
            </a:r>
          </a:p>
          <a:p>
            <a:pPr algn="ctr"/>
            <a:r>
              <a:rPr lang="x-none" sz="4000" b="1" dirty="0">
                <a:solidFill>
                  <a:srgbClr val="7030A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412043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Picture 8">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pic>
        <p:nvPicPr>
          <p:cNvPr id="8" name="!!maytinh">
            <a:extLst>
              <a:ext uri="{FF2B5EF4-FFF2-40B4-BE49-F238E27FC236}">
                <a16:creationId xmlns:a16="http://schemas.microsoft.com/office/drawing/2014/main" xmlns="" id="{74946F10-331D-564A-9EF5-454EFF6B29EE}"/>
              </a:ext>
            </a:extLst>
          </p:cNvPr>
          <p:cNvPicPr/>
          <p:nvPr/>
        </p:nvPicPr>
        <p:blipFill rotWithShape="1">
          <a:blip r:embed="rId3" cstate="print">
            <a:extLst>
              <a:ext uri="{28A0092B-C50C-407E-A947-70E740481C1C}">
                <a14:useLocalDpi xmlns:a14="http://schemas.microsoft.com/office/drawing/2010/main" val="0"/>
              </a:ext>
            </a:extLst>
          </a:blip>
          <a:srcRect l="4420" t="12681" r="52678" b="20224"/>
          <a:stretch/>
        </p:blipFill>
        <p:spPr bwMode="auto">
          <a:xfrm>
            <a:off x="128587" y="2628900"/>
            <a:ext cx="4257675" cy="4229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1116102"/>
      </p:ext>
    </p:extLst>
  </p:cSld>
  <p:clrMapOvr>
    <a:masterClrMapping/>
  </p:clrMapOvr>
  <mc:AlternateContent xmlns:mc="http://schemas.openxmlformats.org/markup-compatibility/2006" xmlns:n="http://schemas.microsoft.com/office/powerpoint/2012/main">
    <mc:Choice Requires="n">
      <p:transition xmlns:p14="http://schemas.microsoft.com/office/powerpoint/2010/main" spd="slow" p14:dur="6000"/>
    </mc:Choice>
    <mc:Fallback xmlns:p15="http://schemas.microsoft.com/office/powerpoint/2012/main"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Picture 8">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pic>
        <p:nvPicPr>
          <p:cNvPr id="8" name="!!maytinh">
            <a:extLst>
              <a:ext uri="{FF2B5EF4-FFF2-40B4-BE49-F238E27FC236}">
                <a16:creationId xmlns:a16="http://schemas.microsoft.com/office/drawing/2014/main" xmlns="" id="{74946F10-331D-564A-9EF5-454EFF6B29EE}"/>
              </a:ext>
            </a:extLst>
          </p:cNvPr>
          <p:cNvPicPr/>
          <p:nvPr/>
        </p:nvPicPr>
        <p:blipFill rotWithShape="1">
          <a:blip r:embed="rId3" cstate="print">
            <a:extLst>
              <a:ext uri="{28A0092B-C50C-407E-A947-70E740481C1C}">
                <a14:useLocalDpi xmlns:a14="http://schemas.microsoft.com/office/drawing/2010/main" val="0"/>
              </a:ext>
            </a:extLst>
          </a:blip>
          <a:srcRect l="49144" t="7692" r="26910" b="39040"/>
          <a:stretch/>
        </p:blipFill>
        <p:spPr bwMode="auto">
          <a:xfrm>
            <a:off x="3281362" y="1750218"/>
            <a:ext cx="2376488" cy="33575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105775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Picture 8">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pic>
        <p:nvPicPr>
          <p:cNvPr id="8" name="!!maytinh">
            <a:extLst>
              <a:ext uri="{FF2B5EF4-FFF2-40B4-BE49-F238E27FC236}">
                <a16:creationId xmlns:a16="http://schemas.microsoft.com/office/drawing/2014/main" xmlns="" id="{74946F10-331D-564A-9EF5-454EFF6B29EE}"/>
              </a:ext>
            </a:extLst>
          </p:cNvPr>
          <p:cNvPicPr/>
          <p:nvPr/>
        </p:nvPicPr>
        <p:blipFill rotWithShape="1">
          <a:blip r:embed="rId3" cstate="print">
            <a:extLst>
              <a:ext uri="{28A0092B-C50C-407E-A947-70E740481C1C}">
                <a14:useLocalDpi xmlns:a14="http://schemas.microsoft.com/office/drawing/2010/main" val="0"/>
              </a:ext>
            </a:extLst>
          </a:blip>
          <a:srcRect l="73667" t="2575" r="4905" b="64199"/>
          <a:stretch/>
        </p:blipFill>
        <p:spPr bwMode="auto">
          <a:xfrm>
            <a:off x="8529638" y="934643"/>
            <a:ext cx="2126576" cy="20943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9452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228988" y="104172"/>
            <a:ext cx="5521474" cy="523220"/>
          </a:xfrm>
          <a:prstGeom prst="rect">
            <a:avLst/>
          </a:prstGeom>
          <a:noFill/>
        </p:spPr>
        <p:txBody>
          <a:bodyPr wrap="square" rtlCol="0">
            <a:spAutoFit/>
          </a:bodyPr>
          <a:lstStyle/>
          <a:p>
            <a:pPr algn="ctr"/>
            <a:r>
              <a:rPr lang="x-none" sz="28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9" name="Picture 8">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sp>
        <p:nvSpPr>
          <p:cNvPr id="5" name="TextBox 4">
            <a:extLst>
              <a:ext uri="{FF2B5EF4-FFF2-40B4-BE49-F238E27FC236}">
                <a16:creationId xmlns:a16="http://schemas.microsoft.com/office/drawing/2014/main" xmlns="" id="{4053E44B-3F5C-F444-B48C-E2B8716E9E8C}"/>
              </a:ext>
            </a:extLst>
          </p:cNvPr>
          <p:cNvSpPr txBox="1"/>
          <p:nvPr/>
        </p:nvSpPr>
        <p:spPr>
          <a:xfrm>
            <a:off x="175549" y="76627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1. Lịch sử là gì?</a:t>
            </a:r>
          </a:p>
        </p:txBody>
      </p:sp>
      <p:sp>
        <p:nvSpPr>
          <p:cNvPr id="6" name="TextBox 5">
            <a:extLst>
              <a:ext uri="{FF2B5EF4-FFF2-40B4-BE49-F238E27FC236}">
                <a16:creationId xmlns:a16="http://schemas.microsoft.com/office/drawing/2014/main" xmlns="" id="{73F2A21D-497D-3044-AAA8-46916FA407FC}"/>
              </a:ext>
            </a:extLst>
          </p:cNvPr>
          <p:cNvSpPr txBox="1"/>
          <p:nvPr/>
        </p:nvSpPr>
        <p:spPr>
          <a:xfrm>
            <a:off x="175548" y="1227941"/>
            <a:ext cx="5739473" cy="1200329"/>
          </a:xfrm>
          <a:prstGeom prst="rect">
            <a:avLst/>
          </a:prstGeom>
          <a:noFill/>
        </p:spPr>
        <p:txBody>
          <a:bodyPr wrap="square" rtlCol="0">
            <a:spAutoFit/>
          </a:bodyPr>
          <a:lstStyle/>
          <a:p>
            <a:r>
              <a:rPr lang="vi-VN" sz="2400" i="1" dirty="0">
                <a:solidFill>
                  <a:schemeClr val="bg1"/>
                </a:solidFill>
                <a:latin typeface="+mj-lt"/>
              </a:rPr>
              <a:t>- Lịch sử</a:t>
            </a:r>
            <a:r>
              <a:rPr lang="vi-VN" sz="2400" dirty="0">
                <a:solidFill>
                  <a:schemeClr val="bg1"/>
                </a:solidFill>
                <a:latin typeface="+mj-lt"/>
              </a:rPr>
              <a:t> là tất cả những gì đã xảy ra trong quá khứ, là một khoa học nghiên cứu và phục dựng lại quá khứ.</a:t>
            </a:r>
            <a:endParaRPr lang="x-none" sz="2400" dirty="0">
              <a:solidFill>
                <a:schemeClr val="bg1"/>
              </a:solidFill>
              <a:latin typeface="+mj-lt"/>
            </a:endParaRPr>
          </a:p>
        </p:txBody>
      </p:sp>
      <p:cxnSp>
        <p:nvCxnSpPr>
          <p:cNvPr id="7" name="Straight Connector 6">
            <a:extLst>
              <a:ext uri="{FF2B5EF4-FFF2-40B4-BE49-F238E27FC236}">
                <a16:creationId xmlns:a16="http://schemas.microsoft.com/office/drawing/2014/main" xmlns="" id="{F8C48C86-4A01-F24F-8519-DEC90A862EE4}"/>
              </a:ext>
            </a:extLst>
          </p:cNvPr>
          <p:cNvCxnSpPr>
            <a:cxnSpLocks/>
          </p:cNvCxnSpPr>
          <p:nvPr/>
        </p:nvCxnSpPr>
        <p:spPr>
          <a:xfrm>
            <a:off x="6047530" y="1227941"/>
            <a:ext cx="0" cy="5348288"/>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xmlns="" id="{FE6D2607-3A49-0E4A-A1F9-DDDB873258A4}"/>
              </a:ext>
            </a:extLst>
          </p:cNvPr>
          <p:cNvSpPr txBox="1"/>
          <p:nvPr/>
        </p:nvSpPr>
        <p:spPr>
          <a:xfrm>
            <a:off x="175548" y="2500387"/>
            <a:ext cx="5625169" cy="1569660"/>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hiểu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vi-VN" sz="2400" dirty="0">
                <a:solidFill>
                  <a:schemeClr val="bg1"/>
                </a:solidFill>
                <a:latin typeface="Times New Roman" panose="02020603050405020304" pitchFamily="18" charset="0"/>
                <a:cs typeface="Times New Roman" panose="02020603050405020304" pitchFamily="18" charset="0"/>
              </a:rPr>
              <a:t> trình hình thành và phát triển của xã hội loài người từ khi con người xuất hiện trên trái đất cho đến ngày nay.</a:t>
            </a:r>
            <a:endParaRPr lang="x-none"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54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5">
                                            <p:txEl>
                                              <p:pRg st="0" end="0"/>
                                            </p:txEl>
                                          </p:spTgt>
                                        </p:tgtEl>
                                        <p:attrNameLst>
                                          <p:attrName>ppt_w</p:attrName>
                                        </p:attrNameLst>
                                      </p:cBhvr>
                                    </p:anim>
                                    <p:anim by="(#ppt_w*0.50)" calcmode="lin" valueType="num">
                                      <p:cBhvr>
                                        <p:cTn id="15" dur="500" decel="50000" autoRev="1" fill="hold">
                                          <p:stCondLst>
                                            <p:cond delay="0"/>
                                          </p:stCondLst>
                                        </p:cTn>
                                        <p:tgtEl>
                                          <p:spTgt spid="5">
                                            <p:txEl>
                                              <p:pRg st="0" end="0"/>
                                            </p:txEl>
                                          </p:spTgt>
                                        </p:tgtEl>
                                        <p:attrNameLst>
                                          <p:attrName>ppt_x</p:attrName>
                                        </p:attrNameLst>
                                      </p:cBhvr>
                                    </p:anim>
                                    <p:anim from="(-#ppt_h/2)" to="(#ppt_y)" calcmode="lin" valueType="num">
                                      <p:cBhvr>
                                        <p:cTn id="16" dur="1000" fill="hold">
                                          <p:stCondLst>
                                            <p:cond delay="0"/>
                                          </p:stCondLst>
                                        </p:cTn>
                                        <p:tgtEl>
                                          <p:spTgt spid="5">
                                            <p:txEl>
                                              <p:pRg st="0" end="0"/>
                                            </p:txEl>
                                          </p:spTgt>
                                        </p:tgtEl>
                                        <p:attrNameLst>
                                          <p:attrName>ppt_y</p:attrName>
                                        </p:attrNameLst>
                                      </p:cBhvr>
                                    </p:anim>
                                    <p:animRot by="21600000">
                                      <p:cBhvr>
                                        <p:cTn id="17" dur="1000" fill="hold">
                                          <p:stCondLst>
                                            <p:cond delay="0"/>
                                          </p:stCondLst>
                                        </p:cTn>
                                        <p:tgtEl>
                                          <p:spTgt spid="5">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strips(down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2760215" y="73778"/>
            <a:ext cx="7033532" cy="523220"/>
          </a:xfrm>
          <a:prstGeom prst="rect">
            <a:avLst/>
          </a:prstGeom>
          <a:noFill/>
        </p:spPr>
        <p:txBody>
          <a:bodyPr wrap="square" rtlCol="0">
            <a:spAutoFit/>
          </a:bodyPr>
          <a:lstStyle/>
          <a:p>
            <a:pPr algn="ctr"/>
            <a:r>
              <a:rPr lang="x-none" sz="28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9" name="Picture 8">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sp>
        <p:nvSpPr>
          <p:cNvPr id="5" name="TextBox 4">
            <a:extLst>
              <a:ext uri="{FF2B5EF4-FFF2-40B4-BE49-F238E27FC236}">
                <a16:creationId xmlns:a16="http://schemas.microsoft.com/office/drawing/2014/main" xmlns="" id="{4053E44B-3F5C-F444-B48C-E2B8716E9E8C}"/>
              </a:ext>
            </a:extLst>
          </p:cNvPr>
          <p:cNvSpPr txBox="1"/>
          <p:nvPr/>
        </p:nvSpPr>
        <p:spPr>
          <a:xfrm>
            <a:off x="175549" y="76627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2. Vì sao phải học lịch sử?</a:t>
            </a:r>
          </a:p>
        </p:txBody>
      </p:sp>
      <p:sp>
        <p:nvSpPr>
          <p:cNvPr id="6" name="TextBox 5">
            <a:extLst>
              <a:ext uri="{FF2B5EF4-FFF2-40B4-BE49-F238E27FC236}">
                <a16:creationId xmlns:a16="http://schemas.microsoft.com/office/drawing/2014/main" xmlns="" id="{73F2A21D-497D-3044-AAA8-46916FA407FC}"/>
              </a:ext>
            </a:extLst>
          </p:cNvPr>
          <p:cNvSpPr txBox="1"/>
          <p:nvPr/>
        </p:nvSpPr>
        <p:spPr>
          <a:xfrm>
            <a:off x="175548" y="1227941"/>
            <a:ext cx="5739473" cy="1569660"/>
          </a:xfrm>
          <a:prstGeom prst="rect">
            <a:avLst/>
          </a:prstGeom>
          <a:noFill/>
        </p:spPr>
        <p:txBody>
          <a:bodyPr wrap="square" rtlCol="0">
            <a:spAutoFit/>
          </a:bodyPr>
          <a:lstStyle/>
          <a:p>
            <a:r>
              <a:rPr lang="vi-VN" sz="2400" dirty="0">
                <a:solidFill>
                  <a:schemeClr val="bg1"/>
                </a:solidFill>
                <a:latin typeface="+mj-lt"/>
              </a:rPr>
              <a:t>- Học lịch sử giúp chúng ta tìm hiểu quá khứ, tìm hiểu về cội nguồn của chính bản thân, gia đình, dòng họ… và mở rộng hơn là của cả dân tộc, nhân loại.</a:t>
            </a:r>
            <a:endParaRPr lang="x-none" sz="2400" dirty="0">
              <a:solidFill>
                <a:schemeClr val="bg1"/>
              </a:solidFill>
              <a:latin typeface="+mj-lt"/>
            </a:endParaRPr>
          </a:p>
        </p:txBody>
      </p:sp>
      <p:cxnSp>
        <p:nvCxnSpPr>
          <p:cNvPr id="7" name="Straight Connector 6">
            <a:extLst>
              <a:ext uri="{FF2B5EF4-FFF2-40B4-BE49-F238E27FC236}">
                <a16:creationId xmlns:a16="http://schemas.microsoft.com/office/drawing/2014/main" xmlns="" id="{F8C48C86-4A01-F24F-8519-DEC90A862EE4}"/>
              </a:ext>
            </a:extLst>
          </p:cNvPr>
          <p:cNvCxnSpPr>
            <a:cxnSpLocks/>
          </p:cNvCxnSpPr>
          <p:nvPr/>
        </p:nvCxnSpPr>
        <p:spPr>
          <a:xfrm>
            <a:off x="6047530" y="1227941"/>
            <a:ext cx="0" cy="5348288"/>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xmlns="" id="{FE6D2607-3A49-0E4A-A1F9-DDDB873258A4}"/>
              </a:ext>
            </a:extLst>
          </p:cNvPr>
          <p:cNvSpPr txBox="1"/>
          <p:nvPr/>
        </p:nvSpPr>
        <p:spPr>
          <a:xfrm>
            <a:off x="175547" y="2797601"/>
            <a:ext cx="5625169" cy="1569660"/>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xây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cuộc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x-none" sz="24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4788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strips(downLeft)">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228988" y="104172"/>
            <a:ext cx="7166042" cy="1384995"/>
          </a:xfrm>
          <a:prstGeom prst="rect">
            <a:avLst/>
          </a:prstGeom>
          <a:noFill/>
        </p:spPr>
        <p:txBody>
          <a:bodyPr wrap="square" rtlCol="0">
            <a:spAutoFit/>
          </a:bodyPr>
          <a:lstStyle/>
          <a:p>
            <a:pPr algn="ctr"/>
            <a:r>
              <a:rPr lang="x-none" sz="2800" b="1" dirty="0">
                <a:solidFill>
                  <a:srgbClr val="FFC000"/>
                </a:solidFill>
                <a:latin typeface="Times New Roman" panose="02020603050405020304" pitchFamily="18" charset="0"/>
                <a:cs typeface="Times New Roman" panose="02020603050405020304" pitchFamily="18" charset="0"/>
              </a:rPr>
              <a:t>Bài 2: </a:t>
            </a:r>
            <a:r>
              <a:rPr lang="vi-VN" sz="2800" b="1" dirty="0">
                <a:solidFill>
                  <a:srgbClr val="FFC000"/>
                </a:solidFill>
                <a:latin typeface="Times New Roman" panose="02020603050405020304" pitchFamily="18" charset="0"/>
                <a:cs typeface="Times New Roman" panose="02020603050405020304" pitchFamily="18" charset="0"/>
              </a:rPr>
              <a:t>DỰA VÀO ĐÂU ĐỂ BIẾT VÀ PHỤC DỰNG LẠI LỊCH SỬ</a:t>
            </a:r>
            <a:endParaRPr lang="x-none" sz="2800" dirty="0">
              <a:solidFill>
                <a:srgbClr val="FFC000"/>
              </a:solidFill>
              <a:latin typeface="Times New Roman" panose="02020603050405020304" pitchFamily="18" charset="0"/>
              <a:cs typeface="Times New Roman" panose="02020603050405020304" pitchFamily="18" charset="0"/>
            </a:endParaRPr>
          </a:p>
          <a:p>
            <a:pPr algn="ctr"/>
            <a:endParaRPr lang="x-none" sz="2800" b="1" dirty="0">
              <a:solidFill>
                <a:srgbClr val="FFC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sp>
        <p:nvSpPr>
          <p:cNvPr id="5" name="TextBox 4">
            <a:extLst>
              <a:ext uri="{FF2B5EF4-FFF2-40B4-BE49-F238E27FC236}">
                <a16:creationId xmlns:a16="http://schemas.microsoft.com/office/drawing/2014/main" xmlns="" id="{4053E44B-3F5C-F444-B48C-E2B8716E9E8C}"/>
              </a:ext>
            </a:extLst>
          </p:cNvPr>
          <p:cNvSpPr txBox="1"/>
          <p:nvPr/>
        </p:nvSpPr>
        <p:spPr>
          <a:xfrm>
            <a:off x="2910971" y="1347360"/>
            <a:ext cx="7053926"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THẢO LUẬN NHÓM (KT MẢNH GHÉP)</a:t>
            </a:r>
          </a:p>
        </p:txBody>
      </p:sp>
      <p:sp>
        <p:nvSpPr>
          <p:cNvPr id="11" name="TextBox 10">
            <a:extLst>
              <a:ext uri="{FF2B5EF4-FFF2-40B4-BE49-F238E27FC236}">
                <a16:creationId xmlns:a16="http://schemas.microsoft.com/office/drawing/2014/main" xmlns="" id="{4593750A-9DFC-1844-8D79-9E373F17FC09}"/>
              </a:ext>
            </a:extLst>
          </p:cNvPr>
          <p:cNvSpPr txBox="1"/>
          <p:nvPr/>
        </p:nvSpPr>
        <p:spPr>
          <a:xfrm>
            <a:off x="0" y="1759120"/>
            <a:ext cx="8716463" cy="830997"/>
          </a:xfrm>
          <a:prstGeom prst="rect">
            <a:avLst/>
          </a:prstGeom>
          <a:noFill/>
        </p:spPr>
        <p:txBody>
          <a:bodyPr wrap="square" rtlCol="0">
            <a:spAutoFit/>
          </a:bodyPr>
          <a:lstStyle/>
          <a:p>
            <a:r>
              <a:rPr lang="x-none" sz="2400" dirty="0">
                <a:solidFill>
                  <a:schemeClr val="bg1"/>
                </a:solidFill>
                <a:latin typeface="Times New Roman" panose="02020603050405020304" pitchFamily="18" charset="0"/>
                <a:cs typeface="Times New Roman" panose="02020603050405020304" pitchFamily="18" charset="0"/>
              </a:rPr>
              <a:t> </a:t>
            </a:r>
            <a:r>
              <a:rPr lang="x-none" sz="2400" b="1" dirty="0">
                <a:solidFill>
                  <a:srgbClr val="FFC000"/>
                </a:solidFill>
                <a:latin typeface="Times New Roman" panose="02020603050405020304" pitchFamily="18" charset="0"/>
                <a:cs typeface="Times New Roman" panose="02020603050405020304" pitchFamily="18" charset="0"/>
              </a:rPr>
              <a:t>* Vòng 1</a:t>
            </a:r>
            <a:r>
              <a:rPr lang="x-none" sz="2400" dirty="0">
                <a:solidFill>
                  <a:schemeClr val="bg1"/>
                </a:solidFill>
                <a:latin typeface="Times New Roman" panose="02020603050405020304" pitchFamily="18" charset="0"/>
                <a:cs typeface="Times New Roman" panose="02020603050405020304" pitchFamily="18" charset="0"/>
              </a:rPr>
              <a:t>: Chia lớp ra làm 4 nhóm (các em đánh số thành viên trong nhóm)</a:t>
            </a:r>
          </a:p>
        </p:txBody>
      </p:sp>
      <p:sp>
        <p:nvSpPr>
          <p:cNvPr id="12" name="TextBox 11">
            <a:extLst>
              <a:ext uri="{FF2B5EF4-FFF2-40B4-BE49-F238E27FC236}">
                <a16:creationId xmlns:a16="http://schemas.microsoft.com/office/drawing/2014/main" xmlns="" id="{C85DCF85-CD35-7D48-9B29-534D5A053518}"/>
              </a:ext>
            </a:extLst>
          </p:cNvPr>
          <p:cNvSpPr txBox="1"/>
          <p:nvPr/>
        </p:nvSpPr>
        <p:spPr>
          <a:xfrm>
            <a:off x="118147" y="2590117"/>
            <a:ext cx="6890723" cy="2308324"/>
          </a:xfrm>
          <a:prstGeom prst="rect">
            <a:avLst/>
          </a:prstGeom>
          <a:noFill/>
        </p:spPr>
        <p:txBody>
          <a:bodyPr wrap="square" rtlCol="0">
            <a:spAutoFit/>
          </a:bodyPr>
          <a:lstStyle/>
          <a:p>
            <a:r>
              <a:rPr lang="x-none" sz="2400" dirty="0">
                <a:solidFill>
                  <a:schemeClr val="bg1"/>
                </a:solidFill>
                <a:latin typeface="Times New Roman" panose="02020603050405020304" pitchFamily="18" charset="0"/>
                <a:cs typeface="Times New Roman" panose="02020603050405020304" pitchFamily="18" charset="0"/>
              </a:rPr>
              <a:t>- Giao nhiệm vụ:</a:t>
            </a:r>
          </a:p>
          <a:p>
            <a:r>
              <a:rPr lang="x-none" sz="2400" dirty="0">
                <a:solidFill>
                  <a:schemeClr val="bg1"/>
                </a:solidFill>
                <a:latin typeface="Times New Roman" panose="02020603050405020304" pitchFamily="18" charset="0"/>
                <a:cs typeface="Times New Roman" panose="02020603050405020304" pitchFamily="18" charset="0"/>
              </a:rPr>
              <a:t>+ Nhóm 1: Tìm hiểu mục tư liệu hiện vật.</a:t>
            </a:r>
          </a:p>
          <a:p>
            <a:r>
              <a:rPr lang="x-none" sz="2400" dirty="0">
                <a:solidFill>
                  <a:schemeClr val="bg1"/>
                </a:solidFill>
                <a:latin typeface="Times New Roman" panose="02020603050405020304" pitchFamily="18" charset="0"/>
                <a:cs typeface="Times New Roman" panose="02020603050405020304" pitchFamily="18" charset="0"/>
              </a:rPr>
              <a:t>+ Nhóm 2: Tìm hiểu mục tư liệu chữ viết.</a:t>
            </a:r>
          </a:p>
          <a:p>
            <a:r>
              <a:rPr lang="x-none" sz="2400" dirty="0">
                <a:solidFill>
                  <a:schemeClr val="bg1"/>
                </a:solidFill>
                <a:latin typeface="Times New Roman" panose="02020603050405020304" pitchFamily="18" charset="0"/>
                <a:cs typeface="Times New Roman" panose="02020603050405020304" pitchFamily="18" charset="0"/>
              </a:rPr>
              <a:t>+ Nhóm 3: Tìm hiểu mục tư liệu truyền miệng.</a:t>
            </a:r>
          </a:p>
          <a:p>
            <a:r>
              <a:rPr lang="x-none" sz="2400" dirty="0">
                <a:solidFill>
                  <a:schemeClr val="bg1"/>
                </a:solidFill>
                <a:latin typeface="Times New Roman" panose="02020603050405020304" pitchFamily="18" charset="0"/>
                <a:cs typeface="Times New Roman" panose="02020603050405020304" pitchFamily="18" charset="0"/>
              </a:rPr>
              <a:t>+ Nhóm 4: Tìm hiểu mục tư liệu gốc.</a:t>
            </a:r>
          </a:p>
          <a:p>
            <a:r>
              <a:rPr lang="x-none" sz="2400" dirty="0">
                <a:solidFill>
                  <a:schemeClr val="bg1"/>
                </a:solidFill>
                <a:latin typeface="Times New Roman" panose="02020603050405020304" pitchFamily="18" charset="0"/>
                <a:cs typeface="Times New Roman" panose="02020603050405020304" pitchFamily="18" charset="0"/>
              </a:rPr>
              <a:t>- Thời gian: 9 phút (3 phút cá nhân, 6 phút lv nhóm)</a:t>
            </a:r>
          </a:p>
        </p:txBody>
      </p:sp>
      <p:pic>
        <p:nvPicPr>
          <p:cNvPr id="8" name="Picture 7">
            <a:extLst>
              <a:ext uri="{FF2B5EF4-FFF2-40B4-BE49-F238E27FC236}">
                <a16:creationId xmlns:a16="http://schemas.microsoft.com/office/drawing/2014/main" xmlns="" id="{B785F3FA-C5E7-CA43-A80E-27AEAED92777}"/>
              </a:ext>
            </a:extLst>
          </p:cNvPr>
          <p:cNvPicPr>
            <a:picLocks noChangeAspect="1"/>
          </p:cNvPicPr>
          <p:nvPr/>
        </p:nvPicPr>
        <p:blipFill>
          <a:blip r:embed="rId3"/>
          <a:stretch>
            <a:fillRect/>
          </a:stretch>
        </p:blipFill>
        <p:spPr>
          <a:xfrm>
            <a:off x="8216319" y="2056755"/>
            <a:ext cx="3399419" cy="4810607"/>
          </a:xfrm>
          <a:prstGeom prst="rect">
            <a:avLst/>
          </a:prstGeom>
        </p:spPr>
      </p:pic>
    </p:spTree>
    <p:extLst>
      <p:ext uri="{BB962C8B-B14F-4D97-AF65-F5344CB8AC3E}">
        <p14:creationId xmlns:p14="http://schemas.microsoft.com/office/powerpoint/2010/main" val="382053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1">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1">
                                            <p:txEl>
                                              <p:pRg st="0" end="0"/>
                                            </p:txEl>
                                          </p:spTgt>
                                        </p:tgtEl>
                                        <p:attrNameLst>
                                          <p:attrName>ppt_w</p:attrName>
                                        </p:attrNameLst>
                                      </p:cBhvr>
                                    </p:anim>
                                    <p:anim by="(#ppt_w*0.50)" calcmode="lin" valueType="num">
                                      <p:cBhvr>
                                        <p:cTn id="16" dur="500" decel="50000" autoRev="1" fill="hold">
                                          <p:stCondLst>
                                            <p:cond delay="0"/>
                                          </p:stCondLst>
                                        </p:cTn>
                                        <p:tgtEl>
                                          <p:spTgt spid="11">
                                            <p:txEl>
                                              <p:pRg st="0" end="0"/>
                                            </p:txEl>
                                          </p:spTgt>
                                        </p:tgtEl>
                                        <p:attrNameLst>
                                          <p:attrName>ppt_x</p:attrName>
                                        </p:attrNameLst>
                                      </p:cBhvr>
                                    </p:anim>
                                    <p:anim from="(-#ppt_h/2)" to="(#ppt_y)" calcmode="lin" valueType="num">
                                      <p:cBhvr>
                                        <p:cTn id="17" dur="1000" fill="hold">
                                          <p:stCondLst>
                                            <p:cond delay="0"/>
                                          </p:stCondLst>
                                        </p:cTn>
                                        <p:tgtEl>
                                          <p:spTgt spid="11">
                                            <p:txEl>
                                              <p:pRg st="0" end="0"/>
                                            </p:txEl>
                                          </p:spTgt>
                                        </p:tgtEl>
                                        <p:attrNameLst>
                                          <p:attrName>ppt_y</p:attrName>
                                        </p:attrNameLst>
                                      </p:cBhvr>
                                    </p:anim>
                                    <p:animRot by="21600000">
                                      <p:cBhvr>
                                        <p:cTn id="18" dur="1000" fill="hold">
                                          <p:stCondLst>
                                            <p:cond delay="0"/>
                                          </p:stCondLst>
                                        </p:cTn>
                                        <p:tgtEl>
                                          <p:spTgt spid="11">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2">
                                            <p:txEl>
                                              <p:pRg st="0" end="0"/>
                                            </p:txEl>
                                          </p:spTgt>
                                        </p:tgtEl>
                                        <p:attrNameLst>
                                          <p:attrName>ppt_w</p:attrName>
                                        </p:attrNameLst>
                                      </p:cBhvr>
                                    </p:anim>
                                    <p:anim by="(#ppt_w*0.50)" calcmode="lin" valueType="num">
                                      <p:cBhvr>
                                        <p:cTn id="24" dur="500" decel="50000" autoRev="1" fill="hold">
                                          <p:stCondLst>
                                            <p:cond delay="0"/>
                                          </p:stCondLst>
                                        </p:cTn>
                                        <p:tgtEl>
                                          <p:spTgt spid="12">
                                            <p:txEl>
                                              <p:pRg st="0" end="0"/>
                                            </p:txEl>
                                          </p:spTgt>
                                        </p:tgtEl>
                                        <p:attrNameLst>
                                          <p:attrName>ppt_x</p:attrName>
                                        </p:attrNameLst>
                                      </p:cBhvr>
                                    </p:anim>
                                    <p:anim from="(-#ppt_h/2)" to="(#ppt_y)" calcmode="lin" valueType="num">
                                      <p:cBhvr>
                                        <p:cTn id="25" dur="1000" fill="hold">
                                          <p:stCondLst>
                                            <p:cond delay="0"/>
                                          </p:stCondLst>
                                        </p:cTn>
                                        <p:tgtEl>
                                          <p:spTgt spid="12">
                                            <p:txEl>
                                              <p:pRg st="0" end="0"/>
                                            </p:txEl>
                                          </p:spTgt>
                                        </p:tgtEl>
                                        <p:attrNameLst>
                                          <p:attrName>ppt_y</p:attrName>
                                        </p:attrNameLst>
                                      </p:cBhvr>
                                    </p:anim>
                                    <p:animRot by="21600000">
                                      <p:cBhvr>
                                        <p:cTn id="26" dur="1000" fill="hold">
                                          <p:stCondLst>
                                            <p:cond delay="0"/>
                                          </p:stCondLst>
                                        </p:cTn>
                                        <p:tgtEl>
                                          <p:spTgt spid="12">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12">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2">
                                            <p:txEl>
                                              <p:pRg st="1" end="1"/>
                                            </p:txEl>
                                          </p:spTgt>
                                        </p:tgtEl>
                                        <p:attrNameLst>
                                          <p:attrName>ppt_w</p:attrName>
                                        </p:attrNameLst>
                                      </p:cBhvr>
                                    </p:anim>
                                    <p:anim by="(#ppt_w*0.50)" calcmode="lin" valueType="num">
                                      <p:cBhvr>
                                        <p:cTn id="32" dur="500" decel="50000" autoRev="1" fill="hold">
                                          <p:stCondLst>
                                            <p:cond delay="0"/>
                                          </p:stCondLst>
                                        </p:cTn>
                                        <p:tgtEl>
                                          <p:spTgt spid="12">
                                            <p:txEl>
                                              <p:pRg st="1" end="1"/>
                                            </p:txEl>
                                          </p:spTgt>
                                        </p:tgtEl>
                                        <p:attrNameLst>
                                          <p:attrName>ppt_x</p:attrName>
                                        </p:attrNameLst>
                                      </p:cBhvr>
                                    </p:anim>
                                    <p:anim from="(-#ppt_h/2)" to="(#ppt_y)" calcmode="lin" valueType="num">
                                      <p:cBhvr>
                                        <p:cTn id="33" dur="1000" fill="hold">
                                          <p:stCondLst>
                                            <p:cond delay="0"/>
                                          </p:stCondLst>
                                        </p:cTn>
                                        <p:tgtEl>
                                          <p:spTgt spid="12">
                                            <p:txEl>
                                              <p:pRg st="1" end="1"/>
                                            </p:txEl>
                                          </p:spTgt>
                                        </p:tgtEl>
                                        <p:attrNameLst>
                                          <p:attrName>ppt_y</p:attrName>
                                        </p:attrNameLst>
                                      </p:cBhvr>
                                    </p:anim>
                                    <p:animRot by="21600000">
                                      <p:cBhvr>
                                        <p:cTn id="34" dur="1000" fill="hold">
                                          <p:stCondLst>
                                            <p:cond delay="0"/>
                                          </p:stCondLst>
                                        </p:cTn>
                                        <p:tgtEl>
                                          <p:spTgt spid="12">
                                            <p:txEl>
                                              <p:pRg st="1" end="1"/>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nodeType="clickEffect">
                                  <p:stCondLst>
                                    <p:cond delay="0"/>
                                  </p:stCondLst>
                                  <p:iterate type="lt">
                                    <p:tmPct val="10000"/>
                                  </p:iterate>
                                  <p:childTnLst>
                                    <p:set>
                                      <p:cBhvr>
                                        <p:cTn id="38" dur="1" fill="hold">
                                          <p:stCondLst>
                                            <p:cond delay="0"/>
                                          </p:stCondLst>
                                        </p:cTn>
                                        <p:tgtEl>
                                          <p:spTgt spid="12">
                                            <p:txEl>
                                              <p:pRg st="2" end="2"/>
                                            </p:txEl>
                                          </p:spTgt>
                                        </p:tgtEl>
                                        <p:attrNameLst>
                                          <p:attrName>style.visibility</p:attrName>
                                        </p:attrNameLst>
                                      </p:cBhvr>
                                      <p:to>
                                        <p:strVal val="visible"/>
                                      </p:to>
                                    </p:set>
                                    <p:anim by="(-#ppt_w*2)" calcmode="lin" valueType="num">
                                      <p:cBhvr rctx="PPT">
                                        <p:cTn id="39" dur="500" autoRev="1" fill="hold">
                                          <p:stCondLst>
                                            <p:cond delay="0"/>
                                          </p:stCondLst>
                                        </p:cTn>
                                        <p:tgtEl>
                                          <p:spTgt spid="12">
                                            <p:txEl>
                                              <p:pRg st="2" end="2"/>
                                            </p:txEl>
                                          </p:spTgt>
                                        </p:tgtEl>
                                        <p:attrNameLst>
                                          <p:attrName>ppt_w</p:attrName>
                                        </p:attrNameLst>
                                      </p:cBhvr>
                                    </p:anim>
                                    <p:anim by="(#ppt_w*0.50)" calcmode="lin" valueType="num">
                                      <p:cBhvr>
                                        <p:cTn id="40" dur="500" decel="50000" autoRev="1" fill="hold">
                                          <p:stCondLst>
                                            <p:cond delay="0"/>
                                          </p:stCondLst>
                                        </p:cTn>
                                        <p:tgtEl>
                                          <p:spTgt spid="12">
                                            <p:txEl>
                                              <p:pRg st="2" end="2"/>
                                            </p:txEl>
                                          </p:spTgt>
                                        </p:tgtEl>
                                        <p:attrNameLst>
                                          <p:attrName>ppt_x</p:attrName>
                                        </p:attrNameLst>
                                      </p:cBhvr>
                                    </p:anim>
                                    <p:anim from="(-#ppt_h/2)" to="(#ppt_y)" calcmode="lin" valueType="num">
                                      <p:cBhvr>
                                        <p:cTn id="41" dur="1000" fill="hold">
                                          <p:stCondLst>
                                            <p:cond delay="0"/>
                                          </p:stCondLst>
                                        </p:cTn>
                                        <p:tgtEl>
                                          <p:spTgt spid="12">
                                            <p:txEl>
                                              <p:pRg st="2" end="2"/>
                                            </p:txEl>
                                          </p:spTgt>
                                        </p:tgtEl>
                                        <p:attrNameLst>
                                          <p:attrName>ppt_y</p:attrName>
                                        </p:attrNameLst>
                                      </p:cBhvr>
                                    </p:anim>
                                    <p:animRot by="21600000">
                                      <p:cBhvr>
                                        <p:cTn id="42" dur="1000" fill="hold">
                                          <p:stCondLst>
                                            <p:cond delay="0"/>
                                          </p:stCondLst>
                                        </p:cTn>
                                        <p:tgtEl>
                                          <p:spTgt spid="12">
                                            <p:txEl>
                                              <p:pRg st="2" end="2"/>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nodeType="clickEffect">
                                  <p:stCondLst>
                                    <p:cond delay="0"/>
                                  </p:stCondLst>
                                  <p:iterate type="lt">
                                    <p:tmPct val="10000"/>
                                  </p:iterate>
                                  <p:childTnLst>
                                    <p:set>
                                      <p:cBhvr>
                                        <p:cTn id="46" dur="1" fill="hold">
                                          <p:stCondLst>
                                            <p:cond delay="0"/>
                                          </p:stCondLst>
                                        </p:cTn>
                                        <p:tgtEl>
                                          <p:spTgt spid="12">
                                            <p:txEl>
                                              <p:pRg st="3" end="3"/>
                                            </p:txEl>
                                          </p:spTgt>
                                        </p:tgtEl>
                                        <p:attrNameLst>
                                          <p:attrName>style.visibility</p:attrName>
                                        </p:attrNameLst>
                                      </p:cBhvr>
                                      <p:to>
                                        <p:strVal val="visible"/>
                                      </p:to>
                                    </p:set>
                                    <p:anim by="(-#ppt_w*2)" calcmode="lin" valueType="num">
                                      <p:cBhvr rctx="PPT">
                                        <p:cTn id="47" dur="500" autoRev="1" fill="hold">
                                          <p:stCondLst>
                                            <p:cond delay="0"/>
                                          </p:stCondLst>
                                        </p:cTn>
                                        <p:tgtEl>
                                          <p:spTgt spid="12">
                                            <p:txEl>
                                              <p:pRg st="3" end="3"/>
                                            </p:txEl>
                                          </p:spTgt>
                                        </p:tgtEl>
                                        <p:attrNameLst>
                                          <p:attrName>ppt_w</p:attrName>
                                        </p:attrNameLst>
                                      </p:cBhvr>
                                    </p:anim>
                                    <p:anim by="(#ppt_w*0.50)" calcmode="lin" valueType="num">
                                      <p:cBhvr>
                                        <p:cTn id="48" dur="500" decel="50000" autoRev="1" fill="hold">
                                          <p:stCondLst>
                                            <p:cond delay="0"/>
                                          </p:stCondLst>
                                        </p:cTn>
                                        <p:tgtEl>
                                          <p:spTgt spid="12">
                                            <p:txEl>
                                              <p:pRg st="3" end="3"/>
                                            </p:txEl>
                                          </p:spTgt>
                                        </p:tgtEl>
                                        <p:attrNameLst>
                                          <p:attrName>ppt_x</p:attrName>
                                        </p:attrNameLst>
                                      </p:cBhvr>
                                    </p:anim>
                                    <p:anim from="(-#ppt_h/2)" to="(#ppt_y)" calcmode="lin" valueType="num">
                                      <p:cBhvr>
                                        <p:cTn id="49" dur="1000" fill="hold">
                                          <p:stCondLst>
                                            <p:cond delay="0"/>
                                          </p:stCondLst>
                                        </p:cTn>
                                        <p:tgtEl>
                                          <p:spTgt spid="12">
                                            <p:txEl>
                                              <p:pRg st="3" end="3"/>
                                            </p:txEl>
                                          </p:spTgt>
                                        </p:tgtEl>
                                        <p:attrNameLst>
                                          <p:attrName>ppt_y</p:attrName>
                                        </p:attrNameLst>
                                      </p:cBhvr>
                                    </p:anim>
                                    <p:animRot by="21600000">
                                      <p:cBhvr>
                                        <p:cTn id="50" dur="1000" fill="hold">
                                          <p:stCondLst>
                                            <p:cond delay="0"/>
                                          </p:stCondLst>
                                        </p:cTn>
                                        <p:tgtEl>
                                          <p:spTgt spid="12">
                                            <p:txEl>
                                              <p:pRg st="3" end="3"/>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nodeType="clickEffect">
                                  <p:stCondLst>
                                    <p:cond delay="0"/>
                                  </p:stCondLst>
                                  <p:iterate type="lt">
                                    <p:tmPct val="10000"/>
                                  </p:iterate>
                                  <p:childTnLst>
                                    <p:set>
                                      <p:cBhvr>
                                        <p:cTn id="54" dur="1" fill="hold">
                                          <p:stCondLst>
                                            <p:cond delay="0"/>
                                          </p:stCondLst>
                                        </p:cTn>
                                        <p:tgtEl>
                                          <p:spTgt spid="12">
                                            <p:txEl>
                                              <p:pRg st="4" end="4"/>
                                            </p:txEl>
                                          </p:spTgt>
                                        </p:tgtEl>
                                        <p:attrNameLst>
                                          <p:attrName>style.visibility</p:attrName>
                                        </p:attrNameLst>
                                      </p:cBhvr>
                                      <p:to>
                                        <p:strVal val="visible"/>
                                      </p:to>
                                    </p:set>
                                    <p:anim by="(-#ppt_w*2)" calcmode="lin" valueType="num">
                                      <p:cBhvr rctx="PPT">
                                        <p:cTn id="55" dur="500" autoRev="1" fill="hold">
                                          <p:stCondLst>
                                            <p:cond delay="0"/>
                                          </p:stCondLst>
                                        </p:cTn>
                                        <p:tgtEl>
                                          <p:spTgt spid="12">
                                            <p:txEl>
                                              <p:pRg st="4" end="4"/>
                                            </p:txEl>
                                          </p:spTgt>
                                        </p:tgtEl>
                                        <p:attrNameLst>
                                          <p:attrName>ppt_w</p:attrName>
                                        </p:attrNameLst>
                                      </p:cBhvr>
                                    </p:anim>
                                    <p:anim by="(#ppt_w*0.50)" calcmode="lin" valueType="num">
                                      <p:cBhvr>
                                        <p:cTn id="56" dur="500" decel="50000" autoRev="1" fill="hold">
                                          <p:stCondLst>
                                            <p:cond delay="0"/>
                                          </p:stCondLst>
                                        </p:cTn>
                                        <p:tgtEl>
                                          <p:spTgt spid="12">
                                            <p:txEl>
                                              <p:pRg st="4" end="4"/>
                                            </p:txEl>
                                          </p:spTgt>
                                        </p:tgtEl>
                                        <p:attrNameLst>
                                          <p:attrName>ppt_x</p:attrName>
                                        </p:attrNameLst>
                                      </p:cBhvr>
                                    </p:anim>
                                    <p:anim from="(-#ppt_h/2)" to="(#ppt_y)" calcmode="lin" valueType="num">
                                      <p:cBhvr>
                                        <p:cTn id="57" dur="1000" fill="hold">
                                          <p:stCondLst>
                                            <p:cond delay="0"/>
                                          </p:stCondLst>
                                        </p:cTn>
                                        <p:tgtEl>
                                          <p:spTgt spid="12">
                                            <p:txEl>
                                              <p:pRg st="4" end="4"/>
                                            </p:txEl>
                                          </p:spTgt>
                                        </p:tgtEl>
                                        <p:attrNameLst>
                                          <p:attrName>ppt_y</p:attrName>
                                        </p:attrNameLst>
                                      </p:cBhvr>
                                    </p:anim>
                                    <p:animRot by="21600000">
                                      <p:cBhvr>
                                        <p:cTn id="58" dur="1000" fill="hold">
                                          <p:stCondLst>
                                            <p:cond delay="0"/>
                                          </p:stCondLst>
                                        </p:cTn>
                                        <p:tgtEl>
                                          <p:spTgt spid="12">
                                            <p:txEl>
                                              <p:pRg st="4" end="4"/>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nodeType="clickEffect">
                                  <p:stCondLst>
                                    <p:cond delay="0"/>
                                  </p:stCondLst>
                                  <p:iterate type="lt">
                                    <p:tmPct val="10000"/>
                                  </p:iterate>
                                  <p:childTnLst>
                                    <p:set>
                                      <p:cBhvr>
                                        <p:cTn id="62" dur="1" fill="hold">
                                          <p:stCondLst>
                                            <p:cond delay="0"/>
                                          </p:stCondLst>
                                        </p:cTn>
                                        <p:tgtEl>
                                          <p:spTgt spid="12">
                                            <p:txEl>
                                              <p:pRg st="5" end="5"/>
                                            </p:txEl>
                                          </p:spTgt>
                                        </p:tgtEl>
                                        <p:attrNameLst>
                                          <p:attrName>style.visibility</p:attrName>
                                        </p:attrNameLst>
                                      </p:cBhvr>
                                      <p:to>
                                        <p:strVal val="visible"/>
                                      </p:to>
                                    </p:set>
                                    <p:anim by="(-#ppt_w*2)" calcmode="lin" valueType="num">
                                      <p:cBhvr rctx="PPT">
                                        <p:cTn id="63" dur="500" autoRev="1" fill="hold">
                                          <p:stCondLst>
                                            <p:cond delay="0"/>
                                          </p:stCondLst>
                                        </p:cTn>
                                        <p:tgtEl>
                                          <p:spTgt spid="12">
                                            <p:txEl>
                                              <p:pRg st="5" end="5"/>
                                            </p:txEl>
                                          </p:spTgt>
                                        </p:tgtEl>
                                        <p:attrNameLst>
                                          <p:attrName>ppt_w</p:attrName>
                                        </p:attrNameLst>
                                      </p:cBhvr>
                                    </p:anim>
                                    <p:anim by="(#ppt_w*0.50)" calcmode="lin" valueType="num">
                                      <p:cBhvr>
                                        <p:cTn id="64" dur="500" decel="50000" autoRev="1" fill="hold">
                                          <p:stCondLst>
                                            <p:cond delay="0"/>
                                          </p:stCondLst>
                                        </p:cTn>
                                        <p:tgtEl>
                                          <p:spTgt spid="12">
                                            <p:txEl>
                                              <p:pRg st="5" end="5"/>
                                            </p:txEl>
                                          </p:spTgt>
                                        </p:tgtEl>
                                        <p:attrNameLst>
                                          <p:attrName>ppt_x</p:attrName>
                                        </p:attrNameLst>
                                      </p:cBhvr>
                                    </p:anim>
                                    <p:anim from="(-#ppt_h/2)" to="(#ppt_y)" calcmode="lin" valueType="num">
                                      <p:cBhvr>
                                        <p:cTn id="65" dur="1000" fill="hold">
                                          <p:stCondLst>
                                            <p:cond delay="0"/>
                                          </p:stCondLst>
                                        </p:cTn>
                                        <p:tgtEl>
                                          <p:spTgt spid="12">
                                            <p:txEl>
                                              <p:pRg st="5" end="5"/>
                                            </p:txEl>
                                          </p:spTgt>
                                        </p:tgtEl>
                                        <p:attrNameLst>
                                          <p:attrName>ppt_y</p:attrName>
                                        </p:attrNameLst>
                                      </p:cBhvr>
                                    </p:anim>
                                    <p:animRot by="21600000">
                                      <p:cBhvr>
                                        <p:cTn id="66" dur="1000" fill="hold">
                                          <p:stCondLst>
                                            <p:cond delay="0"/>
                                          </p:stCondLst>
                                        </p:cTn>
                                        <p:tgtEl>
                                          <p:spTgt spid="12">
                                            <p:txEl>
                                              <p:pRg st="5" end="5"/>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circle(in)">
                                      <p:cBhvr>
                                        <p:cTn id="7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228988" y="104172"/>
            <a:ext cx="7166042" cy="1384995"/>
          </a:xfrm>
          <a:prstGeom prst="rect">
            <a:avLst/>
          </a:prstGeom>
          <a:noFill/>
        </p:spPr>
        <p:txBody>
          <a:bodyPr wrap="square" rtlCol="0">
            <a:spAutoFit/>
          </a:bodyPr>
          <a:lstStyle/>
          <a:p>
            <a:pPr algn="ctr"/>
            <a:r>
              <a:rPr lang="x-none" sz="2800" b="1" dirty="0">
                <a:solidFill>
                  <a:srgbClr val="FFC000"/>
                </a:solidFill>
                <a:latin typeface="Times New Roman" panose="02020603050405020304" pitchFamily="18" charset="0"/>
                <a:cs typeface="Times New Roman" panose="02020603050405020304" pitchFamily="18" charset="0"/>
              </a:rPr>
              <a:t>Bài 2: </a:t>
            </a:r>
            <a:r>
              <a:rPr lang="vi-VN" sz="2800" b="1" dirty="0">
                <a:solidFill>
                  <a:srgbClr val="FFC000"/>
                </a:solidFill>
                <a:latin typeface="Times New Roman" panose="02020603050405020304" pitchFamily="18" charset="0"/>
                <a:cs typeface="Times New Roman" panose="02020603050405020304" pitchFamily="18" charset="0"/>
              </a:rPr>
              <a:t>DỰA VÀO ĐÂU ĐỂ BIẾT VÀ PHỤC DỰNG LẠI LỊCH SỬ</a:t>
            </a:r>
            <a:endParaRPr lang="x-none" sz="2800" dirty="0">
              <a:solidFill>
                <a:srgbClr val="FFC000"/>
              </a:solidFill>
              <a:latin typeface="Times New Roman" panose="02020603050405020304" pitchFamily="18" charset="0"/>
              <a:cs typeface="Times New Roman" panose="02020603050405020304" pitchFamily="18" charset="0"/>
            </a:endParaRPr>
          </a:p>
          <a:p>
            <a:pPr algn="ctr"/>
            <a:endParaRPr lang="x-none" sz="2800" b="1" dirty="0">
              <a:solidFill>
                <a:srgbClr val="FFC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sp>
        <p:nvSpPr>
          <p:cNvPr id="5" name="TextBox 4">
            <a:extLst>
              <a:ext uri="{FF2B5EF4-FFF2-40B4-BE49-F238E27FC236}">
                <a16:creationId xmlns:a16="http://schemas.microsoft.com/office/drawing/2014/main" xmlns="" id="{4053E44B-3F5C-F444-B48C-E2B8716E9E8C}"/>
              </a:ext>
            </a:extLst>
          </p:cNvPr>
          <p:cNvSpPr txBox="1"/>
          <p:nvPr/>
        </p:nvSpPr>
        <p:spPr>
          <a:xfrm>
            <a:off x="3341104" y="1489167"/>
            <a:ext cx="7053926"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THẢO LUẬN NHÓM (KT MẢNH GHÉP)</a:t>
            </a:r>
          </a:p>
        </p:txBody>
      </p:sp>
      <p:sp>
        <p:nvSpPr>
          <p:cNvPr id="10" name="TextBox 9">
            <a:extLst>
              <a:ext uri="{FF2B5EF4-FFF2-40B4-BE49-F238E27FC236}">
                <a16:creationId xmlns:a16="http://schemas.microsoft.com/office/drawing/2014/main" xmlns="" id="{2508E73B-5D7A-7B40-8902-BD829A308F0A}"/>
              </a:ext>
            </a:extLst>
          </p:cNvPr>
          <p:cNvSpPr txBox="1"/>
          <p:nvPr/>
        </p:nvSpPr>
        <p:spPr>
          <a:xfrm>
            <a:off x="530319" y="1947901"/>
            <a:ext cx="6890723" cy="461665"/>
          </a:xfrm>
          <a:prstGeom prst="rect">
            <a:avLst/>
          </a:prstGeom>
          <a:noFill/>
        </p:spPr>
        <p:txBody>
          <a:bodyPr wrap="square" rtlCol="0">
            <a:spAutoFit/>
          </a:bodyPr>
          <a:lstStyle/>
          <a:p>
            <a:r>
              <a:rPr lang="x-none" sz="2400" b="1" dirty="0">
                <a:solidFill>
                  <a:srgbClr val="FFC000"/>
                </a:solidFill>
                <a:latin typeface="Times New Roman" panose="02020603050405020304" pitchFamily="18" charset="0"/>
                <a:cs typeface="Times New Roman" panose="02020603050405020304" pitchFamily="18" charset="0"/>
              </a:rPr>
              <a:t>* Vòng 2: </a:t>
            </a:r>
          </a:p>
        </p:txBody>
      </p:sp>
      <p:sp>
        <p:nvSpPr>
          <p:cNvPr id="11" name="TextBox 10">
            <a:extLst>
              <a:ext uri="{FF2B5EF4-FFF2-40B4-BE49-F238E27FC236}">
                <a16:creationId xmlns:a16="http://schemas.microsoft.com/office/drawing/2014/main" xmlns="" id="{4593750A-9DFC-1844-8D79-9E373F17FC09}"/>
              </a:ext>
            </a:extLst>
          </p:cNvPr>
          <p:cNvSpPr txBox="1"/>
          <p:nvPr/>
        </p:nvSpPr>
        <p:spPr>
          <a:xfrm>
            <a:off x="530320" y="2316109"/>
            <a:ext cx="6890723" cy="461665"/>
          </a:xfrm>
          <a:prstGeom prst="rect">
            <a:avLst/>
          </a:prstGeom>
          <a:noFill/>
        </p:spPr>
        <p:txBody>
          <a:bodyPr wrap="square" rtlCol="0">
            <a:spAutoFit/>
          </a:bodyPr>
          <a:lstStyle/>
          <a:p>
            <a:r>
              <a:rPr lang="x-none" sz="2400" dirty="0">
                <a:solidFill>
                  <a:schemeClr val="bg1"/>
                </a:solidFill>
                <a:latin typeface="Times New Roman" panose="02020603050405020304" pitchFamily="18" charset="0"/>
                <a:cs typeface="Times New Roman" panose="02020603050405020304" pitchFamily="18" charset="0"/>
              </a:rPr>
              <a:t>- Tạo nhóm mới</a:t>
            </a:r>
          </a:p>
        </p:txBody>
      </p:sp>
      <p:sp>
        <p:nvSpPr>
          <p:cNvPr id="12" name="TextBox 11">
            <a:extLst>
              <a:ext uri="{FF2B5EF4-FFF2-40B4-BE49-F238E27FC236}">
                <a16:creationId xmlns:a16="http://schemas.microsoft.com/office/drawing/2014/main" xmlns="" id="{C85DCF85-CD35-7D48-9B29-534D5A053518}"/>
              </a:ext>
            </a:extLst>
          </p:cNvPr>
          <p:cNvSpPr txBox="1"/>
          <p:nvPr/>
        </p:nvSpPr>
        <p:spPr>
          <a:xfrm>
            <a:off x="432186" y="2681386"/>
            <a:ext cx="7351948" cy="3046988"/>
          </a:xfrm>
          <a:prstGeom prst="rect">
            <a:avLst/>
          </a:prstGeom>
          <a:noFill/>
        </p:spPr>
        <p:txBody>
          <a:bodyPr wrap="square" rtlCol="0">
            <a:spAutoFit/>
          </a:bodyPr>
          <a:lstStyle/>
          <a:p>
            <a:r>
              <a:rPr lang="x-none" sz="2400" dirty="0">
                <a:solidFill>
                  <a:schemeClr val="bg1"/>
                </a:solidFill>
                <a:latin typeface="Times New Roman" panose="02020603050405020304" pitchFamily="18" charset="0"/>
                <a:cs typeface="Times New Roman" panose="02020603050405020304" pitchFamily="18" charset="0"/>
              </a:rPr>
              <a:t>+ Các em số 1 tạo thành nhớm I mới.</a:t>
            </a:r>
          </a:p>
          <a:p>
            <a:r>
              <a:rPr lang="x-none" sz="2400" dirty="0">
                <a:solidFill>
                  <a:schemeClr val="bg1"/>
                </a:solidFill>
                <a:latin typeface="Times New Roman" panose="02020603050405020304" pitchFamily="18" charset="0"/>
                <a:cs typeface="Times New Roman" panose="02020603050405020304" pitchFamily="18" charset="0"/>
              </a:rPr>
              <a:t>+ Các em số 2 tạo nhóm II mới.</a:t>
            </a:r>
          </a:p>
          <a:p>
            <a:r>
              <a:rPr lang="x-none" sz="2400" dirty="0">
                <a:solidFill>
                  <a:schemeClr val="bg1"/>
                </a:solidFill>
                <a:latin typeface="Times New Roman" panose="02020603050405020304" pitchFamily="18" charset="0"/>
                <a:cs typeface="Times New Roman" panose="02020603050405020304" pitchFamily="18" charset="0"/>
              </a:rPr>
              <a:t>+ Các em số 3 tạo nhóm III mới.</a:t>
            </a:r>
          </a:p>
          <a:p>
            <a:r>
              <a:rPr lang="x-none" sz="2400" dirty="0">
                <a:solidFill>
                  <a:schemeClr val="bg1"/>
                </a:solidFill>
                <a:latin typeface="Times New Roman" panose="02020603050405020304" pitchFamily="18" charset="0"/>
                <a:cs typeface="Times New Roman" panose="02020603050405020304" pitchFamily="18" charset="0"/>
              </a:rPr>
              <a:t>+ Các em số 4 tạo nhóm IV mới.</a:t>
            </a:r>
          </a:p>
          <a:p>
            <a:pPr marL="342900" indent="-342900">
              <a:buFontTx/>
              <a:buChar char="-"/>
            </a:pPr>
            <a:r>
              <a:rPr lang="x-none" sz="2400" dirty="0">
                <a:solidFill>
                  <a:schemeClr val="bg1"/>
                </a:solidFill>
                <a:latin typeface="Times New Roman" panose="02020603050405020304" pitchFamily="18" charset="0"/>
                <a:cs typeface="Times New Roman" panose="02020603050405020304" pitchFamily="18" charset="0"/>
              </a:rPr>
              <a:t>Nhiệm vụ mới</a:t>
            </a:r>
          </a:p>
          <a:p>
            <a:r>
              <a:rPr lang="x-none" sz="2400" dirty="0">
                <a:solidFill>
                  <a:schemeClr val="bg1"/>
                </a:solidFill>
                <a:latin typeface="Times New Roman" panose="02020603050405020304" pitchFamily="18" charset="0"/>
                <a:cs typeface="Times New Roman" panose="02020603050405020304" pitchFamily="18" charset="0"/>
              </a:rPr>
              <a:t>1. Các thành viên chia sẻ kết quả thảo luận của vòng 1.</a:t>
            </a:r>
          </a:p>
          <a:p>
            <a:r>
              <a:rPr lang="x-none" sz="2400" dirty="0">
                <a:solidFill>
                  <a:schemeClr val="bg1"/>
                </a:solidFill>
                <a:latin typeface="Times New Roman" panose="02020603050405020304" pitchFamily="18" charset="0"/>
                <a:cs typeface="Times New Roman" panose="02020603050405020304" pitchFamily="18" charset="0"/>
              </a:rPr>
              <a:t>2. Từ đó rút ra nhận xét về các nguồn tư liệu</a:t>
            </a:r>
            <a:br>
              <a:rPr lang="x-none" sz="2400" dirty="0">
                <a:solidFill>
                  <a:schemeClr val="bg1"/>
                </a:solidFill>
                <a:latin typeface="Times New Roman" panose="02020603050405020304" pitchFamily="18" charset="0"/>
                <a:cs typeface="Times New Roman" panose="02020603050405020304" pitchFamily="18" charset="0"/>
              </a:rPr>
            </a:br>
            <a:r>
              <a:rPr lang="x-none" sz="2400" dirty="0">
                <a:solidFill>
                  <a:schemeClr val="bg1"/>
                </a:solidFill>
                <a:latin typeface="Times New Roman" panose="02020603050405020304" pitchFamily="18" charset="0"/>
                <a:cs typeface="Times New Roman" panose="02020603050405020304" pitchFamily="18" charset="0"/>
              </a:rPr>
              <a:t>(Vai trò của nó trong việc nghiên cứu và tìm hiểu lịch sử)</a:t>
            </a:r>
          </a:p>
        </p:txBody>
      </p:sp>
      <p:pic>
        <p:nvPicPr>
          <p:cNvPr id="8" name="Picture 7">
            <a:extLst>
              <a:ext uri="{FF2B5EF4-FFF2-40B4-BE49-F238E27FC236}">
                <a16:creationId xmlns:a16="http://schemas.microsoft.com/office/drawing/2014/main" xmlns="" id="{B785F3FA-C5E7-CA43-A80E-27AEAED92777}"/>
              </a:ext>
            </a:extLst>
          </p:cNvPr>
          <p:cNvPicPr>
            <a:picLocks noChangeAspect="1"/>
          </p:cNvPicPr>
          <p:nvPr/>
        </p:nvPicPr>
        <p:blipFill>
          <a:blip r:embed="rId3"/>
          <a:stretch>
            <a:fillRect/>
          </a:stretch>
        </p:blipFill>
        <p:spPr>
          <a:xfrm>
            <a:off x="8216319" y="2056755"/>
            <a:ext cx="3399419" cy="4810607"/>
          </a:xfrm>
          <a:prstGeom prst="rect">
            <a:avLst/>
          </a:prstGeom>
        </p:spPr>
      </p:pic>
    </p:spTree>
    <p:extLst>
      <p:ext uri="{BB962C8B-B14F-4D97-AF65-F5344CB8AC3E}">
        <p14:creationId xmlns:p14="http://schemas.microsoft.com/office/powerpoint/2010/main" val="26561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0">
                                            <p:txEl>
                                              <p:pRg st="0" end="0"/>
                                            </p:txEl>
                                          </p:spTgt>
                                        </p:tgtEl>
                                        <p:attrNameLst>
                                          <p:attrName>ppt_w</p:attrName>
                                        </p:attrNameLst>
                                      </p:cBhvr>
                                    </p:anim>
                                    <p:anim by="(#ppt_w*0.50)" calcmode="lin" valueType="num">
                                      <p:cBhvr>
                                        <p:cTn id="8" dur="500" decel="50000" autoRev="1" fill="hold">
                                          <p:stCondLst>
                                            <p:cond delay="0"/>
                                          </p:stCondLst>
                                        </p:cTn>
                                        <p:tgtEl>
                                          <p:spTgt spid="10">
                                            <p:txEl>
                                              <p:pRg st="0" end="0"/>
                                            </p:txEl>
                                          </p:spTgt>
                                        </p:tgtEl>
                                        <p:attrNameLst>
                                          <p:attrName>ppt_x</p:attrName>
                                        </p:attrNameLst>
                                      </p:cBhvr>
                                    </p:anim>
                                    <p:anim from="(-#ppt_h/2)" to="(#ppt_y)" calcmode="lin" valueType="num">
                                      <p:cBhvr>
                                        <p:cTn id="9" dur="1000" fill="hold">
                                          <p:stCondLst>
                                            <p:cond delay="0"/>
                                          </p:stCondLst>
                                        </p:cTn>
                                        <p:tgtEl>
                                          <p:spTgt spid="10">
                                            <p:txEl>
                                              <p:pRg st="0" end="0"/>
                                            </p:txEl>
                                          </p:spTgt>
                                        </p:tgtEl>
                                        <p:attrNameLst>
                                          <p:attrName>ppt_y</p:attrName>
                                        </p:attrNameLst>
                                      </p:cBhvr>
                                    </p:anim>
                                    <p:animRot by="21600000">
                                      <p:cBhvr>
                                        <p:cTn id="10" dur="1000" fill="hold">
                                          <p:stCondLst>
                                            <p:cond delay="0"/>
                                          </p:stCondLst>
                                        </p:cTn>
                                        <p:tgtEl>
                                          <p:spTgt spid="10">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1">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1">
                                            <p:txEl>
                                              <p:pRg st="0" end="0"/>
                                            </p:txEl>
                                          </p:spTgt>
                                        </p:tgtEl>
                                        <p:attrNameLst>
                                          <p:attrName>ppt_w</p:attrName>
                                        </p:attrNameLst>
                                      </p:cBhvr>
                                    </p:anim>
                                    <p:anim by="(#ppt_w*0.50)" calcmode="lin" valueType="num">
                                      <p:cBhvr>
                                        <p:cTn id="16" dur="500" decel="50000" autoRev="1" fill="hold">
                                          <p:stCondLst>
                                            <p:cond delay="0"/>
                                          </p:stCondLst>
                                        </p:cTn>
                                        <p:tgtEl>
                                          <p:spTgt spid="11">
                                            <p:txEl>
                                              <p:pRg st="0" end="0"/>
                                            </p:txEl>
                                          </p:spTgt>
                                        </p:tgtEl>
                                        <p:attrNameLst>
                                          <p:attrName>ppt_x</p:attrName>
                                        </p:attrNameLst>
                                      </p:cBhvr>
                                    </p:anim>
                                    <p:anim from="(-#ppt_h/2)" to="(#ppt_y)" calcmode="lin" valueType="num">
                                      <p:cBhvr>
                                        <p:cTn id="17" dur="1000" fill="hold">
                                          <p:stCondLst>
                                            <p:cond delay="0"/>
                                          </p:stCondLst>
                                        </p:cTn>
                                        <p:tgtEl>
                                          <p:spTgt spid="11">
                                            <p:txEl>
                                              <p:pRg st="0" end="0"/>
                                            </p:txEl>
                                          </p:spTgt>
                                        </p:tgtEl>
                                        <p:attrNameLst>
                                          <p:attrName>ppt_y</p:attrName>
                                        </p:attrNameLst>
                                      </p:cBhvr>
                                    </p:anim>
                                    <p:animRot by="21600000">
                                      <p:cBhvr>
                                        <p:cTn id="18" dur="1000" fill="hold">
                                          <p:stCondLst>
                                            <p:cond delay="0"/>
                                          </p:stCondLst>
                                        </p:cTn>
                                        <p:tgtEl>
                                          <p:spTgt spid="11">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2">
                                            <p:txEl>
                                              <p:pRg st="0" end="0"/>
                                            </p:txEl>
                                          </p:spTgt>
                                        </p:tgtEl>
                                        <p:attrNameLst>
                                          <p:attrName>ppt_w</p:attrName>
                                        </p:attrNameLst>
                                      </p:cBhvr>
                                    </p:anim>
                                    <p:anim by="(#ppt_w*0.50)" calcmode="lin" valueType="num">
                                      <p:cBhvr>
                                        <p:cTn id="24" dur="500" decel="50000" autoRev="1" fill="hold">
                                          <p:stCondLst>
                                            <p:cond delay="0"/>
                                          </p:stCondLst>
                                        </p:cTn>
                                        <p:tgtEl>
                                          <p:spTgt spid="12">
                                            <p:txEl>
                                              <p:pRg st="0" end="0"/>
                                            </p:txEl>
                                          </p:spTgt>
                                        </p:tgtEl>
                                        <p:attrNameLst>
                                          <p:attrName>ppt_x</p:attrName>
                                        </p:attrNameLst>
                                      </p:cBhvr>
                                    </p:anim>
                                    <p:anim from="(-#ppt_h/2)" to="(#ppt_y)" calcmode="lin" valueType="num">
                                      <p:cBhvr>
                                        <p:cTn id="25" dur="1000" fill="hold">
                                          <p:stCondLst>
                                            <p:cond delay="0"/>
                                          </p:stCondLst>
                                        </p:cTn>
                                        <p:tgtEl>
                                          <p:spTgt spid="12">
                                            <p:txEl>
                                              <p:pRg st="0" end="0"/>
                                            </p:txEl>
                                          </p:spTgt>
                                        </p:tgtEl>
                                        <p:attrNameLst>
                                          <p:attrName>ppt_y</p:attrName>
                                        </p:attrNameLst>
                                      </p:cBhvr>
                                    </p:anim>
                                    <p:animRot by="21600000">
                                      <p:cBhvr>
                                        <p:cTn id="26" dur="1000" fill="hold">
                                          <p:stCondLst>
                                            <p:cond delay="0"/>
                                          </p:stCondLst>
                                        </p:cTn>
                                        <p:tgtEl>
                                          <p:spTgt spid="12">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12">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2">
                                            <p:txEl>
                                              <p:pRg st="1" end="1"/>
                                            </p:txEl>
                                          </p:spTgt>
                                        </p:tgtEl>
                                        <p:attrNameLst>
                                          <p:attrName>ppt_w</p:attrName>
                                        </p:attrNameLst>
                                      </p:cBhvr>
                                    </p:anim>
                                    <p:anim by="(#ppt_w*0.50)" calcmode="lin" valueType="num">
                                      <p:cBhvr>
                                        <p:cTn id="32" dur="500" decel="50000" autoRev="1" fill="hold">
                                          <p:stCondLst>
                                            <p:cond delay="0"/>
                                          </p:stCondLst>
                                        </p:cTn>
                                        <p:tgtEl>
                                          <p:spTgt spid="12">
                                            <p:txEl>
                                              <p:pRg st="1" end="1"/>
                                            </p:txEl>
                                          </p:spTgt>
                                        </p:tgtEl>
                                        <p:attrNameLst>
                                          <p:attrName>ppt_x</p:attrName>
                                        </p:attrNameLst>
                                      </p:cBhvr>
                                    </p:anim>
                                    <p:anim from="(-#ppt_h/2)" to="(#ppt_y)" calcmode="lin" valueType="num">
                                      <p:cBhvr>
                                        <p:cTn id="33" dur="1000" fill="hold">
                                          <p:stCondLst>
                                            <p:cond delay="0"/>
                                          </p:stCondLst>
                                        </p:cTn>
                                        <p:tgtEl>
                                          <p:spTgt spid="12">
                                            <p:txEl>
                                              <p:pRg st="1" end="1"/>
                                            </p:txEl>
                                          </p:spTgt>
                                        </p:tgtEl>
                                        <p:attrNameLst>
                                          <p:attrName>ppt_y</p:attrName>
                                        </p:attrNameLst>
                                      </p:cBhvr>
                                    </p:anim>
                                    <p:animRot by="21600000">
                                      <p:cBhvr>
                                        <p:cTn id="34" dur="1000" fill="hold">
                                          <p:stCondLst>
                                            <p:cond delay="0"/>
                                          </p:stCondLst>
                                        </p:cTn>
                                        <p:tgtEl>
                                          <p:spTgt spid="12">
                                            <p:txEl>
                                              <p:pRg st="1" end="1"/>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nodeType="clickEffect">
                                  <p:stCondLst>
                                    <p:cond delay="0"/>
                                  </p:stCondLst>
                                  <p:iterate type="lt">
                                    <p:tmPct val="10000"/>
                                  </p:iterate>
                                  <p:childTnLst>
                                    <p:set>
                                      <p:cBhvr>
                                        <p:cTn id="38" dur="1" fill="hold">
                                          <p:stCondLst>
                                            <p:cond delay="0"/>
                                          </p:stCondLst>
                                        </p:cTn>
                                        <p:tgtEl>
                                          <p:spTgt spid="12">
                                            <p:txEl>
                                              <p:pRg st="2" end="2"/>
                                            </p:txEl>
                                          </p:spTgt>
                                        </p:tgtEl>
                                        <p:attrNameLst>
                                          <p:attrName>style.visibility</p:attrName>
                                        </p:attrNameLst>
                                      </p:cBhvr>
                                      <p:to>
                                        <p:strVal val="visible"/>
                                      </p:to>
                                    </p:set>
                                    <p:anim by="(-#ppt_w*2)" calcmode="lin" valueType="num">
                                      <p:cBhvr rctx="PPT">
                                        <p:cTn id="39" dur="500" autoRev="1" fill="hold">
                                          <p:stCondLst>
                                            <p:cond delay="0"/>
                                          </p:stCondLst>
                                        </p:cTn>
                                        <p:tgtEl>
                                          <p:spTgt spid="12">
                                            <p:txEl>
                                              <p:pRg st="2" end="2"/>
                                            </p:txEl>
                                          </p:spTgt>
                                        </p:tgtEl>
                                        <p:attrNameLst>
                                          <p:attrName>ppt_w</p:attrName>
                                        </p:attrNameLst>
                                      </p:cBhvr>
                                    </p:anim>
                                    <p:anim by="(#ppt_w*0.50)" calcmode="lin" valueType="num">
                                      <p:cBhvr>
                                        <p:cTn id="40" dur="500" decel="50000" autoRev="1" fill="hold">
                                          <p:stCondLst>
                                            <p:cond delay="0"/>
                                          </p:stCondLst>
                                        </p:cTn>
                                        <p:tgtEl>
                                          <p:spTgt spid="12">
                                            <p:txEl>
                                              <p:pRg st="2" end="2"/>
                                            </p:txEl>
                                          </p:spTgt>
                                        </p:tgtEl>
                                        <p:attrNameLst>
                                          <p:attrName>ppt_x</p:attrName>
                                        </p:attrNameLst>
                                      </p:cBhvr>
                                    </p:anim>
                                    <p:anim from="(-#ppt_h/2)" to="(#ppt_y)" calcmode="lin" valueType="num">
                                      <p:cBhvr>
                                        <p:cTn id="41" dur="1000" fill="hold">
                                          <p:stCondLst>
                                            <p:cond delay="0"/>
                                          </p:stCondLst>
                                        </p:cTn>
                                        <p:tgtEl>
                                          <p:spTgt spid="12">
                                            <p:txEl>
                                              <p:pRg st="2" end="2"/>
                                            </p:txEl>
                                          </p:spTgt>
                                        </p:tgtEl>
                                        <p:attrNameLst>
                                          <p:attrName>ppt_y</p:attrName>
                                        </p:attrNameLst>
                                      </p:cBhvr>
                                    </p:anim>
                                    <p:animRot by="21600000">
                                      <p:cBhvr>
                                        <p:cTn id="42" dur="1000" fill="hold">
                                          <p:stCondLst>
                                            <p:cond delay="0"/>
                                          </p:stCondLst>
                                        </p:cTn>
                                        <p:tgtEl>
                                          <p:spTgt spid="12">
                                            <p:txEl>
                                              <p:pRg st="2" end="2"/>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nodeType="clickEffect">
                                  <p:stCondLst>
                                    <p:cond delay="0"/>
                                  </p:stCondLst>
                                  <p:iterate type="lt">
                                    <p:tmPct val="10000"/>
                                  </p:iterate>
                                  <p:childTnLst>
                                    <p:set>
                                      <p:cBhvr>
                                        <p:cTn id="46" dur="1" fill="hold">
                                          <p:stCondLst>
                                            <p:cond delay="0"/>
                                          </p:stCondLst>
                                        </p:cTn>
                                        <p:tgtEl>
                                          <p:spTgt spid="12">
                                            <p:txEl>
                                              <p:pRg st="3" end="3"/>
                                            </p:txEl>
                                          </p:spTgt>
                                        </p:tgtEl>
                                        <p:attrNameLst>
                                          <p:attrName>style.visibility</p:attrName>
                                        </p:attrNameLst>
                                      </p:cBhvr>
                                      <p:to>
                                        <p:strVal val="visible"/>
                                      </p:to>
                                    </p:set>
                                    <p:anim by="(-#ppt_w*2)" calcmode="lin" valueType="num">
                                      <p:cBhvr rctx="PPT">
                                        <p:cTn id="47" dur="500" autoRev="1" fill="hold">
                                          <p:stCondLst>
                                            <p:cond delay="0"/>
                                          </p:stCondLst>
                                        </p:cTn>
                                        <p:tgtEl>
                                          <p:spTgt spid="12">
                                            <p:txEl>
                                              <p:pRg st="3" end="3"/>
                                            </p:txEl>
                                          </p:spTgt>
                                        </p:tgtEl>
                                        <p:attrNameLst>
                                          <p:attrName>ppt_w</p:attrName>
                                        </p:attrNameLst>
                                      </p:cBhvr>
                                    </p:anim>
                                    <p:anim by="(#ppt_w*0.50)" calcmode="lin" valueType="num">
                                      <p:cBhvr>
                                        <p:cTn id="48" dur="500" decel="50000" autoRev="1" fill="hold">
                                          <p:stCondLst>
                                            <p:cond delay="0"/>
                                          </p:stCondLst>
                                        </p:cTn>
                                        <p:tgtEl>
                                          <p:spTgt spid="12">
                                            <p:txEl>
                                              <p:pRg st="3" end="3"/>
                                            </p:txEl>
                                          </p:spTgt>
                                        </p:tgtEl>
                                        <p:attrNameLst>
                                          <p:attrName>ppt_x</p:attrName>
                                        </p:attrNameLst>
                                      </p:cBhvr>
                                    </p:anim>
                                    <p:anim from="(-#ppt_h/2)" to="(#ppt_y)" calcmode="lin" valueType="num">
                                      <p:cBhvr>
                                        <p:cTn id="49" dur="1000" fill="hold">
                                          <p:stCondLst>
                                            <p:cond delay="0"/>
                                          </p:stCondLst>
                                        </p:cTn>
                                        <p:tgtEl>
                                          <p:spTgt spid="12">
                                            <p:txEl>
                                              <p:pRg st="3" end="3"/>
                                            </p:txEl>
                                          </p:spTgt>
                                        </p:tgtEl>
                                        <p:attrNameLst>
                                          <p:attrName>ppt_y</p:attrName>
                                        </p:attrNameLst>
                                      </p:cBhvr>
                                    </p:anim>
                                    <p:animRot by="21600000">
                                      <p:cBhvr>
                                        <p:cTn id="50" dur="1000" fill="hold">
                                          <p:stCondLst>
                                            <p:cond delay="0"/>
                                          </p:stCondLst>
                                        </p:cTn>
                                        <p:tgtEl>
                                          <p:spTgt spid="12">
                                            <p:txEl>
                                              <p:pRg st="3" end="3"/>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nodeType="clickEffect">
                                  <p:stCondLst>
                                    <p:cond delay="0"/>
                                  </p:stCondLst>
                                  <p:iterate type="lt">
                                    <p:tmPct val="10000"/>
                                  </p:iterate>
                                  <p:childTnLst>
                                    <p:set>
                                      <p:cBhvr>
                                        <p:cTn id="54" dur="1" fill="hold">
                                          <p:stCondLst>
                                            <p:cond delay="0"/>
                                          </p:stCondLst>
                                        </p:cTn>
                                        <p:tgtEl>
                                          <p:spTgt spid="12">
                                            <p:txEl>
                                              <p:pRg st="4" end="4"/>
                                            </p:txEl>
                                          </p:spTgt>
                                        </p:tgtEl>
                                        <p:attrNameLst>
                                          <p:attrName>style.visibility</p:attrName>
                                        </p:attrNameLst>
                                      </p:cBhvr>
                                      <p:to>
                                        <p:strVal val="visible"/>
                                      </p:to>
                                    </p:set>
                                    <p:anim by="(-#ppt_w*2)" calcmode="lin" valueType="num">
                                      <p:cBhvr rctx="PPT">
                                        <p:cTn id="55" dur="500" autoRev="1" fill="hold">
                                          <p:stCondLst>
                                            <p:cond delay="0"/>
                                          </p:stCondLst>
                                        </p:cTn>
                                        <p:tgtEl>
                                          <p:spTgt spid="12">
                                            <p:txEl>
                                              <p:pRg st="4" end="4"/>
                                            </p:txEl>
                                          </p:spTgt>
                                        </p:tgtEl>
                                        <p:attrNameLst>
                                          <p:attrName>ppt_w</p:attrName>
                                        </p:attrNameLst>
                                      </p:cBhvr>
                                    </p:anim>
                                    <p:anim by="(#ppt_w*0.50)" calcmode="lin" valueType="num">
                                      <p:cBhvr>
                                        <p:cTn id="56" dur="500" decel="50000" autoRev="1" fill="hold">
                                          <p:stCondLst>
                                            <p:cond delay="0"/>
                                          </p:stCondLst>
                                        </p:cTn>
                                        <p:tgtEl>
                                          <p:spTgt spid="12">
                                            <p:txEl>
                                              <p:pRg st="4" end="4"/>
                                            </p:txEl>
                                          </p:spTgt>
                                        </p:tgtEl>
                                        <p:attrNameLst>
                                          <p:attrName>ppt_x</p:attrName>
                                        </p:attrNameLst>
                                      </p:cBhvr>
                                    </p:anim>
                                    <p:anim from="(-#ppt_h/2)" to="(#ppt_y)" calcmode="lin" valueType="num">
                                      <p:cBhvr>
                                        <p:cTn id="57" dur="1000" fill="hold">
                                          <p:stCondLst>
                                            <p:cond delay="0"/>
                                          </p:stCondLst>
                                        </p:cTn>
                                        <p:tgtEl>
                                          <p:spTgt spid="12">
                                            <p:txEl>
                                              <p:pRg st="4" end="4"/>
                                            </p:txEl>
                                          </p:spTgt>
                                        </p:tgtEl>
                                        <p:attrNameLst>
                                          <p:attrName>ppt_y</p:attrName>
                                        </p:attrNameLst>
                                      </p:cBhvr>
                                    </p:anim>
                                    <p:animRot by="21600000">
                                      <p:cBhvr>
                                        <p:cTn id="58" dur="1000" fill="hold">
                                          <p:stCondLst>
                                            <p:cond delay="0"/>
                                          </p:stCondLst>
                                        </p:cTn>
                                        <p:tgtEl>
                                          <p:spTgt spid="12">
                                            <p:txEl>
                                              <p:pRg st="4" end="4"/>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nodeType="clickEffect">
                                  <p:stCondLst>
                                    <p:cond delay="0"/>
                                  </p:stCondLst>
                                  <p:iterate type="lt">
                                    <p:tmPct val="10000"/>
                                  </p:iterate>
                                  <p:childTnLst>
                                    <p:set>
                                      <p:cBhvr>
                                        <p:cTn id="62" dur="1" fill="hold">
                                          <p:stCondLst>
                                            <p:cond delay="0"/>
                                          </p:stCondLst>
                                        </p:cTn>
                                        <p:tgtEl>
                                          <p:spTgt spid="12">
                                            <p:txEl>
                                              <p:pRg st="5" end="5"/>
                                            </p:txEl>
                                          </p:spTgt>
                                        </p:tgtEl>
                                        <p:attrNameLst>
                                          <p:attrName>style.visibility</p:attrName>
                                        </p:attrNameLst>
                                      </p:cBhvr>
                                      <p:to>
                                        <p:strVal val="visible"/>
                                      </p:to>
                                    </p:set>
                                    <p:anim by="(-#ppt_w*2)" calcmode="lin" valueType="num">
                                      <p:cBhvr rctx="PPT">
                                        <p:cTn id="63" dur="500" autoRev="1" fill="hold">
                                          <p:stCondLst>
                                            <p:cond delay="0"/>
                                          </p:stCondLst>
                                        </p:cTn>
                                        <p:tgtEl>
                                          <p:spTgt spid="12">
                                            <p:txEl>
                                              <p:pRg st="5" end="5"/>
                                            </p:txEl>
                                          </p:spTgt>
                                        </p:tgtEl>
                                        <p:attrNameLst>
                                          <p:attrName>ppt_w</p:attrName>
                                        </p:attrNameLst>
                                      </p:cBhvr>
                                    </p:anim>
                                    <p:anim by="(#ppt_w*0.50)" calcmode="lin" valueType="num">
                                      <p:cBhvr>
                                        <p:cTn id="64" dur="500" decel="50000" autoRev="1" fill="hold">
                                          <p:stCondLst>
                                            <p:cond delay="0"/>
                                          </p:stCondLst>
                                        </p:cTn>
                                        <p:tgtEl>
                                          <p:spTgt spid="12">
                                            <p:txEl>
                                              <p:pRg st="5" end="5"/>
                                            </p:txEl>
                                          </p:spTgt>
                                        </p:tgtEl>
                                        <p:attrNameLst>
                                          <p:attrName>ppt_x</p:attrName>
                                        </p:attrNameLst>
                                      </p:cBhvr>
                                    </p:anim>
                                    <p:anim from="(-#ppt_h/2)" to="(#ppt_y)" calcmode="lin" valueType="num">
                                      <p:cBhvr>
                                        <p:cTn id="65" dur="1000" fill="hold">
                                          <p:stCondLst>
                                            <p:cond delay="0"/>
                                          </p:stCondLst>
                                        </p:cTn>
                                        <p:tgtEl>
                                          <p:spTgt spid="12">
                                            <p:txEl>
                                              <p:pRg st="5" end="5"/>
                                            </p:txEl>
                                          </p:spTgt>
                                        </p:tgtEl>
                                        <p:attrNameLst>
                                          <p:attrName>ppt_y</p:attrName>
                                        </p:attrNameLst>
                                      </p:cBhvr>
                                    </p:anim>
                                    <p:animRot by="21600000">
                                      <p:cBhvr>
                                        <p:cTn id="66" dur="1000" fill="hold">
                                          <p:stCondLst>
                                            <p:cond delay="0"/>
                                          </p:stCondLst>
                                        </p:cTn>
                                        <p:tgtEl>
                                          <p:spTgt spid="12">
                                            <p:txEl>
                                              <p:pRg st="5" end="5"/>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nodeType="clickEffect">
                                  <p:stCondLst>
                                    <p:cond delay="0"/>
                                  </p:stCondLst>
                                  <p:iterate type="lt">
                                    <p:tmPct val="10000"/>
                                  </p:iterate>
                                  <p:childTnLst>
                                    <p:set>
                                      <p:cBhvr>
                                        <p:cTn id="70" dur="1" fill="hold">
                                          <p:stCondLst>
                                            <p:cond delay="0"/>
                                          </p:stCondLst>
                                        </p:cTn>
                                        <p:tgtEl>
                                          <p:spTgt spid="12">
                                            <p:txEl>
                                              <p:pRg st="6" end="6"/>
                                            </p:txEl>
                                          </p:spTgt>
                                        </p:tgtEl>
                                        <p:attrNameLst>
                                          <p:attrName>style.visibility</p:attrName>
                                        </p:attrNameLst>
                                      </p:cBhvr>
                                      <p:to>
                                        <p:strVal val="visible"/>
                                      </p:to>
                                    </p:set>
                                    <p:anim by="(-#ppt_w*2)" calcmode="lin" valueType="num">
                                      <p:cBhvr rctx="PPT">
                                        <p:cTn id="71" dur="500" autoRev="1" fill="hold">
                                          <p:stCondLst>
                                            <p:cond delay="0"/>
                                          </p:stCondLst>
                                        </p:cTn>
                                        <p:tgtEl>
                                          <p:spTgt spid="12">
                                            <p:txEl>
                                              <p:pRg st="6" end="6"/>
                                            </p:txEl>
                                          </p:spTgt>
                                        </p:tgtEl>
                                        <p:attrNameLst>
                                          <p:attrName>ppt_w</p:attrName>
                                        </p:attrNameLst>
                                      </p:cBhvr>
                                    </p:anim>
                                    <p:anim by="(#ppt_w*0.50)" calcmode="lin" valueType="num">
                                      <p:cBhvr>
                                        <p:cTn id="72" dur="500" decel="50000" autoRev="1" fill="hold">
                                          <p:stCondLst>
                                            <p:cond delay="0"/>
                                          </p:stCondLst>
                                        </p:cTn>
                                        <p:tgtEl>
                                          <p:spTgt spid="12">
                                            <p:txEl>
                                              <p:pRg st="6" end="6"/>
                                            </p:txEl>
                                          </p:spTgt>
                                        </p:tgtEl>
                                        <p:attrNameLst>
                                          <p:attrName>ppt_x</p:attrName>
                                        </p:attrNameLst>
                                      </p:cBhvr>
                                    </p:anim>
                                    <p:anim from="(-#ppt_h/2)" to="(#ppt_y)" calcmode="lin" valueType="num">
                                      <p:cBhvr>
                                        <p:cTn id="73" dur="1000" fill="hold">
                                          <p:stCondLst>
                                            <p:cond delay="0"/>
                                          </p:stCondLst>
                                        </p:cTn>
                                        <p:tgtEl>
                                          <p:spTgt spid="12">
                                            <p:txEl>
                                              <p:pRg st="6" end="6"/>
                                            </p:txEl>
                                          </p:spTgt>
                                        </p:tgtEl>
                                        <p:attrNameLst>
                                          <p:attrName>ppt_y</p:attrName>
                                        </p:attrNameLst>
                                      </p:cBhvr>
                                    </p:anim>
                                    <p:animRot by="21600000">
                                      <p:cBhvr>
                                        <p:cTn id="74" dur="1000" fill="hold">
                                          <p:stCondLst>
                                            <p:cond delay="0"/>
                                          </p:stCondLst>
                                        </p:cTn>
                                        <p:tgtEl>
                                          <p:spTgt spid="12">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Picture 8">
            <a:extLst>
              <a:ext uri="{FF2B5EF4-FFF2-40B4-BE49-F238E27FC236}">
                <a16:creationId xmlns:a16="http://schemas.microsoft.com/office/drawing/2014/main" xmlns=""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pic>
        <p:nvPicPr>
          <p:cNvPr id="6" name="Picture 5">
            <a:extLst>
              <a:ext uri="{FF2B5EF4-FFF2-40B4-BE49-F238E27FC236}">
                <a16:creationId xmlns:a16="http://schemas.microsoft.com/office/drawing/2014/main" xmlns="" id="{CF7AC02A-F237-A14E-AB2D-848D4F964EAE}"/>
              </a:ext>
            </a:extLst>
          </p:cNvPr>
          <p:cNvPicPr>
            <a:picLocks noChangeAspect="1"/>
          </p:cNvPicPr>
          <p:nvPr/>
        </p:nvPicPr>
        <p:blipFill>
          <a:blip r:embed="rId3"/>
          <a:stretch>
            <a:fillRect/>
          </a:stretch>
        </p:blipFill>
        <p:spPr>
          <a:xfrm>
            <a:off x="3672894" y="0"/>
            <a:ext cx="4846211" cy="6858000"/>
          </a:xfrm>
          <a:prstGeom prst="rect">
            <a:avLst/>
          </a:prstGeom>
        </p:spPr>
      </p:pic>
      <p:sp>
        <p:nvSpPr>
          <p:cNvPr id="13" name="TextBox 12">
            <a:extLst>
              <a:ext uri="{FF2B5EF4-FFF2-40B4-BE49-F238E27FC236}">
                <a16:creationId xmlns:a16="http://schemas.microsoft.com/office/drawing/2014/main" xmlns="" id="{9DFD921B-945F-0A48-AEDF-8AE72CF7F459}"/>
              </a:ext>
            </a:extLst>
          </p:cNvPr>
          <p:cNvSpPr txBox="1"/>
          <p:nvPr/>
        </p:nvSpPr>
        <p:spPr>
          <a:xfrm>
            <a:off x="8784265" y="2090172"/>
            <a:ext cx="3142574" cy="2677656"/>
          </a:xfrm>
          <a:prstGeom prst="rect">
            <a:avLst/>
          </a:prstGeom>
          <a:noFill/>
        </p:spPr>
        <p:txBody>
          <a:bodyPr wrap="square" rtlCol="0">
            <a:spAutoFit/>
          </a:bodyPr>
          <a:lstStyle/>
          <a:p>
            <a:r>
              <a:rPr lang="x-none" sz="2400" dirty="0">
                <a:solidFill>
                  <a:schemeClr val="bg1"/>
                </a:solidFill>
                <a:latin typeface="Times New Roman" panose="02020603050405020304" pitchFamily="18" charset="0"/>
                <a:cs typeface="Times New Roman" panose="02020603050405020304" pitchFamily="18" charset="0"/>
              </a:rPr>
              <a:t> - Các nguồn tư liệu đóng vai trò quan trọng trong việc phục dựng lại lịch sử.</a:t>
            </a:r>
          </a:p>
          <a:p>
            <a:r>
              <a:rPr lang="x-none" sz="2400" dirty="0">
                <a:solidFill>
                  <a:schemeClr val="bg1"/>
                </a:solidFill>
                <a:latin typeface="Times New Roman" panose="02020603050405020304" pitchFamily="18" charset="0"/>
                <a:cs typeface="Times New Roman" panose="02020603050405020304" pitchFamily="18" charset="0"/>
              </a:rPr>
              <a:t>- Nguồn tư liệu gốc là nguồn tư liệu đáng tin cậy nhất.</a:t>
            </a:r>
          </a:p>
        </p:txBody>
      </p:sp>
    </p:spTree>
    <p:extLst>
      <p:ext uri="{BB962C8B-B14F-4D97-AF65-F5344CB8AC3E}">
        <p14:creationId xmlns:p14="http://schemas.microsoft.com/office/powerpoint/2010/main" val="71783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3">
                                            <p:txEl>
                                              <p:pRg st="0" end="0"/>
                                            </p:txEl>
                                          </p:spTgt>
                                        </p:tgtEl>
                                        <p:attrNameLst>
                                          <p:attrName>ppt_w</p:attrName>
                                        </p:attrNameLst>
                                      </p:cBhvr>
                                    </p:anim>
                                    <p:anim by="(#ppt_w*0.50)" calcmode="lin" valueType="num">
                                      <p:cBhvr>
                                        <p:cTn id="16" dur="500" decel="50000" autoRev="1" fill="hold">
                                          <p:stCondLst>
                                            <p:cond delay="0"/>
                                          </p:stCondLst>
                                        </p:cTn>
                                        <p:tgtEl>
                                          <p:spTgt spid="13">
                                            <p:txEl>
                                              <p:pRg st="0" end="0"/>
                                            </p:txEl>
                                          </p:spTgt>
                                        </p:tgtEl>
                                        <p:attrNameLst>
                                          <p:attrName>ppt_x</p:attrName>
                                        </p:attrNameLst>
                                      </p:cBhvr>
                                    </p:anim>
                                    <p:anim from="(-#ppt_h/2)" to="(#ppt_y)" calcmode="lin" valueType="num">
                                      <p:cBhvr>
                                        <p:cTn id="17" dur="1000" fill="hold">
                                          <p:stCondLst>
                                            <p:cond delay="0"/>
                                          </p:stCondLst>
                                        </p:cTn>
                                        <p:tgtEl>
                                          <p:spTgt spid="13">
                                            <p:txEl>
                                              <p:pRg st="0" end="0"/>
                                            </p:txEl>
                                          </p:spTgt>
                                        </p:tgtEl>
                                        <p:attrNameLst>
                                          <p:attrName>ppt_y</p:attrName>
                                        </p:attrNameLst>
                                      </p:cBhvr>
                                    </p:anim>
                                    <p:animRot by="21600000">
                                      <p:cBhvr>
                                        <p:cTn id="18" dur="1000" fill="hold">
                                          <p:stCondLst>
                                            <p:cond delay="0"/>
                                          </p:stCondLst>
                                        </p:cTn>
                                        <p:tgtEl>
                                          <p:spTgt spid="1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13">
                                            <p:txEl>
                                              <p:pRg st="1" end="1"/>
                                            </p:txEl>
                                          </p:spTgt>
                                        </p:tgtEl>
                                        <p:attrNameLst>
                                          <p:attrName>ppt_w</p:attrName>
                                        </p:attrNameLst>
                                      </p:cBhvr>
                                    </p:anim>
                                    <p:anim by="(#ppt_w*0.50)" calcmode="lin" valueType="num">
                                      <p:cBhvr>
                                        <p:cTn id="24" dur="500" decel="50000" autoRev="1" fill="hold">
                                          <p:stCondLst>
                                            <p:cond delay="0"/>
                                          </p:stCondLst>
                                        </p:cTn>
                                        <p:tgtEl>
                                          <p:spTgt spid="13">
                                            <p:txEl>
                                              <p:pRg st="1" end="1"/>
                                            </p:txEl>
                                          </p:spTgt>
                                        </p:tgtEl>
                                        <p:attrNameLst>
                                          <p:attrName>ppt_x</p:attrName>
                                        </p:attrNameLst>
                                      </p:cBhvr>
                                    </p:anim>
                                    <p:anim from="(-#ppt_h/2)" to="(#ppt_y)" calcmode="lin" valueType="num">
                                      <p:cBhvr>
                                        <p:cTn id="25" dur="1000" fill="hold">
                                          <p:stCondLst>
                                            <p:cond delay="0"/>
                                          </p:stCondLst>
                                        </p:cTn>
                                        <p:tgtEl>
                                          <p:spTgt spid="13">
                                            <p:txEl>
                                              <p:pRg st="1" end="1"/>
                                            </p:txEl>
                                          </p:spTgt>
                                        </p:tgtEl>
                                        <p:attrNameLst>
                                          <p:attrName>ppt_y</p:attrName>
                                        </p:attrNameLst>
                                      </p:cBhvr>
                                    </p:anim>
                                    <p:animRot by="21600000">
                                      <p:cBhvr>
                                        <p:cTn id="26" dur="1000" fill="hold">
                                          <p:stCondLst>
                                            <p:cond delay="0"/>
                                          </p:stCondLst>
                                        </p:cTn>
                                        <p:tgtEl>
                                          <p:spTgt spid="1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675</Words>
  <Application>Microsoft Office PowerPoint</Application>
  <PresentationFormat>Custom</PresentationFormat>
  <Paragraphs>57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cp:lastModifiedBy>
  <cp:revision>18</cp:revision>
  <dcterms:created xsi:type="dcterms:W3CDTF">2021-07-16T02:46:11Z</dcterms:created>
  <dcterms:modified xsi:type="dcterms:W3CDTF">2023-09-10T15:14:45Z</dcterms:modified>
</cp:coreProperties>
</file>