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5" r:id="rId2"/>
    <p:sldId id="259" r:id="rId3"/>
    <p:sldId id="260" r:id="rId4"/>
    <p:sldId id="287" r:id="rId5"/>
    <p:sldId id="257" r:id="rId6"/>
    <p:sldId id="258" r:id="rId7"/>
    <p:sldId id="288" r:id="rId8"/>
    <p:sldId id="289" r:id="rId9"/>
    <p:sldId id="265" r:id="rId10"/>
    <p:sldId id="266" r:id="rId11"/>
    <p:sldId id="269" r:id="rId12"/>
    <p:sldId id="270" r:id="rId13"/>
    <p:sldId id="271" r:id="rId14"/>
    <p:sldId id="293" r:id="rId15"/>
    <p:sldId id="291" r:id="rId16"/>
    <p:sldId id="294" r:id="rId17"/>
    <p:sldId id="300" r:id="rId18"/>
    <p:sldId id="295" r:id="rId19"/>
    <p:sldId id="296" r:id="rId20"/>
    <p:sldId id="306" r:id="rId21"/>
    <p:sldId id="301" r:id="rId22"/>
    <p:sldId id="277" r:id="rId23"/>
    <p:sldId id="302" r:id="rId24"/>
    <p:sldId id="278" r:id="rId25"/>
    <p:sldId id="279" r:id="rId26"/>
    <p:sldId id="280" r:id="rId27"/>
    <p:sldId id="282" r:id="rId28"/>
    <p:sldId id="304" r:id="rId29"/>
    <p:sldId id="30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78AA5-31F4-445F-B31E-2B710EAAFB9B}"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6AACB-13B6-4284-B109-E924042D298F}" type="slidenum">
              <a:rPr lang="en-US" smtClean="0"/>
              <a:t>‹#›</a:t>
            </a:fld>
            <a:endParaRPr lang="en-US"/>
          </a:p>
        </p:txBody>
      </p:sp>
    </p:spTree>
    <p:extLst>
      <p:ext uri="{BB962C8B-B14F-4D97-AF65-F5344CB8AC3E}">
        <p14:creationId xmlns:p14="http://schemas.microsoft.com/office/powerpoint/2010/main" val="386552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1051718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699039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005192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66774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482051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351649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280107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1938288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2397415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2282568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92211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57874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419138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4295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96613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79972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78977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9310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75391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6D8315-7D08-44BD-855B-D3D95AAB18F4}"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DBE5F-EB61-4965-8711-F9CEC8597D08}" type="slidenum">
              <a:rPr lang="en-US" smtClean="0"/>
              <a:t>‹#›</a:t>
            </a:fld>
            <a:endParaRPr lang="en-US"/>
          </a:p>
        </p:txBody>
      </p:sp>
    </p:spTree>
    <p:extLst>
      <p:ext uri="{BB962C8B-B14F-4D97-AF65-F5344CB8AC3E}">
        <p14:creationId xmlns:p14="http://schemas.microsoft.com/office/powerpoint/2010/main" val="285533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D8315-7D08-44BD-855B-D3D95AAB18F4}"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DBE5F-EB61-4965-8711-F9CEC8597D08}" type="slidenum">
              <a:rPr lang="en-US" smtClean="0"/>
              <a:t>‹#›</a:t>
            </a:fld>
            <a:endParaRPr lang="en-US"/>
          </a:p>
        </p:txBody>
      </p:sp>
    </p:spTree>
    <p:extLst>
      <p:ext uri="{BB962C8B-B14F-4D97-AF65-F5344CB8AC3E}">
        <p14:creationId xmlns:p14="http://schemas.microsoft.com/office/powerpoint/2010/main" val="122774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D8315-7D08-44BD-855B-D3D95AAB18F4}"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DBE5F-EB61-4965-8711-F9CEC8597D08}" type="slidenum">
              <a:rPr lang="en-US" smtClean="0"/>
              <a:t>‹#›</a:t>
            </a:fld>
            <a:endParaRPr lang="en-US"/>
          </a:p>
        </p:txBody>
      </p:sp>
    </p:spTree>
    <p:extLst>
      <p:ext uri="{BB962C8B-B14F-4D97-AF65-F5344CB8AC3E}">
        <p14:creationId xmlns:p14="http://schemas.microsoft.com/office/powerpoint/2010/main" val="120630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D8315-7D08-44BD-855B-D3D95AAB18F4}"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DBE5F-EB61-4965-8711-F9CEC8597D08}" type="slidenum">
              <a:rPr lang="en-US" smtClean="0"/>
              <a:t>‹#›</a:t>
            </a:fld>
            <a:endParaRPr lang="en-US"/>
          </a:p>
        </p:txBody>
      </p:sp>
    </p:spTree>
    <p:extLst>
      <p:ext uri="{BB962C8B-B14F-4D97-AF65-F5344CB8AC3E}">
        <p14:creationId xmlns:p14="http://schemas.microsoft.com/office/powerpoint/2010/main" val="12566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6D8315-7D08-44BD-855B-D3D95AAB18F4}"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DBE5F-EB61-4965-8711-F9CEC8597D08}" type="slidenum">
              <a:rPr lang="en-US" smtClean="0"/>
              <a:t>‹#›</a:t>
            </a:fld>
            <a:endParaRPr lang="en-US"/>
          </a:p>
        </p:txBody>
      </p:sp>
    </p:spTree>
    <p:extLst>
      <p:ext uri="{BB962C8B-B14F-4D97-AF65-F5344CB8AC3E}">
        <p14:creationId xmlns:p14="http://schemas.microsoft.com/office/powerpoint/2010/main" val="40296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6D8315-7D08-44BD-855B-D3D95AAB18F4}"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DBE5F-EB61-4965-8711-F9CEC8597D08}" type="slidenum">
              <a:rPr lang="en-US" smtClean="0"/>
              <a:t>‹#›</a:t>
            </a:fld>
            <a:endParaRPr lang="en-US"/>
          </a:p>
        </p:txBody>
      </p:sp>
    </p:spTree>
    <p:extLst>
      <p:ext uri="{BB962C8B-B14F-4D97-AF65-F5344CB8AC3E}">
        <p14:creationId xmlns:p14="http://schemas.microsoft.com/office/powerpoint/2010/main" val="249201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6D8315-7D08-44BD-855B-D3D95AAB18F4}"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DBE5F-EB61-4965-8711-F9CEC8597D08}" type="slidenum">
              <a:rPr lang="en-US" smtClean="0"/>
              <a:t>‹#›</a:t>
            </a:fld>
            <a:endParaRPr lang="en-US"/>
          </a:p>
        </p:txBody>
      </p:sp>
    </p:spTree>
    <p:extLst>
      <p:ext uri="{BB962C8B-B14F-4D97-AF65-F5344CB8AC3E}">
        <p14:creationId xmlns:p14="http://schemas.microsoft.com/office/powerpoint/2010/main" val="1431113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6D8315-7D08-44BD-855B-D3D95AAB18F4}"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DBE5F-EB61-4965-8711-F9CEC8597D08}" type="slidenum">
              <a:rPr lang="en-US" smtClean="0"/>
              <a:t>‹#›</a:t>
            </a:fld>
            <a:endParaRPr lang="en-US"/>
          </a:p>
        </p:txBody>
      </p:sp>
    </p:spTree>
    <p:extLst>
      <p:ext uri="{BB962C8B-B14F-4D97-AF65-F5344CB8AC3E}">
        <p14:creationId xmlns:p14="http://schemas.microsoft.com/office/powerpoint/2010/main" val="122397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D8315-7D08-44BD-855B-D3D95AAB18F4}"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DBE5F-EB61-4965-8711-F9CEC8597D08}" type="slidenum">
              <a:rPr lang="en-US" smtClean="0"/>
              <a:t>‹#›</a:t>
            </a:fld>
            <a:endParaRPr lang="en-US"/>
          </a:p>
        </p:txBody>
      </p:sp>
    </p:spTree>
    <p:extLst>
      <p:ext uri="{BB962C8B-B14F-4D97-AF65-F5344CB8AC3E}">
        <p14:creationId xmlns:p14="http://schemas.microsoft.com/office/powerpoint/2010/main" val="291069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6D8315-7D08-44BD-855B-D3D95AAB18F4}"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DBE5F-EB61-4965-8711-F9CEC8597D08}" type="slidenum">
              <a:rPr lang="en-US" smtClean="0"/>
              <a:t>‹#›</a:t>
            </a:fld>
            <a:endParaRPr lang="en-US"/>
          </a:p>
        </p:txBody>
      </p:sp>
    </p:spTree>
    <p:extLst>
      <p:ext uri="{BB962C8B-B14F-4D97-AF65-F5344CB8AC3E}">
        <p14:creationId xmlns:p14="http://schemas.microsoft.com/office/powerpoint/2010/main" val="378263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6D8315-7D08-44BD-855B-D3D95AAB18F4}"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DBE5F-EB61-4965-8711-F9CEC8597D08}" type="slidenum">
              <a:rPr lang="en-US" smtClean="0"/>
              <a:t>‹#›</a:t>
            </a:fld>
            <a:endParaRPr lang="en-US"/>
          </a:p>
        </p:txBody>
      </p:sp>
    </p:spTree>
    <p:extLst>
      <p:ext uri="{BB962C8B-B14F-4D97-AF65-F5344CB8AC3E}">
        <p14:creationId xmlns:p14="http://schemas.microsoft.com/office/powerpoint/2010/main" val="97046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4000">
              <a:schemeClr val="accent6">
                <a:lumMod val="5000"/>
                <a:lumOff val="95000"/>
              </a:schemeClr>
            </a:gs>
            <a:gs pos="74000">
              <a:schemeClr val="accent6">
                <a:lumMod val="45000"/>
                <a:lumOff val="55000"/>
              </a:schemeClr>
            </a:gs>
            <a:gs pos="74000">
              <a:schemeClr val="accent6">
                <a:lumMod val="45000"/>
                <a:lumOff val="55000"/>
              </a:schemeClr>
            </a:gs>
            <a:gs pos="96000">
              <a:srgbClr val="C8E1B7"/>
            </a:gs>
            <a:gs pos="95000">
              <a:schemeClr val="accent6">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D8315-7D08-44BD-855B-D3D95AAB18F4}" type="datetimeFigureOut">
              <a:rPr lang="en-US" smtClean="0"/>
              <a:t>2/20/2025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DBE5F-EB61-4965-8711-F9CEC8597D08}" type="slidenum">
              <a:rPr lang="en-US" smtClean="0"/>
              <a:t>‹#›</a:t>
            </a:fld>
            <a:endParaRPr lang="en-US"/>
          </a:p>
        </p:txBody>
      </p:sp>
    </p:spTree>
    <p:extLst>
      <p:ext uri="{BB962C8B-B14F-4D97-AF65-F5344CB8AC3E}">
        <p14:creationId xmlns:p14="http://schemas.microsoft.com/office/powerpoint/2010/main" val="3905221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9.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1239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828800" y="746773"/>
            <a:ext cx="7924800" cy="102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3" tIns="60952" rIns="121903" bIns="60952">
            <a:spAutoFit/>
          </a:bodyPr>
          <a:lstStyle/>
          <a:p>
            <a:r>
              <a:rPr lang="en-GB" sz="5867" b="1" dirty="0">
                <a:solidFill>
                  <a:srgbClr val="0000FF"/>
                </a:solidFill>
                <a:latin typeface="VNI-Ariston" pitchFamily="2" charset="0"/>
              </a:rPr>
              <a:t>Hello everyone !!!</a:t>
            </a:r>
            <a:endParaRPr lang="en-US" sz="5867" b="1" dirty="0">
              <a:solidFill>
                <a:srgbClr val="0000FF"/>
              </a:solidFill>
              <a:latin typeface="VNI-Ariston" pitchFamily="2" charset="0"/>
            </a:endParaRPr>
          </a:p>
        </p:txBody>
      </p:sp>
    </p:spTree>
    <p:extLst>
      <p:ext uri="{BB962C8B-B14F-4D97-AF65-F5344CB8AC3E}">
        <p14:creationId xmlns:p14="http://schemas.microsoft.com/office/powerpoint/2010/main" val="195973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584200" y="1285240"/>
          <a:ext cx="11428730" cy="3194685"/>
        </p:xfrm>
        <a:graphic>
          <a:graphicData uri="http://schemas.openxmlformats.org/drawingml/2006/table">
            <a:tbl>
              <a:tblPr firstRow="1" bandRow="1">
                <a:tableStyleId>{5DA37D80-6434-44D0-A028-1B22A696006F}</a:tableStyleId>
              </a:tblPr>
              <a:tblGrid>
                <a:gridCol w="4087495">
                  <a:extLst>
                    <a:ext uri="{9D8B030D-6E8A-4147-A177-3AD203B41FA5}">
                      <a16:colId xmlns:a16="http://schemas.microsoft.com/office/drawing/2014/main" xmlns="" val="20000"/>
                    </a:ext>
                  </a:extLst>
                </a:gridCol>
                <a:gridCol w="4457065">
                  <a:extLst>
                    <a:ext uri="{9D8B030D-6E8A-4147-A177-3AD203B41FA5}">
                      <a16:colId xmlns:a16="http://schemas.microsoft.com/office/drawing/2014/main" xmlns="" val="20001"/>
                    </a:ext>
                  </a:extLst>
                </a:gridCol>
                <a:gridCol w="2884170">
                  <a:extLst>
                    <a:ext uri="{9D8B030D-6E8A-4147-A177-3AD203B41FA5}">
                      <a16:colId xmlns:a16="http://schemas.microsoft.com/office/drawing/2014/main" xmlns="" val="20002"/>
                    </a:ext>
                  </a:extLst>
                </a:gridCol>
              </a:tblGrid>
              <a:tr h="908685">
                <a:tc>
                  <a:txBody>
                    <a:bodyPr/>
                    <a:lstStyle/>
                    <a:p>
                      <a:pPr algn="ctr"/>
                      <a:r>
                        <a:rPr lang="en-US" sz="4000" b="1" dirty="0">
                          <a:solidFill>
                            <a:srgbClr val="05A0B8"/>
                          </a:solidFill>
                        </a:rPr>
                        <a:t>New words</a:t>
                      </a:r>
                    </a:p>
                  </a:txBody>
                  <a:tcPr anchor="ctr"/>
                </a:tc>
                <a:tc>
                  <a:txBody>
                    <a:bodyPr/>
                    <a:lstStyle/>
                    <a:p>
                      <a:pPr algn="ctr"/>
                      <a:r>
                        <a:rPr lang="en-US" sz="4000" b="1" dirty="0">
                          <a:solidFill>
                            <a:srgbClr val="05A0B8"/>
                          </a:solidFill>
                        </a:rPr>
                        <a:t>Pronunciation</a:t>
                      </a:r>
                    </a:p>
                  </a:txBody>
                  <a:tcPr anchor="ctr"/>
                </a:tc>
                <a:tc>
                  <a:txBody>
                    <a:bodyPr/>
                    <a:lstStyle/>
                    <a:p>
                      <a:pPr algn="ctr"/>
                      <a:r>
                        <a:rPr lang="en-US" sz="4000" b="1" dirty="0">
                          <a:solidFill>
                            <a:srgbClr val="05A0B8"/>
                          </a:solidFill>
                        </a:rPr>
                        <a:t>Meaning</a:t>
                      </a:r>
                    </a:p>
                  </a:txBody>
                  <a:tcPr anchor="ctr"/>
                </a:tc>
                <a:extLst>
                  <a:ext uri="{0D108BD9-81ED-4DB2-BD59-A6C34878D82A}">
                    <a16:rowId xmlns:a16="http://schemas.microsoft.com/office/drawing/2014/main" xmlns="" val="10000"/>
                  </a:ext>
                </a:extLst>
              </a:tr>
              <a:tr h="1447800">
                <a:tc>
                  <a:txBody>
                    <a:bodyPr/>
                    <a:lstStyle/>
                    <a:p>
                      <a:pPr marL="144145" marR="0" indent="-144145" algn="just">
                        <a:lnSpc>
                          <a:spcPct val="107000"/>
                        </a:lnSpc>
                        <a:spcBef>
                          <a:spcPts val="0"/>
                        </a:spcBef>
                        <a:spcAft>
                          <a:spcPts val="0"/>
                        </a:spcAft>
                        <a:buNone/>
                      </a:pPr>
                      <a:r>
                        <a:rPr lang="en-US" sz="4000" b="0">
                          <a:effectLst/>
                          <a:latin typeface="Calibri" panose="020F0502020204030204" pitchFamily="34" charset="0"/>
                          <a:ea typeface="Times New Roman" panose="02020603050405020304" pitchFamily="18" charset="0"/>
                          <a:cs typeface="Times New Roman" panose="02020603050405020304" pitchFamily="18" charset="0"/>
                        </a:rPr>
                        <a:t>1. majestic (adj)</a:t>
                      </a:r>
                    </a:p>
                  </a:txBody>
                  <a:tcPr marL="71755" marR="71755" marT="71755" marB="71755" anchor="ctr"/>
                </a:tc>
                <a:tc>
                  <a:txBody>
                    <a:bodyPr/>
                    <a:lstStyle/>
                    <a:p>
                      <a:pPr marL="0" marR="0" algn="ctr">
                        <a:lnSpc>
                          <a:spcPct val="107000"/>
                        </a:lnSpc>
                        <a:spcBef>
                          <a:spcPts val="0"/>
                        </a:spcBef>
                        <a:spcAft>
                          <a:spcPts val="0"/>
                        </a:spcAft>
                        <a:buNone/>
                      </a:pP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/məˈdʒestɪk/</a:t>
                      </a:r>
                    </a:p>
                  </a:txBody>
                  <a:tcPr marL="36195" marR="36195" marT="71755" marB="71755" anchor="ctr"/>
                </a:tc>
                <a:tc>
                  <a:txBody>
                    <a:bodyPr/>
                    <a:lstStyle/>
                    <a:p>
                      <a:pPr marL="0" marR="0" algn="ctr">
                        <a:lnSpc>
                          <a:spcPct val="107000"/>
                        </a:lnSpc>
                        <a:spcBef>
                          <a:spcPts val="0"/>
                        </a:spcBef>
                        <a:spcAft>
                          <a:spcPts val="0"/>
                        </a:spcAft>
                        <a:buNone/>
                      </a:pPr>
                      <a:r>
                        <a:rPr lang="en-US" sz="4000" b="0">
                          <a:effectLst/>
                          <a:latin typeface="Calibri" panose="020F0502020204030204" pitchFamily="34" charset="0"/>
                          <a:ea typeface="Times New Roman" panose="02020603050405020304" pitchFamily="18" charset="0"/>
                          <a:cs typeface="Times New Roman" panose="02020603050405020304" pitchFamily="18" charset="0"/>
                        </a:rPr>
                        <a:t>uy nghi, tráng lệ</a:t>
                      </a:r>
                    </a:p>
                  </a:txBody>
                  <a:tcPr marL="36195" marR="36195" marT="71755" marB="71755" anchor="ctr"/>
                </a:tc>
                <a:extLst>
                  <a:ext uri="{0D108BD9-81ED-4DB2-BD59-A6C34878D82A}">
                    <a16:rowId xmlns:a16="http://schemas.microsoft.com/office/drawing/2014/main" xmlns="" val="10001"/>
                  </a:ext>
                </a:extLst>
              </a:tr>
              <a:tr h="838200">
                <a:tc>
                  <a:txBody>
                    <a:bodyPr/>
                    <a:lstStyle/>
                    <a:p>
                      <a:pPr marL="144145" marR="0" indent="-144145">
                        <a:lnSpc>
                          <a:spcPct val="107000"/>
                        </a:lnSpc>
                        <a:spcBef>
                          <a:spcPts val="0"/>
                        </a:spcBef>
                        <a:spcAft>
                          <a:spcPts val="0"/>
                        </a:spcAft>
                        <a:buNone/>
                      </a:pPr>
                      <a:r>
                        <a:rPr lang="en-US" sz="4000" b="0">
                          <a:effectLst/>
                          <a:latin typeface="Calibri" panose="020F0502020204030204" pitchFamily="34" charset="0"/>
                          <a:ea typeface="Times New Roman" panose="02020603050405020304" pitchFamily="18" charset="0"/>
                          <a:cs typeface="Times New Roman" panose="02020603050405020304" pitchFamily="18" charset="0"/>
                        </a:rPr>
                        <a:t>2. occur (v)</a:t>
                      </a:r>
                    </a:p>
                  </a:txBody>
                  <a:tcPr marL="71755" marR="71755" marT="71755" marB="71755" anchor="ctr"/>
                </a:tc>
                <a:tc>
                  <a:txBody>
                    <a:bodyPr/>
                    <a:lstStyle/>
                    <a:p>
                      <a:pPr marL="0" marR="0" algn="ctr">
                        <a:lnSpc>
                          <a:spcPct val="107000"/>
                        </a:lnSpc>
                        <a:spcBef>
                          <a:spcPts val="0"/>
                        </a:spcBef>
                        <a:spcAft>
                          <a:spcPts val="0"/>
                        </a:spcAft>
                        <a:buNone/>
                      </a:pP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/əˈkɜː/</a:t>
                      </a:r>
                    </a:p>
                  </a:txBody>
                  <a:tcPr marL="36195" marR="36195" marT="71755" marB="71755" anchor="ctr"/>
                </a:tc>
                <a:tc>
                  <a:txBody>
                    <a:bodyPr/>
                    <a:lstStyle/>
                    <a:p>
                      <a:pPr marL="0" marR="0" algn="ctr">
                        <a:lnSpc>
                          <a:spcPct val="107000"/>
                        </a:lnSpc>
                        <a:spcBef>
                          <a:spcPts val="0"/>
                        </a:spcBef>
                        <a:spcAft>
                          <a:spcPts val="0"/>
                        </a:spcAft>
                        <a:buNone/>
                      </a:pPr>
                      <a:r>
                        <a:rPr lang="en-US" sz="4000" b="0" dirty="0" err="1">
                          <a:effectLst/>
                          <a:latin typeface="Calibri" panose="020F0502020204030204" pitchFamily="34" charset="0"/>
                          <a:ea typeface="Times New Roman" panose="02020603050405020304" pitchFamily="18" charset="0"/>
                          <a:cs typeface="Times New Roman" panose="02020603050405020304" pitchFamily="18" charset="0"/>
                        </a:rPr>
                        <a:t>xảy</a:t>
                      </a: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0" dirty="0" err="1">
                          <a:effectLst/>
                          <a:latin typeface="Calibri" panose="020F0502020204030204" pitchFamily="34" charset="0"/>
                          <a:ea typeface="Times New Roman" panose="02020603050405020304" pitchFamily="18" charset="0"/>
                          <a:cs typeface="Times New Roman" panose="02020603050405020304" pitchFamily="18" charset="0"/>
                        </a:rPr>
                        <a:t>ra</a:t>
                      </a:r>
                      <a:endParaRPr lang="en-US" sz="4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xmlns="" val="10002"/>
                  </a:ext>
                </a:extLst>
              </a:tr>
            </a:tbl>
          </a:graphicData>
        </a:graphic>
      </p:graphicFrame>
      <p:pic>
        <p:nvPicPr>
          <p:cNvPr id="3" name="majestic">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131445" y="2519680"/>
            <a:ext cx="985520" cy="985520"/>
          </a:xfrm>
          <a:prstGeom prst="rect">
            <a:avLst/>
          </a:prstGeom>
        </p:spPr>
      </p:pic>
      <p:pic>
        <p:nvPicPr>
          <p:cNvPr id="5" name="occur">
            <a:hlinkClick r:id="" action="ppaction://media"/>
          </p:cNvPr>
          <p:cNvPicPr/>
          <p:nvPr>
            <a:audioFile r:link="rId4"/>
            <p:extLst>
              <p:ext uri="{DAA4B4D4-6D71-4841-9C94-3DE7FCFB9230}">
                <p14:media xmlns:p14="http://schemas.microsoft.com/office/powerpoint/2010/main" r:embed="rId3"/>
              </p:ext>
            </p:extLst>
          </p:nvPr>
        </p:nvPicPr>
        <p:blipFill>
          <a:blip r:embed="rId7"/>
          <a:stretch>
            <a:fillRect/>
          </a:stretch>
        </p:blipFill>
        <p:spPr>
          <a:xfrm>
            <a:off x="-168275" y="3580765"/>
            <a:ext cx="1022350" cy="1022350"/>
          </a:xfrm>
          <a:prstGeom prst="rect">
            <a:avLst/>
          </a:prstGeom>
        </p:spPr>
      </p:pic>
      <p:sp>
        <p:nvSpPr>
          <p:cNvPr id="12" name="TextBox 11"/>
          <p:cNvSpPr txBox="1"/>
          <p:nvPr/>
        </p:nvSpPr>
        <p:spPr>
          <a:xfrm>
            <a:off x="254135" y="0"/>
            <a:ext cx="3249462" cy="584775"/>
          </a:xfrm>
          <a:prstGeom prst="rect">
            <a:avLst/>
          </a:prstGeom>
          <a:noFill/>
          <a:effectLst/>
        </p:spPr>
        <p:txBody>
          <a:bodyPr wrap="square" rtlCol="0">
            <a:spAutoFit/>
          </a:bodyPr>
          <a:lstStyle/>
          <a:p>
            <a:r>
              <a:rPr lang="en-US" sz="3200" b="1" dirty="0" smtClean="0">
                <a:solidFill>
                  <a:srgbClr val="0070C0"/>
                </a:solidFill>
                <a:effectLst>
                  <a:glow rad="88900">
                    <a:schemeClr val="bg1"/>
                  </a:glow>
                </a:effectLst>
                <a:latin typeface="Algerian" panose="04020705040A02060702" pitchFamily="82" charset="0"/>
                <a:cs typeface="Arial" panose="020B0604020202020204" pitchFamily="34" charset="0"/>
              </a:rPr>
              <a:t>* VOCABULARY</a:t>
            </a:r>
            <a:endParaRPr lang="en-US" sz="320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30000925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6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8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delay="0">
                      <p:tgtEl>
                        <p:sldTgt/>
                      </p:tgtEl>
                    </p:cond>
                  </p:endCondLst>
                </p:cTn>
                <p:tgtEl>
                  <p:spTgt spid="3"/>
                </p:tgtEl>
              </p:cMediaNode>
            </p:audio>
            <p:audio>
              <p:cMediaNode>
                <p:cTn id="12" fill="hold" display="1">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1"/>
          <p:cNvSpPr txBox="1"/>
          <p:nvPr/>
        </p:nvSpPr>
        <p:spPr>
          <a:xfrm>
            <a:off x="885017" y="87803"/>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r>
              <a:rPr lang="en-US" sz="3200" b="1" dirty="0">
                <a:effectLst>
                  <a:glow rad="88900">
                    <a:schemeClr val="bg1"/>
                  </a:glow>
                </a:effectLst>
                <a:cs typeface="Arial" panose="020B0604020202020204" pitchFamily="34" charset="0"/>
              </a:rPr>
              <a:t>Read the text and match the highlighted words with their meanings or explanations. </a:t>
            </a:r>
          </a:p>
        </p:txBody>
      </p:sp>
      <p:grpSp>
        <p:nvGrpSpPr>
          <p:cNvPr id="6" name="Group 5"/>
          <p:cNvGrpSpPr/>
          <p:nvPr/>
        </p:nvGrpSpPr>
        <p:grpSpPr>
          <a:xfrm>
            <a:off x="256655" y="44305"/>
            <a:ext cx="502920" cy="706120"/>
            <a:chOff x="14280" y="2075"/>
            <a:chExt cx="792" cy="1112"/>
          </a:xfrm>
        </p:grpSpPr>
        <p:sp>
          <p:nvSpPr>
            <p:cNvPr id="40" name="Rounded Rectangle 39"/>
            <p:cNvSpPr/>
            <p:nvPr/>
          </p:nvSpPr>
          <p:spPr>
            <a:xfrm>
              <a:off x="14280" y="2252"/>
              <a:ext cx="792" cy="840"/>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41" name="TextBox 16"/>
            <p:cNvSpPr txBox="1"/>
            <p:nvPr/>
          </p:nvSpPr>
          <p:spPr>
            <a:xfrm>
              <a:off x="14364" y="2075"/>
              <a:ext cx="625" cy="1113"/>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pSp>
      <p:sp>
        <p:nvSpPr>
          <p:cNvPr id="9" name="Text Box 8"/>
          <p:cNvSpPr txBox="1"/>
          <p:nvPr/>
        </p:nvSpPr>
        <p:spPr>
          <a:xfrm>
            <a:off x="-151303" y="8813569"/>
            <a:ext cx="11924665" cy="5692775"/>
          </a:xfrm>
          <a:prstGeom prst="rect">
            <a:avLst/>
          </a:prstGeom>
          <a:solidFill>
            <a:srgbClr val="F5F2EC"/>
          </a:solidFill>
        </p:spPr>
        <p:txBody>
          <a:bodyPr wrap="square" rtlCol="0" anchor="t">
            <a:spAutoFit/>
          </a:bodyPr>
          <a:lstStyle/>
          <a:p>
            <a:pPr algn="ctr"/>
            <a:r>
              <a:rPr lang="en-US" sz="2800" b="1" i="1" dirty="0"/>
              <a:t>The Dolomites – Paradise at Your Feet</a:t>
            </a:r>
          </a:p>
          <a:p>
            <a:pPr algn="just"/>
            <a:r>
              <a:rPr lang="en-US" sz="2800" dirty="0"/>
              <a:t>If you haven’t decided on where to travel this holiday, </a:t>
            </a:r>
            <a:r>
              <a:rPr lang="en-US" sz="2800" dirty="0">
                <a:highlight>
                  <a:srgbClr val="FFFF00"/>
                </a:highlight>
              </a:rPr>
              <a:t>consider</a:t>
            </a:r>
            <a:r>
              <a:rPr lang="en-US" sz="2800" dirty="0"/>
              <a:t> the Dolomites!</a:t>
            </a:r>
          </a:p>
          <a:p>
            <a:pPr algn="just"/>
            <a:endParaRPr lang="en-US" sz="2800" dirty="0"/>
          </a:p>
          <a:p>
            <a:pPr algn="just"/>
            <a:r>
              <a:rPr lang="en-US" sz="2800" dirty="0"/>
              <a:t>The Dolomites are a mountain range in Italy. It was </a:t>
            </a:r>
            <a:r>
              <a:rPr lang="en-US" sz="2800" dirty="0" err="1"/>
              <a:t>recognised</a:t>
            </a:r>
            <a:r>
              <a:rPr lang="en-US" sz="2800" dirty="0"/>
              <a:t> as a UNESCO World Heritage Site in 2009. The Dolomites are part of the Alps, stretching from the Adige River to the </a:t>
            </a:r>
            <a:r>
              <a:rPr lang="en-US" sz="2800" dirty="0" err="1"/>
              <a:t>Piave</a:t>
            </a:r>
            <a:r>
              <a:rPr lang="en-US" sz="2800" dirty="0"/>
              <a:t> River valley. This mountain range has a total area of about 141,900 hectares. It has 18 </a:t>
            </a:r>
            <a:r>
              <a:rPr lang="en-US" sz="2800" dirty="0">
                <a:highlight>
                  <a:srgbClr val="FFFF00"/>
                </a:highlight>
              </a:rPr>
              <a:t>peaks</a:t>
            </a:r>
            <a:r>
              <a:rPr lang="en-US" sz="2800" dirty="0"/>
              <a:t> over 3,000 </a:t>
            </a:r>
            <a:r>
              <a:rPr lang="en-US" sz="2800" dirty="0" err="1"/>
              <a:t>metres</a:t>
            </a:r>
            <a:r>
              <a:rPr lang="en-US" sz="2800" dirty="0"/>
              <a:t> high. It is easy to get access to most parts of the Dolomites.</a:t>
            </a:r>
          </a:p>
          <a:p>
            <a:pPr algn="just"/>
            <a:endParaRPr lang="en-US" sz="2800" dirty="0"/>
          </a:p>
          <a:p>
            <a:pPr algn="just"/>
            <a:r>
              <a:rPr lang="en-US" sz="2800" dirty="0"/>
              <a:t>The Dolomites are a </a:t>
            </a:r>
            <a:r>
              <a:rPr lang="en-US" sz="2800" dirty="0">
                <a:highlight>
                  <a:srgbClr val="FFFF00"/>
                </a:highlight>
              </a:rPr>
              <a:t>majestic </a:t>
            </a:r>
            <a:r>
              <a:rPr lang="en-US" sz="2800" dirty="0"/>
              <a:t>site. They are widely regarded as being among the most attractive mountain landscapes in the world. There are steep rocky cliffs, sharp peaks, narrow and deep valleys, and white snow on the mountain top. Their natural scenery attracts tourists from many parts of the world.</a:t>
            </a:r>
          </a:p>
        </p:txBody>
      </p:sp>
      <p:pic>
        <p:nvPicPr>
          <p:cNvPr id="3" name="Picture 2"/>
          <p:cNvPicPr>
            <a:picLocks noChangeAspect="1"/>
          </p:cNvPicPr>
          <p:nvPr/>
        </p:nvPicPr>
        <p:blipFill>
          <a:blip r:embed="rId3"/>
          <a:stretch>
            <a:fillRect/>
          </a:stretch>
        </p:blipFill>
        <p:spPr>
          <a:xfrm>
            <a:off x="2093171" y="1206527"/>
            <a:ext cx="6025591" cy="4095145"/>
          </a:xfrm>
          <a:prstGeom prst="rect">
            <a:avLst/>
          </a:prstGeom>
        </p:spPr>
      </p:pic>
      <p:sp>
        <p:nvSpPr>
          <p:cNvPr id="4" name="Rectangle 3"/>
          <p:cNvSpPr/>
          <p:nvPr/>
        </p:nvSpPr>
        <p:spPr>
          <a:xfrm>
            <a:off x="690063" y="5431939"/>
            <a:ext cx="6611746" cy="584775"/>
          </a:xfrm>
          <a:prstGeom prst="rect">
            <a:avLst/>
          </a:prstGeom>
        </p:spPr>
        <p:txBody>
          <a:bodyPr wrap="none">
            <a:spAutoFit/>
          </a:bodyPr>
          <a:lstStyle/>
          <a:p>
            <a:pPr algn="ctr"/>
            <a:r>
              <a:rPr lang="en-US" sz="3200" b="1" i="1" dirty="0">
                <a:solidFill>
                  <a:srgbClr val="00B0F0"/>
                </a:solidFill>
              </a:rPr>
              <a:t>The Dolomites – Paradise at Your Feet</a:t>
            </a:r>
          </a:p>
        </p:txBody>
      </p:sp>
    </p:spTree>
    <p:extLst>
      <p:ext uri="{BB962C8B-B14F-4D97-AF65-F5344CB8AC3E}">
        <p14:creationId xmlns:p14="http://schemas.microsoft.com/office/powerpoint/2010/main" val="7660030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1"/>
          <p:cNvSpPr txBox="1"/>
          <p:nvPr/>
        </p:nvSpPr>
        <p:spPr>
          <a:xfrm>
            <a:off x="1131570" y="782955"/>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endParaRPr lang="en-US" sz="2600" b="1" dirty="0">
              <a:effectLst>
                <a:glow rad="88900">
                  <a:schemeClr val="bg1"/>
                </a:glow>
              </a:effectLst>
              <a:cs typeface="Arial" panose="020B0604020202020204" pitchFamily="34" charset="0"/>
            </a:endParaRPr>
          </a:p>
        </p:txBody>
      </p:sp>
      <p:sp>
        <p:nvSpPr>
          <p:cNvPr id="3" name="Text Box 2"/>
          <p:cNvSpPr txBox="1"/>
          <p:nvPr/>
        </p:nvSpPr>
        <p:spPr>
          <a:xfrm>
            <a:off x="95250" y="782955"/>
            <a:ext cx="11924665" cy="4093428"/>
          </a:xfrm>
          <a:prstGeom prst="rect">
            <a:avLst/>
          </a:prstGeom>
          <a:solidFill>
            <a:srgbClr val="F5F2EC"/>
          </a:solidFill>
        </p:spPr>
        <p:txBody>
          <a:bodyPr wrap="square" rtlCol="0" anchor="t">
            <a:spAutoFit/>
          </a:bodyPr>
          <a:lstStyle/>
          <a:p>
            <a:pPr algn="just"/>
            <a:r>
              <a:rPr lang="en-US" sz="2500" dirty="0" smtClean="0"/>
              <a:t>If </a:t>
            </a:r>
            <a:r>
              <a:rPr lang="en-US" sz="2500" dirty="0"/>
              <a:t>you haven’t decided on where to travel this holiday, </a:t>
            </a:r>
            <a:r>
              <a:rPr lang="en-US" sz="2500" dirty="0">
                <a:highlight>
                  <a:srgbClr val="FFFF00"/>
                </a:highlight>
              </a:rPr>
              <a:t>consider</a:t>
            </a:r>
            <a:r>
              <a:rPr lang="en-US" sz="2500" dirty="0"/>
              <a:t> the Dolomites</a:t>
            </a:r>
            <a:r>
              <a:rPr lang="en-US" sz="2500" dirty="0" smtClean="0"/>
              <a:t>!</a:t>
            </a:r>
            <a:endParaRPr lang="en-US" sz="2500" dirty="0"/>
          </a:p>
          <a:p>
            <a:pPr algn="just"/>
            <a:r>
              <a:rPr lang="en-US" sz="2500" dirty="0"/>
              <a:t>The Dolomites are a mountain range in Italy. It was </a:t>
            </a:r>
            <a:r>
              <a:rPr lang="en-US" sz="2500" dirty="0" err="1"/>
              <a:t>recognised</a:t>
            </a:r>
            <a:r>
              <a:rPr lang="en-US" sz="2500" dirty="0"/>
              <a:t> as a UNESCO World Heritage Site in 2009. The Dolomites are part of the Alps, stretching from the Adige River to the </a:t>
            </a:r>
            <a:r>
              <a:rPr lang="en-US" sz="2500" dirty="0" err="1"/>
              <a:t>Piave</a:t>
            </a:r>
            <a:r>
              <a:rPr lang="en-US" sz="2500" dirty="0"/>
              <a:t> River valley. This mountain range has a total area of about 141,900 hectares. It has 18 </a:t>
            </a:r>
            <a:r>
              <a:rPr lang="en-US" sz="2500" dirty="0">
                <a:highlight>
                  <a:srgbClr val="FFFF00"/>
                </a:highlight>
              </a:rPr>
              <a:t>peaks</a:t>
            </a:r>
            <a:r>
              <a:rPr lang="en-US" sz="2500" dirty="0"/>
              <a:t> over 3,000 </a:t>
            </a:r>
            <a:r>
              <a:rPr lang="en-US" sz="2500" dirty="0" err="1"/>
              <a:t>metres</a:t>
            </a:r>
            <a:r>
              <a:rPr lang="en-US" sz="2500" dirty="0"/>
              <a:t> high. It is easy to get access to most parts of the Dolomites</a:t>
            </a:r>
            <a:r>
              <a:rPr lang="en-US" sz="2500" dirty="0" smtClean="0"/>
              <a:t>.</a:t>
            </a:r>
            <a:endParaRPr lang="en-US" sz="2500" dirty="0"/>
          </a:p>
          <a:p>
            <a:pPr algn="just"/>
            <a:r>
              <a:rPr lang="en-US" sz="2500" dirty="0"/>
              <a:t>The Dolomites are a </a:t>
            </a:r>
            <a:r>
              <a:rPr lang="en-US" sz="2500" dirty="0">
                <a:highlight>
                  <a:srgbClr val="FFFF00"/>
                </a:highlight>
              </a:rPr>
              <a:t>majestic </a:t>
            </a:r>
            <a:r>
              <a:rPr lang="en-US" sz="2500" dirty="0"/>
              <a:t>site. They are widely regarded as being among the most attractive mountain landscapes in the world. There are steep rocky cliffs, sharp peaks, narrow and deep valleys, and white snow on the mountain top. Their natural scenery attracts tourists from many parts of the world.</a:t>
            </a:r>
          </a:p>
        </p:txBody>
      </p:sp>
      <p:pic>
        <p:nvPicPr>
          <p:cNvPr id="9" name="Content Placeholder 8"/>
          <p:cNvPicPr>
            <a:picLocks noGrp="1" noChangeAspect="1"/>
          </p:cNvPicPr>
          <p:nvPr>
            <p:ph idx="1"/>
          </p:nvPr>
        </p:nvPicPr>
        <p:blipFill>
          <a:blip r:embed="rId5"/>
          <a:stretch>
            <a:fillRect/>
          </a:stretch>
        </p:blipFill>
        <p:spPr>
          <a:xfrm rot="180000">
            <a:off x="3663950" y="9371330"/>
            <a:ext cx="5323205" cy="3601720"/>
          </a:xfrm>
          <a:prstGeom prst="rect">
            <a:avLst/>
          </a:prstGeom>
        </p:spPr>
      </p:pic>
      <p:sp>
        <p:nvSpPr>
          <p:cNvPr id="10" name="Text Box 9"/>
          <p:cNvSpPr txBox="1"/>
          <p:nvPr/>
        </p:nvSpPr>
        <p:spPr>
          <a:xfrm>
            <a:off x="285115" y="7419975"/>
            <a:ext cx="11924665" cy="1814830"/>
          </a:xfrm>
          <a:prstGeom prst="rect">
            <a:avLst/>
          </a:prstGeom>
          <a:solidFill>
            <a:srgbClr val="F5F2EC"/>
          </a:solidFill>
        </p:spPr>
        <p:txBody>
          <a:bodyPr wrap="square" rtlCol="0" anchor="t">
            <a:spAutoFit/>
          </a:bodyPr>
          <a:lstStyle/>
          <a:p>
            <a:pPr algn="just"/>
            <a:r>
              <a:rPr lang="en-US" sz="2800"/>
              <a:t>The Dolomites are a popular place for winter skiing, mountain climbing, hiking, and cycling any time of the year. An annual bicycle race covering seven mountain passes on the Dolomites </a:t>
            </a:r>
            <a:r>
              <a:rPr lang="en-US" sz="2800">
                <a:highlight>
                  <a:srgbClr val="FFFF00"/>
                </a:highlight>
              </a:rPr>
              <a:t>occurs</a:t>
            </a:r>
            <a:r>
              <a:rPr lang="en-US" sz="2800"/>
              <a:t> in the first week of July.So do not hesitate to book a tour to the Dolomites to see and do these things for yourself!</a:t>
            </a:r>
          </a:p>
        </p:txBody>
      </p:sp>
      <p:sp>
        <p:nvSpPr>
          <p:cNvPr id="2" name="Rectangle 1"/>
          <p:cNvSpPr/>
          <p:nvPr/>
        </p:nvSpPr>
        <p:spPr>
          <a:xfrm>
            <a:off x="3008715" y="-8860"/>
            <a:ext cx="5805115" cy="523220"/>
          </a:xfrm>
          <a:prstGeom prst="rect">
            <a:avLst/>
          </a:prstGeom>
        </p:spPr>
        <p:txBody>
          <a:bodyPr wrap="none">
            <a:spAutoFit/>
          </a:bodyPr>
          <a:lstStyle/>
          <a:p>
            <a:pPr lvl="0" algn="ctr"/>
            <a:r>
              <a:rPr lang="en-US" sz="2800" b="1" i="1" dirty="0">
                <a:solidFill>
                  <a:srgbClr val="0070C0"/>
                </a:solidFill>
              </a:rPr>
              <a:t>The Dolomites – Paradise at Your Feet</a:t>
            </a:r>
          </a:p>
        </p:txBody>
      </p:sp>
      <p:pic>
        <p:nvPicPr>
          <p:cNvPr id="4" name="Unit 7 - Natural wonders of the worl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31055" y="73324"/>
            <a:ext cx="406400" cy="406400"/>
          </a:xfrm>
          <a:prstGeom prst="rect">
            <a:avLst/>
          </a:prstGeom>
        </p:spPr>
      </p:pic>
      <p:sp>
        <p:nvSpPr>
          <p:cNvPr id="16" name="TextBox 11"/>
          <p:cNvSpPr txBox="1"/>
          <p:nvPr/>
        </p:nvSpPr>
        <p:spPr>
          <a:xfrm>
            <a:off x="1111885" y="5198130"/>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endParaRPr lang="en-US" sz="2600" b="1" dirty="0">
              <a:effectLst>
                <a:glow rad="88900">
                  <a:schemeClr val="bg1"/>
                </a:glow>
              </a:effectLst>
              <a:cs typeface="Arial" panose="020B0604020202020204" pitchFamily="34" charset="0"/>
            </a:endParaRPr>
          </a:p>
        </p:txBody>
      </p:sp>
      <p:sp>
        <p:nvSpPr>
          <p:cNvPr id="17" name="Text Box 2"/>
          <p:cNvSpPr txBox="1"/>
          <p:nvPr/>
        </p:nvSpPr>
        <p:spPr>
          <a:xfrm>
            <a:off x="95250" y="4990433"/>
            <a:ext cx="11924665" cy="1692771"/>
          </a:xfrm>
          <a:prstGeom prst="rect">
            <a:avLst/>
          </a:prstGeom>
          <a:solidFill>
            <a:srgbClr val="F5F2EC"/>
          </a:solidFill>
        </p:spPr>
        <p:txBody>
          <a:bodyPr wrap="square" rtlCol="0" anchor="t">
            <a:spAutoFit/>
          </a:bodyPr>
          <a:lstStyle/>
          <a:p>
            <a:pPr algn="just"/>
            <a:r>
              <a:rPr lang="en-US" sz="2500" dirty="0"/>
              <a:t>The Dolomites are a popular place for winter skiing, mountain climbing, hiking, and cycling any time of the year. An annual bicycle race covering seven mountain passes on the Dolomites </a:t>
            </a:r>
            <a:r>
              <a:rPr lang="en-US" sz="2500" dirty="0">
                <a:highlight>
                  <a:srgbClr val="FFFF00"/>
                </a:highlight>
              </a:rPr>
              <a:t>occurs</a:t>
            </a:r>
            <a:r>
              <a:rPr lang="en-US" sz="2500" dirty="0"/>
              <a:t> in the first week of </a:t>
            </a:r>
            <a:r>
              <a:rPr lang="en-US" sz="2500" dirty="0" err="1"/>
              <a:t>July.So</a:t>
            </a:r>
            <a:r>
              <a:rPr lang="en-US" sz="2500" dirty="0"/>
              <a:t> do not hesitate to book a tour to the Dolomites to see and do these things for yourself!</a:t>
            </a:r>
          </a:p>
        </p:txBody>
      </p:sp>
    </p:spTree>
    <p:extLst>
      <p:ext uri="{BB962C8B-B14F-4D97-AF65-F5344CB8AC3E}">
        <p14:creationId xmlns:p14="http://schemas.microsoft.com/office/powerpoint/2010/main" val="39786540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4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1"/>
          <p:cNvSpPr txBox="1"/>
          <p:nvPr/>
        </p:nvSpPr>
        <p:spPr>
          <a:xfrm>
            <a:off x="1131570" y="782955"/>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endParaRPr lang="en-US" sz="3200" b="1" dirty="0">
              <a:effectLst>
                <a:glow rad="88900">
                  <a:schemeClr val="bg1"/>
                </a:glow>
              </a:effectLst>
              <a:cs typeface="Arial" panose="020B0604020202020204" pitchFamily="34" charset="0"/>
            </a:endParaRPr>
          </a:p>
        </p:txBody>
      </p:sp>
      <p:pic>
        <p:nvPicPr>
          <p:cNvPr id="6" name="Content Placeholder 5"/>
          <p:cNvPicPr>
            <a:picLocks noGrp="1" noChangeAspect="1"/>
          </p:cNvPicPr>
          <p:nvPr>
            <p:ph idx="1"/>
          </p:nvPr>
        </p:nvPicPr>
        <p:blipFill>
          <a:blip r:embed="rId3"/>
          <a:stretch>
            <a:fillRect/>
          </a:stretch>
        </p:blipFill>
        <p:spPr>
          <a:xfrm rot="180000">
            <a:off x="8596752" y="674621"/>
            <a:ext cx="3419198" cy="2517902"/>
          </a:xfrm>
          <a:prstGeom prst="rect">
            <a:avLst/>
          </a:prstGeom>
        </p:spPr>
      </p:pic>
      <p:sp>
        <p:nvSpPr>
          <p:cNvPr id="9" name="Text Box 8"/>
          <p:cNvSpPr txBox="1"/>
          <p:nvPr/>
        </p:nvSpPr>
        <p:spPr>
          <a:xfrm>
            <a:off x="114935" y="-5882005"/>
            <a:ext cx="11924665" cy="5692775"/>
          </a:xfrm>
          <a:prstGeom prst="rect">
            <a:avLst/>
          </a:prstGeom>
          <a:solidFill>
            <a:srgbClr val="F5F2EC"/>
          </a:solidFill>
        </p:spPr>
        <p:txBody>
          <a:bodyPr wrap="square" rtlCol="0" anchor="t">
            <a:spAutoFit/>
          </a:bodyPr>
          <a:lstStyle/>
          <a:p>
            <a:pPr algn="ctr"/>
            <a:r>
              <a:rPr lang="en-US" sz="2800" b="1" i="1"/>
              <a:t>The Dolomites – Paradise at Your Feet</a:t>
            </a:r>
          </a:p>
          <a:p>
            <a:pPr algn="just"/>
            <a:r>
              <a:rPr lang="en-US" sz="2800"/>
              <a:t>If you haven’t decided on where to travel this holiday, </a:t>
            </a:r>
            <a:r>
              <a:rPr lang="en-US" sz="2800">
                <a:highlight>
                  <a:srgbClr val="FFFF00"/>
                </a:highlight>
              </a:rPr>
              <a:t>consider</a:t>
            </a:r>
            <a:r>
              <a:rPr lang="en-US" sz="2800"/>
              <a:t> the Dolomites!</a:t>
            </a:r>
          </a:p>
          <a:p>
            <a:pPr algn="just"/>
            <a:endParaRPr lang="en-US" sz="2800"/>
          </a:p>
          <a:p>
            <a:pPr algn="just"/>
            <a:r>
              <a:rPr lang="en-US" sz="2800"/>
              <a:t>The Dolomites are a mountain range in Italy. It was recognised as a UNESCO World Heritage Site in 2009. The Dolomites are part of the Alps, stretching from the Adige River to the Piave River valley. This mountain range has a total area of about 141,900 hectares. It has 18 </a:t>
            </a:r>
            <a:r>
              <a:rPr lang="en-US" sz="2800">
                <a:highlight>
                  <a:srgbClr val="FFFF00"/>
                </a:highlight>
              </a:rPr>
              <a:t>peaks</a:t>
            </a:r>
            <a:r>
              <a:rPr lang="en-US" sz="2800"/>
              <a:t> over 3,000 metres high. It is easy to get access to most parts of the Dolomites.</a:t>
            </a:r>
          </a:p>
          <a:p>
            <a:pPr algn="just"/>
            <a:endParaRPr lang="en-US" sz="2800"/>
          </a:p>
          <a:p>
            <a:pPr algn="just"/>
            <a:r>
              <a:rPr lang="en-US" sz="2800"/>
              <a:t>The Dolomites are a </a:t>
            </a:r>
            <a:r>
              <a:rPr lang="en-US" sz="2800">
                <a:highlight>
                  <a:srgbClr val="FFFF00"/>
                </a:highlight>
              </a:rPr>
              <a:t>majestic </a:t>
            </a:r>
            <a:r>
              <a:rPr lang="en-US" sz="2800"/>
              <a:t>site. They are widely regarded as being among the most attractive mountain landscapes in the world. There are steep rocky cliffs, sharp peaks, narrow and deep valleys, and white snow on the mountain top. Their natural scenery attracts tourists from many parts of the world.</a:t>
            </a:r>
          </a:p>
        </p:txBody>
      </p:sp>
      <p:graphicFrame>
        <p:nvGraphicFramePr>
          <p:cNvPr id="10" name="Table 9"/>
          <p:cNvGraphicFramePr/>
          <p:nvPr>
            <p:extLst>
              <p:ext uri="{D42A27DB-BD31-4B8C-83A1-F6EECF244321}">
                <p14:modId xmlns:p14="http://schemas.microsoft.com/office/powerpoint/2010/main" val="3230724333"/>
              </p:ext>
            </p:extLst>
          </p:nvPr>
        </p:nvGraphicFramePr>
        <p:xfrm>
          <a:off x="114935" y="1496887"/>
          <a:ext cx="8446135" cy="3707765"/>
        </p:xfrm>
        <a:graphic>
          <a:graphicData uri="http://schemas.openxmlformats.org/drawingml/2006/table">
            <a:tbl>
              <a:tblPr firstRow="1" bandRow="1">
                <a:tableStyleId>{5C22544A-7EE6-4342-B048-85BDC9FD1C3A}</a:tableStyleId>
              </a:tblPr>
              <a:tblGrid>
                <a:gridCol w="2252345">
                  <a:extLst>
                    <a:ext uri="{9D8B030D-6E8A-4147-A177-3AD203B41FA5}">
                      <a16:colId xmlns:a16="http://schemas.microsoft.com/office/drawing/2014/main" xmlns="" val="20000"/>
                    </a:ext>
                  </a:extLst>
                </a:gridCol>
                <a:gridCol w="4944110">
                  <a:extLst>
                    <a:ext uri="{9D8B030D-6E8A-4147-A177-3AD203B41FA5}">
                      <a16:colId xmlns:a16="http://schemas.microsoft.com/office/drawing/2014/main" xmlns="" val="20001"/>
                    </a:ext>
                  </a:extLst>
                </a:gridCol>
                <a:gridCol w="1249680">
                  <a:extLst>
                    <a:ext uri="{9D8B030D-6E8A-4147-A177-3AD203B41FA5}">
                      <a16:colId xmlns:a16="http://schemas.microsoft.com/office/drawing/2014/main" xmlns="" val="20002"/>
                    </a:ext>
                  </a:extLst>
                </a:gridCol>
              </a:tblGrid>
              <a:tr h="649605">
                <a:tc>
                  <a:txBody>
                    <a:bodyPr/>
                    <a:lstStyle/>
                    <a:p>
                      <a:pPr algn="ctr">
                        <a:buNone/>
                      </a:pPr>
                      <a:r>
                        <a:rPr lang="en-US" sz="3000">
                          <a:solidFill>
                            <a:schemeClr val="tx1"/>
                          </a:solidFill>
                        </a:rPr>
                        <a:t>Words</a:t>
                      </a:r>
                    </a:p>
                  </a:txBody>
                  <a:tcPr>
                    <a:solidFill>
                      <a:srgbClr val="C3E2C2"/>
                    </a:solidFill>
                  </a:tcPr>
                </a:tc>
                <a:tc>
                  <a:txBody>
                    <a:bodyPr/>
                    <a:lstStyle/>
                    <a:p>
                      <a:pPr algn="ctr">
                        <a:buNone/>
                      </a:pPr>
                      <a:r>
                        <a:rPr lang="en-US" sz="3000" dirty="0">
                          <a:solidFill>
                            <a:schemeClr val="tx1"/>
                          </a:solidFill>
                        </a:rPr>
                        <a:t>Meaning/Explanation</a:t>
                      </a:r>
                    </a:p>
                  </a:txBody>
                  <a:tcPr>
                    <a:solidFill>
                      <a:srgbClr val="EAECCC"/>
                    </a:solidFill>
                  </a:tcPr>
                </a:tc>
                <a:tc>
                  <a:txBody>
                    <a:bodyPr/>
                    <a:lstStyle/>
                    <a:p>
                      <a:pPr algn="ctr">
                        <a:buNone/>
                      </a:pPr>
                      <a:endParaRPr lang="en-US" sz="3000">
                        <a:solidFill>
                          <a:schemeClr val="tx1"/>
                        </a:solidFill>
                      </a:endParaRPr>
                    </a:p>
                  </a:txBody>
                  <a:tcPr>
                    <a:solidFill>
                      <a:srgbClr val="DBCC95"/>
                    </a:solidFill>
                  </a:tcPr>
                </a:tc>
                <a:extLst>
                  <a:ext uri="{0D108BD9-81ED-4DB2-BD59-A6C34878D82A}">
                    <a16:rowId xmlns:a16="http://schemas.microsoft.com/office/drawing/2014/main" xmlns="" val="10000"/>
                  </a:ext>
                </a:extLst>
              </a:tr>
              <a:tr h="736600">
                <a:tc>
                  <a:txBody>
                    <a:bodyPr/>
                    <a:lstStyle/>
                    <a:p>
                      <a:pPr>
                        <a:buNone/>
                      </a:pPr>
                      <a:r>
                        <a:rPr lang="en-US" sz="3000">
                          <a:solidFill>
                            <a:srgbClr val="FF0000"/>
                          </a:solidFill>
                        </a:rPr>
                        <a:t>1. </a:t>
                      </a:r>
                      <a:r>
                        <a:rPr lang="en-US" sz="3000"/>
                        <a:t>consider</a:t>
                      </a:r>
                    </a:p>
                  </a:txBody>
                  <a:tcPr>
                    <a:solidFill>
                      <a:srgbClr val="C3E2C2"/>
                    </a:solidFill>
                  </a:tcPr>
                </a:tc>
                <a:tc>
                  <a:txBody>
                    <a:bodyPr/>
                    <a:lstStyle/>
                    <a:p>
                      <a:pPr>
                        <a:buNone/>
                      </a:pPr>
                      <a:r>
                        <a:rPr lang="en-US" sz="3000" b="1" dirty="0">
                          <a:solidFill>
                            <a:schemeClr val="accent1"/>
                          </a:solidFill>
                        </a:rPr>
                        <a:t>a.</a:t>
                      </a:r>
                      <a:r>
                        <a:rPr lang="en-US" sz="3000" dirty="0"/>
                        <a:t> impressive, magnificent</a:t>
                      </a:r>
                    </a:p>
                  </a:txBody>
                  <a:tcPr>
                    <a:solidFill>
                      <a:srgbClr val="EAECCC"/>
                    </a:solidFill>
                  </a:tcPr>
                </a:tc>
                <a:tc>
                  <a:txBody>
                    <a:bodyPr/>
                    <a:lstStyle/>
                    <a:p>
                      <a:pPr>
                        <a:buNone/>
                      </a:pPr>
                      <a:r>
                        <a:rPr lang="en-US" sz="3000" b="1"/>
                        <a:t>1.</a:t>
                      </a:r>
                    </a:p>
                  </a:txBody>
                  <a:tcPr>
                    <a:solidFill>
                      <a:srgbClr val="DBCC95"/>
                    </a:solidFill>
                  </a:tcPr>
                </a:tc>
                <a:extLst>
                  <a:ext uri="{0D108BD9-81ED-4DB2-BD59-A6C34878D82A}">
                    <a16:rowId xmlns:a16="http://schemas.microsoft.com/office/drawing/2014/main" xmlns="" val="10001"/>
                  </a:ext>
                </a:extLst>
              </a:tr>
              <a:tr h="657860">
                <a:tc>
                  <a:txBody>
                    <a:bodyPr/>
                    <a:lstStyle/>
                    <a:p>
                      <a:pPr>
                        <a:buNone/>
                      </a:pPr>
                      <a:r>
                        <a:rPr lang="en-US" sz="3000">
                          <a:solidFill>
                            <a:srgbClr val="FF0000"/>
                          </a:solidFill>
                        </a:rPr>
                        <a:t>2.</a:t>
                      </a:r>
                      <a:r>
                        <a:rPr lang="en-US" sz="3000"/>
                        <a:t> peaks</a:t>
                      </a:r>
                    </a:p>
                  </a:txBody>
                  <a:tcPr>
                    <a:solidFill>
                      <a:srgbClr val="C3E2C2"/>
                    </a:solidFill>
                  </a:tcPr>
                </a:tc>
                <a:tc>
                  <a:txBody>
                    <a:bodyPr/>
                    <a:lstStyle/>
                    <a:p>
                      <a:pPr>
                        <a:buNone/>
                      </a:pPr>
                      <a:r>
                        <a:rPr lang="en-US" sz="3000" b="1">
                          <a:solidFill>
                            <a:schemeClr val="accent1"/>
                          </a:solidFill>
                        </a:rPr>
                        <a:t>b.</a:t>
                      </a:r>
                      <a:r>
                        <a:rPr lang="en-US" sz="3000"/>
                        <a:t> happens</a:t>
                      </a:r>
                    </a:p>
                  </a:txBody>
                  <a:tcPr>
                    <a:solidFill>
                      <a:srgbClr val="EAECCC"/>
                    </a:solidFill>
                  </a:tcPr>
                </a:tc>
                <a:tc>
                  <a:txBody>
                    <a:bodyPr/>
                    <a:lstStyle/>
                    <a:p>
                      <a:pPr>
                        <a:buNone/>
                      </a:pPr>
                      <a:r>
                        <a:rPr lang="en-US" sz="3000" b="1"/>
                        <a:t>2.</a:t>
                      </a:r>
                    </a:p>
                  </a:txBody>
                  <a:tcPr>
                    <a:solidFill>
                      <a:srgbClr val="DBCC95"/>
                    </a:solidFill>
                  </a:tcPr>
                </a:tc>
                <a:extLst>
                  <a:ext uri="{0D108BD9-81ED-4DB2-BD59-A6C34878D82A}">
                    <a16:rowId xmlns:a16="http://schemas.microsoft.com/office/drawing/2014/main" xmlns="" val="10002"/>
                  </a:ext>
                </a:extLst>
              </a:tr>
              <a:tr h="645160">
                <a:tc>
                  <a:txBody>
                    <a:bodyPr/>
                    <a:lstStyle/>
                    <a:p>
                      <a:pPr>
                        <a:buNone/>
                      </a:pPr>
                      <a:r>
                        <a:rPr lang="en-US" sz="3000">
                          <a:solidFill>
                            <a:srgbClr val="FF0000"/>
                          </a:solidFill>
                        </a:rPr>
                        <a:t>3. </a:t>
                      </a:r>
                      <a:r>
                        <a:rPr lang="en-US" sz="3000"/>
                        <a:t>majestic</a:t>
                      </a:r>
                    </a:p>
                  </a:txBody>
                  <a:tcPr>
                    <a:solidFill>
                      <a:srgbClr val="C3E2C2"/>
                    </a:solidFill>
                  </a:tcPr>
                </a:tc>
                <a:tc>
                  <a:txBody>
                    <a:bodyPr/>
                    <a:lstStyle/>
                    <a:p>
                      <a:pPr algn="just">
                        <a:buNone/>
                      </a:pPr>
                      <a:r>
                        <a:rPr lang="en-US" sz="3000" b="1" dirty="0">
                          <a:solidFill>
                            <a:schemeClr val="accent1"/>
                          </a:solidFill>
                        </a:rPr>
                        <a:t>c.</a:t>
                      </a:r>
                      <a:r>
                        <a:rPr lang="en-US" sz="3000" dirty="0"/>
                        <a:t> to think about something carefully</a:t>
                      </a:r>
                    </a:p>
                  </a:txBody>
                  <a:tcPr>
                    <a:solidFill>
                      <a:srgbClr val="EAECCC"/>
                    </a:solidFill>
                  </a:tcPr>
                </a:tc>
                <a:tc>
                  <a:txBody>
                    <a:bodyPr/>
                    <a:lstStyle/>
                    <a:p>
                      <a:pPr>
                        <a:buNone/>
                      </a:pPr>
                      <a:r>
                        <a:rPr lang="en-US" sz="3000" b="1"/>
                        <a:t>3.</a:t>
                      </a:r>
                    </a:p>
                  </a:txBody>
                  <a:tcPr>
                    <a:solidFill>
                      <a:srgbClr val="DBCC95"/>
                    </a:solidFill>
                  </a:tcPr>
                </a:tc>
                <a:extLst>
                  <a:ext uri="{0D108BD9-81ED-4DB2-BD59-A6C34878D82A}">
                    <a16:rowId xmlns:a16="http://schemas.microsoft.com/office/drawing/2014/main" xmlns="" val="10003"/>
                  </a:ext>
                </a:extLst>
              </a:tr>
              <a:tr h="657860">
                <a:tc>
                  <a:txBody>
                    <a:bodyPr/>
                    <a:lstStyle/>
                    <a:p>
                      <a:pPr>
                        <a:buNone/>
                      </a:pPr>
                      <a:r>
                        <a:rPr lang="en-US" sz="3000">
                          <a:solidFill>
                            <a:srgbClr val="FF0000"/>
                          </a:solidFill>
                        </a:rPr>
                        <a:t>4. </a:t>
                      </a:r>
                      <a:r>
                        <a:rPr lang="en-US" sz="3000"/>
                        <a:t>occurs</a:t>
                      </a:r>
                    </a:p>
                  </a:txBody>
                  <a:tcPr>
                    <a:solidFill>
                      <a:srgbClr val="C3E2C2"/>
                    </a:solidFill>
                  </a:tcPr>
                </a:tc>
                <a:tc>
                  <a:txBody>
                    <a:bodyPr/>
                    <a:lstStyle/>
                    <a:p>
                      <a:pPr>
                        <a:buNone/>
                      </a:pPr>
                      <a:r>
                        <a:rPr lang="en-US" sz="3000" b="1">
                          <a:solidFill>
                            <a:schemeClr val="accent1"/>
                          </a:solidFill>
                        </a:rPr>
                        <a:t>d.</a:t>
                      </a:r>
                      <a:r>
                        <a:rPr lang="en-US" sz="3000">
                          <a:solidFill>
                            <a:schemeClr val="accent1"/>
                          </a:solidFill>
                        </a:rPr>
                        <a:t> </a:t>
                      </a:r>
                      <a:r>
                        <a:rPr lang="en-US" sz="3000"/>
                        <a:t>pointed tops, mountains</a:t>
                      </a:r>
                    </a:p>
                  </a:txBody>
                  <a:tcPr>
                    <a:solidFill>
                      <a:srgbClr val="EAECCC"/>
                    </a:solidFill>
                  </a:tcPr>
                </a:tc>
                <a:tc>
                  <a:txBody>
                    <a:bodyPr/>
                    <a:lstStyle/>
                    <a:p>
                      <a:pPr>
                        <a:buNone/>
                      </a:pPr>
                      <a:r>
                        <a:rPr lang="en-US" sz="3000" b="1" dirty="0"/>
                        <a:t>4.</a:t>
                      </a:r>
                    </a:p>
                  </a:txBody>
                  <a:tcPr>
                    <a:solidFill>
                      <a:srgbClr val="DBCC95"/>
                    </a:solidFill>
                  </a:tcPr>
                </a:tc>
                <a:extLst>
                  <a:ext uri="{0D108BD9-81ED-4DB2-BD59-A6C34878D82A}">
                    <a16:rowId xmlns:a16="http://schemas.microsoft.com/office/drawing/2014/main" xmlns="" val="10004"/>
                  </a:ext>
                </a:extLst>
              </a:tr>
            </a:tbl>
          </a:graphicData>
        </a:graphic>
      </p:graphicFrame>
      <p:sp>
        <p:nvSpPr>
          <p:cNvPr id="16" name="Text Box 15"/>
          <p:cNvSpPr txBox="1"/>
          <p:nvPr/>
        </p:nvSpPr>
        <p:spPr>
          <a:xfrm>
            <a:off x="7787929" y="2101727"/>
            <a:ext cx="553720" cy="583565"/>
          </a:xfrm>
          <a:prstGeom prst="rect">
            <a:avLst/>
          </a:prstGeom>
          <a:noFill/>
        </p:spPr>
        <p:txBody>
          <a:bodyPr wrap="square" rtlCol="0" anchor="t">
            <a:spAutoFit/>
          </a:bodyPr>
          <a:lstStyle/>
          <a:p>
            <a:pPr algn="just"/>
            <a:r>
              <a:rPr lang="en-US" sz="3200" b="1" i="1" dirty="0">
                <a:solidFill>
                  <a:srgbClr val="FF0000"/>
                </a:solidFill>
                <a:latin typeface="Calibri" panose="020F0502020204030204" pitchFamily="34" charset="0"/>
                <a:cs typeface="Calibri" panose="020F0502020204030204" pitchFamily="34" charset="0"/>
              </a:rPr>
              <a:t>c</a:t>
            </a:r>
          </a:p>
        </p:txBody>
      </p:sp>
      <p:sp>
        <p:nvSpPr>
          <p:cNvPr id="15" name="Text Box 14"/>
          <p:cNvSpPr txBox="1"/>
          <p:nvPr/>
        </p:nvSpPr>
        <p:spPr>
          <a:xfrm>
            <a:off x="7787929" y="2844992"/>
            <a:ext cx="553720" cy="583565"/>
          </a:xfrm>
          <a:prstGeom prst="rect">
            <a:avLst/>
          </a:prstGeom>
          <a:noFill/>
        </p:spPr>
        <p:txBody>
          <a:bodyPr wrap="square" rtlCol="0" anchor="t">
            <a:spAutoFit/>
          </a:bodyPr>
          <a:lstStyle/>
          <a:p>
            <a:pPr algn="just"/>
            <a:r>
              <a:rPr lang="en-US" sz="3200" b="1" i="1" dirty="0">
                <a:solidFill>
                  <a:srgbClr val="FF0000"/>
                </a:solidFill>
                <a:latin typeface="Calibri" panose="020F0502020204030204" pitchFamily="34" charset="0"/>
                <a:cs typeface="Calibri" panose="020F0502020204030204" pitchFamily="34" charset="0"/>
              </a:rPr>
              <a:t>d</a:t>
            </a:r>
          </a:p>
        </p:txBody>
      </p:sp>
      <p:sp>
        <p:nvSpPr>
          <p:cNvPr id="17" name="Text Box 16"/>
          <p:cNvSpPr txBox="1"/>
          <p:nvPr/>
        </p:nvSpPr>
        <p:spPr>
          <a:xfrm>
            <a:off x="7787929" y="3556192"/>
            <a:ext cx="553720" cy="583565"/>
          </a:xfrm>
          <a:prstGeom prst="rect">
            <a:avLst/>
          </a:prstGeom>
          <a:noFill/>
        </p:spPr>
        <p:txBody>
          <a:bodyPr wrap="square" rtlCol="0" anchor="t">
            <a:spAutoFit/>
          </a:bodyPr>
          <a:lstStyle/>
          <a:p>
            <a:pPr algn="just"/>
            <a:r>
              <a:rPr lang="en-US" sz="3200" b="1" i="1">
                <a:solidFill>
                  <a:srgbClr val="FF0000"/>
                </a:solidFill>
                <a:latin typeface="Calibri" panose="020F0502020204030204" pitchFamily="34" charset="0"/>
                <a:cs typeface="Calibri" panose="020F0502020204030204" pitchFamily="34" charset="0"/>
              </a:rPr>
              <a:t>a</a:t>
            </a:r>
          </a:p>
        </p:txBody>
      </p:sp>
      <p:sp>
        <p:nvSpPr>
          <p:cNvPr id="21" name="Text Box 20"/>
          <p:cNvSpPr txBox="1"/>
          <p:nvPr/>
        </p:nvSpPr>
        <p:spPr>
          <a:xfrm>
            <a:off x="7787929" y="4565671"/>
            <a:ext cx="553720" cy="583565"/>
          </a:xfrm>
          <a:prstGeom prst="rect">
            <a:avLst/>
          </a:prstGeom>
          <a:noFill/>
        </p:spPr>
        <p:txBody>
          <a:bodyPr wrap="square" rtlCol="0" anchor="t">
            <a:spAutoFit/>
          </a:bodyPr>
          <a:lstStyle/>
          <a:p>
            <a:pPr algn="just"/>
            <a:r>
              <a:rPr lang="en-US" sz="3200" b="1" i="1">
                <a:solidFill>
                  <a:srgbClr val="FF0000"/>
                </a:solidFill>
                <a:latin typeface="Calibri" panose="020F0502020204030204" pitchFamily="34" charset="0"/>
                <a:cs typeface="Calibri" panose="020F0502020204030204" pitchFamily="34" charset="0"/>
              </a:rPr>
              <a:t>b</a:t>
            </a:r>
          </a:p>
        </p:txBody>
      </p:sp>
      <p:sp>
        <p:nvSpPr>
          <p:cNvPr id="22" name="TextBox 11"/>
          <p:cNvSpPr txBox="1"/>
          <p:nvPr/>
        </p:nvSpPr>
        <p:spPr>
          <a:xfrm>
            <a:off x="885018" y="87803"/>
            <a:ext cx="10124728"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r>
              <a:rPr lang="en-US" sz="2800" b="1" dirty="0">
                <a:effectLst>
                  <a:glow rad="88900">
                    <a:schemeClr val="bg1"/>
                  </a:glow>
                </a:effectLst>
                <a:cs typeface="Arial" panose="020B0604020202020204" pitchFamily="34" charset="0"/>
              </a:rPr>
              <a:t>Read the text and match the highlighted words with their meanings or explanations. </a:t>
            </a:r>
          </a:p>
        </p:txBody>
      </p:sp>
      <p:grpSp>
        <p:nvGrpSpPr>
          <p:cNvPr id="23" name="Group 22"/>
          <p:cNvGrpSpPr/>
          <p:nvPr/>
        </p:nvGrpSpPr>
        <p:grpSpPr>
          <a:xfrm>
            <a:off x="256655" y="44305"/>
            <a:ext cx="502920" cy="706120"/>
            <a:chOff x="14280" y="2075"/>
            <a:chExt cx="792" cy="1112"/>
          </a:xfrm>
        </p:grpSpPr>
        <p:sp>
          <p:nvSpPr>
            <p:cNvPr id="24" name="Rounded Rectangle 23"/>
            <p:cNvSpPr/>
            <p:nvPr/>
          </p:nvSpPr>
          <p:spPr>
            <a:xfrm>
              <a:off x="14280" y="2252"/>
              <a:ext cx="792" cy="840"/>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5" name="TextBox 16"/>
            <p:cNvSpPr txBox="1"/>
            <p:nvPr/>
          </p:nvSpPr>
          <p:spPr>
            <a:xfrm>
              <a:off x="14364" y="2075"/>
              <a:ext cx="625" cy="1113"/>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pSp>
    </p:spTree>
    <p:extLst>
      <p:ext uri="{BB962C8B-B14F-4D97-AF65-F5344CB8AC3E}">
        <p14:creationId xmlns:p14="http://schemas.microsoft.com/office/powerpoint/2010/main" val="29887283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circle(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7"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701" y="817852"/>
            <a:ext cx="11850463" cy="5478423"/>
          </a:xfrm>
          <a:prstGeom prst="rect">
            <a:avLst/>
          </a:prstGeom>
        </p:spPr>
        <p:txBody>
          <a:bodyPr wrap="square">
            <a:spAutoFit/>
          </a:bodyPr>
          <a:lstStyle/>
          <a:p>
            <a:pPr marL="514350" indent="-514350">
              <a:buAutoNum type="arabicPeriod"/>
            </a:pPr>
            <a:r>
              <a:rPr lang="en-US" sz="2500" dirty="0" smtClean="0"/>
              <a:t>According </a:t>
            </a:r>
            <a:r>
              <a:rPr lang="en-US" sz="2500" dirty="0"/>
              <a:t>to the text, the Dolomites are a </a:t>
            </a:r>
            <a:r>
              <a:rPr lang="en-US" sz="2500" dirty="0" smtClean="0"/>
              <a:t>_______.</a:t>
            </a:r>
          </a:p>
          <a:p>
            <a:pPr marL="514350" indent="-514350">
              <a:buAutoNum type="alphaUcPeriod"/>
            </a:pPr>
            <a:r>
              <a:rPr lang="en-US" sz="2500" dirty="0" smtClean="0"/>
              <a:t>River		B</a:t>
            </a:r>
            <a:r>
              <a:rPr lang="en-US" sz="2500" dirty="0"/>
              <a:t>. work of </a:t>
            </a:r>
            <a:r>
              <a:rPr lang="en-US" sz="2500" dirty="0" smtClean="0"/>
              <a:t>art		C</a:t>
            </a:r>
            <a:r>
              <a:rPr lang="en-US" sz="2500" dirty="0"/>
              <a:t>. mountain </a:t>
            </a:r>
            <a:r>
              <a:rPr lang="en-US" sz="2500" dirty="0" smtClean="0"/>
              <a:t>range	D</a:t>
            </a:r>
            <a:r>
              <a:rPr lang="en-US" sz="2500" dirty="0"/>
              <a:t>. </a:t>
            </a:r>
            <a:r>
              <a:rPr lang="en-US" sz="2500" dirty="0" smtClean="0"/>
              <a:t>valley</a:t>
            </a:r>
          </a:p>
          <a:p>
            <a:r>
              <a:rPr lang="en-US" sz="2500" dirty="0" smtClean="0"/>
              <a:t>2</a:t>
            </a:r>
            <a:r>
              <a:rPr lang="en-US" sz="2500" dirty="0"/>
              <a:t>. The word "hesitate" in the last sentence of the text is closest in meaning to </a:t>
            </a:r>
            <a:r>
              <a:rPr lang="en-US" sz="2500" dirty="0" smtClean="0"/>
              <a:t>_______.</a:t>
            </a:r>
          </a:p>
          <a:p>
            <a:pPr marL="514350" indent="-514350">
              <a:buAutoNum type="alphaUcPeriod"/>
            </a:pPr>
            <a:r>
              <a:rPr lang="en-US" sz="2500" dirty="0" smtClean="0"/>
              <a:t>be unhappy	B</a:t>
            </a:r>
            <a:r>
              <a:rPr lang="en-US" sz="2500" dirty="0"/>
              <a:t>. be </a:t>
            </a:r>
            <a:r>
              <a:rPr lang="en-US" sz="2500" dirty="0" smtClean="0"/>
              <a:t>indecisive	C</a:t>
            </a:r>
            <a:r>
              <a:rPr lang="en-US" sz="2500" dirty="0"/>
              <a:t>. </a:t>
            </a:r>
            <a:r>
              <a:rPr lang="en-US" sz="2500" dirty="0" smtClean="0"/>
              <a:t>hurry		D</a:t>
            </a:r>
            <a:r>
              <a:rPr lang="en-US" sz="2500" dirty="0"/>
              <a:t>. </a:t>
            </a:r>
            <a:r>
              <a:rPr lang="en-US" sz="2500" dirty="0" smtClean="0"/>
              <a:t>decide</a:t>
            </a:r>
          </a:p>
          <a:p>
            <a:r>
              <a:rPr lang="en-US" sz="2500" dirty="0" smtClean="0"/>
              <a:t>3</a:t>
            </a:r>
            <a:r>
              <a:rPr lang="en-US" sz="2500" dirty="0"/>
              <a:t>. Which of the following is NOT true, according to the text</a:t>
            </a:r>
            <a:r>
              <a:rPr lang="en-US" sz="2500" dirty="0" smtClean="0"/>
              <a:t>?</a:t>
            </a:r>
          </a:p>
          <a:p>
            <a:pPr marL="514350" indent="-514350">
              <a:buAutoNum type="alphaUcPeriod"/>
            </a:pPr>
            <a:r>
              <a:rPr lang="en-US" sz="2500" dirty="0" smtClean="0"/>
              <a:t>The </a:t>
            </a:r>
            <a:r>
              <a:rPr lang="en-US" sz="2500" dirty="0"/>
              <a:t>Dolomites are in Italy</a:t>
            </a:r>
            <a:r>
              <a:rPr lang="en-US" sz="2500" dirty="0" smtClean="0"/>
              <a:t>.	</a:t>
            </a:r>
          </a:p>
          <a:p>
            <a:r>
              <a:rPr lang="en-US" sz="2500" dirty="0" smtClean="0"/>
              <a:t>B</a:t>
            </a:r>
            <a:r>
              <a:rPr lang="en-US" sz="2500" dirty="0"/>
              <a:t>. You can get access to the Dolomites </a:t>
            </a:r>
            <a:r>
              <a:rPr lang="en-US" sz="2500" dirty="0" smtClean="0"/>
              <a:t>easily</a:t>
            </a:r>
          </a:p>
          <a:p>
            <a:r>
              <a:rPr lang="en-US" sz="2500" dirty="0" smtClean="0"/>
              <a:t>C</a:t>
            </a:r>
            <a:r>
              <a:rPr lang="en-US" sz="2500" dirty="0"/>
              <a:t>. The Dolomites are a World Heritage Site</a:t>
            </a:r>
            <a:r>
              <a:rPr lang="en-US" sz="2500" dirty="0" smtClean="0"/>
              <a:t>.</a:t>
            </a:r>
          </a:p>
          <a:p>
            <a:r>
              <a:rPr lang="en-US" sz="2500" dirty="0" smtClean="0"/>
              <a:t>D</a:t>
            </a:r>
            <a:r>
              <a:rPr lang="en-US" sz="2500" dirty="0"/>
              <a:t>. You can cycle in the Dolomites only in July</a:t>
            </a:r>
            <a:r>
              <a:rPr lang="en-US" sz="2500" dirty="0" smtClean="0"/>
              <a:t>.</a:t>
            </a:r>
          </a:p>
          <a:p>
            <a:r>
              <a:rPr lang="en-US" sz="2500" dirty="0" smtClean="0"/>
              <a:t>4</a:t>
            </a:r>
            <a:r>
              <a:rPr lang="en-US" sz="2500" dirty="0"/>
              <a:t>. This text is probably taken from </a:t>
            </a:r>
            <a:r>
              <a:rPr lang="en-US" sz="2500" dirty="0" smtClean="0"/>
              <a:t>_______.</a:t>
            </a:r>
          </a:p>
          <a:p>
            <a:pPr marL="457200" indent="-457200">
              <a:buAutoNum type="alphaUcPeriod"/>
            </a:pPr>
            <a:r>
              <a:rPr lang="en-US" sz="2500" dirty="0" smtClean="0"/>
              <a:t>a </a:t>
            </a:r>
            <a:r>
              <a:rPr lang="en-US" sz="2500" dirty="0"/>
              <a:t>travel </a:t>
            </a:r>
            <a:r>
              <a:rPr lang="en-US" sz="2500" dirty="0" smtClean="0"/>
              <a:t>brochure	</a:t>
            </a:r>
          </a:p>
          <a:p>
            <a:pPr marL="457200" indent="-457200">
              <a:buAutoNum type="alphaUcPeriod"/>
            </a:pPr>
            <a:r>
              <a:rPr lang="en-US" sz="2500" dirty="0" smtClean="0"/>
              <a:t> </a:t>
            </a:r>
            <a:r>
              <a:rPr lang="en-US" sz="2500" dirty="0"/>
              <a:t>a science </a:t>
            </a:r>
            <a:r>
              <a:rPr lang="en-US" sz="2500" dirty="0" smtClean="0"/>
              <a:t>journal</a:t>
            </a:r>
          </a:p>
          <a:p>
            <a:r>
              <a:rPr lang="en-US" sz="2500" dirty="0" smtClean="0"/>
              <a:t>C</a:t>
            </a:r>
            <a:r>
              <a:rPr lang="en-US" sz="2500" dirty="0"/>
              <a:t>. </a:t>
            </a:r>
            <a:r>
              <a:rPr lang="en-US" sz="2500" dirty="0" smtClean="0"/>
              <a:t> a novel</a:t>
            </a:r>
          </a:p>
          <a:p>
            <a:r>
              <a:rPr lang="en-US" sz="2500" dirty="0" smtClean="0"/>
              <a:t>D</a:t>
            </a:r>
            <a:r>
              <a:rPr lang="en-US" sz="2500" dirty="0"/>
              <a:t>. an arts </a:t>
            </a:r>
            <a:r>
              <a:rPr lang="en-US" sz="2500" dirty="0" smtClean="0"/>
              <a:t>magazine</a:t>
            </a:r>
            <a:endParaRPr lang="en-US" sz="2500" dirty="0"/>
          </a:p>
        </p:txBody>
      </p:sp>
      <p:sp>
        <p:nvSpPr>
          <p:cNvPr id="5" name="TextBox 4"/>
          <p:cNvSpPr txBox="1"/>
          <p:nvPr/>
        </p:nvSpPr>
        <p:spPr>
          <a:xfrm>
            <a:off x="733307" y="111097"/>
            <a:ext cx="1088834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again and choose the correct answer to each question.</a:t>
            </a:r>
          </a:p>
        </p:txBody>
      </p:sp>
      <p:sp>
        <p:nvSpPr>
          <p:cNvPr id="6" name="Rounded Rectangle 5"/>
          <p:cNvSpPr/>
          <p:nvPr/>
        </p:nvSpPr>
        <p:spPr>
          <a:xfrm>
            <a:off x="177916" y="11109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230701" y="845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Down Arrow Callout 7"/>
          <p:cNvSpPr/>
          <p:nvPr/>
        </p:nvSpPr>
        <p:spPr>
          <a:xfrm>
            <a:off x="9513454" y="5839075"/>
            <a:ext cx="1607127" cy="914400"/>
          </a:xfrm>
          <a:prstGeom prst="down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70C0"/>
                </a:solidFill>
              </a:rPr>
              <a:t>Game</a:t>
            </a:r>
            <a:endParaRPr lang="en-US" sz="2000" b="1" dirty="0">
              <a:solidFill>
                <a:srgbClr val="0070C0"/>
              </a:solidFill>
            </a:endParaRPr>
          </a:p>
        </p:txBody>
      </p:sp>
    </p:spTree>
    <p:extLst>
      <p:ext uri="{BB962C8B-B14F-4D97-AF65-F5344CB8AC3E}">
        <p14:creationId xmlns:p14="http://schemas.microsoft.com/office/powerpoint/2010/main" val="2797395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rotWithShape="1">
          <a:blip r:embed="rId2"/>
          <a:srcRect l="20020" t="6735" r="20020" b="7952"/>
          <a:stretch/>
        </p:blipFill>
        <p:spPr>
          <a:xfrm>
            <a:off x="548639" y="1595915"/>
            <a:ext cx="4306095" cy="4060627"/>
          </a:xfrm>
          <a:prstGeom prst="rect">
            <a:avLst/>
          </a:prstGeom>
        </p:spPr>
      </p:pic>
      <p:sp>
        <p:nvSpPr>
          <p:cNvPr id="5" name="Donut 4"/>
          <p:cNvSpPr/>
          <p:nvPr/>
        </p:nvSpPr>
        <p:spPr>
          <a:xfrm>
            <a:off x="609600" y="1588769"/>
            <a:ext cx="4133851" cy="4103371"/>
          </a:xfrm>
          <a:prstGeom prst="donut">
            <a:avLst>
              <a:gd name="adj" fmla="val 4617"/>
            </a:avLst>
          </a:prstGeom>
          <a:solidFill>
            <a:srgbClr val="4F81BD"/>
          </a:solidFill>
          <a:ln w="25400" cap="flat" cmpd="sng" algn="ctr">
            <a:solidFill>
              <a:srgbClr val="4F81BD">
                <a:shade val="50000"/>
              </a:srgbClr>
            </a:solidFill>
            <a:prstDash val="solid"/>
          </a:ln>
          <a:effectLst/>
        </p:spPr>
        <p:txBody>
          <a:bodyPr rtlCol="0" anchor="ctr"/>
          <a:lstStyle/>
          <a:p>
            <a:pPr algn="ctr" defTabSz="914244"/>
            <a:endParaRPr lang="en-US" kern="0">
              <a:solidFill>
                <a:prstClr val="black"/>
              </a:solidFill>
              <a:latin typeface="Calibri"/>
            </a:endParaRPr>
          </a:p>
        </p:txBody>
      </p:sp>
      <p:sp>
        <p:nvSpPr>
          <p:cNvPr id="6" name="Oval 5"/>
          <p:cNvSpPr/>
          <p:nvPr/>
        </p:nvSpPr>
        <p:spPr>
          <a:xfrm>
            <a:off x="2431800" y="3379256"/>
            <a:ext cx="489451" cy="522401"/>
          </a:xfrm>
          <a:prstGeom prst="ellipse">
            <a:avLst/>
          </a:prstGeom>
          <a:gradFill flip="none" rotWithShape="1">
            <a:gsLst>
              <a:gs pos="0">
                <a:srgbClr val="F79646">
                  <a:lumMod val="67000"/>
                </a:srgbClr>
              </a:gs>
              <a:gs pos="48000">
                <a:srgbClr val="F79646">
                  <a:lumMod val="97000"/>
                  <a:lumOff val="3000"/>
                </a:srgbClr>
              </a:gs>
              <a:gs pos="100000">
                <a:srgbClr val="F79646">
                  <a:lumMod val="60000"/>
                  <a:lumOff val="40000"/>
                </a:srgbClr>
              </a:gs>
            </a:gsLst>
            <a:path path="circle">
              <a:fillToRect l="100000" t="100000"/>
            </a:path>
            <a:tileRect r="-100000" b="-100000"/>
          </a:gradFill>
          <a:ln w="25400" cap="flat" cmpd="sng" algn="ctr">
            <a:solidFill>
              <a:srgbClr val="4F81BD">
                <a:shade val="50000"/>
              </a:srgbClr>
            </a:solidFill>
            <a:prstDash val="solid"/>
          </a:ln>
          <a:effectLst/>
        </p:spPr>
        <p:txBody>
          <a:bodyPr rtlCol="0" anchor="ctr"/>
          <a:lstStyle/>
          <a:p>
            <a:pPr algn="ctr" defTabSz="914244"/>
            <a:endParaRPr lang="en-US" kern="0">
              <a:solidFill>
                <a:prstClr val="white"/>
              </a:solidFill>
              <a:latin typeface="Calibri"/>
            </a:endParaRPr>
          </a:p>
        </p:txBody>
      </p:sp>
      <p:sp>
        <p:nvSpPr>
          <p:cNvPr id="7" name="Right Arrow 6"/>
          <p:cNvSpPr/>
          <p:nvPr/>
        </p:nvSpPr>
        <p:spPr>
          <a:xfrm>
            <a:off x="1" y="3417249"/>
            <a:ext cx="914399" cy="388134"/>
          </a:xfrm>
          <a:prstGeom prst="rightArrow">
            <a:avLst/>
          </a:prstGeom>
          <a:solidFill>
            <a:srgbClr val="FFC000"/>
          </a:solidFill>
          <a:ln w="25400" cap="flat" cmpd="sng" algn="ctr">
            <a:solidFill>
              <a:srgbClr val="4F81BD">
                <a:shade val="50000"/>
              </a:srgbClr>
            </a:solidFill>
            <a:prstDash val="solid"/>
          </a:ln>
          <a:effectLst/>
        </p:spPr>
        <p:txBody>
          <a:bodyPr rtlCol="0" anchor="ctr"/>
          <a:lstStyle/>
          <a:p>
            <a:pPr algn="ctr" defTabSz="914244"/>
            <a:endParaRPr lang="en-US" kern="0">
              <a:solidFill>
                <a:prstClr val="white"/>
              </a:solidFill>
              <a:latin typeface="Calibri"/>
            </a:endParaRPr>
          </a:p>
        </p:txBody>
      </p:sp>
      <p:sp>
        <p:nvSpPr>
          <p:cNvPr id="8" name="Rectangle 7"/>
          <p:cNvSpPr/>
          <p:nvPr/>
        </p:nvSpPr>
        <p:spPr>
          <a:xfrm>
            <a:off x="277542" y="101601"/>
            <a:ext cx="6550191" cy="769441"/>
          </a:xfrm>
          <a:prstGeom prst="rect">
            <a:avLst/>
          </a:prstGeom>
        </p:spPr>
        <p:txBody>
          <a:bodyPr wrap="none">
            <a:spAutoFit/>
          </a:bodyPr>
          <a:lstStyle/>
          <a:p>
            <a:pPr defTabSz="914377"/>
            <a:r>
              <a:rPr lang="en-US" sz="4400" b="1" kern="0" dirty="0">
                <a:solidFill>
                  <a:srgbClr val="C00000"/>
                </a:solidFill>
                <a:latin typeface="Arial Black" panose="020B0A04020102020204" pitchFamily="34" charset="0"/>
              </a:rPr>
              <a:t>Spinning the number</a:t>
            </a:r>
          </a:p>
        </p:txBody>
      </p:sp>
      <p:sp>
        <p:nvSpPr>
          <p:cNvPr id="9" name="TextBox 8"/>
          <p:cNvSpPr txBox="1"/>
          <p:nvPr/>
        </p:nvSpPr>
        <p:spPr>
          <a:xfrm>
            <a:off x="8658513" y="62394"/>
            <a:ext cx="3219451" cy="584775"/>
          </a:xfrm>
          <a:prstGeom prst="rect">
            <a:avLst/>
          </a:prstGeom>
          <a:solidFill>
            <a:schemeClr val="accent4">
              <a:lumMod val="40000"/>
              <a:lumOff val="60000"/>
            </a:schemeClr>
          </a:solidFill>
        </p:spPr>
        <p:txBody>
          <a:bodyPr wrap="square" rtlCol="0">
            <a:spAutoFit/>
          </a:bodyPr>
          <a:lstStyle/>
          <a:p>
            <a:r>
              <a:rPr lang="en-US" sz="3200" b="1" dirty="0">
                <a:solidFill>
                  <a:srgbClr val="0070C0"/>
                </a:solidFill>
              </a:rPr>
              <a:t>Work in 2 groups</a:t>
            </a:r>
          </a:p>
        </p:txBody>
      </p:sp>
      <p:sp>
        <p:nvSpPr>
          <p:cNvPr id="10" name="TextBox 9"/>
          <p:cNvSpPr txBox="1"/>
          <p:nvPr/>
        </p:nvSpPr>
        <p:spPr>
          <a:xfrm>
            <a:off x="6943359" y="832935"/>
            <a:ext cx="2877685" cy="646321"/>
          </a:xfrm>
          <a:prstGeom prst="rect">
            <a:avLst/>
          </a:prstGeom>
          <a:noFill/>
        </p:spPr>
        <p:txBody>
          <a:bodyPr wrap="none" lIns="91427" tIns="45715" rIns="91427" bIns="45715" rtlCol="0">
            <a:spAutoFit/>
          </a:bodyPr>
          <a:lstStyle/>
          <a:p>
            <a:pPr defTabSz="914244"/>
            <a:r>
              <a:rPr lang="en-US" sz="3600" b="1" dirty="0">
                <a:solidFill>
                  <a:srgbClr val="0070C0"/>
                </a:solidFill>
                <a:latin typeface="Times New Roman" pitchFamily="18" charset="0"/>
                <a:cs typeface="Times New Roman" pitchFamily="18" charset="0"/>
              </a:rPr>
              <a:t>QUESTIONS</a:t>
            </a:r>
          </a:p>
        </p:txBody>
      </p:sp>
      <p:sp>
        <p:nvSpPr>
          <p:cNvPr id="14" name="Heptagon 13">
            <a:hlinkClick r:id="rId3" action="ppaction://hlinksldjump"/>
          </p:cNvPr>
          <p:cNvSpPr/>
          <p:nvPr/>
        </p:nvSpPr>
        <p:spPr>
          <a:xfrm>
            <a:off x="7712825" y="3630006"/>
            <a:ext cx="1033144" cy="788671"/>
          </a:xfrm>
          <a:prstGeom prst="heptagon">
            <a:avLst/>
          </a:prstGeom>
          <a:solidFill>
            <a:schemeClr val="accent2">
              <a:lumMod val="60000"/>
              <a:lumOff val="40000"/>
            </a:schemeClr>
          </a:solidFill>
          <a:ln w="28575" cap="flat" cmpd="sng" algn="ctr">
            <a:solidFill>
              <a:srgbClr val="6D9FB1"/>
            </a:solidFill>
            <a:prstDash val="solid"/>
          </a:ln>
          <a:effectLst>
            <a:outerShdw blurRad="40000" dist="20000" dir="5400000" rotWithShape="0">
              <a:srgbClr val="000000">
                <a:alpha val="38000"/>
              </a:srgbClr>
            </a:outerShdw>
          </a:effectLst>
        </p:spPr>
        <p:txBody>
          <a:bodyPr lIns="91427" tIns="45715" rIns="91427" bIns="45715" rtlCol="0" anchor="ctr"/>
          <a:lstStyle/>
          <a:p>
            <a:pPr algn="ctr" defTabSz="914244"/>
            <a:r>
              <a:rPr lang="en-US" sz="4000" b="1" kern="0" dirty="0">
                <a:solidFill>
                  <a:srgbClr val="7030A0"/>
                </a:solidFill>
                <a:latin typeface="Times New Roman" pitchFamily="18" charset="0"/>
                <a:cs typeface="Times New Roman" pitchFamily="18" charset="0"/>
              </a:rPr>
              <a:t>2 </a:t>
            </a:r>
          </a:p>
        </p:txBody>
      </p:sp>
      <p:sp>
        <p:nvSpPr>
          <p:cNvPr id="15" name="Heptagon 14">
            <a:hlinkClick r:id="rId4" action="ppaction://hlinksldjump"/>
          </p:cNvPr>
          <p:cNvSpPr/>
          <p:nvPr/>
        </p:nvSpPr>
        <p:spPr>
          <a:xfrm>
            <a:off x="7712825" y="1588769"/>
            <a:ext cx="1033144" cy="788671"/>
          </a:xfrm>
          <a:prstGeom prst="heptagon">
            <a:avLst/>
          </a:prstGeom>
          <a:solidFill>
            <a:schemeClr val="accent2">
              <a:lumMod val="60000"/>
              <a:lumOff val="40000"/>
            </a:schemeClr>
          </a:solidFill>
          <a:ln w="28575" cap="flat" cmpd="sng" algn="ctr">
            <a:solidFill>
              <a:srgbClr val="6D9FB1"/>
            </a:solidFill>
            <a:prstDash val="solid"/>
          </a:ln>
          <a:effectLst>
            <a:outerShdw blurRad="40000" dist="20000" dir="5400000" rotWithShape="0">
              <a:srgbClr val="000000">
                <a:alpha val="38000"/>
              </a:srgbClr>
            </a:outerShdw>
          </a:effectLst>
        </p:spPr>
        <p:txBody>
          <a:bodyPr lIns="91427" tIns="45715" rIns="91427" bIns="45715" rtlCol="0" anchor="ctr"/>
          <a:lstStyle/>
          <a:p>
            <a:pPr algn="ctr" defTabSz="914244"/>
            <a:r>
              <a:rPr lang="en-US" sz="4000" b="1" kern="0" dirty="0">
                <a:solidFill>
                  <a:srgbClr val="7030A0"/>
                </a:solidFill>
                <a:latin typeface="Times New Roman" pitchFamily="18" charset="0"/>
                <a:cs typeface="Times New Roman" pitchFamily="18" charset="0"/>
              </a:rPr>
              <a:t>1</a:t>
            </a:r>
          </a:p>
        </p:txBody>
      </p:sp>
      <p:sp>
        <p:nvSpPr>
          <p:cNvPr id="17" name="Heptagon 16">
            <a:hlinkClick r:id="rId5" action="ppaction://hlinksldjump"/>
          </p:cNvPr>
          <p:cNvSpPr/>
          <p:nvPr/>
        </p:nvSpPr>
        <p:spPr>
          <a:xfrm>
            <a:off x="7712825" y="4604443"/>
            <a:ext cx="1033144" cy="788671"/>
          </a:xfrm>
          <a:prstGeom prst="heptagon">
            <a:avLst/>
          </a:prstGeom>
          <a:solidFill>
            <a:schemeClr val="accent2">
              <a:lumMod val="60000"/>
              <a:lumOff val="40000"/>
            </a:schemeClr>
          </a:solidFill>
          <a:ln w="28575" cap="flat" cmpd="sng" algn="ctr">
            <a:solidFill>
              <a:srgbClr val="6D9FB1"/>
            </a:solidFill>
            <a:prstDash val="solid"/>
          </a:ln>
          <a:effectLst>
            <a:outerShdw blurRad="40000" dist="20000" dir="5400000" rotWithShape="0">
              <a:srgbClr val="000000">
                <a:alpha val="38000"/>
              </a:srgbClr>
            </a:outerShdw>
          </a:effectLst>
        </p:spPr>
        <p:txBody>
          <a:bodyPr lIns="91427" tIns="45715" rIns="91427" bIns="45715" rtlCol="0" anchor="ctr"/>
          <a:lstStyle/>
          <a:p>
            <a:pPr algn="ctr" defTabSz="914244"/>
            <a:r>
              <a:rPr lang="en-US" sz="4000" b="1" kern="0" dirty="0">
                <a:solidFill>
                  <a:srgbClr val="7030A0"/>
                </a:solidFill>
                <a:latin typeface="Times New Roman" pitchFamily="18" charset="0"/>
                <a:cs typeface="Times New Roman" pitchFamily="18" charset="0"/>
              </a:rPr>
              <a:t>4 </a:t>
            </a:r>
          </a:p>
        </p:txBody>
      </p:sp>
      <p:sp>
        <p:nvSpPr>
          <p:cNvPr id="18" name="Heptagon 17">
            <a:hlinkClick r:id="rId6" action="ppaction://hlinksldjump"/>
          </p:cNvPr>
          <p:cNvSpPr/>
          <p:nvPr/>
        </p:nvSpPr>
        <p:spPr>
          <a:xfrm>
            <a:off x="7712825" y="2632365"/>
            <a:ext cx="1033144" cy="811876"/>
          </a:xfrm>
          <a:prstGeom prst="heptagon">
            <a:avLst/>
          </a:prstGeom>
          <a:solidFill>
            <a:schemeClr val="accent2">
              <a:lumMod val="60000"/>
              <a:lumOff val="40000"/>
            </a:schemeClr>
          </a:solidFill>
          <a:ln w="28575" cap="flat" cmpd="sng" algn="ctr">
            <a:solidFill>
              <a:srgbClr val="6D9FB1"/>
            </a:solidFill>
            <a:prstDash val="solid"/>
          </a:ln>
          <a:effectLst>
            <a:outerShdw blurRad="40000" dist="20000" dir="5400000" rotWithShape="0">
              <a:srgbClr val="000000">
                <a:alpha val="38000"/>
              </a:srgbClr>
            </a:outerShdw>
          </a:effectLst>
        </p:spPr>
        <p:txBody>
          <a:bodyPr lIns="91427" tIns="45715" rIns="91427" bIns="45715" rtlCol="0" anchor="ctr"/>
          <a:lstStyle/>
          <a:p>
            <a:pPr algn="ctr" defTabSz="914244"/>
            <a:r>
              <a:rPr lang="en-US" sz="4000" b="1" kern="0" dirty="0">
                <a:solidFill>
                  <a:srgbClr val="7030A0"/>
                </a:solidFill>
                <a:latin typeface="Times New Roman" pitchFamily="18" charset="0"/>
                <a:cs typeface="Times New Roman" pitchFamily="18" charset="0"/>
              </a:rPr>
              <a:t>3</a:t>
            </a:r>
          </a:p>
        </p:txBody>
      </p:sp>
      <p:pic>
        <p:nvPicPr>
          <p:cNvPr id="2" name="Picture 1"/>
          <p:cNvPicPr>
            <a:picLocks noChangeAspect="1"/>
          </p:cNvPicPr>
          <p:nvPr/>
        </p:nvPicPr>
        <p:blipFill>
          <a:blip r:embed="rId7"/>
          <a:stretch>
            <a:fillRect/>
          </a:stretch>
        </p:blipFill>
        <p:spPr>
          <a:xfrm>
            <a:off x="10178184" y="5393114"/>
            <a:ext cx="2013816" cy="1464886"/>
          </a:xfrm>
          <a:prstGeom prst="rect">
            <a:avLst/>
          </a:prstGeom>
        </p:spPr>
      </p:pic>
    </p:spTree>
    <p:extLst>
      <p:ext uri="{BB962C8B-B14F-4D97-AF65-F5344CB8AC3E}">
        <p14:creationId xmlns:p14="http://schemas.microsoft.com/office/powerpoint/2010/main" val="12277208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5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21" presetClass="exit" presetSubtype="1" fill="hold" grpId="0" nodeType="clickEffect">
                                  <p:stCondLst>
                                    <p:cond delay="0"/>
                                  </p:stCondLst>
                                  <p:childTnLst>
                                    <p:animEffect transition="out" filter="wheel(1)">
                                      <p:cBhvr>
                                        <p:cTn id="15" dur="1000"/>
                                        <p:tgtEl>
                                          <p:spTgt spid="15"/>
                                        </p:tgtEl>
                                      </p:cBhvr>
                                    </p:animEffect>
                                    <p:set>
                                      <p:cBhvr>
                                        <p:cTn id="16"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750"/>
                                        <p:tgtEl>
                                          <p:spTgt spid="14"/>
                                        </p:tgtEl>
                                      </p:cBhvr>
                                    </p:animEffect>
                                    <p:set>
                                      <p:cBhvr>
                                        <p:cTn id="22" dur="1" fill="hold">
                                          <p:stCondLst>
                                            <p:cond delay="7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21" presetClass="exit" presetSubtype="1" fill="hold" grpId="0" nodeType="clickEffect">
                                  <p:stCondLst>
                                    <p:cond delay="0"/>
                                  </p:stCondLst>
                                  <p:childTnLst>
                                    <p:animEffect transition="out" filter="wheel(1)">
                                      <p:cBhvr>
                                        <p:cTn id="27" dur="1000"/>
                                        <p:tgtEl>
                                          <p:spTgt spid="18"/>
                                        </p:tgtEl>
                                      </p:cBhvr>
                                    </p:animEffect>
                                    <p:set>
                                      <p:cBhvr>
                                        <p:cTn id="28"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6" presetClass="exit" presetSubtype="32" fill="hold" grpId="0" nodeType="clickEffect">
                                  <p:stCondLst>
                                    <p:cond delay="0"/>
                                  </p:stCondLst>
                                  <p:childTnLst>
                                    <p:animEffect transition="out" filter="circle(out)">
                                      <p:cBhvr>
                                        <p:cTn id="33" dur="750"/>
                                        <p:tgtEl>
                                          <p:spTgt spid="17"/>
                                        </p:tgtEl>
                                      </p:cBhvr>
                                    </p:animEffect>
                                    <p:set>
                                      <p:cBhvr>
                                        <p:cTn id="34" dur="1" fill="hold">
                                          <p:stCondLst>
                                            <p:cond delay="7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4" grpId="0" animBg="1"/>
      <p:bldP spid="15"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12854" y="142105"/>
            <a:ext cx="1088834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again and choose the correct answer to each question.</a:t>
            </a:r>
          </a:p>
        </p:txBody>
      </p:sp>
      <p:sp>
        <p:nvSpPr>
          <p:cNvPr id="16" name="Rounded Rectangle 15"/>
          <p:cNvSpPr/>
          <p:nvPr/>
        </p:nvSpPr>
        <p:spPr>
          <a:xfrm>
            <a:off x="177916" y="11109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30701" y="845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 Box 3"/>
          <p:cNvSpPr txBox="1"/>
          <p:nvPr/>
        </p:nvSpPr>
        <p:spPr>
          <a:xfrm>
            <a:off x="908166" y="2052840"/>
            <a:ext cx="3918585" cy="1076325"/>
          </a:xfrm>
          <a:prstGeom prst="rect">
            <a:avLst/>
          </a:prstGeom>
          <a:solidFill>
            <a:srgbClr val="FFBFD9"/>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a:solidFill>
                  <a:schemeClr val="tx1"/>
                </a:solidFill>
              </a:rPr>
              <a:t>A. river                     </a:t>
            </a:r>
          </a:p>
          <a:p>
            <a:r>
              <a:rPr lang="en-US" sz="3200">
                <a:solidFill>
                  <a:schemeClr val="tx1"/>
                </a:solidFill>
              </a:rPr>
              <a:t>C. mountain range</a:t>
            </a:r>
            <a:r>
              <a:rPr lang="en-US" sz="3200"/>
              <a:t>                  </a:t>
            </a:r>
          </a:p>
        </p:txBody>
      </p:sp>
      <p:sp>
        <p:nvSpPr>
          <p:cNvPr id="5" name="Text Box 4"/>
          <p:cNvSpPr txBox="1"/>
          <p:nvPr/>
        </p:nvSpPr>
        <p:spPr>
          <a:xfrm>
            <a:off x="6578485" y="2172913"/>
            <a:ext cx="3928110" cy="1076325"/>
          </a:xfrm>
          <a:prstGeom prst="rect">
            <a:avLst/>
          </a:prstGeom>
          <a:solidFill>
            <a:schemeClr val="accent4">
              <a:lumMod val="40000"/>
              <a:lumOff val="60000"/>
            </a:schemeClr>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dirty="0">
                <a:solidFill>
                  <a:schemeClr val="tx1"/>
                </a:solidFill>
              </a:rPr>
              <a:t>B. work of art                       </a:t>
            </a:r>
          </a:p>
          <a:p>
            <a:r>
              <a:rPr lang="en-US" sz="3200" dirty="0">
                <a:solidFill>
                  <a:schemeClr val="tx1"/>
                </a:solidFill>
              </a:rPr>
              <a:t>D. valley</a:t>
            </a:r>
          </a:p>
        </p:txBody>
      </p:sp>
      <p:sp>
        <p:nvSpPr>
          <p:cNvPr id="2" name="Text Box 1"/>
          <p:cNvSpPr txBox="1"/>
          <p:nvPr/>
        </p:nvSpPr>
        <p:spPr>
          <a:xfrm>
            <a:off x="230701" y="961479"/>
            <a:ext cx="11259185" cy="583565"/>
          </a:xfrm>
          <a:prstGeom prst="rect">
            <a:avLst/>
          </a:prstGeom>
          <a:noFill/>
        </p:spPr>
        <p:txBody>
          <a:bodyPr wrap="square" rtlCol="0" anchor="t">
            <a:spAutoFit/>
          </a:bodyPr>
          <a:lstStyle/>
          <a:p>
            <a:pPr algn="just"/>
            <a:r>
              <a:rPr lang="en-US" sz="3200" b="1" dirty="0"/>
              <a:t>1. </a:t>
            </a:r>
            <a:r>
              <a:rPr lang="en-US" sz="3200" dirty="0"/>
              <a:t>According to the text, the Dolomites are a ______.</a:t>
            </a:r>
          </a:p>
        </p:txBody>
      </p:sp>
      <p:sp>
        <p:nvSpPr>
          <p:cNvPr id="14" name="Oval 13"/>
          <p:cNvSpPr/>
          <p:nvPr/>
        </p:nvSpPr>
        <p:spPr>
          <a:xfrm>
            <a:off x="906896" y="2605925"/>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Left Arrow 2">
            <a:hlinkClick r:id="rId3" action="ppaction://hlinksldjump"/>
          </p:cNvPr>
          <p:cNvSpPr/>
          <p:nvPr/>
        </p:nvSpPr>
        <p:spPr>
          <a:xfrm>
            <a:off x="11165490" y="6511636"/>
            <a:ext cx="535709" cy="3463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2278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575"/>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1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2" grpId="0"/>
      <p:bldP spid="2" grpId="1"/>
      <p:bldP spid="14" grpId="0" bldLvl="0" animBg="1"/>
      <p:bldP spid="1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12854" y="142105"/>
            <a:ext cx="1088834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again and choose the correct answer to each question.</a:t>
            </a:r>
          </a:p>
        </p:txBody>
      </p:sp>
      <p:sp>
        <p:nvSpPr>
          <p:cNvPr id="16" name="Rounded Rectangle 15"/>
          <p:cNvSpPr/>
          <p:nvPr/>
        </p:nvSpPr>
        <p:spPr>
          <a:xfrm>
            <a:off x="177916" y="11109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30701" y="845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7" name="Text Box 6"/>
          <p:cNvSpPr txBox="1"/>
          <p:nvPr/>
        </p:nvSpPr>
        <p:spPr>
          <a:xfrm>
            <a:off x="177916" y="1287030"/>
            <a:ext cx="11450666" cy="1076325"/>
          </a:xfrm>
          <a:prstGeom prst="rect">
            <a:avLst/>
          </a:prstGeom>
          <a:noFill/>
        </p:spPr>
        <p:txBody>
          <a:bodyPr wrap="square" rtlCol="0" anchor="t">
            <a:spAutoFit/>
          </a:bodyPr>
          <a:lstStyle/>
          <a:p>
            <a:pPr algn="just"/>
            <a:r>
              <a:rPr lang="en-US" sz="3200" b="1" dirty="0"/>
              <a:t>2. </a:t>
            </a:r>
            <a:r>
              <a:rPr lang="en-US" sz="3200" dirty="0"/>
              <a:t>The word “hesitate” in the last sentence of the text is closest in meaning to </a:t>
            </a:r>
            <a:r>
              <a:rPr lang="en-US" sz="3200" dirty="0" smtClean="0"/>
              <a:t>______.</a:t>
            </a:r>
            <a:endParaRPr lang="en-US" sz="3200" dirty="0"/>
          </a:p>
        </p:txBody>
      </p:sp>
      <p:sp>
        <p:nvSpPr>
          <p:cNvPr id="10" name="Text Box 9"/>
          <p:cNvSpPr txBox="1"/>
          <p:nvPr/>
        </p:nvSpPr>
        <p:spPr>
          <a:xfrm>
            <a:off x="908166" y="2497340"/>
            <a:ext cx="3918585" cy="1076325"/>
          </a:xfrm>
          <a:prstGeom prst="rect">
            <a:avLst/>
          </a:prstGeom>
          <a:solidFill>
            <a:srgbClr val="FFBFD9"/>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a:solidFill>
                  <a:schemeClr val="tx1"/>
                </a:solidFill>
              </a:rPr>
              <a:t>A. be unhappy              </a:t>
            </a:r>
          </a:p>
          <a:p>
            <a:r>
              <a:rPr lang="en-US" sz="3200">
                <a:solidFill>
                  <a:schemeClr val="tx1"/>
                </a:solidFill>
              </a:rPr>
              <a:t>C. hurry</a:t>
            </a:r>
            <a:r>
              <a:rPr lang="en-US" sz="3200"/>
              <a:t>                 </a:t>
            </a:r>
          </a:p>
        </p:txBody>
      </p:sp>
      <p:sp>
        <p:nvSpPr>
          <p:cNvPr id="11" name="Text Box 10"/>
          <p:cNvSpPr txBox="1"/>
          <p:nvPr/>
        </p:nvSpPr>
        <p:spPr>
          <a:xfrm>
            <a:off x="6855576" y="2497340"/>
            <a:ext cx="3928110" cy="1076325"/>
          </a:xfrm>
          <a:prstGeom prst="rect">
            <a:avLst/>
          </a:prstGeom>
          <a:solidFill>
            <a:srgbClr val="F9F9E0"/>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dirty="0">
                <a:solidFill>
                  <a:schemeClr val="tx1"/>
                </a:solidFill>
              </a:rPr>
              <a:t>B. </a:t>
            </a:r>
            <a:r>
              <a:rPr lang="en-US" sz="3200" dirty="0">
                <a:solidFill>
                  <a:schemeClr val="tx1"/>
                </a:solidFill>
                <a:sym typeface="+mn-ea"/>
              </a:rPr>
              <a:t>be indecisive</a:t>
            </a:r>
            <a:r>
              <a:rPr lang="en-US" sz="3200" dirty="0">
                <a:sym typeface="+mn-ea"/>
              </a:rPr>
              <a:t> </a:t>
            </a:r>
            <a:r>
              <a:rPr lang="en-US" sz="3200" dirty="0">
                <a:solidFill>
                  <a:schemeClr val="tx1"/>
                </a:solidFill>
              </a:rPr>
              <a:t>                      </a:t>
            </a:r>
          </a:p>
          <a:p>
            <a:r>
              <a:rPr lang="en-US" sz="3200" dirty="0">
                <a:solidFill>
                  <a:schemeClr val="tx1"/>
                </a:solidFill>
              </a:rPr>
              <a:t>D. decide</a:t>
            </a:r>
          </a:p>
        </p:txBody>
      </p:sp>
      <p:sp>
        <p:nvSpPr>
          <p:cNvPr id="18" name="Oval 17"/>
          <p:cNvSpPr/>
          <p:nvPr/>
        </p:nvSpPr>
        <p:spPr>
          <a:xfrm>
            <a:off x="6855576" y="2553220"/>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Rectangle 2"/>
          <p:cNvSpPr/>
          <p:nvPr/>
        </p:nvSpPr>
        <p:spPr>
          <a:xfrm>
            <a:off x="2401455" y="886920"/>
            <a:ext cx="2299854" cy="400110"/>
          </a:xfrm>
          <a:prstGeom prst="rect">
            <a:avLst/>
          </a:prstGeom>
        </p:spPr>
        <p:txBody>
          <a:bodyPr wrap="square">
            <a:spAutoFit/>
          </a:bodyPr>
          <a:lstStyle/>
          <a:p>
            <a:r>
              <a:rPr lang="pt-BR" sz="2000" b="1" i="1" dirty="0">
                <a:solidFill>
                  <a:srgbClr val="0070C0"/>
                </a:solidFill>
              </a:rPr>
              <a:t>“do </a:t>
            </a:r>
            <a:r>
              <a:rPr lang="pt-BR" sz="2000" b="1" i="1" dirty="0" smtClean="0">
                <a:solidFill>
                  <a:srgbClr val="0070C0"/>
                </a:solidFill>
              </a:rPr>
              <a:t>dự , lưỡng lự”</a:t>
            </a:r>
            <a:endParaRPr lang="en-US" sz="2000" b="1" i="1" dirty="0">
              <a:solidFill>
                <a:srgbClr val="0070C0"/>
              </a:solidFill>
            </a:endParaRPr>
          </a:p>
        </p:txBody>
      </p:sp>
      <p:sp>
        <p:nvSpPr>
          <p:cNvPr id="15" name="Rectangle 14"/>
          <p:cNvSpPr/>
          <p:nvPr/>
        </p:nvSpPr>
        <p:spPr>
          <a:xfrm>
            <a:off x="9633759" y="2603355"/>
            <a:ext cx="2299854" cy="400110"/>
          </a:xfrm>
          <a:prstGeom prst="rect">
            <a:avLst/>
          </a:prstGeom>
        </p:spPr>
        <p:txBody>
          <a:bodyPr wrap="square">
            <a:spAutoFit/>
          </a:bodyPr>
          <a:lstStyle/>
          <a:p>
            <a:r>
              <a:rPr lang="pt-BR" sz="2000" b="1" i="1" dirty="0" smtClean="0">
                <a:solidFill>
                  <a:srgbClr val="0070C0"/>
                </a:solidFill>
              </a:rPr>
              <a:t>“</a:t>
            </a:r>
            <a:r>
              <a:rPr lang="pt-BR" sz="2000" b="1" i="1" dirty="0">
                <a:solidFill>
                  <a:srgbClr val="0070C0"/>
                </a:solidFill>
              </a:rPr>
              <a:t> </a:t>
            </a:r>
            <a:r>
              <a:rPr lang="pt-BR" sz="2000" b="1" i="1" dirty="0" smtClean="0">
                <a:solidFill>
                  <a:srgbClr val="0070C0"/>
                </a:solidFill>
              </a:rPr>
              <a:t>thiếu quyết đoán”</a:t>
            </a:r>
            <a:endParaRPr lang="en-US" sz="2000" b="1" i="1" dirty="0">
              <a:solidFill>
                <a:srgbClr val="0070C0"/>
              </a:solidFill>
            </a:endParaRPr>
          </a:p>
        </p:txBody>
      </p:sp>
      <p:sp>
        <p:nvSpPr>
          <p:cNvPr id="19" name="Left Arrow 18">
            <a:hlinkClick r:id="rId3" action="ppaction://hlinksldjump"/>
          </p:cNvPr>
          <p:cNvSpPr/>
          <p:nvPr/>
        </p:nvSpPr>
        <p:spPr>
          <a:xfrm>
            <a:off x="11165490" y="6511636"/>
            <a:ext cx="535709" cy="3463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72132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2275"/>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 calcmode="lin" valueType="num">
                                      <p:cBhvr>
                                        <p:cTn id="1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anim calcmode="lin" valueType="num">
                                      <p:cBhvr>
                                        <p:cTn id="2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1499"/>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animBg="1"/>
      <p:bldP spid="10" grpId="1" animBg="1"/>
      <p:bldP spid="11" grpId="0" animBg="1"/>
      <p:bldP spid="11" grpId="1" animBg="1"/>
      <p:bldP spid="18" grpId="0" bldLvl="0" animBg="1"/>
      <p:bldP spid="18" grpId="1" animBg="1"/>
      <p:bldP spid="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8611" y="127173"/>
            <a:ext cx="1088834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again and choose the correct answer to each question.</a:t>
            </a:r>
          </a:p>
        </p:txBody>
      </p:sp>
      <p:sp>
        <p:nvSpPr>
          <p:cNvPr id="16" name="Rounded Rectangle 15"/>
          <p:cNvSpPr/>
          <p:nvPr/>
        </p:nvSpPr>
        <p:spPr>
          <a:xfrm>
            <a:off x="102746" y="10264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55531" y="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 Box 3"/>
          <p:cNvSpPr txBox="1"/>
          <p:nvPr/>
        </p:nvSpPr>
        <p:spPr>
          <a:xfrm>
            <a:off x="552566" y="1666752"/>
            <a:ext cx="10660379" cy="2061210"/>
          </a:xfrm>
          <a:prstGeom prst="rect">
            <a:avLst/>
          </a:prstGeom>
          <a:solidFill>
            <a:schemeClr val="accent5">
              <a:lumMod val="20000"/>
              <a:lumOff val="80000"/>
            </a:schemeClr>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a:solidFill>
                  <a:schemeClr val="tx1"/>
                </a:solidFill>
              </a:rPr>
              <a:t>A. The Dolomites are in Italy.</a:t>
            </a:r>
          </a:p>
          <a:p>
            <a:r>
              <a:rPr lang="en-US" sz="3200">
                <a:solidFill>
                  <a:schemeClr val="tx1"/>
                </a:solidFill>
              </a:rPr>
              <a:t>B. You can get access to the Dolomites easily.</a:t>
            </a:r>
          </a:p>
          <a:p>
            <a:r>
              <a:rPr lang="en-US" sz="3200">
                <a:solidFill>
                  <a:schemeClr val="tx1"/>
                </a:solidFill>
              </a:rPr>
              <a:t>C. The Dolomites are a World Heritage Site.</a:t>
            </a:r>
          </a:p>
          <a:p>
            <a:r>
              <a:rPr lang="en-US" sz="3200">
                <a:solidFill>
                  <a:schemeClr val="tx1"/>
                </a:solidFill>
              </a:rPr>
              <a:t>D. You can cycle in the Dolomites only in July.</a:t>
            </a:r>
          </a:p>
        </p:txBody>
      </p:sp>
      <p:sp>
        <p:nvSpPr>
          <p:cNvPr id="2" name="Text Box 1"/>
          <p:cNvSpPr txBox="1"/>
          <p:nvPr/>
        </p:nvSpPr>
        <p:spPr>
          <a:xfrm>
            <a:off x="473190" y="905010"/>
            <a:ext cx="11259185" cy="523220"/>
          </a:xfrm>
          <a:prstGeom prst="rect">
            <a:avLst/>
          </a:prstGeom>
          <a:noFill/>
        </p:spPr>
        <p:txBody>
          <a:bodyPr wrap="square" rtlCol="0" anchor="t">
            <a:spAutoFit/>
          </a:bodyPr>
          <a:lstStyle/>
          <a:p>
            <a:pPr algn="just"/>
            <a:r>
              <a:rPr lang="en-US" sz="2800" b="1" dirty="0"/>
              <a:t>3. </a:t>
            </a:r>
            <a:r>
              <a:rPr lang="en-US" sz="2800" dirty="0"/>
              <a:t>Which of the following is </a:t>
            </a:r>
            <a:r>
              <a:rPr lang="en-US" sz="2800" b="1" dirty="0"/>
              <a:t>NOT</a:t>
            </a:r>
            <a:r>
              <a:rPr lang="en-US" sz="2800" dirty="0"/>
              <a:t> true, according to the text?</a:t>
            </a:r>
          </a:p>
        </p:txBody>
      </p:sp>
      <p:sp>
        <p:nvSpPr>
          <p:cNvPr id="14" name="Oval 13"/>
          <p:cNvSpPr/>
          <p:nvPr/>
        </p:nvSpPr>
        <p:spPr>
          <a:xfrm>
            <a:off x="552567" y="3227582"/>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Rectangle 2"/>
          <p:cNvSpPr/>
          <p:nvPr/>
        </p:nvSpPr>
        <p:spPr>
          <a:xfrm>
            <a:off x="674630" y="4205007"/>
            <a:ext cx="9162473" cy="892552"/>
          </a:xfrm>
          <a:prstGeom prst="rect">
            <a:avLst/>
          </a:prstGeom>
        </p:spPr>
        <p:txBody>
          <a:bodyPr wrap="square">
            <a:spAutoFit/>
          </a:bodyPr>
          <a:lstStyle/>
          <a:p>
            <a:r>
              <a:rPr lang="en-US" sz="2600" i="1" dirty="0">
                <a:solidFill>
                  <a:schemeClr val="accent1"/>
                </a:solidFill>
                <a:latin typeface="Times New Roman" panose="02020603050405020304" pitchFamily="18" charset="0"/>
                <a:cs typeface="Times New Roman" panose="02020603050405020304" pitchFamily="18" charset="0"/>
              </a:rPr>
              <a:t>The Dolomites are a popular place for winter skiing, mountain climbing, hiking, and cycling </a:t>
            </a:r>
            <a:r>
              <a:rPr lang="en-US" sz="2600" b="1" i="1" dirty="0">
                <a:solidFill>
                  <a:schemeClr val="accent1"/>
                </a:solidFill>
                <a:latin typeface="Times New Roman" panose="02020603050405020304" pitchFamily="18" charset="0"/>
                <a:cs typeface="Times New Roman" panose="02020603050405020304" pitchFamily="18" charset="0"/>
              </a:rPr>
              <a:t>any time of the year</a:t>
            </a:r>
            <a:r>
              <a:rPr lang="en-US" sz="2600" i="1" dirty="0" smtClean="0">
                <a:solidFill>
                  <a:schemeClr val="accent1"/>
                </a:solidFill>
                <a:latin typeface="Times New Roman" panose="02020603050405020304" pitchFamily="18" charset="0"/>
                <a:cs typeface="Times New Roman" panose="02020603050405020304" pitchFamily="18" charset="0"/>
              </a:rPr>
              <a:t>.</a:t>
            </a:r>
          </a:p>
        </p:txBody>
      </p:sp>
      <p:sp>
        <p:nvSpPr>
          <p:cNvPr id="18" name="Left Arrow 17">
            <a:hlinkClick r:id="rId3" action="ppaction://hlinksldjump"/>
          </p:cNvPr>
          <p:cNvSpPr/>
          <p:nvPr/>
        </p:nvSpPr>
        <p:spPr>
          <a:xfrm>
            <a:off x="11165490" y="6511636"/>
            <a:ext cx="535709" cy="3463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703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1249"/>
                                          </p:stCondLst>
                                        </p:cTn>
                                        <p:tgtEl>
                                          <p:spTgt spid="14"/>
                                        </p:tgtEl>
                                        <p:attrNameLst>
                                          <p:attrName>style.visibility</p:attrName>
                                        </p:attrNameLst>
                                      </p:cBhvr>
                                      <p:to>
                                        <p:strVal val="visible"/>
                                      </p:to>
                                    </p:set>
                                  </p:childTnLst>
                                </p:cTn>
                              </p:par>
                            </p:childTnLst>
                          </p:cTn>
                        </p:par>
                        <p:par>
                          <p:cTn id="24" fill="hold">
                            <p:stCondLst>
                              <p:cond delay="1250"/>
                            </p:stCondLst>
                            <p:childTnLst>
                              <p:par>
                                <p:cTn id="25" presetID="42"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250"/>
                                        <p:tgtEl>
                                          <p:spTgt spid="3"/>
                                        </p:tgtEl>
                                      </p:cBhvr>
                                    </p:animEffect>
                                    <p:anim calcmode="lin" valueType="num">
                                      <p:cBhvr>
                                        <p:cTn id="28" dur="1250" fill="hold"/>
                                        <p:tgtEl>
                                          <p:spTgt spid="3"/>
                                        </p:tgtEl>
                                        <p:attrNameLst>
                                          <p:attrName>ppt_x</p:attrName>
                                        </p:attrNameLst>
                                      </p:cBhvr>
                                      <p:tavLst>
                                        <p:tav tm="0">
                                          <p:val>
                                            <p:strVal val="#ppt_x"/>
                                          </p:val>
                                        </p:tav>
                                        <p:tav tm="100000">
                                          <p:val>
                                            <p:strVal val="#ppt_x"/>
                                          </p:val>
                                        </p:tav>
                                      </p:tavLst>
                                    </p:anim>
                                    <p:anim calcmode="lin" valueType="num">
                                      <p:cBhvr>
                                        <p:cTn id="2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p:bldP spid="2" grpId="1"/>
      <p:bldP spid="14" grpId="0" bldLvl="0" animBg="1"/>
      <p:bldP spid="14" grpId="1"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15628" y="182592"/>
            <a:ext cx="1088834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again and choose the correct answer to each question.</a:t>
            </a:r>
          </a:p>
        </p:txBody>
      </p:sp>
      <p:sp>
        <p:nvSpPr>
          <p:cNvPr id="16" name="Rounded Rectangle 15"/>
          <p:cNvSpPr/>
          <p:nvPr/>
        </p:nvSpPr>
        <p:spPr>
          <a:xfrm>
            <a:off x="208452" y="10264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61237" y="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 Box 3"/>
          <p:cNvSpPr txBox="1"/>
          <p:nvPr/>
        </p:nvSpPr>
        <p:spPr>
          <a:xfrm>
            <a:off x="709583" y="1946622"/>
            <a:ext cx="9822180" cy="2061210"/>
          </a:xfrm>
          <a:prstGeom prst="rect">
            <a:avLst/>
          </a:prstGeom>
          <a:solidFill>
            <a:schemeClr val="accent4">
              <a:lumMod val="20000"/>
              <a:lumOff val="80000"/>
            </a:schemeClr>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dirty="0">
                <a:solidFill>
                  <a:schemeClr val="tx1"/>
                </a:solidFill>
              </a:rPr>
              <a:t>A. a travel brochure </a:t>
            </a:r>
          </a:p>
          <a:p>
            <a:r>
              <a:rPr lang="en-US" sz="3200" dirty="0">
                <a:solidFill>
                  <a:schemeClr val="tx1"/>
                </a:solidFill>
              </a:rPr>
              <a:t>B. a science journal</a:t>
            </a:r>
          </a:p>
          <a:p>
            <a:r>
              <a:rPr lang="en-US" sz="3200" dirty="0">
                <a:solidFill>
                  <a:schemeClr val="tx1"/>
                </a:solidFill>
              </a:rPr>
              <a:t>C. a novel </a:t>
            </a:r>
          </a:p>
          <a:p>
            <a:r>
              <a:rPr lang="en-US" sz="3200" dirty="0">
                <a:solidFill>
                  <a:schemeClr val="tx1"/>
                </a:solidFill>
              </a:rPr>
              <a:t>D. an arts magazine</a:t>
            </a:r>
          </a:p>
        </p:txBody>
      </p:sp>
      <p:sp>
        <p:nvSpPr>
          <p:cNvPr id="2" name="Text Box 1"/>
          <p:cNvSpPr txBox="1"/>
          <p:nvPr/>
        </p:nvSpPr>
        <p:spPr>
          <a:xfrm>
            <a:off x="459754" y="1109692"/>
            <a:ext cx="11259185" cy="583565"/>
          </a:xfrm>
          <a:prstGeom prst="rect">
            <a:avLst/>
          </a:prstGeom>
          <a:noFill/>
        </p:spPr>
        <p:txBody>
          <a:bodyPr wrap="square" rtlCol="0" anchor="t">
            <a:spAutoFit/>
          </a:bodyPr>
          <a:lstStyle/>
          <a:p>
            <a:pPr algn="just"/>
            <a:r>
              <a:rPr lang="en-US" sz="3200" b="1" dirty="0"/>
              <a:t>4</a:t>
            </a:r>
            <a:r>
              <a:rPr lang="en-US" sz="3200" dirty="0"/>
              <a:t>. This text is probably taken from ______.</a:t>
            </a:r>
          </a:p>
        </p:txBody>
      </p:sp>
      <p:sp>
        <p:nvSpPr>
          <p:cNvPr id="14" name="Oval 13"/>
          <p:cNvSpPr/>
          <p:nvPr/>
        </p:nvSpPr>
        <p:spPr>
          <a:xfrm>
            <a:off x="720378" y="2023457"/>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Left Arrow 12">
            <a:hlinkClick r:id="rId3" action="ppaction://hlinksldjump"/>
          </p:cNvPr>
          <p:cNvSpPr/>
          <p:nvPr/>
        </p:nvSpPr>
        <p:spPr>
          <a:xfrm>
            <a:off x="11165490" y="6511636"/>
            <a:ext cx="535709" cy="3463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6838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calcmode="lin" valueType="num">
                                      <p:cBhvr>
                                        <p:cTn id="16" dur="1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1250" fill="hold"/>
                                        <p:tgtEl>
                                          <p:spTgt spid="4"/>
                                        </p:tgtEl>
                                        <p:attrNameLst>
                                          <p:attrName>ppt_y</p:attrName>
                                        </p:attrNameLst>
                                      </p:cBhvr>
                                      <p:tavLst>
                                        <p:tav tm="0">
                                          <p:val>
                                            <p:strVal val="#ppt_y"/>
                                          </p:val>
                                        </p:tav>
                                        <p:tav tm="100000">
                                          <p:val>
                                            <p:strVal val="#ppt_y"/>
                                          </p:val>
                                        </p:tav>
                                      </p:tavLst>
                                    </p:anim>
                                    <p:anim calcmode="lin" valueType="num">
                                      <p:cBhvr>
                                        <p:cTn id="18" dur="1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1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25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124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p:bldP spid="2" grpId="1"/>
      <p:bldP spid="14" grpId="0" bldLvl="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brainstorm-animation"/>
          <p:cNvPicPr>
            <a:picLocks noGrp="1" noChangeAspect="1"/>
          </p:cNvPicPr>
          <p:nvPr>
            <p:ph idx="1"/>
          </p:nvPr>
        </p:nvPicPr>
        <p:blipFill>
          <a:blip r:embed="rId3"/>
          <a:stretch>
            <a:fillRect/>
          </a:stretch>
        </p:blipFill>
        <p:spPr>
          <a:xfrm>
            <a:off x="0" y="-7620"/>
            <a:ext cx="12192635" cy="8077200"/>
          </a:xfrm>
          <a:prstGeom prst="rect">
            <a:avLst/>
          </a:prstGeom>
        </p:spPr>
      </p:pic>
      <p:sp>
        <p:nvSpPr>
          <p:cNvPr id="15" name="TextBox 14"/>
          <p:cNvSpPr txBox="1"/>
          <p:nvPr/>
        </p:nvSpPr>
        <p:spPr>
          <a:xfrm>
            <a:off x="0" y="14014"/>
            <a:ext cx="2937164" cy="584775"/>
          </a:xfrm>
          <a:prstGeom prst="rect">
            <a:avLst/>
          </a:prstGeom>
          <a:solidFill>
            <a:schemeClr val="accent4">
              <a:lumMod val="40000"/>
              <a:lumOff val="60000"/>
            </a:schemeClr>
          </a:solidFill>
          <a:effectLst/>
        </p:spPr>
        <p:txBody>
          <a:bodyPr wrap="square" rtlCol="0">
            <a:spAutoFit/>
          </a:bodyPr>
          <a:lstStyle/>
          <a:p>
            <a:pPr marL="457200" indent="-457200">
              <a:buFont typeface="Wingdings" panose="05000000000000000000" pitchFamily="2" charset="2"/>
              <a:buChar char="v"/>
            </a:pPr>
            <a:r>
              <a:rPr lang="en-US" sz="32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p:cNvSpPr txBox="1"/>
          <p:nvPr/>
        </p:nvSpPr>
        <p:spPr>
          <a:xfrm>
            <a:off x="4202430" y="3429000"/>
            <a:ext cx="3498215" cy="92202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Brainstorm</a:t>
            </a:r>
          </a:p>
        </p:txBody>
      </p:sp>
    </p:spTree>
    <p:extLst>
      <p:ext uri="{BB962C8B-B14F-4D97-AF65-F5344CB8AC3E}">
        <p14:creationId xmlns:p14="http://schemas.microsoft.com/office/powerpoint/2010/main" val="41294088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701" y="817852"/>
            <a:ext cx="11850463" cy="5478423"/>
          </a:xfrm>
          <a:prstGeom prst="rect">
            <a:avLst/>
          </a:prstGeom>
        </p:spPr>
        <p:txBody>
          <a:bodyPr wrap="square">
            <a:spAutoFit/>
          </a:bodyPr>
          <a:lstStyle/>
          <a:p>
            <a:pPr marL="514350" indent="-514350">
              <a:buAutoNum type="arabicPeriod"/>
            </a:pPr>
            <a:r>
              <a:rPr lang="en-US" sz="2500" dirty="0" smtClean="0"/>
              <a:t>According </a:t>
            </a:r>
            <a:r>
              <a:rPr lang="en-US" sz="2500" dirty="0"/>
              <a:t>to the text, the Dolomites are a </a:t>
            </a:r>
            <a:r>
              <a:rPr lang="en-US" sz="2500" dirty="0" smtClean="0"/>
              <a:t>_______.</a:t>
            </a:r>
          </a:p>
          <a:p>
            <a:pPr marL="514350" indent="-514350">
              <a:buAutoNum type="alphaUcPeriod"/>
            </a:pPr>
            <a:r>
              <a:rPr lang="en-US" sz="2500" dirty="0" smtClean="0"/>
              <a:t>River		B</a:t>
            </a:r>
            <a:r>
              <a:rPr lang="en-US" sz="2500" dirty="0"/>
              <a:t>. work of </a:t>
            </a:r>
            <a:r>
              <a:rPr lang="en-US" sz="2500" dirty="0" smtClean="0"/>
              <a:t>art		C</a:t>
            </a:r>
            <a:r>
              <a:rPr lang="en-US" sz="2500" dirty="0"/>
              <a:t>. mountain </a:t>
            </a:r>
            <a:r>
              <a:rPr lang="en-US" sz="2500" dirty="0" smtClean="0"/>
              <a:t>range	D</a:t>
            </a:r>
            <a:r>
              <a:rPr lang="en-US" sz="2500" dirty="0"/>
              <a:t>. </a:t>
            </a:r>
            <a:r>
              <a:rPr lang="en-US" sz="2500" dirty="0" smtClean="0"/>
              <a:t>valley</a:t>
            </a:r>
          </a:p>
          <a:p>
            <a:r>
              <a:rPr lang="en-US" sz="2500" dirty="0" smtClean="0"/>
              <a:t>2</a:t>
            </a:r>
            <a:r>
              <a:rPr lang="en-US" sz="2500" dirty="0"/>
              <a:t>. The word "hesitate" in the last sentence of the text is closest in meaning to </a:t>
            </a:r>
            <a:r>
              <a:rPr lang="en-US" sz="2500" dirty="0" smtClean="0"/>
              <a:t>_______.</a:t>
            </a:r>
          </a:p>
          <a:p>
            <a:pPr marL="514350" indent="-514350">
              <a:buAutoNum type="alphaUcPeriod"/>
            </a:pPr>
            <a:r>
              <a:rPr lang="en-US" sz="2500" dirty="0" smtClean="0"/>
              <a:t>be unhappy	B</a:t>
            </a:r>
            <a:r>
              <a:rPr lang="en-US" sz="2500" dirty="0"/>
              <a:t>. be </a:t>
            </a:r>
            <a:r>
              <a:rPr lang="en-US" sz="2500" dirty="0" smtClean="0"/>
              <a:t>indecisive	C</a:t>
            </a:r>
            <a:r>
              <a:rPr lang="en-US" sz="2500" dirty="0"/>
              <a:t>. </a:t>
            </a:r>
            <a:r>
              <a:rPr lang="en-US" sz="2500" dirty="0" smtClean="0"/>
              <a:t>hurry		D</a:t>
            </a:r>
            <a:r>
              <a:rPr lang="en-US" sz="2500" dirty="0"/>
              <a:t>. </a:t>
            </a:r>
            <a:r>
              <a:rPr lang="en-US" sz="2500" dirty="0" smtClean="0"/>
              <a:t>decide</a:t>
            </a:r>
          </a:p>
          <a:p>
            <a:r>
              <a:rPr lang="en-US" sz="2500" dirty="0" smtClean="0"/>
              <a:t>3</a:t>
            </a:r>
            <a:r>
              <a:rPr lang="en-US" sz="2500" dirty="0"/>
              <a:t>. Which of the following is NOT true, according to the text</a:t>
            </a:r>
            <a:r>
              <a:rPr lang="en-US" sz="2500" dirty="0" smtClean="0"/>
              <a:t>?</a:t>
            </a:r>
          </a:p>
          <a:p>
            <a:pPr marL="514350" indent="-514350">
              <a:buAutoNum type="alphaUcPeriod"/>
            </a:pPr>
            <a:r>
              <a:rPr lang="en-US" sz="2500" dirty="0" smtClean="0"/>
              <a:t>The </a:t>
            </a:r>
            <a:r>
              <a:rPr lang="en-US" sz="2500" dirty="0"/>
              <a:t>Dolomites are in Italy</a:t>
            </a:r>
            <a:r>
              <a:rPr lang="en-US" sz="2500" dirty="0" smtClean="0"/>
              <a:t>.	</a:t>
            </a:r>
          </a:p>
          <a:p>
            <a:r>
              <a:rPr lang="en-US" sz="2500" dirty="0" smtClean="0"/>
              <a:t>B</a:t>
            </a:r>
            <a:r>
              <a:rPr lang="en-US" sz="2500" dirty="0"/>
              <a:t>. You can get access to the Dolomites </a:t>
            </a:r>
            <a:r>
              <a:rPr lang="en-US" sz="2500" dirty="0" smtClean="0"/>
              <a:t>easily</a:t>
            </a:r>
          </a:p>
          <a:p>
            <a:r>
              <a:rPr lang="en-US" sz="2500" dirty="0" smtClean="0"/>
              <a:t>C</a:t>
            </a:r>
            <a:r>
              <a:rPr lang="en-US" sz="2500" dirty="0"/>
              <a:t>. The Dolomites are a World Heritage Site</a:t>
            </a:r>
            <a:r>
              <a:rPr lang="en-US" sz="2500" dirty="0" smtClean="0"/>
              <a:t>.</a:t>
            </a:r>
          </a:p>
          <a:p>
            <a:r>
              <a:rPr lang="en-US" sz="2500" dirty="0" smtClean="0"/>
              <a:t>D</a:t>
            </a:r>
            <a:r>
              <a:rPr lang="en-US" sz="2500" dirty="0"/>
              <a:t>. You can cycle in the Dolomites only in July</a:t>
            </a:r>
            <a:r>
              <a:rPr lang="en-US" sz="2500" dirty="0" smtClean="0"/>
              <a:t>.</a:t>
            </a:r>
          </a:p>
          <a:p>
            <a:r>
              <a:rPr lang="en-US" sz="2500" dirty="0" smtClean="0"/>
              <a:t>4</a:t>
            </a:r>
            <a:r>
              <a:rPr lang="en-US" sz="2500" dirty="0"/>
              <a:t>. This text is probably taken from </a:t>
            </a:r>
            <a:r>
              <a:rPr lang="en-US" sz="2500" dirty="0" smtClean="0"/>
              <a:t>_______.</a:t>
            </a:r>
          </a:p>
          <a:p>
            <a:pPr marL="457200" indent="-457200">
              <a:buAutoNum type="alphaUcPeriod"/>
            </a:pPr>
            <a:r>
              <a:rPr lang="en-US" sz="2500" dirty="0" smtClean="0"/>
              <a:t>a </a:t>
            </a:r>
            <a:r>
              <a:rPr lang="en-US" sz="2500" dirty="0"/>
              <a:t>travel </a:t>
            </a:r>
            <a:r>
              <a:rPr lang="en-US" sz="2500" dirty="0" smtClean="0"/>
              <a:t>brochure	</a:t>
            </a:r>
          </a:p>
          <a:p>
            <a:pPr marL="457200" indent="-457200">
              <a:buAutoNum type="alphaUcPeriod"/>
            </a:pPr>
            <a:r>
              <a:rPr lang="en-US" sz="2500" dirty="0" smtClean="0"/>
              <a:t> </a:t>
            </a:r>
            <a:r>
              <a:rPr lang="en-US" sz="2500" dirty="0"/>
              <a:t>a science </a:t>
            </a:r>
            <a:r>
              <a:rPr lang="en-US" sz="2500" dirty="0" smtClean="0"/>
              <a:t>journal</a:t>
            </a:r>
          </a:p>
          <a:p>
            <a:r>
              <a:rPr lang="en-US" sz="2500" dirty="0" smtClean="0"/>
              <a:t>C</a:t>
            </a:r>
            <a:r>
              <a:rPr lang="en-US" sz="2500" dirty="0"/>
              <a:t>. </a:t>
            </a:r>
            <a:r>
              <a:rPr lang="en-US" sz="2500" dirty="0" smtClean="0"/>
              <a:t> a novel</a:t>
            </a:r>
          </a:p>
          <a:p>
            <a:r>
              <a:rPr lang="en-US" sz="2500" dirty="0" smtClean="0"/>
              <a:t>D</a:t>
            </a:r>
            <a:r>
              <a:rPr lang="en-US" sz="2500" dirty="0"/>
              <a:t>. an arts </a:t>
            </a:r>
            <a:r>
              <a:rPr lang="en-US" sz="2500" dirty="0" smtClean="0"/>
              <a:t>magazine</a:t>
            </a:r>
            <a:endParaRPr lang="en-US" sz="2500" dirty="0"/>
          </a:p>
        </p:txBody>
      </p:sp>
      <p:sp>
        <p:nvSpPr>
          <p:cNvPr id="5" name="TextBox 4"/>
          <p:cNvSpPr txBox="1"/>
          <p:nvPr/>
        </p:nvSpPr>
        <p:spPr>
          <a:xfrm>
            <a:off x="733307" y="111097"/>
            <a:ext cx="1088834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again and choose the correct answer to each question.</a:t>
            </a:r>
          </a:p>
        </p:txBody>
      </p:sp>
      <p:sp>
        <p:nvSpPr>
          <p:cNvPr id="6" name="Rounded Rectangle 5"/>
          <p:cNvSpPr/>
          <p:nvPr/>
        </p:nvSpPr>
        <p:spPr>
          <a:xfrm>
            <a:off x="177916" y="11109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230701" y="845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9" name="Oval 8"/>
          <p:cNvSpPr/>
          <p:nvPr/>
        </p:nvSpPr>
        <p:spPr>
          <a:xfrm>
            <a:off x="5698835" y="1246910"/>
            <a:ext cx="390699" cy="418522"/>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0" name="Oval 9"/>
          <p:cNvSpPr/>
          <p:nvPr/>
        </p:nvSpPr>
        <p:spPr>
          <a:xfrm>
            <a:off x="2932544" y="1962729"/>
            <a:ext cx="390699" cy="418522"/>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1" name="Oval 10"/>
          <p:cNvSpPr/>
          <p:nvPr/>
        </p:nvSpPr>
        <p:spPr>
          <a:xfrm>
            <a:off x="237037" y="3870039"/>
            <a:ext cx="390699" cy="418522"/>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2" name="Oval 11"/>
          <p:cNvSpPr/>
          <p:nvPr/>
        </p:nvSpPr>
        <p:spPr>
          <a:xfrm>
            <a:off x="230701" y="4664635"/>
            <a:ext cx="390699" cy="418522"/>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94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1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10" grpId="0" bldLvl="0" animBg="1"/>
      <p:bldP spid="10" grpId="1" animBg="1"/>
      <p:bldP spid="11" grpId="0" bldLvl="0" animBg="1"/>
      <p:bldP spid="11" grpId="1" animBg="1"/>
      <p:bldP spid="12" grpId="0" bldLvl="0" animBg="1"/>
      <p:bldP spid="1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5027" y="1431636"/>
            <a:ext cx="5299364" cy="3433073"/>
          </a:xfrm>
          <a:prstGeom prst="rect">
            <a:avLst/>
          </a:prstGeom>
        </p:spPr>
      </p:pic>
      <p:sp>
        <p:nvSpPr>
          <p:cNvPr id="6" name="TextBox 5"/>
          <p:cNvSpPr txBox="1"/>
          <p:nvPr/>
        </p:nvSpPr>
        <p:spPr>
          <a:xfrm>
            <a:off x="3505126" y="207074"/>
            <a:ext cx="4439265" cy="715581"/>
          </a:xfrm>
          <a:prstGeom prst="rect">
            <a:avLst/>
          </a:prstGeom>
          <a:noFill/>
          <a:effectLst/>
        </p:spPr>
        <p:txBody>
          <a:bodyPr wrap="square" rtlCol="0">
            <a:spAutoFit/>
          </a:bodyPr>
          <a:lstStyle/>
          <a:p>
            <a:pPr marL="428625" indent="-428625">
              <a:buFont typeface="Wingdings" panose="05000000000000000000" pitchFamily="2" charset="2"/>
              <a:buChar char="q"/>
            </a:pPr>
            <a:r>
              <a:rPr lang="en-US" sz="4050" b="1" dirty="0">
                <a:solidFill>
                  <a:srgbClr val="0070C0"/>
                </a:solidFill>
                <a:effectLst>
                  <a:glow rad="88900">
                    <a:schemeClr val="bg1"/>
                  </a:glow>
                </a:effectLst>
                <a:latin typeface="Algerian" panose="04020705040A02060702" pitchFamily="82" charset="0"/>
                <a:cs typeface="Arial" panose="020B0604020202020204" pitchFamily="34" charset="0"/>
              </a:rPr>
              <a:t> </a:t>
            </a:r>
            <a:r>
              <a:rPr lang="en-US" sz="4050" b="1" dirty="0" smtClean="0">
                <a:solidFill>
                  <a:srgbClr val="0070C0"/>
                </a:solidFill>
                <a:effectLst>
                  <a:glow rad="88900">
                    <a:schemeClr val="bg1"/>
                  </a:glow>
                </a:effectLst>
                <a:latin typeface="Algerian" panose="04020705040A02060702" pitchFamily="82" charset="0"/>
                <a:cs typeface="Arial" panose="020B0604020202020204" pitchFamily="34" charset="0"/>
              </a:rPr>
              <a:t>SPEAKING</a:t>
            </a:r>
            <a:endParaRPr lang="en-US" sz="405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pic>
        <p:nvPicPr>
          <p:cNvPr id="7" name="Picture 24" descr="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45" y="54437"/>
            <a:ext cx="10668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038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chemeClr val="accent3">
                <a:lumMod val="5000"/>
                <a:lumOff val="95000"/>
              </a:schemeClr>
            </a:gs>
            <a:gs pos="74000">
              <a:schemeClr val="accent3">
                <a:lumMod val="45000"/>
                <a:lumOff val="55000"/>
              </a:schemeClr>
            </a:gs>
            <a:gs pos="97000">
              <a:schemeClr val="accent3">
                <a:lumMod val="45000"/>
                <a:lumOff val="5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extBox 11"/>
          <p:cNvSpPr txBox="1"/>
          <p:nvPr/>
        </p:nvSpPr>
        <p:spPr>
          <a:xfrm>
            <a:off x="753377" y="152338"/>
            <a:ext cx="10888345" cy="953135"/>
          </a:xfrm>
          <a:prstGeom prst="rect">
            <a:avLst/>
          </a:prstGeom>
          <a:noFill/>
          <a:effectLst/>
        </p:spPr>
        <p:txBody>
          <a:bodyPr wrap="square" rtlCol="0">
            <a:spAutoFit/>
          </a:bodyPr>
          <a:lstStyle/>
          <a:p>
            <a:r>
              <a:rPr sz="2800" b="1" dirty="0">
                <a:effectLst/>
                <a:latin typeface="Calibri" panose="020F0502020204030204" pitchFamily="34" charset="0"/>
                <a:ea typeface="Calibri" panose="020F0502020204030204" pitchFamily="34" charset="0"/>
                <a:cs typeface="Calibri" panose="020F0502020204030204" pitchFamily="34" charset="0"/>
                <a:sym typeface="+mn-ea"/>
              </a:rPr>
              <a:t>Work in pairs. Ask and answer about </a:t>
            </a:r>
            <a:r>
              <a:rPr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sym typeface="+mn-ea"/>
              </a:rPr>
              <a:t>the Great Barrier Reef</a:t>
            </a:r>
            <a:r>
              <a:rPr sz="2800" b="1" dirty="0">
                <a:effectLst/>
                <a:latin typeface="Calibri" panose="020F0502020204030204" pitchFamily="34" charset="0"/>
                <a:ea typeface="Calibri" panose="020F0502020204030204" pitchFamily="34" charset="0"/>
                <a:cs typeface="Calibri" panose="020F0502020204030204" pitchFamily="34" charset="0"/>
                <a:sym typeface="+mn-ea"/>
              </a:rPr>
              <a:t>, using the facts below. Then prepare a short talk about it.</a:t>
            </a:r>
          </a:p>
        </p:txBody>
      </p:sp>
      <p:sp>
        <p:nvSpPr>
          <p:cNvPr id="16" name="Rounded Rectangle 15"/>
          <p:cNvSpPr/>
          <p:nvPr/>
        </p:nvSpPr>
        <p:spPr>
          <a:xfrm>
            <a:off x="197986" y="25868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0771" y="156043"/>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4" name="Rounded Rectangle 3"/>
          <p:cNvSpPr/>
          <p:nvPr/>
        </p:nvSpPr>
        <p:spPr>
          <a:xfrm>
            <a:off x="-7147928" y="211923"/>
            <a:ext cx="6127115" cy="975360"/>
          </a:xfrm>
          <a:prstGeom prst="roundRect">
            <a:avLst>
              <a:gd name="adj" fmla="val 50000"/>
            </a:avLst>
          </a:prstGeom>
          <a:solidFill>
            <a:srgbClr val="C7E2A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World Heritage Site (1981)</a:t>
            </a:r>
          </a:p>
        </p:txBody>
      </p:sp>
      <p:sp>
        <p:nvSpPr>
          <p:cNvPr id="6" name="Rounded Rectangle 5"/>
          <p:cNvSpPr/>
          <p:nvPr/>
        </p:nvSpPr>
        <p:spPr>
          <a:xfrm>
            <a:off x="-7147928" y="1306663"/>
            <a:ext cx="6127115" cy="975360"/>
          </a:xfrm>
          <a:prstGeom prst="roundRect">
            <a:avLst>
              <a:gd name="adj" fmla="val 50000"/>
            </a:avLst>
          </a:prstGeom>
          <a:solidFill>
            <a:srgbClr val="F9BCA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Location: the Coral Sea, Australia</a:t>
            </a:r>
          </a:p>
        </p:txBody>
      </p:sp>
      <p:sp>
        <p:nvSpPr>
          <p:cNvPr id="7" name="Rounded Rectangle 6"/>
          <p:cNvSpPr/>
          <p:nvPr/>
        </p:nvSpPr>
        <p:spPr>
          <a:xfrm>
            <a:off x="-7147928" y="2401403"/>
            <a:ext cx="6127115" cy="975360"/>
          </a:xfrm>
          <a:prstGeom prst="roundRect">
            <a:avLst>
              <a:gd name="adj" fmla="val 50000"/>
            </a:avLst>
          </a:prstGeom>
          <a:solidFill>
            <a:srgbClr val="FEE8B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Total area: about 334,400 km2</a:t>
            </a:r>
          </a:p>
        </p:txBody>
      </p:sp>
      <p:sp>
        <p:nvSpPr>
          <p:cNvPr id="8" name="Rounded Rectangle 7"/>
          <p:cNvSpPr/>
          <p:nvPr/>
        </p:nvSpPr>
        <p:spPr>
          <a:xfrm>
            <a:off x="-7147928" y="4590883"/>
            <a:ext cx="6127115" cy="975360"/>
          </a:xfrm>
          <a:prstGeom prst="roundRect">
            <a:avLst>
              <a:gd name="adj" fmla="val 50000"/>
            </a:avLst>
          </a:prstGeom>
          <a:solidFill>
            <a:srgbClr val="E7C6D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Tourists’ activities: coral watching, sailing, scuba diving</a:t>
            </a:r>
          </a:p>
        </p:txBody>
      </p:sp>
      <p:sp>
        <p:nvSpPr>
          <p:cNvPr id="9" name="Rounded Rectangle 8"/>
          <p:cNvSpPr/>
          <p:nvPr/>
        </p:nvSpPr>
        <p:spPr>
          <a:xfrm>
            <a:off x="-7147928" y="3496143"/>
            <a:ext cx="6127115" cy="975360"/>
          </a:xfrm>
          <a:prstGeom prst="roundRect">
            <a:avLst>
              <a:gd name="adj" fmla="val 50000"/>
            </a:avLst>
          </a:prstGeom>
          <a:solidFill>
            <a:srgbClr val="85DFF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Over 400 different types of corals</a:t>
            </a:r>
          </a:p>
        </p:txBody>
      </p:sp>
      <p:sp>
        <p:nvSpPr>
          <p:cNvPr id="18" name="Rounded Rectangle 17"/>
          <p:cNvSpPr/>
          <p:nvPr/>
        </p:nvSpPr>
        <p:spPr>
          <a:xfrm>
            <a:off x="166370" y="1290399"/>
            <a:ext cx="5676165" cy="830536"/>
          </a:xfrm>
          <a:prstGeom prst="roundRect">
            <a:avLst>
              <a:gd name="adj" fmla="val 50000"/>
            </a:avLst>
          </a:prstGeom>
          <a:solidFill>
            <a:srgbClr val="C7E2A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dirty="0">
                <a:solidFill>
                  <a:schemeClr val="tx1"/>
                </a:solidFill>
              </a:rPr>
              <a:t>World Heritage Site (1981)</a:t>
            </a:r>
          </a:p>
        </p:txBody>
      </p:sp>
      <p:sp>
        <p:nvSpPr>
          <p:cNvPr id="19" name="Rounded Rectangle 18"/>
          <p:cNvSpPr/>
          <p:nvPr/>
        </p:nvSpPr>
        <p:spPr>
          <a:xfrm>
            <a:off x="166370" y="2279259"/>
            <a:ext cx="5676165" cy="830536"/>
          </a:xfrm>
          <a:prstGeom prst="roundRect">
            <a:avLst>
              <a:gd name="adj" fmla="val 50000"/>
            </a:avLst>
          </a:prstGeom>
          <a:solidFill>
            <a:srgbClr val="F9BCA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dirty="0">
                <a:solidFill>
                  <a:schemeClr val="tx1"/>
                </a:solidFill>
              </a:rPr>
              <a:t>Location: the Coral Sea, Australia</a:t>
            </a:r>
          </a:p>
        </p:txBody>
      </p:sp>
      <p:sp>
        <p:nvSpPr>
          <p:cNvPr id="20" name="Rounded Rectangle 19"/>
          <p:cNvSpPr/>
          <p:nvPr/>
        </p:nvSpPr>
        <p:spPr>
          <a:xfrm>
            <a:off x="166370" y="3297000"/>
            <a:ext cx="5676165" cy="830536"/>
          </a:xfrm>
          <a:prstGeom prst="roundRect">
            <a:avLst>
              <a:gd name="adj" fmla="val 50000"/>
            </a:avLst>
          </a:prstGeom>
          <a:solidFill>
            <a:srgbClr val="FEE8B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a:solidFill>
                  <a:schemeClr val="tx1"/>
                </a:solidFill>
              </a:rPr>
              <a:t>Total area: about 334,400 km2</a:t>
            </a:r>
          </a:p>
        </p:txBody>
      </p:sp>
      <p:sp>
        <p:nvSpPr>
          <p:cNvPr id="21" name="Rounded Rectangle 20"/>
          <p:cNvSpPr/>
          <p:nvPr/>
        </p:nvSpPr>
        <p:spPr>
          <a:xfrm>
            <a:off x="166370" y="5322852"/>
            <a:ext cx="5676165" cy="830536"/>
          </a:xfrm>
          <a:prstGeom prst="roundRect">
            <a:avLst>
              <a:gd name="adj" fmla="val 50000"/>
            </a:avLst>
          </a:prstGeom>
          <a:solidFill>
            <a:srgbClr val="E7C6D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dirty="0">
                <a:solidFill>
                  <a:schemeClr val="tx1"/>
                </a:solidFill>
              </a:rPr>
              <a:t>Tourists’ activities: coral watching, sailing, scuba diving</a:t>
            </a:r>
          </a:p>
        </p:txBody>
      </p:sp>
      <p:sp>
        <p:nvSpPr>
          <p:cNvPr id="22" name="Rounded Rectangle 21"/>
          <p:cNvSpPr/>
          <p:nvPr/>
        </p:nvSpPr>
        <p:spPr>
          <a:xfrm>
            <a:off x="166370" y="4333982"/>
            <a:ext cx="5676165" cy="830536"/>
          </a:xfrm>
          <a:prstGeom prst="roundRect">
            <a:avLst>
              <a:gd name="adj" fmla="val 50000"/>
            </a:avLst>
          </a:prstGeom>
          <a:solidFill>
            <a:srgbClr val="85DFF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a:solidFill>
                  <a:schemeClr val="tx1"/>
                </a:solidFill>
              </a:rPr>
              <a:t>Over 400 different types of corals</a:t>
            </a:r>
          </a:p>
        </p:txBody>
      </p:sp>
      <p:sp>
        <p:nvSpPr>
          <p:cNvPr id="3" name="Rectangle 2"/>
          <p:cNvSpPr/>
          <p:nvPr/>
        </p:nvSpPr>
        <p:spPr>
          <a:xfrm>
            <a:off x="6096000" y="1656326"/>
            <a:ext cx="6096000" cy="2677656"/>
          </a:xfrm>
          <a:prstGeom prst="rect">
            <a:avLst/>
          </a:prstGeom>
          <a:solidFill>
            <a:schemeClr val="accent4">
              <a:lumMod val="20000"/>
              <a:lumOff val="80000"/>
            </a:schemeClr>
          </a:solidFill>
        </p:spPr>
        <p:txBody>
          <a:bodyPr>
            <a:spAutoFit/>
          </a:bodyPr>
          <a:lstStyle/>
          <a:p>
            <a:pPr marL="285750" indent="-285750" algn="just">
              <a:buFont typeface="Wingdings" panose="05000000000000000000" pitchFamily="2" charset="2"/>
              <a:buChar char="Ø"/>
            </a:pPr>
            <a:r>
              <a:rPr lang="en-US" sz="2800" b="1" dirty="0">
                <a:solidFill>
                  <a:srgbClr val="000000"/>
                </a:solidFill>
                <a:latin typeface="Calibri" panose="020F0502020204030204" pitchFamily="34" charset="0"/>
                <a:cs typeface="Calibri" panose="020F0502020204030204" pitchFamily="34" charset="0"/>
              </a:rPr>
              <a:t>Examples:</a:t>
            </a:r>
            <a:endParaRPr lang="en-US" sz="2800" dirty="0">
              <a:solidFill>
                <a:srgbClr val="000000"/>
              </a:solidFill>
              <a:latin typeface="Calibri" panose="020F0502020204030204" pitchFamily="34" charset="0"/>
              <a:cs typeface="Calibri" panose="020F0502020204030204" pitchFamily="34" charset="0"/>
            </a:endParaRPr>
          </a:p>
          <a:p>
            <a:pPr marL="635" indent="-635"/>
            <a:r>
              <a:rPr lang="en-US" sz="2800" b="1" dirty="0">
                <a:solidFill>
                  <a:srgbClr val="FF0000"/>
                </a:solidFill>
                <a:latin typeface="Calibri" panose="020F0502020204030204" pitchFamily="34" charset="0"/>
                <a:cs typeface="Calibri" panose="020F0502020204030204" pitchFamily="34" charset="0"/>
              </a:rPr>
              <a:t>A: </a:t>
            </a:r>
            <a:r>
              <a:rPr lang="en-US" sz="2800" dirty="0">
                <a:solidFill>
                  <a:srgbClr val="000000"/>
                </a:solidFill>
                <a:latin typeface="Calibri" panose="020F0502020204030204" pitchFamily="34" charset="0"/>
                <a:cs typeface="Calibri" panose="020F0502020204030204" pitchFamily="34" charset="0"/>
              </a:rPr>
              <a:t>When did the Great Barrier Reef become a World Heritage Site?</a:t>
            </a:r>
          </a:p>
          <a:p>
            <a:pPr marL="635" indent="-635"/>
            <a:r>
              <a:rPr lang="en-US" sz="2800" b="1" dirty="0">
                <a:solidFill>
                  <a:srgbClr val="0070C0"/>
                </a:solidFill>
                <a:latin typeface="Calibri" panose="020F0502020204030204" pitchFamily="34" charset="0"/>
                <a:cs typeface="Calibri" panose="020F0502020204030204" pitchFamily="34" charset="0"/>
              </a:rPr>
              <a:t>B: </a:t>
            </a:r>
            <a:r>
              <a:rPr lang="en-US" sz="2800" dirty="0">
                <a:solidFill>
                  <a:srgbClr val="000000"/>
                </a:solidFill>
                <a:latin typeface="Calibri" panose="020F0502020204030204" pitchFamily="34" charset="0"/>
                <a:cs typeface="Calibri" panose="020F0502020204030204" pitchFamily="34" charset="0"/>
              </a:rPr>
              <a:t>In 1981.</a:t>
            </a:r>
          </a:p>
          <a:p>
            <a:pPr marL="635" indent="-635"/>
            <a:r>
              <a:rPr lang="en-US" sz="2800" b="1" dirty="0">
                <a:solidFill>
                  <a:srgbClr val="FF0000"/>
                </a:solidFill>
                <a:latin typeface="Calibri" panose="020F0502020204030204" pitchFamily="34" charset="0"/>
                <a:cs typeface="Calibri" panose="020F0502020204030204" pitchFamily="34" charset="0"/>
              </a:rPr>
              <a:t>A:</a:t>
            </a:r>
            <a:r>
              <a:rPr lang="en-US" sz="2800" dirty="0">
                <a:solidFill>
                  <a:srgbClr val="FF0000"/>
                </a:solidFill>
                <a:latin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cs typeface="Calibri" panose="020F0502020204030204" pitchFamily="34" charset="0"/>
              </a:rPr>
              <a:t>Where is it located?</a:t>
            </a:r>
          </a:p>
          <a:p>
            <a:pPr marL="635" indent="-635"/>
            <a:r>
              <a:rPr lang="en-US" sz="2800" b="1" dirty="0">
                <a:solidFill>
                  <a:srgbClr val="0070C0"/>
                </a:solidFill>
                <a:latin typeface="Calibri" panose="020F0502020204030204" pitchFamily="34" charset="0"/>
                <a:cs typeface="Calibri" panose="020F0502020204030204" pitchFamily="34" charset="0"/>
              </a:rPr>
              <a:t>B:</a:t>
            </a:r>
            <a:r>
              <a:rPr lang="en-US" sz="2800" dirty="0">
                <a:solidFill>
                  <a:srgbClr val="0070C0"/>
                </a:solidFill>
                <a:latin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cs typeface="Calibri" panose="020F0502020204030204" pitchFamily="34" charset="0"/>
              </a:rPr>
              <a:t>In the Coral Sea, Australia.…</a:t>
            </a:r>
          </a:p>
        </p:txBody>
      </p:sp>
    </p:spTree>
    <p:extLst>
      <p:ext uri="{BB962C8B-B14F-4D97-AF65-F5344CB8AC3E}">
        <p14:creationId xmlns:p14="http://schemas.microsoft.com/office/powerpoint/2010/main" val="3109062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68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2" name="TextBox 11"/>
          <p:cNvSpPr txBox="1"/>
          <p:nvPr/>
        </p:nvSpPr>
        <p:spPr>
          <a:xfrm>
            <a:off x="753377" y="152338"/>
            <a:ext cx="10888345" cy="953135"/>
          </a:xfrm>
          <a:prstGeom prst="rect">
            <a:avLst/>
          </a:prstGeom>
          <a:noFill/>
          <a:effectLst/>
        </p:spPr>
        <p:txBody>
          <a:bodyPr wrap="square" rtlCol="0">
            <a:spAutoFit/>
          </a:bodyPr>
          <a:lstStyle/>
          <a:p>
            <a:r>
              <a:rPr sz="2800" b="1" dirty="0">
                <a:effectLst/>
                <a:latin typeface="Calibri" panose="020F0502020204030204" pitchFamily="34" charset="0"/>
                <a:ea typeface="Calibri" panose="020F0502020204030204" pitchFamily="34" charset="0"/>
                <a:cs typeface="Calibri" panose="020F0502020204030204" pitchFamily="34" charset="0"/>
                <a:sym typeface="+mn-ea"/>
              </a:rPr>
              <a:t>Work in pairs. Ask and answer about </a:t>
            </a:r>
            <a:r>
              <a:rPr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sym typeface="+mn-ea"/>
              </a:rPr>
              <a:t>the Great Barrier Reef</a:t>
            </a:r>
            <a:r>
              <a:rPr sz="2800" b="1" dirty="0">
                <a:effectLst/>
                <a:latin typeface="Calibri" panose="020F0502020204030204" pitchFamily="34" charset="0"/>
                <a:ea typeface="Calibri" panose="020F0502020204030204" pitchFamily="34" charset="0"/>
                <a:cs typeface="Calibri" panose="020F0502020204030204" pitchFamily="34" charset="0"/>
                <a:sym typeface="+mn-ea"/>
              </a:rPr>
              <a:t>, using the facts below. Then prepare a short talk about it.</a:t>
            </a:r>
          </a:p>
        </p:txBody>
      </p:sp>
      <p:sp>
        <p:nvSpPr>
          <p:cNvPr id="16" name="Rounded Rectangle 15"/>
          <p:cNvSpPr/>
          <p:nvPr/>
        </p:nvSpPr>
        <p:spPr>
          <a:xfrm>
            <a:off x="197986" y="25868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0771" y="156043"/>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4" name="Rounded Rectangle 3"/>
          <p:cNvSpPr/>
          <p:nvPr/>
        </p:nvSpPr>
        <p:spPr>
          <a:xfrm>
            <a:off x="-7147928" y="211923"/>
            <a:ext cx="6127115" cy="975360"/>
          </a:xfrm>
          <a:prstGeom prst="roundRect">
            <a:avLst>
              <a:gd name="adj" fmla="val 50000"/>
            </a:avLst>
          </a:prstGeom>
          <a:solidFill>
            <a:srgbClr val="C7E2A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World Heritage Site (1981)</a:t>
            </a:r>
          </a:p>
        </p:txBody>
      </p:sp>
      <p:sp>
        <p:nvSpPr>
          <p:cNvPr id="6" name="Rounded Rectangle 5"/>
          <p:cNvSpPr/>
          <p:nvPr/>
        </p:nvSpPr>
        <p:spPr>
          <a:xfrm>
            <a:off x="-7147928" y="1306663"/>
            <a:ext cx="6127115" cy="975360"/>
          </a:xfrm>
          <a:prstGeom prst="roundRect">
            <a:avLst>
              <a:gd name="adj" fmla="val 50000"/>
            </a:avLst>
          </a:prstGeom>
          <a:solidFill>
            <a:srgbClr val="F9BCA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Location: the Coral Sea, Australia</a:t>
            </a:r>
          </a:p>
        </p:txBody>
      </p:sp>
      <p:sp>
        <p:nvSpPr>
          <p:cNvPr id="7" name="Rounded Rectangle 6"/>
          <p:cNvSpPr/>
          <p:nvPr/>
        </p:nvSpPr>
        <p:spPr>
          <a:xfrm>
            <a:off x="-7147928" y="2401403"/>
            <a:ext cx="6127115" cy="975360"/>
          </a:xfrm>
          <a:prstGeom prst="roundRect">
            <a:avLst>
              <a:gd name="adj" fmla="val 50000"/>
            </a:avLst>
          </a:prstGeom>
          <a:solidFill>
            <a:srgbClr val="FEE8B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Total area: about 334,400 km2</a:t>
            </a:r>
          </a:p>
        </p:txBody>
      </p:sp>
      <p:sp>
        <p:nvSpPr>
          <p:cNvPr id="8" name="Rounded Rectangle 7"/>
          <p:cNvSpPr/>
          <p:nvPr/>
        </p:nvSpPr>
        <p:spPr>
          <a:xfrm>
            <a:off x="-7147928" y="4590883"/>
            <a:ext cx="6127115" cy="975360"/>
          </a:xfrm>
          <a:prstGeom prst="roundRect">
            <a:avLst>
              <a:gd name="adj" fmla="val 50000"/>
            </a:avLst>
          </a:prstGeom>
          <a:solidFill>
            <a:srgbClr val="E7C6D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Tourists’ activities: coral watching, sailing, scuba diving</a:t>
            </a:r>
          </a:p>
        </p:txBody>
      </p:sp>
      <p:sp>
        <p:nvSpPr>
          <p:cNvPr id="9" name="Rounded Rectangle 8"/>
          <p:cNvSpPr/>
          <p:nvPr/>
        </p:nvSpPr>
        <p:spPr>
          <a:xfrm>
            <a:off x="-7147928" y="3496143"/>
            <a:ext cx="6127115" cy="975360"/>
          </a:xfrm>
          <a:prstGeom prst="roundRect">
            <a:avLst>
              <a:gd name="adj" fmla="val 50000"/>
            </a:avLst>
          </a:prstGeom>
          <a:solidFill>
            <a:srgbClr val="85DFF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Over 400 different types of corals</a:t>
            </a:r>
          </a:p>
        </p:txBody>
      </p:sp>
      <p:sp>
        <p:nvSpPr>
          <p:cNvPr id="18" name="Rounded Rectangle 17"/>
          <p:cNvSpPr/>
          <p:nvPr/>
        </p:nvSpPr>
        <p:spPr>
          <a:xfrm>
            <a:off x="166370" y="1290399"/>
            <a:ext cx="5387407" cy="830536"/>
          </a:xfrm>
          <a:prstGeom prst="roundRect">
            <a:avLst>
              <a:gd name="adj" fmla="val 50000"/>
            </a:avLst>
          </a:prstGeom>
          <a:solidFill>
            <a:srgbClr val="C7E2A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dirty="0">
                <a:solidFill>
                  <a:schemeClr val="tx1"/>
                </a:solidFill>
              </a:rPr>
              <a:t>World Heritage Site (1981)</a:t>
            </a:r>
          </a:p>
        </p:txBody>
      </p:sp>
      <p:sp>
        <p:nvSpPr>
          <p:cNvPr id="19" name="Rounded Rectangle 18"/>
          <p:cNvSpPr/>
          <p:nvPr/>
        </p:nvSpPr>
        <p:spPr>
          <a:xfrm>
            <a:off x="166370" y="2279259"/>
            <a:ext cx="5387407" cy="830536"/>
          </a:xfrm>
          <a:prstGeom prst="roundRect">
            <a:avLst>
              <a:gd name="adj" fmla="val 50000"/>
            </a:avLst>
          </a:prstGeom>
          <a:solidFill>
            <a:srgbClr val="F9BCA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dirty="0">
                <a:solidFill>
                  <a:schemeClr val="tx1"/>
                </a:solidFill>
              </a:rPr>
              <a:t>Location: the Coral Sea, Australia</a:t>
            </a:r>
          </a:p>
        </p:txBody>
      </p:sp>
      <p:sp>
        <p:nvSpPr>
          <p:cNvPr id="20" name="Rounded Rectangle 19"/>
          <p:cNvSpPr/>
          <p:nvPr/>
        </p:nvSpPr>
        <p:spPr>
          <a:xfrm>
            <a:off x="166370" y="3297000"/>
            <a:ext cx="5387407" cy="830536"/>
          </a:xfrm>
          <a:prstGeom prst="roundRect">
            <a:avLst>
              <a:gd name="adj" fmla="val 50000"/>
            </a:avLst>
          </a:prstGeom>
          <a:solidFill>
            <a:srgbClr val="FEE8B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dirty="0">
                <a:solidFill>
                  <a:schemeClr val="tx1"/>
                </a:solidFill>
              </a:rPr>
              <a:t>Total area: about 334,400 km2</a:t>
            </a:r>
          </a:p>
        </p:txBody>
      </p:sp>
      <p:sp>
        <p:nvSpPr>
          <p:cNvPr id="21" name="Rounded Rectangle 20"/>
          <p:cNvSpPr/>
          <p:nvPr/>
        </p:nvSpPr>
        <p:spPr>
          <a:xfrm>
            <a:off x="166370" y="5322852"/>
            <a:ext cx="5387407" cy="830536"/>
          </a:xfrm>
          <a:prstGeom prst="roundRect">
            <a:avLst>
              <a:gd name="adj" fmla="val 50000"/>
            </a:avLst>
          </a:prstGeom>
          <a:solidFill>
            <a:srgbClr val="E7C6D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dirty="0">
                <a:solidFill>
                  <a:schemeClr val="tx1"/>
                </a:solidFill>
              </a:rPr>
              <a:t>Tourists’ activities: coral watching, sailing, scuba diving</a:t>
            </a:r>
          </a:p>
        </p:txBody>
      </p:sp>
      <p:sp>
        <p:nvSpPr>
          <p:cNvPr id="22" name="Rounded Rectangle 21"/>
          <p:cNvSpPr/>
          <p:nvPr/>
        </p:nvSpPr>
        <p:spPr>
          <a:xfrm>
            <a:off x="166370" y="4333982"/>
            <a:ext cx="5387407" cy="830536"/>
          </a:xfrm>
          <a:prstGeom prst="roundRect">
            <a:avLst>
              <a:gd name="adj" fmla="val 50000"/>
            </a:avLst>
          </a:prstGeom>
          <a:solidFill>
            <a:srgbClr val="85DFF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a:solidFill>
                  <a:schemeClr val="tx1"/>
                </a:solidFill>
              </a:rPr>
              <a:t>Over 400 different types of corals</a:t>
            </a:r>
          </a:p>
        </p:txBody>
      </p:sp>
      <p:sp>
        <p:nvSpPr>
          <p:cNvPr id="23" name="Rectangle 22"/>
          <p:cNvSpPr/>
          <p:nvPr/>
        </p:nvSpPr>
        <p:spPr>
          <a:xfrm>
            <a:off x="5987332" y="1292911"/>
            <a:ext cx="5721767" cy="3785652"/>
          </a:xfrm>
          <a:prstGeom prst="rect">
            <a:avLst/>
          </a:prstGeom>
          <a:solidFill>
            <a:schemeClr val="accent4">
              <a:lumMod val="20000"/>
              <a:lumOff val="80000"/>
            </a:schemeClr>
          </a:solidFill>
        </p:spPr>
        <p:txBody>
          <a:bodyPr wrap="square">
            <a:spAutoFit/>
          </a:bodyPr>
          <a:lstStyle/>
          <a:p>
            <a:r>
              <a:rPr lang="en-US" sz="2400" b="1" dirty="0">
                <a:solidFill>
                  <a:srgbClr val="0070C0"/>
                </a:solidFill>
              </a:rPr>
              <a:t>C</a:t>
            </a:r>
            <a:r>
              <a:rPr lang="vi-VN" sz="2400" dirty="0" smtClean="0"/>
              <a:t>: </a:t>
            </a:r>
            <a:r>
              <a:rPr lang="vi-VN" sz="2400" dirty="0"/>
              <a:t>What is the total area of the Great Barrier Reef</a:t>
            </a:r>
            <a:r>
              <a:rPr lang="vi-VN" sz="2400" dirty="0" smtClean="0"/>
              <a:t>?</a:t>
            </a:r>
            <a:endParaRPr lang="en-US" sz="2400" dirty="0" smtClean="0"/>
          </a:p>
          <a:p>
            <a:r>
              <a:rPr lang="en-US" sz="2400" b="1" dirty="0" smtClean="0">
                <a:solidFill>
                  <a:srgbClr val="C00000"/>
                </a:solidFill>
              </a:rPr>
              <a:t>D</a:t>
            </a:r>
            <a:r>
              <a:rPr lang="vi-VN" sz="2400" dirty="0" smtClean="0">
                <a:solidFill>
                  <a:srgbClr val="0070C0"/>
                </a:solidFill>
              </a:rPr>
              <a:t>: </a:t>
            </a:r>
            <a:r>
              <a:rPr lang="vi-VN" sz="2400" dirty="0"/>
              <a:t>The total area of the Great Barrier Reef is approximately 334,400 square kilometers</a:t>
            </a:r>
            <a:r>
              <a:rPr lang="vi-VN" sz="2400" dirty="0" smtClean="0"/>
              <a:t>.</a:t>
            </a:r>
            <a:endParaRPr lang="en-US" sz="2400" dirty="0" smtClean="0"/>
          </a:p>
          <a:p>
            <a:r>
              <a:rPr lang="en-US" sz="2400" b="1" dirty="0">
                <a:solidFill>
                  <a:srgbClr val="0070C0"/>
                </a:solidFill>
              </a:rPr>
              <a:t>C</a:t>
            </a:r>
            <a:r>
              <a:rPr lang="vi-VN" sz="2400" dirty="0" smtClean="0"/>
              <a:t>: </a:t>
            </a:r>
            <a:r>
              <a:rPr lang="vi-VN" sz="2400" dirty="0"/>
              <a:t>How many different types of corals are found in the Great Barrier Reef</a:t>
            </a:r>
            <a:r>
              <a:rPr lang="vi-VN" sz="2400" dirty="0" smtClean="0"/>
              <a:t>?</a:t>
            </a:r>
            <a:endParaRPr lang="en-US" sz="2400" dirty="0" smtClean="0"/>
          </a:p>
          <a:p>
            <a:r>
              <a:rPr lang="en-US" sz="2400" b="1" dirty="0" smtClean="0">
                <a:solidFill>
                  <a:srgbClr val="C00000"/>
                </a:solidFill>
              </a:rPr>
              <a:t>D</a:t>
            </a:r>
            <a:r>
              <a:rPr lang="vi-VN" sz="2400" dirty="0" smtClean="0"/>
              <a:t>: </a:t>
            </a:r>
            <a:r>
              <a:rPr lang="vi-VN" sz="2400" dirty="0"/>
              <a:t>Over 400 different types of corals are found within the Great Barrier Reef ecosystem</a:t>
            </a:r>
            <a:r>
              <a:rPr lang="vi-VN" sz="2400" dirty="0" smtClean="0"/>
              <a:t>.</a:t>
            </a:r>
            <a:endParaRPr lang="en-US" sz="2400" dirty="0" smtClean="0"/>
          </a:p>
        </p:txBody>
      </p:sp>
    </p:spTree>
    <p:extLst>
      <p:ext uri="{BB962C8B-B14F-4D97-AF65-F5344CB8AC3E}">
        <p14:creationId xmlns:p14="http://schemas.microsoft.com/office/powerpoint/2010/main" val="25528434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5722588" y="1963872"/>
            <a:ext cx="6469412" cy="2785378"/>
          </a:xfrm>
          <a:prstGeom prst="rect">
            <a:avLst/>
          </a:prstGeom>
          <a:solidFill>
            <a:schemeClr val="accent4">
              <a:lumMod val="20000"/>
              <a:lumOff val="80000"/>
            </a:schemeClr>
          </a:solidFill>
        </p:spPr>
        <p:txBody>
          <a:bodyPr wrap="square">
            <a:spAutoFit/>
          </a:bodyPr>
          <a:lstStyle/>
          <a:p>
            <a:r>
              <a:rPr lang="en-US" sz="2500" b="1" dirty="0">
                <a:solidFill>
                  <a:srgbClr val="0070C0"/>
                </a:solidFill>
              </a:rPr>
              <a:t>C</a:t>
            </a:r>
            <a:r>
              <a:rPr lang="vi-VN" sz="2500" dirty="0"/>
              <a:t>: What are some activities that tourists can engage in at the Great Barrier Reef?</a:t>
            </a:r>
            <a:endParaRPr lang="en-US" sz="2500" dirty="0"/>
          </a:p>
          <a:p>
            <a:r>
              <a:rPr lang="en-US" sz="2500" b="1" dirty="0">
                <a:solidFill>
                  <a:srgbClr val="C00000"/>
                </a:solidFill>
              </a:rPr>
              <a:t>D</a:t>
            </a:r>
            <a:r>
              <a:rPr lang="vi-VN" sz="2500" dirty="0"/>
              <a:t>: Tourists visiting the Great Barrier Reef can enjoy activities such as coral watching, sailing, and scuba diving to explore its vibrant marine life and breathtaking underwater scenery.</a:t>
            </a:r>
            <a:endParaRPr lang="en-US" sz="2500" dirty="0"/>
          </a:p>
        </p:txBody>
      </p:sp>
      <p:sp>
        <p:nvSpPr>
          <p:cNvPr id="18" name="TextBox 17"/>
          <p:cNvSpPr txBox="1"/>
          <p:nvPr/>
        </p:nvSpPr>
        <p:spPr>
          <a:xfrm>
            <a:off x="753377" y="152338"/>
            <a:ext cx="10888345" cy="953135"/>
          </a:xfrm>
          <a:prstGeom prst="rect">
            <a:avLst/>
          </a:prstGeom>
          <a:noFill/>
          <a:effectLst/>
        </p:spPr>
        <p:txBody>
          <a:bodyPr wrap="square" rtlCol="0">
            <a:spAutoFit/>
          </a:bodyPr>
          <a:lstStyle/>
          <a:p>
            <a:r>
              <a:rPr sz="2800" b="1" dirty="0">
                <a:effectLst/>
                <a:latin typeface="Calibri" panose="020F0502020204030204" pitchFamily="34" charset="0"/>
                <a:ea typeface="Calibri" panose="020F0502020204030204" pitchFamily="34" charset="0"/>
                <a:cs typeface="Calibri" panose="020F0502020204030204" pitchFamily="34" charset="0"/>
                <a:sym typeface="+mn-ea"/>
              </a:rPr>
              <a:t>Work in pairs. Ask and answer about </a:t>
            </a:r>
            <a:r>
              <a:rPr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sym typeface="+mn-ea"/>
              </a:rPr>
              <a:t>the Great Barrier Reef</a:t>
            </a:r>
            <a:r>
              <a:rPr sz="2800" b="1" dirty="0">
                <a:effectLst/>
                <a:latin typeface="Calibri" panose="020F0502020204030204" pitchFamily="34" charset="0"/>
                <a:ea typeface="Calibri" panose="020F0502020204030204" pitchFamily="34" charset="0"/>
                <a:cs typeface="Calibri" panose="020F0502020204030204" pitchFamily="34" charset="0"/>
                <a:sym typeface="+mn-ea"/>
              </a:rPr>
              <a:t>, using the facts below. Then prepare a short talk about it.</a:t>
            </a:r>
          </a:p>
        </p:txBody>
      </p:sp>
      <p:sp>
        <p:nvSpPr>
          <p:cNvPr id="23" name="Rounded Rectangle 22"/>
          <p:cNvSpPr/>
          <p:nvPr/>
        </p:nvSpPr>
        <p:spPr>
          <a:xfrm>
            <a:off x="197986" y="25868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4" name="TextBox 23"/>
          <p:cNvSpPr txBox="1"/>
          <p:nvPr/>
        </p:nvSpPr>
        <p:spPr>
          <a:xfrm>
            <a:off x="250771" y="156043"/>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5" name="Rounded Rectangle 24"/>
          <p:cNvSpPr/>
          <p:nvPr/>
        </p:nvSpPr>
        <p:spPr>
          <a:xfrm>
            <a:off x="166370" y="1290399"/>
            <a:ext cx="5387407" cy="830536"/>
          </a:xfrm>
          <a:prstGeom prst="roundRect">
            <a:avLst>
              <a:gd name="adj" fmla="val 50000"/>
            </a:avLst>
          </a:prstGeom>
          <a:solidFill>
            <a:srgbClr val="C7E2A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dirty="0">
                <a:solidFill>
                  <a:schemeClr val="tx1"/>
                </a:solidFill>
              </a:rPr>
              <a:t>World Heritage Site (1981)</a:t>
            </a:r>
          </a:p>
        </p:txBody>
      </p:sp>
      <p:sp>
        <p:nvSpPr>
          <p:cNvPr id="29" name="Rounded Rectangle 28"/>
          <p:cNvSpPr/>
          <p:nvPr/>
        </p:nvSpPr>
        <p:spPr>
          <a:xfrm>
            <a:off x="166370" y="2279259"/>
            <a:ext cx="5387407" cy="830536"/>
          </a:xfrm>
          <a:prstGeom prst="roundRect">
            <a:avLst>
              <a:gd name="adj" fmla="val 50000"/>
            </a:avLst>
          </a:prstGeom>
          <a:solidFill>
            <a:srgbClr val="F9BCA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dirty="0">
                <a:solidFill>
                  <a:schemeClr val="tx1"/>
                </a:solidFill>
              </a:rPr>
              <a:t>Location: the Coral Sea, Australia</a:t>
            </a:r>
          </a:p>
        </p:txBody>
      </p:sp>
      <p:sp>
        <p:nvSpPr>
          <p:cNvPr id="30" name="Rounded Rectangle 29"/>
          <p:cNvSpPr/>
          <p:nvPr/>
        </p:nvSpPr>
        <p:spPr>
          <a:xfrm>
            <a:off x="166370" y="3297000"/>
            <a:ext cx="5387407" cy="830536"/>
          </a:xfrm>
          <a:prstGeom prst="roundRect">
            <a:avLst>
              <a:gd name="adj" fmla="val 50000"/>
            </a:avLst>
          </a:prstGeom>
          <a:solidFill>
            <a:srgbClr val="FEE8B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dirty="0">
                <a:solidFill>
                  <a:schemeClr val="tx1"/>
                </a:solidFill>
              </a:rPr>
              <a:t>Total area: about 334,400 km2</a:t>
            </a:r>
          </a:p>
        </p:txBody>
      </p:sp>
      <p:sp>
        <p:nvSpPr>
          <p:cNvPr id="31" name="Rounded Rectangle 30"/>
          <p:cNvSpPr/>
          <p:nvPr/>
        </p:nvSpPr>
        <p:spPr>
          <a:xfrm>
            <a:off x="166370" y="5322852"/>
            <a:ext cx="5387407" cy="830536"/>
          </a:xfrm>
          <a:prstGeom prst="roundRect">
            <a:avLst>
              <a:gd name="adj" fmla="val 50000"/>
            </a:avLst>
          </a:prstGeom>
          <a:solidFill>
            <a:srgbClr val="E7C6D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dirty="0">
                <a:solidFill>
                  <a:schemeClr val="tx1"/>
                </a:solidFill>
              </a:rPr>
              <a:t>Tourists’ activities: coral watching, sailing, scuba diving</a:t>
            </a:r>
          </a:p>
        </p:txBody>
      </p:sp>
      <p:sp>
        <p:nvSpPr>
          <p:cNvPr id="32" name="Rounded Rectangle 31"/>
          <p:cNvSpPr/>
          <p:nvPr/>
        </p:nvSpPr>
        <p:spPr>
          <a:xfrm>
            <a:off x="166370" y="4333982"/>
            <a:ext cx="5387407" cy="830536"/>
          </a:xfrm>
          <a:prstGeom prst="roundRect">
            <a:avLst>
              <a:gd name="adj" fmla="val 50000"/>
            </a:avLst>
          </a:prstGeom>
          <a:solidFill>
            <a:srgbClr val="85DFF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a:solidFill>
                  <a:schemeClr val="tx1"/>
                </a:solidFill>
              </a:rPr>
              <a:t>Over 400 different types of corals</a:t>
            </a:r>
          </a:p>
        </p:txBody>
      </p:sp>
    </p:spTree>
    <p:extLst>
      <p:ext uri="{BB962C8B-B14F-4D97-AF65-F5344CB8AC3E}">
        <p14:creationId xmlns:p14="http://schemas.microsoft.com/office/powerpoint/2010/main" val="21079019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6661" y="44009"/>
            <a:ext cx="1088834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groups. Introduce the Great Barrier Reef to the class.</a:t>
            </a:r>
          </a:p>
        </p:txBody>
      </p:sp>
      <p:sp>
        <p:nvSpPr>
          <p:cNvPr id="16" name="Rounded Rectangle 15"/>
          <p:cNvSpPr/>
          <p:nvPr/>
        </p:nvSpPr>
        <p:spPr>
          <a:xfrm>
            <a:off x="143994" y="10264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96779" y="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6" name="Text Box 5"/>
          <p:cNvSpPr txBox="1"/>
          <p:nvPr/>
        </p:nvSpPr>
        <p:spPr>
          <a:xfrm>
            <a:off x="430125" y="706755"/>
            <a:ext cx="11321415" cy="1077218"/>
          </a:xfrm>
          <a:prstGeom prst="rect">
            <a:avLst/>
          </a:prstGeom>
          <a:noFill/>
          <a:ln w="9525">
            <a:noFill/>
          </a:ln>
        </p:spPr>
        <p:txBody>
          <a:bodyPr wrap="square">
            <a:spAutoFit/>
          </a:bodyPr>
          <a:lstStyle/>
          <a:p>
            <a:pPr marL="1270" indent="-1270"/>
            <a:r>
              <a:rPr lang="en-US" sz="3200" b="0" dirty="0">
                <a:solidFill>
                  <a:srgbClr val="000000"/>
                </a:solidFill>
                <a:latin typeface="Calibri" panose="020F0502020204030204" pitchFamily="34" charset="0"/>
                <a:cs typeface="Calibri" panose="020F0502020204030204" pitchFamily="34" charset="0"/>
              </a:rPr>
              <a:t>- Work in groups to use the answers in Activity 4 and the vocabulary learnt in the unit to talk about the Great Barrier Reef</a:t>
            </a:r>
          </a:p>
        </p:txBody>
      </p:sp>
      <p:grpSp>
        <p:nvGrpSpPr>
          <p:cNvPr id="14" name="Group 13"/>
          <p:cNvGrpSpPr/>
          <p:nvPr/>
        </p:nvGrpSpPr>
        <p:grpSpPr>
          <a:xfrm>
            <a:off x="1588078" y="1634836"/>
            <a:ext cx="5671704" cy="4248727"/>
            <a:chOff x="6690" y="5994"/>
            <a:chExt cx="7600" cy="5310"/>
          </a:xfrm>
        </p:grpSpPr>
        <p:pic>
          <p:nvPicPr>
            <p:cNvPr id="8" name="Picture 7"/>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6690" y="5994"/>
              <a:ext cx="7600" cy="5311"/>
            </a:xfrm>
            <a:prstGeom prst="rect">
              <a:avLst/>
            </a:prstGeom>
          </p:spPr>
        </p:pic>
        <p:pic>
          <p:nvPicPr>
            <p:cNvPr id="10" name="Picture 9"/>
            <p:cNvPicPr>
              <a:picLocks noChangeAspect="1"/>
            </p:cNvPicPr>
            <p:nvPr/>
          </p:nvPicPr>
          <p:blipFill>
            <a:blip r:embed="rId4"/>
            <a:stretch>
              <a:fillRect/>
            </a:stretch>
          </p:blipFill>
          <p:spPr>
            <a:xfrm>
              <a:off x="7500" y="6911"/>
              <a:ext cx="5223" cy="3477"/>
            </a:xfrm>
            <a:prstGeom prst="rect">
              <a:avLst/>
            </a:prstGeom>
          </p:spPr>
        </p:pic>
      </p:grpSp>
      <p:pic>
        <p:nvPicPr>
          <p:cNvPr id="18" name="Picture 17"/>
          <p:cNvPicPr>
            <a:picLocks noChangeAspect="1"/>
          </p:cNvPicPr>
          <p:nvPr/>
        </p:nvPicPr>
        <p:blipFill>
          <a:blip r:embed="rId5"/>
          <a:stretch>
            <a:fillRect/>
          </a:stretch>
        </p:blipFill>
        <p:spPr>
          <a:xfrm>
            <a:off x="9546172" y="4913745"/>
            <a:ext cx="2645828" cy="1944255"/>
          </a:xfrm>
          <a:prstGeom prst="ellipse">
            <a:avLst/>
          </a:prstGeom>
          <a:ln>
            <a:noFill/>
          </a:ln>
          <a:effectLst>
            <a:softEdge rad="112500"/>
          </a:effectLst>
        </p:spPr>
      </p:pic>
    </p:spTree>
    <p:extLst>
      <p:ext uri="{BB962C8B-B14F-4D97-AF65-F5344CB8AC3E}">
        <p14:creationId xmlns:p14="http://schemas.microsoft.com/office/powerpoint/2010/main" val="41223865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2973474" y="605246"/>
            <a:ext cx="8916670" cy="4401205"/>
          </a:xfrm>
          <a:prstGeom prst="rect">
            <a:avLst/>
          </a:prstGeom>
          <a:solidFill>
            <a:schemeClr val="accent1">
              <a:lumMod val="20000"/>
              <a:lumOff val="80000"/>
            </a:schemeClr>
          </a:solidFill>
          <a:ln w="9525">
            <a:noFill/>
          </a:ln>
        </p:spPr>
        <p:txBody>
          <a:bodyPr wrap="square">
            <a:spAutoFit/>
          </a:bodyPr>
          <a:lstStyle/>
          <a:p>
            <a:pPr marL="457200" indent="-457200" algn="just">
              <a:buFont typeface="Wingdings" panose="05000000000000000000" pitchFamily="2" charset="2"/>
              <a:buChar char="Ø"/>
            </a:pPr>
            <a:r>
              <a:rPr lang="en-US" sz="2800" b="1" dirty="0">
                <a:solidFill>
                  <a:srgbClr val="0070C0"/>
                </a:solidFill>
                <a:latin typeface="Calibri" panose="020F0502020204030204" pitchFamily="34" charset="0"/>
                <a:cs typeface="Calibri" panose="020F0502020204030204" pitchFamily="34" charset="0"/>
              </a:rPr>
              <a:t>Sample:</a:t>
            </a:r>
            <a:endParaRPr lang="en-US" sz="2800" b="0" dirty="0">
              <a:solidFill>
                <a:srgbClr val="0070C0"/>
              </a:solidFill>
              <a:latin typeface="Calibri" panose="020F0502020204030204" pitchFamily="34" charset="0"/>
              <a:cs typeface="Calibri" panose="020F0502020204030204" pitchFamily="34" charset="0"/>
            </a:endParaRPr>
          </a:p>
          <a:p>
            <a:pPr marL="1270" indent="-1270" algn="just"/>
            <a:r>
              <a:rPr lang="en-US" sz="2700" b="0" dirty="0">
                <a:solidFill>
                  <a:srgbClr val="000000"/>
                </a:solidFill>
                <a:latin typeface="Calibri" panose="020F0502020204030204" pitchFamily="34" charset="0"/>
                <a:cs typeface="Calibri" panose="020F0502020204030204" pitchFamily="34" charset="0"/>
              </a:rPr>
              <a:t>The Great Barrier Reef is a World Heritage Site. It was recognized by UNESCO in 1981. It’s located in the Coral Sea, Australia. The total area of this reef is about 334,400 km2. There are over 400 different types of corals living in the site. When you come here, you can take part in a lot of activities: coral watching, sailing, scuba diving, and so on. The Great Barrier Reef is the world's biggest single living structure. But this natural wonder is now in danger, and it needs much effort to protect it from damage.</a:t>
            </a:r>
          </a:p>
        </p:txBody>
      </p:sp>
      <p:grpSp>
        <p:nvGrpSpPr>
          <p:cNvPr id="14" name="Group 13"/>
          <p:cNvGrpSpPr/>
          <p:nvPr/>
        </p:nvGrpSpPr>
        <p:grpSpPr>
          <a:xfrm>
            <a:off x="-88900" y="2347595"/>
            <a:ext cx="3244215" cy="2266950"/>
            <a:chOff x="6690" y="5994"/>
            <a:chExt cx="7600" cy="5310"/>
          </a:xfrm>
        </p:grpSpPr>
        <p:pic>
          <p:nvPicPr>
            <p:cNvPr id="8" name="Picture 7"/>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6690" y="5994"/>
              <a:ext cx="7600" cy="5311"/>
            </a:xfrm>
            <a:prstGeom prst="rect">
              <a:avLst/>
            </a:prstGeom>
          </p:spPr>
        </p:pic>
        <p:pic>
          <p:nvPicPr>
            <p:cNvPr id="10" name="Picture 9"/>
            <p:cNvPicPr>
              <a:picLocks noChangeAspect="1"/>
            </p:cNvPicPr>
            <p:nvPr/>
          </p:nvPicPr>
          <p:blipFill>
            <a:blip r:embed="rId4"/>
            <a:stretch>
              <a:fillRect/>
            </a:stretch>
          </p:blipFill>
          <p:spPr>
            <a:xfrm>
              <a:off x="7500" y="6911"/>
              <a:ext cx="5223" cy="3477"/>
            </a:xfrm>
            <a:prstGeom prst="rect">
              <a:avLst/>
            </a:prstGeom>
          </p:spPr>
        </p:pic>
      </p:grpSp>
      <p:sp>
        <p:nvSpPr>
          <p:cNvPr id="12" name="TextBox 11"/>
          <p:cNvSpPr txBox="1"/>
          <p:nvPr/>
        </p:nvSpPr>
        <p:spPr>
          <a:xfrm>
            <a:off x="646661" y="44009"/>
            <a:ext cx="1088834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groups. Introduce the Great Barrier Reef to the class.</a:t>
            </a:r>
          </a:p>
        </p:txBody>
      </p:sp>
      <p:sp>
        <p:nvSpPr>
          <p:cNvPr id="13" name="Rounded Rectangle 12"/>
          <p:cNvSpPr/>
          <p:nvPr/>
        </p:nvSpPr>
        <p:spPr>
          <a:xfrm>
            <a:off x="143994" y="10264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5"/>
          <p:cNvSpPr txBox="1"/>
          <p:nvPr/>
        </p:nvSpPr>
        <p:spPr>
          <a:xfrm>
            <a:off x="196779" y="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Tree>
    <p:extLst>
      <p:ext uri="{BB962C8B-B14F-4D97-AF65-F5344CB8AC3E}">
        <p14:creationId xmlns:p14="http://schemas.microsoft.com/office/powerpoint/2010/main" val="34904054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143530" y="106065"/>
            <a:ext cx="4132696" cy="646331"/>
          </a:xfrm>
          <a:prstGeom prst="rect">
            <a:avLst/>
          </a:prstGeom>
          <a:solidFill>
            <a:schemeClr val="accent4">
              <a:lumMod val="20000"/>
              <a:lumOff val="80000"/>
            </a:schemeClr>
          </a:solidFill>
          <a:effectLst/>
        </p:spPr>
        <p:txBody>
          <a:bodyPr wrap="square" rtlCol="0">
            <a:spAutoFit/>
          </a:bodyPr>
          <a:lstStyle/>
          <a:p>
            <a:pPr marL="571500" indent="-571500">
              <a:buFont typeface="Wingdings" panose="05000000000000000000" pitchFamily="2" charset="2"/>
              <a:buChar char="v"/>
            </a:pPr>
            <a:r>
              <a:rPr lang="en-US" sz="3600" b="1" dirty="0">
                <a:effectLst>
                  <a:glow rad="88900">
                    <a:schemeClr val="bg1"/>
                  </a:glow>
                </a:effectLst>
                <a:latin typeface="Algerian" panose="04020705040A02060702" pitchFamily="82" charset="0"/>
                <a:cs typeface="Arial" panose="020B0604020202020204" pitchFamily="34" charset="0"/>
              </a:rPr>
              <a:t>CONSOLIDATION</a:t>
            </a:r>
          </a:p>
        </p:txBody>
      </p:sp>
      <p:sp>
        <p:nvSpPr>
          <p:cNvPr id="9" name="TextBox 8"/>
          <p:cNvSpPr txBox="1"/>
          <p:nvPr/>
        </p:nvSpPr>
        <p:spPr>
          <a:xfrm>
            <a:off x="487067" y="2344581"/>
            <a:ext cx="11445622" cy="2232021"/>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3200" dirty="0" smtClean="0">
                <a:sym typeface="+mn-ea"/>
              </a:rPr>
              <a:t>Read </a:t>
            </a:r>
            <a:r>
              <a:rPr lang="en-US" sz="3200" dirty="0">
                <a:sym typeface="+mn-ea"/>
              </a:rPr>
              <a:t>for general and specific information about the Dolomites - a travel destination;</a:t>
            </a:r>
          </a:p>
          <a:p>
            <a:pPr marL="457200" indent="-457200">
              <a:lnSpc>
                <a:spcPct val="150000"/>
              </a:lnSpc>
              <a:buFont typeface="Wingdings" panose="05000000000000000000" pitchFamily="2" charset="2"/>
              <a:buChar char="ü"/>
            </a:pPr>
            <a:r>
              <a:rPr lang="en-US" sz="3200" dirty="0">
                <a:sym typeface="+mn-ea"/>
              </a:rPr>
              <a:t>Talk about the Great Barrier Reef;</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8260" y="106065"/>
            <a:ext cx="2759710" cy="1854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6" descr="1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6065"/>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05162" y="1275260"/>
            <a:ext cx="8044873" cy="754694"/>
          </a:xfrm>
          <a:prstGeom prst="rect">
            <a:avLst/>
          </a:prstGeom>
        </p:spPr>
        <p:txBody>
          <a:bodyPr wrap="square">
            <a:spAutoFit/>
          </a:bodyPr>
          <a:lstStyle/>
          <a:p>
            <a:pPr marL="571500" lvl="0" indent="-571500">
              <a:lnSpc>
                <a:spcPct val="150000"/>
              </a:lnSpc>
              <a:buFont typeface="Wingdings" panose="05000000000000000000" pitchFamily="2" charset="2"/>
              <a:buChar char="Ø"/>
            </a:pPr>
            <a:r>
              <a:rPr lang="en-US" sz="3200" b="1" dirty="0">
                <a:solidFill>
                  <a:srgbClr val="0070C0"/>
                </a:solidFill>
              </a:rPr>
              <a:t>What have we learnt in this lesson?</a:t>
            </a:r>
          </a:p>
        </p:txBody>
      </p:sp>
    </p:spTree>
    <p:extLst>
      <p:ext uri="{BB962C8B-B14F-4D97-AF65-F5344CB8AC3E}">
        <p14:creationId xmlns:p14="http://schemas.microsoft.com/office/powerpoint/2010/main" val="372836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38112"/>
            <a:ext cx="12700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5603"/>
          <p:cNvSpPr>
            <a:spLocks noChangeArrowheads="1" noChangeShapeType="1" noTextEdit="1"/>
          </p:cNvSpPr>
          <p:nvPr/>
        </p:nvSpPr>
        <p:spPr bwMode="auto">
          <a:xfrm>
            <a:off x="3789145" y="507985"/>
            <a:ext cx="4873592" cy="1114425"/>
          </a:xfrm>
          <a:prstGeom prst="rect">
            <a:avLst/>
          </a:prstGeom>
        </p:spPr>
        <p:txBody>
          <a:bodyPr wrap="none" lIns="91427" tIns="45714" rIns="91427" bIns="45714" fromWordArt="1">
            <a:prstTxWarp prst="textCurveUp">
              <a:avLst>
                <a:gd name="adj" fmla="val 40356"/>
              </a:avLst>
            </a:prstTxWarp>
          </a:bodyPr>
          <a:lstStyle/>
          <a:p>
            <a:pPr marL="571500" indent="-571500" algn="ctr">
              <a:buFont typeface="Wingdings" panose="05000000000000000000" pitchFamily="2" charset="2"/>
              <a:buChar char="q"/>
            </a:pPr>
            <a:r>
              <a:rPr lang="en-GB" sz="3600" kern="10" dirty="0">
                <a:ln w="12700">
                  <a:solidFill>
                    <a:srgbClr val="000000"/>
                  </a:solidFill>
                  <a:round/>
                  <a:headEnd/>
                  <a:tailEnd/>
                </a:ln>
                <a:solidFill>
                  <a:srgbClr val="0070C0"/>
                </a:solidFill>
                <a:effectLst>
                  <a:outerShdw dist="45791" dir="2021404" algn="ctr" rotWithShape="0">
                    <a:srgbClr val="808080">
                      <a:alpha val="79999"/>
                    </a:srgbClr>
                  </a:outerShdw>
                </a:effectLst>
                <a:latin typeface="Algerian" panose="04020705040A02060702" pitchFamily="82" charset="0"/>
                <a:cs typeface="Arial"/>
              </a:rPr>
              <a:t>Homework:</a:t>
            </a:r>
          </a:p>
        </p:txBody>
      </p:sp>
      <p:sp>
        <p:nvSpPr>
          <p:cNvPr id="4" name="TextBox 3"/>
          <p:cNvSpPr txBox="1"/>
          <p:nvPr/>
        </p:nvSpPr>
        <p:spPr>
          <a:xfrm>
            <a:off x="503872" y="2557145"/>
            <a:ext cx="11184255" cy="2585323"/>
          </a:xfrm>
          <a:prstGeom prst="rect">
            <a:avLst/>
          </a:prstGeom>
          <a:gradFill flip="none" rotWithShape="1">
            <a:gsLst>
              <a:gs pos="4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pPr marL="571500" indent="-571500">
              <a:lnSpc>
                <a:spcPct val="150000"/>
              </a:lnSpc>
              <a:buFont typeface="Wingdings" panose="05000000000000000000" pitchFamily="2" charset="2"/>
              <a:buChar char="ü"/>
            </a:pPr>
            <a:r>
              <a:rPr lang="en-US" sz="3600" dirty="0" smtClean="0"/>
              <a:t>Do </a:t>
            </a:r>
            <a:r>
              <a:rPr lang="en-US" sz="3600" dirty="0"/>
              <a:t>exercises in the workbook</a:t>
            </a:r>
            <a:r>
              <a:rPr lang="en-US" sz="3600" dirty="0" smtClean="0"/>
              <a:t>.</a:t>
            </a:r>
          </a:p>
          <a:p>
            <a:pPr marL="571500" indent="-571500">
              <a:lnSpc>
                <a:spcPct val="150000"/>
              </a:lnSpc>
              <a:buFont typeface="Wingdings" panose="05000000000000000000" pitchFamily="2" charset="2"/>
              <a:buChar char="ü"/>
            </a:pPr>
            <a:r>
              <a:rPr lang="en-US" sz="3600" dirty="0" err="1" smtClean="0"/>
              <a:t>Prepair</a:t>
            </a:r>
            <a:r>
              <a:rPr lang="en-US" sz="3600" dirty="0" smtClean="0"/>
              <a:t> lesson 6- Skills 2</a:t>
            </a:r>
            <a:endParaRPr lang="en-US" sz="3600" dirty="0"/>
          </a:p>
          <a:p>
            <a:pPr marL="571500" indent="-571500">
              <a:lnSpc>
                <a:spcPct val="150000"/>
              </a:lnSpc>
              <a:buFont typeface="Wingdings" panose="05000000000000000000" pitchFamily="2" charset="2"/>
              <a:buChar char="ü"/>
            </a:pPr>
            <a:endParaRPr lang="en-US" sz="3600" dirty="0"/>
          </a:p>
        </p:txBody>
      </p:sp>
      <p:pic>
        <p:nvPicPr>
          <p:cNvPr id="5" name="Picture 46" descr="1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4268" y="455597"/>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926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7"/>
            <a:ext cx="12192000" cy="68814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5072" y="351840"/>
            <a:ext cx="3168002" cy="15887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1997" y="1940567"/>
            <a:ext cx="5867605" cy="255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24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brainstorm-animation"/>
          <p:cNvPicPr>
            <a:picLocks noGrp="1" noChangeAspect="1"/>
          </p:cNvPicPr>
          <p:nvPr>
            <p:ph idx="1"/>
          </p:nvPr>
        </p:nvPicPr>
        <p:blipFill>
          <a:blip r:embed="rId3"/>
          <a:stretch>
            <a:fillRect/>
          </a:stretch>
        </p:blipFill>
        <p:spPr>
          <a:xfrm>
            <a:off x="2598" y="1773383"/>
            <a:ext cx="4615583" cy="2921042"/>
          </a:xfrm>
          <a:prstGeom prst="rect">
            <a:avLst/>
          </a:prstGeom>
        </p:spPr>
      </p:pic>
      <p:sp>
        <p:nvSpPr>
          <p:cNvPr id="5" name="TextBox 4"/>
          <p:cNvSpPr txBox="1"/>
          <p:nvPr/>
        </p:nvSpPr>
        <p:spPr>
          <a:xfrm>
            <a:off x="979113" y="2961352"/>
            <a:ext cx="2403937" cy="584775"/>
          </a:xfrm>
          <a:prstGeom prst="rect">
            <a:avLst/>
          </a:prstGeom>
          <a:noFill/>
        </p:spPr>
        <p:txBody>
          <a:bodyPr wrap="square" rtlCol="0">
            <a:spAutoFit/>
          </a:bodyPr>
          <a:lstStyle/>
          <a:p>
            <a:pPr algn="ctr"/>
            <a:r>
              <a:rPr lang="en-US" sz="3200" b="1" dirty="0">
                <a:solidFill>
                  <a:srgbClr val="C00000"/>
                </a:solidFill>
                <a:effectLst>
                  <a:outerShdw blurRad="38100" dist="38100" dir="2700000" algn="tl">
                    <a:srgbClr val="000000">
                      <a:alpha val="43137"/>
                    </a:srgbClr>
                  </a:outerShdw>
                </a:effectLst>
              </a:rPr>
              <a:t>Brainstorm</a:t>
            </a:r>
          </a:p>
        </p:txBody>
      </p:sp>
      <p:sp>
        <p:nvSpPr>
          <p:cNvPr id="4" name="Text Box 3"/>
          <p:cNvSpPr txBox="1"/>
          <p:nvPr/>
        </p:nvSpPr>
        <p:spPr>
          <a:xfrm>
            <a:off x="5153025" y="1027430"/>
            <a:ext cx="3349625" cy="584775"/>
          </a:xfrm>
          <a:prstGeom prst="rect">
            <a:avLst/>
          </a:prstGeom>
          <a:noFill/>
        </p:spPr>
        <p:txBody>
          <a:bodyPr wrap="square" rtlCol="0" anchor="t">
            <a:spAutoFit/>
          </a:bodyPr>
          <a:lstStyle/>
          <a:p>
            <a:pPr marL="457200" indent="-457200" algn="just">
              <a:buFont typeface="Wingdings" panose="05000000000000000000" pitchFamily="2" charset="2"/>
              <a:buChar char="Ø"/>
            </a:pPr>
            <a:r>
              <a:rPr lang="en-US" sz="3200" b="1" i="1" dirty="0">
                <a:solidFill>
                  <a:srgbClr val="FF0000"/>
                </a:solidFill>
                <a:latin typeface="Calibri" panose="020F0502020204030204" pitchFamily="34" charset="0"/>
                <a:cs typeface="Calibri" panose="020F0502020204030204" pitchFamily="34" charset="0"/>
              </a:rPr>
              <a:t>Questions:</a:t>
            </a:r>
          </a:p>
        </p:txBody>
      </p:sp>
      <p:sp>
        <p:nvSpPr>
          <p:cNvPr id="2" name="Text Box 1"/>
          <p:cNvSpPr txBox="1"/>
          <p:nvPr/>
        </p:nvSpPr>
        <p:spPr>
          <a:xfrm>
            <a:off x="4745187" y="1875654"/>
            <a:ext cx="6954520" cy="1077218"/>
          </a:xfrm>
          <a:prstGeom prst="rect">
            <a:avLst/>
          </a:prstGeom>
          <a:noFill/>
        </p:spPr>
        <p:txBody>
          <a:bodyPr wrap="square" rtlCol="0" anchor="t">
            <a:spAutoFit/>
          </a:bodyPr>
          <a:lstStyle/>
          <a:p>
            <a:r>
              <a:rPr lang="en-US" sz="3200" i="1" dirty="0">
                <a:solidFill>
                  <a:schemeClr val="tx1"/>
                </a:solidFill>
                <a:latin typeface="Calibri" panose="020F0502020204030204" pitchFamily="34" charset="0"/>
                <a:cs typeface="Calibri" panose="020F0502020204030204" pitchFamily="34" charset="0"/>
              </a:rPr>
              <a:t>- What beauty spots/ landscapes/ natural wonders you know?</a:t>
            </a:r>
          </a:p>
        </p:txBody>
      </p:sp>
      <p:sp>
        <p:nvSpPr>
          <p:cNvPr id="6" name="Text Box 5"/>
          <p:cNvSpPr txBox="1"/>
          <p:nvPr/>
        </p:nvSpPr>
        <p:spPr>
          <a:xfrm>
            <a:off x="4745187" y="3281810"/>
            <a:ext cx="6954520" cy="1077218"/>
          </a:xfrm>
          <a:prstGeom prst="rect">
            <a:avLst/>
          </a:prstGeom>
          <a:noFill/>
        </p:spPr>
        <p:txBody>
          <a:bodyPr wrap="square" rtlCol="0" anchor="t">
            <a:spAutoFit/>
          </a:bodyPr>
          <a:lstStyle/>
          <a:p>
            <a:r>
              <a:rPr lang="en-US" sz="3200" i="1" dirty="0">
                <a:solidFill>
                  <a:schemeClr val="tx1"/>
                </a:solidFill>
                <a:latin typeface="Calibri" panose="020F0502020204030204" pitchFamily="34" charset="0"/>
                <a:cs typeface="Calibri" panose="020F0502020204030204" pitchFamily="34" charset="0"/>
              </a:rPr>
              <a:t>-Have you ever heard of or read about the Dolomites?</a:t>
            </a:r>
          </a:p>
        </p:txBody>
      </p:sp>
      <p:sp>
        <p:nvSpPr>
          <p:cNvPr id="14" name="TextBox 13"/>
          <p:cNvSpPr txBox="1"/>
          <p:nvPr/>
        </p:nvSpPr>
        <p:spPr>
          <a:xfrm>
            <a:off x="3873311" y="0"/>
            <a:ext cx="2937164" cy="584775"/>
          </a:xfrm>
          <a:prstGeom prst="rect">
            <a:avLst/>
          </a:prstGeom>
          <a:gradFill>
            <a:gsLst>
              <a:gs pos="0">
                <a:schemeClr val="accent5">
                  <a:lumMod val="0"/>
                  <a:lumOff val="100000"/>
                </a:schemeClr>
              </a:gs>
              <a:gs pos="72000">
                <a:schemeClr val="accent5">
                  <a:lumMod val="0"/>
                  <a:lumOff val="100000"/>
                </a:schemeClr>
              </a:gs>
              <a:gs pos="100000">
                <a:schemeClr val="accent5">
                  <a:lumMod val="100000"/>
                </a:schemeClr>
              </a:gs>
            </a:gsLst>
            <a:path path="circle">
              <a:fillToRect l="50000" t="-80000" r="50000" b="180000"/>
            </a:path>
          </a:gradFill>
          <a:effectLst/>
        </p:spPr>
        <p:txBody>
          <a:bodyPr wrap="square" rtlCol="0">
            <a:spAutoFit/>
          </a:bodyPr>
          <a:lstStyle/>
          <a:p>
            <a:pPr marL="457200" indent="-45720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WARM-UP</a:t>
            </a:r>
          </a:p>
        </p:txBody>
      </p:sp>
      <p:sp>
        <p:nvSpPr>
          <p:cNvPr id="16" name="TextBox 14"/>
          <p:cNvSpPr txBox="1"/>
          <p:nvPr/>
        </p:nvSpPr>
        <p:spPr>
          <a:xfrm>
            <a:off x="10162623" y="61555"/>
            <a:ext cx="1936333" cy="523220"/>
          </a:xfrm>
          <a:prstGeom prst="rect">
            <a:avLst/>
          </a:prstGeom>
          <a:solidFill>
            <a:schemeClr val="accent4">
              <a:lumMod val="40000"/>
              <a:lumOff val="60000"/>
            </a:schemeClr>
          </a:solidFill>
          <a:effectLst/>
        </p:spPr>
        <p:txBody>
          <a:bodyPr wrap="square" rtlCol="0">
            <a:spAutoFit/>
          </a:bodyPr>
          <a:lstStyle/>
          <a:p>
            <a:r>
              <a:rPr lang="en-US" sz="2800" b="1" dirty="0" smtClean="0">
                <a:effectLst>
                  <a:glow rad="88900">
                    <a:schemeClr val="bg1"/>
                  </a:glow>
                </a:effectLst>
                <a:latin typeface="Algerian" panose="04020705040A02060702" pitchFamily="82" charset="0"/>
                <a:cs typeface="Arial" panose="020B0604020202020204" pitchFamily="34" charset="0"/>
              </a:rPr>
              <a:t> OPTION 1</a:t>
            </a:r>
            <a:endParaRPr lang="en-US" sz="2800" b="1" dirty="0">
              <a:effectLst>
                <a:glow rad="88900">
                  <a:schemeClr val="bg1"/>
                </a:glow>
              </a:effectLst>
              <a:latin typeface="Algerian" panose="04020705040A02060702" pitchFamily="82" charset="0"/>
              <a:cs typeface="Arial" panose="020B0604020202020204" pitchFamily="34" charset="0"/>
            </a:endParaRPr>
          </a:p>
        </p:txBody>
      </p:sp>
      <p:sp>
        <p:nvSpPr>
          <p:cNvPr id="3" name="Rectangle 2"/>
          <p:cNvSpPr/>
          <p:nvPr/>
        </p:nvSpPr>
        <p:spPr>
          <a:xfrm>
            <a:off x="3383050" y="5098203"/>
            <a:ext cx="8393230" cy="1569660"/>
          </a:xfrm>
          <a:prstGeom prst="rect">
            <a:avLst/>
          </a:prstGeom>
          <a:solidFill>
            <a:schemeClr val="accent4">
              <a:lumMod val="20000"/>
              <a:lumOff val="80000"/>
            </a:schemeClr>
          </a:solidFill>
        </p:spPr>
        <p:txBody>
          <a:bodyPr wrap="square">
            <a:spAutoFit/>
          </a:bodyPr>
          <a:lstStyle/>
          <a:p>
            <a:pPr algn="just"/>
            <a:r>
              <a:rPr lang="en-US" sz="2400" i="1" dirty="0"/>
              <a:t>The </a:t>
            </a:r>
            <a:r>
              <a:rPr lang="en-US" sz="2400" b="1" i="1" dirty="0"/>
              <a:t>Dolomites</a:t>
            </a:r>
            <a:r>
              <a:rPr lang="en-US" sz="2400" i="1" dirty="0"/>
              <a:t> are a mountain range in Italy. It was </a:t>
            </a:r>
            <a:r>
              <a:rPr lang="en-US" sz="2400" i="1" dirty="0" err="1"/>
              <a:t>recognised</a:t>
            </a:r>
            <a:r>
              <a:rPr lang="en-US" sz="2400" i="1" dirty="0"/>
              <a:t> as a UNESCO World Heritage Site in </a:t>
            </a:r>
            <a:r>
              <a:rPr lang="en-US" sz="2400" i="1" dirty="0" smtClean="0"/>
              <a:t>2009</a:t>
            </a:r>
            <a:r>
              <a:rPr lang="en-US" sz="2400" i="1" dirty="0"/>
              <a:t> The Dolomites are a mountain range in Italy. It was </a:t>
            </a:r>
            <a:r>
              <a:rPr lang="en-US" sz="2400" i="1" dirty="0" err="1"/>
              <a:t>recognised</a:t>
            </a:r>
            <a:r>
              <a:rPr lang="en-US" sz="2400" i="1" dirty="0"/>
              <a:t> as a UNESCO World Heritage Site in 2009</a:t>
            </a:r>
          </a:p>
        </p:txBody>
      </p:sp>
    </p:spTree>
    <p:extLst>
      <p:ext uri="{BB962C8B-B14F-4D97-AF65-F5344CB8AC3E}">
        <p14:creationId xmlns:p14="http://schemas.microsoft.com/office/powerpoint/2010/main" val="39714017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249"/>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25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 name="Picture 1"/>
          <p:cNvPicPr>
            <a:picLocks noChangeAspect="1"/>
          </p:cNvPicPr>
          <p:nvPr/>
        </p:nvPicPr>
        <p:blipFill>
          <a:blip r:embed="rId3"/>
          <a:stretch>
            <a:fillRect/>
          </a:stretch>
        </p:blipFill>
        <p:spPr>
          <a:xfrm>
            <a:off x="6700368" y="933414"/>
            <a:ext cx="5197108" cy="3318961"/>
          </a:xfrm>
          <a:prstGeom prst="rect">
            <a:avLst/>
          </a:prstGeom>
        </p:spPr>
      </p:pic>
      <p:sp>
        <p:nvSpPr>
          <p:cNvPr id="11" name="Text Box 10"/>
          <p:cNvSpPr txBox="1"/>
          <p:nvPr/>
        </p:nvSpPr>
        <p:spPr>
          <a:xfrm>
            <a:off x="2776704" y="-23598"/>
            <a:ext cx="3349625" cy="706755"/>
          </a:xfrm>
          <a:prstGeom prst="rect">
            <a:avLst/>
          </a:prstGeom>
          <a:noFill/>
        </p:spPr>
        <p:txBody>
          <a:bodyPr wrap="square" rtlCol="0" anchor="t">
            <a:spAutoFit/>
          </a:bodyPr>
          <a:lstStyle/>
          <a:p>
            <a:pPr marL="571500" indent="-571500" algn="just">
              <a:buFont typeface="Wingdings" panose="05000000000000000000" pitchFamily="2" charset="2"/>
              <a:buChar char="Ø"/>
            </a:pPr>
            <a:r>
              <a:rPr lang="en-US" sz="4000" b="1" dirty="0">
                <a:solidFill>
                  <a:srgbClr val="0070C0"/>
                </a:solidFill>
                <a:latin typeface="Bahnschrift SemiBold Condensed" panose="020B0502040204020203" pitchFamily="34" charset="0"/>
                <a:cs typeface="Calibri" panose="020F0502020204030204" pitchFamily="34" charset="0"/>
              </a:rPr>
              <a:t>Questions:</a:t>
            </a:r>
          </a:p>
        </p:txBody>
      </p:sp>
      <p:sp>
        <p:nvSpPr>
          <p:cNvPr id="12" name="Text Box 11"/>
          <p:cNvSpPr txBox="1"/>
          <p:nvPr/>
        </p:nvSpPr>
        <p:spPr>
          <a:xfrm>
            <a:off x="355515" y="789209"/>
            <a:ext cx="6344853" cy="584775"/>
          </a:xfrm>
          <a:prstGeom prst="rect">
            <a:avLst/>
          </a:prstGeom>
          <a:noFill/>
        </p:spPr>
        <p:txBody>
          <a:bodyPr wrap="square" rtlCol="0" anchor="t">
            <a:spAutoFit/>
          </a:bodyPr>
          <a:lstStyle/>
          <a:p>
            <a:r>
              <a:rPr lang="en-US" sz="3200" b="1" dirty="0">
                <a:solidFill>
                  <a:schemeClr val="tx1"/>
                </a:solidFill>
                <a:latin typeface="Calibri" panose="020F0502020204030204" pitchFamily="34" charset="0"/>
                <a:cs typeface="Calibri" panose="020F0502020204030204" pitchFamily="34" charset="0"/>
              </a:rPr>
              <a:t>1/ What do you see in the picture?</a:t>
            </a:r>
          </a:p>
        </p:txBody>
      </p:sp>
      <p:sp>
        <p:nvSpPr>
          <p:cNvPr id="14" name="Text Box 13"/>
          <p:cNvSpPr txBox="1"/>
          <p:nvPr/>
        </p:nvSpPr>
        <p:spPr>
          <a:xfrm>
            <a:off x="297213" y="4038308"/>
            <a:ext cx="6604635" cy="1076325"/>
          </a:xfrm>
          <a:prstGeom prst="rect">
            <a:avLst/>
          </a:prstGeom>
          <a:noFill/>
        </p:spPr>
        <p:txBody>
          <a:bodyPr wrap="square" rtlCol="0" anchor="t">
            <a:spAutoFit/>
          </a:bodyPr>
          <a:lstStyle/>
          <a:p>
            <a:r>
              <a:rPr lang="en-US" sz="3200" b="1" dirty="0">
                <a:solidFill>
                  <a:schemeClr val="tx1"/>
                </a:solidFill>
                <a:latin typeface="Calibri" panose="020F0502020204030204" pitchFamily="34" charset="0"/>
                <a:cs typeface="Calibri" panose="020F0502020204030204" pitchFamily="34" charset="0"/>
              </a:rPr>
              <a:t>2/ What activities do you think visitors can do there?</a:t>
            </a:r>
          </a:p>
        </p:txBody>
      </p:sp>
      <p:sp>
        <p:nvSpPr>
          <p:cNvPr id="15" name="Text Box 14"/>
          <p:cNvSpPr txBox="1"/>
          <p:nvPr/>
        </p:nvSpPr>
        <p:spPr>
          <a:xfrm>
            <a:off x="191869" y="1465668"/>
            <a:ext cx="6420687" cy="2554545"/>
          </a:xfrm>
          <a:prstGeom prst="rect">
            <a:avLst/>
          </a:prstGeom>
          <a:solidFill>
            <a:schemeClr val="accent6">
              <a:lumMod val="20000"/>
              <a:lumOff val="80000"/>
            </a:schemeClr>
          </a:solidFill>
        </p:spPr>
        <p:txBody>
          <a:bodyPr wrap="square" rtlCol="0" anchor="t">
            <a:spAutoFit/>
          </a:bodyPr>
          <a:lstStyle/>
          <a:p>
            <a:pPr marL="457200" indent="-457200">
              <a:buFont typeface="Wingdings" panose="05000000000000000000" pitchFamily="2" charset="2"/>
              <a:buChar char="ü"/>
            </a:pPr>
            <a:r>
              <a:rPr lang="en-US" sz="3200" i="1" dirty="0">
                <a:solidFill>
                  <a:srgbClr val="FF0000"/>
                </a:solidFill>
                <a:latin typeface="Calibri" panose="020F0502020204030204" pitchFamily="34" charset="0"/>
                <a:cs typeface="Calibri" panose="020F0502020204030204" pitchFamily="34" charset="0"/>
              </a:rPr>
              <a:t>Beautiful </a:t>
            </a:r>
            <a:r>
              <a:rPr lang="en-US" sz="3200" i="1" dirty="0" smtClean="0">
                <a:solidFill>
                  <a:srgbClr val="FF0000"/>
                </a:solidFill>
                <a:latin typeface="Calibri" panose="020F0502020204030204" pitchFamily="34" charset="0"/>
                <a:cs typeface="Calibri" panose="020F0502020204030204" pitchFamily="34" charset="0"/>
              </a:rPr>
              <a:t>nature</a:t>
            </a:r>
          </a:p>
          <a:p>
            <a:pPr marL="457200" indent="-457200">
              <a:buFont typeface="Wingdings" panose="05000000000000000000" pitchFamily="2" charset="2"/>
              <a:buChar char="ü"/>
            </a:pPr>
            <a:r>
              <a:rPr lang="en-US" sz="3200" i="1" dirty="0" smtClean="0">
                <a:solidFill>
                  <a:srgbClr val="FF0000"/>
                </a:solidFill>
                <a:latin typeface="Calibri" panose="020F0502020204030204" pitchFamily="34" charset="0"/>
                <a:cs typeface="Calibri" panose="020F0502020204030204" pitchFamily="34" charset="0"/>
              </a:rPr>
              <a:t>snow-covered mountain</a:t>
            </a:r>
          </a:p>
          <a:p>
            <a:pPr marL="457200" indent="-457200">
              <a:buFont typeface="Wingdings" panose="05000000000000000000" pitchFamily="2" charset="2"/>
              <a:buChar char="ü"/>
            </a:pPr>
            <a:r>
              <a:rPr lang="en-US" sz="3200" i="1" dirty="0" smtClean="0">
                <a:solidFill>
                  <a:srgbClr val="FF0000"/>
                </a:solidFill>
                <a:latin typeface="Calibri" panose="020F0502020204030204" pitchFamily="34" charset="0"/>
                <a:cs typeface="Calibri" panose="020F0502020204030204" pitchFamily="34" charset="0"/>
              </a:rPr>
              <a:t> </a:t>
            </a:r>
            <a:r>
              <a:rPr lang="en-US" sz="3200" i="1" dirty="0">
                <a:solidFill>
                  <a:srgbClr val="FF0000"/>
                </a:solidFill>
                <a:latin typeface="Calibri" panose="020F0502020204030204" pitchFamily="34" charset="0"/>
                <a:cs typeface="Calibri" panose="020F0502020204030204" pitchFamily="34" charset="0"/>
              </a:rPr>
              <a:t>forests, green </a:t>
            </a:r>
            <a:r>
              <a:rPr lang="en-US" sz="3200" i="1" dirty="0" smtClean="0">
                <a:solidFill>
                  <a:srgbClr val="FF0000"/>
                </a:solidFill>
                <a:latin typeface="Calibri" panose="020F0502020204030204" pitchFamily="34" charset="0"/>
                <a:cs typeface="Calibri" panose="020F0502020204030204" pitchFamily="34" charset="0"/>
              </a:rPr>
              <a:t>grass </a:t>
            </a:r>
          </a:p>
          <a:p>
            <a:pPr marL="457200" indent="-457200">
              <a:buFont typeface="Wingdings" panose="05000000000000000000" pitchFamily="2" charset="2"/>
              <a:buChar char="ü"/>
            </a:pPr>
            <a:r>
              <a:rPr lang="en-US" sz="3200" i="1" dirty="0" smtClean="0">
                <a:solidFill>
                  <a:srgbClr val="FF0000"/>
                </a:solidFill>
                <a:latin typeface="Calibri" panose="020F0502020204030204" pitchFamily="34" charset="0"/>
                <a:cs typeface="Calibri" panose="020F0502020204030204" pitchFamily="34" charset="0"/>
              </a:rPr>
              <a:t>nice </a:t>
            </a:r>
            <a:r>
              <a:rPr lang="en-US" sz="3200" i="1" dirty="0">
                <a:solidFill>
                  <a:srgbClr val="FF0000"/>
                </a:solidFill>
                <a:latin typeface="Calibri" panose="020F0502020204030204" pitchFamily="34" charset="0"/>
                <a:cs typeface="Calibri" panose="020F0502020204030204" pitchFamily="34" charset="0"/>
              </a:rPr>
              <a:t>house at the foot of the mountain, …</a:t>
            </a:r>
          </a:p>
        </p:txBody>
      </p:sp>
      <p:sp>
        <p:nvSpPr>
          <p:cNvPr id="16" name="Text Box 15"/>
          <p:cNvSpPr txBox="1"/>
          <p:nvPr/>
        </p:nvSpPr>
        <p:spPr>
          <a:xfrm>
            <a:off x="191869" y="5228980"/>
            <a:ext cx="8990616" cy="1077218"/>
          </a:xfrm>
          <a:prstGeom prst="rect">
            <a:avLst/>
          </a:prstGeom>
          <a:solidFill>
            <a:schemeClr val="accent4">
              <a:lumMod val="20000"/>
              <a:lumOff val="80000"/>
            </a:schemeClr>
          </a:solidFill>
        </p:spPr>
        <p:txBody>
          <a:bodyPr wrap="square" rtlCol="0" anchor="t">
            <a:spAutoFit/>
          </a:bodyPr>
          <a:lstStyle/>
          <a:p>
            <a:pPr marL="457200" indent="-457200">
              <a:buFont typeface="Wingdings" panose="05000000000000000000" pitchFamily="2" charset="2"/>
              <a:buChar char="ü"/>
            </a:pPr>
            <a:r>
              <a:rPr lang="en-US" sz="3200" i="1" dirty="0">
                <a:solidFill>
                  <a:srgbClr val="FF0000"/>
                </a:solidFill>
                <a:latin typeface="Calibri" panose="020F0502020204030204" pitchFamily="34" charset="0"/>
                <a:cs typeface="Calibri" panose="020F0502020204030204" pitchFamily="34" charset="0"/>
              </a:rPr>
              <a:t>Cycling, walking, climbing mountains, skiing, trekking, taking pictures, camping, …</a:t>
            </a:r>
          </a:p>
        </p:txBody>
      </p:sp>
      <p:sp>
        <p:nvSpPr>
          <p:cNvPr id="21" name="TextBox 20"/>
          <p:cNvSpPr txBox="1"/>
          <p:nvPr/>
        </p:nvSpPr>
        <p:spPr>
          <a:xfrm>
            <a:off x="101811" y="61555"/>
            <a:ext cx="2516059" cy="523220"/>
          </a:xfrm>
          <a:prstGeom prst="rect">
            <a:avLst/>
          </a:prstGeom>
          <a:pattFill prst="pct70">
            <a:fgClr>
              <a:schemeClr val="accent4">
                <a:lumMod val="40000"/>
                <a:lumOff val="60000"/>
              </a:schemeClr>
            </a:fgClr>
            <a:bgClr>
              <a:schemeClr val="bg1"/>
            </a:bgClr>
          </a:pattFill>
          <a:effectLst/>
        </p:spPr>
        <p:txBody>
          <a:bodyPr wrap="square" rtlCol="0">
            <a:spAutoFit/>
          </a:bodyPr>
          <a:lstStyle/>
          <a:p>
            <a:pPr marL="457200" indent="-457200">
              <a:buFont typeface="Wingdings" panose="05000000000000000000" pitchFamily="2" charset="2"/>
              <a:buChar char="v"/>
            </a:pPr>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WARM-UP</a:t>
            </a:r>
          </a:p>
        </p:txBody>
      </p:sp>
      <p:sp>
        <p:nvSpPr>
          <p:cNvPr id="22" name="TextBox 14"/>
          <p:cNvSpPr txBox="1"/>
          <p:nvPr/>
        </p:nvSpPr>
        <p:spPr>
          <a:xfrm>
            <a:off x="10162623" y="61555"/>
            <a:ext cx="1936333" cy="523220"/>
          </a:xfrm>
          <a:prstGeom prst="rect">
            <a:avLst/>
          </a:prstGeom>
          <a:solidFill>
            <a:schemeClr val="accent4">
              <a:lumMod val="40000"/>
              <a:lumOff val="60000"/>
            </a:schemeClr>
          </a:solidFill>
          <a:effectLst/>
        </p:spPr>
        <p:txBody>
          <a:bodyPr wrap="square" rtlCol="0">
            <a:spAutoFit/>
          </a:bodyPr>
          <a:lstStyle/>
          <a:p>
            <a:r>
              <a:rPr lang="en-US" sz="2800" b="1" dirty="0" smtClean="0">
                <a:effectLst>
                  <a:glow rad="88900">
                    <a:schemeClr val="bg1"/>
                  </a:glow>
                </a:effectLst>
                <a:latin typeface="Algerian" panose="04020705040A02060702" pitchFamily="82" charset="0"/>
                <a:cs typeface="Arial" panose="020B0604020202020204" pitchFamily="34" charset="0"/>
              </a:rPr>
              <a:t> OPTION 2</a:t>
            </a:r>
            <a:endParaRPr lang="en-US" sz="2800" b="1" dirty="0">
              <a:effectLst>
                <a:glow rad="88900">
                  <a:schemeClr val="bg1"/>
                </a:glow>
              </a:effectLst>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9592810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a:grpSpLocks noGrp="1" noUngrp="1" noRot="1" noChangeAspect="1" noMove="1" noResize="1"/>
          </p:cNvGrpSpPr>
          <p:nvPr/>
        </p:nvGrpSpPr>
        <p:grpSpPr>
          <a:xfrm rot="10800000">
            <a:off x="11097895" y="7868680"/>
            <a:ext cx="3142400" cy="2716805"/>
            <a:chOff x="-305" y="-4155"/>
            <a:chExt cx="2514948" cy="2174333"/>
          </a:xfrm>
          <a:solidFill>
            <a:schemeClr val="bg1">
              <a:alpha val="30000"/>
            </a:schemeClr>
          </a:solidFill>
        </p:grpSpPr>
        <p:sp>
          <p:nvSpPr>
            <p:cNvPr id="18" name="Freeform: Shape 17"/>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mountain-4853168_1280"/>
          <p:cNvPicPr>
            <a:picLocks noChangeAspect="1"/>
          </p:cNvPicPr>
          <p:nvPr/>
        </p:nvPicPr>
        <p:blipFill>
          <a:blip r:embed="rId2"/>
          <a:stretch>
            <a:fillRect/>
          </a:stretch>
        </p:blipFill>
        <p:spPr>
          <a:xfrm>
            <a:off x="0" y="-70485"/>
            <a:ext cx="12191365" cy="7933690"/>
          </a:xfrm>
          <a:prstGeom prst="rect">
            <a:avLst/>
          </a:prstGeom>
        </p:spPr>
      </p:pic>
      <p:grpSp>
        <p:nvGrpSpPr>
          <p:cNvPr id="11" name="Group 10"/>
          <p:cNvGrpSpPr/>
          <p:nvPr/>
        </p:nvGrpSpPr>
        <p:grpSpPr>
          <a:xfrm>
            <a:off x="3999230" y="2294890"/>
            <a:ext cx="3894985" cy="1134662"/>
            <a:chOff x="2896" y="963"/>
            <a:chExt cx="16049" cy="4675"/>
          </a:xfrm>
        </p:grpSpPr>
        <p:grpSp>
          <p:nvGrpSpPr>
            <p:cNvPr id="17" name="Group 16"/>
            <p:cNvGrpSpPr/>
            <p:nvPr/>
          </p:nvGrpSpPr>
          <p:grpSpPr>
            <a:xfrm>
              <a:off x="10277" y="1130"/>
              <a:ext cx="1122" cy="1117"/>
              <a:chOff x="2180974" y="148629"/>
              <a:chExt cx="712319" cy="709214"/>
            </a:xfrm>
          </p:grpSpPr>
          <p:sp>
            <p:nvSpPr>
              <p:cNvPr id="20" name="Oval 1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hord 21"/>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4" name="TextBox 39"/>
            <p:cNvSpPr txBox="1"/>
            <p:nvPr/>
          </p:nvSpPr>
          <p:spPr>
            <a:xfrm>
              <a:off x="7144" y="963"/>
              <a:ext cx="3290" cy="1897"/>
            </a:xfrm>
            <a:prstGeom prst="rect">
              <a:avLst/>
            </a:prstGeom>
            <a:noFill/>
          </p:spPr>
          <p:txBody>
            <a:bodyPr wrap="square" rtlCol="0">
              <a:spAutoFit/>
            </a:bodyPr>
            <a:lstStyle/>
            <a:p>
              <a:pPr algn="ctr"/>
              <a:r>
                <a:rPr lang="en-US" sz="2400" b="1" dirty="0">
                  <a:solidFill>
                    <a:schemeClr val="bg1"/>
                  </a:solidFill>
                  <a:latin typeface="Myriad Pro" pitchFamily="34" charset="0"/>
                </a:rPr>
                <a:t>Unit</a:t>
              </a:r>
            </a:p>
          </p:txBody>
        </p:sp>
        <p:sp>
          <p:nvSpPr>
            <p:cNvPr id="25" name="TextBox 16"/>
            <p:cNvSpPr txBox="1"/>
            <p:nvPr/>
          </p:nvSpPr>
          <p:spPr>
            <a:xfrm>
              <a:off x="10249" y="1104"/>
              <a:ext cx="1150" cy="2151"/>
            </a:xfrm>
            <a:prstGeom prst="rect">
              <a:avLst/>
            </a:prstGeom>
            <a:noFill/>
          </p:spPr>
          <p:txBody>
            <a:bodyPr wrap="square" rtlCol="0">
              <a:spAutoFit/>
            </a:bodyPr>
            <a:lstStyle/>
            <a:p>
              <a:pPr algn="ctr"/>
              <a:r>
                <a:rPr lang="en-US" sz="2800" b="1">
                  <a:solidFill>
                    <a:schemeClr val="bg1"/>
                  </a:solidFill>
                  <a:latin typeface="Myriad Pro" pitchFamily="34" charset="0"/>
                </a:rPr>
                <a:t>7</a:t>
              </a:r>
              <a:endParaRPr lang="en-US" sz="2800" b="1" dirty="0">
                <a:solidFill>
                  <a:schemeClr val="bg1"/>
                </a:solidFill>
                <a:latin typeface="Myriad Pro" pitchFamily="34" charset="0"/>
              </a:endParaRPr>
            </a:p>
          </p:txBody>
        </p:sp>
        <p:sp>
          <p:nvSpPr>
            <p:cNvPr id="26" name="TextBox 40"/>
            <p:cNvSpPr txBox="1"/>
            <p:nvPr/>
          </p:nvSpPr>
          <p:spPr>
            <a:xfrm>
              <a:off x="2896" y="2386"/>
              <a:ext cx="16049" cy="1897"/>
            </a:xfrm>
            <a:prstGeom prst="rect">
              <a:avLst/>
            </a:prstGeom>
            <a:noFill/>
          </p:spPr>
          <p:txBody>
            <a:bodyPr wrap="square" rtlCol="0">
              <a:spAutoFit/>
            </a:bodyPr>
            <a:lstStyle/>
            <a:p>
              <a:pPr algn="ctr"/>
              <a:r>
                <a:rPr lang="en-US" sz="2400" b="1" dirty="0">
                  <a:solidFill>
                    <a:schemeClr val="bg1"/>
                  </a:solidFill>
                  <a:effectLst>
                    <a:glow rad="139700">
                      <a:schemeClr val="accent2">
                        <a:satMod val="175000"/>
                        <a:alpha val="42000"/>
                      </a:schemeClr>
                    </a:glow>
                    <a:reflection blurRad="6350" stA="60000" endA="900" endPos="58000" dir="5400000" sy="-100000" algn="bl" rotWithShape="0"/>
                  </a:effectLst>
                  <a:latin typeface="Myriad Pro" pitchFamily="34" charset="0"/>
                </a:rPr>
                <a:t>NATURAL WONDERS</a:t>
              </a:r>
            </a:p>
          </p:txBody>
        </p:sp>
        <p:grpSp>
          <p:nvGrpSpPr>
            <p:cNvPr id="13" name="Group 12"/>
            <p:cNvGrpSpPr/>
            <p:nvPr/>
          </p:nvGrpSpPr>
          <p:grpSpPr>
            <a:xfrm>
              <a:off x="5101" y="3844"/>
              <a:ext cx="9708" cy="1794"/>
              <a:chOff x="-12680" y="1993"/>
              <a:chExt cx="9708" cy="1794"/>
            </a:xfrm>
          </p:grpSpPr>
          <p:sp>
            <p:nvSpPr>
              <p:cNvPr id="14" name="Rounded Rectangle 13"/>
              <p:cNvSpPr/>
              <p:nvPr/>
            </p:nvSpPr>
            <p:spPr>
              <a:xfrm>
                <a:off x="-11823" y="2259"/>
                <a:ext cx="7588"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10394" y="2398"/>
                <a:ext cx="7422" cy="1389"/>
              </a:xfrm>
              <a:prstGeom prst="rect">
                <a:avLst/>
              </a:prstGeom>
              <a:noFill/>
            </p:spPr>
            <p:txBody>
              <a:bodyPr wrap="square" rtlCol="0">
                <a:spAutoFit/>
              </a:bodyPr>
              <a:lstStyle/>
              <a:p>
                <a:r>
                  <a:rPr lang="en-US" sz="1600" b="1" dirty="0">
                    <a:solidFill>
                      <a:schemeClr val="bg1"/>
                    </a:solidFill>
                  </a:rPr>
                  <a:t>LESSON 5: SKILLS 1</a:t>
                </a:r>
              </a:p>
            </p:txBody>
          </p:sp>
          <p:grpSp>
            <p:nvGrpSpPr>
              <p:cNvPr id="16" name="Group 15"/>
              <p:cNvGrpSpPr/>
              <p:nvPr/>
            </p:nvGrpSpPr>
            <p:grpSpPr>
              <a:xfrm>
                <a:off x="-12680" y="1993"/>
                <a:ext cx="1560" cy="1483"/>
                <a:chOff x="2766630" y="1746890"/>
                <a:chExt cx="990895" cy="941618"/>
              </a:xfrm>
            </p:grpSpPr>
            <p:pic>
              <p:nvPicPr>
                <p:cNvPr id="23" name="Picture 22"/>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27" name="Picture 26"/>
                <p:cNvPicPr>
                  <a:picLocks noChangeAspect="1"/>
                </p:cNvPicPr>
                <p:nvPr/>
              </p:nvPicPr>
              <p:blipFill rotWithShape="1">
                <a:blip r:embed="rId5"/>
                <a:srcRect t="5582"/>
                <a:stretch>
                  <a:fillRect/>
                </a:stretch>
              </p:blipFill>
              <p:spPr>
                <a:xfrm>
                  <a:off x="2906617" y="1968106"/>
                  <a:ext cx="710920" cy="499184"/>
                </a:xfrm>
                <a:prstGeom prst="rect">
                  <a:avLst/>
                </a:prstGeom>
              </p:spPr>
            </p:pic>
          </p:grpSp>
        </p:grpSp>
      </p:grpSp>
      <p:pic>
        <p:nvPicPr>
          <p:cNvPr id="6" name="Picture 5" descr="—Pngtree—white cloud png material_4170932"/>
          <p:cNvPicPr>
            <a:picLocks noChangeAspect="1"/>
          </p:cNvPicPr>
          <p:nvPr/>
        </p:nvPicPr>
        <p:blipFill>
          <a:blip r:embed="rId6">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7">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foregroundMark x1="82750" y1="2417" x2="82750" y2="2417"/>
                      </a14:backgroundRemoval>
                    </a14:imgEffect>
                  </a14:imgLayer>
                </a14:imgProps>
              </a:ext>
            </a:extLst>
          </a:blip>
          <a:stretch>
            <a:fillRect/>
          </a:stretch>
        </p:blipFill>
        <p:spPr>
          <a:xfrm>
            <a:off x="835025" y="269"/>
            <a:ext cx="5321300" cy="5321300"/>
          </a:xfrm>
          <a:prstGeom prst="rect">
            <a:avLst/>
          </a:prstGeom>
        </p:spPr>
      </p:pic>
      <p:pic>
        <p:nvPicPr>
          <p:cNvPr id="3" name="Picture 2" descr="—Pngtree—white cloud png material_4170932"/>
          <p:cNvPicPr>
            <a:picLocks noChangeAspect="1"/>
          </p:cNvPicPr>
          <p:nvPr/>
        </p:nvPicPr>
        <p:blipFill>
          <a:blip r:embed="rId6">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7">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foregroundMark x1="82750" y1="2417" x2="82750" y2="2417"/>
                      </a14:backgroundRemoval>
                    </a14:imgEffect>
                  </a14:imgLayer>
                </a14:imgProps>
              </a:ext>
            </a:extLst>
          </a:blip>
          <a:stretch>
            <a:fillRect/>
          </a:stretch>
        </p:blipFill>
        <p:spPr>
          <a:xfrm flipH="1">
            <a:off x="6156576" y="269"/>
            <a:ext cx="6083300" cy="5321300"/>
          </a:xfrm>
          <a:prstGeom prst="rect">
            <a:avLst/>
          </a:prstGeom>
        </p:spPr>
      </p:pic>
      <p:pic>
        <p:nvPicPr>
          <p:cNvPr id="8" name="Picture 7" descr="—Pngtree—white cloud png material_4170932"/>
          <p:cNvPicPr>
            <a:picLocks noChangeAspect="1"/>
          </p:cNvPicPr>
          <p:nvPr/>
        </p:nvPicPr>
        <p:blipFill>
          <a:blip r:embed="rId8">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7">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flipH="1">
            <a:off x="73024" y="3100705"/>
            <a:ext cx="6083300" cy="5321300"/>
          </a:xfrm>
          <a:prstGeom prst="rect">
            <a:avLst/>
          </a:prstGeom>
        </p:spPr>
      </p:pic>
      <p:pic>
        <p:nvPicPr>
          <p:cNvPr id="9" name="Picture 8" descr="—Pngtree—white cloud png material_4170932"/>
          <p:cNvPicPr>
            <a:picLocks noChangeAspect="1"/>
          </p:cNvPicPr>
          <p:nvPr/>
        </p:nvPicPr>
        <p:blipFill>
          <a:blip r:embed="rId8">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7">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flipH="1">
            <a:off x="6096885" y="3331767"/>
            <a:ext cx="6083300" cy="5321300"/>
          </a:xfrm>
          <a:prstGeom prst="rect">
            <a:avLst/>
          </a:prstGeom>
        </p:spPr>
      </p:pic>
      <p:pic>
        <p:nvPicPr>
          <p:cNvPr id="10" name="Picture 9" descr="—Pngtree—white cloud png material_4170932"/>
          <p:cNvPicPr>
            <a:picLocks noChangeAspect="1"/>
          </p:cNvPicPr>
          <p:nvPr/>
        </p:nvPicPr>
        <p:blipFill>
          <a:blip r:embed="rId8">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7">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flipH="1">
            <a:off x="-3087739" y="-2325775"/>
            <a:ext cx="6083300" cy="5321300"/>
          </a:xfrm>
          <a:prstGeom prst="rect">
            <a:avLst/>
          </a:prstGeom>
        </p:spPr>
      </p:pic>
      <p:pic>
        <p:nvPicPr>
          <p:cNvPr id="12" name="Picture 11" descr="—Pngtree—white cloud png material_4170932"/>
          <p:cNvPicPr>
            <a:picLocks noChangeAspect="1"/>
          </p:cNvPicPr>
          <p:nvPr/>
        </p:nvPicPr>
        <p:blipFill>
          <a:blip r:embed="rId8">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7">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a:off x="8464590" y="-2044640"/>
            <a:ext cx="5321300" cy="5321300"/>
          </a:xfrm>
          <a:prstGeom prst="rect">
            <a:avLst/>
          </a:prstGeom>
        </p:spPr>
      </p:pic>
    </p:spTree>
    <p:extLst>
      <p:ext uri="{BB962C8B-B14F-4D97-AF65-F5344CB8AC3E}">
        <p14:creationId xmlns:p14="http://schemas.microsoft.com/office/powerpoint/2010/main" val="4577741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a:grpSpLocks noGrp="1" noUngrp="1" noRot="1" noChangeAspect="1" noMove="1" noResize="1"/>
          </p:cNvGrpSpPr>
          <p:nvPr/>
        </p:nvGrpSpPr>
        <p:grpSpPr>
          <a:xfrm rot="10800000">
            <a:off x="11097895" y="7868680"/>
            <a:ext cx="3142400" cy="2716805"/>
            <a:chOff x="-305" y="-4155"/>
            <a:chExt cx="2514948" cy="2174333"/>
          </a:xfrm>
          <a:solidFill>
            <a:schemeClr val="bg1">
              <a:alpha val="30000"/>
            </a:schemeClr>
          </a:solidFill>
        </p:grpSpPr>
        <p:sp>
          <p:nvSpPr>
            <p:cNvPr id="18" name="Freeform: Shape 17"/>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mountain-4853168_1280"/>
          <p:cNvPicPr>
            <a:picLocks noChangeAspect="1"/>
          </p:cNvPicPr>
          <p:nvPr/>
        </p:nvPicPr>
        <p:blipFill>
          <a:blip r:embed="rId2"/>
          <a:stretch>
            <a:fillRect/>
          </a:stretch>
        </p:blipFill>
        <p:spPr>
          <a:xfrm>
            <a:off x="0" y="-70485"/>
            <a:ext cx="12191365" cy="7933690"/>
          </a:xfrm>
          <a:prstGeom prst="rect">
            <a:avLst/>
          </a:prstGeom>
        </p:spPr>
      </p:pic>
      <p:pic>
        <p:nvPicPr>
          <p:cNvPr id="6" name="Picture 5" descr="—Pngtree—white cloud png material_4170932"/>
          <p:cNvPicPr>
            <a:picLocks noChangeAspect="1"/>
          </p:cNvPicPr>
          <p:nvPr/>
        </p:nvPicPr>
        <p:blipFill>
          <a:blip r:embed="rId3">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4">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foregroundMark x1="82750" y1="2417" x2="82750" y2="2417"/>
                      </a14:backgroundRemoval>
                    </a14:imgEffect>
                  </a14:imgLayer>
                </a14:imgProps>
              </a:ext>
            </a:extLst>
          </a:blip>
          <a:stretch>
            <a:fillRect/>
          </a:stretch>
        </p:blipFill>
        <p:spPr>
          <a:xfrm>
            <a:off x="-6227445" y="272049"/>
            <a:ext cx="5321300" cy="5321300"/>
          </a:xfrm>
          <a:prstGeom prst="rect">
            <a:avLst/>
          </a:prstGeom>
        </p:spPr>
      </p:pic>
      <p:pic>
        <p:nvPicPr>
          <p:cNvPr id="3" name="Picture 2" descr="—Pngtree—white cloud png material_4170932"/>
          <p:cNvPicPr>
            <a:picLocks noChangeAspect="1"/>
          </p:cNvPicPr>
          <p:nvPr/>
        </p:nvPicPr>
        <p:blipFill>
          <a:blip r:embed="rId3">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4">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foregroundMark x1="82750" y1="2417" x2="82750" y2="2417"/>
                      </a14:backgroundRemoval>
                    </a14:imgEffect>
                  </a14:imgLayer>
                </a14:imgProps>
              </a:ext>
            </a:extLst>
          </a:blip>
          <a:stretch>
            <a:fillRect/>
          </a:stretch>
        </p:blipFill>
        <p:spPr>
          <a:xfrm flipH="1">
            <a:off x="12716761" y="272049"/>
            <a:ext cx="6083300" cy="5321300"/>
          </a:xfrm>
          <a:prstGeom prst="rect">
            <a:avLst/>
          </a:prstGeom>
        </p:spPr>
      </p:pic>
      <p:pic>
        <p:nvPicPr>
          <p:cNvPr id="8" name="Picture 7" descr="—Pngtree—white cloud png material_4170932"/>
          <p:cNvPicPr>
            <a:picLocks noChangeAspect="1"/>
          </p:cNvPicPr>
          <p:nvPr/>
        </p:nvPicPr>
        <p:blipFill>
          <a:blip r:embed="rId5">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4">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flipH="1">
            <a:off x="-1812926" y="3100705"/>
            <a:ext cx="6083300" cy="5321300"/>
          </a:xfrm>
          <a:prstGeom prst="rect">
            <a:avLst/>
          </a:prstGeom>
        </p:spPr>
      </p:pic>
      <p:pic>
        <p:nvPicPr>
          <p:cNvPr id="9" name="Picture 8" descr="—Pngtree—white cloud png material_4170932"/>
          <p:cNvPicPr>
            <a:picLocks noChangeAspect="1"/>
          </p:cNvPicPr>
          <p:nvPr/>
        </p:nvPicPr>
        <p:blipFill>
          <a:blip r:embed="rId5">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4">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flipH="1">
            <a:off x="7886315" y="3428922"/>
            <a:ext cx="6083300" cy="5321300"/>
          </a:xfrm>
          <a:prstGeom prst="rect">
            <a:avLst/>
          </a:prstGeom>
        </p:spPr>
      </p:pic>
      <p:pic>
        <p:nvPicPr>
          <p:cNvPr id="10" name="Picture 9" descr="—Pngtree—white cloud png material_4170932"/>
          <p:cNvPicPr>
            <a:picLocks noChangeAspect="1"/>
          </p:cNvPicPr>
          <p:nvPr/>
        </p:nvPicPr>
        <p:blipFill>
          <a:blip r:embed="rId5">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4">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flipH="1">
            <a:off x="-4145649" y="-1892070"/>
            <a:ext cx="6083300" cy="5321300"/>
          </a:xfrm>
          <a:prstGeom prst="rect">
            <a:avLst/>
          </a:prstGeom>
        </p:spPr>
      </p:pic>
      <p:pic>
        <p:nvPicPr>
          <p:cNvPr id="12" name="Picture 11" descr="—Pngtree—white cloud png material_4170932"/>
          <p:cNvPicPr>
            <a:picLocks noChangeAspect="1"/>
          </p:cNvPicPr>
          <p:nvPr/>
        </p:nvPicPr>
        <p:blipFill>
          <a:blip r:embed="rId5">
            <a:clrChange>
              <a:clrFrom>
                <a:srgbClr val="0A0A0A">
                  <a:alpha val="40000"/>
                </a:srgbClr>
              </a:clrFrom>
              <a:clrTo>
                <a:srgbClr val="0A0A0A">
                  <a:alpha val="40000"/>
                  <a:alpha val="0"/>
                </a:srgbClr>
              </a:clrTo>
            </a:clrChange>
            <a:extLst>
              <a:ext uri="{BEBA8EAE-BF5A-486C-A8C5-ECC9F3942E4B}">
                <a14:imgProps xmlns:a14="http://schemas.microsoft.com/office/drawing/2010/main">
                  <a14:imgLayer r:embed="rId4">
                    <a14:imgEffect>
                      <a14:backgroundRemoval t="2417" b="90000" l="250" r="98250">
                        <a14:foregroundMark x1="5000" y1="48750" x2="5000" y2="48750"/>
                        <a14:foregroundMark x1="333" y1="56667" x2="333" y2="56667"/>
                        <a14:foregroundMark x1="93667" y1="36333" x2="93667" y2="36333"/>
                        <a14:foregroundMark x1="98333" y1="45750" x2="98333" y2="45750"/>
                        <a14:foregroundMark x1="97417" y1="6333" x2="97417" y2="6333"/>
                        <a14:backgroundMark x1="96917" y1="4750" x2="96917" y2="4750"/>
                        <a14:backgroundMark x1="91250" y1="7083" x2="81917" y2="917"/>
                        <a14:backgroundMark x1="81917" y1="917" x2="81917" y2="917"/>
                        <a14:backgroundMark x1="97333" y1="47000" x2="60583" y2="67333"/>
                        <a14:backgroundMark x1="60583" y1="67333" x2="37250" y2="69083"/>
                        <a14:backgroundMark x1="37250" y1="69083" x2="35750" y2="69667"/>
                      </a14:backgroundRemoval>
                    </a14:imgEffect>
                  </a14:imgLayer>
                </a14:imgProps>
              </a:ext>
            </a:extLst>
          </a:blip>
          <a:stretch>
            <a:fillRect/>
          </a:stretch>
        </p:blipFill>
        <p:spPr>
          <a:xfrm>
            <a:off x="10119400" y="-1892240"/>
            <a:ext cx="5321300" cy="5321300"/>
          </a:xfrm>
          <a:prstGeom prst="rect">
            <a:avLst/>
          </a:prstGeom>
        </p:spPr>
      </p:pic>
      <p:grpSp>
        <p:nvGrpSpPr>
          <p:cNvPr id="4" name="Group 3"/>
          <p:cNvGrpSpPr/>
          <p:nvPr/>
        </p:nvGrpSpPr>
        <p:grpSpPr>
          <a:xfrm>
            <a:off x="1838960" y="611505"/>
            <a:ext cx="9057640" cy="2770505"/>
            <a:chOff x="2896" y="963"/>
            <a:chExt cx="14264" cy="4363"/>
          </a:xfrm>
        </p:grpSpPr>
        <p:grpSp>
          <p:nvGrpSpPr>
            <p:cNvPr id="17" name="Group 16"/>
            <p:cNvGrpSpPr/>
            <p:nvPr/>
          </p:nvGrpSpPr>
          <p:grpSpPr>
            <a:xfrm>
              <a:off x="10277" y="1130"/>
              <a:ext cx="1122" cy="1117"/>
              <a:chOff x="2180974" y="148629"/>
              <a:chExt cx="712319" cy="709214"/>
            </a:xfrm>
          </p:grpSpPr>
          <p:sp>
            <p:nvSpPr>
              <p:cNvPr id="20" name="Oval 1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hord 21"/>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4" name="TextBox 39"/>
            <p:cNvSpPr txBox="1"/>
            <p:nvPr/>
          </p:nvSpPr>
          <p:spPr>
            <a:xfrm>
              <a:off x="7144" y="963"/>
              <a:ext cx="3290" cy="1355"/>
            </a:xfrm>
            <a:prstGeom prst="rect">
              <a:avLst/>
            </a:prstGeom>
            <a:noFill/>
          </p:spPr>
          <p:txBody>
            <a:bodyPr wrap="square" rtlCol="0">
              <a:spAutoFit/>
            </a:bodyPr>
            <a:lstStyle/>
            <a:p>
              <a:pPr algn="ctr"/>
              <a:r>
                <a:rPr lang="en-US" sz="5000" b="1" dirty="0">
                  <a:solidFill>
                    <a:schemeClr val="bg1"/>
                  </a:solidFill>
                  <a:latin typeface="Myriad Pro" pitchFamily="34" charset="0"/>
                </a:rPr>
                <a:t>Unit</a:t>
              </a:r>
            </a:p>
          </p:txBody>
        </p:sp>
        <p:sp>
          <p:nvSpPr>
            <p:cNvPr id="25" name="TextBox 16"/>
            <p:cNvSpPr txBox="1"/>
            <p:nvPr/>
          </p:nvSpPr>
          <p:spPr>
            <a:xfrm>
              <a:off x="10249" y="1104"/>
              <a:ext cx="1150" cy="1113"/>
            </a:xfrm>
            <a:prstGeom prst="rect">
              <a:avLst/>
            </a:prstGeom>
            <a:noFill/>
          </p:spPr>
          <p:txBody>
            <a:bodyPr wrap="square" rtlCol="0">
              <a:spAutoFit/>
            </a:bodyPr>
            <a:lstStyle/>
            <a:p>
              <a:pPr algn="ctr"/>
              <a:r>
                <a:rPr lang="en-US" sz="4000" b="1">
                  <a:solidFill>
                    <a:schemeClr val="bg1"/>
                  </a:solidFill>
                  <a:latin typeface="Myriad Pro" pitchFamily="34" charset="0"/>
                </a:rPr>
                <a:t>7</a:t>
              </a:r>
              <a:endParaRPr lang="en-US" sz="4000" b="1" dirty="0">
                <a:solidFill>
                  <a:schemeClr val="bg1"/>
                </a:solidFill>
                <a:latin typeface="Myriad Pro" pitchFamily="34" charset="0"/>
              </a:endParaRPr>
            </a:p>
          </p:txBody>
        </p:sp>
        <p:sp>
          <p:nvSpPr>
            <p:cNvPr id="26" name="TextBox 40"/>
            <p:cNvSpPr txBox="1"/>
            <p:nvPr/>
          </p:nvSpPr>
          <p:spPr>
            <a:xfrm>
              <a:off x="2896" y="2385"/>
              <a:ext cx="14265" cy="1355"/>
            </a:xfrm>
            <a:prstGeom prst="rect">
              <a:avLst/>
            </a:prstGeom>
            <a:noFill/>
          </p:spPr>
          <p:txBody>
            <a:bodyPr wrap="square" rtlCol="0">
              <a:spAutoFit/>
            </a:bodyPr>
            <a:lstStyle/>
            <a:p>
              <a:pPr algn="ctr"/>
              <a:r>
                <a:rPr lang="en-US" sz="5000" b="1" dirty="0">
                  <a:solidFill>
                    <a:schemeClr val="bg1"/>
                  </a:solidFill>
                  <a:effectLst>
                    <a:glow rad="139700">
                      <a:schemeClr val="accent2">
                        <a:satMod val="175000"/>
                        <a:alpha val="42000"/>
                      </a:schemeClr>
                    </a:glow>
                    <a:reflection blurRad="6350" stA="60000" endA="900" endPos="58000" dir="5400000" sy="-100000" algn="bl" rotWithShape="0"/>
                  </a:effectLst>
                  <a:latin typeface="Myriad Pro" pitchFamily="34" charset="0"/>
                </a:rPr>
                <a:t>NATURAL WONDERS</a:t>
              </a:r>
            </a:p>
          </p:txBody>
        </p:sp>
        <p:grpSp>
          <p:nvGrpSpPr>
            <p:cNvPr id="34" name="Group 33"/>
            <p:cNvGrpSpPr/>
            <p:nvPr/>
          </p:nvGrpSpPr>
          <p:grpSpPr>
            <a:xfrm>
              <a:off x="5101" y="3844"/>
              <a:ext cx="9708" cy="1482"/>
              <a:chOff x="-12680" y="1993"/>
              <a:chExt cx="9708" cy="1482"/>
            </a:xfrm>
          </p:grpSpPr>
          <p:sp>
            <p:nvSpPr>
              <p:cNvPr id="35" name="Rounded Rectangle 13"/>
              <p:cNvSpPr/>
              <p:nvPr/>
            </p:nvSpPr>
            <p:spPr>
              <a:xfrm>
                <a:off x="-11823" y="2259"/>
                <a:ext cx="7588"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0394" y="2398"/>
                <a:ext cx="7422" cy="776"/>
              </a:xfrm>
              <a:prstGeom prst="rect">
                <a:avLst/>
              </a:prstGeom>
              <a:noFill/>
            </p:spPr>
            <p:txBody>
              <a:bodyPr wrap="square" rtlCol="0">
                <a:spAutoFit/>
              </a:bodyPr>
              <a:lstStyle/>
              <a:p>
                <a:r>
                  <a:rPr lang="en-US" sz="2600" b="1" dirty="0">
                    <a:solidFill>
                      <a:schemeClr val="bg1"/>
                    </a:solidFill>
                  </a:rPr>
                  <a:t>LESSON 5: SKILLS 1</a:t>
                </a:r>
              </a:p>
            </p:txBody>
          </p:sp>
          <p:grpSp>
            <p:nvGrpSpPr>
              <p:cNvPr id="37" name="Group 36"/>
              <p:cNvGrpSpPr/>
              <p:nvPr/>
            </p:nvGrpSpPr>
            <p:grpSpPr>
              <a:xfrm>
                <a:off x="-12680" y="1993"/>
                <a:ext cx="1560" cy="1483"/>
                <a:chOff x="2766630" y="1746890"/>
                <a:chExt cx="990895" cy="941618"/>
              </a:xfrm>
            </p:grpSpPr>
            <p:pic>
              <p:nvPicPr>
                <p:cNvPr id="38" name="Picture 37"/>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8"/>
                <a:srcRect t="5582"/>
                <a:stretch>
                  <a:fillRect/>
                </a:stretch>
              </p:blipFill>
              <p:spPr>
                <a:xfrm>
                  <a:off x="2906617" y="1968106"/>
                  <a:ext cx="710920" cy="499184"/>
                </a:xfrm>
                <a:prstGeom prst="rect">
                  <a:avLst/>
                </a:prstGeom>
              </p:spPr>
            </p:pic>
          </p:grpSp>
        </p:grpSp>
      </p:grpSp>
    </p:spTree>
    <p:extLst>
      <p:ext uri="{BB962C8B-B14F-4D97-AF65-F5344CB8AC3E}">
        <p14:creationId xmlns:p14="http://schemas.microsoft.com/office/powerpoint/2010/main" val="33158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61750" y="2364607"/>
            <a:ext cx="2726016" cy="2704095"/>
          </a:xfrm>
          <a:prstGeom prst="rect">
            <a:avLst/>
          </a:prstGeom>
        </p:spPr>
      </p:pic>
      <p:sp>
        <p:nvSpPr>
          <p:cNvPr id="7" name="TextBox 6"/>
          <p:cNvSpPr txBox="1"/>
          <p:nvPr/>
        </p:nvSpPr>
        <p:spPr>
          <a:xfrm>
            <a:off x="3505126" y="207074"/>
            <a:ext cx="4439265" cy="715581"/>
          </a:xfrm>
          <a:prstGeom prst="rect">
            <a:avLst/>
          </a:prstGeom>
          <a:noFill/>
          <a:effectLst/>
        </p:spPr>
        <p:txBody>
          <a:bodyPr wrap="square" rtlCol="0">
            <a:spAutoFit/>
          </a:bodyPr>
          <a:lstStyle/>
          <a:p>
            <a:pPr marL="428625" indent="-428625">
              <a:buFont typeface="Wingdings" panose="05000000000000000000" pitchFamily="2" charset="2"/>
              <a:buChar char="q"/>
            </a:pPr>
            <a:r>
              <a:rPr lang="en-US" sz="4050" b="1" dirty="0">
                <a:solidFill>
                  <a:srgbClr val="0070C0"/>
                </a:solidFill>
                <a:effectLst>
                  <a:glow rad="88900">
                    <a:schemeClr val="bg1"/>
                  </a:glow>
                </a:effectLst>
                <a:latin typeface="Algerian" panose="04020705040A02060702" pitchFamily="82" charset="0"/>
                <a:cs typeface="Arial" panose="020B0604020202020204" pitchFamily="34" charset="0"/>
              </a:rPr>
              <a:t> </a:t>
            </a:r>
            <a:r>
              <a:rPr lang="en-US" sz="4050" b="1" dirty="0" smtClean="0">
                <a:solidFill>
                  <a:srgbClr val="0070C0"/>
                </a:solidFill>
                <a:effectLst>
                  <a:glow rad="88900">
                    <a:schemeClr val="bg1"/>
                  </a:glow>
                </a:effectLst>
                <a:latin typeface="Algerian" panose="04020705040A02060702" pitchFamily="82" charset="0"/>
                <a:cs typeface="Arial" panose="020B0604020202020204" pitchFamily="34" charset="0"/>
              </a:rPr>
              <a:t> READING</a:t>
            </a:r>
            <a:endParaRPr lang="en-US" sz="405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pic>
        <p:nvPicPr>
          <p:cNvPr id="8" name="Picture 7" descr="book-reading"/>
          <p:cNvPicPr/>
          <p:nvPr/>
        </p:nvPicPr>
        <p:blipFill>
          <a:blip r:embed="rId3">
            <a:extLst>
              <a:ext uri="{28A0092B-C50C-407E-A947-70E740481C1C}">
                <a14:useLocalDpi xmlns:a14="http://schemas.microsoft.com/office/drawing/2010/main" val="0"/>
              </a:ext>
            </a:extLst>
          </a:blip>
          <a:srcRect/>
          <a:stretch>
            <a:fillRect/>
          </a:stretch>
        </p:blipFill>
        <p:spPr bwMode="auto">
          <a:xfrm>
            <a:off x="0" y="-157019"/>
            <a:ext cx="1420091" cy="1403928"/>
          </a:xfrm>
          <a:prstGeom prst="rect">
            <a:avLst/>
          </a:prstGeom>
          <a:noFill/>
          <a:ln>
            <a:noFill/>
          </a:ln>
        </p:spPr>
      </p:pic>
    </p:spTree>
    <p:extLst>
      <p:ext uri="{BB962C8B-B14F-4D97-AF65-F5344CB8AC3E}">
        <p14:creationId xmlns:p14="http://schemas.microsoft.com/office/powerpoint/2010/main" val="1595107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171183" y="1297023"/>
            <a:ext cx="6459855" cy="440690"/>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smtClean="0">
                <a:solidFill>
                  <a:srgbClr val="AD4F0F"/>
                </a:solidFill>
              </a:rPr>
              <a:t>- majestic </a:t>
            </a:r>
            <a:r>
              <a:rPr lang="en-US" sz="5400" b="1" dirty="0">
                <a:solidFill>
                  <a:srgbClr val="AD4F0F"/>
                </a:solidFill>
              </a:rPr>
              <a:t>(</a:t>
            </a:r>
            <a:r>
              <a:rPr lang="en-US" sz="5400" b="1" dirty="0" err="1">
                <a:solidFill>
                  <a:srgbClr val="AD4F0F"/>
                </a:solidFill>
              </a:rPr>
              <a:t>adj</a:t>
            </a:r>
            <a:r>
              <a:rPr lang="en-US" sz="5400" b="1" dirty="0">
                <a:solidFill>
                  <a:srgbClr val="AD4F0F"/>
                </a:solidFill>
              </a:rPr>
              <a:t>)</a:t>
            </a:r>
            <a:r>
              <a:rPr lang="en-US" sz="5400" b="1" dirty="0"/>
              <a:t> </a:t>
            </a:r>
            <a:endParaRPr lang="en-US" sz="5400" b="1" dirty="0">
              <a:solidFill>
                <a:srgbClr val="AD4F0F"/>
              </a:solidFill>
            </a:endParaRPr>
          </a:p>
        </p:txBody>
      </p:sp>
      <p:sp>
        <p:nvSpPr>
          <p:cNvPr id="12" name="Rectangle 11"/>
          <p:cNvSpPr/>
          <p:nvPr/>
        </p:nvSpPr>
        <p:spPr>
          <a:xfrm>
            <a:off x="254135" y="3350050"/>
            <a:ext cx="4828205" cy="830997"/>
          </a:xfrm>
          <a:prstGeom prst="rect">
            <a:avLst/>
          </a:prstGeom>
        </p:spPr>
        <p:txBody>
          <a:bodyPr wrap="square">
            <a:spAutoFit/>
          </a:bodyPr>
          <a:lstStyle/>
          <a:p>
            <a:pPr lvl="0" algn="ctr"/>
            <a:r>
              <a:rPr lang="en-US" sz="4800" b="1" dirty="0" err="1"/>
              <a:t>uy</a:t>
            </a:r>
            <a:r>
              <a:rPr lang="en-US" sz="4800" b="1" dirty="0"/>
              <a:t> </a:t>
            </a:r>
            <a:r>
              <a:rPr lang="en-US" sz="4800" b="1" dirty="0" err="1"/>
              <a:t>nghi</a:t>
            </a:r>
            <a:r>
              <a:rPr lang="en-US" sz="4800" b="1" dirty="0"/>
              <a:t>, </a:t>
            </a:r>
            <a:r>
              <a:rPr lang="en-US" sz="4800" b="1" dirty="0" err="1"/>
              <a:t>tráng</a:t>
            </a:r>
            <a:r>
              <a:rPr lang="en-US" sz="4800" b="1" dirty="0"/>
              <a:t> </a:t>
            </a:r>
            <a:r>
              <a:rPr lang="en-US" sz="4800" b="1" dirty="0" err="1"/>
              <a:t>lệ</a:t>
            </a:r>
            <a:endParaRPr lang="en-US" sz="4800" b="1" dirty="0"/>
          </a:p>
        </p:txBody>
      </p:sp>
      <p:sp>
        <p:nvSpPr>
          <p:cNvPr id="2" name="Rectangle 1"/>
          <p:cNvSpPr/>
          <p:nvPr/>
        </p:nvSpPr>
        <p:spPr>
          <a:xfrm>
            <a:off x="1148087" y="2361071"/>
            <a:ext cx="3363357" cy="784830"/>
          </a:xfrm>
          <a:prstGeom prst="rect">
            <a:avLst/>
          </a:prstGeom>
        </p:spPr>
        <p:txBody>
          <a:bodyPr wrap="none">
            <a:spAutoFit/>
          </a:bodyPr>
          <a:lstStyle/>
          <a:p>
            <a:pPr algn="ctr"/>
            <a:r>
              <a:rPr lang="en-US" sz="4500" b="1" dirty="0">
                <a:solidFill>
                  <a:schemeClr val="accent5">
                    <a:lumMod val="50000"/>
                  </a:schemeClr>
                </a:solidFill>
              </a:rPr>
              <a:t>/</a:t>
            </a:r>
            <a:r>
              <a:rPr lang="en-US" sz="4500" b="1" dirty="0" err="1">
                <a:solidFill>
                  <a:schemeClr val="accent5">
                    <a:lumMod val="50000"/>
                  </a:schemeClr>
                </a:solidFill>
              </a:rPr>
              <a:t>məˈdʒestɪk</a:t>
            </a:r>
            <a:r>
              <a:rPr lang="en-US" sz="4500" b="1" dirty="0">
                <a:solidFill>
                  <a:schemeClr val="accent5">
                    <a:lumMod val="50000"/>
                  </a:schemeClr>
                </a:solidFill>
              </a:rPr>
              <a:t>/</a:t>
            </a:r>
          </a:p>
        </p:txBody>
      </p:sp>
      <p:sp>
        <p:nvSpPr>
          <p:cNvPr id="100" name="Text Box 99"/>
          <p:cNvSpPr txBox="1"/>
          <p:nvPr/>
        </p:nvSpPr>
        <p:spPr>
          <a:xfrm>
            <a:off x="5442184" y="1490521"/>
            <a:ext cx="5916930" cy="768350"/>
          </a:xfrm>
          <a:prstGeom prst="rect">
            <a:avLst/>
          </a:prstGeom>
          <a:noFill/>
          <a:ln w="9525">
            <a:noFill/>
          </a:ln>
        </p:spPr>
        <p:txBody>
          <a:bodyPr wrap="square">
            <a:spAutoFit/>
          </a:bodyPr>
          <a:lstStyle/>
          <a:p>
            <a:pPr marL="635" indent="-635" algn="just"/>
            <a:r>
              <a:rPr lang="en-US" sz="4400" b="0" i="1" dirty="0">
                <a:solidFill>
                  <a:srgbClr val="000000"/>
                </a:solidFill>
                <a:latin typeface="Times New Roman" panose="02020603050405020304" pitchFamily="18" charset="0"/>
              </a:rPr>
              <a:t>beautiful, powerful</a:t>
            </a:r>
          </a:p>
        </p:txBody>
      </p:sp>
      <p:sp>
        <p:nvSpPr>
          <p:cNvPr id="4" name="Text Box 3"/>
          <p:cNvSpPr txBox="1"/>
          <p:nvPr/>
        </p:nvSpPr>
        <p:spPr>
          <a:xfrm>
            <a:off x="5442184" y="3206348"/>
            <a:ext cx="6368715" cy="1169551"/>
          </a:xfrm>
          <a:prstGeom prst="rect">
            <a:avLst/>
          </a:prstGeom>
          <a:noFill/>
          <a:ln w="9525">
            <a:noFill/>
          </a:ln>
        </p:spPr>
        <p:txBody>
          <a:bodyPr wrap="square">
            <a:spAutoFit/>
          </a:bodyPr>
          <a:lstStyle/>
          <a:p>
            <a:pPr marL="635" indent="-635"/>
            <a:r>
              <a:rPr lang="en-US" sz="3500" b="1" dirty="0">
                <a:solidFill>
                  <a:srgbClr val="000000"/>
                </a:solidFill>
                <a:latin typeface="Times New Roman" panose="02020603050405020304" pitchFamily="18" charset="0"/>
              </a:rPr>
              <a:t>Ex: </a:t>
            </a:r>
            <a:r>
              <a:rPr lang="en-US" sz="3500" dirty="0">
                <a:solidFill>
                  <a:srgbClr val="000000"/>
                </a:solidFill>
                <a:latin typeface="Times New Roman" panose="02020603050405020304" pitchFamily="18" charset="0"/>
              </a:rPr>
              <a:t>The </a:t>
            </a:r>
            <a:r>
              <a:rPr lang="en-US" sz="3500" b="1" u="sng" dirty="0">
                <a:solidFill>
                  <a:srgbClr val="000000"/>
                </a:solidFill>
                <a:latin typeface="Times New Roman" panose="02020603050405020304" pitchFamily="18" charset="0"/>
              </a:rPr>
              <a:t>majestic Montana scenery</a:t>
            </a:r>
            <a:r>
              <a:rPr lang="en-US" sz="3500" dirty="0">
                <a:solidFill>
                  <a:srgbClr val="000000"/>
                </a:solidFill>
                <a:latin typeface="Times New Roman" panose="02020603050405020304" pitchFamily="18" charset="0"/>
              </a:rPr>
              <a:t> will leave you breathless.</a:t>
            </a:r>
          </a:p>
        </p:txBody>
      </p:sp>
      <p:pic>
        <p:nvPicPr>
          <p:cNvPr id="6" name="majestic">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21219" y="2258871"/>
            <a:ext cx="985520" cy="985520"/>
          </a:xfrm>
          <a:prstGeom prst="rect">
            <a:avLst/>
          </a:prstGeom>
        </p:spPr>
      </p:pic>
      <p:sp>
        <p:nvSpPr>
          <p:cNvPr id="13" name="TextBox 12"/>
          <p:cNvSpPr txBox="1"/>
          <p:nvPr/>
        </p:nvSpPr>
        <p:spPr>
          <a:xfrm>
            <a:off x="254135" y="0"/>
            <a:ext cx="3249462" cy="584775"/>
          </a:xfrm>
          <a:prstGeom prst="rect">
            <a:avLst/>
          </a:prstGeom>
          <a:noFill/>
          <a:effectLst/>
        </p:spPr>
        <p:txBody>
          <a:bodyPr wrap="square" rtlCol="0">
            <a:spAutoFit/>
          </a:bodyPr>
          <a:lstStyle/>
          <a:p>
            <a:r>
              <a:rPr lang="en-US" sz="3200" b="1" dirty="0" smtClean="0">
                <a:solidFill>
                  <a:srgbClr val="0070C0"/>
                </a:solidFill>
                <a:effectLst>
                  <a:glow rad="88900">
                    <a:schemeClr val="bg1"/>
                  </a:glow>
                </a:effectLst>
                <a:latin typeface="Algerian" panose="04020705040A02060702" pitchFamily="82" charset="0"/>
                <a:cs typeface="Arial" panose="020B0604020202020204" pitchFamily="34" charset="0"/>
              </a:rPr>
              <a:t>* VOCABULARY</a:t>
            </a:r>
            <a:endParaRPr lang="en-US" sz="320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14401293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6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1">
                  <p:stCondLst>
                    <p:cond delay="indefinite"/>
                  </p:stCondLst>
                  <p:endCondLst>
                    <p:cond evt="onStopAudio" delay="0">
                      <p:tgtEl>
                        <p:sldTgt/>
                      </p:tgtEl>
                    </p:cond>
                  </p:endCondLst>
                </p:cTn>
                <p:tgtEl>
                  <p:spTgt spid="6"/>
                </p:tgtEl>
              </p:cMediaNode>
            </p:audio>
          </p:childTnLst>
        </p:cTn>
      </p:par>
    </p:tnLst>
    <p:bldLst>
      <p:bldP spid="7" grpId="0"/>
      <p:bldP spid="1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487045" y="1138522"/>
            <a:ext cx="5842635"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b="1" dirty="0" smtClean="0">
                <a:solidFill>
                  <a:srgbClr val="AD4F0F"/>
                </a:solidFill>
              </a:rPr>
              <a:t>- occur </a:t>
            </a:r>
            <a:r>
              <a:rPr lang="en-US" sz="6600" b="1" dirty="0">
                <a:solidFill>
                  <a:srgbClr val="AD4F0F"/>
                </a:solidFill>
              </a:rPr>
              <a:t>(v)</a:t>
            </a:r>
          </a:p>
        </p:txBody>
      </p:sp>
      <p:sp>
        <p:nvSpPr>
          <p:cNvPr id="12" name="Rectangle 11"/>
          <p:cNvSpPr/>
          <p:nvPr/>
        </p:nvSpPr>
        <p:spPr>
          <a:xfrm>
            <a:off x="1540042" y="3242118"/>
            <a:ext cx="5015230" cy="922020"/>
          </a:xfrm>
          <a:prstGeom prst="rect">
            <a:avLst/>
          </a:prstGeom>
        </p:spPr>
        <p:txBody>
          <a:bodyPr wrap="square">
            <a:spAutoFit/>
          </a:bodyPr>
          <a:lstStyle/>
          <a:p>
            <a:pPr lvl="0"/>
            <a:r>
              <a:rPr lang="en-US" sz="5400" dirty="0"/>
              <a:t>xảy ra</a:t>
            </a:r>
          </a:p>
        </p:txBody>
      </p:sp>
      <p:sp>
        <p:nvSpPr>
          <p:cNvPr id="2" name="Rectangle 1"/>
          <p:cNvSpPr/>
          <p:nvPr/>
        </p:nvSpPr>
        <p:spPr>
          <a:xfrm>
            <a:off x="1941980" y="2503454"/>
            <a:ext cx="1709121" cy="738664"/>
          </a:xfrm>
          <a:prstGeom prst="rect">
            <a:avLst/>
          </a:prstGeom>
        </p:spPr>
        <p:txBody>
          <a:bodyPr wrap="none">
            <a:spAutoFit/>
          </a:bodyPr>
          <a:lstStyle/>
          <a:p>
            <a:pPr algn="ctr"/>
            <a:r>
              <a:rPr lang="en-US" sz="4200" b="1" dirty="0">
                <a:solidFill>
                  <a:schemeClr val="accent5">
                    <a:lumMod val="50000"/>
                  </a:schemeClr>
                </a:solidFill>
              </a:rPr>
              <a:t>/</a:t>
            </a:r>
            <a:r>
              <a:rPr lang="en-US" sz="4200" b="1" dirty="0" err="1">
                <a:solidFill>
                  <a:schemeClr val="accent5">
                    <a:lumMod val="50000"/>
                  </a:schemeClr>
                </a:solidFill>
              </a:rPr>
              <a:t>əˈkɜ</a:t>
            </a:r>
            <a:r>
              <a:rPr lang="en-US" sz="4200" b="1" dirty="0">
                <a:solidFill>
                  <a:schemeClr val="accent5">
                    <a:lumMod val="50000"/>
                  </a:schemeClr>
                </a:solidFill>
              </a:rPr>
              <a:t>ː/</a:t>
            </a:r>
          </a:p>
        </p:txBody>
      </p:sp>
      <p:sp>
        <p:nvSpPr>
          <p:cNvPr id="100" name="Text Box 99"/>
          <p:cNvSpPr txBox="1"/>
          <p:nvPr/>
        </p:nvSpPr>
        <p:spPr>
          <a:xfrm>
            <a:off x="4831380" y="1328642"/>
            <a:ext cx="7360620" cy="630942"/>
          </a:xfrm>
          <a:prstGeom prst="rect">
            <a:avLst/>
          </a:prstGeom>
          <a:noFill/>
          <a:ln w="9525">
            <a:noFill/>
          </a:ln>
        </p:spPr>
        <p:txBody>
          <a:bodyPr wrap="square">
            <a:spAutoFit/>
          </a:bodyPr>
          <a:lstStyle/>
          <a:p>
            <a:pPr marL="635" indent="-635" algn="just"/>
            <a:r>
              <a:rPr lang="en-US" sz="3500" b="0" i="1" dirty="0">
                <a:solidFill>
                  <a:srgbClr val="000000"/>
                </a:solidFill>
                <a:latin typeface="Calibri" panose="020F0502020204030204" pitchFamily="34" charset="0"/>
                <a:cs typeface="Calibri" panose="020F0502020204030204" pitchFamily="34" charset="0"/>
              </a:rPr>
              <a:t>happen (especially unexpected events)</a:t>
            </a:r>
          </a:p>
        </p:txBody>
      </p:sp>
      <p:sp>
        <p:nvSpPr>
          <p:cNvPr id="5" name="Text Box 4"/>
          <p:cNvSpPr txBox="1"/>
          <p:nvPr/>
        </p:nvSpPr>
        <p:spPr>
          <a:xfrm>
            <a:off x="4693399" y="3324626"/>
            <a:ext cx="7144536" cy="1077218"/>
          </a:xfrm>
          <a:prstGeom prst="rect">
            <a:avLst/>
          </a:prstGeom>
          <a:noFill/>
          <a:ln w="9525">
            <a:noFill/>
          </a:ln>
        </p:spPr>
        <p:txBody>
          <a:bodyPr wrap="square">
            <a:spAutoFit/>
          </a:bodyPr>
          <a:lstStyle/>
          <a:p>
            <a:pPr marL="635" indent="-635"/>
            <a:r>
              <a:rPr lang="en-US" sz="3200" b="1" dirty="0">
                <a:solidFill>
                  <a:srgbClr val="000000"/>
                </a:solidFill>
                <a:latin typeface="Times New Roman" panose="02020603050405020304" pitchFamily="18" charset="0"/>
              </a:rPr>
              <a:t>Ex: </a:t>
            </a:r>
            <a:r>
              <a:rPr lang="en-US" sz="3200" dirty="0">
                <a:solidFill>
                  <a:srgbClr val="000000"/>
                </a:solidFill>
                <a:latin typeface="Times New Roman" panose="02020603050405020304" pitchFamily="18" charset="0"/>
              </a:rPr>
              <a:t>I hope this never </a:t>
            </a:r>
            <a:r>
              <a:rPr lang="en-US" sz="3200" b="1" u="sng" dirty="0">
                <a:solidFill>
                  <a:srgbClr val="000000"/>
                </a:solidFill>
                <a:latin typeface="Times New Roman" panose="02020603050405020304" pitchFamily="18" charset="0"/>
              </a:rPr>
              <a:t>occurs</a:t>
            </a:r>
            <a:r>
              <a:rPr lang="en-US" sz="3200" dirty="0">
                <a:solidFill>
                  <a:srgbClr val="000000"/>
                </a:solidFill>
                <a:latin typeface="Times New Roman" panose="02020603050405020304" pitchFamily="18" charset="0"/>
              </a:rPr>
              <a:t> again, but I'm prepared if it does.</a:t>
            </a:r>
          </a:p>
        </p:txBody>
      </p:sp>
      <p:pic>
        <p:nvPicPr>
          <p:cNvPr id="6" name="occur">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254134" y="2125144"/>
            <a:ext cx="1022350" cy="1022350"/>
          </a:xfrm>
          <a:prstGeom prst="rect">
            <a:avLst/>
          </a:prstGeom>
        </p:spPr>
      </p:pic>
      <p:sp>
        <p:nvSpPr>
          <p:cNvPr id="15" name="TextBox 14"/>
          <p:cNvSpPr txBox="1"/>
          <p:nvPr/>
        </p:nvSpPr>
        <p:spPr>
          <a:xfrm>
            <a:off x="254135" y="0"/>
            <a:ext cx="3249462" cy="584775"/>
          </a:xfrm>
          <a:prstGeom prst="rect">
            <a:avLst/>
          </a:prstGeom>
          <a:noFill/>
          <a:effectLst/>
        </p:spPr>
        <p:txBody>
          <a:bodyPr wrap="square" rtlCol="0">
            <a:spAutoFit/>
          </a:bodyPr>
          <a:lstStyle/>
          <a:p>
            <a:r>
              <a:rPr lang="en-US" sz="3200" b="1" dirty="0" smtClean="0">
                <a:solidFill>
                  <a:srgbClr val="0070C0"/>
                </a:solidFill>
                <a:effectLst>
                  <a:glow rad="88900">
                    <a:schemeClr val="bg1"/>
                  </a:glow>
                </a:effectLst>
                <a:latin typeface="Algerian" panose="04020705040A02060702" pitchFamily="82" charset="0"/>
                <a:cs typeface="Arial" panose="020B0604020202020204" pitchFamily="34" charset="0"/>
              </a:rPr>
              <a:t>* VOCABULARY</a:t>
            </a:r>
            <a:endParaRPr lang="en-US" sz="320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32933951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8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1">
                  <p:stCondLst>
                    <p:cond delay="indefinite"/>
                  </p:stCondLst>
                  <p:endCondLst>
                    <p:cond evt="onStopAudio" delay="0">
                      <p:tgtEl>
                        <p:sldTgt/>
                      </p:tgtEl>
                    </p:cond>
                  </p:endCondLst>
                </p:cTn>
                <p:tgtEl>
                  <p:spTgt spid="6"/>
                </p:tgtEl>
              </p:cMediaNode>
            </p:audio>
          </p:childTnLst>
        </p:cTn>
      </p:par>
    </p:tnLst>
    <p:bldLst>
      <p:bldP spid="7" grpId="0"/>
      <p:bldP spid="1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369</TotalTime>
  <Words>1863</Words>
  <Application>Microsoft Office PowerPoint</Application>
  <PresentationFormat>Widescreen</PresentationFormat>
  <Paragraphs>240</Paragraphs>
  <Slides>29</Slides>
  <Notes>19</Notes>
  <HiddenSlides>0</HiddenSlides>
  <MMClips>5</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Algerian</vt:lpstr>
      <vt:lpstr>Arial</vt:lpstr>
      <vt:lpstr>Arial Black</vt:lpstr>
      <vt:lpstr>Bahnschrift SemiBold Condensed</vt:lpstr>
      <vt:lpstr>Calibri</vt:lpstr>
      <vt:lpstr>Calibri Light</vt:lpstr>
      <vt:lpstr>Myriad Pro</vt:lpstr>
      <vt:lpstr>Times New Roman</vt:lpstr>
      <vt:lpstr>VNI-Ariston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Laptop MT</cp:lastModifiedBy>
  <cp:revision>17</cp:revision>
  <dcterms:created xsi:type="dcterms:W3CDTF">2024-12-20T15:06:05Z</dcterms:created>
  <dcterms:modified xsi:type="dcterms:W3CDTF">2025-02-20T08:01:53Z</dcterms:modified>
</cp:coreProperties>
</file>