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6" r:id="rId1"/>
  </p:sldMasterIdLst>
  <p:notesMasterIdLst>
    <p:notesMasterId r:id="rId26"/>
  </p:notesMasterIdLst>
  <p:handoutMasterIdLst>
    <p:handoutMasterId r:id="rId27"/>
  </p:handoutMasterIdLst>
  <p:sldIdLst>
    <p:sldId id="694" r:id="rId2"/>
    <p:sldId id="256" r:id="rId3"/>
    <p:sldId id="695" r:id="rId4"/>
    <p:sldId id="436" r:id="rId5"/>
    <p:sldId id="446" r:id="rId6"/>
    <p:sldId id="680" r:id="rId7"/>
    <p:sldId id="627" r:id="rId8"/>
    <p:sldId id="456" r:id="rId9"/>
    <p:sldId id="662" r:id="rId10"/>
    <p:sldId id="663" r:id="rId11"/>
    <p:sldId id="644" r:id="rId12"/>
    <p:sldId id="457" r:id="rId13"/>
    <p:sldId id="685" r:id="rId14"/>
    <p:sldId id="666" r:id="rId15"/>
    <p:sldId id="689" r:id="rId16"/>
    <p:sldId id="631" r:id="rId17"/>
    <p:sldId id="691" r:id="rId18"/>
    <p:sldId id="692" r:id="rId19"/>
    <p:sldId id="314" r:id="rId20"/>
    <p:sldId id="330" r:id="rId21"/>
    <p:sldId id="699" r:id="rId22"/>
    <p:sldId id="696" r:id="rId23"/>
    <p:sldId id="697" r:id="rId24"/>
    <p:sldId id="69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2" userDrawn="1">
          <p15:clr>
            <a:srgbClr val="A4A3A4"/>
          </p15:clr>
        </p15:guide>
        <p15:guide id="2" pos="3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6DC"/>
    <a:srgbClr val="FCE0D5"/>
    <a:srgbClr val="C4C1A4"/>
    <a:srgbClr val="FFFF00"/>
    <a:srgbClr val="398FCF"/>
    <a:srgbClr val="C8E4B2"/>
    <a:srgbClr val="9E9FA5"/>
    <a:srgbClr val="FFC6AC"/>
    <a:srgbClr val="E0EED4"/>
    <a:srgbClr val="FDE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48" y="48"/>
      </p:cViewPr>
      <p:guideLst>
        <p:guide orient="horz" pos="1932"/>
        <p:guide pos="3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44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8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70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B526A92-8AAF-4BF0-85FE-B336BF0F8D2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857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66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22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8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493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02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09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79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63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90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654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3B526A92-8AAF-4BF0-85FE-B336BF0F8D2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8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286899" y="63341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</a:t>
            </a:r>
            <a:r>
              <a:rPr lang="en-US" sz="6000" b="1" dirty="0" smtClean="0">
                <a:solidFill>
                  <a:schemeClr val="accent6"/>
                </a:solidFill>
                <a:latin typeface="Cooper Black" panose="0208090404030B020404" pitchFamily="18" charset="0"/>
              </a:rPr>
              <a:t>9</a:t>
            </a:r>
            <a:endParaRPr lang="en-US" sz="6000" b="1" dirty="0">
              <a:solidFill>
                <a:schemeClr val="accent6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5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15265" y="1015734"/>
            <a:ext cx="5080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Suggested dialogues: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-168193" y="1619107"/>
            <a:ext cx="9865360" cy="2232025"/>
          </a:xfrm>
          <a:prstGeom prst="cloudCallou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>
                <a:solidFill>
                  <a:schemeClr val="tx1"/>
                </a:solidFill>
              </a:rPr>
              <a:t>May I submit</a:t>
            </a:r>
            <a:r>
              <a:rPr lang="en-US" sz="3200" dirty="0">
                <a:solidFill>
                  <a:schemeClr val="tx1"/>
                </a:solidFill>
              </a:rPr>
              <a:t> my project after the deadline, Miss?</a:t>
            </a:r>
          </a:p>
        </p:txBody>
      </p:sp>
      <p:sp>
        <p:nvSpPr>
          <p:cNvPr id="4" name="Cloud Callout 3"/>
          <p:cNvSpPr/>
          <p:nvPr/>
        </p:nvSpPr>
        <p:spPr>
          <a:xfrm flipH="1">
            <a:off x="5077460" y="3931285"/>
            <a:ext cx="7073265" cy="2232025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>
                <a:solidFill>
                  <a:schemeClr val="tx1"/>
                </a:solidFill>
              </a:rPr>
              <a:t> I’m afraid you can’t.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4090" y="139736"/>
            <a:ext cx="114556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635"/>
            <a:r>
              <a:rPr lang="en-US" sz="2800" b="1" dirty="0">
                <a:solidFill>
                  <a:srgbClr val="C00000"/>
                </a:solidFill>
                <a:sym typeface="+mn-ea"/>
              </a:rPr>
              <a:t>Situation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You ask your teacher for permission to submit your project after the deadline.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32524" y="0"/>
            <a:ext cx="6765669" cy="56451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/>
        </p:spPr>
        <p:txBody>
          <a:bodyPr wrap="square" rtlCol="0">
            <a:no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 smtClean="0">
                <a:sym typeface="+mn-ea"/>
              </a:rPr>
              <a:t>Natural </a:t>
            </a:r>
            <a:r>
              <a:rPr lang="en-US" sz="3200" b="1" dirty="0">
                <a:sym typeface="+mn-ea"/>
              </a:rPr>
              <a:t>wonders and tourism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113726" y="866774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000" b="1" dirty="0">
                <a:solidFill>
                  <a:schemeClr val="tx1"/>
                </a:solidFill>
                <a:effectLst/>
                <a:sym typeface="+mn-ea"/>
              </a:rPr>
              <a:t>- Name some natural wonders / tourist attractions of our country.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530542" y="1915158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C00000"/>
                </a:solidFill>
                <a:effectLst/>
                <a:sym typeface="+mn-ea"/>
              </a:rPr>
              <a:t>Suggested answers: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US" sz="3200" b="1" dirty="0">
              <a:solidFill>
                <a:srgbClr val="C00000"/>
              </a:solidFill>
              <a:effectLst/>
              <a:sym typeface="+mn-ea"/>
            </a:endParaRPr>
          </a:p>
        </p:txBody>
      </p:sp>
      <p:sp>
        <p:nvSpPr>
          <p:cNvPr id="6" name="TextBox 20"/>
          <p:cNvSpPr txBox="1"/>
          <p:nvPr/>
        </p:nvSpPr>
        <p:spPr>
          <a:xfrm>
            <a:off x="113726" y="2661283"/>
            <a:ext cx="11587480" cy="19056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 sz="3200" i="1" dirty="0">
                <a:solidFill>
                  <a:schemeClr val="tx1"/>
                </a:solidFill>
                <a:effectLst/>
                <a:sym typeface="+mn-ea"/>
              </a:rPr>
              <a:t>Ha Long Bay, Cuc Phuong National Park, Dong Van Plateau, Ban Gioc Waterfall, Son Doong Cave, Cu Lao Cham Island, Con Dao Island, etc.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9764" y="844468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each natural wonder under the correct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7097" y="81483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9882" y="712194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708089" y="7673258"/>
            <a:ext cx="4547870" cy="583565"/>
          </a:xfrm>
          <a:prstGeom prst="rect">
            <a:avLst/>
          </a:prstGeom>
          <a:solidFill>
            <a:srgbClr val="B9DB9B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2. Sanjay from New Delhi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942404" y="8256823"/>
            <a:ext cx="9282430" cy="2553335"/>
          </a:xfrm>
          <a:prstGeom prst="rect">
            <a:avLst/>
          </a:prstGeom>
          <a:solidFill>
            <a:srgbClr val="FFE3B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/>
              <a:t>Once, it was easy to say which country a person was from because people wore their own traditional costumes. Now, trends, comfort, and style are more important. More people are wearing western clothes like jeans and T-shirts instead.</a:t>
            </a:r>
          </a:p>
        </p:txBody>
      </p:sp>
      <p:sp>
        <p:nvSpPr>
          <p:cNvPr id="3" name="TextBox 20"/>
          <p:cNvSpPr txBox="1"/>
          <p:nvPr/>
        </p:nvSpPr>
        <p:spPr>
          <a:xfrm>
            <a:off x="473649" y="1445726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effectLst/>
                <a:sym typeface="+mn-ea"/>
              </a:rPr>
              <a:t>- Look at the pictures and answer questions.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473649" y="1969688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  <a:effectLst/>
                <a:sym typeface="+mn-ea"/>
              </a:rPr>
              <a:t>Questions:</a:t>
            </a:r>
          </a:p>
        </p:txBody>
      </p:sp>
      <p:sp>
        <p:nvSpPr>
          <p:cNvPr id="8" name="TextBox 20"/>
          <p:cNvSpPr txBox="1"/>
          <p:nvPr/>
        </p:nvSpPr>
        <p:spPr>
          <a:xfrm>
            <a:off x="473649" y="2715813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effectLst/>
                <a:sym typeface="+mn-ea"/>
              </a:rPr>
              <a:t>- What </a:t>
            </a:r>
            <a:r>
              <a:rPr lang="en-US" sz="2800" dirty="0">
                <a:solidFill>
                  <a:schemeClr val="tx1"/>
                </a:solidFill>
                <a:effectLst/>
                <a:sym typeface="+mn-ea"/>
              </a:rPr>
              <a:t>is it in each picture?</a:t>
            </a:r>
          </a:p>
          <a:p>
            <a:pPr algn="just"/>
            <a:r>
              <a:rPr lang="en-US" sz="2800" dirty="0" smtClean="0">
                <a:solidFill>
                  <a:schemeClr val="tx1"/>
                </a:solidFill>
                <a:effectLst/>
                <a:sym typeface="+mn-ea"/>
              </a:rPr>
              <a:t>- Where </a:t>
            </a:r>
            <a:r>
              <a:rPr lang="en-US" sz="2800" dirty="0">
                <a:solidFill>
                  <a:schemeClr val="tx1"/>
                </a:solidFill>
                <a:effectLst/>
                <a:sym typeface="+mn-ea"/>
              </a:rPr>
              <a:t>is it?</a:t>
            </a:r>
          </a:p>
          <a:p>
            <a:pPr algn="just"/>
            <a:r>
              <a:rPr lang="en-US" sz="2800" dirty="0" smtClean="0">
                <a:solidFill>
                  <a:schemeClr val="tx1"/>
                </a:solidFill>
                <a:effectLst/>
                <a:sym typeface="+mn-ea"/>
              </a:rPr>
              <a:t>- What </a:t>
            </a:r>
            <a:r>
              <a:rPr lang="en-US" sz="2800" dirty="0">
                <a:solidFill>
                  <a:schemeClr val="tx1"/>
                </a:solidFill>
                <a:effectLst/>
                <a:sym typeface="+mn-ea"/>
              </a:rPr>
              <a:t>is special about it?</a:t>
            </a:r>
          </a:p>
        </p:txBody>
      </p:sp>
      <p:sp>
        <p:nvSpPr>
          <p:cNvPr id="9" name="TextBox 20"/>
          <p:cNvSpPr txBox="1"/>
          <p:nvPr/>
        </p:nvSpPr>
        <p:spPr>
          <a:xfrm>
            <a:off x="396035" y="4156628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effectLst/>
                <a:sym typeface="+mn-ea"/>
              </a:rPr>
              <a:t>- Work in pairs to do the task.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32524" y="100883"/>
            <a:ext cx="6765669" cy="56451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/>
        </p:spPr>
        <p:txBody>
          <a:bodyPr wrap="square" rtlCol="0">
            <a:no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 smtClean="0">
                <a:sym typeface="+mn-ea"/>
              </a:rPr>
              <a:t>Natural </a:t>
            </a:r>
            <a:r>
              <a:rPr lang="en-US" sz="3200" b="1" dirty="0">
                <a:sym typeface="+mn-ea"/>
              </a:rPr>
              <a:t>wonders and tourism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1567" t="2724" b="19790"/>
          <a:stretch/>
        </p:blipFill>
        <p:spPr>
          <a:xfrm>
            <a:off x="1951265" y="1575731"/>
            <a:ext cx="3662953" cy="22350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t="2263" b="22641"/>
          <a:stretch/>
        </p:blipFill>
        <p:spPr>
          <a:xfrm>
            <a:off x="7016320" y="1575731"/>
            <a:ext cx="3322648" cy="23670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5507" y="114638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each natural wonder under the correct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36754" y="18956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9539" y="8692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31108" y="7122651"/>
            <a:ext cx="4547870" cy="583565"/>
          </a:xfrm>
          <a:prstGeom prst="rect">
            <a:avLst/>
          </a:prstGeom>
          <a:solidFill>
            <a:srgbClr val="B9DB9B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2. Sanjay from New Delhi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765423" y="7706216"/>
            <a:ext cx="9282430" cy="2553335"/>
          </a:xfrm>
          <a:prstGeom prst="rect">
            <a:avLst/>
          </a:prstGeom>
          <a:solidFill>
            <a:srgbClr val="FFE3B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/>
              <a:t>Once, it was easy to say which country a person was from because people wore their own traditional costumes. Now, trends, comfort, and style are more important. More people are wearing western clothes like jeans and T-shirts instead.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89539" y="773127"/>
            <a:ext cx="2465070" cy="523220"/>
          </a:xfrm>
          <a:prstGeom prst="rect">
            <a:avLst/>
          </a:prstGeom>
          <a:solidFill>
            <a:srgbClr val="FFF3D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/>
              <a:t>Ha Long Bay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007685" y="773127"/>
            <a:ext cx="2206625" cy="523220"/>
          </a:xfrm>
          <a:prstGeom prst="rect">
            <a:avLst/>
          </a:prstGeom>
          <a:solidFill>
            <a:srgbClr val="DFCCFB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/>
              <a:t>Jeju Island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5367386" y="764245"/>
            <a:ext cx="2981018" cy="523220"/>
          </a:xfrm>
          <a:prstGeom prst="rect">
            <a:avLst/>
          </a:prstGeom>
          <a:solidFill>
            <a:srgbClr val="FFF3D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/>
              <a:t>Grand Canyon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501480" y="777387"/>
            <a:ext cx="3588773" cy="523220"/>
          </a:xfrm>
          <a:prstGeom prst="rect">
            <a:avLst/>
          </a:prstGeom>
          <a:solidFill>
            <a:srgbClr val="DFCCFB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/>
              <a:t>The Sahara Desert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r="4101" b="23344"/>
          <a:stretch/>
        </p:blipFill>
        <p:spPr>
          <a:xfrm>
            <a:off x="7181647" y="4158780"/>
            <a:ext cx="3112728" cy="23130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b="19847"/>
          <a:stretch/>
        </p:blipFill>
        <p:spPr>
          <a:xfrm>
            <a:off x="1905085" y="4178713"/>
            <a:ext cx="3709133" cy="229308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374917" y="3329910"/>
            <a:ext cx="390506" cy="393291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1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01766" y="3452692"/>
            <a:ext cx="390506" cy="393291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1231568" y="5955002"/>
            <a:ext cx="390506" cy="393291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3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791141" y="6015565"/>
            <a:ext cx="390506" cy="393291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4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07407E-6 L -0.27539 0.42593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76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3733 0.437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59" y="2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16471 0.812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4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-0.13086 0.820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4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65291" y="71001"/>
            <a:ext cx="10888345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Mai, Phong and Mark are talking about the natural wonders they have visited. Read and decide which wonder in 3 each of them is talking about.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12585" y="15424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5370" y="5160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6" y="2089903"/>
            <a:ext cx="1131570" cy="1146175"/>
          </a:xfrm>
          <a:prstGeom prst="rect">
            <a:avLst/>
          </a:prstGeom>
        </p:spPr>
      </p:pic>
      <p:sp>
        <p:nvSpPr>
          <p:cNvPr id="13" name="Text Box 3"/>
          <p:cNvSpPr txBox="1"/>
          <p:nvPr/>
        </p:nvSpPr>
        <p:spPr>
          <a:xfrm>
            <a:off x="1303655" y="1698386"/>
            <a:ext cx="10449981" cy="1815882"/>
          </a:xfrm>
          <a:prstGeom prst="rect">
            <a:avLst/>
          </a:prstGeom>
          <a:solidFill>
            <a:srgbClr val="FDEDCB"/>
          </a:solidFill>
        </p:spPr>
        <p:txBody>
          <a:bodyPr wrap="square" rtlCol="0" anchor="t">
            <a:spAutoFit/>
          </a:bodyPr>
          <a:lstStyle/>
          <a:p>
            <a:r>
              <a:rPr lang="en-US" sz="2800" dirty="0">
                <a:latin typeface="Arial Narrow" panose="020B0606020202030204" pitchFamily="34" charset="0"/>
              </a:rPr>
              <a:t>It’s an island located off the coast of South Korea. It was formed by the eruption of an underwater volcano about 2 million years ago. It ranks among the world’s seven natural wonders. Every year, it receives millions of tourists.</a:t>
            </a:r>
          </a:p>
          <a:p>
            <a:r>
              <a:rPr lang="en-US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1.</a:t>
            </a:r>
            <a:r>
              <a:rPr lang="en-US" sz="2800" dirty="0">
                <a:latin typeface="Arial Narrow" panose="020B0606020202030204" pitchFamily="34" charset="0"/>
              </a:rPr>
              <a:t>_______________________</a:t>
            </a:r>
          </a:p>
        </p:txBody>
      </p:sp>
      <p:sp>
        <p:nvSpPr>
          <p:cNvPr id="14" name="Text Box 9"/>
          <p:cNvSpPr txBox="1"/>
          <p:nvPr/>
        </p:nvSpPr>
        <p:spPr>
          <a:xfrm>
            <a:off x="1873714" y="2887157"/>
            <a:ext cx="249491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Jeju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Island</a:t>
            </a:r>
          </a:p>
        </p:txBody>
      </p:sp>
      <p:sp>
        <p:nvSpPr>
          <p:cNvPr id="18" name="Text Box 8"/>
          <p:cNvSpPr txBox="1"/>
          <p:nvPr/>
        </p:nvSpPr>
        <p:spPr>
          <a:xfrm>
            <a:off x="35042" y="3236078"/>
            <a:ext cx="100457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19" name="Text Box 3"/>
          <p:cNvSpPr txBox="1"/>
          <p:nvPr/>
        </p:nvSpPr>
        <p:spPr>
          <a:xfrm>
            <a:off x="1303655" y="4288572"/>
            <a:ext cx="10292715" cy="2246769"/>
          </a:xfrm>
          <a:prstGeom prst="rect">
            <a:avLst/>
          </a:prstGeom>
          <a:solidFill>
            <a:srgbClr val="E0EED4"/>
          </a:solidFill>
        </p:spPr>
        <p:txBody>
          <a:bodyPr wrap="square" rtlCol="0" anchor="t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Visiting this place is a wonderful experience for adventurers like me. It’s the largest desert on Earth, covering over 9 million square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kilometres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You can see red sand and beautiful sand dunes everywhere. You can also see plant life and even nomadic men with their camels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</a:t>
            </a:r>
          </a:p>
        </p:txBody>
      </p:sp>
      <p:sp>
        <p:nvSpPr>
          <p:cNvPr id="20" name="Text Box 9"/>
          <p:cNvSpPr txBox="1"/>
          <p:nvPr/>
        </p:nvSpPr>
        <p:spPr>
          <a:xfrm>
            <a:off x="1764416" y="6012121"/>
            <a:ext cx="3914775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Sahara Desert </a:t>
            </a:r>
          </a:p>
        </p:txBody>
      </p:sp>
      <p:sp>
        <p:nvSpPr>
          <p:cNvPr id="21" name="Text Box 8"/>
          <p:cNvSpPr txBox="1"/>
          <p:nvPr/>
        </p:nvSpPr>
        <p:spPr>
          <a:xfrm>
            <a:off x="-32769" y="5684405"/>
            <a:ext cx="164211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6" y="4475568"/>
            <a:ext cx="1080770" cy="1183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8" grpId="0"/>
      <p:bldP spid="20" grpId="0"/>
      <p:bldP spid="20" grpId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48717" y="110393"/>
            <a:ext cx="10888345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Mai, Phong and Mark are talking about the natural wonders they have visited. Read and decide which wonder in 3 each of them is talking about.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46050" y="12076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835" y="18124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670172" y="1638046"/>
            <a:ext cx="10292715" cy="2400657"/>
          </a:xfrm>
          <a:prstGeom prst="rect">
            <a:avLst/>
          </a:prstGeom>
          <a:solidFill>
            <a:srgbClr val="FCE0D5"/>
          </a:solidFill>
        </p:spPr>
        <p:txBody>
          <a:bodyPr wrap="square" rtlCol="0" anchor="t">
            <a:spAutoFit/>
          </a:bodyPr>
          <a:lstStyle/>
          <a:p>
            <a:r>
              <a:rPr lang="en-US" sz="3000" dirty="0">
                <a:latin typeface="Arial Narrow" panose="020B0606020202030204" pitchFamily="34" charset="0"/>
              </a:rPr>
              <a:t>It’s a UNESCO World Heritage Site and one of the greatest tourist attractions of the USA! It’s 446 </a:t>
            </a:r>
            <a:r>
              <a:rPr lang="en-US" sz="3000" dirty="0" err="1">
                <a:latin typeface="Arial Narrow" panose="020B0606020202030204" pitchFamily="34" charset="0"/>
              </a:rPr>
              <a:t>kilometres</a:t>
            </a:r>
            <a:r>
              <a:rPr lang="en-US" sz="3000" dirty="0">
                <a:latin typeface="Arial Narrow" panose="020B0606020202030204" pitchFamily="34" charset="0"/>
              </a:rPr>
              <a:t> long, up to 29 </a:t>
            </a:r>
            <a:r>
              <a:rPr lang="en-US" sz="3000" dirty="0" err="1">
                <a:latin typeface="Arial Narrow" panose="020B0606020202030204" pitchFamily="34" charset="0"/>
              </a:rPr>
              <a:t>kilometres</a:t>
            </a:r>
            <a:r>
              <a:rPr lang="en-US" sz="3000" dirty="0">
                <a:latin typeface="Arial Narrow" panose="020B0606020202030204" pitchFamily="34" charset="0"/>
              </a:rPr>
              <a:t> wide, and over 1,800 </a:t>
            </a:r>
            <a:r>
              <a:rPr lang="en-US" sz="3000" dirty="0" err="1">
                <a:latin typeface="Arial Narrow" panose="020B0606020202030204" pitchFamily="34" charset="0"/>
              </a:rPr>
              <a:t>metres</a:t>
            </a:r>
            <a:r>
              <a:rPr lang="en-US" sz="3000" dirty="0">
                <a:latin typeface="Arial Narrow" panose="020B0606020202030204" pitchFamily="34" charset="0"/>
              </a:rPr>
              <a:t> deep. Some people say that it’s the most magnificent landscape on Earth.</a:t>
            </a:r>
          </a:p>
          <a:p>
            <a:r>
              <a:rPr lang="en-US" sz="3000" b="1" dirty="0">
                <a:solidFill>
                  <a:srgbClr val="FF0000"/>
                </a:solidFill>
                <a:latin typeface="Arial Narrow" panose="020B0606020202030204" pitchFamily="34" charset="0"/>
              </a:rPr>
              <a:t>3.</a:t>
            </a:r>
            <a:r>
              <a:rPr lang="en-US" sz="3000" dirty="0">
                <a:latin typeface="Arial Narrow" panose="020B0606020202030204" pitchFamily="34" charset="0"/>
              </a:rPr>
              <a:t>_______________________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99475" y="2979916"/>
            <a:ext cx="164211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362455" y="3392372"/>
            <a:ext cx="391477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Grand Canyon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35" y="1864565"/>
            <a:ext cx="1162685" cy="10693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35" y="-1849755"/>
            <a:ext cx="1080770" cy="1183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28675" y="79293"/>
            <a:ext cx="10888345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Work in groups. Discuss and decide which place in 3 and 4 your group wants to visit. Explain the reasons why you want to visit it. Plan the things you want to do there.Report your decision to the class.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0639" y="19636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424" y="93724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941" y="1435172"/>
            <a:ext cx="189486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Facts:</a:t>
            </a:r>
          </a:p>
        </p:txBody>
      </p:sp>
      <p:sp>
        <p:nvSpPr>
          <p:cNvPr id="19" name="Text Box 4"/>
          <p:cNvSpPr txBox="1"/>
          <p:nvPr/>
        </p:nvSpPr>
        <p:spPr>
          <a:xfrm>
            <a:off x="381941" y="1963082"/>
            <a:ext cx="5537078" cy="48113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Long Bay:</a:t>
            </a:r>
            <a:endParaRPr lang="en-US" sz="2800" b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/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Quang</a:t>
            </a:r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Province</a:t>
            </a:r>
          </a:p>
          <a:p>
            <a:pPr marL="635" indent="-635"/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World Natural Heritage site (1994) </a:t>
            </a:r>
          </a:p>
          <a:p>
            <a:pPr marL="635" indent="-635"/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features</a:t>
            </a:r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About 2,000 islands and islets, beautiful caves, blue water …</a:t>
            </a:r>
          </a:p>
          <a:p>
            <a:pPr marL="635" indent="-635"/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Visitors’ activities:</a:t>
            </a:r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exploring floating villages, cruising the bay, kayaking, enjoying delicious sea food …</a:t>
            </a:r>
          </a:p>
        </p:txBody>
      </p:sp>
      <p:sp>
        <p:nvSpPr>
          <p:cNvPr id="20" name="Text Box 7"/>
          <p:cNvSpPr txBox="1"/>
          <p:nvPr/>
        </p:nvSpPr>
        <p:spPr>
          <a:xfrm>
            <a:off x="6342380" y="1958392"/>
            <a:ext cx="5374640" cy="4811395"/>
          </a:xfrm>
          <a:prstGeom prst="rect">
            <a:avLst/>
          </a:prstGeom>
          <a:solidFill>
            <a:srgbClr val="FFF6DC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/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Jeju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Island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Korea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Created by a series of volcanic activities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Contains a natural World Heritage Site: the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Jeju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Volcanic Island and Lava Tubes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Contains Mount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Hallasan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tallest mountain in Korea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7229" y="372264"/>
            <a:ext cx="232747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Facts: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26210" y="1252031"/>
            <a:ext cx="5163820" cy="3139440"/>
          </a:xfrm>
          <a:prstGeom prst="rect">
            <a:avLst/>
          </a:prstGeom>
          <a:solidFill>
            <a:srgbClr val="C4C1A4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Sahara Desert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Africa 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Largest desert on Earth(9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million km2)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Sand dunes of different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colours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Natural oases – diversified flora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439535" y="1377221"/>
            <a:ext cx="5163820" cy="3139440"/>
          </a:xfrm>
          <a:prstGeom prst="rect">
            <a:avLst/>
          </a:prstGeom>
          <a:solidFill>
            <a:srgbClr val="FFF6DC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Grand Canyon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Arizona, USA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- 446 km long, 29 km wide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Carved by the Colorado River </a:t>
            </a:r>
          </a:p>
          <a:p>
            <a:pPr marL="635" indent="-635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First national park in the USA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203960" y="-5549265"/>
            <a:ext cx="5163820" cy="4811395"/>
          </a:xfrm>
          <a:prstGeom prst="rect">
            <a:avLst/>
          </a:prstGeom>
          <a:solidFill>
            <a:srgbClr val="FFC6AC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Long Bay:</a:t>
            </a:r>
            <a:endParaRPr lang="en-US" sz="28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 algn="just"/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Quang Ninh Province</a:t>
            </a:r>
          </a:p>
          <a:p>
            <a:pPr marL="635" indent="-635" algn="just"/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World Natural Heritage site (1994) </a:t>
            </a:r>
          </a:p>
          <a:p>
            <a:pPr marL="635" indent="-635" algn="just"/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features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About 2,000 islands and islets, beautiful caves, blue water …</a:t>
            </a:r>
          </a:p>
          <a:p>
            <a:pPr marL="635" indent="-635" algn="just"/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Visitors’ activities: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exploring floating villages, cruising the bay, kayaking, enjoying delicious sea food …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118350" y="-5549265"/>
            <a:ext cx="5374640" cy="4811395"/>
          </a:xfrm>
          <a:prstGeom prst="rect">
            <a:avLst/>
          </a:prstGeom>
          <a:solidFill>
            <a:srgbClr val="FFF6DC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Jeju Island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Korea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Created by a series of volcanic activities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Contains a natural World Heritage Site: the Jeju Volcanic Island and Lava Tubes</a:t>
            </a:r>
          </a:p>
          <a:p>
            <a:pPr marL="635" indent="-635"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Contains Mount Hallasan, the tallest mountain in Korea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828675" y="7781290"/>
            <a:ext cx="11221720" cy="4434205"/>
          </a:xfrm>
          <a:prstGeom prst="rect">
            <a:avLst/>
          </a:prstGeom>
          <a:solidFill>
            <a:srgbClr val="C8E4B2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Hey everyone, I’m super excited to tell you why I’m keen on visiting Ha Long Bay. It’s in Quang Ninh Province, and not only it’s beautiful but it’s also a World Natural Heritage site!</a:t>
            </a:r>
          </a:p>
          <a:p>
            <a:pPr marL="635" indent="-635" algn="just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Imagine over 2,000 islands and islets rising from crystal-clear blue water, like giants in the sea. Caves filled with secrets and history await exploration.</a:t>
            </a:r>
          </a:p>
          <a:p>
            <a:pPr marL="635" indent="-635" algn="just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There’s even more! Floating villages where people live their lives right on the water, and incredibly fresh seafood that practically jumps onto your plate.</a:t>
            </a:r>
          </a:p>
          <a:p>
            <a:pPr marL="635" indent="-635" algn="just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Seriously, Ha Long Bay sounds like an adventure playground, and I can’t wait to experience it all for myself! Who’s with me?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30352" y="779780"/>
            <a:ext cx="496887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Sample paragraph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86881" y="1417382"/>
            <a:ext cx="11380654" cy="44342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Hey everyone, I’m super excited to tell you why I’m keen on visiting Ha Long Bay. It’s in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Province, and not only it’s beautiful but it’s also a World Natural Heritage site!</a:t>
            </a:r>
          </a:p>
          <a:p>
            <a:pPr marL="635" indent="-635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Imagine over 2,000 islands and islets rising from crystal-clear blue water, like giants in the sea. Caves filled with secrets and history await exploration.</a:t>
            </a:r>
          </a:p>
          <a:p>
            <a:pPr marL="635" indent="-635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There’s even more! Floating villages where people live their lives right on the water, and incredibly fresh seafood that practically jumps onto your plate.</a:t>
            </a:r>
          </a:p>
          <a:p>
            <a:pPr marL="635" indent="-635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Seriously, Ha Long Bay sounds like an adventure playground, and I can’t wait to experience it all for myself! Who’s with me?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2524" y="100883"/>
            <a:ext cx="6765669" cy="56451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/>
        </p:spPr>
        <p:txBody>
          <a:bodyPr wrap="square" rtlCol="0">
            <a:no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200" b="1" dirty="0" smtClean="0">
                <a:sym typeface="+mn-ea"/>
              </a:rPr>
              <a:t>Natural </a:t>
            </a:r>
            <a:r>
              <a:rPr lang="en-US" sz="3200" b="1" dirty="0">
                <a:sym typeface="+mn-ea"/>
              </a:rPr>
              <a:t>wonders and tourism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112279" y="0"/>
            <a:ext cx="506815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q"/>
            </a:pP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6900" y="1039495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Know how to ask for permission and respond.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Talk about Natural wonders and tourism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360" y="144145"/>
            <a:ext cx="2363859" cy="139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30445" y="2733675"/>
            <a:ext cx="433070" cy="401955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6"/>
          <p:cNvSpPr txBox="1"/>
          <p:nvPr/>
        </p:nvSpPr>
        <p:spPr>
          <a:xfrm>
            <a:off x="4685129" y="2736850"/>
            <a:ext cx="73039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yriad Pro" pitchFamily="34" charset="0"/>
              </a:rPr>
              <a:t>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56405" y="3241040"/>
            <a:ext cx="3943350" cy="4476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781550" y="3276600"/>
            <a:ext cx="3620770" cy="502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4: COMMUNICATION</a:t>
            </a: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246880" y="3181350"/>
            <a:ext cx="545465" cy="518795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12" name="TextBox 39"/>
          <p:cNvSpPr txBox="1"/>
          <p:nvPr/>
        </p:nvSpPr>
        <p:spPr>
          <a:xfrm>
            <a:off x="3373701" y="2748957"/>
            <a:ext cx="20891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" name="TextBox 40"/>
          <p:cNvSpPr txBox="1"/>
          <p:nvPr/>
        </p:nvSpPr>
        <p:spPr>
          <a:xfrm>
            <a:off x="2896235" y="2736850"/>
            <a:ext cx="7812405" cy="39878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NATURAL WONDERS</a:t>
            </a:r>
          </a:p>
        </p:txBody>
      </p:sp>
      <p:sp>
        <p:nvSpPr>
          <p:cNvPr id="26" name="Rectangles 25"/>
          <p:cNvSpPr/>
          <p:nvPr/>
        </p:nvSpPr>
        <p:spPr>
          <a:xfrm>
            <a:off x="-72390" y="-198120"/>
            <a:ext cx="12264390" cy="7195820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Parallelogram 19"/>
          <p:cNvSpPr/>
          <p:nvPr/>
        </p:nvSpPr>
        <p:spPr>
          <a:xfrm>
            <a:off x="2078990" y="0"/>
            <a:ext cx="514159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Parallelogram 20"/>
          <p:cNvSpPr/>
          <p:nvPr/>
        </p:nvSpPr>
        <p:spPr>
          <a:xfrm flipH="1">
            <a:off x="377825" y="1778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Parallelogram 21"/>
          <p:cNvSpPr/>
          <p:nvPr/>
        </p:nvSpPr>
        <p:spPr>
          <a:xfrm flipH="1">
            <a:off x="-713740" y="-12192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Parallelogram 22"/>
          <p:cNvSpPr/>
          <p:nvPr/>
        </p:nvSpPr>
        <p:spPr>
          <a:xfrm>
            <a:off x="6053455" y="-121920"/>
            <a:ext cx="514159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Parallelogram 23"/>
          <p:cNvSpPr/>
          <p:nvPr/>
        </p:nvSpPr>
        <p:spPr>
          <a:xfrm flipH="1">
            <a:off x="7597140" y="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Parallelogram 24"/>
          <p:cNvSpPr/>
          <p:nvPr/>
        </p:nvSpPr>
        <p:spPr>
          <a:xfrm flipH="1">
            <a:off x="8635365" y="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  <p:bldLst>
      <p:bldP spid="13" grpId="1"/>
      <p:bldP spid="14" grpId="1" animBg="1"/>
      <p:bldP spid="15" grpId="1"/>
      <p:bldP spid="12" grpId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089321" y="43070"/>
            <a:ext cx="4828535" cy="9233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5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3858" y="1071381"/>
            <a:ext cx="111842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smtClean="0"/>
              <a:t>Do </a:t>
            </a:r>
            <a:r>
              <a:rPr lang="en-US" sz="3600" dirty="0"/>
              <a:t>exercises in the workbook</a:t>
            </a:r>
            <a:r>
              <a:rPr lang="en-US" sz="3600" dirty="0" smtClean="0"/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err="1" smtClean="0"/>
              <a:t>Prepair</a:t>
            </a:r>
            <a:r>
              <a:rPr lang="en-US" sz="3600" dirty="0" smtClean="0"/>
              <a:t> lesson 5(skills 1)</a:t>
            </a:r>
            <a:endParaRPr lang="en-US" sz="3600" dirty="0"/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856" y="4242210"/>
            <a:ext cx="2620195" cy="2276577"/>
          </a:xfrm>
          <a:prstGeom prst="rect">
            <a:avLst/>
          </a:prstGeom>
        </p:spPr>
      </p:pic>
      <p:pic>
        <p:nvPicPr>
          <p:cNvPr id="13" name="Picture 24" descr="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738" y="71563"/>
            <a:ext cx="10668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6" descr="16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12"/>
            <a:ext cx="1600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1a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0835"/>
            <a:ext cx="12192000" cy="6968836"/>
          </a:xfrm>
          <a:prstGeom prst="rect">
            <a:avLst/>
          </a:prstGeom>
          <a:solidFill>
            <a:srgbClr val="FFCC66"/>
          </a:solidFill>
        </p:spPr>
      </p:pic>
      <p:sp>
        <p:nvSpPr>
          <p:cNvPr id="3" name="Rectangle 2"/>
          <p:cNvSpPr/>
          <p:nvPr/>
        </p:nvSpPr>
        <p:spPr>
          <a:xfrm>
            <a:off x="2874943" y="2698218"/>
            <a:ext cx="6490012" cy="2339086"/>
          </a:xfrm>
          <a:prstGeom prst="rect">
            <a:avLst/>
          </a:prstGeom>
          <a:noFill/>
        </p:spPr>
        <p:txBody>
          <a:bodyPr wrap="none" lIns="121903" tIns="60952" rIns="121903" bIns="60952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2244980" y="667459"/>
            <a:ext cx="8118221" cy="2144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333" b="1" spc="533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5333" b="1" spc="533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.VnAvantH" pitchFamily="34" charset="0"/>
              </a:rPr>
              <a:t>See you again</a:t>
            </a:r>
            <a:endParaRPr lang="en-US" sz="5333" dirty="0"/>
          </a:p>
        </p:txBody>
      </p:sp>
    </p:spTree>
    <p:extLst>
      <p:ext uri="{BB962C8B-B14F-4D97-AF65-F5344CB8AC3E}">
        <p14:creationId xmlns:p14="http://schemas.microsoft.com/office/powerpoint/2010/main" val="237275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jVo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-145415"/>
            <a:ext cx="12191365" cy="699008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7438390" y="1708785"/>
            <a:ext cx="4753610" cy="7448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REVIEW</a:t>
            </a:r>
            <a:endParaRPr lang="en-US" sz="8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4457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220345" y="1290320"/>
            <a:ext cx="11524615" cy="5975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Some </a:t>
            </a:r>
            <a:r>
              <a:rPr lang="en-US" sz="3600" b="1" dirty="0"/>
              <a:t>Yes / No questions</a:t>
            </a:r>
            <a:r>
              <a:rPr lang="en-US" sz="3600" dirty="0"/>
              <a:t>: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2323465"/>
            <a:ext cx="1145095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it possible to travel the world without flying?</a:t>
            </a:r>
          </a:p>
          <a:p>
            <a:pPr marL="635" indent="-635"/>
            <a:r>
              <a:rPr lang="en-US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Amazon rainforest the largest rainforest in the world?</a:t>
            </a:r>
          </a:p>
          <a:p>
            <a:pPr marL="635" indent="-635"/>
            <a:r>
              <a:rPr lang="en-US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it possible to protect the world’s natural wonders for future generations?</a:t>
            </a:r>
          </a:p>
        </p:txBody>
      </p:sp>
    </p:spTree>
    <p:extLst>
      <p:ext uri="{BB962C8B-B14F-4D97-AF65-F5344CB8AC3E}">
        <p14:creationId xmlns:p14="http://schemas.microsoft.com/office/powerpoint/2010/main" val="7436377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154940" y="192405"/>
            <a:ext cx="52451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ym typeface="+mn-ea"/>
              </a:rPr>
              <a:t>EVERYDAY ENGLISH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7215" y="1174115"/>
            <a:ext cx="10888345" cy="5232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Structures:</a:t>
            </a:r>
          </a:p>
        </p:txBody>
      </p:sp>
      <p:sp>
        <p:nvSpPr>
          <p:cNvPr id="4" name="TextBox 11"/>
          <p:cNvSpPr txBox="1"/>
          <p:nvPr/>
        </p:nvSpPr>
        <p:spPr>
          <a:xfrm>
            <a:off x="542925" y="1796415"/>
            <a:ext cx="10888345" cy="5232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800" b="1" dirty="0">
                <a:sym typeface="+mn-ea"/>
              </a:rPr>
              <a:t>Ask for permission</a:t>
            </a:r>
            <a:r>
              <a:rPr lang="en-US" sz="28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11"/>
          <p:cNvSpPr txBox="1"/>
          <p:nvPr/>
        </p:nvSpPr>
        <p:spPr>
          <a:xfrm>
            <a:off x="1025525" y="2503170"/>
            <a:ext cx="10888345" cy="954107"/>
          </a:xfrm>
          <a:prstGeom prst="rect">
            <a:avLst/>
          </a:prstGeom>
          <a:solidFill>
            <a:srgbClr val="7ED7C1"/>
          </a:solidFill>
          <a:effectLst/>
          <a:extLst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Can I + bare V……………..?</a:t>
            </a:r>
          </a:p>
          <a:p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May we + bare V……………?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682625" y="3761740"/>
            <a:ext cx="10888345" cy="5232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Respond:</a:t>
            </a:r>
          </a:p>
        </p:txBody>
      </p:sp>
      <p:sp>
        <p:nvSpPr>
          <p:cNvPr id="7" name="TextBox 11"/>
          <p:cNvSpPr txBox="1"/>
          <p:nvPr/>
        </p:nvSpPr>
        <p:spPr>
          <a:xfrm>
            <a:off x="902335" y="4420870"/>
            <a:ext cx="10888345" cy="954107"/>
          </a:xfrm>
          <a:prstGeom prst="rect">
            <a:avLst/>
          </a:prstGeom>
          <a:solidFill>
            <a:srgbClr val="F0DBAF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No, dear, you can’t.</a:t>
            </a:r>
          </a:p>
          <a:p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Sure.</a:t>
            </a:r>
          </a:p>
        </p:txBody>
      </p:sp>
    </p:spTree>
    <p:extLst>
      <p:ext uri="{BB962C8B-B14F-4D97-AF65-F5344CB8AC3E}">
        <p14:creationId xmlns:p14="http://schemas.microsoft.com/office/powerpoint/2010/main" val="19394461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bldLvl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1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LO HA LONG - Kyo Yor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768" y="226143"/>
            <a:ext cx="10923638" cy="638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2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0"/>
          <p:cNvSpPr txBox="1"/>
          <p:nvPr/>
        </p:nvSpPr>
        <p:spPr>
          <a:xfrm>
            <a:off x="348164" y="267765"/>
            <a:ext cx="11524615" cy="5975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- Some Ss to make Yes / No questions, and other Ss change them into reported speech.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48164" y="1366632"/>
            <a:ext cx="310007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747068" y="1997607"/>
            <a:ext cx="8263255" cy="1328420"/>
          </a:xfrm>
          <a:prstGeom prst="cloudCallout">
            <a:avLst/>
          </a:prstGeom>
          <a:solidFill>
            <a:srgbClr val="FBF6EE"/>
          </a:solidFill>
          <a:ln>
            <a:solidFill>
              <a:srgbClr val="92D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A: “</a:t>
            </a:r>
            <a:r>
              <a:rPr lang="en-US" sz="2800">
                <a:solidFill>
                  <a:schemeClr val="tx1"/>
                </a:solidFill>
              </a:rPr>
              <a:t>Is it possible to travel around the world in 80 days?”</a:t>
            </a:r>
          </a:p>
        </p:txBody>
      </p:sp>
      <p:sp>
        <p:nvSpPr>
          <p:cNvPr id="12" name="Cloud Callout 11"/>
          <p:cNvSpPr/>
          <p:nvPr/>
        </p:nvSpPr>
        <p:spPr>
          <a:xfrm flipH="1">
            <a:off x="2375944" y="4026411"/>
            <a:ext cx="9496835" cy="1709420"/>
          </a:xfrm>
          <a:prstGeom prst="cloudCallout">
            <a:avLst>
              <a:gd name="adj1" fmla="val -18686"/>
              <a:gd name="adj2" fmla="val 85501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B: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>
                <a:solidFill>
                  <a:schemeClr val="tx1"/>
                </a:solidFill>
                <a:sym typeface="+mn-ea"/>
              </a:rPr>
              <a:t>She asked if it was possible to travel around the world in 80 days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9EF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7066" y="17934"/>
            <a:ext cx="371130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108155" y="658423"/>
            <a:ext cx="12191999" cy="12359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Can </a:t>
            </a:r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I…………… game ?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9" name="TextBox 20"/>
          <p:cNvSpPr txBox="1"/>
          <p:nvPr/>
        </p:nvSpPr>
        <p:spPr>
          <a:xfrm>
            <a:off x="762369" y="1783659"/>
            <a:ext cx="9166000" cy="7461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Can I borrow your pen</a:t>
            </a:r>
            <a:r>
              <a:rPr lang="en-US" sz="4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863026" y="2732605"/>
            <a:ext cx="9497962" cy="30469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2E2B21"/>
                </a:solidFill>
                <a:sym typeface="+mn-ea"/>
              </a:rPr>
              <a:t>Can I use your phone to make a call?</a:t>
            </a:r>
          </a:p>
          <a:p>
            <a:pPr lvl="0"/>
            <a:r>
              <a:rPr lang="en-US" sz="3200" dirty="0">
                <a:solidFill>
                  <a:srgbClr val="2E2B21"/>
                </a:solidFill>
                <a:sym typeface="+mn-ea"/>
              </a:rPr>
              <a:t>Can I use your computer?</a:t>
            </a:r>
          </a:p>
          <a:p>
            <a:pPr lvl="0"/>
            <a:r>
              <a:rPr lang="en-US" sz="3200" dirty="0">
                <a:solidFill>
                  <a:srgbClr val="2E2B21"/>
                </a:solidFill>
                <a:sym typeface="+mn-ea"/>
              </a:rPr>
              <a:t>Can I try your jacket?</a:t>
            </a:r>
          </a:p>
          <a:p>
            <a:pPr lvl="0"/>
            <a:r>
              <a:rPr lang="en-US" sz="3200" dirty="0">
                <a:solidFill>
                  <a:srgbClr val="2E2B21"/>
                </a:solidFill>
                <a:sym typeface="+mn-ea"/>
              </a:rPr>
              <a:t>Can I take picture of you?</a:t>
            </a:r>
          </a:p>
          <a:p>
            <a:pPr lvl="0"/>
            <a:r>
              <a:rPr lang="en-US" sz="3200" dirty="0">
                <a:solidFill>
                  <a:srgbClr val="2E2B21"/>
                </a:solidFill>
                <a:sym typeface="+mn-ea"/>
              </a:rPr>
              <a:t>Can I visit you this weekend?</a:t>
            </a:r>
          </a:p>
          <a:p>
            <a:pPr lvl="0"/>
            <a:r>
              <a:rPr lang="en-US" sz="3200" dirty="0">
                <a:solidFill>
                  <a:srgbClr val="2E2B21"/>
                </a:solidFill>
                <a:sym typeface="+mn-ea"/>
              </a:rPr>
              <a:t>Can I……………..?.</a:t>
            </a:r>
          </a:p>
        </p:txBody>
      </p:sp>
      <p:sp>
        <p:nvSpPr>
          <p:cNvPr id="5" name="Rectangle 4"/>
          <p:cNvSpPr/>
          <p:nvPr/>
        </p:nvSpPr>
        <p:spPr>
          <a:xfrm>
            <a:off x="3731966" y="57788"/>
            <a:ext cx="2339102" cy="64633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Question:</a:t>
            </a:r>
            <a:endPara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s 25"/>
          <p:cNvSpPr/>
          <p:nvPr/>
        </p:nvSpPr>
        <p:spPr>
          <a:xfrm>
            <a:off x="-72390" y="-198120"/>
            <a:ext cx="12264390" cy="7195820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Parallelogram 19"/>
          <p:cNvSpPr/>
          <p:nvPr/>
        </p:nvSpPr>
        <p:spPr>
          <a:xfrm>
            <a:off x="300990" y="0"/>
            <a:ext cx="514159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Parallelogram 20"/>
          <p:cNvSpPr/>
          <p:nvPr/>
        </p:nvSpPr>
        <p:spPr>
          <a:xfrm flipH="1">
            <a:off x="0" y="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Parallelogram 21"/>
          <p:cNvSpPr/>
          <p:nvPr/>
        </p:nvSpPr>
        <p:spPr>
          <a:xfrm flipH="1">
            <a:off x="-998220" y="-12192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Parallelogram 22"/>
          <p:cNvSpPr/>
          <p:nvPr/>
        </p:nvSpPr>
        <p:spPr>
          <a:xfrm>
            <a:off x="7942580" y="0"/>
            <a:ext cx="514159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Parallelogram 23"/>
          <p:cNvSpPr/>
          <p:nvPr/>
        </p:nvSpPr>
        <p:spPr>
          <a:xfrm flipH="1">
            <a:off x="7597140" y="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Parallelogram 24"/>
          <p:cNvSpPr/>
          <p:nvPr/>
        </p:nvSpPr>
        <p:spPr>
          <a:xfrm flipH="1">
            <a:off x="8635365" y="0"/>
            <a:ext cx="5037455" cy="6979920"/>
          </a:xfrm>
          <a:prstGeom prst="parallelogram">
            <a:avLst/>
          </a:prstGeom>
          <a:ln>
            <a:noFill/>
          </a:ln>
          <a:effectLst>
            <a:outerShdw blurRad="762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017404" y="2181903"/>
            <a:ext cx="712319" cy="709214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2179901" y="2075857"/>
            <a:ext cx="20891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3999329" y="2165350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7</a:t>
            </a:r>
          </a:p>
        </p:txBody>
      </p:sp>
      <p:sp>
        <p:nvSpPr>
          <p:cNvPr id="3" name="TextBox 40"/>
          <p:cNvSpPr txBox="1"/>
          <p:nvPr/>
        </p:nvSpPr>
        <p:spPr>
          <a:xfrm>
            <a:off x="4039235" y="2144395"/>
            <a:ext cx="7812405" cy="7683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NATURAL WONDERS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56405" y="3241040"/>
            <a:ext cx="523875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781864" y="3276414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4: COMMUNICATION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11838" y="3059241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12" grpId="1"/>
      <p:bldP spid="13" grpId="1"/>
      <p:bldP spid="3" grpId="1" animBg="1"/>
      <p:bldP spid="14" grpId="1" animBg="1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30712" y="-42545"/>
            <a:ext cx="5245100" cy="553998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ym typeface="+mn-ea"/>
              </a:rPr>
              <a:t>EVERYDAY ENGLISH</a:t>
            </a:r>
            <a:endParaRPr lang="en-US" sz="3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783" y="490845"/>
            <a:ext cx="10888345" cy="9541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read the conversations below. Pay attention to the highlighted parts.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0774" y="59348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559" y="49084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63175" y="1558227"/>
            <a:ext cx="11092180" cy="954107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en-US" sz="2800" b="1" dirty="0"/>
              <a:t>Anne:</a:t>
            </a:r>
            <a:r>
              <a:rPr lang="en-US" sz="2800" dirty="0"/>
              <a:t> </a:t>
            </a:r>
            <a:r>
              <a:rPr lang="en-US" sz="2800" dirty="0">
                <a:highlight>
                  <a:srgbClr val="FFFF00"/>
                </a:highlight>
              </a:rPr>
              <a:t>Can I watch</a:t>
            </a:r>
            <a:r>
              <a:rPr lang="en-US" sz="2800" dirty="0"/>
              <a:t> a horror film, Mum?</a:t>
            </a:r>
          </a:p>
          <a:p>
            <a:pPr algn="just"/>
            <a:r>
              <a:rPr lang="en-US" sz="2800" b="1" dirty="0"/>
              <a:t>Anne’s Mum:</a:t>
            </a:r>
            <a:r>
              <a:rPr lang="en-US" sz="2800" dirty="0"/>
              <a:t> </a:t>
            </a:r>
            <a:r>
              <a:rPr lang="en-US" sz="2800" dirty="0">
                <a:highlight>
                  <a:srgbClr val="FFFF00"/>
                </a:highlight>
              </a:rPr>
              <a:t>No, dear, you can’t.</a:t>
            </a:r>
            <a:r>
              <a:rPr lang="en-US" sz="2800" dirty="0"/>
              <a:t> It’s late now.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63175" y="2717228"/>
            <a:ext cx="11092180" cy="954107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2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2800" b="1" dirty="0"/>
              <a:t>Tourist:</a:t>
            </a:r>
            <a:r>
              <a:rPr lang="en-US" sz="2800" dirty="0"/>
              <a:t> </a:t>
            </a:r>
            <a:r>
              <a:rPr lang="en-US" sz="2800" dirty="0">
                <a:highlight>
                  <a:srgbClr val="FFFF00"/>
                </a:highlight>
              </a:rPr>
              <a:t>May we come in</a:t>
            </a:r>
            <a:r>
              <a:rPr lang="en-US" sz="2800" dirty="0"/>
              <a:t> and have a look around the temple?</a:t>
            </a:r>
          </a:p>
          <a:p>
            <a:r>
              <a:rPr lang="en-US" sz="2800" b="1" dirty="0"/>
              <a:t>Guard:</a:t>
            </a:r>
            <a:r>
              <a:rPr lang="en-US" sz="2800" dirty="0"/>
              <a:t> </a:t>
            </a:r>
            <a:r>
              <a:rPr lang="en-US" sz="2800" dirty="0">
                <a:highlight>
                  <a:srgbClr val="FFFF00"/>
                </a:highlight>
              </a:rPr>
              <a:t>Sure. </a:t>
            </a:r>
            <a:r>
              <a:rPr lang="en-US" sz="2800" dirty="0"/>
              <a:t>But be careful. It’s very dark inside.</a:t>
            </a:r>
          </a:p>
        </p:txBody>
      </p:sp>
      <p:pic>
        <p:nvPicPr>
          <p:cNvPr id="4" name="04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5930" y="-42545"/>
            <a:ext cx="958850" cy="9588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0774" y="3858773"/>
            <a:ext cx="2800428" cy="5232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smtClean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Structures:</a:t>
            </a:r>
            <a:endParaRPr lang="en-US" sz="2800" b="1" dirty="0">
              <a:ln>
                <a:noFill/>
              </a:ln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2649532" y="3926840"/>
            <a:ext cx="3947913" cy="5232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70C0"/>
                </a:solidFill>
                <a:sym typeface="+mn-ea"/>
              </a:rPr>
              <a:t>Ask for </a:t>
            </a:r>
            <a:r>
              <a:rPr lang="en-US" sz="2700" b="1" dirty="0" smtClean="0">
                <a:solidFill>
                  <a:srgbClr val="0070C0"/>
                </a:solidFill>
                <a:sym typeface="+mn-ea"/>
              </a:rPr>
              <a:t>permission</a:t>
            </a:r>
            <a:r>
              <a:rPr lang="en-US" sz="2700" b="1" dirty="0" smtClean="0">
                <a:ln>
                  <a:noFill/>
                </a:ln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:</a:t>
            </a:r>
            <a:endParaRPr lang="en-US" sz="2700" b="1" dirty="0">
              <a:ln>
                <a:noFill/>
              </a:ln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6" name="TextBox 11"/>
          <p:cNvSpPr txBox="1"/>
          <p:nvPr/>
        </p:nvSpPr>
        <p:spPr>
          <a:xfrm>
            <a:off x="49239" y="4679003"/>
            <a:ext cx="10888345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  <a:ex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Can I + bare V……………..?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May we + bare V……………?</a:t>
            </a:r>
          </a:p>
        </p:txBody>
      </p:sp>
      <p:sp>
        <p:nvSpPr>
          <p:cNvPr id="28" name="TextBox 11"/>
          <p:cNvSpPr txBox="1"/>
          <p:nvPr/>
        </p:nvSpPr>
        <p:spPr>
          <a:xfrm>
            <a:off x="80774" y="5893835"/>
            <a:ext cx="10888345" cy="954107"/>
          </a:xfrm>
          <a:prstGeom prst="rect">
            <a:avLst/>
          </a:prstGeom>
          <a:solidFill>
            <a:srgbClr val="F0DBAF"/>
          </a:solidFill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No, dear, you can’t.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Sure.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" grpId="0"/>
      <p:bldP spid="25" grpId="0"/>
      <p:bldP spid="26" grpId="0" bldLvl="0" animBg="1"/>
      <p:bldP spid="26" grpId="1" animBg="1"/>
      <p:bldP spid="28" grpId="0" bldLvl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38887" y="13018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Make similar conversations to ask for permission and respond in the following situations.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36220" y="20372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005" y="10108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71475" y="8051800"/>
            <a:ext cx="11123295" cy="1322070"/>
          </a:xfrm>
          <a:prstGeom prst="rect">
            <a:avLst/>
          </a:prstGeom>
          <a:solidFill>
            <a:srgbClr val="B4BDFF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1">
                <a:latin typeface="Times New Roman" panose="02020603050405020304" pitchFamily="18" charset="0"/>
              </a:rPr>
              <a:t>1. </a:t>
            </a:r>
            <a:r>
              <a:rPr lang="en-US" sz="4000">
                <a:latin typeface="Times New Roman" panose="02020603050405020304" pitchFamily="18" charset="0"/>
              </a:rPr>
              <a:t>You ask your friend for permission to borrow a book on the Galápagos Islands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35610" y="9473565"/>
            <a:ext cx="11123295" cy="1322070"/>
          </a:xfrm>
          <a:prstGeom prst="rect">
            <a:avLst/>
          </a:prstGeom>
          <a:solidFill>
            <a:srgbClr val="FFE3BB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2. </a:t>
            </a: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</a:rPr>
              <a:t>You ask your teacher for permission to submit your project after the deadline.</a:t>
            </a:r>
          </a:p>
        </p:txBody>
      </p:sp>
      <p:sp>
        <p:nvSpPr>
          <p:cNvPr id="18" name="Text Box 5"/>
          <p:cNvSpPr txBox="1"/>
          <p:nvPr/>
        </p:nvSpPr>
        <p:spPr>
          <a:xfrm>
            <a:off x="503937" y="2080272"/>
            <a:ext cx="11123295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latin typeface="Times New Roman" panose="02020603050405020304" pitchFamily="18" charset="0"/>
              </a:rPr>
              <a:t>1. </a:t>
            </a:r>
            <a:r>
              <a:rPr lang="en-US" sz="3600" dirty="0">
                <a:latin typeface="Times New Roman" panose="02020603050405020304" pitchFamily="18" charset="0"/>
              </a:rPr>
              <a:t>You ask your friend for permission to borrow a book on the Galápagos Islands</a:t>
            </a:r>
          </a:p>
        </p:txBody>
      </p:sp>
      <p:sp>
        <p:nvSpPr>
          <p:cNvPr id="19" name="Text Box 6"/>
          <p:cNvSpPr txBox="1"/>
          <p:nvPr/>
        </p:nvSpPr>
        <p:spPr>
          <a:xfrm>
            <a:off x="503937" y="3510041"/>
            <a:ext cx="11123295" cy="1200329"/>
          </a:xfrm>
          <a:prstGeom prst="rect">
            <a:avLst/>
          </a:prstGeom>
          <a:solidFill>
            <a:srgbClr val="FCE0D5"/>
          </a:solidFill>
          <a:ln w="952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2.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You ask your teacher for permission to submit your project after the deadline.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71475" y="1365727"/>
            <a:ext cx="1108329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70C0"/>
                </a:solidFill>
                <a:effectLst/>
                <a:sym typeface="+mn-ea"/>
              </a:rPr>
              <a:t>Situation: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6" grpId="1" animBg="1"/>
      <p:bldP spid="7" grpId="1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3070" y="1221087"/>
            <a:ext cx="5080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Suggested dialogues: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4560993" y="1503094"/>
            <a:ext cx="7955472" cy="2232025"/>
          </a:xfrm>
          <a:prstGeom prst="cloudCallou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Can I borrow you / </a:t>
            </a:r>
            <a:endParaRPr lang="en-US" sz="32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Can </a:t>
            </a:r>
            <a:r>
              <a:rPr lang="en-US" sz="3200" b="1" dirty="0">
                <a:solidFill>
                  <a:schemeClr val="tx1"/>
                </a:solidFill>
              </a:rPr>
              <a:t>you lend me </a:t>
            </a:r>
            <a:r>
              <a:rPr lang="en-US" sz="3200" dirty="0">
                <a:solidFill>
                  <a:schemeClr val="tx1"/>
                </a:solidFill>
              </a:rPr>
              <a:t>a book on the Galapagos Islands?</a:t>
            </a:r>
          </a:p>
        </p:txBody>
      </p:sp>
      <p:sp>
        <p:nvSpPr>
          <p:cNvPr id="4" name="Cloud Callout 3"/>
          <p:cNvSpPr/>
          <p:nvPr/>
        </p:nvSpPr>
        <p:spPr>
          <a:xfrm flipH="1">
            <a:off x="0" y="3835200"/>
            <a:ext cx="7073265" cy="2232025"/>
          </a:xfrm>
          <a:prstGeom prst="cloudCallo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</a:rPr>
              <a:t>Sure</a:t>
            </a:r>
            <a:r>
              <a:rPr lang="en-US" sz="3200" dirty="0">
                <a:solidFill>
                  <a:schemeClr val="tx1"/>
                </a:solidFill>
              </a:rPr>
              <a:t>. But please look after it carefully.</a:t>
            </a:r>
          </a:p>
        </p:txBody>
      </p:sp>
      <p:sp>
        <p:nvSpPr>
          <p:cNvPr id="12" name="Text Box 5"/>
          <p:cNvSpPr txBox="1"/>
          <p:nvPr/>
        </p:nvSpPr>
        <p:spPr>
          <a:xfrm>
            <a:off x="204887" y="143869"/>
            <a:ext cx="11515165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2800" b="1" dirty="0">
                <a:solidFill>
                  <a:srgbClr val="C00000"/>
                </a:solidFill>
                <a:sym typeface="+mn-ea"/>
              </a:rPr>
              <a:t>Situation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1</a:t>
            </a:r>
            <a:r>
              <a:rPr lang="en-US" sz="2800" b="1" dirty="0">
                <a:latin typeface="Times New Roman" panose="02020603050405020304" pitchFamily="18" charset="0"/>
              </a:rPr>
              <a:t>.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</a:rPr>
              <a:t>You ask your friend for permission to borrow a book on the Galápagos Islands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2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93</TotalTime>
  <Words>1515</Words>
  <Application>Microsoft Office PowerPoint</Application>
  <PresentationFormat>Widescreen</PresentationFormat>
  <Paragraphs>187</Paragraphs>
  <Slides>24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.VnAvantH</vt:lpstr>
      <vt:lpstr>Arial</vt:lpstr>
      <vt:lpstr>Arial Black</vt:lpstr>
      <vt:lpstr>Arial Narrow</vt:lpstr>
      <vt:lpstr>Berlin Sans FB</vt:lpstr>
      <vt:lpstr>Calibri</vt:lpstr>
      <vt:lpstr>Cooper Black</vt:lpstr>
      <vt:lpstr>Myriad Pro</vt:lpstr>
      <vt:lpstr>Times New Roman</vt:lpstr>
      <vt:lpstr>Tw Cen MT</vt:lpstr>
      <vt:lpstr>Tw Cen MT Condensed</vt:lpstr>
      <vt:lpstr>Wingdings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330</cp:revision>
  <dcterms:created xsi:type="dcterms:W3CDTF">2020-12-09T02:04:00Z</dcterms:created>
  <dcterms:modified xsi:type="dcterms:W3CDTF">2025-01-03T23:37:56Z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E895415BFDEF4C42A425147BED9F47EC_13</vt:lpwstr>
  </property>
  <property fmtid="{D5CDD505-2E9C-101B-9397-08002B2CF9AE}" pid="3" name="KSOProductBuildVer">
    <vt:lpwstr>1033-12.2.0.13359</vt:lpwstr>
  </property>
</Properties>
</file>