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30"/>
  </p:notesMasterIdLst>
  <p:sldIdLst>
    <p:sldId id="687" r:id="rId2"/>
    <p:sldId id="680" r:id="rId3"/>
    <p:sldId id="679" r:id="rId4"/>
    <p:sldId id="616" r:id="rId5"/>
    <p:sldId id="615" r:id="rId6"/>
    <p:sldId id="256" r:id="rId7"/>
    <p:sldId id="573" r:id="rId8"/>
    <p:sldId id="316" r:id="rId9"/>
    <p:sldId id="347" r:id="rId10"/>
    <p:sldId id="362" r:id="rId11"/>
    <p:sldId id="618" r:id="rId12"/>
    <p:sldId id="619" r:id="rId13"/>
    <p:sldId id="620" r:id="rId14"/>
    <p:sldId id="621" r:id="rId15"/>
    <p:sldId id="470" r:id="rId16"/>
    <p:sldId id="691" r:id="rId17"/>
    <p:sldId id="372" r:id="rId18"/>
    <p:sldId id="575" r:id="rId19"/>
    <p:sldId id="651" r:id="rId20"/>
    <p:sldId id="653" r:id="rId21"/>
    <p:sldId id="298" r:id="rId22"/>
    <p:sldId id="602" r:id="rId23"/>
    <p:sldId id="674" r:id="rId24"/>
    <p:sldId id="313" r:id="rId25"/>
    <p:sldId id="686" r:id="rId26"/>
    <p:sldId id="690" r:id="rId27"/>
    <p:sldId id="330" r:id="rId28"/>
    <p:sldId id="6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CC00"/>
    <a:srgbClr val="ECEE7F"/>
    <a:srgbClr val="0099CC"/>
    <a:srgbClr val="33CCCC"/>
    <a:srgbClr val="A9BE0E"/>
    <a:srgbClr val="00CCFF"/>
    <a:srgbClr val="009999"/>
    <a:srgbClr val="ECEE80"/>
    <a:srgbClr val="00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8" y="246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4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8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0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2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70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6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2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6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2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2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26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7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8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7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19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6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8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7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963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2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2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9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3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2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4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8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6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1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8323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6195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chemeClr val="accent6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30213" y="1253242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 dirty="0" smtClean="0">
                <a:solidFill>
                  <a:srgbClr val="AD4F0F"/>
                </a:solidFill>
              </a:rPr>
              <a:t>- peak </a:t>
            </a:r>
            <a:r>
              <a:rPr lang="en-US" sz="4500" b="1" dirty="0">
                <a:solidFill>
                  <a:srgbClr val="AD4F0F"/>
                </a:solidFill>
              </a:rPr>
              <a:t>(n)</a:t>
            </a:r>
            <a:r>
              <a:rPr lang="en-US" sz="4500" b="1" dirty="0"/>
              <a:t> </a:t>
            </a:r>
            <a:endParaRPr lang="en-US" sz="45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369880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đỉnh</a:t>
            </a:r>
            <a:r>
              <a:rPr lang="en-US" sz="4800" dirty="0"/>
              <a:t>, </a:t>
            </a:r>
            <a:r>
              <a:rPr lang="en-US" sz="4800" dirty="0" err="1"/>
              <a:t>đỉnh</a:t>
            </a:r>
            <a:r>
              <a:rPr lang="en-US" sz="4800" dirty="0"/>
              <a:t> </a:t>
            </a:r>
            <a:r>
              <a:rPr lang="en-US" sz="4800" dirty="0" err="1"/>
              <a:t>núi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219653" y="2763450"/>
            <a:ext cx="1332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piːk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64142" y="60515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082301" y="1533986"/>
            <a:ext cx="5106256" cy="4085977"/>
          </a:xfrm>
          <a:prstGeom prst="rect">
            <a:avLst/>
          </a:prstGeom>
        </p:spPr>
      </p:pic>
      <p:pic>
        <p:nvPicPr>
          <p:cNvPr id="14" name="Content Placeholder 13" descr="landscape-photography-tips-yosemite-valley-fea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0865" y="4961890"/>
            <a:ext cx="2305685" cy="130048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862" y="1968043"/>
            <a:ext cx="1149350" cy="1149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89362" y="139947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smtClean="0">
                <a:solidFill>
                  <a:srgbClr val="AD4F0F"/>
                </a:solidFill>
              </a:rPr>
              <a:t>- charming </a:t>
            </a:r>
            <a:r>
              <a:rPr lang="en-US" sz="5400" b="1" dirty="0">
                <a:solidFill>
                  <a:srgbClr val="AD4F0F"/>
                </a:solidFill>
              </a:rPr>
              <a:t>(</a:t>
            </a:r>
            <a:r>
              <a:rPr lang="en-US" sz="45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206" y="3799592"/>
            <a:ext cx="405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/>
              <a:t>Đẹp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quyến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rũ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709524" y="2676669"/>
            <a:ext cx="25971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tʃɑ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mɪŋ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60527" y="1609127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44285" y="3830369"/>
            <a:ext cx="762152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pic>
        <p:nvPicPr>
          <p:cNvPr id="3" name="charm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464" y="2527057"/>
            <a:ext cx="1007110" cy="1007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67" y="126301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 dirty="0">
                <a:solidFill>
                  <a:srgbClr val="AD4F0F"/>
                </a:solidFill>
              </a:rPr>
              <a:t>sustainable (</a:t>
            </a:r>
            <a:r>
              <a:rPr lang="en-US" sz="4500" b="1" dirty="0" err="1">
                <a:solidFill>
                  <a:srgbClr val="AD4F0F"/>
                </a:solidFill>
              </a:rPr>
              <a:t>adj</a:t>
            </a:r>
            <a:r>
              <a:rPr lang="en-US" sz="4500" b="1" dirty="0">
                <a:solidFill>
                  <a:srgbClr val="AD4F0F"/>
                </a:solidFill>
              </a:rPr>
              <a:t>)</a:t>
            </a:r>
            <a:r>
              <a:rPr lang="en-US" sz="4500" b="1" dirty="0"/>
              <a:t> </a:t>
            </a:r>
            <a:endParaRPr lang="en-US" sz="45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7227" y="2372678"/>
            <a:ext cx="2985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səˈsteɪnəbl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607956" y="1110794"/>
            <a:ext cx="555735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pic>
        <p:nvPicPr>
          <p:cNvPr id="4" name="sustain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134" y="1980579"/>
            <a:ext cx="1301750" cy="1301750"/>
          </a:xfrm>
          <a:prstGeom prst="rect">
            <a:avLst/>
          </a:prstGeom>
        </p:spPr>
      </p:pic>
      <p:pic>
        <p:nvPicPr>
          <p:cNvPr id="6" name="Content Placeholder 5" descr="m2K9A0A0N4N4A0G6"/>
          <p:cNvPicPr>
            <a:picLocks noGrp="1" noChangeAspect="1"/>
          </p:cNvPicPr>
          <p:nvPr>
            <p:ph sz="half"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7825" y="4417060"/>
            <a:ext cx="2209800" cy="2127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008" y="3385967"/>
            <a:ext cx="2499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/>
              <a:t>bền</a:t>
            </a:r>
            <a:r>
              <a:rPr lang="en-US" sz="4400" b="1" dirty="0"/>
              <a:t> </a:t>
            </a:r>
            <a:r>
              <a:rPr lang="en-US" sz="4400" b="1" dirty="0" err="1"/>
              <a:t>vững</a:t>
            </a:r>
            <a:endParaRPr lang="en-US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4382339" y="3385967"/>
            <a:ext cx="74432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31313"/>
                </a:solidFill>
                <a:latin typeface="OpenSans-Semibold"/>
              </a:rPr>
              <a:t>To ensure </a:t>
            </a:r>
            <a:r>
              <a:rPr lang="en-US" sz="2800" b="1" dirty="0">
                <a:solidFill>
                  <a:srgbClr val="131313"/>
                </a:solidFill>
                <a:latin typeface="OpenSans-Semibold"/>
              </a:rPr>
              <a:t>sustainable </a:t>
            </a:r>
            <a:r>
              <a:rPr lang="en-US" sz="2800" dirty="0">
                <a:solidFill>
                  <a:srgbClr val="131313"/>
                </a:solidFill>
                <a:latin typeface="OpenSans-Semibold"/>
              </a:rPr>
              <a:t>tourism, measures are taken to limit the number of visitors to natural wonders. 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87809" y="156363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 dirty="0" smtClean="0">
                <a:solidFill>
                  <a:srgbClr val="AD4F0F"/>
                </a:solidFill>
              </a:rPr>
              <a:t>- location </a:t>
            </a:r>
            <a:r>
              <a:rPr lang="en-US" sz="4500" b="1" dirty="0">
                <a:solidFill>
                  <a:srgbClr val="AD4F0F"/>
                </a:solidFill>
              </a:rPr>
              <a:t>(n)</a:t>
            </a:r>
            <a:r>
              <a:rPr lang="en-US" sz="4500" b="1" dirty="0"/>
              <a:t> </a:t>
            </a:r>
            <a:endParaRPr lang="en-US" sz="45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0973" y="3886769"/>
            <a:ext cx="4991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điểm</a:t>
            </a:r>
            <a:r>
              <a:rPr lang="en-US" sz="4800" dirty="0"/>
              <a:t>, </a:t>
            </a:r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chốn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446587" y="2672196"/>
            <a:ext cx="285841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ləʊˈkeɪʃn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518275" y="553472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9804" y="1867469"/>
            <a:ext cx="4195948" cy="4038600"/>
          </a:xfrm>
          <a:prstGeom prst="rect">
            <a:avLst/>
          </a:prstGeom>
        </p:spPr>
      </p:pic>
      <p:pic>
        <p:nvPicPr>
          <p:cNvPr id="6" name="loc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836" y="2242453"/>
            <a:ext cx="882650" cy="882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21022" y="107020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b="1" dirty="0" smtClean="0">
                <a:solidFill>
                  <a:srgbClr val="AD4F0F"/>
                </a:solidFill>
              </a:rPr>
              <a:t>- possess </a:t>
            </a:r>
            <a:r>
              <a:rPr lang="en-US" sz="4500" b="1" dirty="0">
                <a:solidFill>
                  <a:srgbClr val="AD4F0F"/>
                </a:solidFill>
              </a:rPr>
              <a:t>(v)</a:t>
            </a:r>
            <a:r>
              <a:rPr lang="en-US" sz="4500" b="1" dirty="0"/>
              <a:t> </a:t>
            </a:r>
            <a:endParaRPr lang="en-US" sz="45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612" y="329235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có</a:t>
            </a:r>
            <a:r>
              <a:rPr lang="en-US" sz="4800" b="1" dirty="0"/>
              <a:t>, </a:t>
            </a:r>
            <a:r>
              <a:rPr lang="en-US" sz="4800" b="1" dirty="0" err="1"/>
              <a:t>sở</a:t>
            </a:r>
            <a:r>
              <a:rPr lang="en-US" sz="4800" b="1" dirty="0"/>
              <a:t> </a:t>
            </a:r>
            <a:r>
              <a:rPr lang="en-US" sz="4800" b="1" dirty="0" err="1"/>
              <a:t>hữu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109276" y="2402205"/>
            <a:ext cx="1923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pəˈzes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54188" y="1400201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</a:t>
            </a:r>
            <a:r>
              <a:rPr lang="en-US" sz="4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sz="4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oss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2057400"/>
            <a:ext cx="1174750" cy="117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1036" y="26935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Our country </a:t>
            </a:r>
            <a:r>
              <a:rPr lang="en-US" sz="3200" b="1" dirty="0"/>
              <a:t>possesses</a:t>
            </a:r>
            <a:r>
              <a:rPr lang="en-US" sz="3200" dirty="0"/>
              <a:t> a rich variety of natural resources</a:t>
            </a:r>
            <a:r>
              <a:rPr lang="en-US" sz="3200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298131"/>
              </p:ext>
            </p:extLst>
          </p:nvPr>
        </p:nvGraphicFramePr>
        <p:xfrm>
          <a:off x="651811" y="737189"/>
          <a:ext cx="11312392" cy="32536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747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4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3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021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crazy (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about so/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sth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/ˈkreɪzi/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coral (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n,adj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/ˈkɒrəl/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hô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landscape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/ˈlænd.skeɪp/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cảnh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9831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peak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/piːk/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8036" y="1233658"/>
            <a:ext cx="779845" cy="569378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8036" y="1880088"/>
            <a:ext cx="779845" cy="569378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752" y="2577080"/>
            <a:ext cx="779845" cy="569378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752" y="3335249"/>
            <a:ext cx="779845" cy="569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5042" y="9723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354750"/>
              </p:ext>
            </p:extLst>
          </p:nvPr>
        </p:nvGraphicFramePr>
        <p:xfrm>
          <a:off x="651812" y="3995567"/>
          <a:ext cx="11312393" cy="25794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93957">
                  <a:extLst>
                    <a:ext uri="{9D8B030D-6E8A-4147-A177-3AD203B41FA5}">
                      <a16:colId xmlns:a16="http://schemas.microsoft.com/office/drawing/2014/main" xmlns="" val="261196992"/>
                    </a:ext>
                  </a:extLst>
                </a:gridCol>
                <a:gridCol w="3734603">
                  <a:extLst>
                    <a:ext uri="{9D8B030D-6E8A-4147-A177-3AD203B41FA5}">
                      <a16:colId xmlns:a16="http://schemas.microsoft.com/office/drawing/2014/main" xmlns="" val="1580323803"/>
                    </a:ext>
                  </a:extLst>
                </a:gridCol>
                <a:gridCol w="2983833">
                  <a:extLst>
                    <a:ext uri="{9D8B030D-6E8A-4147-A177-3AD203B41FA5}">
                      <a16:colId xmlns:a16="http://schemas.microsoft.com/office/drawing/2014/main" xmlns="" val="2516322860"/>
                    </a:ext>
                  </a:extLst>
                </a:gridCol>
              </a:tblGrid>
              <a:tr h="58815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charming (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/ˈtʃɑː.mɪŋ/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3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rũ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174446404"/>
                  </a:ext>
                </a:extLst>
              </a:tr>
              <a:tr h="5881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sustainable (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/səˈsteɪnəbl/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322663942"/>
                  </a:ext>
                </a:extLst>
              </a:tr>
              <a:tr h="5881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location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/ləʊˈkeɪʃn/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026800349"/>
                  </a:ext>
                </a:extLst>
              </a:tr>
              <a:tr h="6889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possess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/pəˈzes/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4143493711"/>
                  </a:ext>
                </a:extLst>
              </a:tr>
            </a:tbl>
          </a:graphicData>
        </a:graphic>
      </p:graphicFrame>
      <p:pic>
        <p:nvPicPr>
          <p:cNvPr id="9" name="charming">
            <a:hlinkClick r:id="" action="ppaction://media"/>
          </p:cNvPr>
          <p:cNvPicPr>
            <a:picLocks noGrp="1" noChangeAspect="1"/>
          </p:cNvPicPr>
          <p:nvPr>
            <p:ph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8877" y="3990690"/>
            <a:ext cx="750969" cy="585132"/>
          </a:xfrm>
          <a:prstGeom prst="rect">
            <a:avLst/>
          </a:prstGeom>
        </p:spPr>
      </p:pic>
      <p:pic>
        <p:nvPicPr>
          <p:cNvPr id="10" name="sustainab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8877" y="4575822"/>
            <a:ext cx="719794" cy="713715"/>
          </a:xfrm>
          <a:prstGeom prst="rect">
            <a:avLst/>
          </a:prstGeom>
        </p:spPr>
      </p:pic>
      <p:pic>
        <p:nvPicPr>
          <p:cNvPr id="12" name="location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8022" y="5218552"/>
            <a:ext cx="719794" cy="713715"/>
          </a:xfrm>
          <a:prstGeom prst="rect">
            <a:avLst/>
          </a:prstGeom>
        </p:spPr>
      </p:pic>
      <p:pic>
        <p:nvPicPr>
          <p:cNvPr id="13" name="possess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252" y="5830693"/>
            <a:ext cx="763437" cy="705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214961"/>
              </p:ext>
            </p:extLst>
          </p:nvPr>
        </p:nvGraphicFramePr>
        <p:xfrm>
          <a:off x="1413811" y="635589"/>
          <a:ext cx="7548047" cy="32536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747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3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021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mê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9831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498" y="18567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0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  <a:endParaRPr lang="en-US" sz="30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516421"/>
              </p:ext>
            </p:extLst>
          </p:nvPr>
        </p:nvGraphicFramePr>
        <p:xfrm>
          <a:off x="1413812" y="3902237"/>
          <a:ext cx="7577790" cy="274074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93957">
                  <a:extLst>
                    <a:ext uri="{9D8B030D-6E8A-4147-A177-3AD203B41FA5}">
                      <a16:colId xmlns:a16="http://schemas.microsoft.com/office/drawing/2014/main" xmlns="" val="261196992"/>
                    </a:ext>
                  </a:extLst>
                </a:gridCol>
                <a:gridCol w="2983833">
                  <a:extLst>
                    <a:ext uri="{9D8B030D-6E8A-4147-A177-3AD203B41FA5}">
                      <a16:colId xmlns:a16="http://schemas.microsoft.com/office/drawing/2014/main" xmlns="" val="2516322860"/>
                    </a:ext>
                  </a:extLst>
                </a:gridCol>
              </a:tblGrid>
              <a:tr h="744688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3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rũ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174446404"/>
                  </a:ext>
                </a:extLst>
              </a:tr>
              <a:tr h="61925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322663942"/>
                  </a:ext>
                </a:extLst>
              </a:tr>
              <a:tr h="61925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026800349"/>
                  </a:ext>
                </a:extLst>
              </a:tr>
              <a:tr h="6411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414349371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13810" y="1220364"/>
            <a:ext cx="4437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crazy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about so/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3810" y="1929185"/>
            <a:ext cx="2600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coral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n,adj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3810" y="2554783"/>
            <a:ext cx="2795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landscape (n)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13810" y="3174425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peak (n)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13810" y="3954388"/>
            <a:ext cx="302198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just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charming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13810" y="4683926"/>
            <a:ext cx="329769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sustainable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13810" y="5316233"/>
            <a:ext cx="2497800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location (n)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13810" y="5935505"/>
            <a:ext cx="240963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possess (v)</a:t>
            </a:r>
          </a:p>
        </p:txBody>
      </p:sp>
    </p:spTree>
    <p:extLst>
      <p:ext uri="{BB962C8B-B14F-4D97-AF65-F5344CB8AC3E}">
        <p14:creationId xmlns:p14="http://schemas.microsoft.com/office/powerpoint/2010/main" val="2766538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8413" y="330557"/>
            <a:ext cx="3218660" cy="553998"/>
          </a:xfrm>
          <a:prstGeom prst="rect">
            <a:avLst/>
          </a:prstGeom>
          <a:solidFill>
            <a:srgbClr val="CCCC00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269" y="984918"/>
            <a:ext cx="4561205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96670" y="1768545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Mt.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7067" y="157433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064" y="614639"/>
            <a:ext cx="11619865" cy="68199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pages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3" y="1412840"/>
            <a:ext cx="11619865" cy="68199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the conversation between Lan and Tom is about?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7" y="2211041"/>
            <a:ext cx="3657599" cy="2429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468" y="2635044"/>
            <a:ext cx="3580338" cy="2349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608" y="2979173"/>
            <a:ext cx="3683947" cy="22810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13987" y="5525169"/>
            <a:ext cx="10050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(  Mount </a:t>
            </a:r>
            <a:r>
              <a:rPr lang="en-US" sz="2400" b="1" i="1" dirty="0"/>
              <a:t>Everest, the Great Barrier Reef, and the Dead </a:t>
            </a:r>
            <a:r>
              <a:rPr lang="en-US" sz="2400" b="1" i="1" dirty="0" smtClean="0"/>
              <a:t>Sea) </a:t>
            </a:r>
            <a:endParaRPr lang="en-US" sz="24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552176" y="4966233"/>
            <a:ext cx="7184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ED7D31"/>
                </a:solidFill>
              </a:rPr>
              <a:t>They are talking  about some natural wonders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85401" y="6022550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006CB7"/>
                </a:solidFill>
                <a:latin typeface="Arial" panose="020B0604020202020204" pitchFamily="34" charset="0"/>
              </a:rPr>
              <a:t>Đ</a:t>
            </a:r>
            <a:r>
              <a:rPr lang="en-US" b="1" i="1" dirty="0" err="1" smtClean="0">
                <a:solidFill>
                  <a:srgbClr val="006CB7"/>
                </a:solidFill>
                <a:latin typeface="Arial" panose="020B0604020202020204" pitchFamily="34" charset="0"/>
              </a:rPr>
              <a:t>ỉnh</a:t>
            </a:r>
            <a:r>
              <a:rPr lang="en-US" b="1" i="1" dirty="0" smtClean="0">
                <a:solidFill>
                  <a:srgbClr val="006CB7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6CB7"/>
                </a:solidFill>
                <a:latin typeface="Arial" panose="020B0604020202020204" pitchFamily="34" charset="0"/>
              </a:rPr>
              <a:t>Everest, </a:t>
            </a:r>
            <a:r>
              <a:rPr lang="en-US" b="1" i="1" dirty="0" err="1">
                <a:solidFill>
                  <a:srgbClr val="006CB7"/>
                </a:solidFill>
                <a:latin typeface="Arial" panose="020B0604020202020204" pitchFamily="34" charset="0"/>
              </a:rPr>
              <a:t>rạn</a:t>
            </a:r>
            <a:r>
              <a:rPr lang="en-US" b="1" i="1" dirty="0">
                <a:solidFill>
                  <a:srgbClr val="006CB7"/>
                </a:solidFill>
                <a:latin typeface="Arial" panose="020B0604020202020204" pitchFamily="34" charset="0"/>
              </a:rPr>
              <a:t> san </a:t>
            </a:r>
            <a:r>
              <a:rPr lang="en-US" b="1" i="1" dirty="0" err="1">
                <a:solidFill>
                  <a:srgbClr val="006CB7"/>
                </a:solidFill>
                <a:latin typeface="Arial" panose="020B0604020202020204" pitchFamily="34" charset="0"/>
              </a:rPr>
              <a:t>hô</a:t>
            </a:r>
            <a:r>
              <a:rPr lang="en-US" b="1" i="1" dirty="0">
                <a:solidFill>
                  <a:srgbClr val="006CB7"/>
                </a:solidFill>
                <a:latin typeface="Arial" panose="020B0604020202020204" pitchFamily="34" charset="0"/>
              </a:rPr>
              <a:t> Great Barrier </a:t>
            </a:r>
            <a:r>
              <a:rPr lang="en-US" b="1" i="1" dirty="0" err="1">
                <a:solidFill>
                  <a:srgbClr val="006CB7"/>
                </a:solidFill>
                <a:latin typeface="Arial" panose="020B0604020202020204" pitchFamily="34" charset="0"/>
              </a:rPr>
              <a:t>và</a:t>
            </a:r>
            <a:r>
              <a:rPr lang="en-US" b="1" i="1" dirty="0">
                <a:solidFill>
                  <a:srgbClr val="006CB7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6CB7"/>
                </a:solidFill>
                <a:latin typeface="Arial" panose="020B0604020202020204" pitchFamily="34" charset="0"/>
              </a:rPr>
              <a:t>Biển</a:t>
            </a:r>
            <a:r>
              <a:rPr lang="en-US" b="1" i="1" dirty="0">
                <a:solidFill>
                  <a:srgbClr val="006CB7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6CB7"/>
                </a:solidFill>
                <a:latin typeface="Arial" panose="020B0604020202020204" pitchFamily="34" charset="0"/>
              </a:rPr>
              <a:t>Chết</a:t>
            </a:r>
            <a:endParaRPr lang="en-US" b="1" dirty="0">
              <a:solidFill>
                <a:srgbClr val="006CB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58264" y="20205"/>
            <a:ext cx="47013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635" indent="-635"/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Listen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and read (p.72)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0" y="563629"/>
            <a:ext cx="12071927" cy="629437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Hi, Tom. I hear that you’ve won second prize in the Natural Wonders Contest. Congratulations!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Thanks, Lan. I like exploring the wonders of nature. I’m crazy about them.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Lan: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talk about in the contest?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talked about some natural wonders like Mount Everest, the Great Barrier Reef, and the Dead Sea.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Lan: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Wonderful! I’m interested in them too.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Well, you know our planet has so many beautiful landscapes, from snow-covered peaks to charming rivers, lakes, and other natural places that we can’t help admiring. So that’s what I talked about.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Lan: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Oh yeah … And what else did you mention?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Well, I mentioned the risk of us, humans, destroying natural wonders,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 suggested ways to preserve them and support sustainable development.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Sounds interesting. Do you want to visit any of these places?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I’d love to visit them too.</a:t>
            </a:r>
          </a:p>
          <a:p>
            <a:pPr algn="just"/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8757" y="-134745"/>
            <a:ext cx="885190" cy="8331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-80893" y="110728"/>
            <a:ext cx="502606" cy="5026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-10359" y="-2400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426" y="-1442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 about 10 natural Wonders in Vietnam ( 10 kỳ quan thiên nhiên của Việt Na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67" y="78658"/>
            <a:ext cx="11641393" cy="65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58" y="264968"/>
            <a:ext cx="4561205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505518" y="303068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96983" y="1395268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96983" y="2725593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71608" y="3872403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71608" y="4990003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Grand Canyon and Ha Long Bay.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8131" y="332394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of F (False) for each sentence.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383" y="38875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168" y="2684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17428485"/>
              </p:ext>
            </p:extLst>
          </p:nvPr>
        </p:nvGraphicFramePr>
        <p:xfrm>
          <a:off x="360219" y="1260764"/>
          <a:ext cx="1062043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64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29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10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A9BE0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8901315" y="1841327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059901" y="2427288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766868" y="3204037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059901" y="4062413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3" grpId="0"/>
      <p:bldP spid="13" grpId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"/>
          <p:cNvSpPr txBox="1"/>
          <p:nvPr/>
        </p:nvSpPr>
        <p:spPr>
          <a:xfrm>
            <a:off x="273265" y="5475122"/>
            <a:ext cx="11512335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will guide us to create a more sustainable future for all.</a:t>
            </a:r>
          </a:p>
        </p:txBody>
      </p:sp>
      <p:sp>
        <p:nvSpPr>
          <p:cNvPr id="20" name="Text Box 8"/>
          <p:cNvSpPr txBox="1"/>
          <p:nvPr/>
        </p:nvSpPr>
        <p:spPr>
          <a:xfrm>
            <a:off x="273916" y="4367278"/>
            <a:ext cx="11511684" cy="954107"/>
          </a:xfrm>
          <a:prstGeom prst="rect">
            <a:avLst/>
          </a:prstGeom>
          <a:solidFill>
            <a:srgbClr val="ECEE7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Environmentalists strongly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to save these heritage trees.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73917" y="1559328"/>
            <a:ext cx="1151169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4552" y="2674699"/>
            <a:ext cx="11511048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was risky for him to climb the peak, but we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73916" y="3790070"/>
            <a:ext cx="11511699" cy="523220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best way to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98097" y="854931"/>
            <a:ext cx="1370965" cy="523220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33222" y="843501"/>
            <a:ext cx="2394585" cy="523220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991967" y="843501"/>
            <a:ext cx="2123440" cy="523220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219547" y="843501"/>
            <a:ext cx="1896744" cy="523220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32827" y="828896"/>
            <a:ext cx="2240915" cy="523220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779" y="193215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47195" y="26165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48D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980" y="184878"/>
            <a:ext cx="3970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27226 0.09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4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EE8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42175 0.261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1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21237 0.4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1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9BE0E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02877 -1.11111E-6 L -0.02877 0.07269 L -0.05729 0.07269 L -0.05729 0.14583 L -0.08581 0.14583 L -0.08581 0.21875 L -0.11432 0.21875 L -0.11432 0.29167 L -0.14284 0.29167 L -0.14284 0.36458 L -0.17135 0.36458 L -0.17135 0.43773 L -0.19987 0.43773 L -0.19987 0.51088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553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54453 0.66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7" y="33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0240" y="32229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4100" y="391541"/>
            <a:ext cx="502606" cy="5026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298753" y="974703"/>
            <a:ext cx="114534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Charles is 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crazy / interested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football. He follows all the World Cup matches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298753" y="2101385"/>
            <a:ext cx="114534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go to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Ne, you can see the unique 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/ landscape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desert.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98753" y="3164375"/>
            <a:ext cx="114534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The children were very eager to </a:t>
            </a:r>
            <a:r>
              <a:rPr lang="en-US" sz="3000" b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explore/ possess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8753" y="4226095"/>
            <a:ext cx="1145349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Can you </a:t>
            </a:r>
            <a:r>
              <a:rPr lang="en-US" sz="3000" b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 / discover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8753" y="4838870"/>
            <a:ext cx="114534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Tourism </a:t>
            </a:r>
            <a:r>
              <a:rPr lang="en-US" sz="3000" b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develops / contributes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millions of dollars to our country’s economy.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438401" y="1443792"/>
            <a:ext cx="960421" cy="117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056798" y="2599591"/>
            <a:ext cx="150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90075" y="3619487"/>
            <a:ext cx="117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77457" y="4755285"/>
            <a:ext cx="1163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29918" y="5318095"/>
            <a:ext cx="1608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5383" y="38875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8168" y="2684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/>
      <p:bldP spid="29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50264" y="612237"/>
            <a:ext cx="10841355" cy="13849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Natural Wonders Knowledge.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9177" y="58239"/>
            <a:ext cx="3493805" cy="553998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7561" y="73248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310346" y="6122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691015" y="2067534"/>
            <a:ext cx="6882765" cy="344868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7381" y="5586521"/>
            <a:ext cx="11142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Example: </a:t>
            </a:r>
            <a:r>
              <a:rPr lang="en-US" sz="2800" b="1" dirty="0" smtClean="0"/>
              <a:t>The </a:t>
            </a:r>
            <a:r>
              <a:rPr lang="en-US" sz="2800" b="1" dirty="0"/>
              <a:t>Amazon Rainforest - </a:t>
            </a:r>
            <a:r>
              <a:rPr lang="en-US" sz="2800" b="1" i="1" dirty="0"/>
              <a:t>in Brazil / in South </a:t>
            </a:r>
            <a:r>
              <a:rPr lang="en-US" sz="2800" b="1" i="1" dirty="0" smtClean="0"/>
              <a:t>America</a:t>
            </a:r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                </a:t>
            </a:r>
            <a:r>
              <a:rPr lang="en-US" sz="2800" b="1" dirty="0" smtClean="0"/>
              <a:t>(</a:t>
            </a:r>
            <a:r>
              <a:rPr lang="en-US" sz="2800" b="1" dirty="0" err="1"/>
              <a:t>Rừng</a:t>
            </a:r>
            <a:r>
              <a:rPr lang="en-US" sz="2800" b="1" dirty="0"/>
              <a:t> </a:t>
            </a:r>
            <a:r>
              <a:rPr lang="en-US" sz="2800" b="1" dirty="0" err="1"/>
              <a:t>nhiệt</a:t>
            </a:r>
            <a:r>
              <a:rPr lang="en-US" sz="2800" b="1" dirty="0"/>
              <a:t> </a:t>
            </a:r>
            <a:r>
              <a:rPr lang="en-US" sz="2800" b="1" dirty="0" err="1"/>
              <a:t>đới</a:t>
            </a:r>
            <a:r>
              <a:rPr lang="en-US" sz="2800" b="1" dirty="0"/>
              <a:t> Amazon - </a:t>
            </a:r>
            <a:r>
              <a:rPr lang="en-US" sz="2800" b="1" i="1" dirty="0"/>
              <a:t>ở Brazil / ở Nam </a:t>
            </a:r>
            <a:r>
              <a:rPr lang="en-US" sz="2800" b="1" i="1" dirty="0" err="1"/>
              <a:t>Mỹ</a:t>
            </a:r>
            <a:r>
              <a:rPr lang="en-US" sz="2800" b="1" dirty="0" smtClean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508" y="1203604"/>
            <a:ext cx="11406911" cy="43704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Bay – in Viet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         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ở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Mount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Everest – in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Himalayas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Everest –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Himalaya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Baikal – in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Russia                       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Baikal – ở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Dead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–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Israel/Jordan/Palestine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Israel/Jordan/Palestine)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Grand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Canyon – in the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            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(Grand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Canyon – ở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Great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 Reef –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Australia     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Great Barrier – ở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Parícutin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Volcano – 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Mexico            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Parícutin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ở Mexico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Angel Falls – in South America          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Angel – ở Nam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Mount Fuji – in Japan                         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ở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Jeju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Island – in South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Korea              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Jeju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ở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4080" y="408770"/>
            <a:ext cx="6880410" cy="584775"/>
          </a:xfrm>
          <a:prstGeom prst="rect">
            <a:avLst/>
          </a:prstGeom>
          <a:solidFill>
            <a:srgbClr val="CCCC00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wonders of the world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2309" y="358894"/>
            <a:ext cx="435010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571500" lvl="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ED7D31"/>
                </a:solidFill>
              </a:rPr>
              <a:t>CONSOLIDATION</a:t>
            </a:r>
            <a:endParaRPr lang="en-GB" sz="3600" b="1" dirty="0">
              <a:solidFill>
                <a:srgbClr val="ED7D3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520" y="1271677"/>
            <a:ext cx="8036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What have we learnt in this lesson?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2321342"/>
            <a:ext cx="9885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Use the words related to </a:t>
            </a:r>
            <a:r>
              <a:rPr lang="en-US" sz="3600" i="1" dirty="0">
                <a:solidFill>
                  <a:prstClr val="black"/>
                </a:solidFill>
              </a:rPr>
              <a:t>natural wonders of the world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Gain vocabulary to talk about</a:t>
            </a:r>
            <a:r>
              <a:rPr lang="en-US" sz="3600" i="1" dirty="0">
                <a:solidFill>
                  <a:prstClr val="black"/>
                </a:solidFill>
              </a:rPr>
              <a:t> natural wonders of the world</a:t>
            </a:r>
          </a:p>
        </p:txBody>
      </p:sp>
    </p:spTree>
    <p:extLst>
      <p:ext uri="{BB962C8B-B14F-4D97-AF65-F5344CB8AC3E}">
        <p14:creationId xmlns:p14="http://schemas.microsoft.com/office/powerpoint/2010/main" val="29925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67084" y="259701"/>
            <a:ext cx="4782589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3627" y="1824481"/>
            <a:ext cx="8149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smtClean="0"/>
              <a:t>Do </a:t>
            </a:r>
            <a:r>
              <a:rPr lang="en-US" sz="3600" b="1" dirty="0"/>
              <a:t>exercises in the workbook</a:t>
            </a:r>
            <a:r>
              <a:rPr lang="en-US" sz="3600" b="1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err="1" smtClean="0"/>
              <a:t>Prepair</a:t>
            </a:r>
            <a:r>
              <a:rPr lang="en-US" sz="3600" b="1" dirty="0" smtClean="0"/>
              <a:t> lesson 2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/>
              <a:t>Prepare for the Project of the </a:t>
            </a:r>
            <a:r>
              <a:rPr lang="en-US" sz="3600" b="1" dirty="0" smtClean="0"/>
              <a:t>unit</a:t>
            </a:r>
          </a:p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prstClr val="black"/>
                </a:solidFill>
              </a:rPr>
              <a:t>-    Work </a:t>
            </a:r>
            <a:r>
              <a:rPr lang="en-US" sz="3600" b="1" dirty="0">
                <a:solidFill>
                  <a:prstClr val="black"/>
                </a:solidFill>
              </a:rPr>
              <a:t>in groups  to design a poster</a:t>
            </a:r>
            <a:r>
              <a:rPr lang="en-US" sz="3600" b="1" dirty="0" smtClean="0">
                <a:solidFill>
                  <a:prstClr val="black"/>
                </a:solidFill>
              </a:rPr>
              <a:t>.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80" y="3413760"/>
            <a:ext cx="2871396" cy="2930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73" y="0"/>
            <a:ext cx="1301086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68" y="1265790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3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1779" y="198536"/>
            <a:ext cx="6096000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2800" dirty="0"/>
              <a:t>1. Ha Long Bay</a:t>
            </a:r>
          </a:p>
          <a:p>
            <a:r>
              <a:rPr lang="en-US" sz="2800" dirty="0"/>
              <a:t>2. Ba Be National Park  </a:t>
            </a:r>
          </a:p>
          <a:p>
            <a:r>
              <a:rPr lang="en-US" sz="2800" dirty="0"/>
              <a:t>3. Hoang Lien Son    </a:t>
            </a:r>
          </a:p>
          <a:p>
            <a:r>
              <a:rPr lang="en-US" sz="2800" dirty="0"/>
              <a:t>4. Ban </a:t>
            </a:r>
            <a:r>
              <a:rPr lang="en-US" sz="2800" dirty="0" err="1"/>
              <a:t>Gioc</a:t>
            </a:r>
            <a:r>
              <a:rPr lang="en-US" sz="2800" dirty="0"/>
              <a:t> Waterfall </a:t>
            </a:r>
          </a:p>
          <a:p>
            <a:r>
              <a:rPr lang="en-US" sz="2800" dirty="0"/>
              <a:t>5. </a:t>
            </a:r>
            <a:r>
              <a:rPr lang="en-US" sz="2800" dirty="0" err="1"/>
              <a:t>Phu</a:t>
            </a:r>
            <a:r>
              <a:rPr lang="en-US" sz="2800" dirty="0"/>
              <a:t> </a:t>
            </a:r>
            <a:r>
              <a:rPr lang="en-US" sz="2800" dirty="0" err="1"/>
              <a:t>Quoc</a:t>
            </a:r>
            <a:r>
              <a:rPr lang="en-US" sz="2800" dirty="0"/>
              <a:t> Island </a:t>
            </a:r>
          </a:p>
          <a:p>
            <a:r>
              <a:rPr lang="en-US" sz="2800" dirty="0"/>
              <a:t>6.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Nha-Ke</a:t>
            </a:r>
            <a:r>
              <a:rPr lang="en-US" sz="2800" dirty="0"/>
              <a:t> Bang National Park</a:t>
            </a:r>
          </a:p>
          <a:p>
            <a:r>
              <a:rPr lang="en-US" sz="2800" dirty="0"/>
              <a:t> 7. Marble Mountains </a:t>
            </a:r>
          </a:p>
          <a:p>
            <a:r>
              <a:rPr lang="en-US" sz="2800" dirty="0"/>
              <a:t>8. </a:t>
            </a:r>
            <a:r>
              <a:rPr lang="en-US" sz="2800" dirty="0" err="1"/>
              <a:t>Mui</a:t>
            </a:r>
            <a:r>
              <a:rPr lang="en-US" sz="2800" dirty="0"/>
              <a:t> Ne flying </a:t>
            </a:r>
            <a:r>
              <a:rPr lang="en-US" sz="2800" dirty="0" smtClean="0"/>
              <a:t>dunes </a:t>
            </a:r>
            <a:endParaRPr lang="en-US" sz="2800" dirty="0"/>
          </a:p>
          <a:p>
            <a:r>
              <a:rPr lang="en-US" sz="2800" dirty="0"/>
              <a:t>9. Dong Van Stone </a:t>
            </a:r>
          </a:p>
          <a:p>
            <a:r>
              <a:rPr lang="en-US" sz="2800" dirty="0"/>
              <a:t>10. Bai Sao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1121" y="5211312"/>
            <a:ext cx="10894142" cy="1015663"/>
          </a:xfrm>
          <a:prstGeom prst="rect">
            <a:avLst/>
          </a:prstGeom>
          <a:solidFill>
            <a:srgbClr val="ECEE7F"/>
          </a:solidFill>
        </p:spPr>
        <p:txBody>
          <a:bodyPr wrap="square">
            <a:spAutoFit/>
          </a:bodyPr>
          <a:lstStyle/>
          <a:p>
            <a:r>
              <a:rPr lang="en-US" sz="3000" dirty="0" smtClean="0"/>
              <a:t>Do </a:t>
            </a:r>
            <a:r>
              <a:rPr lang="en-US" sz="3000" dirty="0"/>
              <a:t>you know the natural wonders of the world?</a:t>
            </a:r>
          </a:p>
          <a:p>
            <a:r>
              <a:rPr lang="en-US" sz="3000" dirty="0"/>
              <a:t>Please name some natural wonders that you know</a:t>
            </a:r>
          </a:p>
        </p:txBody>
      </p:sp>
      <p:sp>
        <p:nvSpPr>
          <p:cNvPr id="6" name="Rectangle 5"/>
          <p:cNvSpPr/>
          <p:nvPr/>
        </p:nvSpPr>
        <p:spPr>
          <a:xfrm>
            <a:off x="6688192" y="2713392"/>
            <a:ext cx="5297331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</a:rPr>
              <a:t>Those are the natural wonders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of </a:t>
            </a:r>
            <a:r>
              <a:rPr lang="en-US" sz="2800" b="1" dirty="0">
                <a:solidFill>
                  <a:srgbClr val="FF0000"/>
                </a:solidFill>
              </a:rPr>
              <a:t>Vietnam.</a:t>
            </a:r>
          </a:p>
        </p:txBody>
      </p:sp>
      <p:pic>
        <p:nvPicPr>
          <p:cNvPr id="7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5" y="5281324"/>
            <a:ext cx="798110" cy="8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72515" y="-1869440"/>
            <a:ext cx="2242185" cy="1494790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5663" cy="90805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0" y="5260975"/>
            <a:ext cx="12012930" cy="226568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572385" y="5694045"/>
            <a:ext cx="699579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SAHARA DESERT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2550" y="-318498"/>
            <a:ext cx="12190730" cy="8717644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8204200"/>
            <a:ext cx="3819525" cy="28225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" y="-318498"/>
            <a:ext cx="4715838" cy="7845153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-82550" y="2106930"/>
            <a:ext cx="57067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GREAT BARRIER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REEF</a:t>
            </a:r>
          </a:p>
        </p:txBody>
      </p:sp>
      <p:pic>
        <p:nvPicPr>
          <p:cNvPr id="7" name="Content Placeholder 9" descr="tour-ha-l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710" y="-1555115"/>
            <a:ext cx="3186430" cy="1991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02208" y="1270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04885" y="3817673"/>
            <a:ext cx="9796199" cy="2507562"/>
            <a:chOff x="104885" y="3817673"/>
            <a:chExt cx="9796199" cy="2507562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5360" y="5618480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30" y="3870325"/>
              <a:ext cx="7273454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NATURAL WONDERS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2595" y="4551045"/>
              <a:ext cx="6438265" cy="941705"/>
              <a:chOff x="5301" y="4461"/>
              <a:chExt cx="10139" cy="1483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158" y="4700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86" y="4756"/>
                <a:ext cx="8454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301" y="4461"/>
                <a:ext cx="1560" cy="1483"/>
                <a:chOff x="2766630" y="1746890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 smtClean="0">
                <a:solidFill>
                  <a:srgbClr val="AD4F0F"/>
                </a:solidFill>
              </a:rPr>
              <a:t> -crazy </a:t>
            </a:r>
            <a:r>
              <a:rPr lang="en-US" sz="4500" b="1" dirty="0">
                <a:solidFill>
                  <a:srgbClr val="AD4F0F"/>
                </a:solidFill>
              </a:rPr>
              <a:t>(</a:t>
            </a:r>
            <a:r>
              <a:rPr lang="en-US" sz="4500" b="1" dirty="0" err="1">
                <a:solidFill>
                  <a:srgbClr val="AD4F0F"/>
                </a:solidFill>
              </a:rPr>
              <a:t>adj</a:t>
            </a:r>
            <a:r>
              <a:rPr lang="en-US" sz="4500" b="1" dirty="0">
                <a:solidFill>
                  <a:srgbClr val="AD4F0F"/>
                </a:solidFill>
              </a:rPr>
              <a:t>) about so/</a:t>
            </a:r>
            <a:r>
              <a:rPr lang="en-US" sz="4500" b="1" dirty="0" err="1">
                <a:solidFill>
                  <a:srgbClr val="AD4F0F"/>
                </a:solidFill>
              </a:rPr>
              <a:t>sth</a:t>
            </a:r>
            <a:r>
              <a:rPr lang="en-US" sz="4500" b="1" dirty="0"/>
              <a:t> </a:t>
            </a:r>
            <a:endParaRPr lang="en-US" sz="45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7969" y="352512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thích</a:t>
            </a:r>
            <a:r>
              <a:rPr lang="en-US" sz="4800" dirty="0"/>
              <a:t> </a:t>
            </a:r>
            <a:r>
              <a:rPr lang="en-US" sz="4800" dirty="0" err="1"/>
              <a:t>mê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26808" y="2365057"/>
            <a:ext cx="1941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kreɪzi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6018" y="1424034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like so/</a:t>
            </a:r>
            <a:r>
              <a:rPr lang="en-US" sz="44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sth</a:t>
            </a:r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very much</a:t>
            </a:r>
          </a:p>
        </p:txBody>
      </p:sp>
      <p:pic>
        <p:nvPicPr>
          <p:cNvPr id="3" name="craz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72" y="2421217"/>
            <a:ext cx="895350" cy="895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708040" y="2990714"/>
            <a:ext cx="6901758" cy="12618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38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pic>
        <p:nvPicPr>
          <p:cNvPr id="9" name="Content Placeholder 8" descr="coral_noun_002_0852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3630295" y="4739640"/>
            <a:ext cx="323977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40360" y="1302241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 smtClean="0">
                <a:solidFill>
                  <a:srgbClr val="AD4F0F"/>
                </a:solidFill>
              </a:rPr>
              <a:t>- coral </a:t>
            </a:r>
            <a:r>
              <a:rPr lang="en-US" sz="4500" b="1" dirty="0">
                <a:solidFill>
                  <a:srgbClr val="AD4F0F"/>
                </a:solidFill>
              </a:rPr>
              <a:t>(n,adj)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0710" y="3459829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2174160" y="2472161"/>
            <a:ext cx="1806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kɒrəl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987845" y="459104"/>
            <a:ext cx="5211097" cy="3730736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710" y="2172937"/>
            <a:ext cx="1007110" cy="100711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070555" y="2910348"/>
            <a:ext cx="1917290" cy="5494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 b="1" dirty="0">
                <a:solidFill>
                  <a:srgbClr val="AD4F0F"/>
                </a:solidFill>
              </a:rPr>
              <a:t>landscape</a:t>
            </a:r>
            <a:r>
              <a:rPr lang="en-US" sz="4500" b="1" dirty="0"/>
              <a:t> </a:t>
            </a:r>
            <a:r>
              <a:rPr lang="en-US" sz="45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3702" y="3482071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phong</a:t>
            </a:r>
            <a:r>
              <a:rPr lang="en-US" sz="4800" dirty="0"/>
              <a:t> </a:t>
            </a:r>
            <a:r>
              <a:rPr lang="en-US" sz="4800" dirty="0" err="1"/>
              <a:t>cảnh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32386" y="2440981"/>
            <a:ext cx="3143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lænd.skeɪp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10654" y="672523"/>
            <a:ext cx="5611467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14783" y="2813204"/>
            <a:ext cx="5607338" cy="3162463"/>
          </a:xfrm>
          <a:prstGeom prst="rect">
            <a:avLst/>
          </a:prstGeom>
        </p:spPr>
      </p:pic>
      <p:pic>
        <p:nvPicPr>
          <p:cNvPr id="16" name="Content Placeholder 17" descr="coral_noun_002_085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8140" y="5247005"/>
            <a:ext cx="2352675" cy="1457325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207" y="1519473"/>
            <a:ext cx="1242060" cy="1242060"/>
          </a:xfrm>
          <a:prstGeom prst="rect">
            <a:avLst/>
          </a:prstGeom>
        </p:spPr>
      </p:pic>
      <p:pic>
        <p:nvPicPr>
          <p:cNvPr id="24" name="Content Placeholder 12" descr="istockphoto-1135481871-612x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74235" y="4646930"/>
            <a:ext cx="2592070" cy="17741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u="sng" dirty="0" smtClean="0">
                <a:solidFill>
                  <a:srgbClr val="ED7D3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ED7D3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241</TotalTime>
  <Words>1438</Words>
  <Application>Microsoft Office PowerPoint</Application>
  <PresentationFormat>Widescreen</PresentationFormat>
  <Paragraphs>226</Paragraphs>
  <Slides>28</Slides>
  <Notes>21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Berlin Sans FB</vt:lpstr>
      <vt:lpstr>Calibri</vt:lpstr>
      <vt:lpstr>Comic Sans MS</vt:lpstr>
      <vt:lpstr>Cooper Black</vt:lpstr>
      <vt:lpstr>Corbel</vt:lpstr>
      <vt:lpstr>Myriad Pro</vt:lpstr>
      <vt:lpstr>OpenSans-Semibold</vt:lpstr>
      <vt:lpstr>Times New Roman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Laptop MT</cp:lastModifiedBy>
  <cp:revision>319</cp:revision>
  <dcterms:created xsi:type="dcterms:W3CDTF">2020-12-09T02:04:00Z</dcterms:created>
  <dcterms:modified xsi:type="dcterms:W3CDTF">2025-02-20T07:37:47Z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