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 id="2147483710" r:id="rId2"/>
    <p:sldMasterId id="2147483722" r:id="rId3"/>
    <p:sldMasterId id="2147483736" r:id="rId4"/>
    <p:sldMasterId id="2147483748" r:id="rId5"/>
    <p:sldMasterId id="2147483774" r:id="rId6"/>
    <p:sldMasterId id="2147483786" r:id="rId7"/>
  </p:sldMasterIdLst>
  <p:notesMasterIdLst>
    <p:notesMasterId r:id="rId25"/>
  </p:notesMasterIdLst>
  <p:sldIdLst>
    <p:sldId id="365" r:id="rId8"/>
    <p:sldId id="366" r:id="rId9"/>
    <p:sldId id="397" r:id="rId10"/>
    <p:sldId id="367" r:id="rId11"/>
    <p:sldId id="327" r:id="rId12"/>
    <p:sldId id="368" r:id="rId13"/>
    <p:sldId id="328" r:id="rId14"/>
    <p:sldId id="391" r:id="rId15"/>
    <p:sldId id="387" r:id="rId16"/>
    <p:sldId id="388" r:id="rId17"/>
    <p:sldId id="389" r:id="rId18"/>
    <p:sldId id="390" r:id="rId19"/>
    <p:sldId id="393" r:id="rId20"/>
    <p:sldId id="394" r:id="rId21"/>
    <p:sldId id="396" r:id="rId22"/>
    <p:sldId id="395" r:id="rId23"/>
    <p:sldId id="392" r:id="rId24"/>
  </p:sldIdLst>
  <p:sldSz cx="18288000" cy="10287000"/>
  <p:notesSz cx="6858000" cy="9144000"/>
  <p:embeddedFontLst>
    <p:embeddedFont>
      <p:font typeface="#9Slide07 Baloo Tamma" panose="03080902040302020200" pitchFamily="66" charset="0"/>
      <p:regular r:id="rId26"/>
    </p:embeddedFont>
    <p:embeddedFont>
      <p:font typeface="#9Slide07 Cadena" panose="02000503000000020004" pitchFamily="2" charset="0"/>
      <p:bold r:id="rId27"/>
    </p:embeddedFont>
    <p:embeddedFont>
      <p:font typeface="#9Slide07 Pangolin" panose="00000500000000000000" pitchFamily="2" charset="0"/>
      <p:regular r:id="rId28"/>
    </p:embeddedFont>
    <p:embeddedFont>
      <p:font typeface="#9Slide07 SVNA Love Of Thunder" panose="0204060305050602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E4F0"/>
    <a:srgbClr val="EEF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4364" autoAdjust="0"/>
  </p:normalViewPr>
  <p:slideViewPr>
    <p:cSldViewPr>
      <p:cViewPr varScale="1">
        <p:scale>
          <a:sx n="47" d="100"/>
          <a:sy n="47" d="100"/>
        </p:scale>
        <p:origin x="501"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61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208457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22997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11976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366587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182787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216638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290031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chơi</a:t>
            </a:r>
            <a:r>
              <a:rPr lang="en-US" baseline="0" dirty="0"/>
              <a:t> </a:t>
            </a:r>
            <a:r>
              <a:rPr lang="en-US" baseline="0" dirty="0" err="1"/>
              <a:t>dành</a:t>
            </a:r>
            <a:r>
              <a:rPr lang="en-US" baseline="0" dirty="0"/>
              <a:t> </a:t>
            </a:r>
            <a:r>
              <a:rPr lang="en-US" baseline="0" dirty="0" err="1"/>
              <a:t>cho</a:t>
            </a:r>
            <a:r>
              <a:rPr lang="en-US" baseline="0" dirty="0"/>
              <a:t> </a:t>
            </a:r>
            <a:r>
              <a:rPr lang="en-US" baseline="0" dirty="0" err="1"/>
              <a:t>những</a:t>
            </a:r>
            <a:r>
              <a:rPr lang="en-US" baseline="0" dirty="0"/>
              <a:t> HS </a:t>
            </a:r>
            <a:r>
              <a:rPr lang="en-US" baseline="0" dirty="0" err="1"/>
              <a:t>không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chơi</a:t>
            </a:r>
            <a:r>
              <a:rPr lang="en-US" baseline="0" dirty="0"/>
              <a:t> </a:t>
            </a:r>
            <a:r>
              <a:rPr lang="en-US" baseline="0" dirty="0" err="1"/>
              <a:t>vua</a:t>
            </a:r>
            <a:r>
              <a:rPr lang="en-US" baseline="0" dirty="0"/>
              <a:t> </a:t>
            </a:r>
            <a:r>
              <a:rPr lang="en-US" baseline="0" dirty="0" err="1"/>
              <a:t>tiếng</a:t>
            </a:r>
            <a:r>
              <a:rPr lang="en-US" baseline="0" dirty="0"/>
              <a:t> </a:t>
            </a:r>
            <a:r>
              <a:rPr lang="en-US" baseline="0" dirty="0" err="1"/>
              <a:t>Việt</a:t>
            </a:r>
            <a:r>
              <a:rPr lang="en-US" baseline="0" dirty="0"/>
              <a:t>. </a:t>
            </a:r>
          </a:p>
          <a:p>
            <a:r>
              <a:rPr lang="en-US" baseline="0" dirty="0" err="1"/>
              <a:t>Thời</a:t>
            </a:r>
            <a:r>
              <a:rPr lang="en-US" baseline="0" dirty="0"/>
              <a:t> </a:t>
            </a:r>
            <a:r>
              <a:rPr lang="en-US" baseline="0" dirty="0" err="1"/>
              <a:t>gian</a:t>
            </a:r>
            <a:r>
              <a:rPr lang="en-US" baseline="0" dirty="0"/>
              <a:t>: 3 </a:t>
            </a:r>
            <a:r>
              <a:rPr lang="en-US" baseline="0" dirty="0" err="1"/>
              <a:t>phút</a:t>
            </a:r>
            <a:r>
              <a:rPr lang="en-US" baseline="0" dirty="0"/>
              <a:t>, HS </a:t>
            </a:r>
            <a:r>
              <a:rPr lang="en-US" baseline="0" dirty="0" err="1"/>
              <a:t>ghi</a:t>
            </a:r>
            <a:r>
              <a:rPr lang="en-US" baseline="0" dirty="0"/>
              <a:t> </a:t>
            </a:r>
            <a:r>
              <a:rPr lang="en-US" baseline="0" dirty="0" err="1"/>
              <a:t>ra</a:t>
            </a:r>
            <a:r>
              <a:rPr lang="en-US" baseline="0" dirty="0"/>
              <a:t> </a:t>
            </a:r>
            <a:r>
              <a:rPr lang="en-US" baseline="0" dirty="0" err="1"/>
              <a:t>giấy</a:t>
            </a:r>
            <a:r>
              <a:rPr lang="en-US" baseline="0" dirty="0"/>
              <a:t> </a:t>
            </a:r>
            <a:r>
              <a:rPr lang="en-US" baseline="0" dirty="0" err="1"/>
              <a:t>đáp</a:t>
            </a:r>
            <a:r>
              <a:rPr lang="en-US" baseline="0" dirty="0"/>
              <a:t> </a:t>
            </a:r>
            <a:r>
              <a:rPr lang="en-US" baseline="0" dirty="0" err="1"/>
              <a:t>án</a:t>
            </a:r>
            <a:r>
              <a:rPr lang="en-US" baseline="0" dirty="0"/>
              <a:t>, HS </a:t>
            </a:r>
            <a:r>
              <a:rPr lang="en-US" baseline="0" dirty="0" err="1"/>
              <a:t>nào</a:t>
            </a:r>
            <a:r>
              <a:rPr lang="en-US" baseline="0" dirty="0"/>
              <a:t> </a:t>
            </a:r>
            <a:r>
              <a:rPr lang="en-US" baseline="0" dirty="0" err="1"/>
              <a:t>có</a:t>
            </a:r>
            <a:r>
              <a:rPr lang="en-US" baseline="0" dirty="0"/>
              <a:t> </a:t>
            </a:r>
            <a:r>
              <a:rPr lang="en-US" baseline="0" dirty="0" err="1"/>
              <a:t>nhiều</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chiến</a:t>
            </a:r>
            <a:r>
              <a:rPr lang="en-US" baseline="0" dirty="0"/>
              <a:t> </a:t>
            </a:r>
            <a:r>
              <a:rPr lang="en-US" baseline="0" dirty="0" err="1"/>
              <a:t>thắng</a:t>
            </a:r>
            <a:endParaRPr lang="en-US" baseline="0" dirty="0"/>
          </a:p>
          <a:p>
            <a:r>
              <a:rPr lang="en-US" baseline="0" dirty="0" err="1"/>
              <a:t>Lớp</a:t>
            </a:r>
            <a:r>
              <a:rPr lang="en-US" baseline="0" dirty="0"/>
              <a:t> </a:t>
            </a:r>
            <a:r>
              <a:rPr lang="en-US" baseline="0" dirty="0" err="1"/>
              <a:t>học</a:t>
            </a:r>
            <a:r>
              <a:rPr lang="en-US" baseline="0" dirty="0"/>
              <a:t> </a:t>
            </a:r>
            <a:r>
              <a:rPr lang="en-US" baseline="0" dirty="0" err="1"/>
              <a:t>thông</a:t>
            </a:r>
            <a:r>
              <a:rPr lang="en-US" baseline="0" dirty="0"/>
              <a:t> minh, </a:t>
            </a:r>
            <a:r>
              <a:rPr lang="en-US" baseline="0" dirty="0" err="1"/>
              <a:t>điện</a:t>
            </a:r>
            <a:r>
              <a:rPr lang="en-US" baseline="0" dirty="0"/>
              <a:t> </a:t>
            </a:r>
            <a:r>
              <a:rPr lang="en-US" baseline="0" dirty="0" err="1"/>
              <a:t>thoại</a:t>
            </a:r>
            <a:r>
              <a:rPr lang="en-US" baseline="0" dirty="0"/>
              <a:t> </a:t>
            </a:r>
            <a:r>
              <a:rPr lang="en-US" baseline="0" dirty="0" err="1"/>
              <a:t>thông</a:t>
            </a:r>
            <a:r>
              <a:rPr lang="en-US" baseline="0" dirty="0"/>
              <a:t> minh, </a:t>
            </a:r>
            <a:r>
              <a:rPr lang="en-US" baseline="0" dirty="0" err="1"/>
              <a:t>giàn</a:t>
            </a:r>
            <a:r>
              <a:rPr lang="en-US" baseline="0" dirty="0"/>
              <a:t> </a:t>
            </a:r>
            <a:r>
              <a:rPr lang="en-US" baseline="0" dirty="0" err="1"/>
              <a:t>phơi</a:t>
            </a:r>
            <a:r>
              <a:rPr lang="en-US" baseline="0" dirty="0"/>
              <a:t> </a:t>
            </a:r>
            <a:r>
              <a:rPr lang="en-US" baseline="0" dirty="0" err="1"/>
              <a:t>thông</a:t>
            </a:r>
            <a:r>
              <a:rPr lang="en-US" baseline="0" dirty="0"/>
              <a:t> minh…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5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46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70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64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104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30C7B-4BC9-424D-8EF5-F17CABBD0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3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85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phần</a:t>
            </a:r>
            <a:r>
              <a:rPr lang="en-US" baseline="0" dirty="0"/>
              <a:t> </a:t>
            </a:r>
            <a:r>
              <a:rPr lang="en-US" baseline="0" dirty="0" err="1"/>
              <a:t>quà</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để</a:t>
            </a:r>
            <a:r>
              <a:rPr lang="en-US" baseline="0" dirty="0"/>
              <a:t> HS </a:t>
            </a:r>
            <a:r>
              <a:rPr lang="en-US" baseline="0" dirty="0" err="1"/>
              <a:t>hào</a:t>
            </a:r>
            <a:r>
              <a:rPr lang="en-US" baseline="0" dirty="0"/>
              <a:t> </a:t>
            </a:r>
            <a:r>
              <a:rPr lang="en-US" baseline="0" dirty="0" err="1"/>
              <a:t>hứng</a:t>
            </a:r>
            <a:r>
              <a:rPr lang="en-US" baseline="0" dirty="0"/>
              <a:t> </a:t>
            </a:r>
            <a:r>
              <a:rPr lang="en-US" baseline="0" dirty="0" err="1"/>
              <a:t>tham</a:t>
            </a:r>
            <a:r>
              <a:rPr lang="en-US" baseline="0" dirty="0"/>
              <a:t> </a:t>
            </a:r>
            <a:r>
              <a:rPr lang="en-US" baseline="0" dirty="0" err="1"/>
              <a:t>gia</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nhiệm</a:t>
            </a:r>
            <a:r>
              <a:rPr lang="en-US" baseline="0" dirty="0"/>
              <a:t> </a:t>
            </a:r>
            <a:r>
              <a:rPr lang="en-US" baseline="0" dirty="0" err="1"/>
              <a:t>vụ</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0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a-4, b-5, c-1, d-2, e-3</a:t>
            </a:r>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90821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47732360"/>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24730195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394451893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2025/2/4</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3212912478"/>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4270"/>
      </p:ext>
    </p:extLst>
  </p:cSld>
  <p:clrMapOvr>
    <a:masterClrMapping/>
  </p:clrMapOvr>
  <p:transition spd="med"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8178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9194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7968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0455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270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566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266568476"/>
      </p:ext>
    </p:extLst>
  </p:cSld>
  <p:clrMapOvr>
    <a:masterClrMapping/>
  </p:clrMapOvr>
  <p:transition spd="med"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1304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097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07437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7080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4358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782932496"/>
      </p:ext>
    </p:extLst>
  </p:cSld>
  <p:clrMapOvr>
    <a:masterClrMapping/>
  </p:clrMapOvr>
  <p:transition spd="med"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97227667"/>
      </p:ext>
    </p:extLst>
  </p:cSld>
  <p:clrMapOvr>
    <a:masterClrMapping/>
  </p:clrMapOvr>
  <p:transition spd="med"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057406790"/>
      </p:ext>
    </p:extLst>
  </p:cSld>
  <p:clrMapOvr>
    <a:masterClrMapping/>
  </p:clrMapOvr>
  <p:transition spd="med"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825984698"/>
      </p:ext>
    </p:extLst>
  </p:cSld>
  <p:clrMapOvr>
    <a:masterClrMapping/>
  </p:clrMapOvr>
  <p:transition spd="med" advTm="0">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43411656"/>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559073398"/>
      </p:ext>
    </p:extLst>
  </p:cSld>
  <p:clrMapOvr>
    <a:masterClrMapping/>
  </p:clrMapOvr>
  <p:transition spd="med" advTm="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615617017"/>
      </p:ext>
    </p:extLst>
  </p:cSld>
  <p:clrMapOvr>
    <a:masterClrMapping/>
  </p:clrMapOvr>
  <p:transition spd="med"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73767687"/>
      </p:ext>
    </p:extLst>
  </p:cSld>
  <p:clrMapOvr>
    <a:masterClrMapping/>
  </p:clrMapOvr>
  <p:transition spd="med"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95227703"/>
      </p:ext>
    </p:extLst>
  </p:cSld>
  <p:clrMapOvr>
    <a:masterClrMapping/>
  </p:clrMapOvr>
  <p:transition spd="med"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163480943"/>
      </p:ext>
    </p:extLst>
  </p:cSld>
  <p:clrMapOvr>
    <a:masterClrMapping/>
  </p:clrMapOvr>
  <p:transition spd="med"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282775580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06967766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2025/2/4</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2074596947"/>
      </p:ext>
    </p:extLst>
  </p:cSld>
  <p:clrMapOvr>
    <a:masterClrMapping/>
  </p:clrMapOvr>
  <p:transition spd="med"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56702"/>
      </p:ext>
    </p:extLst>
  </p:cSld>
  <p:clrMapOvr>
    <a:masterClrMapping/>
  </p:clrMapOvr>
  <p:transition spd="med"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7328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8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84342797"/>
      </p:ext>
    </p:extLst>
  </p:cSld>
  <p:clrMapOvr>
    <a:masterClrMapping/>
  </p:clrMapOvr>
  <p:transition spd="med" advTm="0">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3123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05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75564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10303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502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741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6991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06404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0608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45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06232882"/>
      </p:ext>
    </p:extLst>
  </p:cSld>
  <p:clrMapOvr>
    <a:masterClrMapping/>
  </p:clrMapOvr>
  <p:transition spd="med" advTm="0">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334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34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441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6318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1730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15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0207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958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589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94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175351466"/>
      </p:ext>
    </p:extLst>
  </p:cSld>
  <p:clrMapOvr>
    <a:masterClrMapping/>
  </p:clrMapOvr>
  <p:transition spd="med" advTm="0">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20077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8066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49615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4070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3285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5497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565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76517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49701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69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098683717"/>
      </p:ext>
    </p:extLst>
  </p:cSld>
  <p:clrMapOvr>
    <a:masterClrMapping/>
  </p:clrMapOvr>
  <p:transition spd="med" advTm="0">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127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39771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10749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6782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401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16555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5150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90241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91287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8749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4195076968"/>
      </p:ext>
    </p:extLst>
  </p:cSld>
  <p:clrMapOvr>
    <a:masterClrMapping/>
  </p:clrMapOvr>
  <p:transition spd="med" advTm="0">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17410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00581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2025/2/4</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991742895"/>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64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cs typeface="Arial"/>
                <a:sym typeface="Arial"/>
              </a:rPr>
              <a:pPr/>
              <a:t>2/4/2025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298124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819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004674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5915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8110629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68033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A2AD96E2-5AD0-EC3C-7FE0-5082B70EB23C}"/>
              </a:ext>
            </a:extLst>
          </p:cNvPr>
          <p:cNvSpPr/>
          <p:nvPr/>
        </p:nvSpPr>
        <p:spPr>
          <a:xfrm>
            <a:off x="9462198" y="4726745"/>
            <a:ext cx="8825802" cy="5560256"/>
          </a:xfrm>
          <a:custGeom>
            <a:avLst/>
            <a:gdLst/>
            <a:ahLst/>
            <a:cxnLst/>
            <a:rect l="l" t="t" r="r" b="b"/>
            <a:pathLst>
              <a:path w="9247049" h="5825641">
                <a:moveTo>
                  <a:pt x="0" y="0"/>
                </a:moveTo>
                <a:lnTo>
                  <a:pt x="9247049" y="0"/>
                </a:lnTo>
                <a:lnTo>
                  <a:pt x="9247049" y="5825640"/>
                </a:lnTo>
                <a:lnTo>
                  <a:pt x="0" y="5825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Freeform 2">
            <a:extLst>
              <a:ext uri="{FF2B5EF4-FFF2-40B4-BE49-F238E27FC236}">
                <a16:creationId xmlns:a16="http://schemas.microsoft.com/office/drawing/2014/main" id="{59031AFA-0A0D-F41F-7C43-96B2C4DAC3FF}"/>
              </a:ext>
            </a:extLst>
          </p:cNvPr>
          <p:cNvSpPr/>
          <p:nvPr/>
        </p:nvSpPr>
        <p:spPr>
          <a:xfrm>
            <a:off x="81350" y="2385750"/>
            <a:ext cx="11598165" cy="7901250"/>
          </a:xfrm>
          <a:custGeom>
            <a:avLst/>
            <a:gdLst/>
            <a:ahLst/>
            <a:cxnLst/>
            <a:rect l="l" t="t" r="r" b="b"/>
            <a:pathLst>
              <a:path w="7732110" h="5267500">
                <a:moveTo>
                  <a:pt x="0" y="0"/>
                </a:moveTo>
                <a:lnTo>
                  <a:pt x="7732110" y="0"/>
                </a:lnTo>
                <a:lnTo>
                  <a:pt x="7732110" y="5267500"/>
                </a:lnTo>
                <a:lnTo>
                  <a:pt x="0" y="5267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5">
            <a:extLst>
              <a:ext uri="{FF2B5EF4-FFF2-40B4-BE49-F238E27FC236}">
                <a16:creationId xmlns:a16="http://schemas.microsoft.com/office/drawing/2014/main" id="{41E377E6-00EF-E9AA-D9F1-1D65A82AF454}"/>
              </a:ext>
            </a:extLst>
          </p:cNvPr>
          <p:cNvSpPr txBox="1"/>
          <p:nvPr/>
        </p:nvSpPr>
        <p:spPr>
          <a:xfrm>
            <a:off x="1153496" y="621586"/>
            <a:ext cx="16203752" cy="1615827"/>
          </a:xfrm>
          <a:prstGeom prst="rect">
            <a:avLst/>
          </a:prstGeom>
          <a:noFill/>
        </p:spPr>
        <p:txBody>
          <a:bodyPr wrap="square">
            <a:spAutoFit/>
          </a:bodyPr>
          <a:lstStyle/>
          <a:p>
            <a:pPr algn="ctr" defTabSz="1371600">
              <a:spcAft>
                <a:spcPts val="750"/>
              </a:spcAft>
              <a:defRPr/>
            </a:pPr>
            <a:r>
              <a:rPr lang="en-US" sz="9900" dirty="0">
                <a:solidFill>
                  <a:srgbClr val="FF0000"/>
                </a:solidFill>
                <a:latin typeface="#9Slide07 Cadena" panose="02000503000000020004" pitchFamily="2" charset="0"/>
                <a:cs typeface="Times New Roman" panose="02020603050405020304" pitchFamily="18" charset="0"/>
              </a:rPr>
              <a:t>AI NHANH NHẤT</a:t>
            </a:r>
          </a:p>
        </p:txBody>
      </p:sp>
    </p:spTree>
    <p:extLst>
      <p:ext uri="{BB962C8B-B14F-4D97-AF65-F5344CB8AC3E}">
        <p14:creationId xmlns:p14="http://schemas.microsoft.com/office/powerpoint/2010/main" val="73458357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1" y="547651"/>
            <a:ext cx="9753600" cy="4410438"/>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p>
          <a:p>
            <a:pPr algn="just" defTabSz="1371600"/>
            <a:r>
              <a:rPr lang="vi-VN" sz="4400" b="1" dirty="0">
                <a:solidFill>
                  <a:srgbClr val="000000"/>
                </a:solidFill>
                <a:latin typeface="Times New Roman" panose="02020603050405020304" pitchFamily="18" charset="0"/>
                <a:ea typeface="Times New Roman" panose="02020603050405020304" pitchFamily="18" charset="0"/>
              </a:rPr>
              <a:t>Xác định nghĩa của các từ in đậm trong những câu sau. Chỉ ra các nghĩa được hình thành theo phương thức ẩn dụ và các nghĩa được hình thành theo phương thức hoán dụ.</a:t>
            </a:r>
          </a:p>
        </p:txBody>
      </p:sp>
      <p:sp>
        <p:nvSpPr>
          <p:cNvPr id="5" name="TextBox 4">
            <a:extLst>
              <a:ext uri="{FF2B5EF4-FFF2-40B4-BE49-F238E27FC236}">
                <a16:creationId xmlns:a16="http://schemas.microsoft.com/office/drawing/2014/main" id="{52F6D691-7A42-A581-E062-A47DE5344C3E}"/>
              </a:ext>
            </a:extLst>
          </p:cNvPr>
          <p:cNvSpPr txBox="1"/>
          <p:nvPr/>
        </p:nvSpPr>
        <p:spPr>
          <a:xfrm>
            <a:off x="2819400" y="4381500"/>
            <a:ext cx="12192000" cy="5509200"/>
          </a:xfrm>
          <a:prstGeom prst="rect">
            <a:avLst/>
          </a:prstGeom>
          <a:noFill/>
        </p:spPr>
        <p:txBody>
          <a:bodyPr wrap="square">
            <a:spAutoFit/>
          </a:bodyPr>
          <a:lstStyle/>
          <a:p>
            <a:pPr algn="just" defTabSz="1371600"/>
            <a:endParaRPr lang="en-US" sz="4400" dirty="0">
              <a:solidFill>
                <a:srgbClr val="000000"/>
              </a:solidFill>
              <a:latin typeface="Times New Roman" panose="02020603050405020304" pitchFamily="18" charset="0"/>
              <a:ea typeface="Times New Roman" panose="02020603050405020304" pitchFamily="18" charset="0"/>
            </a:endParaRPr>
          </a:p>
          <a:p>
            <a:pPr algn="just" defTabSz="1371600"/>
            <a:r>
              <a:rPr lang="en-US" sz="4400" dirty="0">
                <a:solidFill>
                  <a:srgbClr val="000000"/>
                </a:solidFill>
                <a:latin typeface="Times New Roman" panose="02020603050405020304" pitchFamily="18" charset="0"/>
                <a:ea typeface="Times New Roman" panose="02020603050405020304" pitchFamily="18" charset="0"/>
              </a:rPr>
              <a:t>a. </a:t>
            </a:r>
            <a:r>
              <a:rPr lang="vi-VN" sz="4400" i="1" dirty="0">
                <a:solidFill>
                  <a:srgbClr val="000000"/>
                </a:solidFill>
                <a:latin typeface="Times New Roman" panose="02020603050405020304" pitchFamily="18" charset="0"/>
                <a:ea typeface="Times New Roman" panose="02020603050405020304" pitchFamily="18" charset="0"/>
              </a:rPr>
              <a:t>Nói </a:t>
            </a:r>
            <a:r>
              <a:rPr lang="vi-VN" sz="4400" b="1" i="1" dirty="0">
                <a:solidFill>
                  <a:srgbClr val="000000"/>
                </a:solidFill>
                <a:latin typeface="Times New Roman" panose="02020603050405020304" pitchFamily="18" charset="0"/>
                <a:ea typeface="Times New Roman" panose="02020603050405020304" pitchFamily="18" charset="0"/>
              </a:rPr>
              <a:t>ngọt </a:t>
            </a:r>
            <a:r>
              <a:rPr lang="vi-VN" sz="4400" i="1" dirty="0">
                <a:solidFill>
                  <a:srgbClr val="000000"/>
                </a:solidFill>
                <a:latin typeface="Times New Roman" panose="02020603050405020304" pitchFamily="18" charset="0"/>
                <a:ea typeface="Times New Roman" panose="02020603050405020304" pitchFamily="18" charset="0"/>
              </a:rPr>
              <a:t>lọt đến xương </a:t>
            </a:r>
            <a:r>
              <a:rPr lang="vi-VN" sz="4400" dirty="0">
                <a:solidFill>
                  <a:srgbClr val="000000"/>
                </a:solidFill>
                <a:latin typeface="Times New Roman" panose="02020603050405020304" pitchFamily="18" charset="0"/>
                <a:ea typeface="Times New Roman" panose="02020603050405020304" pitchFamily="18" charset="0"/>
              </a:rPr>
              <a:t>(Tục ngữ</a:t>
            </a:r>
            <a:r>
              <a:rPr lang="en-US" sz="4400" dirty="0">
                <a:solidFill>
                  <a:srgbClr val="000000"/>
                </a:solidFill>
                <a:latin typeface="Times New Roman" panose="02020603050405020304" pitchFamily="18" charset="0"/>
                <a:ea typeface="Times New Roman" panose="02020603050405020304" pitchFamily="18" charset="0"/>
              </a:rPr>
              <a:t>)</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b. </a:t>
            </a:r>
            <a:r>
              <a:rPr lang="en-US" sz="4400"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Dù ai nói ngả nói nghiêng</a:t>
            </a:r>
            <a:endParaRPr lang="en-US" sz="4400" i="1" dirty="0">
              <a:solidFill>
                <a:srgbClr val="000000"/>
              </a:solidFill>
              <a:latin typeface="Times New Roman" panose="02020603050405020304" pitchFamily="18" charset="0"/>
              <a:ea typeface="Times New Roman" panose="02020603050405020304" pitchFamily="18" charset="0"/>
            </a:endParaRPr>
          </a:p>
          <a:p>
            <a:pPr algn="just" defTabSz="1371600"/>
            <a:r>
              <a:rPr lang="en-US" sz="4400" i="1"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Lòng ta vẫn vững như kiềng ba </a:t>
            </a:r>
            <a:r>
              <a:rPr lang="vi-VN" sz="4400" b="1" i="1" dirty="0">
                <a:solidFill>
                  <a:srgbClr val="000000"/>
                </a:solidFill>
                <a:latin typeface="Times New Roman" panose="02020603050405020304" pitchFamily="18" charset="0"/>
                <a:ea typeface="Times New Roman" panose="02020603050405020304" pitchFamily="18" charset="0"/>
              </a:rPr>
              <a:t>chân</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a:t>
            </a:r>
            <a:r>
              <a:rPr lang="en-US" sz="4400" dirty="0">
                <a:solidFill>
                  <a:srgbClr val="000000"/>
                </a:solidFill>
                <a:latin typeface="Times New Roman" panose="02020603050405020304" pitchFamily="18" charset="0"/>
                <a:ea typeface="Times New Roman" panose="02020603050405020304" pitchFamily="18" charset="0"/>
              </a:rPr>
              <a:t>                   </a:t>
            </a:r>
            <a:r>
              <a:rPr lang="vi-VN" sz="4400" dirty="0">
                <a:solidFill>
                  <a:srgbClr val="000000"/>
                </a:solidFill>
                <a:latin typeface="Times New Roman" panose="02020603050405020304" pitchFamily="18" charset="0"/>
                <a:ea typeface="Times New Roman" panose="02020603050405020304" pitchFamily="18" charset="0"/>
              </a:rPr>
              <a:t>      (Ca dao)</a:t>
            </a:r>
            <a:endParaRPr lang="en-US" sz="4400" dirty="0">
              <a:solidFill>
                <a:srgbClr val="000000"/>
              </a:solidFill>
              <a:latin typeface="Times New Roman" panose="02020603050405020304" pitchFamily="18" charset="0"/>
              <a:ea typeface="Times New Roman" panose="02020603050405020304" pitchFamily="18" charset="0"/>
            </a:endParaRPr>
          </a:p>
          <a:p>
            <a:pPr algn="just" defTabSz="1371600"/>
            <a:r>
              <a:rPr lang="vi-VN" sz="4400" dirty="0">
                <a:solidFill>
                  <a:srgbClr val="000000"/>
                </a:solidFill>
                <a:latin typeface="Times New Roman" panose="02020603050405020304" pitchFamily="18" charset="0"/>
                <a:ea typeface="Times New Roman" panose="02020603050405020304" pitchFamily="18" charset="0"/>
              </a:rPr>
              <a:t>c. </a:t>
            </a:r>
            <a:r>
              <a:rPr lang="en-US" sz="4400"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Sầu đông càng lắc càng đầy</a:t>
            </a:r>
          </a:p>
          <a:p>
            <a:pPr algn="just" defTabSz="1371600"/>
            <a:r>
              <a:rPr lang="en-US" sz="4400" i="1" dirty="0">
                <a:solidFill>
                  <a:srgbClr val="000000"/>
                </a:solidFill>
                <a:latin typeface="Times New Roman" panose="02020603050405020304" pitchFamily="18" charset="0"/>
                <a:ea typeface="Times New Roman" panose="02020603050405020304" pitchFamily="18" charset="0"/>
              </a:rPr>
              <a:t>                        </a:t>
            </a:r>
            <a:r>
              <a:rPr lang="vi-VN" sz="4400" i="1" dirty="0">
                <a:solidFill>
                  <a:srgbClr val="000000"/>
                </a:solidFill>
                <a:latin typeface="Times New Roman" panose="02020603050405020304" pitchFamily="18" charset="0"/>
                <a:ea typeface="Times New Roman" panose="02020603050405020304" pitchFamily="18" charset="0"/>
              </a:rPr>
              <a:t>Ba </a:t>
            </a:r>
            <a:r>
              <a:rPr lang="vi-VN" sz="4400" b="1" i="1" dirty="0">
                <a:solidFill>
                  <a:srgbClr val="000000"/>
                </a:solidFill>
                <a:latin typeface="Times New Roman" panose="02020603050405020304" pitchFamily="18" charset="0"/>
                <a:ea typeface="Times New Roman" panose="02020603050405020304" pitchFamily="18" charset="0"/>
              </a:rPr>
              <a:t>thu</a:t>
            </a:r>
            <a:r>
              <a:rPr lang="vi-VN" sz="4400" i="1" dirty="0">
                <a:solidFill>
                  <a:srgbClr val="000000"/>
                </a:solidFill>
                <a:latin typeface="Times New Roman" panose="02020603050405020304" pitchFamily="18" charset="0"/>
                <a:ea typeface="Times New Roman" panose="02020603050405020304" pitchFamily="18" charset="0"/>
              </a:rPr>
              <a:t> dọn lại một ngày dài ghê</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a:t>
            </a:r>
            <a:r>
              <a:rPr lang="en-US" sz="4400" dirty="0">
                <a:solidFill>
                  <a:srgbClr val="000000"/>
                </a:solidFill>
                <a:latin typeface="Times New Roman" panose="02020603050405020304" pitchFamily="18" charset="0"/>
                <a:ea typeface="Times New Roman" panose="02020603050405020304" pitchFamily="18" charset="0"/>
              </a:rPr>
              <a:t>                  </a:t>
            </a:r>
            <a:r>
              <a:rPr lang="vi-VN" sz="4400" dirty="0">
                <a:solidFill>
                  <a:srgbClr val="000000"/>
                </a:solidFill>
                <a:latin typeface="Times New Roman" panose="02020603050405020304" pitchFamily="18" charset="0"/>
                <a:ea typeface="Times New Roman" panose="02020603050405020304" pitchFamily="18" charset="0"/>
              </a:rPr>
              <a:t>       (Nguyễn Du)</a:t>
            </a:r>
          </a:p>
        </p:txBody>
      </p:sp>
      <p:sp>
        <p:nvSpPr>
          <p:cNvPr id="6" name="Freeform 4"/>
          <p:cNvSpPr/>
          <p:nvPr/>
        </p:nvSpPr>
        <p:spPr>
          <a:xfrm>
            <a:off x="10688321" y="114697"/>
            <a:ext cx="8321199" cy="4843392"/>
          </a:xfrm>
          <a:custGeom>
            <a:avLst/>
            <a:gdLst/>
            <a:ahLst/>
            <a:cxnLst/>
            <a:rect l="l" t="t" r="r" b="b"/>
            <a:pathLst>
              <a:path w="16230600" h="7912418">
                <a:moveTo>
                  <a:pt x="0" y="0"/>
                </a:moveTo>
                <a:lnTo>
                  <a:pt x="16230600" y="0"/>
                </a:lnTo>
                <a:lnTo>
                  <a:pt x="16230600" y="7912418"/>
                </a:lnTo>
                <a:lnTo>
                  <a:pt x="0" y="791241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757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A42737F9-8FF1-43DF-AA4D-AC5F519E5906}"/>
              </a:ext>
            </a:extLst>
          </p:cNvPr>
          <p:cNvGraphicFramePr>
            <a:graphicFrameLocks noGrp="1"/>
          </p:cNvGraphicFramePr>
          <p:nvPr>
            <p:extLst>
              <p:ext uri="{D42A27DB-BD31-4B8C-83A1-F6EECF244321}">
                <p14:modId xmlns:p14="http://schemas.microsoft.com/office/powerpoint/2010/main" val="1692969819"/>
              </p:ext>
            </p:extLst>
          </p:nvPr>
        </p:nvGraphicFramePr>
        <p:xfrm>
          <a:off x="249383" y="723900"/>
          <a:ext cx="17733817" cy="9144000"/>
        </p:xfrm>
        <a:graphic>
          <a:graphicData uri="http://schemas.openxmlformats.org/drawingml/2006/table">
            <a:tbl>
              <a:tblPr firstRow="1" bandRow="1"/>
              <a:tblGrid>
                <a:gridCol w="1948274">
                  <a:extLst>
                    <a:ext uri="{9D8B030D-6E8A-4147-A177-3AD203B41FA5}">
                      <a16:colId xmlns:a16="http://schemas.microsoft.com/office/drawing/2014/main" val="4181233400"/>
                    </a:ext>
                  </a:extLst>
                </a:gridCol>
                <a:gridCol w="3859291">
                  <a:extLst>
                    <a:ext uri="{9D8B030D-6E8A-4147-A177-3AD203B41FA5}">
                      <a16:colId xmlns:a16="http://schemas.microsoft.com/office/drawing/2014/main" val="868066482"/>
                    </a:ext>
                  </a:extLst>
                </a:gridCol>
                <a:gridCol w="2137271">
                  <a:extLst>
                    <a:ext uri="{9D8B030D-6E8A-4147-A177-3AD203B41FA5}">
                      <a16:colId xmlns:a16="http://schemas.microsoft.com/office/drawing/2014/main" val="2054819045"/>
                    </a:ext>
                  </a:extLst>
                </a:gridCol>
                <a:gridCol w="9788981">
                  <a:extLst>
                    <a:ext uri="{9D8B030D-6E8A-4147-A177-3AD203B41FA5}">
                      <a16:colId xmlns:a16="http://schemas.microsoft.com/office/drawing/2014/main" val="3038017313"/>
                    </a:ext>
                  </a:extLst>
                </a:gridCol>
              </a:tblGrid>
              <a:tr h="198407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Câu</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Từ</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000" b="1" i="0" dirty="0">
                          <a:effectLst/>
                          <a:latin typeface="Times New Roman" panose="02020603050405020304" pitchFamily="18" charset="0"/>
                          <a:ea typeface="Times New Roman" panose="02020603050405020304" pitchFamily="18" charset="0"/>
                          <a:cs typeface="Times New Roman" panose="02020603050405020304" pitchFamily="18" charset="0"/>
                        </a:rPr>
                        <a:t>Phương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000" b="1" i="0" dirty="0">
                          <a:effectLst/>
                          <a:latin typeface="Times New Roman" panose="02020603050405020304" pitchFamily="18" charset="0"/>
                          <a:ea typeface="Times New Roman" panose="02020603050405020304" pitchFamily="18" charset="0"/>
                          <a:cs typeface="Times New Roman" panose="02020603050405020304" pitchFamily="18" charset="0"/>
                        </a:rPr>
                        <a:t>thức </a:t>
                      </a:r>
                      <a:endParaRPr lang="en-US" sz="4000" b="1" i="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latin typeface="Times New Roman" panose="02020603050405020304" pitchFamily="18" charset="0"/>
                          <a:ea typeface="Cambria" panose="02040503050406030204" pitchFamily="18" charset="0"/>
                          <a:cs typeface="Times New Roman" panose="02020603050405020304" pitchFamily="18" charset="0"/>
                        </a:rPr>
                        <a:t>Nghĩa</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0128500"/>
                  </a:ext>
                </a:extLst>
              </a:tr>
              <a:tr h="258792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a</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4000" b="1" dirty="0">
                          <a:latin typeface="Times New Roman" panose="02020603050405020304" pitchFamily="18" charset="0"/>
                          <a:ea typeface="Cambria" panose="02040503050406030204" pitchFamily="18" charset="0"/>
                          <a:cs typeface="Times New Roman" panose="02020603050405020304" pitchFamily="18" charset="0"/>
                        </a:rPr>
                        <a:t>n</a:t>
                      </a:r>
                      <a:r>
                        <a:rPr lang="vi-VN" sz="4000" b="1" dirty="0">
                          <a:latin typeface="Times New Roman" panose="02020603050405020304" pitchFamily="18" charset="0"/>
                          <a:ea typeface="Cambria" panose="02040503050406030204" pitchFamily="18" charset="0"/>
                          <a:cs typeface="Times New Roman" panose="02020603050405020304" pitchFamily="18" charset="0"/>
                        </a:rPr>
                        <a:t>gọt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Ẩn 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just" defTabSz="1218926" rtl="0" eaLnBrk="1" fontAlgn="auto" latinLnBrk="0" hangingPunct="1">
                        <a:lnSpc>
                          <a:spcPct val="100000"/>
                        </a:lnSpc>
                        <a:spcBef>
                          <a:spcPts val="0"/>
                        </a:spcBef>
                        <a:spcAft>
                          <a:spcPts val="0"/>
                        </a:spcAft>
                        <a:buClrTx/>
                        <a:buSzTx/>
                        <a:buFontTx/>
                        <a:buNone/>
                        <a:tabLst/>
                        <a:defRPr/>
                      </a:pP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chất</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nói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âm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thanh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êm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tai,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dễ</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nghe</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dễ</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làm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xiêu</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lòng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169531"/>
                  </a:ext>
                </a:extLst>
              </a:tr>
              <a:tr h="198407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b</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en-US" sz="4000" dirty="0" err="1">
                          <a:latin typeface="Times New Roman" panose="02020603050405020304" pitchFamily="18" charset="0"/>
                          <a:ea typeface="Cambria" panose="02040503050406030204" pitchFamily="18" charset="0"/>
                          <a:cs typeface="Times New Roman" panose="02020603050405020304" pitchFamily="18" charset="0"/>
                        </a:rPr>
                        <a:t>Ẩn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just"/>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phận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dưới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cùng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một</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số</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đồ</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dùng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có</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dụng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đỡ</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cho</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phận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khác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4000" b="0" i="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2826841"/>
                  </a:ext>
                </a:extLst>
              </a:tr>
              <a:tr h="2587925">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algn="ctr"/>
                      <a:r>
                        <a:rPr lang="vi-VN" sz="4000" dirty="0">
                          <a:latin typeface="Times New Roman" panose="02020603050405020304" pitchFamily="18" charset="0"/>
                          <a:ea typeface="Cambria" panose="02040503050406030204" pitchFamily="18" charset="0"/>
                          <a:cs typeface="Times New Roman" panose="02020603050405020304" pitchFamily="18" charset="0"/>
                        </a:rPr>
                        <a:t>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4000" b="1" dirty="0" err="1">
                          <a:latin typeface="Times New Roman" panose="02020603050405020304" pitchFamily="18" charset="0"/>
                          <a:ea typeface="Cambria" panose="02040503050406030204" pitchFamily="18" charset="0"/>
                          <a:cs typeface="Times New Roman" panose="02020603050405020304" pitchFamily="18" charset="0"/>
                        </a:rPr>
                        <a:t>thu</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ctr" defTabSz="1218926"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ea typeface="Cambria" panose="02040503050406030204" pitchFamily="18" charset="0"/>
                          <a:cs typeface="Times New Roman" panose="02020603050405020304" pitchFamily="18" charset="0"/>
                        </a:rPr>
                        <a:t>Hoán</a:t>
                      </a:r>
                      <a:r>
                        <a:rPr lang="en-US" sz="4000" baseline="0" dirty="0">
                          <a:latin typeface="Times New Roman" panose="02020603050405020304" pitchFamily="18" charset="0"/>
                          <a:ea typeface="Cambria" panose="02040503050406030204" pitchFamily="18" charset="0"/>
                          <a:cs typeface="Times New Roman" panose="02020603050405020304" pitchFamily="18" charset="0"/>
                        </a:rPr>
                        <a:t> </a:t>
                      </a:r>
                      <a:r>
                        <a:rPr lang="en-US" sz="4000" baseline="0" dirty="0" err="1">
                          <a:latin typeface="Times New Roman" panose="02020603050405020304" pitchFamily="18" charset="0"/>
                          <a:ea typeface="Cambria" panose="02040503050406030204" pitchFamily="18" charset="0"/>
                          <a:cs typeface="Times New Roman" panose="02020603050405020304" pitchFamily="18" charset="0"/>
                        </a:rPr>
                        <a:t>dụ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218926" rtl="0" eaLnBrk="1" latinLnBrk="0" hangingPunct="1">
                        <a:defRPr sz="2400" kern="1200">
                          <a:solidFill>
                            <a:schemeClr val="tx1"/>
                          </a:solidFill>
                          <a:latin typeface="Arial"/>
                        </a:defRPr>
                      </a:lvl1pPr>
                      <a:lvl2pPr marL="609463" algn="l" defTabSz="1218926" rtl="0" eaLnBrk="1" latinLnBrk="0" hangingPunct="1">
                        <a:defRPr sz="2400" kern="1200">
                          <a:solidFill>
                            <a:schemeClr val="tx1"/>
                          </a:solidFill>
                          <a:latin typeface="Arial"/>
                        </a:defRPr>
                      </a:lvl2pPr>
                      <a:lvl3pPr marL="1218926" algn="l" defTabSz="1218926" rtl="0" eaLnBrk="1" latinLnBrk="0" hangingPunct="1">
                        <a:defRPr sz="2400" kern="1200">
                          <a:solidFill>
                            <a:schemeClr val="tx1"/>
                          </a:solidFill>
                          <a:latin typeface="Arial"/>
                        </a:defRPr>
                      </a:lvl3pPr>
                      <a:lvl4pPr marL="1828388" algn="l" defTabSz="1218926" rtl="0" eaLnBrk="1" latinLnBrk="0" hangingPunct="1">
                        <a:defRPr sz="2400" kern="1200">
                          <a:solidFill>
                            <a:schemeClr val="tx1"/>
                          </a:solidFill>
                          <a:latin typeface="Arial"/>
                        </a:defRPr>
                      </a:lvl4pPr>
                      <a:lvl5pPr marL="2437851" algn="l" defTabSz="1218926" rtl="0" eaLnBrk="1" latinLnBrk="0" hangingPunct="1">
                        <a:defRPr sz="2400" kern="1200">
                          <a:solidFill>
                            <a:schemeClr val="tx1"/>
                          </a:solidFill>
                          <a:latin typeface="Arial"/>
                        </a:defRPr>
                      </a:lvl5pPr>
                      <a:lvl6pPr marL="3047314" algn="l" defTabSz="1218926" rtl="0" eaLnBrk="1" latinLnBrk="0" hangingPunct="1">
                        <a:defRPr sz="2400" kern="1200">
                          <a:solidFill>
                            <a:schemeClr val="tx1"/>
                          </a:solidFill>
                          <a:latin typeface="Arial"/>
                        </a:defRPr>
                      </a:lvl6pPr>
                      <a:lvl7pPr marL="3656777" algn="l" defTabSz="1218926" rtl="0" eaLnBrk="1" latinLnBrk="0" hangingPunct="1">
                        <a:defRPr sz="2400" kern="1200">
                          <a:solidFill>
                            <a:schemeClr val="tx1"/>
                          </a:solidFill>
                          <a:latin typeface="Arial"/>
                        </a:defRPr>
                      </a:lvl7pPr>
                      <a:lvl8pPr marL="4266240" algn="l" defTabSz="1218926" rtl="0" eaLnBrk="1" latinLnBrk="0" hangingPunct="1">
                        <a:defRPr sz="2400" kern="1200">
                          <a:solidFill>
                            <a:schemeClr val="tx1"/>
                          </a:solidFill>
                          <a:latin typeface="Arial"/>
                        </a:defRPr>
                      </a:lvl8pPr>
                      <a:lvl9pPr marL="4875703" algn="l" defTabSz="1218926" rtl="0" eaLnBrk="1" latinLnBrk="0" hangingPunct="1">
                        <a:defRPr sz="2400" kern="1200">
                          <a:solidFill>
                            <a:schemeClr val="tx1"/>
                          </a:solidFill>
                          <a:latin typeface="Arial"/>
                        </a:defRPr>
                      </a:lvl9pPr>
                    </a:lstStyle>
                    <a:p>
                      <a:pPr marL="0" marR="0" lvl="0" indent="0" algn="just" defTabSz="1218926" rtl="0" eaLnBrk="1" fontAlgn="auto" latinLnBrk="0" hangingPunct="1">
                        <a:lnSpc>
                          <a:spcPct val="100000"/>
                        </a:lnSpc>
                        <a:spcBef>
                          <a:spcPts val="0"/>
                        </a:spcBef>
                        <a:spcAft>
                          <a:spcPts val="0"/>
                        </a:spcAft>
                        <a:buClrTx/>
                        <a:buSzTx/>
                        <a:buFontTx/>
                        <a:buNone/>
                        <a:tabLst/>
                        <a:defRPr/>
                      </a:pP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đơn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vị</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gian</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182880" marR="182880" marT="91440" marB="91440"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1084650"/>
                  </a:ext>
                </a:extLst>
              </a:tr>
            </a:tbl>
          </a:graphicData>
        </a:graphic>
      </p:graphicFrame>
    </p:spTree>
    <p:extLst>
      <p:ext uri="{BB962C8B-B14F-4D97-AF65-F5344CB8AC3E}">
        <p14:creationId xmlns:p14="http://schemas.microsoft.com/office/powerpoint/2010/main" val="55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1" y="547651"/>
            <a:ext cx="12039600" cy="9150197"/>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endPar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defTabSz="1371600"/>
            <a:r>
              <a:rPr lang="vi-VN" sz="4400" b="1" dirty="0">
                <a:solidFill>
                  <a:srgbClr val="000000"/>
                </a:solidFill>
                <a:latin typeface="Times New Roman" panose="02020603050405020304" pitchFamily="18" charset="0"/>
                <a:ea typeface="Times New Roman" panose="02020603050405020304" pitchFamily="18" charset="0"/>
              </a:rPr>
              <a:t>Chỉ ra sự khác biệt về nghĩa giữa các yếu tố Hán Việt dưới đây:</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đồng: đồng âm, đồng bào, đồng ca/ đồng dao, mục đồng, thần đồng.</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giai: giai nhân, giai phẩm, giai thoại/ giai cấp, giai đoạn, giai tầng/ giai lão, bách niên giai lão.</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minh: minh châu, minh quân, minh tinh/ ch</a:t>
            </a:r>
            <a:r>
              <a:rPr lang="en-US" sz="4400" dirty="0">
                <a:solidFill>
                  <a:srgbClr val="000000"/>
                </a:solidFill>
                <a:latin typeface="Times New Roman" panose="02020603050405020304" pitchFamily="18" charset="0"/>
                <a:ea typeface="Times New Roman" panose="02020603050405020304" pitchFamily="18" charset="0"/>
              </a:rPr>
              <a:t>ứ</a:t>
            </a:r>
            <a:r>
              <a:rPr lang="vi-VN" sz="4400" dirty="0">
                <a:solidFill>
                  <a:srgbClr val="000000"/>
                </a:solidFill>
                <a:latin typeface="Times New Roman" panose="02020603050405020304" pitchFamily="18" charset="0"/>
                <a:ea typeface="Times New Roman" panose="02020603050405020304" pitchFamily="18" charset="0"/>
              </a:rPr>
              <a:t>ng minh, thuyết minh, minh oan/ đồng minh, liên minh.</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tân: lễ tân, tân khách, tiếp tân/ tân binh, tân dược, tân thời.</a:t>
            </a:r>
          </a:p>
          <a:p>
            <a:pPr algn="just" defTabSz="1371600"/>
            <a:r>
              <a:rPr lang="vi-VN" sz="4400" dirty="0">
                <a:solidFill>
                  <a:srgbClr val="000000"/>
                </a:solidFill>
                <a:latin typeface="Times New Roman" panose="02020603050405020304" pitchFamily="18" charset="0"/>
                <a:ea typeface="Times New Roman" panose="02020603050405020304" pitchFamily="18" charset="0"/>
              </a:rPr>
              <a:t>- vị: định vị, hoán vị, kế vị/ vị ốc, vị tha/ vị lai, vị tất, vị thành niên.</a:t>
            </a:r>
          </a:p>
        </p:txBody>
      </p:sp>
      <p:pic>
        <p:nvPicPr>
          <p:cNvPr id="4" name="Picture 3" descr="A cartoon of a child in a traditional dress&#10;&#10;Description automatically generated">
            <a:extLst>
              <a:ext uri="{FF2B5EF4-FFF2-40B4-BE49-F238E27FC236}">
                <a16:creationId xmlns:a16="http://schemas.microsoft.com/office/drawing/2014/main" id="{7B1AAD9F-7293-721D-7F0E-61BEAF21B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6200" y="3924300"/>
            <a:ext cx="6781800" cy="6781800"/>
          </a:xfrm>
          <a:prstGeom prst="rect">
            <a:avLst/>
          </a:prstGeom>
        </p:spPr>
      </p:pic>
    </p:spTree>
    <p:extLst>
      <p:ext uri="{BB962C8B-B14F-4D97-AF65-F5344CB8AC3E}">
        <p14:creationId xmlns:p14="http://schemas.microsoft.com/office/powerpoint/2010/main" val="27406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50555729"/>
              </p:ext>
            </p:extLst>
          </p:nvPr>
        </p:nvGraphicFramePr>
        <p:xfrm>
          <a:off x="304800" y="266700"/>
          <a:ext cx="17602200" cy="9677400"/>
        </p:xfrm>
        <a:graphic>
          <a:graphicData uri="http://schemas.openxmlformats.org/drawingml/2006/table">
            <a:tbl>
              <a:tblPr firstRow="1" bandRow="1">
                <a:tableStyleId>{5940675A-B579-460E-94D1-54222C63F5DA}</a:tableStyleId>
              </a:tblPr>
              <a:tblGrid>
                <a:gridCol w="1955800">
                  <a:extLst>
                    <a:ext uri="{9D8B030D-6E8A-4147-A177-3AD203B41FA5}">
                      <a16:colId xmlns:a16="http://schemas.microsoft.com/office/drawing/2014/main" val="4181088366"/>
                    </a:ext>
                  </a:extLst>
                </a:gridCol>
                <a:gridCol w="15646400">
                  <a:extLst>
                    <a:ext uri="{9D8B030D-6E8A-4147-A177-3AD203B41FA5}">
                      <a16:colId xmlns:a16="http://schemas.microsoft.com/office/drawing/2014/main" val="1918799235"/>
                    </a:ext>
                  </a:extLst>
                </a:gridCol>
              </a:tblGrid>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latin typeface="Times New Roman" panose="02020603050405020304" pitchFamily="18" charset="0"/>
                          <a:cs typeface="Times New Roman" panose="02020603050405020304" pitchFamily="18" charset="0"/>
                        </a:rPr>
                        <a:t>Đồng</a:t>
                      </a:r>
                      <a:endParaRPr lang="vi-VN"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đồng âm, đồng bào, đồng ca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đồng</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đồng dao, mục đồng, thần đồng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đồng</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chưa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thành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niên</a:t>
                      </a:r>
                      <a:endPar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96568398"/>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Giai</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nhân, giai phẩm, giai thoại</a:t>
                      </a:r>
                      <a:r>
                        <a:rPr lang="en-US" sz="4000" i="1" dirty="0">
                          <a:solidFill>
                            <a:srgbClr val="000000"/>
                          </a:solidFill>
                          <a:latin typeface="Times New Roman" panose="02020603050405020304" pitchFamily="18" charset="0"/>
                          <a:ea typeface="Times New Roman" panose="02020603050405020304" pitchFamily="18" charset="0"/>
                        </a:rPr>
                        <a:t>: </a:t>
                      </a:r>
                      <a:r>
                        <a:rPr lang="en-US" sz="4000" b="0" i="1" dirty="0" err="1">
                          <a:solidFill>
                            <a:schemeClr val="tx1"/>
                          </a:solidFill>
                          <a:latin typeface="Times New Roman" panose="02020603050405020304" pitchFamily="18" charset="0"/>
                          <a:ea typeface="+mn-ea"/>
                          <a:cs typeface="Times New Roman" panose="02020603050405020304" pitchFamily="18" charset="0"/>
                        </a:rPr>
                        <a:t>giai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tốt</a:t>
                      </a:r>
                      <a:r>
                        <a:rPr lang="en-US" sz="4000" dirty="0">
                          <a:solidFill>
                            <a:srgbClr val="000000"/>
                          </a:solidFill>
                          <a:latin typeface="Times New Roman" panose="02020603050405020304" pitchFamily="18" charset="0"/>
                          <a:ea typeface="Times New Roman" panose="02020603050405020304" pitchFamily="18" charset="0"/>
                        </a:rPr>
                        <a:t>,</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đẹp</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cấp, giai đoạn, giai tầng</a:t>
                      </a:r>
                      <a:r>
                        <a:rPr lang="en-US" sz="4000" dirty="0">
                          <a:solidFill>
                            <a:srgbClr val="000000"/>
                          </a:solidFill>
                          <a:latin typeface="Times New Roman" panose="02020603050405020304" pitchFamily="18" charset="0"/>
                          <a:ea typeface="Times New Roman" panose="02020603050405020304" pitchFamily="18" charset="0"/>
                        </a:rPr>
                        <a:t>: </a:t>
                      </a:r>
                      <a:r>
                        <a:rPr lang="en-US" sz="4000" i="1" dirty="0" err="1">
                          <a:solidFill>
                            <a:schemeClr val="tx1"/>
                          </a:solidFill>
                          <a:latin typeface="Times New Roman" panose="02020603050405020304" pitchFamily="18" charset="0"/>
                          <a:ea typeface="+mn-ea"/>
                          <a:cs typeface="Times New Roman" panose="02020603050405020304" pitchFamily="18" charset="0"/>
                        </a:rPr>
                        <a:t>giai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bậc</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giai lão, bách niên giai lão</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rgbClr val="000000"/>
                          </a:solidFill>
                          <a:latin typeface="Times New Roman" panose="02020603050405020304" pitchFamily="18" charset="0"/>
                          <a:ea typeface="Times New Roman" panose="02020603050405020304" pitchFamily="18" charset="0"/>
                        </a:rPr>
                        <a:t> </a:t>
                      </a:r>
                      <a:r>
                        <a:rPr lang="en-US" sz="4000" i="1" dirty="0" err="1">
                          <a:solidFill>
                            <a:schemeClr val="tx1"/>
                          </a:solidFill>
                          <a:latin typeface="Times New Roman" panose="02020603050405020304" pitchFamily="18" charset="0"/>
                          <a:ea typeface="+mn-ea"/>
                          <a:cs typeface="Times New Roman" panose="02020603050405020304" pitchFamily="18" charset="0"/>
                        </a:rPr>
                        <a:t>giai</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đều</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cùng</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3390001086"/>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Minh</a:t>
                      </a:r>
                      <a:r>
                        <a:rPr lang="en-US" sz="4000" b="1" baseline="0" dirty="0">
                          <a:solidFill>
                            <a:srgbClr val="000000"/>
                          </a:solidFill>
                          <a:latin typeface="Times New Roman" panose="02020603050405020304" pitchFamily="18" charset="0"/>
                          <a:ea typeface="Times New Roman" panose="02020603050405020304" pitchFamily="18" charset="0"/>
                        </a:rPr>
                        <a:t> </a:t>
                      </a:r>
                      <a:endParaRPr lang="vi-VN" sz="4000" b="1" dirty="0">
                        <a:solidFill>
                          <a:srgbClr val="000000"/>
                        </a:solidFill>
                        <a:latin typeface="Times New Roman" panose="02020603050405020304" pitchFamily="18" charset="0"/>
                        <a:ea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minh châu, minh quân, minh tinh</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sáng</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ch</a:t>
                      </a:r>
                      <a:r>
                        <a:rPr lang="en-US" sz="4000" i="1" dirty="0">
                          <a:solidFill>
                            <a:srgbClr val="000000"/>
                          </a:solidFill>
                          <a:latin typeface="Times New Roman" panose="02020603050405020304" pitchFamily="18" charset="0"/>
                          <a:ea typeface="Times New Roman" panose="02020603050405020304" pitchFamily="18" charset="0"/>
                        </a:rPr>
                        <a:t>ứ</a:t>
                      </a:r>
                      <a:r>
                        <a:rPr lang="vi-VN" sz="4000" i="1" dirty="0">
                          <a:solidFill>
                            <a:srgbClr val="000000"/>
                          </a:solidFill>
                          <a:latin typeface="Times New Roman" panose="02020603050405020304" pitchFamily="18" charset="0"/>
                          <a:ea typeface="Times New Roman" panose="02020603050405020304" pitchFamily="18" charset="0"/>
                        </a:rPr>
                        <a:t>ng minh, thuyết minh, minh oan</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rõ</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ràng</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đồng minh, liên minh</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dirty="0">
                          <a:solidFill>
                            <a:schemeClr val="tx1"/>
                          </a:solidFill>
                          <a:latin typeface="Times New Roman" panose="02020603050405020304" pitchFamily="18" charset="0"/>
                          <a:ea typeface="+mn-ea"/>
                          <a:cs typeface="Times New Roman" panose="02020603050405020304" pitchFamily="18" charset="0"/>
                        </a:rPr>
                        <a:t>minh</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liên</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kết</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4022121933"/>
                  </a:ext>
                </a:extLst>
              </a:tr>
              <a:tr h="14106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0000"/>
                          </a:solidFill>
                          <a:latin typeface="Times New Roman" panose="02020603050405020304" pitchFamily="18" charset="0"/>
                          <a:ea typeface="Times New Roman" panose="02020603050405020304" pitchFamily="18" charset="0"/>
                        </a:rPr>
                        <a:t>Tân</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lễ tân, tân khách, tiếp tân</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chemeClr val="tx1"/>
                          </a:solidFill>
                          <a:latin typeface="Times New Roman" panose="02020603050405020304" pitchFamily="18" charset="0"/>
                          <a:ea typeface="+mn-ea"/>
                          <a:cs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tân</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khách</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tân binh, tân dược, tân thời</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err="1">
                          <a:solidFill>
                            <a:schemeClr val="tx1"/>
                          </a:solidFill>
                          <a:latin typeface="Times New Roman" panose="02020603050405020304" pitchFamily="18" charset="0"/>
                          <a:ea typeface="+mn-ea"/>
                          <a:cs typeface="Times New Roman" panose="02020603050405020304" pitchFamily="18" charset="0"/>
                        </a:rPr>
                        <a:t>tân</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solidFill>
                            <a:srgbClr val="000000"/>
                          </a:solidFill>
                          <a:latin typeface="Times New Roman" panose="02020603050405020304" pitchFamily="18" charset="0"/>
                          <a:ea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mới</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2289243204"/>
                  </a:ext>
                </a:extLst>
              </a:tr>
              <a:tr h="20666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ea typeface="Times New Roman" panose="02020603050405020304" pitchFamily="18" charset="0"/>
                        </a:rPr>
                        <a:t>V</a:t>
                      </a:r>
                      <a:r>
                        <a:rPr lang="vi-VN" sz="4000" b="1" dirty="0">
                          <a:solidFill>
                            <a:srgbClr val="000000"/>
                          </a:solidFill>
                          <a:latin typeface="Times New Roman" panose="02020603050405020304" pitchFamily="18" charset="0"/>
                          <a:ea typeface="Times New Roman" panose="02020603050405020304" pitchFamily="18" charset="0"/>
                        </a:rPr>
                        <a:t>ị</a:t>
                      </a:r>
                      <a:r>
                        <a:rPr lang="en-US" sz="4000" b="1" baseline="0" dirty="0">
                          <a:solidFill>
                            <a:srgbClr val="000000"/>
                          </a:solidFill>
                          <a:latin typeface="Times New Roman" panose="02020603050405020304" pitchFamily="18" charset="0"/>
                          <a:ea typeface="Times New Roman" panose="02020603050405020304" pitchFamily="18" charset="0"/>
                        </a:rPr>
                        <a:t> </a:t>
                      </a:r>
                      <a:endParaRPr lang="vi-VN" sz="4000" b="1" dirty="0">
                        <a:solidFill>
                          <a:srgbClr val="000000"/>
                        </a:solidFill>
                        <a:latin typeface="Times New Roman" panose="02020603050405020304" pitchFamily="18" charset="0"/>
                        <a:ea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định vị, hoán vị, kế vị</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chỗ</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i="0" dirty="0">
                          <a:solidFill>
                            <a:srgbClr val="000000"/>
                          </a:solidFill>
                          <a:latin typeface="Times New Roman" panose="02020603050405020304" pitchFamily="18" charset="0"/>
                          <a:ea typeface="Times New Roman" panose="02020603050405020304" pitchFamily="18" charset="0"/>
                        </a:rPr>
                        <a:t>-</a:t>
                      </a:r>
                      <a:r>
                        <a:rPr lang="vi-VN" sz="4000" i="1" dirty="0">
                          <a:solidFill>
                            <a:srgbClr val="000000"/>
                          </a:solidFill>
                          <a:latin typeface="Times New Roman" panose="02020603050405020304" pitchFamily="18" charset="0"/>
                          <a:ea typeface="Times New Roman" panose="02020603050405020304" pitchFamily="18" charset="0"/>
                        </a:rPr>
                        <a:t> vị ốc, vị tha</a:t>
                      </a:r>
                      <a:r>
                        <a:rPr lang="en-US" sz="4000" i="1"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vì</a:t>
                      </a:r>
                      <a:endParaRPr lang="en-US" sz="4000" dirty="0">
                        <a:solidFill>
                          <a:srgbClr val="000000"/>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ea typeface="Times New Roman" panose="02020603050405020304" pitchFamily="18" charset="0"/>
                        </a:rPr>
                        <a:t>-</a:t>
                      </a:r>
                      <a:r>
                        <a:rPr lang="vi-VN" sz="4000" dirty="0">
                          <a:solidFill>
                            <a:srgbClr val="000000"/>
                          </a:solidFill>
                          <a:latin typeface="Times New Roman" panose="02020603050405020304" pitchFamily="18" charset="0"/>
                          <a:ea typeface="Times New Roman" panose="02020603050405020304" pitchFamily="18" charset="0"/>
                        </a:rPr>
                        <a:t> </a:t>
                      </a:r>
                      <a:r>
                        <a:rPr lang="vi-VN" sz="4000" i="1" dirty="0">
                          <a:solidFill>
                            <a:srgbClr val="000000"/>
                          </a:solidFill>
                          <a:latin typeface="Times New Roman" panose="02020603050405020304" pitchFamily="18" charset="0"/>
                          <a:ea typeface="Times New Roman" panose="02020603050405020304" pitchFamily="18" charset="0"/>
                        </a:rPr>
                        <a:t>vị lai, vị tất, vị thành niên</a:t>
                      </a:r>
                      <a:r>
                        <a:rPr lang="en-US" sz="4000" i="1" dirty="0">
                          <a:solidFill>
                            <a:srgbClr val="000000"/>
                          </a:solidFill>
                          <a:latin typeface="Times New Roman" panose="02020603050405020304" pitchFamily="18" charset="0"/>
                          <a:ea typeface="Times New Roman" panose="02020603050405020304" pitchFamily="18" charset="0"/>
                        </a:rPr>
                        <a:t>:</a:t>
                      </a:r>
                      <a:r>
                        <a:rPr lang="en-US" sz="4000" i="1" baseline="0" dirty="0">
                          <a:solidFill>
                            <a:srgbClr val="000000"/>
                          </a:solidFill>
                          <a:latin typeface="Times New Roman" panose="02020603050405020304" pitchFamily="18" charset="0"/>
                          <a:ea typeface="Times New Roman" panose="02020603050405020304" pitchFamily="18" charset="0"/>
                        </a:rPr>
                        <a:t> </a:t>
                      </a:r>
                      <a:r>
                        <a:rPr lang="en-US" sz="4000" i="1" baseline="0" dirty="0" err="1">
                          <a:solidFill>
                            <a:schemeClr val="tx1"/>
                          </a:solidFill>
                          <a:latin typeface="Times New Roman" panose="02020603050405020304" pitchFamily="18" charset="0"/>
                          <a:ea typeface="+mn-ea"/>
                          <a:cs typeface="Times New Roman" panose="02020603050405020304" pitchFamily="18" charset="0"/>
                        </a:rPr>
                        <a:t>vị</a:t>
                      </a:r>
                      <a:r>
                        <a:rPr lang="en-US" sz="4000" i="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rPr>
                        <a:t>chưa</a:t>
                      </a:r>
                      <a:endParaRPr lang="vi-VN" sz="4000" dirty="0">
                        <a:solidFill>
                          <a:srgbClr val="000000"/>
                        </a:solidFill>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3013012869"/>
                  </a:ext>
                </a:extLst>
              </a:tr>
            </a:tbl>
          </a:graphicData>
        </a:graphic>
      </p:graphicFrame>
    </p:spTree>
    <p:extLst>
      <p:ext uri="{BB962C8B-B14F-4D97-AF65-F5344CB8AC3E}">
        <p14:creationId xmlns:p14="http://schemas.microsoft.com/office/powerpoint/2010/main" val="23853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B2D29C-F8EE-4D1B-8A27-15FDB0E1026E}"/>
              </a:ext>
            </a:extLst>
          </p:cNvPr>
          <p:cNvSpPr txBox="1"/>
          <p:nvPr/>
        </p:nvSpPr>
        <p:spPr>
          <a:xfrm>
            <a:off x="457200" y="1409700"/>
            <a:ext cx="13106400" cy="7795980"/>
          </a:xfrm>
          <a:prstGeom prst="rect">
            <a:avLst/>
          </a:prstGeom>
          <a:noFill/>
        </p:spPr>
        <p:txBody>
          <a:bodyPr wrap="square">
            <a:spAutoFit/>
          </a:bodyPr>
          <a:lstStyle/>
          <a:p>
            <a:pPr marL="0" marR="0" lvl="0" indent="0" algn="ctr" defTabSz="1371600" rtl="0" eaLnBrk="1" fontAlgn="auto" latinLnBrk="0" hangingPunct="1">
              <a:lnSpc>
                <a:spcPct val="115000"/>
              </a:lnSpc>
              <a:spcBef>
                <a:spcPts val="0"/>
              </a:spcBef>
              <a:spcAft>
                <a:spcPts val="1200"/>
              </a:spcAft>
              <a:buClr>
                <a:srgbClr val="000000"/>
              </a:buClr>
              <a:buSzPts val="1100"/>
              <a:buFontTx/>
              <a:buNone/>
              <a:tabLst>
                <a:tab pos="749618" algn="l"/>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p>
          <a:p>
            <a:pPr algn="just" defTabSz="1371600"/>
            <a:r>
              <a:rPr lang="vi-VN" sz="4400" b="1" dirty="0">
                <a:solidFill>
                  <a:srgbClr val="000000"/>
                </a:solidFill>
                <a:latin typeface="Times New Roman" panose="02020603050405020304" pitchFamily="18" charset="0"/>
                <a:ea typeface="Times New Roman" panose="02020603050405020304" pitchFamily="18" charset="0"/>
              </a:rPr>
              <a:t>Tìm các từ ghép Hán Việt trong những câu dưới đây, chỉ ra nghĩa của mỗi từ ghép Hán Việt tìm được và nghĩa của mỗi yếu tố cấu tạo nên chúng.</a:t>
            </a:r>
            <a:endParaRPr lang="en-US" sz="4400" b="1" dirty="0">
              <a:solidFill>
                <a:srgbClr val="000000"/>
              </a:solidFill>
              <a:latin typeface="Times New Roman" panose="02020603050405020304" pitchFamily="18" charset="0"/>
              <a:ea typeface="Times New Roman" panose="02020603050405020304" pitchFamily="18" charset="0"/>
            </a:endParaRPr>
          </a:p>
          <a:p>
            <a:pPr defTabSz="1371600"/>
            <a:r>
              <a:rPr lang="vi-VN" sz="4400" dirty="0">
                <a:solidFill>
                  <a:srgbClr val="000000"/>
                </a:solidFill>
                <a:latin typeface="Times New Roman" panose="02020603050405020304" pitchFamily="18" charset="0"/>
              </a:rPr>
              <a:t>a</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Tái sinh chưa dứt hương thề,</a:t>
            </a:r>
          </a:p>
          <a:p>
            <a:pPr defTabSz="1371600"/>
            <a:r>
              <a:rPr lang="vi-VN" sz="4400" i="1" dirty="0">
                <a:solidFill>
                  <a:srgbClr val="000000"/>
                </a:solidFill>
                <a:latin typeface="Times New Roman" panose="02020603050405020304" pitchFamily="18" charset="0"/>
              </a:rPr>
              <a:t>      </a:t>
            </a:r>
            <a:r>
              <a:rPr lang="en-US" sz="4400" i="1"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Làm thân trâu ngựa, đền nghì trúc mai.</a:t>
            </a:r>
          </a:p>
          <a:p>
            <a:pPr defTabSz="1371600"/>
            <a:r>
              <a:rPr lang="vi-VN" sz="4400" dirty="0">
                <a:solidFill>
                  <a:srgbClr val="000000"/>
                </a:solidFill>
                <a:latin typeface="Times New Roman" panose="02020603050405020304" pitchFamily="18" charset="0"/>
              </a:rPr>
              <a:t>                            </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  (Nguyễn Du)</a:t>
            </a:r>
            <a:endParaRPr lang="en-US" sz="4400" dirty="0">
              <a:solidFill>
                <a:srgbClr val="000000"/>
              </a:solidFill>
              <a:latin typeface="Times New Roman" panose="02020603050405020304" pitchFamily="18" charset="0"/>
            </a:endParaRPr>
          </a:p>
          <a:p>
            <a:pPr defTabSz="1371600"/>
            <a:r>
              <a:rPr lang="it-IT" sz="4400" dirty="0">
                <a:solidFill>
                  <a:srgbClr val="000000"/>
                </a:solidFill>
                <a:latin typeface="Times New Roman" panose="02020603050405020304" pitchFamily="18" charset="0"/>
                <a:cs typeface="Times New Roman" panose="02020603050405020304" pitchFamily="18" charset="0"/>
              </a:rPr>
              <a:t>b. </a:t>
            </a:r>
            <a:r>
              <a:rPr lang="it-IT" sz="4400" i="1" dirty="0">
                <a:solidFill>
                  <a:srgbClr val="000000"/>
                </a:solidFill>
                <a:latin typeface="Times New Roman" panose="02020603050405020304" pitchFamily="18" charset="0"/>
                <a:cs typeface="Times New Roman" panose="02020603050405020304" pitchFamily="18" charset="0"/>
              </a:rPr>
              <a:t>Khi nhận được đường chuyền của thằng Phước, tôi lướt xuống sút vào gôn đội nó một quả tuyệt đẹp thì nó la toáng lên bảo tôi việt vị. </a:t>
            </a:r>
          </a:p>
          <a:p>
            <a:pPr defTabSz="1371600"/>
            <a:r>
              <a:rPr lang="it-IT" sz="4400" dirty="0">
                <a:solidFill>
                  <a:srgbClr val="000000"/>
                </a:solidFill>
                <a:latin typeface="Times New Roman" panose="02020603050405020304" pitchFamily="18" charset="0"/>
                <a:cs typeface="Times New Roman" panose="02020603050405020304" pitchFamily="18" charset="0"/>
              </a:rPr>
              <a:t>                                                         (Nguyễn Nhật Ánh)</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B686156-BFE5-B8C3-578A-09AAC5312F2C}"/>
              </a:ext>
            </a:extLst>
          </p:cNvPr>
          <p:cNvPicPr>
            <a:picLocks noChangeAspect="1"/>
          </p:cNvPicPr>
          <p:nvPr/>
        </p:nvPicPr>
        <p:blipFill>
          <a:blip r:embed="rId3"/>
          <a:stretch>
            <a:fillRect/>
          </a:stretch>
        </p:blipFill>
        <p:spPr>
          <a:xfrm>
            <a:off x="13868400" y="2552700"/>
            <a:ext cx="4132347" cy="5905500"/>
          </a:xfrm>
          <a:prstGeom prst="rect">
            <a:avLst/>
          </a:prstGeom>
        </p:spPr>
      </p:pic>
    </p:spTree>
    <p:extLst>
      <p:ext uri="{BB962C8B-B14F-4D97-AF65-F5344CB8AC3E}">
        <p14:creationId xmlns:p14="http://schemas.microsoft.com/office/powerpoint/2010/main" val="16966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0" y="547651"/>
            <a:ext cx="16604673" cy="618630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Tái sinh chưa dứt hương thề,</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Làm thân trâu ngựa, đền nghì trúc mai.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(Nguyễn Du)</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1828755" rtl="0" eaLnBrk="1" fontAlgn="auto" latinLnBrk="0" hangingPunct="1">
              <a:lnSpc>
                <a:spcPct val="100000"/>
              </a:lnSpc>
              <a:spcBef>
                <a:spcPts val="0"/>
              </a:spcBef>
              <a:spcAft>
                <a:spcPts val="0"/>
              </a:spcAft>
              <a:buClrTx/>
              <a:buSzTx/>
              <a:buFontTx/>
              <a:buNone/>
              <a:tabLst>
                <a:tab pos="2080208" algn="l"/>
              </a:tabLst>
              <a:defRPr/>
            </a:pP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Oval 2"/>
          <p:cNvSpPr/>
          <p:nvPr/>
        </p:nvSpPr>
        <p:spPr>
          <a:xfrm>
            <a:off x="5257800" y="495300"/>
            <a:ext cx="2057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EB2D29C-F8EE-4D1B-8A27-15FDB0E1026E}"/>
              </a:ext>
            </a:extLst>
          </p:cNvPr>
          <p:cNvSpPr txBox="1"/>
          <p:nvPr/>
        </p:nvSpPr>
        <p:spPr>
          <a:xfrm>
            <a:off x="1066800" y="3009900"/>
            <a:ext cx="16604673" cy="2800767"/>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Tái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sinh</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thuyết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luân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nảy</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nở</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a:xfrm>
            <a:off x="561880" y="6134100"/>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429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2D29C-F8EE-4D1B-8A27-15FDB0E1026E}"/>
              </a:ext>
            </a:extLst>
          </p:cNvPr>
          <p:cNvSpPr txBox="1"/>
          <p:nvPr/>
        </p:nvSpPr>
        <p:spPr>
          <a:xfrm>
            <a:off x="914400" y="547651"/>
            <a:ext cx="16604673" cy="2123658"/>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it-IT"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nhận được đường chuyền của thằng Phước, tôi lướt xuống sút vào gôn đội nó một quả tuyệt đẹp thì nó la toáng lên bảo tôi việt vị. </a:t>
            </a:r>
          </a:p>
          <a:p>
            <a:pPr marL="0" marR="0" lvl="0" indent="0" algn="r" defTabSz="13716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(Nguyễn Nhật Ánh)</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Oval 3"/>
          <p:cNvSpPr/>
          <p:nvPr/>
        </p:nvSpPr>
        <p:spPr>
          <a:xfrm>
            <a:off x="13563600" y="1181100"/>
            <a:ext cx="1600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EB2D29C-F8EE-4D1B-8A27-15FDB0E1026E}"/>
              </a:ext>
            </a:extLst>
          </p:cNvPr>
          <p:cNvSpPr txBox="1"/>
          <p:nvPr/>
        </p:nvSpPr>
        <p:spPr>
          <a:xfrm>
            <a:off x="1647767" y="3530600"/>
            <a:ext cx="16604673" cy="2123658"/>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Việt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vị</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4400" b="1" i="1"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lỗi</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vị</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trí</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của</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cầu</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thủ</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đá</a:t>
            </a:r>
            <a:r>
              <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bóng</a:t>
            </a:r>
            <a:endParaRPr kumimoji="0" lang="en-US" sz="4400" u="none" strike="noStrike" kern="1200" cap="none" spc="0" normalizeH="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0" i="0" baseline="0" dirty="0">
                <a:solidFill>
                  <a:srgbClr val="000000"/>
                </a:solidFill>
                <a:latin typeface="Times New Roman" panose="02020603050405020304" pitchFamily="18" charset="0"/>
              </a:rPr>
              <a:t>+</a:t>
            </a:r>
            <a:r>
              <a:rPr lang="en-US" sz="4400" b="1" i="0" dirty="0">
                <a:solidFill>
                  <a:srgbClr val="000000"/>
                </a:solidFill>
                <a:latin typeface="Times New Roman" panose="02020603050405020304" pitchFamily="18" charset="0"/>
              </a:rPr>
              <a:t> </a:t>
            </a:r>
            <a:r>
              <a:rPr lang="en-US" sz="4400" b="1" i="1" dirty="0" err="1">
                <a:solidFill>
                  <a:srgbClr val="000000"/>
                </a:solidFill>
                <a:latin typeface="Times New Roman" panose="02020603050405020304" pitchFamily="18" charset="0"/>
              </a:rPr>
              <a:t>việt</a:t>
            </a:r>
            <a:r>
              <a:rPr lang="en-US" sz="4400" b="0" i="0" dirty="0">
                <a:solidFill>
                  <a:srgbClr val="000000"/>
                </a:solidFill>
                <a:latin typeface="Times New Roman" panose="02020603050405020304" pitchFamily="18" charset="0"/>
              </a:rPr>
              <a:t>: </a:t>
            </a:r>
            <a:r>
              <a:rPr lang="en-US" sz="4400" b="0" i="0" dirty="0" err="1">
                <a:solidFill>
                  <a:srgbClr val="000000"/>
                </a:solidFill>
                <a:latin typeface="Times New Roman" panose="02020603050405020304" pitchFamily="18" charset="0"/>
              </a:rPr>
              <a:t>vượt</a:t>
            </a:r>
            <a:endParaRPr lang="en-US" sz="4400" b="0" i="0" dirty="0">
              <a:solidFill>
                <a:srgbClr val="000000"/>
              </a:solidFill>
              <a:latin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1"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400" b="1" i="1"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chỗ</a:t>
            </a:r>
            <a:endParaRPr kumimoji="0" lang="en-US" sz="4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2"/>
          <p:cNvSpPr/>
          <p:nvPr/>
        </p:nvSpPr>
        <p:spPr>
          <a:xfrm>
            <a:off x="8610600" y="4610100"/>
            <a:ext cx="9828605" cy="5867833"/>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813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377E6-00EF-E9AA-D9F1-1D65A82AF454}"/>
              </a:ext>
            </a:extLst>
          </p:cNvPr>
          <p:cNvSpPr txBox="1"/>
          <p:nvPr/>
        </p:nvSpPr>
        <p:spPr>
          <a:xfrm>
            <a:off x="1242791" y="3289919"/>
            <a:ext cx="6407193" cy="5339923"/>
          </a:xfrm>
          <a:prstGeom prst="rect">
            <a:avLst/>
          </a:prstGeom>
          <a:noFill/>
        </p:spPr>
        <p:txBody>
          <a:bodyPr wrap="square">
            <a:spAutoFit/>
          </a:bodyPr>
          <a:lstStyle/>
          <a:p>
            <a:pPr marL="0" marR="0" lvl="0" indent="0" algn="just" defTabSz="1371600" rtl="0" eaLnBrk="1" fontAlgn="auto" latinLnBrk="0" hangingPunct="1">
              <a:lnSpc>
                <a:spcPct val="100000"/>
              </a:lnSpc>
              <a:spcBef>
                <a:spcPts val="300"/>
              </a:spcBef>
              <a:spcAft>
                <a:spcPts val="30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300"/>
              </a:spcBef>
              <a:spcAft>
                <a:spcPts val="3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4944E7-5D0F-98C9-0ECA-4109B3AF67A1}"/>
              </a:ext>
            </a:extLst>
          </p:cNvPr>
          <p:cNvSpPr txBox="1"/>
          <p:nvPr/>
        </p:nvSpPr>
        <p:spPr>
          <a:xfrm>
            <a:off x="-887583" y="967529"/>
            <a:ext cx="11353740" cy="110799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Ai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là</a:t>
            </a: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người</a:t>
            </a:r>
            <a:r>
              <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may </a:t>
            </a:r>
            <a:r>
              <a:rPr kumimoji="0" lang="en-US" sz="66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mắn</a:t>
            </a:r>
            <a:endParaRPr kumimoji="0" lang="en-US" sz="66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181E781A-88FB-5FA6-07D7-6E1F17EF9CBD}"/>
              </a:ext>
            </a:extLst>
          </p:cNvPr>
          <p:cNvGrpSpPr/>
          <p:nvPr/>
        </p:nvGrpSpPr>
        <p:grpSpPr>
          <a:xfrm>
            <a:off x="7782791" y="2379517"/>
            <a:ext cx="10505210" cy="7986953"/>
            <a:chOff x="4102563" y="873474"/>
            <a:chExt cx="8089437" cy="6037506"/>
          </a:xfrm>
        </p:grpSpPr>
        <p:sp>
          <p:nvSpPr>
            <p:cNvPr id="2" name="Freeform 2">
              <a:extLst>
                <a:ext uri="{FF2B5EF4-FFF2-40B4-BE49-F238E27FC236}">
                  <a16:creationId xmlns:a16="http://schemas.microsoft.com/office/drawing/2014/main" id="{A5414772-CA9E-81F5-A3B6-B8DA4A0BF674}"/>
                </a:ext>
              </a:extLst>
            </p:cNvPr>
            <p:cNvSpPr/>
            <p:nvPr/>
          </p:nvSpPr>
          <p:spPr>
            <a:xfrm>
              <a:off x="5331198" y="873474"/>
              <a:ext cx="6860802" cy="6037506"/>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a:extLst>
                <a:ext uri="{FF2B5EF4-FFF2-40B4-BE49-F238E27FC236}">
                  <a16:creationId xmlns:a16="http://schemas.microsoft.com/office/drawing/2014/main" id="{F14A7F79-452A-615B-8217-533C9357CE42}"/>
                </a:ext>
              </a:extLst>
            </p:cNvPr>
            <p:cNvSpPr/>
            <p:nvPr/>
          </p:nvSpPr>
          <p:spPr>
            <a:xfrm>
              <a:off x="4102563" y="1561667"/>
              <a:ext cx="2818260" cy="2354122"/>
            </a:xfrm>
            <a:custGeom>
              <a:avLst/>
              <a:gdLst/>
              <a:ahLst/>
              <a:cxnLst/>
              <a:rect l="l" t="t" r="r" b="b"/>
              <a:pathLst>
                <a:path w="4669277" h="4114800">
                  <a:moveTo>
                    <a:pt x="0" y="0"/>
                  </a:moveTo>
                  <a:lnTo>
                    <a:pt x="4669276" y="0"/>
                  </a:lnTo>
                  <a:lnTo>
                    <a:pt x="4669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3542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0456" y="384377"/>
          <a:ext cx="17648606" cy="9554448"/>
        </p:xfrm>
        <a:graphic>
          <a:graphicData uri="http://schemas.openxmlformats.org/drawingml/2006/table">
            <a:tbl>
              <a:tblPr firstRow="1" bandRow="1">
                <a:tableStyleId>{5C22544A-7EE6-4342-B048-85BDC9FD1C3A}</a:tableStyleId>
              </a:tblPr>
              <a:tblGrid>
                <a:gridCol w="7150217">
                  <a:extLst>
                    <a:ext uri="{9D8B030D-6E8A-4147-A177-3AD203B41FA5}">
                      <a16:colId xmlns:a16="http://schemas.microsoft.com/office/drawing/2014/main" val="3800971966"/>
                    </a:ext>
                  </a:extLst>
                </a:gridCol>
                <a:gridCol w="10498389">
                  <a:extLst>
                    <a:ext uri="{9D8B030D-6E8A-4147-A177-3AD203B41FA5}">
                      <a16:colId xmlns:a16="http://schemas.microsoft.com/office/drawing/2014/main" val="975141025"/>
                    </a:ext>
                  </a:extLst>
                </a:gridCol>
              </a:tblGrid>
              <a:tr h="1194306">
                <a:tc>
                  <a:txBody>
                    <a:bodyPr/>
                    <a:lstStyle/>
                    <a:p>
                      <a:pPr algn="ct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mới</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có</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1194306">
                <a:tc>
                  <a:txBody>
                    <a:bodyPr/>
                    <a:lstStyle/>
                    <a:p>
                      <a:r>
                        <a:rPr lang="en-US" sz="4200" dirty="0" err="1">
                          <a:latin typeface="Times New Roman" panose="02020603050405020304" pitchFamily="18" charset="0"/>
                          <a:cs typeface="Times New Roman" panose="02020603050405020304" pitchFamily="18" charset="0"/>
                        </a:rPr>
                        <a:t>Kinh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tế</a:t>
                      </a:r>
                      <a:r>
                        <a:rPr lang="en-US" sz="4200" baseline="0" dirty="0">
                          <a:latin typeface="Times New Roman" panose="02020603050405020304" pitchFamily="18" charset="0"/>
                          <a:cs typeface="Times New Roman" panose="02020603050405020304" pitchFamily="18" charset="0"/>
                        </a:rPr>
                        <a:t> tri </a:t>
                      </a:r>
                      <a:r>
                        <a:rPr lang="en-US" sz="4200" baseline="0" dirty="0" err="1">
                          <a:latin typeface="Times New Roman" panose="02020603050405020304" pitchFamily="18" charset="0"/>
                          <a:cs typeface="Times New Roman" panose="02020603050405020304" pitchFamily="18" charset="0"/>
                        </a:rPr>
                        <a:t>thức</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200" dirty="0" err="1">
                          <a:latin typeface="Times New Roman" panose="02020603050405020304" pitchFamily="18" charset="0"/>
                          <a:cs typeface="Times New Roman" panose="02020603050405020304" pitchFamily="18" charset="0"/>
                        </a:rPr>
                        <a:t>Kinh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tế</a:t>
                      </a:r>
                      <a:r>
                        <a:rPr lang="en-US" sz="4200" baseline="0" dirty="0">
                          <a:latin typeface="Times New Roman" panose="02020603050405020304" pitchFamily="18" charset="0"/>
                          <a:cs typeface="Times New Roman" panose="02020603050405020304" pitchFamily="18" charset="0"/>
                        </a:rPr>
                        <a:t> + tri </a:t>
                      </a:r>
                      <a:r>
                        <a:rPr lang="en-US" sz="4200" baseline="0" dirty="0" err="1">
                          <a:latin typeface="Times New Roman" panose="02020603050405020304" pitchFamily="18" charset="0"/>
                          <a:cs typeface="Times New Roman" panose="02020603050405020304" pitchFamily="18" charset="0"/>
                        </a:rPr>
                        <a:t>thức</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1194306">
                <a:tc>
                  <a:txBody>
                    <a:bodyPr/>
                    <a:lstStyle/>
                    <a:p>
                      <a:r>
                        <a:rPr lang="en-US" sz="4200" dirty="0" err="1">
                          <a:latin typeface="Times New Roman" panose="02020603050405020304" pitchFamily="18" charset="0"/>
                          <a:cs typeface="Times New Roman" panose="02020603050405020304" pitchFamily="18" charset="0"/>
                        </a:rPr>
                        <a:t>Năng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xanh</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1194306">
                <a:tc>
                  <a:txBody>
                    <a:bodyPr/>
                    <a:lstStyle/>
                    <a:p>
                      <a:r>
                        <a:rPr lang="en-US" sz="4200" dirty="0" err="1">
                          <a:latin typeface="Times New Roman" panose="02020603050405020304" pitchFamily="18" charset="0"/>
                          <a:cs typeface="Times New Roman" panose="02020603050405020304" pitchFamily="18" charset="0"/>
                        </a:rPr>
                        <a:t>Máy</a:t>
                      </a:r>
                      <a:r>
                        <a:rPr lang="en-US" sz="4200" baseline="0" dirty="0">
                          <a:latin typeface="Times New Roman" panose="02020603050405020304" pitchFamily="18" charset="0"/>
                          <a:cs typeface="Times New Roman" panose="02020603050405020304" pitchFamily="18" charset="0"/>
                        </a:rPr>
                        <a:t> bay </a:t>
                      </a:r>
                      <a:r>
                        <a:rPr lang="en-US" sz="4200" baseline="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lái</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1194306">
                <a:tc>
                  <a:txBody>
                    <a:bodyPr/>
                    <a:lstStyle/>
                    <a:p>
                      <a:r>
                        <a:rPr lang="en-US" sz="4200" dirty="0" err="1">
                          <a:latin typeface="Times New Roman" panose="02020603050405020304" pitchFamily="18" charset="0"/>
                          <a:cs typeface="Times New Roman" panose="02020603050405020304" pitchFamily="18" charset="0"/>
                        </a:rPr>
                        <a:t>Sốt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giá</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1194306">
                <a:tc>
                  <a:txBody>
                    <a:bodyPr/>
                    <a:lstStyle/>
                    <a:p>
                      <a:r>
                        <a:rPr lang="en-US" sz="4200" dirty="0" err="1">
                          <a:latin typeface="Times New Roman" panose="02020603050405020304" pitchFamily="18" charset="0"/>
                          <a:cs typeface="Times New Roman" panose="02020603050405020304" pitchFamily="18" charset="0"/>
                        </a:rPr>
                        <a:t>Dữ</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liệu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lớn</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1194306">
                <a:tc>
                  <a:txBody>
                    <a:bodyPr/>
                    <a:lstStyle/>
                    <a:p>
                      <a:r>
                        <a:rPr lang="en-US" sz="4200" dirty="0" err="1">
                          <a:latin typeface="Times New Roman" panose="02020603050405020304" pitchFamily="18" charset="0"/>
                          <a:cs typeface="Times New Roman" panose="02020603050405020304" pitchFamily="18" charset="0"/>
                        </a:rPr>
                        <a:t>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1194306">
                <a:tc>
                  <a:txBody>
                    <a:bodyPr/>
                    <a:lstStyle/>
                    <a:p>
                      <a:r>
                        <a:rPr lang="en-US" sz="4200" dirty="0" err="1">
                          <a:latin typeface="Times New Roman" panose="02020603050405020304" pitchFamily="18" charset="0"/>
                          <a:cs typeface="Times New Roman" panose="02020603050405020304" pitchFamily="18" charset="0"/>
                        </a:rPr>
                        <a:t>Thư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tử</a:t>
                      </a: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2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25163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4563336"/>
              </p:ext>
            </p:extLst>
          </p:nvPr>
        </p:nvGraphicFramePr>
        <p:xfrm>
          <a:off x="457199" y="571499"/>
          <a:ext cx="17274208" cy="9399832"/>
        </p:xfrm>
        <a:graphic>
          <a:graphicData uri="http://schemas.openxmlformats.org/drawingml/2006/table">
            <a:tbl>
              <a:tblPr firstRow="1" bandRow="1">
                <a:tableStyleId>{5C22544A-7EE6-4342-B048-85BDC9FD1C3A}</a:tableStyleId>
              </a:tblPr>
              <a:tblGrid>
                <a:gridCol w="8637104">
                  <a:extLst>
                    <a:ext uri="{9D8B030D-6E8A-4147-A177-3AD203B41FA5}">
                      <a16:colId xmlns:a16="http://schemas.microsoft.com/office/drawing/2014/main" val="3800971966"/>
                    </a:ext>
                  </a:extLst>
                </a:gridCol>
                <a:gridCol w="8637104">
                  <a:extLst>
                    <a:ext uri="{9D8B030D-6E8A-4147-A177-3AD203B41FA5}">
                      <a16:colId xmlns:a16="http://schemas.microsoft.com/office/drawing/2014/main" val="975141025"/>
                    </a:ext>
                  </a:extLst>
                </a:gridCol>
              </a:tblGrid>
              <a:tr h="1174979">
                <a:tc>
                  <a:txBody>
                    <a:bodyPr/>
                    <a:lstStyle/>
                    <a:p>
                      <a:pPr algn="ct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mới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tc>
                  <a:txBody>
                    <a:bodyPr/>
                    <a:lstStyle/>
                    <a:p>
                      <a:pPr algn="ct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đã</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có</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1914"/>
                    </a:solidFill>
                  </a:tcPr>
                </a:tc>
                <a:extLst>
                  <a:ext uri="{0D108BD9-81ED-4DB2-BD59-A6C34878D82A}">
                    <a16:rowId xmlns:a16="http://schemas.microsoft.com/office/drawing/2014/main" val="346273285"/>
                  </a:ext>
                </a:extLst>
              </a:tr>
              <a:tr h="1174979">
                <a:tc>
                  <a:txBody>
                    <a:bodyPr/>
                    <a:lstStyle/>
                    <a:p>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r>
                        <a:rPr lang="en-US" sz="4800" baseline="0" dirty="0">
                          <a:latin typeface="Times New Roman" panose="02020603050405020304" pitchFamily="18" charset="0"/>
                          <a:cs typeface="Times New Roman" panose="02020603050405020304" pitchFamily="18" charset="0"/>
                        </a:rPr>
                        <a:t> tri </a:t>
                      </a:r>
                      <a:r>
                        <a:rPr lang="en-US" sz="4800" baseline="0" dirty="0" err="1">
                          <a:latin typeface="Times New Roman" panose="02020603050405020304" pitchFamily="18" charset="0"/>
                          <a:cs typeface="Times New Roman" panose="02020603050405020304" pitchFamily="18" charset="0"/>
                        </a:rPr>
                        <a:t>thức</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tế</a:t>
                      </a:r>
                      <a:r>
                        <a:rPr lang="en-US" sz="4800" baseline="0" dirty="0">
                          <a:latin typeface="Times New Roman" panose="02020603050405020304" pitchFamily="18" charset="0"/>
                          <a:cs typeface="Times New Roman" panose="02020603050405020304" pitchFamily="18" charset="0"/>
                        </a:rPr>
                        <a:t> + tri </a:t>
                      </a:r>
                      <a:r>
                        <a:rPr lang="en-US" sz="4800" baseline="0" dirty="0" err="1">
                          <a:latin typeface="Times New Roman" panose="02020603050405020304" pitchFamily="18" charset="0"/>
                          <a:cs typeface="Times New Roman" panose="02020603050405020304" pitchFamily="18" charset="0"/>
                        </a:rPr>
                        <a:t>thức</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016385"/>
                  </a:ext>
                </a:extLst>
              </a:tr>
              <a:tr h="1174979">
                <a:tc>
                  <a:txBody>
                    <a:bodyPr/>
                    <a:lstStyle/>
                    <a:p>
                      <a:r>
                        <a:rPr lang="en-US" sz="4800" dirty="0" err="1">
                          <a:latin typeface="Times New Roman" panose="02020603050405020304" pitchFamily="18" charset="0"/>
                          <a:cs typeface="Times New Roman" panose="02020603050405020304" pitchFamily="18" charset="0"/>
                        </a:rPr>
                        <a:t>Năng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lượng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xanh</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Năng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lượng</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xanh</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032692"/>
                  </a:ext>
                </a:extLst>
              </a:tr>
              <a:tr h="1174979">
                <a:tc>
                  <a:txBody>
                    <a:bodyPr/>
                    <a:lstStyle/>
                    <a:p>
                      <a:r>
                        <a:rPr lang="en-US" sz="4800" dirty="0" err="1">
                          <a:latin typeface="Times New Roman" panose="02020603050405020304" pitchFamily="18" charset="0"/>
                          <a:cs typeface="Times New Roman" panose="02020603050405020304" pitchFamily="18" charset="0"/>
                        </a:rPr>
                        <a:t>Máy</a:t>
                      </a:r>
                      <a:r>
                        <a:rPr lang="en-US" sz="4800" baseline="0" dirty="0">
                          <a:latin typeface="Times New Roman" panose="02020603050405020304" pitchFamily="18" charset="0"/>
                          <a:cs typeface="Times New Roman" panose="02020603050405020304" pitchFamily="18" charset="0"/>
                        </a:rPr>
                        <a:t> bay </a:t>
                      </a:r>
                      <a:r>
                        <a:rPr lang="en-US" sz="4800" baseline="0" dirty="0" err="1">
                          <a:latin typeface="Times New Roman" panose="02020603050405020304" pitchFamily="18" charset="0"/>
                          <a:cs typeface="Times New Roman" panose="02020603050405020304" pitchFamily="18" charset="0"/>
                        </a:rPr>
                        <a:t>không</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người</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lái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Máy</a:t>
                      </a:r>
                      <a:r>
                        <a:rPr lang="en-US" sz="4800" baseline="0" dirty="0">
                          <a:latin typeface="Times New Roman" panose="02020603050405020304" pitchFamily="18" charset="0"/>
                          <a:cs typeface="Times New Roman" panose="02020603050405020304" pitchFamily="18" charset="0"/>
                        </a:rPr>
                        <a:t> bay + </a:t>
                      </a:r>
                      <a:r>
                        <a:rPr lang="en-US" sz="4800" baseline="0" dirty="0" err="1">
                          <a:latin typeface="Times New Roman" panose="02020603050405020304" pitchFamily="18" charset="0"/>
                          <a:cs typeface="Times New Roman" panose="02020603050405020304" pitchFamily="18" charset="0"/>
                        </a:rPr>
                        <a:t>không</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người</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lái</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9282451"/>
                  </a:ext>
                </a:extLst>
              </a:tr>
              <a:tr h="1174979">
                <a:tc>
                  <a:txBody>
                    <a:bodyPr/>
                    <a:lstStyle/>
                    <a:p>
                      <a:r>
                        <a:rPr lang="en-US" sz="4800" dirty="0" err="1">
                          <a:latin typeface="Times New Roman" panose="02020603050405020304" pitchFamily="18" charset="0"/>
                          <a:cs typeface="Times New Roman" panose="02020603050405020304" pitchFamily="18" charset="0"/>
                        </a:rPr>
                        <a:t>Sốt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Sốt</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giá</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525184"/>
                  </a:ext>
                </a:extLst>
              </a:tr>
              <a:tr h="1174979">
                <a:tc>
                  <a:txBody>
                    <a:bodyPr/>
                    <a:lstStyle/>
                    <a:p>
                      <a:r>
                        <a:rPr lang="en-US" sz="4800" dirty="0" err="1">
                          <a:latin typeface="Times New Roman" panose="02020603050405020304" pitchFamily="18" charset="0"/>
                          <a:cs typeface="Times New Roman" panose="02020603050405020304" pitchFamily="18" charset="0"/>
                        </a:rPr>
                        <a:t>Dữ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liệu</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lớn</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Dữ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liệu</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lớn</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291764"/>
                  </a:ext>
                </a:extLst>
              </a:tr>
              <a:tr h="1174979">
                <a:tc>
                  <a:txBody>
                    <a:bodyPr/>
                    <a:lstStyle/>
                    <a:p>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viện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số</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viện</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số</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1870196"/>
                  </a:ext>
                </a:extLst>
              </a:tr>
              <a:tr h="1174979">
                <a:tc>
                  <a:txBody>
                    <a:bodyPr/>
                    <a:lstStyle/>
                    <a:p>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điện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tử</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err="1">
                          <a:latin typeface="Times New Roman" panose="02020603050405020304" pitchFamily="18" charset="0"/>
                          <a:cs typeface="Times New Roman" panose="02020603050405020304" pitchFamily="18" charset="0"/>
                        </a:rPr>
                        <a:t>Thư</a:t>
                      </a:r>
                      <a:r>
                        <a:rPr lang="en-US" sz="4800" baseline="0" dirty="0">
                          <a:latin typeface="Times New Roman" panose="02020603050405020304" pitchFamily="18" charset="0"/>
                          <a:cs typeface="Times New Roman" panose="02020603050405020304" pitchFamily="18" charset="0"/>
                        </a:rPr>
                        <a:t> + </a:t>
                      </a:r>
                      <a:r>
                        <a:rPr lang="en-US" sz="4800" baseline="0" dirty="0" err="1">
                          <a:latin typeface="Times New Roman" panose="02020603050405020304" pitchFamily="18" charset="0"/>
                          <a:cs typeface="Times New Roman" panose="02020603050405020304" pitchFamily="18" charset="0"/>
                        </a:rPr>
                        <a:t>điện</a:t>
                      </a:r>
                      <a:r>
                        <a:rPr lang="en-US" sz="4800" baseline="0" dirty="0">
                          <a:latin typeface="Times New Roman" panose="02020603050405020304" pitchFamily="18" charset="0"/>
                          <a:cs typeface="Times New Roman" panose="02020603050405020304" pitchFamily="18" charset="0"/>
                        </a:rPr>
                        <a:t> </a:t>
                      </a:r>
                      <a:r>
                        <a:rPr lang="en-US" sz="4800" baseline="0" dirty="0" err="1">
                          <a:latin typeface="Times New Roman" panose="02020603050405020304" pitchFamily="18" charset="0"/>
                          <a:cs typeface="Times New Roman" panose="02020603050405020304" pitchFamily="18" charset="0"/>
                        </a:rPr>
                        <a:t>tử</a:t>
                      </a:r>
                      <a:endParaRPr lang="en-US" sz="480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413906"/>
                  </a:ext>
                </a:extLst>
              </a:tr>
            </a:tbl>
          </a:graphicData>
        </a:graphic>
      </p:graphicFrame>
    </p:spTree>
    <p:extLst>
      <p:ext uri="{BB962C8B-B14F-4D97-AF65-F5344CB8AC3E}">
        <p14:creationId xmlns:p14="http://schemas.microsoft.com/office/powerpoint/2010/main" val="21813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285912" y="1221431"/>
            <a:ext cx="13637624" cy="2123658"/>
          </a:xfrm>
          <a:prstGeom prst="rect">
            <a:avLst/>
          </a:prstGeom>
          <a:noFill/>
        </p:spPr>
        <p:txBody>
          <a:bodyPr wrap="square" rtlCol="0">
            <a:spAutoFit/>
          </a:bodyPr>
          <a:lstStyle/>
          <a:p>
            <a:pPr algn="ctr" defTabSz="1371600"/>
            <a:r>
              <a:rPr lang="en-US" sz="6600" dirty="0" err="1">
                <a:solidFill>
                  <a:prstClr val="black"/>
                </a:solidFill>
                <a:latin typeface="#9Slide07 SVNA Love Of Thunder" panose="02040603050506020204" pitchFamily="18" charset="0"/>
                <a:cs typeface="Times New Roman" panose="02020603050405020304" pitchFamily="18" charset="0"/>
              </a:rPr>
              <a:t>Bài</a:t>
            </a:r>
            <a:r>
              <a:rPr lang="en-US" sz="6600" dirty="0">
                <a:solidFill>
                  <a:prstClr val="black"/>
                </a:solidFill>
                <a:latin typeface="#9Slide07 SVNA Love Of Thunder" panose="02040603050506020204" pitchFamily="18" charset="0"/>
                <a:cs typeface="Times New Roman" panose="02020603050405020304" pitchFamily="18" charset="0"/>
              </a:rPr>
              <a:t> 9.</a:t>
            </a:r>
          </a:p>
          <a:p>
            <a:pPr algn="ctr" defTabSz="1371600"/>
            <a:r>
              <a:rPr lang="en-US" sz="6600" dirty="0">
                <a:solidFill>
                  <a:prstClr val="black"/>
                </a:solidFill>
                <a:latin typeface="#9Slide07 SVNA Love Of Thunder" panose="02040603050506020204" pitchFamily="18" charset="0"/>
                <a:cs typeface="Times New Roman" panose="02020603050405020304" pitchFamily="18" charset="0"/>
              </a:rPr>
              <a:t>Bi </a:t>
            </a:r>
            <a:r>
              <a:rPr lang="en-US" sz="6600" dirty="0" err="1">
                <a:solidFill>
                  <a:prstClr val="black"/>
                </a:solidFill>
                <a:latin typeface="#9Slide07 SVNA Love Of Thunder" panose="02040603050506020204" pitchFamily="18" charset="0"/>
                <a:cs typeface="Times New Roman" panose="02020603050405020304" pitchFamily="18" charset="0"/>
              </a:rPr>
              <a:t>kịch</a:t>
            </a:r>
            <a:r>
              <a:rPr lang="en-US" sz="6600" dirty="0">
                <a:solidFill>
                  <a:prstClr val="black"/>
                </a:solidFill>
                <a:latin typeface="#9Slide07 SVNA Love Of Thunder" panose="02040603050506020204" pitchFamily="18" charset="0"/>
                <a:cs typeface="Times New Roman" panose="02020603050405020304" pitchFamily="18" charset="0"/>
              </a:rPr>
              <a:t> </a:t>
            </a:r>
            <a:r>
              <a:rPr lang="en-US" sz="6600" dirty="0" err="1">
                <a:solidFill>
                  <a:prstClr val="black"/>
                </a:solidFill>
                <a:latin typeface="#9Slide07 SVNA Love Of Thunder" panose="02040603050506020204" pitchFamily="18" charset="0"/>
                <a:cs typeface="Times New Roman" panose="02020603050405020304" pitchFamily="18" charset="0"/>
              </a:rPr>
              <a:t>và</a:t>
            </a:r>
            <a:r>
              <a:rPr lang="en-US" sz="6600" dirty="0">
                <a:solidFill>
                  <a:prstClr val="black"/>
                </a:solidFill>
                <a:latin typeface="#9Slide07 SVNA Love Of Thunder" panose="02040603050506020204" pitchFamily="18" charset="0"/>
                <a:cs typeface="Times New Roman" panose="02020603050405020304" pitchFamily="18" charset="0"/>
              </a:rPr>
              <a:t> </a:t>
            </a:r>
            <a:r>
              <a:rPr lang="en-US" sz="6600" dirty="0" err="1">
                <a:solidFill>
                  <a:prstClr val="black"/>
                </a:solidFill>
                <a:latin typeface="#9Slide07 SVNA Love Of Thunder" panose="02040603050506020204" pitchFamily="18" charset="0"/>
                <a:cs typeface="Times New Roman" panose="02020603050405020304" pitchFamily="18" charset="0"/>
              </a:rPr>
              <a:t>truyện</a:t>
            </a:r>
            <a:endParaRPr lang="en-US" sz="6600" dirty="0">
              <a:solidFill>
                <a:prstClr val="black"/>
              </a:solidFill>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43972" y="5372357"/>
            <a:ext cx="11353740" cy="1015663"/>
          </a:xfrm>
          <a:prstGeom prst="rect">
            <a:avLst/>
          </a:prstGeom>
          <a:noFill/>
        </p:spPr>
        <p:txBody>
          <a:bodyPr wrap="square" rtlCol="0">
            <a:spAutoFit/>
          </a:bodyPr>
          <a:lstStyle/>
          <a:p>
            <a:pPr algn="ctr" defTabSz="1371600"/>
            <a:r>
              <a:rPr lang="en-US" sz="6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3">
            <a:extLst>
              <a:ext uri="{FF2B5EF4-FFF2-40B4-BE49-F238E27FC236}">
                <a16:creationId xmlns:a16="http://schemas.microsoft.com/office/drawing/2014/main" id="{EA5A9FAD-9D80-9A8F-03A9-06BBA7F8E179}"/>
              </a:ext>
            </a:extLst>
          </p:cNvPr>
          <p:cNvSpPr/>
          <p:nvPr/>
        </p:nvSpPr>
        <p:spPr>
          <a:xfrm>
            <a:off x="9421839" y="519675"/>
            <a:ext cx="9657618" cy="9705363"/>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3475757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7339336" y="3704429"/>
            <a:ext cx="8779076" cy="2215991"/>
          </a:xfrm>
          <a:prstGeom prst="rect">
            <a:avLst/>
          </a:prstGeom>
        </p:spPr>
        <p:txBody>
          <a:bodyPr lIns="0" tIns="0" rIns="0" bIns="0" rtlCol="0" anchor="t">
            <a:spAutoFit/>
          </a:bodyPr>
          <a:lstStyle/>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I. </a:t>
            </a:r>
          </a:p>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LÝ THUYẾT</a:t>
            </a:r>
          </a:p>
        </p:txBody>
      </p:sp>
      <p:sp>
        <p:nvSpPr>
          <p:cNvPr id="2" name="Freeform 3">
            <a:extLst>
              <a:ext uri="{FF2B5EF4-FFF2-40B4-BE49-F238E27FC236}">
                <a16:creationId xmlns:a16="http://schemas.microsoft.com/office/drawing/2014/main" id="{79AA3741-0E90-981A-D2E5-640A7FC7BF12}"/>
              </a:ext>
            </a:extLst>
          </p:cNvPr>
          <p:cNvSpPr/>
          <p:nvPr/>
        </p:nvSpPr>
        <p:spPr>
          <a:xfrm>
            <a:off x="1503136" y="1584070"/>
            <a:ext cx="6074824" cy="7257132"/>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40025670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398668"/>
              </p:ext>
            </p:extLst>
          </p:nvPr>
        </p:nvGraphicFramePr>
        <p:xfrm>
          <a:off x="381000" y="342900"/>
          <a:ext cx="17449799" cy="9448800"/>
        </p:xfrm>
        <a:graphic>
          <a:graphicData uri="http://schemas.openxmlformats.org/drawingml/2006/table">
            <a:tbl>
              <a:tblPr firstRow="1" bandRow="1">
                <a:tableStyleId>{5940675A-B579-460E-94D1-54222C63F5DA}</a:tableStyleId>
              </a:tblPr>
              <a:tblGrid>
                <a:gridCol w="2259125">
                  <a:extLst>
                    <a:ext uri="{9D8B030D-6E8A-4147-A177-3AD203B41FA5}">
                      <a16:colId xmlns:a16="http://schemas.microsoft.com/office/drawing/2014/main" val="1740982805"/>
                    </a:ext>
                  </a:extLst>
                </a:gridCol>
                <a:gridCol w="7595336">
                  <a:extLst>
                    <a:ext uri="{9D8B030D-6E8A-4147-A177-3AD203B41FA5}">
                      <a16:colId xmlns:a16="http://schemas.microsoft.com/office/drawing/2014/main" val="3658396713"/>
                    </a:ext>
                  </a:extLst>
                </a:gridCol>
                <a:gridCol w="7595338">
                  <a:extLst>
                    <a:ext uri="{9D8B030D-6E8A-4147-A177-3AD203B41FA5}">
                      <a16:colId xmlns:a16="http://schemas.microsoft.com/office/drawing/2014/main" val="2770673499"/>
                    </a:ext>
                  </a:extLst>
                </a:gridCol>
              </a:tblGrid>
              <a:tr h="1039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solidFill>
                            <a:srgbClr val="FF0000"/>
                          </a:solidFill>
                          <a:latin typeface="Times New Roman" panose="02020603050405020304" pitchFamily="18" charset="0"/>
                          <a:cs typeface="Times New Roman" panose="02020603050405020304" pitchFamily="18" charset="0"/>
                        </a:rPr>
                        <a:t>Từ</a:t>
                      </a:r>
                      <a:r>
                        <a:rPr lang="en-US" sz="4000" b="1" kern="1200" baseline="0" dirty="0">
                          <a:solidFill>
                            <a:srgbClr val="FF0000"/>
                          </a:solidFill>
                          <a:latin typeface="Times New Roman" panose="02020603050405020304" pitchFamily="18" charset="0"/>
                          <a:cs typeface="Times New Roman" panose="02020603050405020304" pitchFamily="18" charset="0"/>
                        </a:rPr>
                        <a:t> </a:t>
                      </a:r>
                      <a:r>
                        <a:rPr lang="vi-VN" sz="4000" b="1" kern="1200" dirty="0">
                          <a:solidFill>
                            <a:srgbClr val="FF0000"/>
                          </a:solidFill>
                          <a:latin typeface="Times New Roman" panose="02020603050405020304" pitchFamily="18" charset="0"/>
                          <a:cs typeface="Times New Roman" panose="02020603050405020304" pitchFamily="18" charset="0"/>
                        </a:rPr>
                        <a:t>ngữ mới </a:t>
                      </a: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solidFill>
                            <a:srgbClr val="FF0000"/>
                          </a:solidFill>
                          <a:latin typeface="Times New Roman" panose="02020603050405020304" pitchFamily="18" charset="0"/>
                          <a:cs typeface="Times New Roman" panose="02020603050405020304" pitchFamily="18" charset="0"/>
                        </a:rPr>
                        <a:t>Nghĩa</a:t>
                      </a:r>
                      <a:r>
                        <a:rPr lang="vi-VN" sz="4000" b="1" kern="1200" dirty="0">
                          <a:solidFill>
                            <a:srgbClr val="FF0000"/>
                          </a:solidFill>
                          <a:latin typeface="Times New Roman" panose="02020603050405020304" pitchFamily="18" charset="0"/>
                          <a:cs typeface="Times New Roman" panose="02020603050405020304" pitchFamily="18" charset="0"/>
                        </a:rPr>
                        <a:t> mới </a:t>
                      </a: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42506686"/>
                  </a:ext>
                </a:extLst>
              </a:tr>
              <a:tr h="3752394">
                <a:tc>
                  <a:txBody>
                    <a:bodyPr/>
                    <a:lstStyle/>
                    <a:p>
                      <a:pPr algn="ctr"/>
                      <a:r>
                        <a:rPr lang="en-US" sz="4000" b="1" kern="1200" dirty="0" err="1">
                          <a:latin typeface="Times New Roman" panose="02020603050405020304" pitchFamily="18" charset="0"/>
                          <a:cs typeface="Times New Roman" panose="02020603050405020304" pitchFamily="18" charset="0"/>
                        </a:rPr>
                        <a:t>Khái</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kern="1200" dirty="0">
                          <a:latin typeface="Times New Roman" panose="02020603050405020304" pitchFamily="18" charset="0"/>
                          <a:cs typeface="Times New Roman" panose="02020603050405020304" pitchFamily="18" charset="0"/>
                        </a:rPr>
                        <a:t>L</a:t>
                      </a:r>
                      <a:r>
                        <a:rPr lang="vi-VN" sz="4000" kern="1200" dirty="0">
                          <a:latin typeface="Times New Roman" panose="02020603050405020304" pitchFamily="18" charset="0"/>
                          <a:cs typeface="Times New Roman" panose="02020603050405020304" pitchFamily="18" charset="0"/>
                        </a:rPr>
                        <a:t>à những từ biểu thị các sự vật, hiện tượng mới nảy sinh hoặc mới được phát hiện</a:t>
                      </a:r>
                      <a:endParaRPr lang="en-US" sz="4000" kern="12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L</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à nghĩa xuất hiện bên cạnh nghĩa gốc để biểu thị những sự vật, hiện tượng mới nảy sinh (hoặc sự vật hiện tượng đã có với tên gọi khác). </a:t>
                      </a:r>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577671931"/>
                  </a:ext>
                </a:extLst>
              </a:tr>
              <a:tr h="4656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kern="1200" dirty="0" err="1">
                          <a:latin typeface="Times New Roman" panose="02020603050405020304" pitchFamily="18" charset="0"/>
                          <a:cs typeface="Times New Roman" panose="02020603050405020304" pitchFamily="18" charset="0"/>
                        </a:rPr>
                        <a:t>Hình</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thức</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phát</a:t>
                      </a:r>
                      <a:r>
                        <a:rPr lang="en-US" sz="4000" b="1" kern="1200" dirty="0">
                          <a:latin typeface="Times New Roman" panose="02020603050405020304" pitchFamily="18" charset="0"/>
                          <a:cs typeface="Times New Roman" panose="02020603050405020304" pitchFamily="18" charset="0"/>
                        </a:rPr>
                        <a:t> </a:t>
                      </a:r>
                      <a:r>
                        <a:rPr lang="en-US" sz="4000" b="1" kern="1200" dirty="0" err="1">
                          <a:latin typeface="Times New Roman" panose="02020603050405020304" pitchFamily="18" charset="0"/>
                          <a:cs typeface="Times New Roman" panose="02020603050405020304" pitchFamily="18" charset="0"/>
                        </a:rPr>
                        <a:t>triển</a:t>
                      </a:r>
                      <a:endParaRPr lang="en-US" sz="4000" b="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indent="0" algn="just">
                        <a:buFontTx/>
                        <a:buNone/>
                      </a:pPr>
                      <a:r>
                        <a:rPr lang="en-US" sz="4000" kern="1200" dirty="0">
                          <a:latin typeface="Times New Roman" panose="02020603050405020304" pitchFamily="18" charset="0"/>
                          <a:cs typeface="Times New Roman" panose="02020603050405020304" pitchFamily="18" charset="0"/>
                        </a:rPr>
                        <a:t>- L</a:t>
                      </a:r>
                      <a:r>
                        <a:rPr lang="vi-VN" sz="4000" kern="1200" dirty="0">
                          <a:latin typeface="Times New Roman" panose="02020603050405020304" pitchFamily="18" charset="0"/>
                          <a:cs typeface="Times New Roman" panose="02020603050405020304" pitchFamily="18" charset="0"/>
                        </a:rPr>
                        <a:t>áy </a:t>
                      </a:r>
                      <a:endParaRPr lang="en-US" sz="4000" kern="1200" dirty="0">
                        <a:latin typeface="Times New Roman" panose="02020603050405020304" pitchFamily="18" charset="0"/>
                        <a:cs typeface="Times New Roman" panose="02020603050405020304" pitchFamily="18" charset="0"/>
                      </a:endParaRPr>
                    </a:p>
                    <a:p>
                      <a:pPr marL="0" indent="0" algn="just">
                        <a:buFontTx/>
                        <a:buNone/>
                      </a:pPr>
                      <a:r>
                        <a:rPr lang="en-US" sz="4000" kern="1200" dirty="0">
                          <a:latin typeface="Times New Roman" panose="02020603050405020304" pitchFamily="18" charset="0"/>
                          <a:cs typeface="Times New Roman" panose="02020603050405020304" pitchFamily="18" charset="0"/>
                        </a:rPr>
                        <a:t>- G</a:t>
                      </a:r>
                      <a:r>
                        <a:rPr lang="vi-VN" sz="4000" kern="1200" dirty="0">
                          <a:latin typeface="Times New Roman" panose="02020603050405020304" pitchFamily="18" charset="0"/>
                          <a:cs typeface="Times New Roman" panose="02020603050405020304" pitchFamily="18" charset="0"/>
                        </a:rPr>
                        <a:t>hép </a:t>
                      </a:r>
                      <a:endParaRPr lang="en-US" sz="4000" kern="1200" dirty="0">
                        <a:latin typeface="Times New Roman" panose="02020603050405020304" pitchFamily="18" charset="0"/>
                        <a:cs typeface="Times New Roman" panose="02020603050405020304" pitchFamily="18" charset="0"/>
                      </a:endParaRPr>
                    </a:p>
                    <a:p>
                      <a:pPr marL="0" indent="0" algn="just">
                        <a:buFontTx/>
                        <a:buNone/>
                      </a:pPr>
                      <a:r>
                        <a:rPr lang="en-US" sz="4000" kern="1200" dirty="0">
                          <a:latin typeface="Times New Roman" panose="02020603050405020304" pitchFamily="18" charset="0"/>
                          <a:cs typeface="Times New Roman" panose="02020603050405020304" pitchFamily="18" charset="0"/>
                        </a:rPr>
                        <a:t>-</a:t>
                      </a:r>
                      <a:r>
                        <a:rPr lang="en-US" sz="4000" kern="1200" baseline="0" dirty="0">
                          <a:latin typeface="Times New Roman" panose="02020603050405020304" pitchFamily="18" charset="0"/>
                          <a:cs typeface="Times New Roman" panose="02020603050405020304" pitchFamily="18" charset="0"/>
                        </a:rPr>
                        <a:t> </a:t>
                      </a:r>
                      <a:r>
                        <a:rPr lang="en-US" sz="4000" kern="1200" dirty="0">
                          <a:latin typeface="Times New Roman" panose="02020603050405020304" pitchFamily="18" charset="0"/>
                          <a:cs typeface="Times New Roman" panose="02020603050405020304" pitchFamily="18" charset="0"/>
                        </a:rPr>
                        <a:t>V</a:t>
                      </a:r>
                      <a:r>
                        <a:rPr lang="vi-VN" sz="4000" kern="1200" dirty="0">
                          <a:latin typeface="Times New Roman" panose="02020603050405020304" pitchFamily="18" charset="0"/>
                          <a:cs typeface="Times New Roman" panose="02020603050405020304" pitchFamily="18" charset="0"/>
                        </a:rPr>
                        <a:t>ay mượn của nước ngoài hoặc lai tạo dựa trên một số yếu tố vay mượn nước ngoài. </a:t>
                      </a:r>
                      <a:endParaRPr lang="en-US" sz="4000" kern="1200" dirty="0">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T</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hường được hình thành theo các phương thức ẩn dụ, hoán dụ.</a:t>
                      </a:r>
                    </a:p>
                    <a:p>
                      <a:pPr algn="just"/>
                      <a:endParaRPr lang="en-US" sz="4000" kern="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1366659"/>
                  </a:ext>
                </a:extLst>
              </a:tr>
            </a:tbl>
          </a:graphicData>
        </a:graphic>
      </p:graphicFrame>
    </p:spTree>
    <p:extLst>
      <p:ext uri="{BB962C8B-B14F-4D97-AF65-F5344CB8AC3E}">
        <p14:creationId xmlns:p14="http://schemas.microsoft.com/office/powerpoint/2010/main" val="34707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6777206" y="1952663"/>
            <a:ext cx="8779076" cy="2462213"/>
          </a:xfrm>
          <a:prstGeom prst="rect">
            <a:avLst/>
          </a:prstGeom>
        </p:spPr>
        <p:txBody>
          <a:bodyPr lIns="0" tIns="0" rIns="0" bIns="0" rtlCol="0" anchor="t">
            <a:spAutoFit/>
          </a:bodyPr>
          <a:lstStyle/>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II. </a:t>
            </a:r>
          </a:p>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THỰC HÀNH</a:t>
            </a:r>
          </a:p>
        </p:txBody>
      </p:sp>
      <p:sp>
        <p:nvSpPr>
          <p:cNvPr id="2" name="Freeform 2"/>
          <p:cNvSpPr/>
          <p:nvPr/>
        </p:nvSpPr>
        <p:spPr>
          <a:xfrm>
            <a:off x="0" y="4282345"/>
            <a:ext cx="8457220" cy="5824910"/>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31936108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4520CF-6656-D73F-14D2-D4A5280FE082}"/>
              </a:ext>
            </a:extLst>
          </p:cNvPr>
          <p:cNvGrpSpPr/>
          <p:nvPr/>
        </p:nvGrpSpPr>
        <p:grpSpPr>
          <a:xfrm>
            <a:off x="6928598" y="-1403119"/>
            <a:ext cx="12600086" cy="11690120"/>
            <a:chOff x="4619065" y="-935413"/>
            <a:chExt cx="8400057" cy="7793413"/>
          </a:xfrm>
        </p:grpSpPr>
        <p:sp>
          <p:nvSpPr>
            <p:cNvPr id="3" name="Freeform 2">
              <a:extLst>
                <a:ext uri="{FF2B5EF4-FFF2-40B4-BE49-F238E27FC236}">
                  <a16:creationId xmlns:a16="http://schemas.microsoft.com/office/drawing/2014/main" id="{C05A7B62-58D3-0E1B-B46B-80CE55AA8B69}"/>
                </a:ext>
              </a:extLst>
            </p:cNvPr>
            <p:cNvSpPr/>
            <p:nvPr/>
          </p:nvSpPr>
          <p:spPr>
            <a:xfrm>
              <a:off x="4619065" y="-935413"/>
              <a:ext cx="8169214" cy="5105759"/>
            </a:xfrm>
            <a:custGeom>
              <a:avLst/>
              <a:gdLst/>
              <a:ahLst/>
              <a:cxnLst/>
              <a:rect l="l" t="t" r="r" b="b"/>
              <a:pathLst>
                <a:path w="13409696" h="8381060">
                  <a:moveTo>
                    <a:pt x="0" y="0"/>
                  </a:moveTo>
                  <a:lnTo>
                    <a:pt x="13409697" y="0"/>
                  </a:lnTo>
                  <a:lnTo>
                    <a:pt x="13409697" y="8381060"/>
                  </a:lnTo>
                  <a:lnTo>
                    <a:pt x="0" y="838106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5" name="Freeform 3">
              <a:extLst>
                <a:ext uri="{FF2B5EF4-FFF2-40B4-BE49-F238E27FC236}">
                  <a16:creationId xmlns:a16="http://schemas.microsoft.com/office/drawing/2014/main" id="{D8A5CB85-FA1D-813F-2282-62DDC42FD7FD}"/>
                </a:ext>
              </a:extLst>
            </p:cNvPr>
            <p:cNvSpPr/>
            <p:nvPr/>
          </p:nvSpPr>
          <p:spPr>
            <a:xfrm>
              <a:off x="7502321" y="668041"/>
              <a:ext cx="5516801" cy="6189959"/>
            </a:xfrm>
            <a:custGeom>
              <a:avLst/>
              <a:gdLst/>
              <a:ahLst/>
              <a:cxnLst/>
              <a:rect l="l" t="t" r="r" b="b"/>
              <a:pathLst>
                <a:path w="7803832" h="8756053">
                  <a:moveTo>
                    <a:pt x="0" y="0"/>
                  </a:moveTo>
                  <a:lnTo>
                    <a:pt x="7803832" y="0"/>
                  </a:lnTo>
                  <a:lnTo>
                    <a:pt x="7803832" y="8756053"/>
                  </a:lnTo>
                  <a:lnTo>
                    <a:pt x="0" y="8756053"/>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08826E82-0762-BD23-CCD8-E16F436DB787}"/>
              </a:ext>
            </a:extLst>
          </p:cNvPr>
          <p:cNvGrpSpPr/>
          <p:nvPr/>
        </p:nvGrpSpPr>
        <p:grpSpPr>
          <a:xfrm>
            <a:off x="731948" y="2468400"/>
            <a:ext cx="13478232" cy="7368110"/>
            <a:chOff x="487965" y="1645600"/>
            <a:chExt cx="8985488" cy="4912073"/>
          </a:xfrm>
        </p:grpSpPr>
        <p:sp>
          <p:nvSpPr>
            <p:cNvPr id="2" name="Rectangle 1"/>
            <p:cNvSpPr/>
            <p:nvPr/>
          </p:nvSpPr>
          <p:spPr>
            <a:xfrm>
              <a:off x="487965" y="1645600"/>
              <a:ext cx="5926282" cy="1354217"/>
            </a:xfrm>
            <a:prstGeom prst="rect">
              <a:avLst/>
            </a:prstGeom>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1</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r>
                <a:rPr lang="en-US" sz="4200" dirty="0">
                  <a:solidFill>
                    <a:prstClr val="black"/>
                  </a:solidFill>
                  <a:latin typeface="Times New Roman" panose="02020603050405020304" pitchFamily="18" charset="0"/>
                  <a:cs typeface="Times New Roman" panose="02020603050405020304" pitchFamily="18" charset="0"/>
                </a:rPr>
                <a:t> 1,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8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tiếp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2</a:t>
              </a:r>
            </a:p>
          </p:txBody>
        </p:sp>
        <p:sp>
          <p:nvSpPr>
            <p:cNvPr id="6" name="Rectangle 5">
              <a:extLst>
                <a:ext uri="{FF2B5EF4-FFF2-40B4-BE49-F238E27FC236}">
                  <a16:creationId xmlns:a16="http://schemas.microsoft.com/office/drawing/2014/main" id="{6CE8434E-5746-B9CD-9F0A-F64D09BCBD30}"/>
                </a:ext>
              </a:extLst>
            </p:cNvPr>
            <p:cNvSpPr/>
            <p:nvPr/>
          </p:nvSpPr>
          <p:spPr>
            <a:xfrm>
              <a:off x="487965" y="3049020"/>
              <a:ext cx="8985488" cy="3508653"/>
            </a:xfrm>
            <a:prstGeom prst="rect">
              <a:avLst/>
            </a:prstGeom>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2</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4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3</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b="1" dirty="0">
                  <a:solidFill>
                    <a:prstClr val="black"/>
                  </a:solidFill>
                  <a:latin typeface="Times New Roman" panose="02020603050405020304" pitchFamily="18" charset="0"/>
                  <a:cs typeface="Times New Roman" panose="02020603050405020304" pitchFamily="18" charset="0"/>
                </a:rPr>
                <a:t> 3</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chọn</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3)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tham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kết</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Vòng</a:t>
              </a: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chung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kết</a:t>
              </a:r>
              <a:r>
                <a:rPr lang="en-US" sz="4200" dirty="0">
                  <a:solidFill>
                    <a:prstClr val="black"/>
                  </a:solidFill>
                  <a:latin typeface="Times New Roman" panose="02020603050405020304" pitchFamily="18" charset="0"/>
                  <a:cs typeface="Times New Roman" panose="02020603050405020304" pitchFamily="18" charset="0"/>
                </a:rPr>
                <a:t>: GV </a:t>
              </a:r>
              <a:r>
                <a:rPr lang="en-US" sz="4200" dirty="0" err="1">
                  <a:solidFill>
                    <a:prstClr val="black"/>
                  </a:solidFill>
                  <a:latin typeface="Times New Roman" panose="02020603050405020304" pitchFamily="18" charset="0"/>
                  <a:cs typeface="Times New Roman" panose="02020603050405020304" pitchFamily="18" charset="0"/>
                </a:rPr>
                <a:t>phát</a:t>
              </a:r>
              <a:r>
                <a:rPr lang="en-US" sz="4200" dirty="0">
                  <a:solidFill>
                    <a:prstClr val="black"/>
                  </a:solidFill>
                  <a:latin typeface="Times New Roman" panose="02020603050405020304" pitchFamily="18" charset="0"/>
                  <a:cs typeface="Times New Roman" panose="02020603050405020304" pitchFamily="18" charset="0"/>
                </a:rPr>
                <a:t> PHT,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thắng</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b="1" dirty="0" err="1">
                  <a:solidFill>
                    <a:prstClr val="black"/>
                  </a:solidFill>
                  <a:latin typeface="Times New Roman" panose="02020603050405020304" pitchFamily="18" charset="0"/>
                  <a:cs typeface="Times New Roman" panose="02020603050405020304" pitchFamily="18" charset="0"/>
                </a:rPr>
                <a:t>Lưu</a:t>
              </a:r>
              <a:r>
                <a:rPr lang="en-US" sz="4200" b="1" dirty="0">
                  <a:solidFill>
                    <a:prstClr val="black"/>
                  </a:solidFill>
                  <a:latin typeface="Times New Roman" panose="02020603050405020304" pitchFamily="18" charset="0"/>
                  <a:cs typeface="Times New Roman" panose="02020603050405020304" pitchFamily="18" charset="0"/>
                </a:rPr>
                <a:t> 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bạn</a:t>
              </a:r>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còn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tiếp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endParaRPr lang="en-US" sz="42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20908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2CB9B6-BB75-30E5-D0B4-7C761FEA6857}"/>
              </a:ext>
            </a:extLst>
          </p:cNvPr>
          <p:cNvGraphicFramePr>
            <a:graphicFrameLocks noGrp="1"/>
          </p:cNvGraphicFramePr>
          <p:nvPr>
            <p:extLst>
              <p:ext uri="{D42A27DB-BD31-4B8C-83A1-F6EECF244321}">
                <p14:modId xmlns:p14="http://schemas.microsoft.com/office/powerpoint/2010/main" val="1716196181"/>
              </p:ext>
            </p:extLst>
          </p:nvPr>
        </p:nvGraphicFramePr>
        <p:xfrm>
          <a:off x="990599" y="2664123"/>
          <a:ext cx="16611601" cy="6997902"/>
        </p:xfrm>
        <a:graphic>
          <a:graphicData uri="http://schemas.openxmlformats.org/drawingml/2006/table">
            <a:tbl>
              <a:tblPr firstRow="1" firstCol="1" bandRow="1">
                <a:tableStyleId>{5940675A-B579-460E-94D1-54222C63F5DA}</a:tableStyleId>
              </a:tblPr>
              <a:tblGrid>
                <a:gridCol w="7986347">
                  <a:extLst>
                    <a:ext uri="{9D8B030D-6E8A-4147-A177-3AD203B41FA5}">
                      <a16:colId xmlns:a16="http://schemas.microsoft.com/office/drawing/2014/main" val="2242938011"/>
                    </a:ext>
                  </a:extLst>
                </a:gridCol>
                <a:gridCol w="1589663">
                  <a:extLst>
                    <a:ext uri="{9D8B030D-6E8A-4147-A177-3AD203B41FA5}">
                      <a16:colId xmlns:a16="http://schemas.microsoft.com/office/drawing/2014/main" val="3139613218"/>
                    </a:ext>
                  </a:extLst>
                </a:gridCol>
                <a:gridCol w="7035591">
                  <a:extLst>
                    <a:ext uri="{9D8B030D-6E8A-4147-A177-3AD203B41FA5}">
                      <a16:colId xmlns:a16="http://schemas.microsoft.com/office/drawing/2014/main" val="3110683981"/>
                    </a:ext>
                  </a:extLst>
                </a:gridCol>
              </a:tblGrid>
              <a:tr h="804540">
                <a:tc>
                  <a:txBody>
                    <a:bodyPr/>
                    <a:lstStyle/>
                    <a:p>
                      <a:pPr marL="0" marR="0" algn="ctr">
                        <a:spcBef>
                          <a:spcPts val="0"/>
                        </a:spcBef>
                        <a:spcAft>
                          <a:spcPts val="750"/>
                        </a:spcAft>
                      </a:pPr>
                      <a:r>
                        <a:rPr lang="en-US" sz="4200" b="1" kern="100" dirty="0" err="1">
                          <a:effectLst/>
                          <a:latin typeface="Times New Roman" panose="02020603050405020304" pitchFamily="18" charset="0"/>
                          <a:cs typeface="Times New Roman" panose="02020603050405020304" pitchFamily="18" charset="0"/>
                        </a:rPr>
                        <a:t>Từ</a:t>
                      </a: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marL="0" marR="0" algn="ctr">
                        <a:spcBef>
                          <a:spcPts val="0"/>
                        </a:spcBef>
                        <a:spcAft>
                          <a:spcPts val="750"/>
                        </a:spcAft>
                      </a:pP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750"/>
                        </a:spcAft>
                      </a:pPr>
                      <a:r>
                        <a:rPr lang="en-US" sz="4200" b="1" kern="100" dirty="0" err="1">
                          <a:effectLst/>
                          <a:latin typeface="Times New Roman" panose="02020603050405020304" pitchFamily="18" charset="0"/>
                          <a:cs typeface="Times New Roman" panose="02020603050405020304" pitchFamily="18" charset="0"/>
                        </a:rPr>
                        <a:t>Cách</a:t>
                      </a:r>
                      <a:r>
                        <a:rPr lang="en-US" sz="4200" b="1" kern="100" baseline="0" dirty="0">
                          <a:effectLst/>
                          <a:latin typeface="Times New Roman" panose="02020603050405020304" pitchFamily="18" charset="0"/>
                          <a:cs typeface="Times New Roman" panose="02020603050405020304" pitchFamily="18" charset="0"/>
                        </a:rPr>
                        <a:t> </a:t>
                      </a:r>
                      <a:r>
                        <a:rPr lang="en-US" sz="4200" b="1" kern="100" baseline="0" dirty="0" err="1">
                          <a:effectLst/>
                          <a:latin typeface="Times New Roman" panose="02020603050405020304" pitchFamily="18" charset="0"/>
                          <a:cs typeface="Times New Roman" panose="02020603050405020304" pitchFamily="18" charset="0"/>
                        </a:rPr>
                        <a:t>tạo</a:t>
                      </a:r>
                      <a:r>
                        <a:rPr lang="en-US" sz="4200" b="1" kern="100" baseline="0" dirty="0">
                          <a:effectLst/>
                          <a:latin typeface="Times New Roman" panose="02020603050405020304" pitchFamily="18" charset="0"/>
                          <a:cs typeface="Times New Roman" panose="02020603050405020304" pitchFamily="18" charset="0"/>
                        </a:rPr>
                        <a:t> </a:t>
                      </a:r>
                      <a:r>
                        <a:rPr lang="en-US" sz="4200" b="1" kern="100" baseline="0" dirty="0" err="1">
                          <a:effectLst/>
                          <a:latin typeface="Times New Roman" panose="02020603050405020304" pitchFamily="18" charset="0"/>
                          <a:cs typeface="Times New Roman" panose="02020603050405020304" pitchFamily="18" charset="0"/>
                        </a:rPr>
                        <a:t>từ</a:t>
                      </a:r>
                      <a:endParaRPr lang="vi-VN" sz="42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35026115"/>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a. cà chua, tên lửa, đường sá</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algn="just">
                        <a:spcBef>
                          <a:spcPts val="0"/>
                        </a:spcBef>
                        <a:spcAft>
                          <a:spcPts val="750"/>
                        </a:spcAft>
                      </a:pPr>
                      <a:r>
                        <a:rPr lang="vi-VN" sz="4200" kern="100" dirty="0">
                          <a:effectLst/>
                          <a:latin typeface="Times New Roman" panose="02020603050405020304" pitchFamily="18" charset="0"/>
                          <a:cs typeface="Times New Roman" panose="02020603050405020304" pitchFamily="18" charset="0"/>
                        </a:rPr>
                        <a:t>1. </a:t>
                      </a:r>
                      <a:r>
                        <a:rPr lang="en-US" sz="4200" kern="100" dirty="0" err="1">
                          <a:effectLst/>
                          <a:latin typeface="Times New Roman" panose="02020603050405020304" pitchFamily="18" charset="0"/>
                          <a:cs typeface="Times New Roman" panose="02020603050405020304" pitchFamily="18" charset="0"/>
                        </a:rPr>
                        <a:t>Tạo</a:t>
                      </a:r>
                      <a:r>
                        <a:rPr lang="en-US" sz="4200" kern="100" baseline="0" dirty="0">
                          <a:effectLst/>
                          <a:latin typeface="Times New Roman" panose="02020603050405020304" pitchFamily="18" charset="0"/>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từ</a:t>
                      </a:r>
                      <a:r>
                        <a:rPr lang="en-US" sz="4200" kern="100" dirty="0">
                          <a:effectLst/>
                          <a:latin typeface="Times New Roman" panose="02020603050405020304" pitchFamily="18" charset="0"/>
                          <a:cs typeface="Times New Roman" panose="02020603050405020304" pitchFamily="18" charset="0"/>
                        </a:rPr>
                        <a:t> </a:t>
                      </a:r>
                      <a:r>
                        <a:rPr lang="en-US" sz="4200" kern="100" dirty="0" err="1">
                          <a:effectLst/>
                          <a:latin typeface="Times New Roman" panose="02020603050405020304" pitchFamily="18" charset="0"/>
                          <a:cs typeface="Times New Roman" panose="02020603050405020304" pitchFamily="18" charset="0"/>
                        </a:rPr>
                        <a:t>theo</a:t>
                      </a:r>
                      <a:r>
                        <a:rPr lang="en-US" sz="4200" kern="100" dirty="0">
                          <a:effectLst/>
                          <a:latin typeface="Times New Roman" panose="02020603050405020304" pitchFamily="18" charset="0"/>
                          <a:cs typeface="Times New Roman" panose="02020603050405020304" pitchFamily="18" charset="0"/>
                        </a:rPr>
                        <a:t> </a:t>
                      </a:r>
                      <a:r>
                        <a:rPr lang="en-US" sz="4200" kern="100" dirty="0" err="1">
                          <a:effectLst/>
                          <a:latin typeface="Times New Roman" panose="02020603050405020304" pitchFamily="18" charset="0"/>
                          <a:cs typeface="Times New Roman" panose="02020603050405020304" pitchFamily="18" charset="0"/>
                        </a:rPr>
                        <a:t>phương</a:t>
                      </a:r>
                      <a:r>
                        <a:rPr lang="en-US" sz="4200" kern="100" baseline="0" dirty="0">
                          <a:effectLst/>
                          <a:latin typeface="Times New Roman" panose="02020603050405020304" pitchFamily="18" charset="0"/>
                          <a:cs typeface="Times New Roman" panose="02020603050405020304" pitchFamily="18" charset="0"/>
                        </a:rPr>
                        <a:t> </a:t>
                      </a:r>
                      <a:r>
                        <a:rPr lang="en-US" sz="4200" kern="100" baseline="0" dirty="0" err="1">
                          <a:effectLst/>
                          <a:latin typeface="Times New Roman" panose="02020603050405020304" pitchFamily="18" charset="0"/>
                          <a:cs typeface="Times New Roman" panose="02020603050405020304" pitchFamily="18" charset="0"/>
                        </a:rPr>
                        <a:t>thức</a:t>
                      </a:r>
                      <a:r>
                        <a:rPr lang="vi-VN" sz="4200" kern="100" dirty="0">
                          <a:effectLst/>
                          <a:latin typeface="Times New Roman" panose="02020603050405020304" pitchFamily="18" charset="0"/>
                          <a:cs typeface="Times New Roman" panose="02020603050405020304" pitchFamily="18" charset="0"/>
                        </a:rPr>
                        <a:t> láy</a:t>
                      </a:r>
                      <a:r>
                        <a:rPr lang="en-US" sz="4200" kern="100" dirty="0">
                          <a:effectLst/>
                          <a:latin typeface="Times New Roman" panose="02020603050405020304" pitchFamily="18" charset="0"/>
                          <a:cs typeface="Times New Roman" panose="02020603050405020304" pitchFamily="18" charset="0"/>
                        </a:rPr>
                        <a:t>.</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88833"/>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b. tàu hoả, l</a:t>
                      </a:r>
                      <a:r>
                        <a:rPr lang="en-US" sz="4200" i="1" kern="100" dirty="0">
                          <a:effectLst/>
                          <a:latin typeface="Times New Roman" panose="02020603050405020304" pitchFamily="18" charset="0"/>
                          <a:cs typeface="Times New Roman" panose="02020603050405020304" pitchFamily="18" charset="0"/>
                        </a:rPr>
                        <a:t>í</a:t>
                      </a:r>
                      <a:r>
                        <a:rPr lang="vi-VN" sz="4200" i="1" kern="100" dirty="0">
                          <a:effectLst/>
                          <a:latin typeface="Times New Roman" panose="02020603050405020304" pitchFamily="18" charset="0"/>
                          <a:cs typeface="Times New Roman" panose="02020603050405020304" pitchFamily="18" charset="0"/>
                        </a:rPr>
                        <a:t>nh chiến, xe ben</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2.</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vay</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mượn tiếng Pháp</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139981"/>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c. nằng nặng, nhè nhẹ, bối rối</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3.</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vay</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mượn tiếng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Hàn</a:t>
                      </a:r>
                      <a:endParaRPr lang="vi-VN" sz="42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8025876"/>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d. lô cốt, bê tông, xi măng</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en-US" sz="4200" kern="100" dirty="0">
                          <a:solidFill>
                            <a:schemeClr val="tx1"/>
                          </a:solidFill>
                          <a:effectLst/>
                          <a:latin typeface="Times New Roman" panose="02020603050405020304" pitchFamily="18" charset="0"/>
                          <a:ea typeface="+mn-ea"/>
                          <a:cs typeface="Times New Roman" panose="02020603050405020304" pitchFamily="18" charset="0"/>
                        </a:rPr>
                        <a:t>4.</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effectLst/>
                          <a:latin typeface="Times New Roman" panose="02020603050405020304" pitchFamily="18" charset="0"/>
                          <a:cs typeface="Times New Roman" panose="02020603050405020304" pitchFamily="18" charset="0"/>
                        </a:rPr>
                        <a:t> ghép</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9894162"/>
                  </a:ext>
                </a:extLst>
              </a:tr>
              <a:tr h="1072722">
                <a:tc>
                  <a:txBody>
                    <a:bodyPr/>
                    <a:lstStyle/>
                    <a:p>
                      <a:pPr marL="0" marR="0" algn="just">
                        <a:spcBef>
                          <a:spcPts val="0"/>
                        </a:spcBef>
                        <a:spcAft>
                          <a:spcPts val="750"/>
                        </a:spcAft>
                      </a:pPr>
                      <a:r>
                        <a:rPr lang="vi-VN" sz="4200" i="1" kern="100" dirty="0">
                          <a:effectLst/>
                          <a:latin typeface="Times New Roman" panose="02020603050405020304" pitchFamily="18" charset="0"/>
                          <a:cs typeface="Times New Roman" panose="02020603050405020304" pitchFamily="18" charset="0"/>
                        </a:rPr>
                        <a:t>e. cường quốc, hải quân, siêu thị</a:t>
                      </a:r>
                      <a:endParaRPr lang="vi-VN" sz="42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750"/>
                        </a:spcAft>
                      </a:pPr>
                      <a:endParaRPr lang="vi-VN" sz="4200" kern="100" dirty="0">
                        <a:effectLst/>
                        <a:latin typeface="+mj-lt"/>
                        <a:ea typeface="Times New Roman" panose="02020603050405020304" pitchFamily="18" charset="0"/>
                        <a:cs typeface="Times New Roman" panose="02020603050405020304" pitchFamily="18" charset="0"/>
                      </a:endParaRPr>
                    </a:p>
                  </a:txBody>
                  <a:tcPr marL="102870" marR="102870" marT="0" marB="0"/>
                </a:tc>
                <a:tc>
                  <a:txBody>
                    <a:bodyPr/>
                    <a:lstStyle/>
                    <a:p>
                      <a:pPr marL="0" marR="0" indent="0" algn="just" defTabSz="914400" rtl="0" eaLnBrk="1" fontAlgn="auto" latinLnBrk="0" hangingPunct="1">
                        <a:lnSpc>
                          <a:spcPct val="100000"/>
                        </a:lnSpc>
                        <a:spcBef>
                          <a:spcPts val="0"/>
                        </a:spcBef>
                        <a:spcAft>
                          <a:spcPts val="750"/>
                        </a:spcAft>
                        <a:buClrTx/>
                        <a:buSzTx/>
                        <a:buFontTx/>
                        <a:buNone/>
                        <a:tabLst/>
                        <a:defRPr/>
                      </a:pPr>
                      <a:r>
                        <a:rPr lang="vi-VN" sz="4200" kern="100" dirty="0">
                          <a:effectLst/>
                          <a:latin typeface="Times New Roman" panose="02020603050405020304" pitchFamily="18" charset="0"/>
                          <a:cs typeface="Times New Roman" panose="02020603050405020304" pitchFamily="18" charset="0"/>
                        </a:rPr>
                        <a:t>5.</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Tạo</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200" kern="100" dirty="0">
                          <a:solidFill>
                            <a:schemeClr val="tx1"/>
                          </a:solidFill>
                          <a:effectLst/>
                          <a:latin typeface="Times New Roman" panose="02020603050405020304" pitchFamily="18" charset="0"/>
                          <a:ea typeface="+mn-ea"/>
                          <a:cs typeface="Times New Roman" panose="02020603050405020304" pitchFamily="18" charset="0"/>
                        </a:rPr>
                        <a:t>từ</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theo</a:t>
                      </a:r>
                      <a:r>
                        <a:rPr lang="en-US" sz="4200" kern="10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4200" kern="1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200" kern="100" baseline="0" dirty="0" err="1">
                          <a:solidFill>
                            <a:schemeClr val="tx1"/>
                          </a:solidFill>
                          <a:effectLst/>
                          <a:latin typeface="Times New Roman" panose="02020603050405020304" pitchFamily="18" charset="0"/>
                          <a:ea typeface="+mn-ea"/>
                          <a:cs typeface="Times New Roman" panose="02020603050405020304" pitchFamily="18" charset="0"/>
                        </a:rPr>
                        <a:t>thức</a:t>
                      </a:r>
                      <a:r>
                        <a:rPr lang="vi-VN" sz="4200" kern="100" dirty="0">
                          <a:solidFill>
                            <a:schemeClr val="tx1"/>
                          </a:solidFill>
                          <a:effectLst/>
                          <a:latin typeface="Times New Roman" panose="02020603050405020304" pitchFamily="18" charset="0"/>
                          <a:ea typeface="+mn-ea"/>
                          <a:cs typeface="Times New Roman" panose="02020603050405020304" pitchFamily="18" charset="0"/>
                        </a:rPr>
                        <a:t>  ghép</a:t>
                      </a:r>
                      <a:r>
                        <a:rPr lang="vi-VN" sz="4200" kern="100" dirty="0">
                          <a:effectLst/>
                          <a:latin typeface="Times New Roman" panose="02020603050405020304" pitchFamily="18" charset="0"/>
                          <a:cs typeface="Times New Roman" panose="02020603050405020304" pitchFamily="18" charset="0"/>
                        </a:rPr>
                        <a:t> lai tạo</a:t>
                      </a:r>
                      <a:endParaRPr lang="vi-VN" sz="4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4288282"/>
                  </a:ext>
                </a:extLst>
              </a:tr>
            </a:tbl>
          </a:graphicData>
        </a:graphic>
      </p:graphicFrame>
      <p:cxnSp>
        <p:nvCxnSpPr>
          <p:cNvPr id="4" name="Straight Arrow Connector 3"/>
          <p:cNvCxnSpPr/>
          <p:nvPr/>
        </p:nvCxnSpPr>
        <p:spPr>
          <a:xfrm>
            <a:off x="8915400" y="4000500"/>
            <a:ext cx="1676400" cy="3733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915400" y="5372100"/>
            <a:ext cx="1676400" cy="3581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915400" y="4000500"/>
            <a:ext cx="1676400" cy="251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991600" y="5143500"/>
            <a:ext cx="1600200" cy="2667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15400" y="6515100"/>
            <a:ext cx="1676400" cy="2743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B2D29C-F8EE-4D1B-8A27-15FDB0E1026E}"/>
              </a:ext>
            </a:extLst>
          </p:cNvPr>
          <p:cNvSpPr txBox="1"/>
          <p:nvPr/>
        </p:nvSpPr>
        <p:spPr>
          <a:xfrm>
            <a:off x="914400" y="547651"/>
            <a:ext cx="16604673" cy="1702004"/>
          </a:xfrm>
          <a:prstGeom prst="rect">
            <a:avLst/>
          </a:prstGeom>
          <a:noFill/>
        </p:spPr>
        <p:txBody>
          <a:bodyPr wrap="square">
            <a:spAutoFit/>
          </a:bodyPr>
          <a:lstStyle/>
          <a:p>
            <a:pPr algn="ctr" defTabSz="1371600">
              <a:lnSpc>
                <a:spcPct val="115000"/>
              </a:lnSpc>
              <a:spcAft>
                <a:spcPts val="1200"/>
              </a:spcAft>
              <a:buClr>
                <a:srgbClr val="000000"/>
              </a:buClr>
              <a:buSzPts val="1100"/>
              <a:tabLst>
                <a:tab pos="749618" algn="l"/>
              </a:tabLst>
            </a:pPr>
            <a:r>
              <a:rPr lang="vi-VN"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4400" b="1" dirty="0">
                <a:solidFill>
                  <a:srgbClr val="FF0000"/>
                </a:solidFill>
                <a:latin typeface="Calibri"/>
                <a:ea typeface="Arial" panose="020B0604020202020204" pitchFamily="34" charset="0"/>
                <a:cs typeface="Times New Roman" panose="02020603050405020304" pitchFamily="18" charset="0"/>
              </a:rPr>
              <a:t> </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p>
          <a:p>
            <a:pPr algn="just" defTabSz="1371600"/>
            <a:r>
              <a:rPr lang="en-US" sz="4400" b="1" dirty="0" err="1">
                <a:solidFill>
                  <a:srgbClr val="000000"/>
                </a:solidFill>
                <a:latin typeface="Times New Roman" panose="02020603050405020304" pitchFamily="18" charset="0"/>
                <a:ea typeface="Times New Roman" panose="02020603050405020304" pitchFamily="18" charset="0"/>
              </a:rPr>
              <a:t>Nối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các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từ</a:t>
            </a:r>
            <a:r>
              <a:rPr lang="en-US" sz="4400" b="1" dirty="0">
                <a:solidFill>
                  <a:srgbClr val="000000"/>
                </a:solidFill>
                <a:latin typeface="Times New Roman" panose="02020603050405020304" pitchFamily="18" charset="0"/>
                <a:ea typeface="Times New Roman" panose="02020603050405020304" pitchFamily="18" charset="0"/>
              </a:rPr>
              <a:t> ở </a:t>
            </a:r>
            <a:r>
              <a:rPr lang="en-US" sz="4400" b="1" dirty="0" err="1">
                <a:solidFill>
                  <a:srgbClr val="000000"/>
                </a:solidFill>
                <a:latin typeface="Times New Roman" panose="02020603050405020304" pitchFamily="18" charset="0"/>
                <a:ea typeface="Times New Roman" panose="02020603050405020304" pitchFamily="18" charset="0"/>
              </a:rPr>
              <a:t>cột</a:t>
            </a:r>
            <a:r>
              <a:rPr lang="en-US" sz="4400" b="1" dirty="0">
                <a:solidFill>
                  <a:srgbClr val="000000"/>
                </a:solidFill>
                <a:latin typeface="Times New Roman" panose="02020603050405020304" pitchFamily="18" charset="0"/>
                <a:ea typeface="Times New Roman" panose="02020603050405020304" pitchFamily="18" charset="0"/>
              </a:rPr>
              <a:t> A </a:t>
            </a:r>
            <a:r>
              <a:rPr lang="en-US" sz="4400" b="1" dirty="0" err="1">
                <a:solidFill>
                  <a:srgbClr val="000000"/>
                </a:solidFill>
                <a:latin typeface="Times New Roman" panose="02020603050405020304" pitchFamily="18" charset="0"/>
                <a:ea typeface="Times New Roman" panose="02020603050405020304" pitchFamily="18" charset="0"/>
              </a:rPr>
              <a:t>vào</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nhóm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phù</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hợp</a:t>
            </a:r>
            <a:r>
              <a:rPr lang="en-US" sz="4400" b="1" dirty="0">
                <a:solidFill>
                  <a:srgbClr val="000000"/>
                </a:solidFill>
                <a:latin typeface="Times New Roman" panose="02020603050405020304" pitchFamily="18" charset="0"/>
                <a:ea typeface="Times New Roman" panose="02020603050405020304" pitchFamily="18" charset="0"/>
              </a:rPr>
              <a:t> ở </a:t>
            </a:r>
            <a:r>
              <a:rPr lang="en-US" sz="4400" b="1" dirty="0" err="1">
                <a:solidFill>
                  <a:srgbClr val="000000"/>
                </a:solidFill>
                <a:latin typeface="Times New Roman" panose="02020603050405020304" pitchFamily="18" charset="0"/>
                <a:ea typeface="Times New Roman" panose="02020603050405020304" pitchFamily="18" charset="0"/>
              </a:rPr>
              <a:t>cột</a:t>
            </a:r>
            <a:r>
              <a:rPr lang="en-US" sz="4400" b="1" dirty="0">
                <a:solidFill>
                  <a:srgbClr val="000000"/>
                </a:solidFill>
                <a:latin typeface="Times New Roman" panose="02020603050405020304" pitchFamily="18" charset="0"/>
                <a:ea typeface="Times New Roman" panose="02020603050405020304" pitchFamily="18" charset="0"/>
              </a:rPr>
              <a:t> B</a:t>
            </a:r>
            <a:endParaRPr lang="vi-VN" sz="4400" i="1"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28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3953</TotalTime>
  <Words>1443</Words>
  <Application>Microsoft Office PowerPoint</Application>
  <PresentationFormat>Custom</PresentationFormat>
  <Paragraphs>178</Paragraphs>
  <Slides>17</Slides>
  <Notes>17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17</vt:i4>
      </vt:variant>
    </vt:vector>
  </HeadingPairs>
  <TitlesOfParts>
    <vt:vector size="32" baseType="lpstr">
      <vt:lpstr>Calibri</vt:lpstr>
      <vt:lpstr>#9Slide07 Cadena</vt:lpstr>
      <vt:lpstr>Arial</vt:lpstr>
      <vt:lpstr>Calibri Light</vt:lpstr>
      <vt:lpstr>Times New Roman</vt:lpstr>
      <vt:lpstr>#9Slide07 Pangolin</vt:lpstr>
      <vt:lpstr>#9Slide07 SVNA Love Of Thunder</vt:lpstr>
      <vt:lpstr>#9Slide07 Baloo Tamma</vt:lpstr>
      <vt:lpstr>6_Office 主题​​</vt:lpstr>
      <vt:lpstr>2_Office Theme</vt:lpstr>
      <vt:lpstr>7_Office 主题​​</vt:lpstr>
      <vt:lpstr>Office Theme</vt:lpstr>
      <vt:lpstr>1_Office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Nguyen Thi Ha</cp:lastModifiedBy>
  <cp:revision>159</cp:revision>
  <dcterms:created xsi:type="dcterms:W3CDTF">2006-08-16T00:00:00Z</dcterms:created>
  <dcterms:modified xsi:type="dcterms:W3CDTF">2025-02-04T14:44:06Z</dcterms:modified>
  <dc:identifier>DAGLqprbdMc</dc:identifier>
</cp:coreProperties>
</file>