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38"/>
  </p:notesMasterIdLst>
  <p:sldIdLst>
    <p:sldId id="329" r:id="rId2"/>
    <p:sldId id="364" r:id="rId3"/>
    <p:sldId id="365" r:id="rId4"/>
    <p:sldId id="330" r:id="rId5"/>
    <p:sldId id="287" r:id="rId6"/>
    <p:sldId id="265" r:id="rId7"/>
    <p:sldId id="357" r:id="rId8"/>
    <p:sldId id="358" r:id="rId9"/>
    <p:sldId id="359" r:id="rId10"/>
    <p:sldId id="363" r:id="rId11"/>
    <p:sldId id="332" r:id="rId12"/>
    <p:sldId id="334" r:id="rId13"/>
    <p:sldId id="335" r:id="rId14"/>
    <p:sldId id="336" r:id="rId15"/>
    <p:sldId id="337" r:id="rId16"/>
    <p:sldId id="338" r:id="rId17"/>
    <p:sldId id="339" r:id="rId18"/>
    <p:sldId id="366" r:id="rId19"/>
    <p:sldId id="367"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3" r:id="rId33"/>
    <p:sldId id="354" r:id="rId34"/>
    <p:sldId id="355" r:id="rId35"/>
    <p:sldId id="360" r:id="rId36"/>
    <p:sldId id="362" r:id="rId37"/>
  </p:sldIdLst>
  <p:sldSz cx="9144000" cy="5143500" type="screen16x9"/>
  <p:notesSz cx="6858000" cy="9144000"/>
  <p:embeddedFontLst>
    <p:embeddedFont>
      <p:font typeface="Manjari" panose="020B0604020202020204" charset="0"/>
      <p:regular r:id="rId39"/>
      <p:bold r:id="rId40"/>
    </p:embeddedFont>
    <p:embeddedFont>
      <p:font typeface="Hammersmith One" panose="020B0604020202020204" charset="0"/>
      <p:regular r:id="rId41"/>
    </p:embeddedFont>
    <p:embeddedFont>
      <p:font typeface="Glass Antiqua"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657"/>
    <a:srgbClr val="000000"/>
    <a:srgbClr val="C8A591"/>
    <a:srgbClr val="7A7D71"/>
    <a:srgbClr val="FFD5D5"/>
    <a:srgbClr val="E05656"/>
    <a:srgbClr val="FF5050"/>
    <a:srgbClr val="CC3300"/>
    <a:srgbClr val="E6A79A"/>
    <a:srgbClr val="6B7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321384-B0DE-4789-9CE5-9644B028794D}">
  <a:tblStyle styleId="{26321384-B0DE-4789-9CE5-9644B02879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088CF6-EFE1-4EBB-A592-330E8B234A5F}"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9314592F-9F6E-4245-94F2-AE363D3E2F3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874536CE-82E0-4F7D-B27C-4FD66A2B83D4}"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293F51B4-E026-45A8-AEEA-269D4BC627A1}"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793474F4-D15E-4233-BA90-EDB1DEB89A39}"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60"/>
  </p:normalViewPr>
  <p:slideViewPr>
    <p:cSldViewPr snapToGrid="0">
      <p:cViewPr varScale="1">
        <p:scale>
          <a:sx n="86" d="100"/>
          <a:sy n="86"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2"/>
        <p:cNvGrpSpPr/>
        <p:nvPr/>
      </p:nvGrpSpPr>
      <p:grpSpPr>
        <a:xfrm>
          <a:off x="0" y="0"/>
          <a:ext cx="0" cy="0"/>
          <a:chOff x="0" y="0"/>
          <a:chExt cx="0" cy="0"/>
        </a:xfrm>
      </p:grpSpPr>
      <p:sp>
        <p:nvSpPr>
          <p:cNvPr id="3273" name="Google Shape;3273;gc6a01074ef_0_20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4" name="Google Shape;3274;gc6a01074ef_0_20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7"/>
        <p:cNvGrpSpPr/>
        <p:nvPr/>
      </p:nvGrpSpPr>
      <p:grpSpPr>
        <a:xfrm>
          <a:off x="0" y="0"/>
          <a:ext cx="0" cy="0"/>
          <a:chOff x="0" y="0"/>
          <a:chExt cx="0" cy="0"/>
        </a:xfrm>
      </p:grpSpPr>
      <p:sp>
        <p:nvSpPr>
          <p:cNvPr id="3278" name="Google Shape;3278;gc6a01074ef_0_20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9" name="Google Shape;3279;gc6a01074ef_0_20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10363c24f6e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10363c24f6e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8" name="Google Shape;2088;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8" name="Google Shape;2088;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2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p:cNvGrpSpPr/>
        <p:nvPr/>
      </p:nvGrpSpPr>
      <p:grpSpPr>
        <a:xfrm>
          <a:off x="0" y="0"/>
          <a:ext cx="0" cy="0"/>
          <a:chOff x="0" y="0"/>
          <a:chExt cx="0" cy="0"/>
        </a:xfrm>
      </p:grpSpPr>
      <p:sp>
        <p:nvSpPr>
          <p:cNvPr id="2830" name="Google Shape;2830;gc6a01074ef_0_21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1" name="Google Shape;2831;gc6a01074ef_0_2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29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2"/>
        <p:cNvGrpSpPr/>
        <p:nvPr/>
      </p:nvGrpSpPr>
      <p:grpSpPr>
        <a:xfrm>
          <a:off x="0" y="0"/>
          <a:ext cx="0" cy="0"/>
          <a:chOff x="0" y="0"/>
          <a:chExt cx="0" cy="0"/>
        </a:xfrm>
      </p:grpSpPr>
      <p:sp>
        <p:nvSpPr>
          <p:cNvPr id="3273" name="Google Shape;3273;gc6a01074ef_0_20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4" name="Google Shape;3274;gc6a01074ef_0_20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17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rId2" action="ppaction://hlinksldjump"/>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1318"/>
        <p:cNvGrpSpPr/>
        <p:nvPr/>
      </p:nvGrpSpPr>
      <p:grpSpPr>
        <a:xfrm>
          <a:off x="0" y="0"/>
          <a:ext cx="0" cy="0"/>
          <a:chOff x="0" y="0"/>
          <a:chExt cx="0" cy="0"/>
        </a:xfrm>
      </p:grpSpPr>
      <p:sp>
        <p:nvSpPr>
          <p:cNvPr id="1319" name="Google Shape;1319;p58"/>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8"/>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8"/>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8"/>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3" name="Google Shape;1323;p58"/>
          <p:cNvGrpSpPr/>
          <p:nvPr/>
        </p:nvGrpSpPr>
        <p:grpSpPr>
          <a:xfrm>
            <a:off x="6247704" y="2777002"/>
            <a:ext cx="1830972" cy="1822411"/>
            <a:chOff x="2414491" y="671177"/>
            <a:chExt cx="1830972" cy="1822411"/>
          </a:xfrm>
        </p:grpSpPr>
        <p:sp>
          <p:nvSpPr>
            <p:cNvPr id="1324" name="Google Shape;1324;p58"/>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8"/>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8"/>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8"/>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8"/>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8"/>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8"/>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8"/>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8"/>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8"/>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8"/>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8"/>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8"/>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8"/>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8"/>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8"/>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8"/>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8"/>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8"/>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8"/>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8"/>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8"/>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8"/>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8"/>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8"/>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8"/>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8"/>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8"/>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8"/>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8"/>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8"/>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8"/>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8"/>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8"/>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58">
            <a:hlinkClick r:id="rId2" action="ppaction://hlinksldjump"/>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9" name="Google Shape;1359;p58"/>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0"/>
        <p:cNvGrpSpPr/>
        <p:nvPr/>
      </p:nvGrpSpPr>
      <p:grpSpPr>
        <a:xfrm>
          <a:off x="0" y="0"/>
          <a:ext cx="0" cy="0"/>
          <a:chOff x="0" y="0"/>
          <a:chExt cx="0" cy="0"/>
        </a:xfrm>
      </p:grpSpPr>
      <p:sp>
        <p:nvSpPr>
          <p:cNvPr id="151" name="Google Shape;151;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9"/>
        <p:cNvGrpSpPr/>
        <p:nvPr/>
      </p:nvGrpSpPr>
      <p:grpSpPr>
        <a:xfrm>
          <a:off x="0" y="0"/>
          <a:ext cx="0" cy="0"/>
          <a:chOff x="0" y="0"/>
          <a:chExt cx="0" cy="0"/>
        </a:xfrm>
      </p:grpSpPr>
      <p:sp>
        <p:nvSpPr>
          <p:cNvPr id="170" name="Google Shape;170;p11"/>
          <p:cNvSpPr/>
          <p:nvPr/>
        </p:nvSpPr>
        <p:spPr>
          <a:xfrm rot="-3415034" flipH="1">
            <a:off x="5360216" y="72904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rot="5400000">
            <a:off x="-1253772" y="2378259"/>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rot="10800000" flipH="1">
            <a:off x="-135159" y="-547193"/>
            <a:ext cx="1696762" cy="1688828"/>
            <a:chOff x="2414491" y="671177"/>
            <a:chExt cx="1830972" cy="1822411"/>
          </a:xfrm>
        </p:grpSpPr>
        <p:sp>
          <p:nvSpPr>
            <p:cNvPr id="173" name="Google Shape;173;p1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1"/>
          <p:cNvSpPr/>
          <p:nvPr/>
        </p:nvSpPr>
        <p:spPr>
          <a:xfrm>
            <a:off x="1661788" y="1441452"/>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txBox="1">
            <a:spLocks noGrp="1"/>
          </p:cNvSpPr>
          <p:nvPr>
            <p:ph type="title" hasCustomPrompt="1"/>
          </p:nvPr>
        </p:nvSpPr>
        <p:spPr>
          <a:xfrm>
            <a:off x="2967200" y="1441438"/>
            <a:ext cx="5142900" cy="1788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2"/>
                </a:solidFill>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9" name="Google Shape;209;p11"/>
          <p:cNvSpPr txBox="1">
            <a:spLocks noGrp="1"/>
          </p:cNvSpPr>
          <p:nvPr>
            <p:ph type="body" idx="1"/>
          </p:nvPr>
        </p:nvSpPr>
        <p:spPr>
          <a:xfrm>
            <a:off x="2967200" y="3236713"/>
            <a:ext cx="5142900" cy="443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lt2"/>
                </a:solidFill>
                <a:latin typeface="Arial" panose="020B0604020202020204" pitchFamily="34" charset="0"/>
                <a:cs typeface="Arial" panose="020B0604020202020204" pitchFamily="34" charset="0"/>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CUSTOM_47">
    <p:spTree>
      <p:nvGrpSpPr>
        <p:cNvPr id="1" name="Shape 949"/>
        <p:cNvGrpSpPr/>
        <p:nvPr/>
      </p:nvGrpSpPr>
      <p:grpSpPr>
        <a:xfrm>
          <a:off x="0" y="0"/>
          <a:ext cx="0" cy="0"/>
          <a:chOff x="0" y="0"/>
          <a:chExt cx="0" cy="0"/>
        </a:xfrm>
      </p:grpSpPr>
      <p:grpSp>
        <p:nvGrpSpPr>
          <p:cNvPr id="950" name="Google Shape;950;p38"/>
          <p:cNvGrpSpPr/>
          <p:nvPr/>
        </p:nvGrpSpPr>
        <p:grpSpPr>
          <a:xfrm flipH="1">
            <a:off x="6914055" y="-80449"/>
            <a:ext cx="2277317" cy="5304377"/>
            <a:chOff x="224725" y="566950"/>
            <a:chExt cx="1850875" cy="4311100"/>
          </a:xfrm>
        </p:grpSpPr>
        <p:sp>
          <p:nvSpPr>
            <p:cNvPr id="951" name="Google Shape;951;p38"/>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8"/>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8"/>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 name="Google Shape;975;p38"/>
          <p:cNvSpPr/>
          <p:nvPr/>
        </p:nvSpPr>
        <p:spPr>
          <a:xfrm rot="5400000" flipH="1">
            <a:off x="-2397294" y="-774472"/>
            <a:ext cx="5570538" cy="362945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rot="-7977677">
            <a:off x="6626195" y="240794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rot="667591">
            <a:off x="5320685" y="2755692"/>
            <a:ext cx="1938907" cy="330573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9" name="Google Shape;979;p38"/>
          <p:cNvSpPr txBox="1">
            <a:spLocks noGrp="1"/>
          </p:cNvSpPr>
          <p:nvPr>
            <p:ph type="subTitle" idx="1"/>
          </p:nvPr>
        </p:nvSpPr>
        <p:spPr>
          <a:xfrm>
            <a:off x="1613400" y="1323950"/>
            <a:ext cx="35733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0" name="Google Shape;980;p38"/>
          <p:cNvSpPr txBox="1">
            <a:spLocks noGrp="1"/>
          </p:cNvSpPr>
          <p:nvPr>
            <p:ph type="subTitle" idx="2"/>
          </p:nvPr>
        </p:nvSpPr>
        <p:spPr>
          <a:xfrm>
            <a:off x="1613400" y="2377655"/>
            <a:ext cx="35733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38"/>
          <p:cNvSpPr txBox="1">
            <a:spLocks noGrp="1"/>
          </p:cNvSpPr>
          <p:nvPr>
            <p:ph type="subTitle" idx="3"/>
          </p:nvPr>
        </p:nvSpPr>
        <p:spPr>
          <a:xfrm>
            <a:off x="1613400" y="1791690"/>
            <a:ext cx="3573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2" name="Google Shape;982;p38"/>
          <p:cNvSpPr txBox="1">
            <a:spLocks noGrp="1"/>
          </p:cNvSpPr>
          <p:nvPr>
            <p:ph type="subTitle" idx="4"/>
          </p:nvPr>
        </p:nvSpPr>
        <p:spPr>
          <a:xfrm>
            <a:off x="1613400" y="2845395"/>
            <a:ext cx="3573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3" name="Google Shape;983;p38"/>
          <p:cNvSpPr txBox="1">
            <a:spLocks noGrp="1"/>
          </p:cNvSpPr>
          <p:nvPr>
            <p:ph type="subTitle" idx="5"/>
          </p:nvPr>
        </p:nvSpPr>
        <p:spPr>
          <a:xfrm>
            <a:off x="1613400" y="3431360"/>
            <a:ext cx="35733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4" name="Google Shape;984;p38"/>
          <p:cNvSpPr txBox="1">
            <a:spLocks noGrp="1"/>
          </p:cNvSpPr>
          <p:nvPr>
            <p:ph type="subTitle" idx="6"/>
          </p:nvPr>
        </p:nvSpPr>
        <p:spPr>
          <a:xfrm>
            <a:off x="1613400" y="3899100"/>
            <a:ext cx="3573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29">
    <p:spTree>
      <p:nvGrpSpPr>
        <p:cNvPr id="1" name="Shape 1080"/>
        <p:cNvGrpSpPr/>
        <p:nvPr/>
      </p:nvGrpSpPr>
      <p:grpSpPr>
        <a:xfrm>
          <a:off x="0" y="0"/>
          <a:ext cx="0" cy="0"/>
          <a:chOff x="0" y="0"/>
          <a:chExt cx="0" cy="0"/>
        </a:xfrm>
      </p:grpSpPr>
      <p:sp>
        <p:nvSpPr>
          <p:cNvPr id="1081" name="Google Shape;1081;p41"/>
          <p:cNvSpPr/>
          <p:nvPr/>
        </p:nvSpPr>
        <p:spPr>
          <a:xfrm>
            <a:off x="4487750" y="727477"/>
            <a:ext cx="6559985" cy="523628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rot="5400000">
            <a:off x="-2563625" y="11259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rot="-7977677">
            <a:off x="635395" y="-298381"/>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5" name="Google Shape;1085;p41"/>
          <p:cNvSpPr txBox="1">
            <a:spLocks noGrp="1"/>
          </p:cNvSpPr>
          <p:nvPr>
            <p:ph type="subTitle" idx="1"/>
          </p:nvPr>
        </p:nvSpPr>
        <p:spPr>
          <a:xfrm>
            <a:off x="10942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6" name="Google Shape;1086;p41"/>
          <p:cNvSpPr txBox="1">
            <a:spLocks noGrp="1"/>
          </p:cNvSpPr>
          <p:nvPr>
            <p:ph type="subTitle" idx="2"/>
          </p:nvPr>
        </p:nvSpPr>
        <p:spPr>
          <a:xfrm>
            <a:off x="348810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7" name="Google Shape;1087;p41"/>
          <p:cNvSpPr txBox="1">
            <a:spLocks noGrp="1"/>
          </p:cNvSpPr>
          <p:nvPr>
            <p:ph type="subTitle" idx="3"/>
          </p:nvPr>
        </p:nvSpPr>
        <p:spPr>
          <a:xfrm>
            <a:off x="10942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41"/>
          <p:cNvSpPr txBox="1">
            <a:spLocks noGrp="1"/>
          </p:cNvSpPr>
          <p:nvPr>
            <p:ph type="subTitle" idx="4"/>
          </p:nvPr>
        </p:nvSpPr>
        <p:spPr>
          <a:xfrm>
            <a:off x="348810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9" name="Google Shape;1089;p41"/>
          <p:cNvSpPr txBox="1">
            <a:spLocks noGrp="1"/>
          </p:cNvSpPr>
          <p:nvPr>
            <p:ph type="subTitle" idx="5"/>
          </p:nvPr>
        </p:nvSpPr>
        <p:spPr>
          <a:xfrm>
            <a:off x="58819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0" name="Google Shape;1090;p41"/>
          <p:cNvSpPr txBox="1">
            <a:spLocks noGrp="1"/>
          </p:cNvSpPr>
          <p:nvPr>
            <p:ph type="subTitle" idx="6"/>
          </p:nvPr>
        </p:nvSpPr>
        <p:spPr>
          <a:xfrm>
            <a:off x="58819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1" name="Google Shape;1091;p41"/>
          <p:cNvSpPr txBox="1">
            <a:spLocks noGrp="1"/>
          </p:cNvSpPr>
          <p:nvPr>
            <p:ph type="subTitle" idx="7"/>
          </p:nvPr>
        </p:nvSpPr>
        <p:spPr>
          <a:xfrm>
            <a:off x="10942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2" name="Google Shape;1092;p41"/>
          <p:cNvSpPr txBox="1">
            <a:spLocks noGrp="1"/>
          </p:cNvSpPr>
          <p:nvPr>
            <p:ph type="subTitle" idx="8"/>
          </p:nvPr>
        </p:nvSpPr>
        <p:spPr>
          <a:xfrm>
            <a:off x="348810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3" name="Google Shape;1093;p41"/>
          <p:cNvSpPr txBox="1">
            <a:spLocks noGrp="1"/>
          </p:cNvSpPr>
          <p:nvPr>
            <p:ph type="subTitle" idx="9"/>
          </p:nvPr>
        </p:nvSpPr>
        <p:spPr>
          <a:xfrm>
            <a:off x="10942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4" name="Google Shape;1094;p41"/>
          <p:cNvSpPr txBox="1">
            <a:spLocks noGrp="1"/>
          </p:cNvSpPr>
          <p:nvPr>
            <p:ph type="subTitle" idx="13"/>
          </p:nvPr>
        </p:nvSpPr>
        <p:spPr>
          <a:xfrm>
            <a:off x="348810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5" name="Google Shape;1095;p41"/>
          <p:cNvSpPr txBox="1">
            <a:spLocks noGrp="1"/>
          </p:cNvSpPr>
          <p:nvPr>
            <p:ph type="subTitle" idx="14"/>
          </p:nvPr>
        </p:nvSpPr>
        <p:spPr>
          <a:xfrm>
            <a:off x="58819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Arial" panose="020B0604020202020204" pitchFamily="34" charset="0"/>
                <a:ea typeface="Arial" panose="020B0604020202020204" pitchFamily="34" charset="0"/>
                <a:cs typeface="Arial" panose="020B0604020202020204" pitchFamily="34" charset="0"/>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6" name="Google Shape;1096;p41"/>
          <p:cNvSpPr txBox="1">
            <a:spLocks noGrp="1"/>
          </p:cNvSpPr>
          <p:nvPr>
            <p:ph type="subTitle" idx="15"/>
          </p:nvPr>
        </p:nvSpPr>
        <p:spPr>
          <a:xfrm>
            <a:off x="58819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147"/>
        <p:cNvGrpSpPr/>
        <p:nvPr/>
      </p:nvGrpSpPr>
      <p:grpSpPr>
        <a:xfrm>
          <a:off x="0" y="0"/>
          <a:ext cx="0" cy="0"/>
          <a:chOff x="0" y="0"/>
          <a:chExt cx="0" cy="0"/>
        </a:xfrm>
      </p:grpSpPr>
      <p:sp>
        <p:nvSpPr>
          <p:cNvPr id="1148" name="Google Shape;1148;p43"/>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1201"/>
        <p:cNvGrpSpPr/>
        <p:nvPr/>
      </p:nvGrpSpPr>
      <p:grpSpPr>
        <a:xfrm>
          <a:off x="0" y="0"/>
          <a:ext cx="0" cy="0"/>
          <a:chOff x="0" y="0"/>
          <a:chExt cx="0" cy="0"/>
        </a:xfrm>
      </p:grpSpPr>
      <p:sp>
        <p:nvSpPr>
          <p:cNvPr id="1202" name="Google Shape;1202;p47"/>
          <p:cNvSpPr/>
          <p:nvPr/>
        </p:nvSpPr>
        <p:spPr>
          <a:xfrm rot="5575585">
            <a:off x="-1934287" y="-969252"/>
            <a:ext cx="4436755" cy="371424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7"/>
          <p:cNvSpPr/>
          <p:nvPr/>
        </p:nvSpPr>
        <p:spPr>
          <a:xfrm>
            <a:off x="4971452" y="887873"/>
            <a:ext cx="5492180" cy="3689245"/>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7"/>
          <p:cNvSpPr/>
          <p:nvPr/>
        </p:nvSpPr>
        <p:spPr>
          <a:xfrm rot="-7977666">
            <a:off x="3954029" y="465603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7">
  <p:cSld name="CUSTOM_20">
    <p:spTree>
      <p:nvGrpSpPr>
        <p:cNvPr id="1" name="Shape 1211"/>
        <p:cNvGrpSpPr/>
        <p:nvPr/>
      </p:nvGrpSpPr>
      <p:grpSpPr>
        <a:xfrm>
          <a:off x="0" y="0"/>
          <a:ext cx="0" cy="0"/>
          <a:chOff x="0" y="0"/>
          <a:chExt cx="0" cy="0"/>
        </a:xfrm>
      </p:grpSpPr>
      <p:sp>
        <p:nvSpPr>
          <p:cNvPr id="1212" name="Google Shape;1212;p49"/>
          <p:cNvSpPr/>
          <p:nvPr/>
        </p:nvSpPr>
        <p:spPr>
          <a:xfrm rot="-5620610">
            <a:off x="8235762" y="2503251"/>
            <a:ext cx="3242370" cy="3111144"/>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rot="-595142" flipH="1">
            <a:off x="-1233073" y="-485172"/>
            <a:ext cx="3397327" cy="3383240"/>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rot="-7977683">
            <a:off x="6790699" y="-2923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4250" y="445025"/>
            <a:ext cx="8055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544250" y="1152475"/>
            <a:ext cx="8055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7" r:id="rId3"/>
    <p:sldLayoutId id="2147483658" r:id="rId4"/>
    <p:sldLayoutId id="2147483684" r:id="rId5"/>
    <p:sldLayoutId id="2147483687" r:id="rId6"/>
    <p:sldLayoutId id="2147483689" r:id="rId7"/>
    <p:sldLayoutId id="2147483693" r:id="rId8"/>
    <p:sldLayoutId id="2147483695" r:id="rId9"/>
    <p:sldLayoutId id="2147483704" r:id="rId10"/>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20.jpe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5"/>
        <p:cNvGrpSpPr/>
        <p:nvPr/>
      </p:nvGrpSpPr>
      <p:grpSpPr>
        <a:xfrm>
          <a:off x="0" y="0"/>
          <a:ext cx="0" cy="0"/>
          <a:chOff x="0" y="0"/>
          <a:chExt cx="0" cy="0"/>
        </a:xfrm>
      </p:grpSpPr>
      <p:sp>
        <p:nvSpPr>
          <p:cNvPr id="3276" name="Google Shape;3276;p156"/>
          <p:cNvSpPr txBox="1">
            <a:spLocks noGrp="1"/>
          </p:cNvSpPr>
          <p:nvPr>
            <p:ph type="title"/>
          </p:nvPr>
        </p:nvSpPr>
        <p:spPr>
          <a:xfrm>
            <a:off x="0" y="1359242"/>
            <a:ext cx="9144000" cy="2041456"/>
          </a:xfrm>
          <a:prstGeom prst="rect">
            <a:avLst/>
          </a:prstGeom>
        </p:spPr>
        <p:txBody>
          <a:bodyPr spcFirstLastPara="1" wrap="square" lIns="91425" tIns="91425" rIns="91425" bIns="91425" anchor="ctr" anchorCtr="0">
            <a:noAutofit/>
          </a:bodyPr>
          <a:lstStyle/>
          <a:p>
            <a:pPr lvl="0">
              <a:lnSpc>
                <a:spcPct val="150000"/>
              </a:lnSpc>
            </a:pPr>
            <a:r>
              <a:rPr lang="en-US" sz="4000"/>
              <a:t>CHÀO MỪNG CÁC </a:t>
            </a:r>
            <a:r>
              <a:rPr lang="en-US" sz="4000"/>
              <a:t>EM </a:t>
            </a:r>
            <a:r>
              <a:rPr lang="en-US" sz="4000" smtClean="0"/>
              <a:t/>
            </a:r>
            <a:br>
              <a:rPr lang="en-US" sz="4000" smtClean="0"/>
            </a:br>
            <a:r>
              <a:rPr lang="en-US" sz="4000" smtClean="0"/>
              <a:t>ĐẾN </a:t>
            </a:r>
            <a:r>
              <a:rPr lang="en-US" sz="4000"/>
              <a:t>VỚI BÀI GIẢNG </a:t>
            </a:r>
            <a:r>
              <a:rPr lang="en-US" sz="4000"/>
              <a:t>HÔM </a:t>
            </a:r>
            <a:r>
              <a:rPr lang="en-US" sz="4000" smtClean="0"/>
              <a:t>NAY!</a:t>
            </a:r>
            <a:endParaRPr sz="40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76"/>
                                        </p:tgtEl>
                                        <p:attrNameLst>
                                          <p:attrName>style.visibility</p:attrName>
                                        </p:attrNameLst>
                                      </p:cBhvr>
                                      <p:to>
                                        <p:strVal val="visible"/>
                                      </p:to>
                                    </p:set>
                                    <p:anim calcmode="lin" valueType="num">
                                      <p:cBhvr>
                                        <p:cTn id="7" dur="500" fill="hold"/>
                                        <p:tgtEl>
                                          <p:spTgt spid="3276"/>
                                        </p:tgtEl>
                                        <p:attrNameLst>
                                          <p:attrName>ppt_w</p:attrName>
                                        </p:attrNameLst>
                                      </p:cBhvr>
                                      <p:tavLst>
                                        <p:tav tm="0">
                                          <p:val>
                                            <p:fltVal val="0"/>
                                          </p:val>
                                        </p:tav>
                                        <p:tav tm="100000">
                                          <p:val>
                                            <p:strVal val="#ppt_w"/>
                                          </p:val>
                                        </p:tav>
                                      </p:tavLst>
                                    </p:anim>
                                    <p:anim calcmode="lin" valueType="num">
                                      <p:cBhvr>
                                        <p:cTn id="8" dur="500" fill="hold"/>
                                        <p:tgtEl>
                                          <p:spTgt spid="3276"/>
                                        </p:tgtEl>
                                        <p:attrNameLst>
                                          <p:attrName>ppt_h</p:attrName>
                                        </p:attrNameLst>
                                      </p:cBhvr>
                                      <p:tavLst>
                                        <p:tav tm="0">
                                          <p:val>
                                            <p:fltVal val="0"/>
                                          </p:val>
                                        </p:tav>
                                        <p:tav tm="100000">
                                          <p:val>
                                            <p:strVal val="#ppt_h"/>
                                          </p:val>
                                        </p:tav>
                                      </p:tavLst>
                                    </p:anim>
                                    <p:animEffect transition="in" filter="fade">
                                      <p:cBhvr>
                                        <p:cTn id="9" dur="500"/>
                                        <p:tgtEl>
                                          <p:spTgt spid="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11" name="Google Shape;2634;p116"/>
          <p:cNvSpPr/>
          <p:nvPr/>
        </p:nvSpPr>
        <p:spPr>
          <a:xfrm>
            <a:off x="1692875" y="1225997"/>
            <a:ext cx="5758248" cy="2641667"/>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35;p116"/>
          <p:cNvSpPr txBox="1"/>
          <p:nvPr/>
        </p:nvSpPr>
        <p:spPr>
          <a:xfrm>
            <a:off x="3771774" y="688478"/>
            <a:ext cx="1600449" cy="1075038"/>
          </a:xfrm>
          <a:prstGeom prst="rect">
            <a:avLst/>
          </a:prstGeom>
          <a:solidFill>
            <a:schemeClr val="dk2"/>
          </a:solidFill>
          <a:ln>
            <a:noFill/>
          </a:ln>
        </p:spPr>
        <p:txBody>
          <a:bodyPr spcFirstLastPara="1" wrap="square" lIns="91425" tIns="54850" rIns="91425" bIns="91425" anchor="t" anchorCtr="0">
            <a:noAutofit/>
          </a:bodyPr>
          <a:lstStyle/>
          <a:p>
            <a:pPr marL="0" lvl="0" indent="0" algn="ctr" rtl="0">
              <a:lnSpc>
                <a:spcPct val="150000"/>
              </a:lnSpc>
              <a:spcBef>
                <a:spcPts val="0"/>
              </a:spcBef>
              <a:spcAft>
                <a:spcPts val="0"/>
              </a:spcAft>
              <a:buNone/>
            </a:pPr>
            <a:r>
              <a:rPr lang="en" sz="4000" b="1" smtClean="0">
                <a:solidFill>
                  <a:schemeClr val="dk1"/>
                </a:solidFill>
                <a:latin typeface="Arial" panose="020B0604020202020204" pitchFamily="34" charset="0"/>
                <a:ea typeface="Glass Antiqua"/>
                <a:cs typeface="Arial" panose="020B0604020202020204" pitchFamily="34" charset="0"/>
                <a:sym typeface="Hammersmith One"/>
              </a:rPr>
              <a:t>II</a:t>
            </a:r>
            <a:endParaRPr sz="4000" b="1">
              <a:solidFill>
                <a:schemeClr val="dk1"/>
              </a:solidFill>
              <a:latin typeface="Arial" panose="020B0604020202020204" pitchFamily="34" charset="0"/>
              <a:ea typeface="Glass Antiqua"/>
              <a:cs typeface="Arial" panose="020B0604020202020204" pitchFamily="34" charset="0"/>
              <a:sym typeface="Glass Antiqua"/>
            </a:endParaRPr>
          </a:p>
        </p:txBody>
      </p:sp>
      <p:sp>
        <p:nvSpPr>
          <p:cNvPr id="13" name="TextBox 12"/>
          <p:cNvSpPr txBox="1"/>
          <p:nvPr/>
        </p:nvSpPr>
        <p:spPr>
          <a:xfrm>
            <a:off x="1692876" y="1917927"/>
            <a:ext cx="5758247" cy="1521763"/>
          </a:xfrm>
          <a:prstGeom prst="rect">
            <a:avLst/>
          </a:prstGeom>
          <a:noFill/>
          <a:ln w="28575">
            <a:noFill/>
          </a:ln>
        </p:spPr>
        <p:txBody>
          <a:bodyPr wrap="square" rtlCol="0">
            <a:spAutoFit/>
          </a:bodyPr>
          <a:lstStyle/>
          <a:p>
            <a:pPr algn="ctr">
              <a:lnSpc>
                <a:spcPct val="150000"/>
              </a:lnSpc>
            </a:pPr>
            <a:r>
              <a:rPr lang="vi-VN" sz="3300" b="1" smtClean="0">
                <a:latin typeface="Arial" panose="020B0604020202020204" pitchFamily="34" charset="0"/>
                <a:cs typeface="Arial" panose="020B0604020202020204" pitchFamily="34" charset="0"/>
              </a:rPr>
              <a:t>Nội </a:t>
            </a:r>
            <a:r>
              <a:rPr lang="vi-VN" sz="3300" b="1">
                <a:latin typeface="Arial" panose="020B0604020202020204" pitchFamily="34" charset="0"/>
                <a:cs typeface="Arial" panose="020B0604020202020204" pitchFamily="34" charset="0"/>
              </a:rPr>
              <a:t>dung các bước trong thiết kế kĩ thuật</a:t>
            </a:r>
          </a:p>
        </p:txBody>
      </p:sp>
    </p:spTree>
    <p:extLst>
      <p:ext uri="{BB962C8B-B14F-4D97-AF65-F5344CB8AC3E}">
        <p14:creationId xmlns:p14="http://schemas.microsoft.com/office/powerpoint/2010/main" val="144236464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411835"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2.1. Xác định vấn đề, xây dựng tiêu chí</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1" name="Google Shape;2840;p136"/>
          <p:cNvSpPr txBox="1"/>
          <p:nvPr/>
        </p:nvSpPr>
        <p:spPr>
          <a:xfrm>
            <a:off x="670837" y="1088559"/>
            <a:ext cx="3492277" cy="362220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5" name="TextBox 24"/>
          <p:cNvSpPr txBox="1"/>
          <p:nvPr/>
        </p:nvSpPr>
        <p:spPr>
          <a:xfrm>
            <a:off x="806734" y="1690309"/>
            <a:ext cx="3220481" cy="2862322"/>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nội dung mục II.1 kết hợp quan sát Ví dụ 1 SGK tr.97 và trả lời câu hỏi: </a:t>
            </a:r>
            <a:r>
              <a:rPr lang="vi-VN" sz="2000" i="1">
                <a:latin typeface="Arial" panose="020B0604020202020204" pitchFamily="34" charset="0"/>
                <a:cs typeface="Arial" panose="020B0604020202020204" pitchFamily="34" charset="0"/>
              </a:rPr>
              <a:t>Đọc nội dung mục 1 và cho biết cách nào được sử dụng để xác định vấn đề?</a:t>
            </a:r>
            <a:endParaRPr lang="en-US" sz="2000" i="1">
              <a:latin typeface="Arial" panose="020B0604020202020204" pitchFamily="34" charset="0"/>
              <a:cs typeface="Arial" panose="020B0604020202020204" pitchFamily="34" charset="0"/>
            </a:endParaRPr>
          </a:p>
        </p:txBody>
      </p:sp>
      <p:grpSp>
        <p:nvGrpSpPr>
          <p:cNvPr id="27" name="Group 26"/>
          <p:cNvGrpSpPr/>
          <p:nvPr/>
        </p:nvGrpSpPr>
        <p:grpSpPr>
          <a:xfrm>
            <a:off x="983600" y="1172342"/>
            <a:ext cx="2859148" cy="496996"/>
            <a:chOff x="1122919" y="1142112"/>
            <a:chExt cx="2859148" cy="496996"/>
          </a:xfrm>
        </p:grpSpPr>
        <p:sp>
          <p:nvSpPr>
            <p:cNvPr id="23" name="TextBox 22"/>
            <p:cNvSpPr txBox="1"/>
            <p:nvPr/>
          </p:nvSpPr>
          <p:spPr>
            <a:xfrm>
              <a:off x="1374225" y="1142112"/>
              <a:ext cx="2607842" cy="496996"/>
            </a:xfrm>
            <a:prstGeom prst="rect">
              <a:avLst/>
            </a:prstGeom>
            <a:noFill/>
            <a:ln w="28575">
              <a:noFill/>
            </a:ln>
          </p:spPr>
          <p:txBody>
            <a:bodyPr wrap="square" rtlCol="0">
              <a:spAutoFit/>
            </a:bodyPr>
            <a:lstStyle/>
            <a:p>
              <a:pPr algn="just">
                <a:lnSpc>
                  <a:spcPct val="150000"/>
                </a:lnSpc>
              </a:pPr>
              <a:r>
                <a:rPr lang="en-US" sz="2000" b="1" smtClean="0">
                  <a:solidFill>
                    <a:srgbClr val="2EA2DB"/>
                  </a:solidFill>
                  <a:latin typeface="Arial" panose="020B0604020202020204" pitchFamily="34" charset="0"/>
                  <a:cs typeface="Arial" panose="020B0604020202020204" pitchFamily="34" charset="0"/>
                </a:rPr>
                <a:t>Thảo luận theo cặp</a:t>
              </a:r>
              <a:endParaRPr lang="en-US" sz="2000" b="1" i="1">
                <a:solidFill>
                  <a:srgbClr val="2EA2DB"/>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919" y="1291171"/>
              <a:ext cx="270590" cy="273312"/>
            </a:xfrm>
            <a:prstGeom prst="rect">
              <a:avLst/>
            </a:prstGeom>
          </p:spPr>
        </p:pic>
      </p:grpSp>
      <p:pic>
        <p:nvPicPr>
          <p:cNvPr id="1026" name="Picture 2" descr="https://vro.vn/wp-content/uploads/2022/06/Khai-niem-thiet-ke-ky-thuat-582x400.jpg"/>
          <p:cNvPicPr>
            <a:picLocks noChangeAspect="1" noChangeArrowheads="1"/>
          </p:cNvPicPr>
          <p:nvPr/>
        </p:nvPicPr>
        <p:blipFill rotWithShape="1">
          <a:blip r:embed="rId3">
            <a:extLst>
              <a:ext uri="{28A0092B-C50C-407E-A947-70E740481C1C}">
                <a14:useLocalDpi xmlns:a14="http://schemas.microsoft.com/office/drawing/2010/main" val="0"/>
              </a:ext>
            </a:extLst>
          </a:blip>
          <a:srcRect l="4295" r="10253"/>
          <a:stretch/>
        </p:blipFill>
        <p:spPr bwMode="auto">
          <a:xfrm>
            <a:off x="4567526" y="1439920"/>
            <a:ext cx="3696374" cy="2919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59893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411835"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2.1. Xác định vấn đề, xây dựng tiêu chí</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1" name="Google Shape;2840;p136"/>
          <p:cNvSpPr txBox="1"/>
          <p:nvPr/>
        </p:nvSpPr>
        <p:spPr>
          <a:xfrm>
            <a:off x="471565" y="1980914"/>
            <a:ext cx="8338606" cy="58755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5" name="TextBox 24"/>
          <p:cNvSpPr txBox="1"/>
          <p:nvPr/>
        </p:nvSpPr>
        <p:spPr>
          <a:xfrm>
            <a:off x="206679" y="841516"/>
            <a:ext cx="6948864" cy="958660"/>
          </a:xfrm>
          <a:prstGeom prst="rect">
            <a:avLst/>
          </a:prstGeom>
          <a:noFill/>
          <a:ln w="28575">
            <a:noFill/>
          </a:ln>
        </p:spPr>
        <p:txBody>
          <a:bodyPr wrap="square" rtlCol="0">
            <a:spAutoFit/>
          </a:bodyPr>
          <a:lstStyle/>
          <a:p>
            <a:pPr algn="just">
              <a:lnSpc>
                <a:spcPct val="150000"/>
              </a:lnSpc>
            </a:pPr>
            <a:r>
              <a:rPr lang="vi-VN" sz="2000" b="1">
                <a:solidFill>
                  <a:srgbClr val="CC3300"/>
                </a:solidFill>
                <a:latin typeface="Arial" panose="020B0604020202020204" pitchFamily="34" charset="0"/>
                <a:cs typeface="Arial" panose="020B0604020202020204" pitchFamily="34" charset="0"/>
              </a:rPr>
              <a:t>Bắt đầu thực hiện thiết kế sản phẩm, người thiết kế cần xác định rõ vấn đề, mô tả cụ thể tình huống thực tế:</a:t>
            </a:r>
            <a:endParaRPr lang="en-US" sz="2000" b="1" i="1">
              <a:solidFill>
                <a:srgbClr val="CC3300"/>
              </a:solidFill>
              <a:latin typeface="Arial" panose="020B0604020202020204" pitchFamily="34" charset="0"/>
              <a:cs typeface="Arial" panose="020B0604020202020204" pitchFamily="34" charset="0"/>
            </a:endParaRPr>
          </a:p>
        </p:txBody>
      </p:sp>
      <p:sp>
        <p:nvSpPr>
          <p:cNvPr id="9" name="TextBox 8"/>
          <p:cNvSpPr txBox="1"/>
          <p:nvPr/>
        </p:nvSpPr>
        <p:spPr>
          <a:xfrm>
            <a:off x="573163" y="2074638"/>
            <a:ext cx="6045351"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Vấn </a:t>
            </a:r>
            <a:r>
              <a:rPr lang="vi-VN" sz="2000">
                <a:latin typeface="Arial" panose="020B0604020202020204" pitchFamily="34" charset="0"/>
                <a:cs typeface="Arial" panose="020B0604020202020204" pitchFamily="34" charset="0"/>
              </a:rPr>
              <a:t>đề, nhu cầu chính cần giải quyết là gì?</a:t>
            </a:r>
            <a:endParaRPr lang="en-US" sz="2000" i="1">
              <a:latin typeface="Arial" panose="020B0604020202020204" pitchFamily="34" charset="0"/>
              <a:cs typeface="Arial" panose="020B0604020202020204" pitchFamily="34" charset="0"/>
            </a:endParaRPr>
          </a:p>
        </p:txBody>
      </p:sp>
      <p:sp>
        <p:nvSpPr>
          <p:cNvPr id="10" name="Google Shape;360;p54"/>
          <p:cNvSpPr/>
          <p:nvPr/>
        </p:nvSpPr>
        <p:spPr>
          <a:xfrm rot="21091066">
            <a:off x="283831" y="1995938"/>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0;p136"/>
          <p:cNvSpPr txBox="1"/>
          <p:nvPr/>
        </p:nvSpPr>
        <p:spPr>
          <a:xfrm>
            <a:off x="471563" y="2679478"/>
            <a:ext cx="8338608" cy="609366"/>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2" name="TextBox 11"/>
          <p:cNvSpPr txBox="1"/>
          <p:nvPr/>
        </p:nvSpPr>
        <p:spPr>
          <a:xfrm>
            <a:off x="573162" y="2796665"/>
            <a:ext cx="4753581"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Tại </a:t>
            </a:r>
            <a:r>
              <a:rPr lang="vi-VN" sz="2000">
                <a:latin typeface="Arial" panose="020B0604020202020204" pitchFamily="34" charset="0"/>
                <a:cs typeface="Arial" panose="020B0604020202020204" pitchFamily="34" charset="0"/>
              </a:rPr>
              <a:t>sao cần phải giải quyết vấn đề đó?</a:t>
            </a:r>
            <a:endParaRPr lang="en-US" sz="2000" i="1">
              <a:latin typeface="Arial" panose="020B0604020202020204" pitchFamily="34" charset="0"/>
              <a:cs typeface="Arial" panose="020B0604020202020204" pitchFamily="34" charset="0"/>
            </a:endParaRPr>
          </a:p>
        </p:txBody>
      </p:sp>
      <p:sp>
        <p:nvSpPr>
          <p:cNvPr id="13" name="Google Shape;360;p54"/>
          <p:cNvSpPr/>
          <p:nvPr/>
        </p:nvSpPr>
        <p:spPr>
          <a:xfrm rot="21091066">
            <a:off x="283829" y="2694502"/>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40;p136"/>
          <p:cNvSpPr txBox="1"/>
          <p:nvPr/>
        </p:nvSpPr>
        <p:spPr>
          <a:xfrm>
            <a:off x="471562" y="3413121"/>
            <a:ext cx="8338609" cy="58755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5" name="TextBox 14"/>
          <p:cNvSpPr txBox="1"/>
          <p:nvPr/>
        </p:nvSpPr>
        <p:spPr>
          <a:xfrm>
            <a:off x="573160" y="3506844"/>
            <a:ext cx="7046839"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Vấn </a:t>
            </a:r>
            <a:r>
              <a:rPr lang="vi-VN" sz="2000">
                <a:latin typeface="Arial" panose="020B0604020202020204" pitchFamily="34" charset="0"/>
                <a:cs typeface="Arial" panose="020B0604020202020204" pitchFamily="34" charset="0"/>
              </a:rPr>
              <a:t>đề được giải quyết mang lại lợi ích gì, cho ai?</a:t>
            </a:r>
            <a:endParaRPr lang="en-US" sz="2000" i="1">
              <a:latin typeface="Arial" panose="020B0604020202020204" pitchFamily="34" charset="0"/>
              <a:cs typeface="Arial" panose="020B0604020202020204" pitchFamily="34" charset="0"/>
            </a:endParaRPr>
          </a:p>
        </p:txBody>
      </p:sp>
      <p:sp>
        <p:nvSpPr>
          <p:cNvPr id="17" name="Google Shape;360;p54"/>
          <p:cNvSpPr/>
          <p:nvPr/>
        </p:nvSpPr>
        <p:spPr>
          <a:xfrm rot="21091066">
            <a:off x="283828" y="3428145"/>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40;p136"/>
          <p:cNvSpPr txBox="1"/>
          <p:nvPr/>
        </p:nvSpPr>
        <p:spPr>
          <a:xfrm>
            <a:off x="471562" y="4109543"/>
            <a:ext cx="8338609" cy="58755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0" name="TextBox 19"/>
          <p:cNvSpPr txBox="1"/>
          <p:nvPr/>
        </p:nvSpPr>
        <p:spPr>
          <a:xfrm>
            <a:off x="573161" y="4203266"/>
            <a:ext cx="8237010"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Cần </a:t>
            </a:r>
            <a:r>
              <a:rPr lang="vi-VN" sz="2000">
                <a:latin typeface="Arial" panose="020B0604020202020204" pitchFamily="34" charset="0"/>
                <a:cs typeface="Arial" panose="020B0604020202020204" pitchFamily="34" charset="0"/>
              </a:rPr>
              <a:t>thiết kế sản phẩm gì? Sản phẩm được thiết kế cần đạt tiêu chí gì?</a:t>
            </a:r>
            <a:endParaRPr lang="en-US" sz="2000" i="1">
              <a:latin typeface="Arial" panose="020B0604020202020204" pitchFamily="34" charset="0"/>
              <a:cs typeface="Arial" panose="020B0604020202020204" pitchFamily="34" charset="0"/>
            </a:endParaRPr>
          </a:p>
        </p:txBody>
      </p:sp>
      <p:sp>
        <p:nvSpPr>
          <p:cNvPr id="22" name="Google Shape;360;p54"/>
          <p:cNvSpPr/>
          <p:nvPr/>
        </p:nvSpPr>
        <p:spPr>
          <a:xfrm rot="21091066">
            <a:off x="283828" y="4124567"/>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398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9" grpId="0"/>
      <p:bldP spid="10" grpId="0" animBg="1"/>
      <p:bldP spid="11" grpId="0" animBg="1"/>
      <p:bldP spid="12" grpId="0"/>
      <p:bldP spid="13" grpId="0" animBg="1"/>
      <p:bldP spid="14" grpId="0" animBg="1"/>
      <p:bldP spid="15" grpId="0"/>
      <p:bldP spid="17" grpId="0" animBg="1"/>
      <p:bldP spid="19" grpId="0" animBg="1"/>
      <p:bldP spid="20"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411835"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2.1. Xác định vấn đề, xây dựng tiêu chí</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 name="Rounded Rectangle 1"/>
          <p:cNvSpPr/>
          <p:nvPr/>
        </p:nvSpPr>
        <p:spPr>
          <a:xfrm>
            <a:off x="330200" y="1046843"/>
            <a:ext cx="6108701" cy="1048657"/>
          </a:xfrm>
          <a:prstGeom prst="roundRect">
            <a:avLst/>
          </a:prstGeom>
          <a:solidFill>
            <a:schemeClr val="accent6"/>
          </a:solidFill>
          <a:ln>
            <a:solidFill>
              <a:srgbClr val="C8A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8530" y="1507573"/>
            <a:ext cx="5844988" cy="496996"/>
          </a:xfrm>
          <a:prstGeom prst="rect">
            <a:avLst/>
          </a:prstGeom>
          <a:noFill/>
          <a:ln w="28575">
            <a:noFill/>
          </a:ln>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Nêu ví dụ về các tiêu chí cần đạt của sản phẩm.</a:t>
            </a:r>
            <a:endParaRPr lang="en-US" sz="2000" i="1">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3059999" y="1159171"/>
            <a:ext cx="642051" cy="348402"/>
          </a:xfrm>
          <a:prstGeom prst="rect">
            <a:avLst/>
          </a:prstGeom>
        </p:spPr>
      </p:pic>
      <p:grpSp>
        <p:nvGrpSpPr>
          <p:cNvPr id="3" name="Group 2"/>
          <p:cNvGrpSpPr/>
          <p:nvPr/>
        </p:nvGrpSpPr>
        <p:grpSpPr>
          <a:xfrm>
            <a:off x="579181" y="2265509"/>
            <a:ext cx="3026351" cy="2668440"/>
            <a:chOff x="579181" y="2265509"/>
            <a:chExt cx="3026351" cy="2668440"/>
          </a:xfrm>
        </p:grpSpPr>
        <p:sp>
          <p:nvSpPr>
            <p:cNvPr id="11" name="Google Shape;2840;p136"/>
            <p:cNvSpPr txBox="1"/>
            <p:nvPr/>
          </p:nvSpPr>
          <p:spPr>
            <a:xfrm>
              <a:off x="579181" y="2283120"/>
              <a:ext cx="3026350" cy="2650829"/>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2" name="TextBox 11"/>
            <p:cNvSpPr txBox="1"/>
            <p:nvPr/>
          </p:nvSpPr>
          <p:spPr>
            <a:xfrm>
              <a:off x="579181" y="2265509"/>
              <a:ext cx="3026351" cy="553998"/>
            </a:xfrm>
            <a:prstGeom prst="rect">
              <a:avLst/>
            </a:prstGeom>
            <a:noFill/>
            <a:ln w="28575">
              <a:noFill/>
            </a:ln>
          </p:spPr>
          <p:txBody>
            <a:bodyPr wrap="square" rtlCol="0">
              <a:spAutoFit/>
            </a:bodyPr>
            <a:lstStyle/>
            <a:p>
              <a:pPr algn="ctr">
                <a:lnSpc>
                  <a:spcPct val="150000"/>
                </a:lnSpc>
              </a:pPr>
              <a:r>
                <a:rPr lang="en-US" sz="2000" b="1" smtClean="0">
                  <a:solidFill>
                    <a:srgbClr val="CC3300"/>
                  </a:solidFill>
                  <a:latin typeface="Arial" panose="020B0604020202020204" pitchFamily="34" charset="0"/>
                  <a:cs typeface="Arial" panose="020B0604020202020204" pitchFamily="34" charset="0"/>
                </a:rPr>
                <a:t>Ví dụ bộ ghế xếp gọn:</a:t>
              </a:r>
              <a:endParaRPr lang="en-US" sz="2000" b="1" i="1">
                <a:solidFill>
                  <a:srgbClr val="CC3300"/>
                </a:solidFill>
                <a:latin typeface="Arial" panose="020B0604020202020204" pitchFamily="34" charset="0"/>
                <a:cs typeface="Arial" panose="020B0604020202020204" pitchFamily="34" charset="0"/>
              </a:endParaRPr>
            </a:p>
          </p:txBody>
        </p:sp>
        <p:pic>
          <p:nvPicPr>
            <p:cNvPr id="2050" name="Picture 2" descr="https://taduko.com/wp-content/uploads/2022/04/Ban-Thong-Minh-4-Ghe-Gap-Gon.jpg"/>
            <p:cNvPicPr>
              <a:picLocks noChangeAspect="1" noChangeArrowheads="1"/>
            </p:cNvPicPr>
            <p:nvPr/>
          </p:nvPicPr>
          <p:blipFill rotWithShape="1">
            <a:blip r:embed="rId3">
              <a:extLst>
                <a:ext uri="{28A0092B-C50C-407E-A947-70E740481C1C}">
                  <a14:useLocalDpi xmlns:a14="http://schemas.microsoft.com/office/drawing/2010/main" val="0"/>
                </a:ext>
              </a:extLst>
            </a:blip>
            <a:srcRect t="23006" b="1606"/>
            <a:stretch/>
          </p:blipFill>
          <p:spPr bwMode="auto">
            <a:xfrm>
              <a:off x="826087" y="2858488"/>
              <a:ext cx="2532537" cy="1909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852437" y="2265235"/>
            <a:ext cx="5073823" cy="1048657"/>
            <a:chOff x="3852437" y="2265235"/>
            <a:chExt cx="5073823" cy="1048657"/>
          </a:xfrm>
        </p:grpSpPr>
        <p:sp>
          <p:nvSpPr>
            <p:cNvPr id="14" name="Rounded Rectangle 13"/>
            <p:cNvSpPr/>
            <p:nvPr/>
          </p:nvSpPr>
          <p:spPr>
            <a:xfrm>
              <a:off x="4310767" y="2265235"/>
              <a:ext cx="4615493" cy="1048657"/>
            </a:xfrm>
            <a:prstGeom prst="roundRect">
              <a:avLst>
                <a:gd name="adj" fmla="val 13034"/>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Nhẹ, vừa đủ ngồi, dễ dàng xếp gọn, giảm diện tích chiếm chỗ, bền, đẹp.</a:t>
              </a:r>
              <a:endParaRPr lang="en-US" sz="2000">
                <a:solidFill>
                  <a:srgbClr val="000000"/>
                </a:solidFill>
              </a:endParaRPr>
            </a:p>
          </p:txBody>
        </p:sp>
        <p:sp>
          <p:nvSpPr>
            <p:cNvPr id="17" name="Right Arrow 16"/>
            <p:cNvSpPr/>
            <p:nvPr/>
          </p:nvSpPr>
          <p:spPr>
            <a:xfrm>
              <a:off x="3852437" y="2615600"/>
              <a:ext cx="353361" cy="3479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852437" y="3498138"/>
            <a:ext cx="5073823" cy="1440188"/>
            <a:chOff x="3852437" y="3498138"/>
            <a:chExt cx="5073823" cy="1440188"/>
          </a:xfrm>
        </p:grpSpPr>
        <p:sp>
          <p:nvSpPr>
            <p:cNvPr id="15" name="Rounded Rectangle 14"/>
            <p:cNvSpPr/>
            <p:nvPr/>
          </p:nvSpPr>
          <p:spPr>
            <a:xfrm>
              <a:off x="4310767" y="3498138"/>
              <a:ext cx="4615493" cy="1440188"/>
            </a:xfrm>
            <a:prstGeom prst="roundRect">
              <a:avLst>
                <a:gd name="adj" fmla="val 14683"/>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Tiêu chí về kích thước, tải trọng, khối lượng, giá thành, sự thân thiện với môi trường của sản phẩm.</a:t>
              </a:r>
              <a:endParaRPr lang="en-US" sz="2000">
                <a:solidFill>
                  <a:srgbClr val="000000"/>
                </a:solidFill>
              </a:endParaRPr>
            </a:p>
          </p:txBody>
        </p:sp>
        <p:sp>
          <p:nvSpPr>
            <p:cNvPr id="18" name="Right Arrow 17"/>
            <p:cNvSpPr/>
            <p:nvPr/>
          </p:nvSpPr>
          <p:spPr>
            <a:xfrm>
              <a:off x="3852437" y="4044269"/>
              <a:ext cx="353361" cy="3479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7975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795370"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2.2. Tìm hiểu tổng quan, đề xuất giải pháp</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3" name="Google Shape;2840;p136"/>
          <p:cNvSpPr txBox="1"/>
          <p:nvPr/>
        </p:nvSpPr>
        <p:spPr>
          <a:xfrm>
            <a:off x="432843" y="1088559"/>
            <a:ext cx="4777985" cy="362220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9" name="TextBox 18"/>
          <p:cNvSpPr txBox="1"/>
          <p:nvPr/>
        </p:nvSpPr>
        <p:spPr>
          <a:xfrm>
            <a:off x="568740" y="1690309"/>
            <a:ext cx="4516828" cy="2862322"/>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nội dung mục II.2 kết hợp quan sát Ví dụ 2 SGK tr.97, 98 và trả lời câu hỏi: </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Tìm </a:t>
            </a:r>
            <a:r>
              <a:rPr lang="vi-VN" sz="2000">
                <a:latin typeface="Arial" panose="020B0604020202020204" pitchFamily="34" charset="0"/>
                <a:cs typeface="Arial" panose="020B0604020202020204" pitchFamily="34" charset="0"/>
              </a:rPr>
              <a:t>hiểu tổng quan để làm gì?</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Giải </a:t>
            </a:r>
            <a:r>
              <a:rPr lang="vi-VN" sz="2000">
                <a:latin typeface="Arial" panose="020B0604020202020204" pitchFamily="34" charset="0"/>
                <a:cs typeface="Arial" panose="020B0604020202020204" pitchFamily="34" charset="0"/>
              </a:rPr>
              <a:t>pháp lựa chọn dựa vào cơ sở nào và được thể hiện như thế nào?</a:t>
            </a:r>
          </a:p>
        </p:txBody>
      </p:sp>
      <p:grpSp>
        <p:nvGrpSpPr>
          <p:cNvPr id="20" name="Group 19"/>
          <p:cNvGrpSpPr/>
          <p:nvPr/>
        </p:nvGrpSpPr>
        <p:grpSpPr>
          <a:xfrm>
            <a:off x="1392261" y="1139731"/>
            <a:ext cx="2859148" cy="496996"/>
            <a:chOff x="1122919" y="1142112"/>
            <a:chExt cx="2859148" cy="496996"/>
          </a:xfrm>
        </p:grpSpPr>
        <p:sp>
          <p:nvSpPr>
            <p:cNvPr id="21" name="TextBox 20"/>
            <p:cNvSpPr txBox="1"/>
            <p:nvPr/>
          </p:nvSpPr>
          <p:spPr>
            <a:xfrm>
              <a:off x="1374225" y="1142112"/>
              <a:ext cx="2607842" cy="496996"/>
            </a:xfrm>
            <a:prstGeom prst="rect">
              <a:avLst/>
            </a:prstGeom>
            <a:noFill/>
            <a:ln w="28575">
              <a:noFill/>
            </a:ln>
          </p:spPr>
          <p:txBody>
            <a:bodyPr wrap="square" rtlCol="0">
              <a:spAutoFit/>
            </a:bodyPr>
            <a:lstStyle/>
            <a:p>
              <a:pPr algn="just">
                <a:lnSpc>
                  <a:spcPct val="150000"/>
                </a:lnSpc>
              </a:pPr>
              <a:r>
                <a:rPr lang="en-US" sz="2000" b="1" smtClean="0">
                  <a:solidFill>
                    <a:srgbClr val="2EA2DB"/>
                  </a:solidFill>
                  <a:latin typeface="Arial" panose="020B0604020202020204" pitchFamily="34" charset="0"/>
                  <a:cs typeface="Arial" panose="020B0604020202020204" pitchFamily="34" charset="0"/>
                </a:rPr>
                <a:t>Thảo luận theo cặp</a:t>
              </a:r>
              <a:endParaRPr lang="en-US" sz="2000" b="1" i="1">
                <a:solidFill>
                  <a:srgbClr val="2EA2DB"/>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919" y="1291171"/>
              <a:ext cx="270590" cy="273312"/>
            </a:xfrm>
            <a:prstGeom prst="rect">
              <a:avLst/>
            </a:prstGeom>
          </p:spPr>
        </p:pic>
      </p:grpSp>
      <p:pic>
        <p:nvPicPr>
          <p:cNvPr id="4098" name="Picture 2" descr="https://images.careerbuilder.vn/content/images/thiet-ke-he-thong-co-dien-careerbui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089" y="1808429"/>
            <a:ext cx="3298427" cy="2182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9319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p:cTn id="23" dur="500" fill="hold"/>
                                        <p:tgtEl>
                                          <p:spTgt spid="4098"/>
                                        </p:tgtEl>
                                        <p:attrNameLst>
                                          <p:attrName>ppt_w</p:attrName>
                                        </p:attrNameLst>
                                      </p:cBhvr>
                                      <p:tavLst>
                                        <p:tav tm="0">
                                          <p:val>
                                            <p:fltVal val="0"/>
                                          </p:val>
                                        </p:tav>
                                        <p:tav tm="100000">
                                          <p:val>
                                            <p:strVal val="#ppt_w"/>
                                          </p:val>
                                        </p:tav>
                                      </p:tavLst>
                                    </p:anim>
                                    <p:anim calcmode="lin" valueType="num">
                                      <p:cBhvr>
                                        <p:cTn id="24" dur="500" fill="hold"/>
                                        <p:tgtEl>
                                          <p:spTgt spid="4098"/>
                                        </p:tgtEl>
                                        <p:attrNameLst>
                                          <p:attrName>ppt_h</p:attrName>
                                        </p:attrNameLst>
                                      </p:cBhvr>
                                      <p:tavLst>
                                        <p:tav tm="0">
                                          <p:val>
                                            <p:fltVal val="0"/>
                                          </p:val>
                                        </p:tav>
                                        <p:tav tm="100000">
                                          <p:val>
                                            <p:strVal val="#ppt_h"/>
                                          </p:val>
                                        </p:tav>
                                      </p:tavLst>
                                    </p:anim>
                                    <p:animEffect transition="in" filter="fade">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795370"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2.2. Tìm hiểu tổng quan, đề xuất giải pháp</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9" name="Google Shape;2840;p136"/>
          <p:cNvSpPr txBox="1"/>
          <p:nvPr/>
        </p:nvSpPr>
        <p:spPr>
          <a:xfrm>
            <a:off x="583703" y="2500446"/>
            <a:ext cx="8124870" cy="58755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0" name="TextBox 9"/>
          <p:cNvSpPr txBox="1"/>
          <p:nvPr/>
        </p:nvSpPr>
        <p:spPr>
          <a:xfrm>
            <a:off x="206679" y="841516"/>
            <a:ext cx="6795370" cy="1420325"/>
          </a:xfrm>
          <a:prstGeom prst="rect">
            <a:avLst/>
          </a:prstGeom>
          <a:noFill/>
          <a:ln w="28575">
            <a:noFill/>
          </a:ln>
        </p:spPr>
        <p:txBody>
          <a:bodyPr wrap="square" rtlCol="0">
            <a:spAutoFit/>
          </a:bodyPr>
          <a:lstStyle/>
          <a:p>
            <a:pPr algn="just">
              <a:lnSpc>
                <a:spcPct val="150000"/>
              </a:lnSpc>
            </a:pPr>
            <a:r>
              <a:rPr lang="vi-VN" sz="2000" b="1">
                <a:solidFill>
                  <a:srgbClr val="CC3300"/>
                </a:solidFill>
                <a:latin typeface="Arial" panose="020B0604020202020204" pitchFamily="34" charset="0"/>
                <a:cs typeface="Arial" panose="020B0604020202020204" pitchFamily="34" charset="0"/>
              </a:rPr>
              <a:t>Tìm hiểu tổng quan cần tổng hợp thông tin khoa học liên quan đến sản phẩm và các sản phẩm tương tự đã có trên thị trường để:</a:t>
            </a:r>
            <a:endParaRPr lang="en-US" sz="2000" b="1" i="1">
              <a:solidFill>
                <a:srgbClr val="CC3300"/>
              </a:solidFill>
              <a:latin typeface="Arial" panose="020B0604020202020204" pitchFamily="34" charset="0"/>
              <a:cs typeface="Arial" panose="020B0604020202020204" pitchFamily="34" charset="0"/>
            </a:endParaRPr>
          </a:p>
        </p:txBody>
      </p:sp>
      <p:sp>
        <p:nvSpPr>
          <p:cNvPr id="11" name="TextBox 10"/>
          <p:cNvSpPr txBox="1"/>
          <p:nvPr/>
        </p:nvSpPr>
        <p:spPr>
          <a:xfrm>
            <a:off x="685301" y="2594170"/>
            <a:ext cx="7250385"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Có có sở khoa học và công nghệ giúp giải quyết vấn đề.</a:t>
            </a:r>
            <a:endParaRPr lang="en-US" sz="2000" i="1">
              <a:latin typeface="Arial" panose="020B0604020202020204" pitchFamily="34" charset="0"/>
              <a:cs typeface="Arial" panose="020B0604020202020204" pitchFamily="34" charset="0"/>
            </a:endParaRPr>
          </a:p>
        </p:txBody>
      </p:sp>
      <p:sp>
        <p:nvSpPr>
          <p:cNvPr id="12" name="Google Shape;360;p54"/>
          <p:cNvSpPr/>
          <p:nvPr/>
        </p:nvSpPr>
        <p:spPr>
          <a:xfrm rot="21091066">
            <a:off x="395969" y="2515470"/>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40;p136"/>
          <p:cNvSpPr txBox="1"/>
          <p:nvPr/>
        </p:nvSpPr>
        <p:spPr>
          <a:xfrm>
            <a:off x="583701" y="3283066"/>
            <a:ext cx="8124872" cy="609366"/>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5" name="TextBox 14"/>
          <p:cNvSpPr txBox="1"/>
          <p:nvPr/>
        </p:nvSpPr>
        <p:spPr>
          <a:xfrm>
            <a:off x="685300" y="3400253"/>
            <a:ext cx="4753581"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Kế thừa ưu điểm của giải pháp cũ.</a:t>
            </a:r>
            <a:endParaRPr lang="en-US" sz="2000" i="1">
              <a:latin typeface="Arial" panose="020B0604020202020204" pitchFamily="34" charset="0"/>
              <a:cs typeface="Arial" panose="020B0604020202020204" pitchFamily="34" charset="0"/>
            </a:endParaRPr>
          </a:p>
        </p:txBody>
      </p:sp>
      <p:sp>
        <p:nvSpPr>
          <p:cNvPr id="17" name="Google Shape;360;p54"/>
          <p:cNvSpPr/>
          <p:nvPr/>
        </p:nvSpPr>
        <p:spPr>
          <a:xfrm rot="21091066">
            <a:off x="395967" y="3298090"/>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40;p136"/>
          <p:cNvSpPr txBox="1"/>
          <p:nvPr/>
        </p:nvSpPr>
        <p:spPr>
          <a:xfrm>
            <a:off x="583701" y="4087494"/>
            <a:ext cx="8124872" cy="609366"/>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3" name="TextBox 22"/>
          <p:cNvSpPr txBox="1"/>
          <p:nvPr/>
        </p:nvSpPr>
        <p:spPr>
          <a:xfrm>
            <a:off x="685301" y="4204681"/>
            <a:ext cx="8023272" cy="400110"/>
          </a:xfrm>
          <a:prstGeom prst="rect">
            <a:avLst/>
          </a:prstGeom>
          <a:noFill/>
          <a:ln w="28575">
            <a:noFill/>
          </a:ln>
        </p:spPr>
        <p:txBody>
          <a:bodyPr wrap="square" rtlCol="0">
            <a:spAutoFit/>
          </a:bodyPr>
          <a:lstStyle/>
          <a:p>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Đánh giá nhu cầu của người dùng đối với sản phẩm dự kiến thiết kế.</a:t>
            </a:r>
            <a:endParaRPr lang="en-US" sz="2000" i="1">
              <a:latin typeface="Arial" panose="020B0604020202020204" pitchFamily="34" charset="0"/>
              <a:cs typeface="Arial" panose="020B0604020202020204" pitchFamily="34" charset="0"/>
            </a:endParaRPr>
          </a:p>
        </p:txBody>
      </p:sp>
      <p:sp>
        <p:nvSpPr>
          <p:cNvPr id="24" name="Google Shape;360;p54"/>
          <p:cNvSpPr/>
          <p:nvPr/>
        </p:nvSpPr>
        <p:spPr>
          <a:xfrm rot="21091066">
            <a:off x="395967" y="4102518"/>
            <a:ext cx="332600" cy="31975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CC33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596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4" grpId="0" animBg="1"/>
      <p:bldP spid="15" grpId="0"/>
      <p:bldP spid="17" grpId="0" animBg="1"/>
      <p:bldP spid="18" grpId="0" animBg="1"/>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6795370" cy="579277"/>
          </a:xfrm>
          <a:prstGeom prst="rect">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600" b="1" smtClean="0">
                <a:solidFill>
                  <a:schemeClr val="dk1"/>
                </a:solidFill>
                <a:latin typeface="Arial" panose="020B0604020202020204" pitchFamily="34" charset="0"/>
                <a:ea typeface="Hammersmith One"/>
                <a:cs typeface="Arial" panose="020B0604020202020204" pitchFamily="34" charset="0"/>
                <a:sym typeface="Hammersmith One"/>
              </a:rPr>
              <a:t>2.2. Tìm hiểu tổng quan, đề xuất giải pháp</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3" name="Google Shape;2840;p136"/>
          <p:cNvSpPr txBox="1"/>
          <p:nvPr/>
        </p:nvSpPr>
        <p:spPr>
          <a:xfrm>
            <a:off x="360272" y="1137527"/>
            <a:ext cx="4560071" cy="338184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9" name="TextBox 18"/>
          <p:cNvSpPr txBox="1"/>
          <p:nvPr/>
        </p:nvSpPr>
        <p:spPr>
          <a:xfrm>
            <a:off x="498132" y="1195381"/>
            <a:ext cx="4284350" cy="3323987"/>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Đề xuất một số giải pháp; đánh giá ưu, nhược điểm của mỗi giải pháp để lựa chọn giải pháp tối ưu nhất trên cơ sở điều kiện kinh tế, nguồn lực sản xuất, thời gian,... Giải pháp được lựa chọn cần bám sát tiêu chí cần đạt của sản phẩm.</a:t>
            </a:r>
          </a:p>
        </p:txBody>
      </p:sp>
      <p:pic>
        <p:nvPicPr>
          <p:cNvPr id="5122" name="Picture 2" descr="Ngành Kỹ sư xây dựng và công việc của kỹ sư công trình"/>
          <p:cNvPicPr>
            <a:picLocks noChangeAspect="1" noChangeArrowheads="1"/>
          </p:cNvPicPr>
          <p:nvPr/>
        </p:nvPicPr>
        <p:blipFill rotWithShape="1">
          <a:blip r:embed="rId2">
            <a:extLst>
              <a:ext uri="{28A0092B-C50C-407E-A947-70E740481C1C}">
                <a14:useLocalDpi xmlns:a14="http://schemas.microsoft.com/office/drawing/2010/main" val="0"/>
              </a:ext>
            </a:extLst>
          </a:blip>
          <a:srcRect l="27967" r="5213"/>
          <a:stretch/>
        </p:blipFill>
        <p:spPr bwMode="auto">
          <a:xfrm>
            <a:off x="5174319" y="1416537"/>
            <a:ext cx="3450164" cy="269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6318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2.3. Xây dựng nguyên mẫu</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grpSp>
        <p:nvGrpSpPr>
          <p:cNvPr id="2" name="Group 1"/>
          <p:cNvGrpSpPr/>
          <p:nvPr/>
        </p:nvGrpSpPr>
        <p:grpSpPr>
          <a:xfrm>
            <a:off x="814614" y="1253671"/>
            <a:ext cx="3682999" cy="3207657"/>
            <a:chOff x="814614" y="1253671"/>
            <a:chExt cx="3682999" cy="3207657"/>
          </a:xfrm>
        </p:grpSpPr>
        <p:sp>
          <p:nvSpPr>
            <p:cNvPr id="6" name="Rounded Rectangle 5"/>
            <p:cNvSpPr/>
            <p:nvPr/>
          </p:nvSpPr>
          <p:spPr>
            <a:xfrm>
              <a:off x="814614" y="1253671"/>
              <a:ext cx="3682999" cy="3207657"/>
            </a:xfrm>
            <a:prstGeom prst="roundRect">
              <a:avLst/>
            </a:prstGeom>
            <a:solidFill>
              <a:schemeClr val="accent6"/>
            </a:solidFill>
            <a:ln>
              <a:solidFill>
                <a:srgbClr val="C8A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7769" y="2209547"/>
              <a:ext cx="3236687" cy="1938992"/>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en-US" sz="2000" smtClean="0">
                  <a:latin typeface="Arial" panose="020B0604020202020204" pitchFamily="34" charset="0"/>
                  <a:cs typeface="Arial" panose="020B0604020202020204" pitchFamily="34" charset="0"/>
                </a:rPr>
                <a:t>ọc </a:t>
              </a:r>
              <a:r>
                <a:rPr lang="en-US" sz="2000">
                  <a:latin typeface="Arial" panose="020B0604020202020204" pitchFamily="34" charset="0"/>
                  <a:cs typeface="Arial" panose="020B0604020202020204" pitchFamily="34" charset="0"/>
                </a:rPr>
                <a:t>nội dung mục III.3 và cho biết: </a:t>
              </a:r>
              <a:r>
                <a:rPr lang="en-US" sz="2000" i="1">
                  <a:latin typeface="Arial" panose="020B0604020202020204" pitchFamily="34" charset="0"/>
                  <a:cs typeface="Arial" panose="020B0604020202020204" pitchFamily="34" charset="0"/>
                </a:rPr>
                <a:t>Xây dựng nguyên mẫu dựa vào đâu để đánh giá nguyên mẫu?</a:t>
              </a:r>
            </a:p>
          </p:txBody>
        </p:sp>
        <p:pic>
          <p:nvPicPr>
            <p:cNvPr id="8" name="Picture 7"/>
            <p:cNvPicPr>
              <a:picLocks noChangeAspect="1"/>
            </p:cNvPicPr>
            <p:nvPr/>
          </p:nvPicPr>
          <p:blipFill>
            <a:blip r:embed="rId2"/>
            <a:stretch>
              <a:fillRect/>
            </a:stretch>
          </p:blipFill>
          <p:spPr>
            <a:xfrm>
              <a:off x="2088470" y="1504597"/>
              <a:ext cx="1135283" cy="616049"/>
            </a:xfrm>
            <a:prstGeom prst="rect">
              <a:avLst/>
            </a:prstGeom>
          </p:spPr>
        </p:pic>
      </p:grpSp>
      <p:pic>
        <p:nvPicPr>
          <p:cNvPr id="9" name="Picture 15"/>
          <p:cNvPicPr>
            <a:picLocks noChangeAspect="1"/>
          </p:cNvPicPr>
          <p:nvPr/>
        </p:nvPicPr>
        <p:blipFill>
          <a:blip r:embed="rId3"/>
          <a:srcRect/>
          <a:stretch>
            <a:fillRect/>
          </a:stretch>
        </p:blipFill>
        <p:spPr>
          <a:xfrm>
            <a:off x="5178197" y="771666"/>
            <a:ext cx="2004637" cy="3927452"/>
          </a:xfrm>
          <a:prstGeom prst="rect">
            <a:avLst/>
          </a:prstGeom>
        </p:spPr>
      </p:pic>
    </p:spTree>
    <p:extLst>
      <p:ext uri="{BB962C8B-B14F-4D97-AF65-F5344CB8AC3E}">
        <p14:creationId xmlns:p14="http://schemas.microsoft.com/office/powerpoint/2010/main" val="3808179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2.3. Xây dựng nguyên mẫu</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0" name="Google Shape;2840;p136"/>
          <p:cNvSpPr txBox="1"/>
          <p:nvPr/>
        </p:nvSpPr>
        <p:spPr>
          <a:xfrm>
            <a:off x="360272" y="1137527"/>
            <a:ext cx="4560071" cy="338184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1" name="TextBox 10"/>
          <p:cNvSpPr txBox="1"/>
          <p:nvPr/>
        </p:nvSpPr>
        <p:spPr>
          <a:xfrm>
            <a:off x="498132" y="1195381"/>
            <a:ext cx="4284350" cy="3323987"/>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Giải pháp lựa chọn cần được thể hiện dưới dạng bản vẽ chi tiết có đầy đủ thông tin để chế tạo nguyên mẫu. Trên cơ sở đó, xác định kết cấu, chuẩn bị và tính toán vật liệu, lập kế hoạch và tiến hành chế tạo nguyên mẫu.</a:t>
            </a:r>
            <a:endParaRPr lang="vi-VN" sz="20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203" y="1137527"/>
            <a:ext cx="3784714" cy="3465695"/>
          </a:xfrm>
          <a:prstGeom prst="rect">
            <a:avLst/>
          </a:prstGeom>
        </p:spPr>
      </p:pic>
    </p:spTree>
    <p:extLst>
      <p:ext uri="{BB962C8B-B14F-4D97-AF65-F5344CB8AC3E}">
        <p14:creationId xmlns:p14="http://schemas.microsoft.com/office/powerpoint/2010/main" val="2155727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2.3. Xây dựng nguyên mẫu</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0" name="Google Shape;2840;p136"/>
          <p:cNvSpPr txBox="1"/>
          <p:nvPr/>
        </p:nvSpPr>
        <p:spPr>
          <a:xfrm>
            <a:off x="360272" y="1137527"/>
            <a:ext cx="4560071" cy="338184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1" name="TextBox 10"/>
          <p:cNvSpPr txBox="1"/>
          <p:nvPr/>
        </p:nvSpPr>
        <p:spPr>
          <a:xfrm>
            <a:off x="498132" y="1195381"/>
            <a:ext cx="4284350" cy="3323987"/>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Nguyên mẫu là phiên bản đầu tiên của sản phẩm, có thể được làm bằng vật liệu khác với sản phẩm cuối cùng để tiết kiệm thời gian và chi phí. Mẫu này được kiểm tra, đánh giá theo các tiêu chí cần đạt của sản phẩm.</a:t>
            </a:r>
            <a:endParaRPr lang="vi-VN" sz="2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203" y="1137527"/>
            <a:ext cx="3784714" cy="3465695"/>
          </a:xfrm>
          <a:prstGeom prst="rect">
            <a:avLst/>
          </a:prstGeom>
        </p:spPr>
      </p:pic>
    </p:spTree>
    <p:extLst>
      <p:ext uri="{BB962C8B-B14F-4D97-AF65-F5344CB8AC3E}">
        <p14:creationId xmlns:p14="http://schemas.microsoft.com/office/powerpoint/2010/main" val="29778026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5;p136"/>
          <p:cNvSpPr txBox="1"/>
          <p:nvPr/>
        </p:nvSpPr>
        <p:spPr>
          <a:xfrm>
            <a:off x="1" y="328286"/>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KHỞI ĐỘNG</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grpSp>
        <p:nvGrpSpPr>
          <p:cNvPr id="14" name="Group 13"/>
          <p:cNvGrpSpPr/>
          <p:nvPr/>
        </p:nvGrpSpPr>
        <p:grpSpPr>
          <a:xfrm>
            <a:off x="4560666" y="1233714"/>
            <a:ext cx="3988248" cy="3564131"/>
            <a:chOff x="4560666" y="1233714"/>
            <a:chExt cx="3988248" cy="3564131"/>
          </a:xfrm>
        </p:grpSpPr>
        <p:sp>
          <p:nvSpPr>
            <p:cNvPr id="10" name="Google Shape;2840;p136"/>
            <p:cNvSpPr txBox="1"/>
            <p:nvPr/>
          </p:nvSpPr>
          <p:spPr>
            <a:xfrm>
              <a:off x="4560666" y="1233714"/>
              <a:ext cx="3988248" cy="356413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1" name="TextBox 10"/>
            <p:cNvSpPr txBox="1"/>
            <p:nvPr/>
          </p:nvSpPr>
          <p:spPr>
            <a:xfrm>
              <a:off x="4715700" y="1358330"/>
              <a:ext cx="3678180" cy="3323987"/>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Quan sát Hình 19.1 và cho biết hai chiếc ghế ngồi có đặc điểm chung nào? Hãy dự đoán nhu cầu, vấn đề cần giải quyết ở đây là gì khiến các kĩ sư thiết kế ra những chiếc ghế như vậy?</a:t>
              </a:r>
              <a:endParaRPr lang="en-US" sz="2000" i="1">
                <a:latin typeface="Arial" panose="020B0604020202020204" pitchFamily="34" charset="0"/>
                <a:cs typeface="Arial" panose="020B0604020202020204" pitchFamily="34" charset="0"/>
              </a:endParaRPr>
            </a:p>
          </p:txBody>
        </p:sp>
      </p:grpSp>
      <p:grpSp>
        <p:nvGrpSpPr>
          <p:cNvPr id="15" name="Group 14"/>
          <p:cNvGrpSpPr/>
          <p:nvPr/>
        </p:nvGrpSpPr>
        <p:grpSpPr>
          <a:xfrm>
            <a:off x="497258" y="1233714"/>
            <a:ext cx="3678180" cy="3201468"/>
            <a:chOff x="497258" y="1233714"/>
            <a:chExt cx="3678180" cy="3201468"/>
          </a:xfrm>
        </p:grpSpPr>
        <p:pic>
          <p:nvPicPr>
            <p:cNvPr id="12" name="Picture 11"/>
            <p:cNvPicPr>
              <a:picLocks noChangeAspect="1"/>
            </p:cNvPicPr>
            <p:nvPr/>
          </p:nvPicPr>
          <p:blipFill rotWithShape="1">
            <a:blip r:embed="rId2">
              <a:clrChange>
                <a:clrFrom>
                  <a:srgbClr val="FFFFFF"/>
                </a:clrFrom>
                <a:clrTo>
                  <a:srgbClr val="FFFFFF">
                    <a:alpha val="0"/>
                  </a:srgbClr>
                </a:clrTo>
              </a:clrChange>
            </a:blip>
            <a:srcRect b="14566"/>
            <a:stretch/>
          </p:blipFill>
          <p:spPr>
            <a:xfrm>
              <a:off x="550638" y="1233714"/>
              <a:ext cx="3571420" cy="2704472"/>
            </a:xfrm>
            <a:prstGeom prst="rect">
              <a:avLst/>
            </a:prstGeom>
          </p:spPr>
        </p:pic>
        <p:sp>
          <p:nvSpPr>
            <p:cNvPr id="13" name="TextBox 12"/>
            <p:cNvSpPr txBox="1"/>
            <p:nvPr/>
          </p:nvSpPr>
          <p:spPr>
            <a:xfrm>
              <a:off x="497258" y="3938186"/>
              <a:ext cx="3678180" cy="496996"/>
            </a:xfrm>
            <a:prstGeom prst="rect">
              <a:avLst/>
            </a:prstGeom>
            <a:noFill/>
            <a:ln w="28575">
              <a:noFill/>
            </a:ln>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Hình 19.1. Ghế ngồi</a:t>
              </a:r>
              <a:endParaRPr lang="en-US" sz="20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467277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2.3. Xây dựng nguyên mẫu</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0" name="Google Shape;2840;p136"/>
          <p:cNvSpPr txBox="1"/>
          <p:nvPr/>
        </p:nvSpPr>
        <p:spPr>
          <a:xfrm>
            <a:off x="858727" y="1025929"/>
            <a:ext cx="4114105" cy="3826362"/>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1" name="TextBox 10"/>
          <p:cNvSpPr txBox="1"/>
          <p:nvPr/>
        </p:nvSpPr>
        <p:spPr>
          <a:xfrm>
            <a:off x="1011374" y="1486412"/>
            <a:ext cx="3808809" cy="3323987"/>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nội dung mục II.3 kết hợp quan sát Ví dụ 3 SGK tr.99 và trả lời câu hỏi: </a:t>
            </a:r>
            <a:r>
              <a:rPr lang="vi-VN" sz="2000" i="1">
                <a:latin typeface="Arial" panose="020B0604020202020204" pitchFamily="34" charset="0"/>
                <a:cs typeface="Arial" panose="020B0604020202020204" pitchFamily="34" charset="0"/>
              </a:rPr>
              <a:t>Quan sát Hình 19.5, cho biết cần phải chế tạo bao nhiêu chi tiết để lắp ráp được một chiếc ghế? Bộ ghế này được sử dụng như thế nào?</a:t>
            </a:r>
            <a:endParaRPr lang="en-US" sz="2000" i="1">
              <a:latin typeface="Arial" panose="020B0604020202020204" pitchFamily="34" charset="0"/>
              <a:cs typeface="Arial" panose="020B0604020202020204" pitchFamily="34" charset="0"/>
            </a:endParaRPr>
          </a:p>
        </p:txBody>
      </p:sp>
      <p:grpSp>
        <p:nvGrpSpPr>
          <p:cNvPr id="2" name="Group 1"/>
          <p:cNvGrpSpPr/>
          <p:nvPr/>
        </p:nvGrpSpPr>
        <p:grpSpPr>
          <a:xfrm>
            <a:off x="1656995" y="1025929"/>
            <a:ext cx="2517566" cy="553998"/>
            <a:chOff x="939618" y="1172342"/>
            <a:chExt cx="2517566" cy="553998"/>
          </a:xfrm>
        </p:grpSpPr>
        <p:sp>
          <p:nvSpPr>
            <p:cNvPr id="13" name="TextBox 12"/>
            <p:cNvSpPr txBox="1"/>
            <p:nvPr/>
          </p:nvSpPr>
          <p:spPr>
            <a:xfrm>
              <a:off x="1234906" y="1172342"/>
              <a:ext cx="2222278" cy="553998"/>
            </a:xfrm>
            <a:prstGeom prst="rect">
              <a:avLst/>
            </a:prstGeom>
            <a:noFill/>
            <a:ln w="28575">
              <a:noFill/>
            </a:ln>
          </p:spPr>
          <p:txBody>
            <a:bodyPr wrap="square" rtlCol="0">
              <a:spAutoFit/>
            </a:bodyPr>
            <a:lstStyle/>
            <a:p>
              <a:pPr algn="just">
                <a:lnSpc>
                  <a:spcPct val="150000"/>
                </a:lnSpc>
              </a:pPr>
              <a:r>
                <a:rPr lang="en-US" sz="2000" b="1" smtClean="0">
                  <a:solidFill>
                    <a:srgbClr val="00B050"/>
                  </a:solidFill>
                  <a:latin typeface="Arial" panose="020B0604020202020204" pitchFamily="34" charset="0"/>
                  <a:cs typeface="Arial" panose="020B0604020202020204" pitchFamily="34" charset="0"/>
                </a:rPr>
                <a:t>Hoạt động nhóm</a:t>
              </a:r>
              <a:endParaRPr lang="en-US" sz="2000" b="1" i="1">
                <a:solidFill>
                  <a:srgbClr val="00B050"/>
                </a:solidFill>
                <a:latin typeface="Arial" panose="020B0604020202020204" pitchFamily="34" charset="0"/>
                <a:cs typeface="Arial" panose="020B0604020202020204" pitchFamily="34" charset="0"/>
              </a:endParaRPr>
            </a:p>
          </p:txBody>
        </p:sp>
        <p:pic>
          <p:nvPicPr>
            <p:cNvPr id="15"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618" y="1327278"/>
              <a:ext cx="320063" cy="26365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3"/>
          <a:stretch>
            <a:fillRect/>
          </a:stretch>
        </p:blipFill>
        <p:spPr>
          <a:xfrm>
            <a:off x="6470556" y="2741826"/>
            <a:ext cx="2079376" cy="2068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5268117" y="984037"/>
            <a:ext cx="2036168" cy="2090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5096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2.3. Xây dựng nguyên mẫu</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pic>
        <p:nvPicPr>
          <p:cNvPr id="4" name="Picture 3"/>
          <p:cNvPicPr>
            <a:picLocks noChangeAspect="1"/>
          </p:cNvPicPr>
          <p:nvPr/>
        </p:nvPicPr>
        <p:blipFill>
          <a:blip r:embed="rId2"/>
          <a:stretch>
            <a:fillRect/>
          </a:stretch>
        </p:blipFill>
        <p:spPr>
          <a:xfrm>
            <a:off x="6470556" y="2741826"/>
            <a:ext cx="2079376" cy="2068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5268117" y="984037"/>
            <a:ext cx="2036168" cy="2090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p:cNvGrpSpPr/>
          <p:nvPr/>
        </p:nvGrpSpPr>
        <p:grpSpPr>
          <a:xfrm>
            <a:off x="495635" y="1032767"/>
            <a:ext cx="4288932" cy="1192342"/>
            <a:chOff x="495635" y="1032767"/>
            <a:chExt cx="4288932" cy="1192342"/>
          </a:xfrm>
        </p:grpSpPr>
        <p:sp>
          <p:nvSpPr>
            <p:cNvPr id="12" name="Rounded Rectangle 11"/>
            <p:cNvSpPr/>
            <p:nvPr/>
          </p:nvSpPr>
          <p:spPr>
            <a:xfrm>
              <a:off x="1251709" y="1032767"/>
              <a:ext cx="3532858" cy="1192342"/>
            </a:xfrm>
            <a:prstGeom prst="roundRect">
              <a:avLst>
                <a:gd name="adj" fmla="val 13034"/>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Để lắp ráp 1 chiếc ghế cần 5 chi tiết như hình. </a:t>
              </a:r>
            </a:p>
          </p:txBody>
        </p:sp>
        <p:sp>
          <p:nvSpPr>
            <p:cNvPr id="14" name="Right Arrow 13"/>
            <p:cNvSpPr/>
            <p:nvPr/>
          </p:nvSpPr>
          <p:spPr>
            <a:xfrm>
              <a:off x="495635" y="1360606"/>
              <a:ext cx="545048" cy="5366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95635" y="2486210"/>
            <a:ext cx="4288932" cy="2401674"/>
            <a:chOff x="495635" y="2486210"/>
            <a:chExt cx="4288932" cy="2401674"/>
          </a:xfrm>
        </p:grpSpPr>
        <p:sp>
          <p:nvSpPr>
            <p:cNvPr id="17" name="Rounded Rectangle 16"/>
            <p:cNvSpPr/>
            <p:nvPr/>
          </p:nvSpPr>
          <p:spPr>
            <a:xfrm>
              <a:off x="1251709" y="2486210"/>
              <a:ext cx="3532858" cy="2401674"/>
            </a:xfrm>
            <a:prstGeom prst="roundRect">
              <a:avLst>
                <a:gd name="adj" fmla="val 7746"/>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rPr>
                <a:t>Cách </a:t>
              </a:r>
              <a:r>
                <a:rPr lang="vi-VN" sz="2000">
                  <a:solidFill>
                    <a:srgbClr val="000000"/>
                  </a:solidFill>
                </a:rPr>
                <a:t>sử dụng ghế: </a:t>
              </a:r>
            </a:p>
            <a:p>
              <a:pPr algn="just">
                <a:lnSpc>
                  <a:spcPct val="150000"/>
                </a:lnSpc>
              </a:pPr>
              <a:r>
                <a:rPr lang="vi-VN" sz="2000" smtClean="0">
                  <a:solidFill>
                    <a:srgbClr val="000000"/>
                  </a:solidFill>
                </a:rPr>
                <a:t>•</a:t>
              </a:r>
              <a:r>
                <a:rPr lang="en-US" sz="2000" smtClean="0">
                  <a:solidFill>
                    <a:srgbClr val="000000"/>
                  </a:solidFill>
                </a:rPr>
                <a:t> </a:t>
              </a:r>
              <a:r>
                <a:rPr lang="vi-VN" sz="2000" smtClean="0">
                  <a:solidFill>
                    <a:srgbClr val="000000"/>
                  </a:solidFill>
                </a:rPr>
                <a:t>Có </a:t>
              </a:r>
              <a:r>
                <a:rPr lang="vi-VN" sz="2000">
                  <a:solidFill>
                    <a:srgbClr val="000000"/>
                  </a:solidFill>
                </a:rPr>
                <a:t>thể sử dụng ghế sau khi lắp.</a:t>
              </a:r>
            </a:p>
            <a:p>
              <a:pPr algn="just">
                <a:lnSpc>
                  <a:spcPct val="150000"/>
                </a:lnSpc>
              </a:pPr>
              <a:r>
                <a:rPr lang="vi-VN" sz="2000" smtClean="0">
                  <a:solidFill>
                    <a:srgbClr val="000000"/>
                  </a:solidFill>
                </a:rPr>
                <a:t>•</a:t>
              </a:r>
              <a:r>
                <a:rPr lang="en-US" sz="2000" smtClean="0">
                  <a:solidFill>
                    <a:srgbClr val="000000"/>
                  </a:solidFill>
                </a:rPr>
                <a:t> </a:t>
              </a:r>
              <a:r>
                <a:rPr lang="vi-VN" sz="2000" smtClean="0">
                  <a:solidFill>
                    <a:srgbClr val="000000"/>
                  </a:solidFill>
                </a:rPr>
                <a:t>Có </a:t>
              </a:r>
              <a:r>
                <a:rPr lang="vi-VN" sz="2000">
                  <a:solidFill>
                    <a:srgbClr val="000000"/>
                  </a:solidFill>
                </a:rPr>
                <a:t>thể dùng 1 chi tiết sử dụng như 1 chiếc ghế.</a:t>
              </a:r>
            </a:p>
          </p:txBody>
        </p:sp>
        <p:sp>
          <p:nvSpPr>
            <p:cNvPr id="19" name="Right Arrow 18"/>
            <p:cNvSpPr/>
            <p:nvPr/>
          </p:nvSpPr>
          <p:spPr>
            <a:xfrm>
              <a:off x="495635" y="3418715"/>
              <a:ext cx="545048" cy="5366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0642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2.4. Thử nghiệm, đánh giá</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9" name="Google Shape;2840;p136"/>
          <p:cNvSpPr txBox="1"/>
          <p:nvPr/>
        </p:nvSpPr>
        <p:spPr>
          <a:xfrm>
            <a:off x="432843" y="1088559"/>
            <a:ext cx="4469357" cy="3622201"/>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0" name="TextBox 9"/>
          <p:cNvSpPr txBox="1"/>
          <p:nvPr/>
        </p:nvSpPr>
        <p:spPr>
          <a:xfrm>
            <a:off x="568740" y="1690309"/>
            <a:ext cx="4219160" cy="2862322"/>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nội dung mục II.4 kết hợp quan sát Ví dụ 4 SGK tr.99, 100 và trả lời câu hỏi: </a:t>
            </a:r>
            <a:r>
              <a:rPr lang="vi-VN" sz="2000" i="1">
                <a:latin typeface="Arial" panose="020B0604020202020204" pitchFamily="34" charset="0"/>
                <a:cs typeface="Arial" panose="020B0604020202020204" pitchFamily="34" charset="0"/>
              </a:rPr>
              <a:t>Nguyên mẫu được thử nghiệm và đánh giá theo những nội dung gì, cách thức nào, với sự tham gia của ai?</a:t>
            </a:r>
          </a:p>
        </p:txBody>
      </p:sp>
      <p:grpSp>
        <p:nvGrpSpPr>
          <p:cNvPr id="11" name="Group 10"/>
          <p:cNvGrpSpPr/>
          <p:nvPr/>
        </p:nvGrpSpPr>
        <p:grpSpPr>
          <a:xfrm>
            <a:off x="1248746" y="1140936"/>
            <a:ext cx="2859148" cy="496996"/>
            <a:chOff x="1122919" y="1142112"/>
            <a:chExt cx="2859148" cy="496996"/>
          </a:xfrm>
        </p:grpSpPr>
        <p:sp>
          <p:nvSpPr>
            <p:cNvPr id="13" name="TextBox 12"/>
            <p:cNvSpPr txBox="1"/>
            <p:nvPr/>
          </p:nvSpPr>
          <p:spPr>
            <a:xfrm>
              <a:off x="1374225" y="1142112"/>
              <a:ext cx="2607842" cy="496996"/>
            </a:xfrm>
            <a:prstGeom prst="rect">
              <a:avLst/>
            </a:prstGeom>
            <a:noFill/>
            <a:ln w="28575">
              <a:noFill/>
            </a:ln>
          </p:spPr>
          <p:txBody>
            <a:bodyPr wrap="square" rtlCol="0">
              <a:spAutoFit/>
            </a:bodyPr>
            <a:lstStyle/>
            <a:p>
              <a:pPr algn="just">
                <a:lnSpc>
                  <a:spcPct val="150000"/>
                </a:lnSpc>
              </a:pPr>
              <a:r>
                <a:rPr lang="en-US" sz="2000" b="1" smtClean="0">
                  <a:solidFill>
                    <a:srgbClr val="2EA2DB"/>
                  </a:solidFill>
                  <a:latin typeface="Arial" panose="020B0604020202020204" pitchFamily="34" charset="0"/>
                  <a:cs typeface="Arial" panose="020B0604020202020204" pitchFamily="34" charset="0"/>
                </a:rPr>
                <a:t>Thảo luận theo cặp</a:t>
              </a:r>
              <a:endParaRPr lang="en-US" sz="2000" b="1" i="1">
                <a:solidFill>
                  <a:srgbClr val="2EA2DB"/>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919" y="1291171"/>
              <a:ext cx="270590" cy="273312"/>
            </a:xfrm>
            <a:prstGeom prst="rect">
              <a:avLst/>
            </a:prstGeom>
          </p:spPr>
        </p:pic>
      </p:grpSp>
      <p:pic>
        <p:nvPicPr>
          <p:cNvPr id="7170" name="Picture 2" descr="https://techbullion.com/wp-content/uploads/2023/02/ISO-Audit-Checklist-for-Finance-Depart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6610" r="12279"/>
          <a:stretch/>
        </p:blipFill>
        <p:spPr bwMode="auto">
          <a:xfrm>
            <a:off x="5175102" y="1356455"/>
            <a:ext cx="3410097" cy="2802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187336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500" fill="hold"/>
                                        <p:tgtEl>
                                          <p:spTgt spid="7170"/>
                                        </p:tgtEl>
                                        <p:attrNameLst>
                                          <p:attrName>ppt_w</p:attrName>
                                        </p:attrNameLst>
                                      </p:cBhvr>
                                      <p:tavLst>
                                        <p:tav tm="0">
                                          <p:val>
                                            <p:fltVal val="0"/>
                                          </p:val>
                                        </p:tav>
                                        <p:tav tm="100000">
                                          <p:val>
                                            <p:strVal val="#ppt_w"/>
                                          </p:val>
                                        </p:tav>
                                      </p:tavLst>
                                    </p:anim>
                                    <p:anim calcmode="lin" valueType="num">
                                      <p:cBhvr>
                                        <p:cTn id="24" dur="500" fill="hold"/>
                                        <p:tgtEl>
                                          <p:spTgt spid="7170"/>
                                        </p:tgtEl>
                                        <p:attrNameLst>
                                          <p:attrName>ppt_h</p:attrName>
                                        </p:attrNameLst>
                                      </p:cBhvr>
                                      <p:tavLst>
                                        <p:tav tm="0">
                                          <p:val>
                                            <p:fltVal val="0"/>
                                          </p:val>
                                        </p:tav>
                                        <p:tav tm="100000">
                                          <p:val>
                                            <p:strVal val="#ppt_h"/>
                                          </p:val>
                                        </p:tav>
                                      </p:tavLst>
                                    </p:anim>
                                    <p:animEffect transition="in" filter="fade">
                                      <p:cBhvr>
                                        <p:cTn id="2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2.4. Thử nghiệm, đánh giá</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9" name="Google Shape;2840;p136"/>
          <p:cNvSpPr txBox="1"/>
          <p:nvPr/>
        </p:nvSpPr>
        <p:spPr>
          <a:xfrm>
            <a:off x="488043" y="927310"/>
            <a:ext cx="8255000" cy="1938992"/>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2" name="TextBox 11"/>
          <p:cNvSpPr txBox="1"/>
          <p:nvPr/>
        </p:nvSpPr>
        <p:spPr>
          <a:xfrm>
            <a:off x="630421" y="927310"/>
            <a:ext cx="7970244" cy="1938992"/>
          </a:xfrm>
          <a:prstGeom prst="rect">
            <a:avLst/>
          </a:prstGeom>
          <a:noFill/>
          <a:ln w="28575">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Nguyên </a:t>
            </a:r>
            <a:r>
              <a:rPr lang="vi-VN" sz="2000">
                <a:latin typeface="Arial" panose="020B0604020202020204" pitchFamily="34" charset="0"/>
                <a:cs typeface="Arial" panose="020B0604020202020204" pitchFamily="34" charset="0"/>
              </a:rPr>
              <a:t>mẫu được thử nghiệm, đo lường các thông số kĩ thuật, so sánh với các tiêu chí đã đặt ra cho sản phẩm. Trên cơ sở đó, thực hiện các điều chỉnh cần thiết cho tới khi đáp ứng được các tiêu chí đã nêu của sản phẩm.</a:t>
            </a:r>
            <a:endParaRPr lang="vi-VN" sz="2000" i="1">
              <a:latin typeface="Arial" panose="020B0604020202020204" pitchFamily="34" charset="0"/>
              <a:cs typeface="Arial" panose="020B0604020202020204" pitchFamily="34" charset="0"/>
            </a:endParaRPr>
          </a:p>
        </p:txBody>
      </p:sp>
      <p:pic>
        <p:nvPicPr>
          <p:cNvPr id="14"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8210">
            <a:off x="391072" y="861251"/>
            <a:ext cx="549094" cy="500362"/>
          </a:xfrm>
          <a:prstGeom prst="rect">
            <a:avLst/>
          </a:prstGeom>
        </p:spPr>
      </p:pic>
      <p:pic>
        <p:nvPicPr>
          <p:cNvPr id="11266" name="Picture 2" descr="https://5.imimg.com/data5/WW/TS/KC/SELLER-1882346/iatf-16949-automotive-standard-requirements-500x5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7813" y="3072746"/>
            <a:ext cx="4414231" cy="1836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83118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additive="base">
                                        <p:cTn id="17" dur="500" fill="hold"/>
                                        <p:tgtEl>
                                          <p:spTgt spid="11266"/>
                                        </p:tgtEl>
                                        <p:attrNameLst>
                                          <p:attrName>ppt_x</p:attrName>
                                        </p:attrNameLst>
                                      </p:cBhvr>
                                      <p:tavLst>
                                        <p:tav tm="0">
                                          <p:val>
                                            <p:strVal val="#ppt_x"/>
                                          </p:val>
                                        </p:tav>
                                        <p:tav tm="100000">
                                          <p:val>
                                            <p:strVal val="#ppt_x"/>
                                          </p:val>
                                        </p:tav>
                                      </p:tavLst>
                                    </p:anim>
                                    <p:anim calcmode="lin" valueType="num">
                                      <p:cBhvr additive="base">
                                        <p:cTn id="1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4408864" cy="579277"/>
          </a:xfrm>
          <a:prstGeom prst="rect">
            <a:avLst/>
          </a:prstGeom>
          <a:solidFill>
            <a:schemeClr val="accent3"/>
          </a:solidFill>
          <a:ln>
            <a:noFill/>
          </a:ln>
        </p:spPr>
        <p:txBody>
          <a:bodyPr spcFirstLastPara="1" wrap="square" lIns="91425" tIns="91425" rIns="91425" bIns="91425" anchor="ctr" anchorCtr="0">
            <a:noAutofit/>
          </a:bodyPr>
          <a:lstStyle/>
          <a:p>
            <a:pPr lvl="0"/>
            <a:r>
              <a:rPr lang="en-US" sz="2600" b="1">
                <a:solidFill>
                  <a:schemeClr val="dk1"/>
                </a:solidFill>
                <a:latin typeface="Arial" panose="020B0604020202020204" pitchFamily="34" charset="0"/>
                <a:ea typeface="Hammersmith One"/>
                <a:cs typeface="Arial" panose="020B0604020202020204" pitchFamily="34" charset="0"/>
                <a:sym typeface="Hammersmith One"/>
              </a:rPr>
              <a:t>2.4. Thử nghiệm, đánh giá</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9" name="Google Shape;2840;p136"/>
          <p:cNvSpPr txBox="1"/>
          <p:nvPr/>
        </p:nvSpPr>
        <p:spPr>
          <a:xfrm>
            <a:off x="488043" y="1073771"/>
            <a:ext cx="4693557" cy="147732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2" name="TextBox 11"/>
          <p:cNvSpPr txBox="1"/>
          <p:nvPr/>
        </p:nvSpPr>
        <p:spPr>
          <a:xfrm>
            <a:off x="488043" y="1073771"/>
            <a:ext cx="4693557" cy="1477328"/>
          </a:xfrm>
          <a:prstGeom prst="rect">
            <a:avLst/>
          </a:prstGeom>
          <a:noFill/>
          <a:ln w="28575">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Quá </a:t>
            </a:r>
            <a:r>
              <a:rPr lang="vi-VN" sz="2000">
                <a:latin typeface="Arial" panose="020B0604020202020204" pitchFamily="34" charset="0"/>
                <a:cs typeface="Arial" panose="020B0604020202020204" pitchFamily="34" charset="0"/>
              </a:rPr>
              <a:t>trình thử nghiệm, đánh giá thường có sự tham gia của chuyên gia, khách hàng vùng với nhà thiết kế.</a:t>
            </a:r>
            <a:endParaRPr lang="vi-VN" sz="2000" i="1">
              <a:latin typeface="Arial" panose="020B0604020202020204" pitchFamily="34" charset="0"/>
              <a:cs typeface="Arial" panose="020B0604020202020204" pitchFamily="34" charset="0"/>
            </a:endParaRPr>
          </a:p>
        </p:txBody>
      </p:sp>
      <p:pic>
        <p:nvPicPr>
          <p:cNvPr id="14"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8210">
            <a:off x="391072" y="1007712"/>
            <a:ext cx="549094" cy="500362"/>
          </a:xfrm>
          <a:prstGeom prst="rect">
            <a:avLst/>
          </a:prstGeom>
        </p:spPr>
      </p:pic>
      <p:pic>
        <p:nvPicPr>
          <p:cNvPr id="12292" name="Picture 4" descr="https://www.leadauditorstudy.com/wp-content/uploads/2021/05/Benefits-of-ISO-9001-Lead-Auditor-Training-Course.jpg"/>
          <p:cNvPicPr>
            <a:picLocks noChangeAspect="1" noChangeArrowheads="1"/>
          </p:cNvPicPr>
          <p:nvPr/>
        </p:nvPicPr>
        <p:blipFill rotWithShape="1">
          <a:blip r:embed="rId10">
            <a:extLst>
              <a:ext uri="{28A0092B-C50C-407E-A947-70E740481C1C}">
                <a14:useLocalDpi xmlns:a14="http://schemas.microsoft.com/office/drawing/2010/main" val="0"/>
              </a:ext>
            </a:extLst>
          </a:blip>
          <a:srcRect l="7890" r="8324"/>
          <a:stretch/>
        </p:blipFill>
        <p:spPr bwMode="auto">
          <a:xfrm>
            <a:off x="5505451" y="1665974"/>
            <a:ext cx="3035300" cy="2415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Google Shape;2840;p136"/>
          <p:cNvSpPr txBox="1"/>
          <p:nvPr/>
        </p:nvSpPr>
        <p:spPr>
          <a:xfrm>
            <a:off x="488043" y="2826166"/>
            <a:ext cx="4693557" cy="1938992"/>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1" name="TextBox 10"/>
          <p:cNvSpPr txBox="1"/>
          <p:nvPr/>
        </p:nvSpPr>
        <p:spPr>
          <a:xfrm>
            <a:off x="488043" y="2826166"/>
            <a:ext cx="4693557" cy="1938992"/>
          </a:xfrm>
          <a:prstGeom prst="rect">
            <a:avLst/>
          </a:prstGeom>
          <a:noFill/>
          <a:ln w="28575">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Máy tính và các phần mềm mô phỏng hỗ trợ rất tốt việc thiết kế và thử nghiệm sản phẩm nên một số trường hợp sẽ không cần chế tạo nguyên mẫu.</a:t>
            </a:r>
            <a:endParaRPr lang="vi-VN" sz="2000" i="1">
              <a:latin typeface="Arial" panose="020B0604020202020204" pitchFamily="34" charset="0"/>
              <a:cs typeface="Arial" panose="020B0604020202020204" pitchFamily="34" charset="0"/>
            </a:endParaRPr>
          </a:p>
        </p:txBody>
      </p:sp>
      <p:pic>
        <p:nvPicPr>
          <p:cNvPr id="13"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8210">
            <a:off x="391072" y="2760107"/>
            <a:ext cx="549094" cy="500362"/>
          </a:xfrm>
          <a:prstGeom prst="rect">
            <a:avLst/>
          </a:prstGeom>
        </p:spPr>
      </p:pic>
    </p:spTree>
    <p:extLst>
      <p:ext uri="{BB962C8B-B14F-4D97-AF65-F5344CB8AC3E}">
        <p14:creationId xmlns:p14="http://schemas.microsoft.com/office/powerpoint/2010/main" val="275425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transition="in" filter="fade">
                                      <p:cBhvr>
                                        <p:cTn id="19" dur="500"/>
                                        <p:tgtEl>
                                          <p:spTgt spid="1229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3828292" cy="579277"/>
          </a:xfrm>
          <a:prstGeom prst="rect">
            <a:avLst/>
          </a:prstGeom>
          <a:solidFill>
            <a:schemeClr val="accent3"/>
          </a:solidFill>
          <a:ln>
            <a:noFill/>
          </a:ln>
        </p:spPr>
        <p:txBody>
          <a:bodyPr spcFirstLastPara="1" wrap="square" lIns="91425" tIns="91425" rIns="91425" bIns="91425" anchor="ctr" anchorCtr="0">
            <a:noAutofit/>
          </a:bodyPr>
          <a:lstStyle/>
          <a:p>
            <a:pPr lvl="0"/>
            <a:r>
              <a:rPr lang="vi-VN" sz="2600" b="1">
                <a:solidFill>
                  <a:schemeClr val="dk1"/>
                </a:solidFill>
                <a:latin typeface="Arial" panose="020B0604020202020204" pitchFamily="34" charset="0"/>
                <a:ea typeface="Hammersmith One"/>
                <a:cs typeface="Arial" panose="020B0604020202020204" pitchFamily="34" charset="0"/>
                <a:sym typeface="Hammersmith One"/>
              </a:rPr>
              <a:t>2.5. Lập hồ sơ kĩ thuật</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18" name="TextBox 17"/>
          <p:cNvSpPr txBox="1"/>
          <p:nvPr/>
        </p:nvSpPr>
        <p:spPr>
          <a:xfrm>
            <a:off x="206679" y="854216"/>
            <a:ext cx="6789207" cy="553998"/>
          </a:xfrm>
          <a:prstGeom prst="rect">
            <a:avLst/>
          </a:prstGeom>
          <a:noFill/>
          <a:ln w="28575">
            <a:noFill/>
          </a:ln>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Đ</a:t>
            </a:r>
            <a:r>
              <a:rPr lang="en-US" sz="2000" b="1" smtClean="0">
                <a:latin typeface="Arial" panose="020B0604020202020204" pitchFamily="34" charset="0"/>
                <a:cs typeface="Arial" panose="020B0604020202020204" pitchFamily="34" charset="0"/>
              </a:rPr>
              <a:t>ọc </a:t>
            </a:r>
            <a:r>
              <a:rPr lang="en-US" sz="2000" b="1">
                <a:latin typeface="Arial" panose="020B0604020202020204" pitchFamily="34" charset="0"/>
                <a:cs typeface="Arial" panose="020B0604020202020204" pitchFamily="34" charset="0"/>
              </a:rPr>
              <a:t>nội dung mục II.5 SGK tr.100 và trả lời câu hỏi: </a:t>
            </a:r>
            <a:endParaRPr lang="en-US" sz="2000" b="1" i="1">
              <a:latin typeface="Arial" panose="020B0604020202020204" pitchFamily="34" charset="0"/>
              <a:cs typeface="Arial" panose="020B0604020202020204" pitchFamily="34" charset="0"/>
            </a:endParaRPr>
          </a:p>
        </p:txBody>
      </p:sp>
      <p:grpSp>
        <p:nvGrpSpPr>
          <p:cNvPr id="2" name="Group 1"/>
          <p:cNvGrpSpPr/>
          <p:nvPr/>
        </p:nvGrpSpPr>
        <p:grpSpPr>
          <a:xfrm>
            <a:off x="317804" y="1600664"/>
            <a:ext cx="4631567" cy="895793"/>
            <a:chOff x="317804" y="1600664"/>
            <a:chExt cx="4631567" cy="895793"/>
          </a:xfrm>
        </p:grpSpPr>
        <p:sp>
          <p:nvSpPr>
            <p:cNvPr id="15" name="Rounded Rectangle 14"/>
            <p:cNvSpPr/>
            <p:nvPr/>
          </p:nvSpPr>
          <p:spPr>
            <a:xfrm>
              <a:off x="480784" y="1600664"/>
              <a:ext cx="4468587" cy="895793"/>
            </a:xfrm>
            <a:prstGeom prst="roundRect">
              <a:avLst>
                <a:gd name="adj" fmla="val 23104"/>
              </a:avLst>
            </a:prstGeom>
            <a:solidFill>
              <a:schemeClr val="accent6"/>
            </a:solidFill>
            <a:ln>
              <a:solidFill>
                <a:srgbClr val="C8A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2189" y="1771561"/>
              <a:ext cx="4175582" cy="496996"/>
            </a:xfrm>
            <a:prstGeom prst="rect">
              <a:avLst/>
            </a:prstGeom>
            <a:noFill/>
            <a:ln w="28575">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i="1" smtClean="0">
                  <a:latin typeface="Arial" panose="020B0604020202020204" pitchFamily="34" charset="0"/>
                  <a:cs typeface="Arial" panose="020B0604020202020204" pitchFamily="34" charset="0"/>
                </a:rPr>
                <a:t>Hồ </a:t>
              </a:r>
              <a:r>
                <a:rPr lang="vi-VN" sz="2000" i="1">
                  <a:latin typeface="Arial" panose="020B0604020202020204" pitchFamily="34" charset="0"/>
                  <a:cs typeface="Arial" panose="020B0604020202020204" pitchFamily="34" charset="0"/>
                </a:rPr>
                <a:t>sơ kĩ thuật gồm những gì?</a:t>
              </a:r>
              <a:endParaRPr lang="en-US" sz="2000" i="1">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04" y="1741364"/>
              <a:ext cx="652665" cy="604961"/>
            </a:xfrm>
            <a:prstGeom prst="rect">
              <a:avLst/>
            </a:prstGeom>
          </p:spPr>
        </p:pic>
      </p:grpSp>
      <p:grpSp>
        <p:nvGrpSpPr>
          <p:cNvPr id="3" name="Group 2"/>
          <p:cNvGrpSpPr/>
          <p:nvPr/>
        </p:nvGrpSpPr>
        <p:grpSpPr>
          <a:xfrm>
            <a:off x="317803" y="2829607"/>
            <a:ext cx="4631568" cy="1330732"/>
            <a:chOff x="317803" y="2829607"/>
            <a:chExt cx="4631568" cy="1330732"/>
          </a:xfrm>
        </p:grpSpPr>
        <p:sp>
          <p:nvSpPr>
            <p:cNvPr id="19" name="Rounded Rectangle 18"/>
            <p:cNvSpPr/>
            <p:nvPr/>
          </p:nvSpPr>
          <p:spPr>
            <a:xfrm>
              <a:off x="480784" y="2829607"/>
              <a:ext cx="4468587" cy="1330732"/>
            </a:xfrm>
            <a:prstGeom prst="roundRect">
              <a:avLst>
                <a:gd name="adj" fmla="val 18741"/>
              </a:avLst>
            </a:prstGeom>
            <a:solidFill>
              <a:schemeClr val="accent6"/>
            </a:solidFill>
            <a:ln>
              <a:solidFill>
                <a:srgbClr val="C8A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2189" y="3000504"/>
              <a:ext cx="4030440" cy="958660"/>
            </a:xfrm>
            <a:prstGeom prst="rect">
              <a:avLst/>
            </a:prstGeom>
            <a:noFill/>
            <a:ln w="28575">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i="1">
                  <a:latin typeface="Arial" panose="020B0604020202020204" pitchFamily="34" charset="0"/>
                  <a:cs typeface="Arial" panose="020B0604020202020204" pitchFamily="34" charset="0"/>
                </a:rPr>
                <a:t>Tại sao cần phải lập hồ sơ kĩ thuật cho sản </a:t>
              </a:r>
              <a:r>
                <a:rPr lang="vi-VN" sz="2000" i="1" smtClean="0">
                  <a:latin typeface="Arial" panose="020B0604020202020204" pitchFamily="34" charset="0"/>
                  <a:cs typeface="Arial" panose="020B0604020202020204" pitchFamily="34" charset="0"/>
                </a:rPr>
                <a:t>phẩm</a:t>
              </a:r>
              <a:r>
                <a:rPr lang="en-US" sz="2000" i="1" smtClean="0">
                  <a:latin typeface="Arial" panose="020B0604020202020204" pitchFamily="34" charset="0"/>
                  <a:cs typeface="Arial" panose="020B0604020202020204" pitchFamily="34" charset="0"/>
                </a:rPr>
                <a:t>?</a:t>
              </a:r>
              <a:endParaRPr lang="en-US" sz="2000" i="1">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03" y="2925946"/>
              <a:ext cx="652665" cy="604961"/>
            </a:xfrm>
            <a:prstGeom prst="rect">
              <a:avLst/>
            </a:prstGeom>
          </p:spPr>
        </p:pic>
      </p:grpSp>
      <p:pic>
        <p:nvPicPr>
          <p:cNvPr id="24" name="Picture 10"/>
          <p:cNvPicPr>
            <a:picLocks noChangeAspect="1"/>
          </p:cNvPicPr>
          <p:nvPr/>
        </p:nvPicPr>
        <p:blipFill>
          <a:blip r:embed="rId3"/>
          <a:srcRect/>
          <a:stretch>
            <a:fillRect/>
          </a:stretch>
        </p:blipFill>
        <p:spPr>
          <a:xfrm>
            <a:off x="5390912" y="1550332"/>
            <a:ext cx="2072569" cy="2935121"/>
          </a:xfrm>
          <a:prstGeom prst="rect">
            <a:avLst/>
          </a:prstGeom>
        </p:spPr>
      </p:pic>
    </p:spTree>
    <p:extLst>
      <p:ext uri="{BB962C8B-B14F-4D97-AF65-F5344CB8AC3E}">
        <p14:creationId xmlns:p14="http://schemas.microsoft.com/office/powerpoint/2010/main" val="2069508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206679" y="192389"/>
            <a:ext cx="3828292" cy="579277"/>
          </a:xfrm>
          <a:prstGeom prst="rect">
            <a:avLst/>
          </a:prstGeom>
          <a:solidFill>
            <a:schemeClr val="accent3"/>
          </a:solidFill>
          <a:ln>
            <a:noFill/>
          </a:ln>
        </p:spPr>
        <p:txBody>
          <a:bodyPr spcFirstLastPara="1" wrap="square" lIns="91425" tIns="91425" rIns="91425" bIns="91425" anchor="ctr" anchorCtr="0">
            <a:noAutofit/>
          </a:bodyPr>
          <a:lstStyle/>
          <a:p>
            <a:pPr lvl="0"/>
            <a:r>
              <a:rPr lang="vi-VN" sz="2600" b="1">
                <a:solidFill>
                  <a:schemeClr val="dk1"/>
                </a:solidFill>
                <a:latin typeface="Arial" panose="020B0604020202020204" pitchFamily="34" charset="0"/>
                <a:ea typeface="Hammersmith One"/>
                <a:cs typeface="Arial" panose="020B0604020202020204" pitchFamily="34" charset="0"/>
                <a:sym typeface="Hammersmith One"/>
              </a:rPr>
              <a:t>2.5. Lập hồ sơ kĩ thuật</a:t>
            </a:r>
            <a:endParaRPr sz="2600" b="1">
              <a:solidFill>
                <a:schemeClr val="dk1"/>
              </a:solidFill>
              <a:latin typeface="Arial" panose="020B0604020202020204" pitchFamily="34" charset="0"/>
              <a:ea typeface="Hammersmith One"/>
              <a:cs typeface="Arial" panose="020B0604020202020204" pitchFamily="34" charset="0"/>
              <a:sym typeface="Hammersmith One"/>
            </a:endParaRPr>
          </a:p>
        </p:txBody>
      </p:sp>
      <p:grpSp>
        <p:nvGrpSpPr>
          <p:cNvPr id="2" name="Group 1"/>
          <p:cNvGrpSpPr/>
          <p:nvPr/>
        </p:nvGrpSpPr>
        <p:grpSpPr>
          <a:xfrm>
            <a:off x="396199" y="797771"/>
            <a:ext cx="5903001" cy="2337315"/>
            <a:chOff x="396199" y="797771"/>
            <a:chExt cx="5903001" cy="2337315"/>
          </a:xfrm>
        </p:grpSpPr>
        <p:sp>
          <p:nvSpPr>
            <p:cNvPr id="11" name="Rounded Rectangle 10"/>
            <p:cNvSpPr/>
            <p:nvPr/>
          </p:nvSpPr>
          <p:spPr>
            <a:xfrm>
              <a:off x="396199" y="1008322"/>
              <a:ext cx="5903001" cy="2126764"/>
            </a:xfrm>
            <a:prstGeom prst="roundRect">
              <a:avLst>
                <a:gd name="adj" fmla="val 7411"/>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Hồ sơ kĩ thuật bao gồm:</a:t>
              </a:r>
            </a:p>
            <a:p>
              <a:pPr marL="342900" indent="-342900" algn="just">
                <a:lnSpc>
                  <a:spcPct val="150000"/>
                </a:lnSpc>
                <a:buFont typeface="Arial" panose="020B0604020202020204" pitchFamily="34" charset="0"/>
                <a:buChar char="•"/>
              </a:pPr>
              <a:r>
                <a:rPr lang="vi-VN" sz="2000" smtClean="0">
                  <a:solidFill>
                    <a:srgbClr val="000000"/>
                  </a:solidFill>
                </a:rPr>
                <a:t>Bản </a:t>
              </a:r>
              <a:r>
                <a:rPr lang="vi-VN" sz="2000">
                  <a:solidFill>
                    <a:srgbClr val="000000"/>
                  </a:solidFill>
                </a:rPr>
                <a:t>vẽ kĩ thuật để chế tạo sản phẩm.</a:t>
              </a:r>
            </a:p>
            <a:p>
              <a:pPr marL="342900" indent="-342900" algn="just">
                <a:lnSpc>
                  <a:spcPct val="150000"/>
                </a:lnSpc>
                <a:buFont typeface="Arial" panose="020B0604020202020204" pitchFamily="34" charset="0"/>
                <a:buChar char="•"/>
              </a:pPr>
              <a:r>
                <a:rPr lang="vi-VN" sz="2000" smtClean="0">
                  <a:solidFill>
                    <a:srgbClr val="000000"/>
                  </a:solidFill>
                </a:rPr>
                <a:t>Các </a:t>
              </a:r>
              <a:r>
                <a:rPr lang="vi-VN" sz="2000">
                  <a:solidFill>
                    <a:srgbClr val="000000"/>
                  </a:solidFill>
                </a:rPr>
                <a:t>tài liệu liên quan đến hướng dẫn sử dụng, lắp đặt, vận hành và sửa chữa sản phẩm.</a:t>
              </a:r>
            </a:p>
          </p:txBody>
        </p:sp>
        <p:pic>
          <p:nvPicPr>
            <p:cNvPr id="12" name="Picture 11">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5700017" y="797771"/>
              <a:ext cx="421100" cy="421100"/>
            </a:xfrm>
            <a:prstGeom prst="rect">
              <a:avLst/>
            </a:prstGeom>
          </p:spPr>
        </p:pic>
      </p:grpSp>
      <p:grpSp>
        <p:nvGrpSpPr>
          <p:cNvPr id="3" name="Group 2"/>
          <p:cNvGrpSpPr/>
          <p:nvPr/>
        </p:nvGrpSpPr>
        <p:grpSpPr>
          <a:xfrm>
            <a:off x="6560457" y="789844"/>
            <a:ext cx="2322285" cy="4064767"/>
            <a:chOff x="6560457" y="789844"/>
            <a:chExt cx="2322285" cy="4064767"/>
          </a:xfrm>
        </p:grpSpPr>
        <p:sp>
          <p:nvSpPr>
            <p:cNvPr id="13" name="Rounded Rectangle 12"/>
            <p:cNvSpPr/>
            <p:nvPr/>
          </p:nvSpPr>
          <p:spPr>
            <a:xfrm>
              <a:off x="6560457" y="1008322"/>
              <a:ext cx="2322285" cy="3846289"/>
            </a:xfrm>
            <a:prstGeom prst="roundRect">
              <a:avLst>
                <a:gd name="adj" fmla="val 9257"/>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Nhà thiết kế có thể công bố kết quả hoặc đăng kí bản quyền sáng chế nếu giải pháp có tính mới và tính sáng tạo.</a:t>
              </a:r>
            </a:p>
          </p:txBody>
        </p:sp>
        <p:pic>
          <p:nvPicPr>
            <p:cNvPr id="14" name="Picture 13">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8270759" y="789844"/>
              <a:ext cx="421100" cy="421100"/>
            </a:xfrm>
            <a:prstGeom prst="rect">
              <a:avLst/>
            </a:prstGeom>
          </p:spPr>
        </p:pic>
      </p:grpSp>
      <p:grpSp>
        <p:nvGrpSpPr>
          <p:cNvPr id="4" name="Group 3"/>
          <p:cNvGrpSpPr/>
          <p:nvPr/>
        </p:nvGrpSpPr>
        <p:grpSpPr>
          <a:xfrm>
            <a:off x="396199" y="3057215"/>
            <a:ext cx="5903001" cy="1872876"/>
            <a:chOff x="396199" y="3057215"/>
            <a:chExt cx="5903001" cy="1872876"/>
          </a:xfrm>
        </p:grpSpPr>
        <p:sp>
          <p:nvSpPr>
            <p:cNvPr id="21" name="Rounded Rectangle 20"/>
            <p:cNvSpPr/>
            <p:nvPr/>
          </p:nvSpPr>
          <p:spPr>
            <a:xfrm>
              <a:off x="396199" y="3267766"/>
              <a:ext cx="5903001" cy="1662325"/>
            </a:xfrm>
            <a:prstGeom prst="roundRect">
              <a:avLst>
                <a:gd name="adj" fmla="val 9257"/>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Cần phải lập hồ sơ kĩ thuật cho sản phẩm để làm căn cứ để người công nhân chế tạo, lắp ráp, thi công sản phẩm.</a:t>
              </a:r>
            </a:p>
          </p:txBody>
        </p:sp>
        <p:pic>
          <p:nvPicPr>
            <p:cNvPr id="25" name="Picture 24">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5700017" y="3057215"/>
              <a:ext cx="421100" cy="421100"/>
            </a:xfrm>
            <a:prstGeom prst="rect">
              <a:avLst/>
            </a:prstGeom>
          </p:spPr>
        </p:pic>
      </p:grpSp>
    </p:spTree>
    <p:extLst>
      <p:ext uri="{BB962C8B-B14F-4D97-AF65-F5344CB8AC3E}">
        <p14:creationId xmlns:p14="http://schemas.microsoft.com/office/powerpoint/2010/main" val="4198281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0" y="116114"/>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LUYỆN TẬP</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sp>
        <p:nvSpPr>
          <p:cNvPr id="26" name="Rounded Rectangle 25">
            <a:extLst>
              <a:ext uri="{FF2B5EF4-FFF2-40B4-BE49-F238E27FC236}">
                <a16:creationId xmlns:a16="http://schemas.microsoft.com/office/drawing/2014/main" id="{F8F2F0A6-F1CF-0111-C5BD-F8733B7B5351}"/>
              </a:ext>
            </a:extLst>
          </p:cNvPr>
          <p:cNvSpPr/>
          <p:nvPr/>
        </p:nvSpPr>
        <p:spPr>
          <a:xfrm>
            <a:off x="566941" y="2282740"/>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Xác định vấn đề, xây dựng tiêu chí.</a:t>
            </a: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64557" y="2282740"/>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Tìm hiểu tổng quan, đề xuất giải pháp.</a:t>
            </a:r>
            <a:endParaRPr lang="en-US" sz="2000" smtClean="0">
              <a:solidFill>
                <a:srgbClr val="000000"/>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566941" y="3627541"/>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Xây dựng nguyên mẫu.</a:t>
            </a:r>
            <a:endParaRPr lang="en-US" sz="2000">
              <a:solidFill>
                <a:srgbClr val="000000"/>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64557" y="3627541"/>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Thử nghiệm, đánh giá.</a:t>
            </a:r>
            <a:endParaRPr lang="en-US" sz="2000">
              <a:solidFill>
                <a:srgbClr val="000000"/>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4664557" y="3612140"/>
            <a:ext cx="3909229" cy="1118629"/>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D. Thử nghiệm, đánh giá.</a:t>
            </a:r>
          </a:p>
        </p:txBody>
      </p:sp>
      <p:sp>
        <p:nvSpPr>
          <p:cNvPr id="31" name="Google Shape;458;p45"/>
          <p:cNvSpPr txBox="1">
            <a:spLocks/>
          </p:cNvSpPr>
          <p:nvPr/>
        </p:nvSpPr>
        <p:spPr>
          <a:xfrm>
            <a:off x="1" y="846164"/>
            <a:ext cx="9143999"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E05656"/>
                </a:solidFill>
                <a:latin typeface="+mn-lt"/>
              </a:rPr>
              <a:t>Trò chơi trắc nghiệm</a:t>
            </a:r>
            <a:endParaRPr lang="vi-VN" sz="2000" b="1">
              <a:solidFill>
                <a:srgbClr val="E05656"/>
              </a:solidFill>
              <a:latin typeface="+mn-lt"/>
            </a:endParaRPr>
          </a:p>
        </p:txBody>
      </p:sp>
      <p:sp>
        <p:nvSpPr>
          <p:cNvPr id="32" name="TextBox 15">
            <a:extLst>
              <a:ext uri="{FF2B5EF4-FFF2-40B4-BE49-F238E27FC236}">
                <a16:creationId xmlns:a16="http://schemas.microsoft.com/office/drawing/2014/main" id="{3A06DEAF-8EBD-BB2C-86E3-F9D0B9856831}"/>
              </a:ext>
            </a:extLst>
          </p:cNvPr>
          <p:cNvSpPr txBox="1"/>
          <p:nvPr/>
        </p:nvSpPr>
        <p:spPr>
          <a:xfrm>
            <a:off x="4994" y="1403958"/>
            <a:ext cx="9139006"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1: </a:t>
            </a:r>
            <a:r>
              <a:rPr lang="vi-VN" sz="2000">
                <a:latin typeface="+mn-lt"/>
              </a:rPr>
              <a:t>Bước 4 của quy trình thiết kế kĩ thuật là gì?</a:t>
            </a:r>
            <a:endParaRPr lang="en-US" sz="2000">
              <a:latin typeface="+mn-lt"/>
            </a:endParaRPr>
          </a:p>
        </p:txBody>
      </p:sp>
    </p:spTree>
    <p:extLst>
      <p:ext uri="{BB962C8B-B14F-4D97-AF65-F5344CB8AC3E}">
        <p14:creationId xmlns:p14="http://schemas.microsoft.com/office/powerpoint/2010/main" val="972990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8F2F0A6-F1CF-0111-C5BD-F8733B7B5351}"/>
              </a:ext>
            </a:extLst>
          </p:cNvPr>
          <p:cNvSpPr/>
          <p:nvPr/>
        </p:nvSpPr>
        <p:spPr>
          <a:xfrm>
            <a:off x="236402" y="816322"/>
            <a:ext cx="8666191" cy="576574"/>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US" sz="2000">
                <a:solidFill>
                  <a:srgbClr val="000000"/>
                </a:solidFill>
              </a:rPr>
              <a:t>A. Là công việc đầu tiên trong quy trình thiết kế kĩ thuật.</a:t>
            </a:r>
          </a:p>
        </p:txBody>
      </p:sp>
      <p:sp>
        <p:nvSpPr>
          <p:cNvPr id="27" name="Rounded Rectangle 26">
            <a:extLst>
              <a:ext uri="{FF2B5EF4-FFF2-40B4-BE49-F238E27FC236}">
                <a16:creationId xmlns:a16="http://schemas.microsoft.com/office/drawing/2014/main" id="{0EB8EB02-8EFF-91C0-A975-61E68A9234DE}"/>
              </a:ext>
            </a:extLst>
          </p:cNvPr>
          <p:cNvSpPr/>
          <p:nvPr/>
        </p:nvSpPr>
        <p:spPr>
          <a:xfrm>
            <a:off x="236402" y="1624476"/>
            <a:ext cx="8666191" cy="942660"/>
          </a:xfrm>
          <a:prstGeom prst="roundRect">
            <a:avLst>
              <a:gd name="adj" fmla="val 12774"/>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B. Là nghiên cứu kiến thức và các giải pháp đã có, chuẩn bị đầy đủ cơ sở cho các hoạt động giải quyết vấn đề tiếp theo.</a:t>
            </a:r>
            <a:endParaRPr lang="en-US" sz="2000" smtClean="0">
              <a:solidFill>
                <a:srgbClr val="000000"/>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236402" y="2798716"/>
            <a:ext cx="8666191" cy="942660"/>
          </a:xfrm>
          <a:prstGeom prst="roundRect">
            <a:avLst>
              <a:gd name="adj" fmla="val 11234"/>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C. Tổng hợp thông tin khoa học liên quan đến sản phẩm và các sản phẩm tương tự để giải quyết vấn đề, kế thừa ưu điểm của giải pháp đã có.</a:t>
            </a:r>
            <a:endParaRPr lang="en-US" sz="2000">
              <a:solidFill>
                <a:srgbClr val="000000"/>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236403" y="3971770"/>
            <a:ext cx="8666191" cy="942660"/>
          </a:xfrm>
          <a:prstGeom prst="roundRect">
            <a:avLst>
              <a:gd name="adj" fmla="val 11477"/>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D. Đề xuất các giải pháp, xem xét và đánh giá toàn diện về mức độ phù hợp với yêu cầu, tiêu chí đã đặt ra cho sản phẩm.</a:t>
            </a:r>
            <a:endParaRPr lang="en-US" sz="2000">
              <a:solidFill>
                <a:srgbClr val="000000"/>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236402" y="2797531"/>
            <a:ext cx="8666191" cy="943846"/>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chemeClr val="accent6"/>
                </a:solidFill>
              </a:rPr>
              <a:t>C. Tổng hợp thông tin khoa học liên quan đến sản phẩm và các sản phẩm tương tự để giải quyết vấn đề, kế thừa ưu điểm của giải pháp đã có</a:t>
            </a:r>
            <a:r>
              <a:rPr lang="vi-VN" sz="2000" smtClean="0">
                <a:solidFill>
                  <a:schemeClr val="accent6"/>
                </a:solidFill>
              </a:rPr>
              <a:t>.</a:t>
            </a:r>
            <a:endParaRPr lang="vi-VN" sz="2000">
              <a:solidFill>
                <a:schemeClr val="accent6"/>
              </a:solidFill>
            </a:endParaRPr>
          </a:p>
        </p:txBody>
      </p:sp>
      <p:sp>
        <p:nvSpPr>
          <p:cNvPr id="32" name="TextBox 15">
            <a:extLst>
              <a:ext uri="{FF2B5EF4-FFF2-40B4-BE49-F238E27FC236}">
                <a16:creationId xmlns:a16="http://schemas.microsoft.com/office/drawing/2014/main" id="{3A06DEAF-8EBD-BB2C-86E3-F9D0B9856831}"/>
              </a:ext>
            </a:extLst>
          </p:cNvPr>
          <p:cNvSpPr txBox="1"/>
          <p:nvPr/>
        </p:nvSpPr>
        <p:spPr>
          <a:xfrm>
            <a:off x="0" y="113190"/>
            <a:ext cx="9139006"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latin typeface="+mn-lt"/>
              </a:rPr>
              <a:t>          </a:t>
            </a:r>
            <a:r>
              <a:rPr lang="vi-VN" sz="2000" b="1" smtClean="0">
                <a:latin typeface="+mn-lt"/>
              </a:rPr>
              <a:t>Câu </a:t>
            </a:r>
            <a:r>
              <a:rPr lang="vi-VN" sz="2000" b="1">
                <a:latin typeface="+mn-lt"/>
              </a:rPr>
              <a:t>2: </a:t>
            </a:r>
            <a:r>
              <a:rPr lang="vi-VN" sz="2000">
                <a:latin typeface="+mn-lt"/>
              </a:rPr>
              <a:t>Tìm hiểu tổng quan, đề xuất giải pháp là gì?</a:t>
            </a:r>
            <a:endParaRPr lang="en-US" sz="2000">
              <a:latin typeface="+mn-lt"/>
            </a:endParaRPr>
          </a:p>
        </p:txBody>
      </p:sp>
    </p:spTree>
    <p:extLst>
      <p:ext uri="{BB962C8B-B14F-4D97-AF65-F5344CB8AC3E}">
        <p14:creationId xmlns:p14="http://schemas.microsoft.com/office/powerpoint/2010/main" val="1162417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8F2F0A6-F1CF-0111-C5BD-F8733B7B5351}"/>
              </a:ext>
            </a:extLst>
          </p:cNvPr>
          <p:cNvSpPr/>
          <p:nvPr/>
        </p:nvSpPr>
        <p:spPr>
          <a:xfrm>
            <a:off x="566941" y="1689714"/>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a:t>
            </a:r>
            <a:r>
              <a:rPr lang="en-US" sz="2000" smtClean="0">
                <a:solidFill>
                  <a:srgbClr val="000000"/>
                </a:solidFill>
              </a:rPr>
              <a:t>1.</a:t>
            </a:r>
            <a:endParaRPr lang="en-US" sz="2000">
              <a:solidFill>
                <a:srgbClr val="000000"/>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64557" y="1689714"/>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a:t>
            </a:r>
            <a:r>
              <a:rPr lang="en-US" sz="2000" smtClean="0">
                <a:solidFill>
                  <a:srgbClr val="000000"/>
                </a:solidFill>
              </a:rPr>
              <a:t>2.</a:t>
            </a:r>
          </a:p>
        </p:txBody>
      </p:sp>
      <p:sp>
        <p:nvSpPr>
          <p:cNvPr id="28" name="Rounded Rectangle 27">
            <a:extLst>
              <a:ext uri="{FF2B5EF4-FFF2-40B4-BE49-F238E27FC236}">
                <a16:creationId xmlns:a16="http://schemas.microsoft.com/office/drawing/2014/main" id="{D4F02CC3-CDDD-9E0B-5AF7-4E3A2AD06CA5}"/>
              </a:ext>
            </a:extLst>
          </p:cNvPr>
          <p:cNvSpPr/>
          <p:nvPr/>
        </p:nvSpPr>
        <p:spPr>
          <a:xfrm>
            <a:off x="566941" y="3219327"/>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a:t>
            </a:r>
            <a:r>
              <a:rPr lang="en-US" sz="2000" smtClean="0">
                <a:solidFill>
                  <a:srgbClr val="000000"/>
                </a:solidFill>
              </a:rPr>
              <a:t>3</a:t>
            </a:r>
            <a:r>
              <a:rPr lang="vi-VN" sz="2000" smtClean="0">
                <a:solidFill>
                  <a:srgbClr val="000000"/>
                </a:solidFill>
              </a:rPr>
              <a:t>.</a:t>
            </a:r>
            <a:endParaRPr lang="en-US" sz="2000">
              <a:solidFill>
                <a:srgbClr val="000000"/>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64557" y="3219327"/>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a:t>
            </a:r>
            <a:r>
              <a:rPr lang="en-US" sz="2000" smtClean="0">
                <a:solidFill>
                  <a:srgbClr val="000000"/>
                </a:solidFill>
              </a:rPr>
              <a:t>4</a:t>
            </a:r>
            <a:r>
              <a:rPr lang="vi-VN" sz="2000" smtClean="0">
                <a:solidFill>
                  <a:srgbClr val="000000"/>
                </a:solidFill>
              </a:rPr>
              <a:t>.</a:t>
            </a:r>
            <a:endParaRPr lang="en-US" sz="2000">
              <a:solidFill>
                <a:srgbClr val="000000"/>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566941" y="3219326"/>
            <a:ext cx="3909229" cy="1118629"/>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C. 3.</a:t>
            </a:r>
          </a:p>
        </p:txBody>
      </p:sp>
      <p:sp>
        <p:nvSpPr>
          <p:cNvPr id="32" name="TextBox 15">
            <a:extLst>
              <a:ext uri="{FF2B5EF4-FFF2-40B4-BE49-F238E27FC236}">
                <a16:creationId xmlns:a16="http://schemas.microsoft.com/office/drawing/2014/main" id="{3A06DEAF-8EBD-BB2C-86E3-F9D0B9856831}"/>
              </a:ext>
            </a:extLst>
          </p:cNvPr>
          <p:cNvSpPr txBox="1"/>
          <p:nvPr/>
        </p:nvSpPr>
        <p:spPr>
          <a:xfrm>
            <a:off x="4994" y="642035"/>
            <a:ext cx="9139006"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3: </a:t>
            </a:r>
            <a:r>
              <a:rPr lang="vi-VN" sz="2000">
                <a:latin typeface="+mn-lt"/>
              </a:rPr>
              <a:t>Quy trình thiết kế kĩ thuật gồm mấy bước?</a:t>
            </a:r>
            <a:endParaRPr lang="en-US" sz="2000">
              <a:latin typeface="+mn-lt"/>
            </a:endParaRPr>
          </a:p>
        </p:txBody>
      </p:sp>
    </p:spTree>
    <p:extLst>
      <p:ext uri="{BB962C8B-B14F-4D97-AF65-F5344CB8AC3E}">
        <p14:creationId xmlns:p14="http://schemas.microsoft.com/office/powerpoint/2010/main" val="1248616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5;p136"/>
          <p:cNvSpPr txBox="1"/>
          <p:nvPr/>
        </p:nvSpPr>
        <p:spPr>
          <a:xfrm>
            <a:off x="1" y="328286"/>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KHỞI ĐỘNG</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pic>
        <p:nvPicPr>
          <p:cNvPr id="12" name="Picture 11"/>
          <p:cNvPicPr>
            <a:picLocks noChangeAspect="1"/>
          </p:cNvPicPr>
          <p:nvPr/>
        </p:nvPicPr>
        <p:blipFill rotWithShape="1">
          <a:blip r:embed="rId2">
            <a:clrChange>
              <a:clrFrom>
                <a:srgbClr val="FFFFFF"/>
              </a:clrFrom>
              <a:clrTo>
                <a:srgbClr val="FFFFFF">
                  <a:alpha val="0"/>
                </a:srgbClr>
              </a:clrTo>
            </a:clrChange>
          </a:blip>
          <a:srcRect b="14566"/>
          <a:stretch/>
        </p:blipFill>
        <p:spPr>
          <a:xfrm>
            <a:off x="550638" y="1233714"/>
            <a:ext cx="3571420" cy="2704472"/>
          </a:xfrm>
          <a:prstGeom prst="rect">
            <a:avLst/>
          </a:prstGeom>
        </p:spPr>
      </p:pic>
      <p:sp>
        <p:nvSpPr>
          <p:cNvPr id="13" name="TextBox 12"/>
          <p:cNvSpPr txBox="1"/>
          <p:nvPr/>
        </p:nvSpPr>
        <p:spPr>
          <a:xfrm>
            <a:off x="497258" y="3938186"/>
            <a:ext cx="3678180" cy="496996"/>
          </a:xfrm>
          <a:prstGeom prst="rect">
            <a:avLst/>
          </a:prstGeom>
          <a:noFill/>
          <a:ln w="28575">
            <a:noFill/>
          </a:ln>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Hình 19.1. Ghế ngồi</a:t>
            </a:r>
            <a:endParaRPr lang="en-US" sz="2000" i="1">
              <a:latin typeface="Arial" panose="020B0604020202020204" pitchFamily="34" charset="0"/>
              <a:cs typeface="Arial" panose="020B0604020202020204" pitchFamily="34" charset="0"/>
            </a:endParaRPr>
          </a:p>
        </p:txBody>
      </p:sp>
      <p:grpSp>
        <p:nvGrpSpPr>
          <p:cNvPr id="3" name="Group 2"/>
          <p:cNvGrpSpPr/>
          <p:nvPr/>
        </p:nvGrpSpPr>
        <p:grpSpPr>
          <a:xfrm>
            <a:off x="4152484" y="1233714"/>
            <a:ext cx="4527058" cy="3410857"/>
            <a:chOff x="4152484" y="1233714"/>
            <a:chExt cx="4527058" cy="3410857"/>
          </a:xfrm>
        </p:grpSpPr>
        <p:sp>
          <p:nvSpPr>
            <p:cNvPr id="7" name="Rounded Rectangle 6"/>
            <p:cNvSpPr/>
            <p:nvPr/>
          </p:nvSpPr>
          <p:spPr>
            <a:xfrm>
              <a:off x="4397829" y="1233714"/>
              <a:ext cx="4281713" cy="3410857"/>
            </a:xfrm>
            <a:prstGeom prst="roundRect">
              <a:avLst>
                <a:gd name="adj" fmla="val 6577"/>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smtClean="0">
                  <a:solidFill>
                    <a:srgbClr val="000000"/>
                  </a:solidFill>
                  <a:cs typeface="Arial" panose="020B0604020202020204" pitchFamily="34" charset="0"/>
                </a:rPr>
                <a:t>Đặc </a:t>
              </a:r>
              <a:r>
                <a:rPr lang="vi-VN" sz="2000">
                  <a:solidFill>
                    <a:srgbClr val="000000"/>
                  </a:solidFill>
                  <a:cs typeface="Arial" panose="020B0604020202020204" pitchFamily="34" charset="0"/>
                </a:rPr>
                <a:t>điểm chung: dạng ghế gập.</a:t>
              </a:r>
            </a:p>
            <a:p>
              <a:pPr marL="342900" indent="-342900" algn="just">
                <a:lnSpc>
                  <a:spcPct val="150000"/>
                </a:lnSpc>
                <a:buFont typeface="Arial" panose="020B0604020202020204" pitchFamily="34" charset="0"/>
                <a:buChar char="•"/>
              </a:pPr>
              <a:r>
                <a:rPr lang="en-US" sz="2000">
                  <a:solidFill>
                    <a:srgbClr val="000000"/>
                  </a:solidFill>
                  <a:cs typeface="Arial" panose="020B0604020202020204" pitchFamily="34" charset="0"/>
                </a:rPr>
                <a:t>T</a:t>
              </a:r>
              <a:r>
                <a:rPr lang="vi-VN" sz="2000" smtClean="0">
                  <a:solidFill>
                    <a:srgbClr val="000000"/>
                  </a:solidFill>
                  <a:cs typeface="Arial" panose="020B0604020202020204" pitchFamily="34" charset="0"/>
                </a:rPr>
                <a:t>iện </a:t>
              </a:r>
              <a:r>
                <a:rPr lang="vi-VN" sz="2000">
                  <a:solidFill>
                    <a:srgbClr val="000000"/>
                  </a:solidFill>
                  <a:cs typeface="Arial" panose="020B0604020202020204" pitchFamily="34" charset="0"/>
                </a:rPr>
                <a:t>lợi trong việc mang đi, di chuyển, phù hợp với các chuyến đi. Khi </a:t>
              </a:r>
              <a:r>
                <a:rPr lang="vi-VN" sz="2000">
                  <a:solidFill>
                    <a:srgbClr val="000000"/>
                  </a:solidFill>
                  <a:cs typeface="Arial" panose="020B0604020202020204" pitchFamily="34" charset="0"/>
                </a:rPr>
                <a:t>thiết </a:t>
              </a:r>
              <a:r>
                <a:rPr lang="vi-VN" sz="2000" smtClean="0">
                  <a:solidFill>
                    <a:srgbClr val="000000"/>
                  </a:solidFill>
                  <a:cs typeface="Arial" panose="020B0604020202020204" pitchFamily="34" charset="0"/>
                </a:rPr>
                <a:t>kế</a:t>
              </a: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các </a:t>
              </a:r>
              <a:r>
                <a:rPr lang="vi-VN" sz="2000">
                  <a:solidFill>
                    <a:srgbClr val="000000"/>
                  </a:solidFill>
                  <a:cs typeface="Arial" panose="020B0604020202020204" pitchFamily="34" charset="0"/>
                </a:rPr>
                <a:t>kĩ sư thiết kế muốn giải quyết vấn đề tính tiện nghi, có thể mang ghế đi khắp nơi khi có nhu cầu.</a:t>
              </a:r>
            </a:p>
          </p:txBody>
        </p:sp>
        <p:sp>
          <p:nvSpPr>
            <p:cNvPr id="2" name="Right Arrow 1"/>
            <p:cNvSpPr/>
            <p:nvPr/>
          </p:nvSpPr>
          <p:spPr>
            <a:xfrm>
              <a:off x="4152484" y="2693797"/>
              <a:ext cx="490690" cy="49069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3059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8F2F0A6-F1CF-0111-C5BD-F8733B7B5351}"/>
              </a:ext>
            </a:extLst>
          </p:cNvPr>
          <p:cNvSpPr/>
          <p:nvPr/>
        </p:nvSpPr>
        <p:spPr>
          <a:xfrm>
            <a:off x="236405" y="757340"/>
            <a:ext cx="8666191" cy="67407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US" sz="2000">
                <a:solidFill>
                  <a:srgbClr val="000000"/>
                </a:solidFill>
              </a:rPr>
              <a:t>A. Là công việc đầu tiên trong quy trình thiết kế kĩ thuật.</a:t>
            </a:r>
          </a:p>
        </p:txBody>
      </p:sp>
      <p:sp>
        <p:nvSpPr>
          <p:cNvPr id="27" name="Rounded Rectangle 26">
            <a:extLst>
              <a:ext uri="{FF2B5EF4-FFF2-40B4-BE49-F238E27FC236}">
                <a16:creationId xmlns:a16="http://schemas.microsoft.com/office/drawing/2014/main" id="{0EB8EB02-8EFF-91C0-A975-61E68A9234DE}"/>
              </a:ext>
            </a:extLst>
          </p:cNvPr>
          <p:cNvSpPr/>
          <p:nvPr/>
        </p:nvSpPr>
        <p:spPr>
          <a:xfrm>
            <a:off x="236405" y="1664747"/>
            <a:ext cx="8666191" cy="1050173"/>
          </a:xfrm>
          <a:prstGeom prst="roundRect">
            <a:avLst>
              <a:gd name="adj" fmla="val 12774"/>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B. Là nghiên cứu kiến thức và các giải pháp đã có, chuẩn bị đầy đủ cơ sở cho các hoạt động giải quyết vấn đề tiếp theo.</a:t>
            </a:r>
            <a:endParaRPr lang="en-US" sz="2000" smtClean="0">
              <a:solidFill>
                <a:srgbClr val="000000"/>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236406" y="2948248"/>
            <a:ext cx="8666191" cy="674079"/>
          </a:xfrm>
          <a:prstGeom prst="roundRect">
            <a:avLst>
              <a:gd name="adj" fmla="val 11234"/>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C. Đề xuất những yêu cầu, tiêu chí thiết kế cần phải đạt được.</a:t>
            </a:r>
            <a:endParaRPr lang="en-US" sz="2000">
              <a:solidFill>
                <a:srgbClr val="000000"/>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236407" y="3855655"/>
            <a:ext cx="8666191" cy="1050173"/>
          </a:xfrm>
          <a:prstGeom prst="roundRect">
            <a:avLst>
              <a:gd name="adj" fmla="val 11477"/>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vi-VN" sz="2000">
                <a:solidFill>
                  <a:srgbClr val="000000"/>
                </a:solidFill>
              </a:rPr>
              <a:t>D. Đề xuất các giải pháp, xem xét và đánh giá toàn diện về mức độ phù hợp với yêu cầu, tiêu chí đã đặt ra cho sản phẩm.</a:t>
            </a:r>
            <a:endParaRPr lang="en-US" sz="2000">
              <a:solidFill>
                <a:srgbClr val="000000"/>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236405" y="757340"/>
            <a:ext cx="8666191" cy="674079"/>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2000">
                <a:solidFill>
                  <a:schemeClr val="accent6"/>
                </a:solidFill>
              </a:rPr>
              <a:t>A. Là công việc đầu tiên trong quy trình thiết kế kĩ thuật.</a:t>
            </a:r>
          </a:p>
        </p:txBody>
      </p:sp>
      <p:sp>
        <p:nvSpPr>
          <p:cNvPr id="32" name="TextBox 15">
            <a:extLst>
              <a:ext uri="{FF2B5EF4-FFF2-40B4-BE49-F238E27FC236}">
                <a16:creationId xmlns:a16="http://schemas.microsoft.com/office/drawing/2014/main" id="{3A06DEAF-8EBD-BB2C-86E3-F9D0B9856831}"/>
              </a:ext>
            </a:extLst>
          </p:cNvPr>
          <p:cNvSpPr txBox="1"/>
          <p:nvPr/>
        </p:nvSpPr>
        <p:spPr>
          <a:xfrm>
            <a:off x="0" y="113190"/>
            <a:ext cx="9139006"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4: </a:t>
            </a:r>
            <a:r>
              <a:rPr lang="en-US" sz="2000">
                <a:latin typeface="+mn-lt"/>
              </a:rPr>
              <a:t>Xác định yêu cầu sản phẩm và lựa chọn giải pháp thiết kế là gì?</a:t>
            </a:r>
          </a:p>
        </p:txBody>
      </p:sp>
    </p:spTree>
    <p:extLst>
      <p:ext uri="{BB962C8B-B14F-4D97-AF65-F5344CB8AC3E}">
        <p14:creationId xmlns:p14="http://schemas.microsoft.com/office/powerpoint/2010/main" val="3964506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8F2F0A6-F1CF-0111-C5BD-F8733B7B5351}"/>
              </a:ext>
            </a:extLst>
          </p:cNvPr>
          <p:cNvSpPr/>
          <p:nvPr/>
        </p:nvSpPr>
        <p:spPr>
          <a:xfrm>
            <a:off x="566941" y="1689714"/>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Xác định vấn đề, xây dựng tiêu chí</a:t>
            </a:r>
            <a:r>
              <a:rPr lang="en-US" sz="2000" smtClean="0">
                <a:solidFill>
                  <a:srgbClr val="000000"/>
                </a:solidFill>
              </a:rPr>
              <a:t>.</a:t>
            </a:r>
            <a:endParaRPr lang="en-US" sz="2000">
              <a:solidFill>
                <a:srgbClr val="000000"/>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64557" y="1689714"/>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Tìm hiểu tổng quan, đề xuất giải pháp.</a:t>
            </a:r>
            <a:endParaRPr lang="en-US" sz="2000" smtClean="0">
              <a:solidFill>
                <a:srgbClr val="000000"/>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566941" y="3187647"/>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Xây dựng nguyên mẫu.</a:t>
            </a:r>
            <a:endParaRPr lang="en-US" sz="2000">
              <a:solidFill>
                <a:srgbClr val="000000"/>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64557" y="3187647"/>
            <a:ext cx="3909229" cy="1118629"/>
          </a:xfrm>
          <a:prstGeom prst="roundRect">
            <a:avLst/>
          </a:prstGeom>
          <a:solidFill>
            <a:srgbClr val="FFFFFF"/>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Thử nghiệm, đánh giá.</a:t>
            </a:r>
            <a:endParaRPr lang="en-US" sz="2000">
              <a:solidFill>
                <a:srgbClr val="000000"/>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4664557" y="1679246"/>
            <a:ext cx="3909229" cy="1118629"/>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B. Tìm hiểu tổng quan, đề xuất giải pháp.</a:t>
            </a:r>
          </a:p>
        </p:txBody>
      </p:sp>
      <p:sp>
        <p:nvSpPr>
          <p:cNvPr id="32" name="TextBox 15">
            <a:extLst>
              <a:ext uri="{FF2B5EF4-FFF2-40B4-BE49-F238E27FC236}">
                <a16:creationId xmlns:a16="http://schemas.microsoft.com/office/drawing/2014/main" id="{3A06DEAF-8EBD-BB2C-86E3-F9D0B9856831}"/>
              </a:ext>
            </a:extLst>
          </p:cNvPr>
          <p:cNvSpPr txBox="1"/>
          <p:nvPr/>
        </p:nvSpPr>
        <p:spPr>
          <a:xfrm>
            <a:off x="4994" y="351750"/>
            <a:ext cx="9139006"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smtClean="0">
                <a:latin typeface="+mn-lt"/>
              </a:rPr>
              <a:t>Câu </a:t>
            </a:r>
            <a:r>
              <a:rPr lang="vi-VN" sz="2000" b="1">
                <a:latin typeface="+mn-lt"/>
              </a:rPr>
              <a:t>5: </a:t>
            </a:r>
            <a:r>
              <a:rPr lang="vi-VN" sz="2000">
                <a:latin typeface="+mn-lt"/>
              </a:rPr>
              <a:t>Bước nào trong quy trình thiết kế kĩ thuật </a:t>
            </a:r>
            <a:endParaRPr lang="en-US" sz="2000" smtClean="0">
              <a:latin typeface="+mn-lt"/>
            </a:endParaRPr>
          </a:p>
          <a:p>
            <a:pPr algn="ctr">
              <a:lnSpc>
                <a:spcPct val="150000"/>
              </a:lnSpc>
            </a:pPr>
            <a:r>
              <a:rPr lang="vi-VN" sz="2000" smtClean="0">
                <a:latin typeface="+mn-lt"/>
              </a:rPr>
              <a:t>thể </a:t>
            </a:r>
            <a:r>
              <a:rPr lang="vi-VN" sz="2000">
                <a:latin typeface="+mn-lt"/>
              </a:rPr>
              <a:t>hiện tính sáng tạo của người thiết kế?</a:t>
            </a:r>
            <a:endParaRPr lang="en-US" sz="2000">
              <a:latin typeface="+mn-lt"/>
            </a:endParaRPr>
          </a:p>
        </p:txBody>
      </p:sp>
    </p:spTree>
    <p:extLst>
      <p:ext uri="{BB962C8B-B14F-4D97-AF65-F5344CB8AC3E}">
        <p14:creationId xmlns:p14="http://schemas.microsoft.com/office/powerpoint/2010/main" val="578899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840;p136"/>
          <p:cNvSpPr txBox="1"/>
          <p:nvPr/>
        </p:nvSpPr>
        <p:spPr>
          <a:xfrm>
            <a:off x="489887" y="1196871"/>
            <a:ext cx="8336643" cy="1959715"/>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9" name="TextBox 8"/>
          <p:cNvSpPr txBox="1"/>
          <p:nvPr/>
        </p:nvSpPr>
        <p:spPr>
          <a:xfrm>
            <a:off x="594208" y="1217594"/>
            <a:ext cx="8128000" cy="1938992"/>
          </a:xfrm>
          <a:prstGeom prst="rect">
            <a:avLst/>
          </a:prstGeom>
          <a:noFill/>
          <a:ln w="28575">
            <a:noFill/>
          </a:ln>
        </p:spPr>
        <p:txBody>
          <a:bodyPr wrap="square" rtlCol="0">
            <a:spAutoFit/>
          </a:bodyPr>
          <a:lstStyle/>
          <a:p>
            <a:pPr algn="just">
              <a:lnSpc>
                <a:spcPct val="150000"/>
              </a:lnSpc>
            </a:pPr>
            <a:r>
              <a:rPr lang="vi-VN" sz="2000" smtClean="0">
                <a:latin typeface="Arial" panose="020B0604020202020204" pitchFamily="34" charset="0"/>
                <a:cs typeface="Arial" panose="020B0604020202020204" pitchFamily="34" charset="0"/>
              </a:rPr>
              <a:t>Hãy </a:t>
            </a:r>
            <a:r>
              <a:rPr lang="vi-VN" sz="2000">
                <a:latin typeface="Arial" panose="020B0604020202020204" pitchFamily="34" charset="0"/>
                <a:cs typeface="Arial" panose="020B0604020202020204" pitchFamily="34" charset="0"/>
              </a:rPr>
              <a:t>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endParaRPr lang="vi-VN" sz="2000" i="1">
              <a:latin typeface="Arial" panose="020B0604020202020204" pitchFamily="34" charset="0"/>
              <a:cs typeface="Arial" panose="020B0604020202020204" pitchFamily="34" charset="0"/>
            </a:endParaRPr>
          </a:p>
        </p:txBody>
      </p:sp>
      <p:sp>
        <p:nvSpPr>
          <p:cNvPr id="13" name="Google Shape;2840;p136"/>
          <p:cNvSpPr txBox="1"/>
          <p:nvPr/>
        </p:nvSpPr>
        <p:spPr>
          <a:xfrm>
            <a:off x="489887" y="3807109"/>
            <a:ext cx="8336643" cy="979382"/>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4" name="TextBox 13"/>
          <p:cNvSpPr txBox="1"/>
          <p:nvPr/>
        </p:nvSpPr>
        <p:spPr>
          <a:xfrm>
            <a:off x="594208" y="3827831"/>
            <a:ext cx="8128000" cy="958660"/>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Trong các bước nêu trên của quá trình thiết kế kĩ thuật, bước nào thể hiện tính mới, tính sáng tạo của sản phẩm, giải pháp?</a:t>
            </a:r>
            <a:endParaRPr lang="vi-VN" sz="2000" i="1">
              <a:latin typeface="Arial" panose="020B0604020202020204" pitchFamily="34" charset="0"/>
              <a:cs typeface="Arial" panose="020B0604020202020204" pitchFamily="34" charset="0"/>
            </a:endParaRPr>
          </a:p>
        </p:txBody>
      </p:sp>
      <p:sp>
        <p:nvSpPr>
          <p:cNvPr id="10" name="Google Shape;458;p45"/>
          <p:cNvSpPr txBox="1">
            <a:spLocks/>
          </p:cNvSpPr>
          <p:nvPr/>
        </p:nvSpPr>
        <p:spPr>
          <a:xfrm>
            <a:off x="1" y="105119"/>
            <a:ext cx="9143999"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E05656"/>
                </a:solidFill>
                <a:latin typeface="+mn-lt"/>
              </a:rPr>
              <a:t>Câu hỏi phần Luyện tập SGK</a:t>
            </a:r>
            <a:endParaRPr lang="vi-VN" sz="2000" b="1">
              <a:solidFill>
                <a:srgbClr val="E05656"/>
              </a:solidFill>
              <a:latin typeface="+mn-lt"/>
            </a:endParaRPr>
          </a:p>
        </p:txBody>
      </p:sp>
      <p:sp>
        <p:nvSpPr>
          <p:cNvPr id="12" name="Rounded Rectangle 11">
            <a:extLst>
              <a:ext uri="{FF2B5EF4-FFF2-40B4-BE49-F238E27FC236}">
                <a16:creationId xmlns:a16="http://schemas.microsoft.com/office/drawing/2014/main" id="{D4F02CC3-CDDD-9E0B-5AF7-4E3A2AD06CA5}"/>
              </a:ext>
            </a:extLst>
          </p:cNvPr>
          <p:cNvSpPr/>
          <p:nvPr/>
        </p:nvSpPr>
        <p:spPr>
          <a:xfrm>
            <a:off x="594208" y="3395654"/>
            <a:ext cx="1707214" cy="522514"/>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000" b="1" smtClean="0">
                <a:solidFill>
                  <a:schemeClr val="accent6"/>
                </a:solidFill>
              </a:rPr>
              <a:t>Bài 2</a:t>
            </a:r>
            <a:endParaRPr lang="en-US" sz="2000" b="1">
              <a:solidFill>
                <a:schemeClr val="accent6"/>
              </a:solidFill>
            </a:endParaRPr>
          </a:p>
        </p:txBody>
      </p:sp>
      <p:sp>
        <p:nvSpPr>
          <p:cNvPr id="30" name="Rounded Rectangle 29">
            <a:extLst>
              <a:ext uri="{FF2B5EF4-FFF2-40B4-BE49-F238E27FC236}">
                <a16:creationId xmlns:a16="http://schemas.microsoft.com/office/drawing/2014/main" id="{D4F02CC3-CDDD-9E0B-5AF7-4E3A2AD06CA5}"/>
              </a:ext>
            </a:extLst>
          </p:cNvPr>
          <p:cNvSpPr/>
          <p:nvPr/>
        </p:nvSpPr>
        <p:spPr>
          <a:xfrm>
            <a:off x="594208" y="754020"/>
            <a:ext cx="1707214" cy="522514"/>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000" b="1" smtClean="0">
                <a:solidFill>
                  <a:schemeClr val="accent6"/>
                </a:solidFill>
              </a:rPr>
              <a:t>Bài 1</a:t>
            </a:r>
            <a:endParaRPr lang="en-US" sz="2000" b="1">
              <a:solidFill>
                <a:schemeClr val="accent6"/>
              </a:solidFill>
            </a:endParaRPr>
          </a:p>
        </p:txBody>
      </p:sp>
    </p:spTree>
    <p:extLst>
      <p:ext uri="{BB962C8B-B14F-4D97-AF65-F5344CB8AC3E}">
        <p14:creationId xmlns:p14="http://schemas.microsoft.com/office/powerpoint/2010/main" val="4239891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p:bldP spid="10" grpId="0"/>
      <p:bldP spid="12"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D4F02CC3-CDDD-9E0B-5AF7-4E3A2AD06CA5}"/>
              </a:ext>
            </a:extLst>
          </p:cNvPr>
          <p:cNvSpPr/>
          <p:nvPr/>
        </p:nvSpPr>
        <p:spPr>
          <a:xfrm>
            <a:off x="680582" y="1169588"/>
            <a:ext cx="1707214" cy="522514"/>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000" b="1" smtClean="0">
                <a:solidFill>
                  <a:schemeClr val="accent6"/>
                </a:solidFill>
              </a:rPr>
              <a:t>Bài 1</a:t>
            </a:r>
            <a:endParaRPr lang="en-US" sz="2000" b="1">
              <a:solidFill>
                <a:schemeClr val="accent6"/>
              </a:solidFill>
            </a:endParaRPr>
          </a:p>
        </p:txBody>
      </p:sp>
      <p:sp>
        <p:nvSpPr>
          <p:cNvPr id="8" name="Google Shape;2840;p136"/>
          <p:cNvSpPr txBox="1"/>
          <p:nvPr/>
        </p:nvSpPr>
        <p:spPr>
          <a:xfrm>
            <a:off x="2518406" y="1169588"/>
            <a:ext cx="6017488" cy="1652093"/>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9" name="TextBox 8"/>
          <p:cNvSpPr txBox="1"/>
          <p:nvPr/>
        </p:nvSpPr>
        <p:spPr>
          <a:xfrm>
            <a:off x="2518406" y="1256970"/>
            <a:ext cx="6017487" cy="1477328"/>
          </a:xfrm>
          <a:prstGeom prst="rect">
            <a:avLst/>
          </a:prstGeom>
          <a:noFill/>
          <a:ln w="28575">
            <a:noFill/>
          </a:ln>
        </p:spPr>
        <p:txBody>
          <a:bodyPr wrap="square" rtlCol="0">
            <a:spAutoFit/>
          </a:bodyPr>
          <a:lstStyle/>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Nhu </a:t>
            </a:r>
            <a:r>
              <a:rPr lang="vi-VN" sz="2000" b="1" i="1">
                <a:latin typeface="Arial" panose="020B0604020202020204" pitchFamily="34" charset="0"/>
                <a:cs typeface="Arial" panose="020B0604020202020204" pitchFamily="34" charset="0"/>
              </a:rPr>
              <a:t>cầu: </a:t>
            </a:r>
            <a:r>
              <a:rPr lang="vi-VN" sz="2000">
                <a:latin typeface="Arial" panose="020B0604020202020204" pitchFamily="34" charset="0"/>
                <a:cs typeface="Arial" panose="020B0604020202020204" pitchFamily="34" charset="0"/>
              </a:rPr>
              <a:t>chiếc ghế ngồi học.</a:t>
            </a:r>
          </a:p>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Tình </a:t>
            </a:r>
            <a:r>
              <a:rPr lang="vi-VN" sz="2000" b="1" i="1">
                <a:latin typeface="Arial" panose="020B0604020202020204" pitchFamily="34" charset="0"/>
                <a:cs typeface="Arial" panose="020B0604020202020204" pitchFamily="34" charset="0"/>
              </a:rPr>
              <a:t>huống cụ thể: </a:t>
            </a:r>
            <a:r>
              <a:rPr lang="vi-VN" sz="2000">
                <a:latin typeface="Arial" panose="020B0604020202020204" pitchFamily="34" charset="0"/>
                <a:cs typeface="Arial" panose="020B0604020202020204" pitchFamily="34" charset="0"/>
              </a:rPr>
              <a:t>em được ba mẹ tặng cho một chiếc bàn nhỏ rất xinh. Em muốn dùng nó.</a:t>
            </a:r>
          </a:p>
        </p:txBody>
      </p:sp>
      <p:sp>
        <p:nvSpPr>
          <p:cNvPr id="12" name="Rounded Rectangle 11">
            <a:extLst>
              <a:ext uri="{FF2B5EF4-FFF2-40B4-BE49-F238E27FC236}">
                <a16:creationId xmlns:a16="http://schemas.microsoft.com/office/drawing/2014/main" id="{D4F02CC3-CDDD-9E0B-5AF7-4E3A2AD06CA5}"/>
              </a:ext>
            </a:extLst>
          </p:cNvPr>
          <p:cNvSpPr/>
          <p:nvPr/>
        </p:nvSpPr>
        <p:spPr>
          <a:xfrm>
            <a:off x="680582" y="3132283"/>
            <a:ext cx="1707214" cy="522514"/>
          </a:xfrm>
          <a:prstGeom prst="roundRect">
            <a:avLst/>
          </a:prstGeom>
          <a:solidFill>
            <a:schemeClr val="bg2">
              <a:lumMod val="75000"/>
            </a:schemeClr>
          </a:solidFill>
          <a:ln w="28575">
            <a:solidFill>
              <a:srgbClr val="AB7657"/>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000" b="1" smtClean="0">
                <a:solidFill>
                  <a:schemeClr val="accent6"/>
                </a:solidFill>
              </a:rPr>
              <a:t>Bài 2</a:t>
            </a:r>
            <a:endParaRPr lang="en-US" sz="2000" b="1">
              <a:solidFill>
                <a:schemeClr val="accent6"/>
              </a:solidFill>
            </a:endParaRPr>
          </a:p>
        </p:txBody>
      </p:sp>
      <p:sp>
        <p:nvSpPr>
          <p:cNvPr id="13" name="Google Shape;2840;p136"/>
          <p:cNvSpPr txBox="1"/>
          <p:nvPr/>
        </p:nvSpPr>
        <p:spPr>
          <a:xfrm>
            <a:off x="2518406" y="3132283"/>
            <a:ext cx="4784242" cy="1153967"/>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4" name="TextBox 13"/>
          <p:cNvSpPr txBox="1"/>
          <p:nvPr/>
        </p:nvSpPr>
        <p:spPr>
          <a:xfrm>
            <a:off x="2518406" y="3198248"/>
            <a:ext cx="4784242" cy="1015663"/>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Bước 2 là bước thể hiện tính mới, tính sáng tạo của sản phẩm, giải pháp.</a:t>
            </a:r>
            <a:endParaRPr lang="vi-VN" sz="2000" i="1">
              <a:latin typeface="Arial" panose="020B0604020202020204" pitchFamily="34" charset="0"/>
              <a:cs typeface="Arial" panose="020B0604020202020204" pitchFamily="34" charset="0"/>
            </a:endParaRPr>
          </a:p>
        </p:txBody>
      </p:sp>
      <p:grpSp>
        <p:nvGrpSpPr>
          <p:cNvPr id="10" name="Group 9"/>
          <p:cNvGrpSpPr/>
          <p:nvPr/>
        </p:nvGrpSpPr>
        <p:grpSpPr>
          <a:xfrm>
            <a:off x="2919775" y="239023"/>
            <a:ext cx="2791332" cy="553998"/>
            <a:chOff x="310515" y="570034"/>
            <a:chExt cx="2791332" cy="553998"/>
          </a:xfrm>
        </p:grpSpPr>
        <p:sp>
          <p:nvSpPr>
            <p:cNvPr id="11" name="TextBox 10"/>
            <p:cNvSpPr txBox="1"/>
            <p:nvPr/>
          </p:nvSpPr>
          <p:spPr>
            <a:xfrm>
              <a:off x="661994" y="570034"/>
              <a:ext cx="2439853" cy="553998"/>
            </a:xfrm>
            <a:prstGeom prst="rect">
              <a:avLst/>
            </a:prstGeom>
            <a:noFill/>
            <a:ln w="28575">
              <a:noFill/>
            </a:ln>
          </p:spPr>
          <p:txBody>
            <a:bodyPr wrap="square" rtlCol="0">
              <a:spAutoFit/>
            </a:body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Hướng dẫn trả lời:</a:t>
              </a:r>
              <a:endParaRPr lang="en-US" sz="2000" b="1" i="1">
                <a:solidFill>
                  <a:srgbClr val="C00000"/>
                </a:solidFill>
                <a:latin typeface="Arial" panose="020B0604020202020204" pitchFamily="34" charset="0"/>
                <a:cs typeface="Arial" panose="020B0604020202020204" pitchFamily="34" charset="0"/>
              </a:endParaRPr>
            </a:p>
          </p:txBody>
        </p:sp>
        <p:pic>
          <p:nvPicPr>
            <p:cNvPr id="15" name="Picture 12" descr="https://img.freepik.com/premium-vector/paperpencil-eraser-vector-element-cartoon-design-template_598213-9486.jpg"/>
            <p:cNvPicPr>
              <a:picLocks noChangeAspect="1" noChangeArrowheads="1"/>
            </p:cNvPicPr>
            <p:nvPr/>
          </p:nvPicPr>
          <p:blipFill rotWithShape="1">
            <a:blip r:embed="rId2">
              <a:clrChange>
                <a:clrFrom>
                  <a:srgbClr val="FAE3BA"/>
                </a:clrFrom>
                <a:clrTo>
                  <a:srgbClr val="FAE3BA">
                    <a:alpha val="0"/>
                  </a:srgbClr>
                </a:clrTo>
              </a:clrChange>
              <a:extLst>
                <a:ext uri="{28A0092B-C50C-407E-A947-70E740481C1C}">
                  <a14:useLocalDpi xmlns:a14="http://schemas.microsoft.com/office/drawing/2010/main" val="0"/>
                </a:ext>
              </a:extLst>
            </a:blip>
            <a:srcRect l="20664" t="10863" r="12560" b="26816"/>
            <a:stretch/>
          </p:blipFill>
          <p:spPr bwMode="auto">
            <a:xfrm>
              <a:off x="310515" y="646949"/>
              <a:ext cx="411918" cy="384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246" y="3497943"/>
            <a:ext cx="1757754" cy="1757754"/>
          </a:xfrm>
          <a:prstGeom prst="rect">
            <a:avLst/>
          </a:prstGeom>
        </p:spPr>
      </p:pic>
    </p:spTree>
    <p:extLst>
      <p:ext uri="{BB962C8B-B14F-4D97-AF65-F5344CB8AC3E}">
        <p14:creationId xmlns:p14="http://schemas.microsoft.com/office/powerpoint/2010/main" val="1598541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9" grpId="0"/>
      <p:bldP spid="12" grpId="0" animBg="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5;p136"/>
          <p:cNvSpPr txBox="1"/>
          <p:nvPr/>
        </p:nvSpPr>
        <p:spPr>
          <a:xfrm>
            <a:off x="0" y="188686"/>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VẬN DỤNG</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sp>
        <p:nvSpPr>
          <p:cNvPr id="12" name="Google Shape;2840;p136"/>
          <p:cNvSpPr txBox="1"/>
          <p:nvPr/>
        </p:nvSpPr>
        <p:spPr>
          <a:xfrm>
            <a:off x="4449323" y="1297726"/>
            <a:ext cx="4215705" cy="3323987"/>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13" name="TextBox 12"/>
          <p:cNvSpPr txBox="1"/>
          <p:nvPr/>
        </p:nvSpPr>
        <p:spPr>
          <a:xfrm>
            <a:off x="4527368" y="1297726"/>
            <a:ext cx="4036060" cy="3323987"/>
          </a:xfrm>
          <a:prstGeom prst="rect">
            <a:avLst/>
          </a:prstGeom>
          <a:noFill/>
          <a:ln w="28575">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Chọn sản phẩm bất kì trong gia đình, em hãy: </a:t>
            </a:r>
          </a:p>
          <a:p>
            <a:pPr algn="just">
              <a:lnSpc>
                <a:spcPct val="150000"/>
              </a:lnSpc>
            </a:pPr>
            <a:r>
              <a:rPr lang="vi-VN" sz="2000">
                <a:latin typeface="Arial" panose="020B0604020202020204" pitchFamily="34" charset="0"/>
                <a:cs typeface="Arial" panose="020B0604020202020204" pitchFamily="34" charset="0"/>
              </a:rPr>
              <a:t>1. Tìm hiểu một số sản phẩm tương tự có trên thị </a:t>
            </a:r>
            <a:r>
              <a:rPr lang="vi-VN" sz="2000" smtClean="0">
                <a:latin typeface="Arial" panose="020B0604020202020204" pitchFamily="34" charset="0"/>
                <a:cs typeface="Arial" panose="020B0604020202020204" pitchFamily="34" charset="0"/>
              </a:rPr>
              <a:t>trường</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endParaRPr lang="vi-VN" sz="2000">
              <a:latin typeface="Arial" panose="020B0604020202020204" pitchFamily="34" charset="0"/>
              <a:cs typeface="Arial" panose="020B0604020202020204" pitchFamily="34" charset="0"/>
            </a:endParaRPr>
          </a:p>
          <a:p>
            <a:pPr algn="just">
              <a:lnSpc>
                <a:spcPct val="150000"/>
              </a:lnSpc>
            </a:pPr>
            <a:r>
              <a:rPr lang="vi-VN" sz="2000">
                <a:latin typeface="Arial" panose="020B0604020202020204" pitchFamily="34" charset="0"/>
                <a:cs typeface="Arial" panose="020B0604020202020204" pitchFamily="34" charset="0"/>
              </a:rPr>
              <a:t>2. So sánh sản phẩm của gia đình em với các sản phẩm em tìm hiểu về tính mới, tính sáng tạo.</a:t>
            </a:r>
          </a:p>
        </p:txBody>
      </p:sp>
      <p:pic>
        <p:nvPicPr>
          <p:cNvPr id="13314" name="Picture 2" descr="Phòng khách gia đình thế nào là hợp phong thủ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98" y="1588011"/>
            <a:ext cx="3649660" cy="2737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5343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2"/>
        <p:cNvGrpSpPr/>
        <p:nvPr/>
      </p:nvGrpSpPr>
      <p:grpSpPr>
        <a:xfrm>
          <a:off x="0" y="0"/>
          <a:ext cx="0" cy="0"/>
          <a:chOff x="0" y="0"/>
          <a:chExt cx="0" cy="0"/>
        </a:xfrm>
      </p:grpSpPr>
      <p:sp>
        <p:nvSpPr>
          <p:cNvPr id="2834" name="Google Shape;2834;p136"/>
          <p:cNvSpPr txBox="1"/>
          <p:nvPr/>
        </p:nvSpPr>
        <p:spPr>
          <a:xfrm>
            <a:off x="1105136" y="1420510"/>
            <a:ext cx="1489200" cy="479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dk1"/>
                </a:solidFill>
                <a:latin typeface="Arial" panose="020B0604020202020204" pitchFamily="34" charset="0"/>
                <a:ea typeface="Hammersmith One"/>
                <a:cs typeface="Arial" panose="020B0604020202020204" pitchFamily="34" charset="0"/>
                <a:sym typeface="Hammersmith One"/>
              </a:rPr>
              <a:t>01</a:t>
            </a:r>
            <a:endParaRPr sz="22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835" name="Google Shape;2835;p136"/>
          <p:cNvSpPr txBox="1"/>
          <p:nvPr/>
        </p:nvSpPr>
        <p:spPr>
          <a:xfrm>
            <a:off x="2959916" y="1420510"/>
            <a:ext cx="2112989" cy="479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dk1"/>
                </a:solidFill>
                <a:latin typeface="Arial" panose="020B0604020202020204" pitchFamily="34" charset="0"/>
                <a:ea typeface="Hammersmith One"/>
                <a:cs typeface="Arial" panose="020B0604020202020204" pitchFamily="34" charset="0"/>
                <a:sym typeface="Hammersmith One"/>
              </a:rPr>
              <a:t>02</a:t>
            </a:r>
            <a:endParaRPr sz="22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836" name="Google Shape;2836;p136"/>
          <p:cNvSpPr txBox="1"/>
          <p:nvPr/>
        </p:nvSpPr>
        <p:spPr>
          <a:xfrm>
            <a:off x="5438485" y="1420510"/>
            <a:ext cx="2573400" cy="479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dk1"/>
                </a:solidFill>
                <a:latin typeface="Arial" panose="020B0604020202020204" pitchFamily="34" charset="0"/>
                <a:ea typeface="Hammersmith One"/>
                <a:cs typeface="Arial" panose="020B0604020202020204" pitchFamily="34" charset="0"/>
                <a:sym typeface="Hammersmith One"/>
              </a:rPr>
              <a:t>03</a:t>
            </a:r>
            <a:endParaRPr sz="2200" b="1">
              <a:solidFill>
                <a:schemeClr val="dk1"/>
              </a:solidFill>
              <a:latin typeface="Arial" panose="020B0604020202020204" pitchFamily="34" charset="0"/>
              <a:ea typeface="Hammersmith One"/>
              <a:cs typeface="Arial" panose="020B0604020202020204" pitchFamily="34" charset="0"/>
              <a:sym typeface="Hammersmith One"/>
            </a:endParaRPr>
          </a:p>
        </p:txBody>
      </p:sp>
      <p:sp>
        <p:nvSpPr>
          <p:cNvPr id="2839" name="Google Shape;2839;p136"/>
          <p:cNvSpPr txBox="1"/>
          <p:nvPr/>
        </p:nvSpPr>
        <p:spPr>
          <a:xfrm>
            <a:off x="1105136" y="1900210"/>
            <a:ext cx="1489200" cy="2192818"/>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840" name="Google Shape;2840;p136"/>
          <p:cNvSpPr txBox="1"/>
          <p:nvPr/>
        </p:nvSpPr>
        <p:spPr>
          <a:xfrm>
            <a:off x="2959916" y="1900210"/>
            <a:ext cx="2112989" cy="2192818"/>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841" name="Google Shape;2841;p136"/>
          <p:cNvSpPr txBox="1"/>
          <p:nvPr/>
        </p:nvSpPr>
        <p:spPr>
          <a:xfrm>
            <a:off x="5438485" y="1900210"/>
            <a:ext cx="2573400" cy="2192818"/>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848" name="Google Shape;2848;p136"/>
          <p:cNvSpPr txBox="1"/>
          <p:nvPr/>
        </p:nvSpPr>
        <p:spPr>
          <a:xfrm>
            <a:off x="2959917" y="2522635"/>
            <a:ext cx="14892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2"/>
              </a:solidFill>
              <a:latin typeface="Arial" panose="020B0604020202020204" pitchFamily="34" charset="0"/>
              <a:ea typeface="Manjari"/>
              <a:cs typeface="Arial" panose="020B0604020202020204" pitchFamily="34" charset="0"/>
              <a:sym typeface="Manjari"/>
            </a:endParaRPr>
          </a:p>
        </p:txBody>
      </p:sp>
      <p:sp>
        <p:nvSpPr>
          <p:cNvPr id="24" name="Google Shape;2835;p136"/>
          <p:cNvSpPr txBox="1"/>
          <p:nvPr/>
        </p:nvSpPr>
        <p:spPr>
          <a:xfrm>
            <a:off x="1" y="328286"/>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HƯỚNG DẪN VỀ NHÀ</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sp>
        <p:nvSpPr>
          <p:cNvPr id="25" name="TextBox 24"/>
          <p:cNvSpPr txBox="1"/>
          <p:nvPr/>
        </p:nvSpPr>
        <p:spPr>
          <a:xfrm>
            <a:off x="1200689" y="1986286"/>
            <a:ext cx="1298093" cy="1477328"/>
          </a:xfrm>
          <a:prstGeom prst="rect">
            <a:avLst/>
          </a:prstGeom>
          <a:noFill/>
          <a:ln w="28575">
            <a:noFill/>
          </a:ln>
        </p:spPr>
        <p:txBody>
          <a:bodyPr wrap="square" rtlCol="0">
            <a:spAutoFit/>
          </a:bodyPr>
          <a:lstStyle/>
          <a:p>
            <a:pPr algn="ctr">
              <a:lnSpc>
                <a:spcPct val="150000"/>
              </a:lnSpc>
            </a:pPr>
            <a:r>
              <a:rPr lang="vi-VN" sz="2000" smtClean="0">
                <a:latin typeface="Arial" panose="020B0604020202020204" pitchFamily="34" charset="0"/>
                <a:cs typeface="Arial" panose="020B0604020202020204" pitchFamily="34" charset="0"/>
              </a:rPr>
              <a:t>Ghi </a:t>
            </a:r>
            <a:r>
              <a:rPr lang="vi-VN" sz="2000">
                <a:latin typeface="Arial" panose="020B0604020202020204" pitchFamily="34" charset="0"/>
                <a:cs typeface="Arial" panose="020B0604020202020204" pitchFamily="34" charset="0"/>
              </a:rPr>
              <a:t>nhớ kiến thức trong bài. </a:t>
            </a:r>
            <a:endParaRPr lang="vi-VN" sz="2000" i="1">
              <a:latin typeface="Arial" panose="020B0604020202020204" pitchFamily="34" charset="0"/>
              <a:cs typeface="Arial" panose="020B0604020202020204" pitchFamily="34" charset="0"/>
            </a:endParaRPr>
          </a:p>
        </p:txBody>
      </p:sp>
      <p:sp>
        <p:nvSpPr>
          <p:cNvPr id="26" name="TextBox 25"/>
          <p:cNvSpPr txBox="1"/>
          <p:nvPr/>
        </p:nvSpPr>
        <p:spPr>
          <a:xfrm>
            <a:off x="5534037" y="1987371"/>
            <a:ext cx="2376248" cy="1938992"/>
          </a:xfrm>
          <a:prstGeom prst="rect">
            <a:avLst/>
          </a:prstGeom>
          <a:noFill/>
          <a:ln w="28575">
            <a:noFill/>
          </a:ln>
        </p:spPr>
        <p:txBody>
          <a:bodyPr wrap="square" rtlCol="0">
            <a:spAutoFit/>
          </a:bodyPr>
          <a:lstStyle/>
          <a:p>
            <a:pPr algn="ctr">
              <a:lnSpc>
                <a:spcPct val="150000"/>
              </a:lnSpc>
            </a:pPr>
            <a:r>
              <a:rPr lang="vi-VN" sz="2000" smtClean="0">
                <a:latin typeface="Arial" panose="020B0604020202020204" pitchFamily="34" charset="0"/>
                <a:cs typeface="Arial" panose="020B0604020202020204" pitchFamily="34" charset="0"/>
              </a:rPr>
              <a:t>Đọc </a:t>
            </a:r>
            <a:r>
              <a:rPr lang="vi-VN" sz="2000">
                <a:latin typeface="Arial" panose="020B0604020202020204" pitchFamily="34" charset="0"/>
                <a:cs typeface="Arial" panose="020B0604020202020204" pitchFamily="34" charset="0"/>
              </a:rPr>
              <a:t>trước bài mới </a:t>
            </a:r>
            <a:r>
              <a:rPr lang="vi-VN" sz="2000" b="1" i="1">
                <a:latin typeface="Arial" panose="020B0604020202020204" pitchFamily="34" charset="0"/>
                <a:cs typeface="Arial" panose="020B0604020202020204" pitchFamily="34" charset="0"/>
              </a:rPr>
              <a:t>Bài 20 – Dự án: Thiết kế hệ thống tưới cây tự động</a:t>
            </a:r>
            <a:r>
              <a:rPr lang="vi-VN" sz="2000">
                <a:latin typeface="Arial" panose="020B0604020202020204" pitchFamily="34" charset="0"/>
                <a:cs typeface="Arial" panose="020B0604020202020204" pitchFamily="34" charset="0"/>
              </a:rPr>
              <a:t>.</a:t>
            </a:r>
            <a:endParaRPr lang="vi-VN" sz="2000" i="1">
              <a:latin typeface="Arial" panose="020B0604020202020204" pitchFamily="34" charset="0"/>
              <a:cs typeface="Arial" panose="020B0604020202020204" pitchFamily="34" charset="0"/>
            </a:endParaRPr>
          </a:p>
        </p:txBody>
      </p:sp>
      <p:sp>
        <p:nvSpPr>
          <p:cNvPr id="27" name="TextBox 26"/>
          <p:cNvSpPr txBox="1"/>
          <p:nvPr/>
        </p:nvSpPr>
        <p:spPr>
          <a:xfrm>
            <a:off x="3102010" y="2013589"/>
            <a:ext cx="1828800" cy="1477328"/>
          </a:xfrm>
          <a:prstGeom prst="rect">
            <a:avLst/>
          </a:prstGeom>
          <a:noFill/>
          <a:ln w="28575">
            <a:noFill/>
          </a:ln>
        </p:spPr>
        <p:txBody>
          <a:bodyPr wrap="square" rtlCol="0">
            <a:spAutoFit/>
          </a:bodyPr>
          <a:lstStyle/>
          <a:p>
            <a:pPr algn="ctr">
              <a:lnSpc>
                <a:spcPct val="150000"/>
              </a:lnSpc>
            </a:pPr>
            <a:r>
              <a:rPr lang="vi-VN" sz="2000" smtClean="0">
                <a:latin typeface="Arial" panose="020B0604020202020204" pitchFamily="34" charset="0"/>
                <a:cs typeface="Arial" panose="020B0604020202020204" pitchFamily="34" charset="0"/>
              </a:rPr>
              <a:t>Hoàn </a:t>
            </a:r>
            <a:r>
              <a:rPr lang="vi-VN" sz="2000">
                <a:latin typeface="Arial" panose="020B0604020202020204" pitchFamily="34" charset="0"/>
                <a:cs typeface="Arial" panose="020B0604020202020204" pitchFamily="34" charset="0"/>
              </a:rPr>
              <a:t>thành bài tập phần Vận dụng.</a:t>
            </a:r>
            <a:endParaRPr lang="vi-VN" sz="2000" i="1">
              <a:latin typeface="Arial" panose="020B0604020202020204" pitchFamily="34" charset="0"/>
              <a:cs typeface="Arial" panose="020B0604020202020204" pitchFamily="34" charset="0"/>
            </a:endParaRPr>
          </a:p>
        </p:txBody>
      </p:sp>
      <p:sp>
        <p:nvSpPr>
          <p:cNvPr id="21" name="Subtitle 20"/>
          <p:cNvSpPr>
            <a:spLocks noGrp="1"/>
          </p:cNvSpPr>
          <p:nvPr>
            <p:ph type="subTitle" idx="1"/>
          </p:nvPr>
        </p:nvSpPr>
        <p:spPr>
          <a:xfrm>
            <a:off x="1137793" y="1652438"/>
            <a:ext cx="2167800" cy="378300"/>
          </a:xfrm>
        </p:spPr>
        <p:txBody>
          <a:bodyPr/>
          <a:lstStyle/>
          <a:p>
            <a:r>
              <a:rPr lang="en-US" smtClean="0"/>
              <a:t> </a:t>
            </a:r>
            <a:endParaRPr lang="en-US"/>
          </a:p>
        </p:txBody>
      </p:sp>
      <p:sp>
        <p:nvSpPr>
          <p:cNvPr id="22" name="Subtitle 21"/>
          <p:cNvSpPr>
            <a:spLocks noGrp="1"/>
          </p:cNvSpPr>
          <p:nvPr>
            <p:ph type="subTitle" idx="2"/>
          </p:nvPr>
        </p:nvSpPr>
        <p:spPr>
          <a:xfrm>
            <a:off x="3531643" y="1652438"/>
            <a:ext cx="2167800" cy="378300"/>
          </a:xfrm>
        </p:spPr>
        <p:txBody>
          <a:bodyPr/>
          <a:lstStyle/>
          <a:p>
            <a:r>
              <a:rPr lang="en-US" smtClean="0"/>
              <a:t> </a:t>
            </a:r>
            <a:endParaRPr lang="en-US"/>
          </a:p>
        </p:txBody>
      </p:sp>
      <p:sp>
        <p:nvSpPr>
          <p:cNvPr id="23" name="Subtitle 22"/>
          <p:cNvSpPr>
            <a:spLocks noGrp="1"/>
          </p:cNvSpPr>
          <p:nvPr>
            <p:ph type="subTitle" idx="3"/>
          </p:nvPr>
        </p:nvSpPr>
        <p:spPr>
          <a:xfrm>
            <a:off x="1137793" y="2043850"/>
            <a:ext cx="2167800" cy="572700"/>
          </a:xfrm>
        </p:spPr>
        <p:txBody>
          <a:bodyPr/>
          <a:lstStyle/>
          <a:p>
            <a:r>
              <a:rPr lang="en-US" smtClean="0"/>
              <a:t> </a:t>
            </a:r>
            <a:endParaRPr lang="en-US"/>
          </a:p>
        </p:txBody>
      </p:sp>
      <p:sp>
        <p:nvSpPr>
          <p:cNvPr id="28" name="Subtitle 27"/>
          <p:cNvSpPr>
            <a:spLocks noGrp="1"/>
          </p:cNvSpPr>
          <p:nvPr>
            <p:ph type="subTitle" idx="4"/>
          </p:nvPr>
        </p:nvSpPr>
        <p:spPr>
          <a:xfrm>
            <a:off x="3531643" y="2043850"/>
            <a:ext cx="2167800" cy="572700"/>
          </a:xfrm>
        </p:spPr>
        <p:txBody>
          <a:bodyPr/>
          <a:lstStyle/>
          <a:p>
            <a:r>
              <a:rPr lang="en-US" smtClean="0"/>
              <a:t> </a:t>
            </a:r>
            <a:endParaRPr lang="en-US"/>
          </a:p>
        </p:txBody>
      </p:sp>
      <p:sp>
        <p:nvSpPr>
          <p:cNvPr id="29" name="Subtitle 28"/>
          <p:cNvSpPr>
            <a:spLocks noGrp="1"/>
          </p:cNvSpPr>
          <p:nvPr>
            <p:ph type="subTitle" idx="5"/>
          </p:nvPr>
        </p:nvSpPr>
        <p:spPr>
          <a:xfrm>
            <a:off x="5794864" y="1652438"/>
            <a:ext cx="2167800" cy="378300"/>
          </a:xfrm>
        </p:spPr>
        <p:txBody>
          <a:bodyPr/>
          <a:lstStyle/>
          <a:p>
            <a:r>
              <a:rPr lang="en-US" smtClean="0"/>
              <a:t> </a:t>
            </a:r>
            <a:endParaRPr lang="en-US"/>
          </a:p>
        </p:txBody>
      </p:sp>
      <p:sp>
        <p:nvSpPr>
          <p:cNvPr id="30" name="Subtitle 29"/>
          <p:cNvSpPr>
            <a:spLocks noGrp="1"/>
          </p:cNvSpPr>
          <p:nvPr>
            <p:ph type="subTitle" idx="6"/>
          </p:nvPr>
        </p:nvSpPr>
        <p:spPr>
          <a:xfrm>
            <a:off x="5794864" y="2043850"/>
            <a:ext cx="2167800" cy="572700"/>
          </a:xfrm>
        </p:spPr>
        <p:txBody>
          <a:bodyPr/>
          <a:lstStyle/>
          <a:p>
            <a:r>
              <a:rPr lang="en-US" smtClean="0"/>
              <a:t> </a:t>
            </a:r>
            <a:endParaRPr lang="en-US"/>
          </a:p>
        </p:txBody>
      </p:sp>
      <p:sp>
        <p:nvSpPr>
          <p:cNvPr id="31" name="Subtitle 30"/>
          <p:cNvSpPr>
            <a:spLocks noGrp="1"/>
          </p:cNvSpPr>
          <p:nvPr>
            <p:ph type="subTitle" idx="7"/>
          </p:nvPr>
        </p:nvSpPr>
        <p:spPr>
          <a:xfrm>
            <a:off x="1137793" y="2989363"/>
            <a:ext cx="2167800" cy="378300"/>
          </a:xfrm>
        </p:spPr>
        <p:txBody>
          <a:bodyPr/>
          <a:lstStyle/>
          <a:p>
            <a:r>
              <a:rPr lang="en-US" smtClean="0"/>
              <a:t> </a:t>
            </a:r>
            <a:endParaRPr lang="en-US"/>
          </a:p>
        </p:txBody>
      </p:sp>
      <p:sp>
        <p:nvSpPr>
          <p:cNvPr id="32" name="Subtitle 31"/>
          <p:cNvSpPr>
            <a:spLocks noGrp="1"/>
          </p:cNvSpPr>
          <p:nvPr>
            <p:ph type="subTitle" idx="8"/>
          </p:nvPr>
        </p:nvSpPr>
        <p:spPr>
          <a:xfrm>
            <a:off x="3531643" y="2989363"/>
            <a:ext cx="2167800" cy="378300"/>
          </a:xfrm>
        </p:spPr>
        <p:txBody>
          <a:bodyPr/>
          <a:lstStyle/>
          <a:p>
            <a:r>
              <a:rPr lang="en-US" smtClean="0"/>
              <a:t> </a:t>
            </a:r>
            <a:endParaRPr lang="en-US"/>
          </a:p>
        </p:txBody>
      </p:sp>
      <p:sp>
        <p:nvSpPr>
          <p:cNvPr id="33" name="Subtitle 32"/>
          <p:cNvSpPr>
            <a:spLocks noGrp="1"/>
          </p:cNvSpPr>
          <p:nvPr>
            <p:ph type="subTitle" idx="9"/>
          </p:nvPr>
        </p:nvSpPr>
        <p:spPr>
          <a:xfrm>
            <a:off x="1137793" y="3380900"/>
            <a:ext cx="2167800" cy="572700"/>
          </a:xfrm>
        </p:spPr>
        <p:txBody>
          <a:bodyPr/>
          <a:lstStyle/>
          <a:p>
            <a:r>
              <a:rPr lang="en-US" smtClean="0"/>
              <a:t> </a:t>
            </a:r>
            <a:endParaRPr lang="en-US"/>
          </a:p>
        </p:txBody>
      </p:sp>
      <p:sp>
        <p:nvSpPr>
          <p:cNvPr id="34" name="Subtitle 33"/>
          <p:cNvSpPr>
            <a:spLocks noGrp="1"/>
          </p:cNvSpPr>
          <p:nvPr>
            <p:ph type="subTitle" idx="13"/>
          </p:nvPr>
        </p:nvSpPr>
        <p:spPr>
          <a:xfrm>
            <a:off x="3531643" y="3380900"/>
            <a:ext cx="2167800" cy="572700"/>
          </a:xfrm>
        </p:spPr>
        <p:txBody>
          <a:bodyPr/>
          <a:lstStyle/>
          <a:p>
            <a:r>
              <a:rPr lang="en-US" smtClean="0"/>
              <a:t> </a:t>
            </a:r>
            <a:endParaRPr lang="en-US"/>
          </a:p>
        </p:txBody>
      </p:sp>
      <p:sp>
        <p:nvSpPr>
          <p:cNvPr id="35" name="Subtitle 34"/>
          <p:cNvSpPr>
            <a:spLocks noGrp="1"/>
          </p:cNvSpPr>
          <p:nvPr>
            <p:ph type="subTitle" idx="14"/>
          </p:nvPr>
        </p:nvSpPr>
        <p:spPr>
          <a:xfrm>
            <a:off x="5794864" y="2989363"/>
            <a:ext cx="2167800" cy="378300"/>
          </a:xfrm>
        </p:spPr>
        <p:txBody>
          <a:bodyPr/>
          <a:lstStyle/>
          <a:p>
            <a:r>
              <a:rPr lang="en-US" smtClean="0"/>
              <a:t> </a:t>
            </a:r>
            <a:endParaRPr lang="en-US"/>
          </a:p>
        </p:txBody>
      </p:sp>
      <p:sp>
        <p:nvSpPr>
          <p:cNvPr id="36" name="Subtitle 35"/>
          <p:cNvSpPr>
            <a:spLocks noGrp="1"/>
          </p:cNvSpPr>
          <p:nvPr>
            <p:ph type="subTitle" idx="15"/>
          </p:nvPr>
        </p:nvSpPr>
        <p:spPr>
          <a:xfrm>
            <a:off x="5794864" y="3380900"/>
            <a:ext cx="2167800" cy="572700"/>
          </a:xfrm>
        </p:spPr>
        <p:txBody>
          <a:bodyPr/>
          <a:lstStyle/>
          <a:p>
            <a:r>
              <a:rPr lang="en-US" smtClean="0"/>
              <a:t> </a:t>
            </a:r>
            <a:endParaRPr lang="en-US"/>
          </a:p>
        </p:txBody>
      </p:sp>
    </p:spTree>
    <p:extLst>
      <p:ext uri="{BB962C8B-B14F-4D97-AF65-F5344CB8AC3E}">
        <p14:creationId xmlns:p14="http://schemas.microsoft.com/office/powerpoint/2010/main" val="220059732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34"/>
                                        </p:tgtEl>
                                        <p:attrNameLst>
                                          <p:attrName>style.visibility</p:attrName>
                                        </p:attrNameLst>
                                      </p:cBhvr>
                                      <p:to>
                                        <p:strVal val="visible"/>
                                      </p:to>
                                    </p:set>
                                    <p:animEffect transition="in" filter="randombar(horizontal)">
                                      <p:cBhvr>
                                        <p:cTn id="7" dur="500"/>
                                        <p:tgtEl>
                                          <p:spTgt spid="28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39"/>
                                        </p:tgtEl>
                                        <p:attrNameLst>
                                          <p:attrName>style.visibility</p:attrName>
                                        </p:attrNameLst>
                                      </p:cBhvr>
                                      <p:to>
                                        <p:strVal val="visible"/>
                                      </p:to>
                                    </p:set>
                                    <p:animEffect transition="in" filter="randombar(horizontal)">
                                      <p:cBhvr>
                                        <p:cTn id="10" dur="500"/>
                                        <p:tgtEl>
                                          <p:spTgt spid="28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6" dur="500"/>
                                        <p:tgtEl>
                                          <p:spTgt spid="21">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22" dur="500"/>
                                        <p:tgtEl>
                                          <p:spTgt spid="31">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5" dur="500"/>
                                        <p:tgtEl>
                                          <p:spTgt spid="3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835"/>
                                        </p:tgtEl>
                                        <p:attrNameLst>
                                          <p:attrName>style.visibility</p:attrName>
                                        </p:attrNameLst>
                                      </p:cBhvr>
                                      <p:to>
                                        <p:strVal val="visible"/>
                                      </p:to>
                                    </p:set>
                                    <p:animEffect transition="in" filter="randombar(horizontal)">
                                      <p:cBhvr>
                                        <p:cTn id="30" dur="500"/>
                                        <p:tgtEl>
                                          <p:spTgt spid="283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840"/>
                                        </p:tgtEl>
                                        <p:attrNameLst>
                                          <p:attrName>style.visibility</p:attrName>
                                        </p:attrNameLst>
                                      </p:cBhvr>
                                      <p:to>
                                        <p:strVal val="visible"/>
                                      </p:to>
                                    </p:set>
                                    <p:animEffect transition="in" filter="randombar(horizontal)">
                                      <p:cBhvr>
                                        <p:cTn id="33" dur="500"/>
                                        <p:tgtEl>
                                          <p:spTgt spid="2840"/>
                                        </p:tgtEl>
                                      </p:cBhvr>
                                    </p:animEffect>
                                  </p:childTnLst>
                                </p:cTn>
                              </p:par>
                              <p:par>
                                <p:cTn id="34" presetID="14" presetClass="entr" presetSubtype="10" fill="hold" grpId="0" nodeType="withEffect" nodePh="1">
                                  <p:stCondLst>
                                    <p:cond delay="0"/>
                                  </p:stCondLst>
                                  <p:endCondLst>
                                    <p:cond evt="begin" delay="0">
                                      <p:tn val="34"/>
                                    </p:cond>
                                  </p:endCondLst>
                                  <p:childTnLst>
                                    <p:set>
                                      <p:cBhvr>
                                        <p:cTn id="35" dur="1" fill="hold">
                                          <p:stCondLst>
                                            <p:cond delay="0"/>
                                          </p:stCondLst>
                                        </p:cTn>
                                        <p:tgtEl>
                                          <p:spTgt spid="2848"/>
                                        </p:tgtEl>
                                        <p:attrNameLst>
                                          <p:attrName>style.visibility</p:attrName>
                                        </p:attrNameLst>
                                      </p:cBhvr>
                                      <p:to>
                                        <p:strVal val="visible"/>
                                      </p:to>
                                    </p:set>
                                    <p:animEffect transition="in" filter="randombar(horizontal)">
                                      <p:cBhvr>
                                        <p:cTn id="36" dur="500"/>
                                        <p:tgtEl>
                                          <p:spTgt spid="284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42" dur="500"/>
                                        <p:tgtEl>
                                          <p:spTgt spid="22">
                                            <p:txEl>
                                              <p:pRg st="0" end="0"/>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45" dur="500"/>
                                        <p:tgtEl>
                                          <p:spTgt spid="28">
                                            <p:txEl>
                                              <p:pRg st="0" end="0"/>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48" dur="500"/>
                                        <p:tgtEl>
                                          <p:spTgt spid="32">
                                            <p:txEl>
                                              <p:pRg st="0" end="0"/>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51" dur="500"/>
                                        <p:tgtEl>
                                          <p:spTgt spid="3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836"/>
                                        </p:tgtEl>
                                        <p:attrNameLst>
                                          <p:attrName>style.visibility</p:attrName>
                                        </p:attrNameLst>
                                      </p:cBhvr>
                                      <p:to>
                                        <p:strVal val="visible"/>
                                      </p:to>
                                    </p:set>
                                    <p:animEffect transition="in" filter="randombar(horizontal)">
                                      <p:cBhvr>
                                        <p:cTn id="56" dur="500"/>
                                        <p:tgtEl>
                                          <p:spTgt spid="283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841"/>
                                        </p:tgtEl>
                                        <p:attrNameLst>
                                          <p:attrName>style.visibility</p:attrName>
                                        </p:attrNameLst>
                                      </p:cBhvr>
                                      <p:to>
                                        <p:strVal val="visible"/>
                                      </p:to>
                                    </p:set>
                                    <p:animEffect transition="in" filter="randombar(horizontal)">
                                      <p:cBhvr>
                                        <p:cTn id="59" dur="500"/>
                                        <p:tgtEl>
                                          <p:spTgt spid="28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65" dur="500"/>
                                        <p:tgtEl>
                                          <p:spTgt spid="29">
                                            <p:txEl>
                                              <p:pRg st="0" end="0"/>
                                            </p:txEl>
                                          </p:spTgt>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68" dur="500"/>
                                        <p:tgtEl>
                                          <p:spTgt spid="30">
                                            <p:txEl>
                                              <p:pRg st="0" end="0"/>
                                            </p:txEl>
                                          </p:spTgt>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71" dur="500"/>
                                        <p:tgtEl>
                                          <p:spTgt spid="35">
                                            <p:txEl>
                                              <p:pRg st="0" end="0"/>
                                            </p:tx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4"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4" grpId="0" animBg="1"/>
      <p:bldP spid="2835" grpId="0" animBg="1"/>
      <p:bldP spid="2836" grpId="0" animBg="1"/>
      <p:bldP spid="2839" grpId="0" animBg="1"/>
      <p:bldP spid="2840" grpId="0" animBg="1"/>
      <p:bldP spid="2841" grpId="0" animBg="1"/>
      <p:bldP spid="2848" grpId="0"/>
      <p:bldP spid="25" grpId="0"/>
      <p:bldP spid="26" grpId="0"/>
      <p:bldP spid="27" grpId="0"/>
      <p:bldP spid="21" grpId="0" build="p"/>
      <p:bldP spid="22" grpId="0" build="p"/>
      <p:bldP spid="23"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5"/>
        <p:cNvGrpSpPr/>
        <p:nvPr/>
      </p:nvGrpSpPr>
      <p:grpSpPr>
        <a:xfrm>
          <a:off x="0" y="0"/>
          <a:ext cx="0" cy="0"/>
          <a:chOff x="0" y="0"/>
          <a:chExt cx="0" cy="0"/>
        </a:xfrm>
      </p:grpSpPr>
      <p:sp>
        <p:nvSpPr>
          <p:cNvPr id="3276" name="Google Shape;3276;p156"/>
          <p:cNvSpPr txBox="1">
            <a:spLocks noGrp="1"/>
          </p:cNvSpPr>
          <p:nvPr>
            <p:ph type="title"/>
          </p:nvPr>
        </p:nvSpPr>
        <p:spPr>
          <a:xfrm>
            <a:off x="0" y="1359242"/>
            <a:ext cx="9144000" cy="2041456"/>
          </a:xfrm>
          <a:prstGeom prst="rect">
            <a:avLst/>
          </a:prstGeom>
        </p:spPr>
        <p:txBody>
          <a:bodyPr spcFirstLastPara="1" wrap="square" lIns="91425" tIns="91425" rIns="91425" bIns="91425" anchor="ctr" anchorCtr="0">
            <a:noAutofit/>
          </a:bodyPr>
          <a:lstStyle/>
          <a:p>
            <a:pPr lvl="0">
              <a:lnSpc>
                <a:spcPct val="150000"/>
              </a:lnSpc>
            </a:pPr>
            <a:r>
              <a:rPr lang="vi-VN" sz="4000"/>
              <a:t>CẢM ƠN CÁC EM </a:t>
            </a:r>
            <a:r>
              <a:rPr lang="vi-VN" sz="4000"/>
              <a:t>ĐÃ </a:t>
            </a:r>
            <a:r>
              <a:rPr lang="en-US" sz="4000" smtClean="0"/>
              <a:t/>
            </a:r>
            <a:br>
              <a:rPr lang="en-US" sz="4000" smtClean="0"/>
            </a:br>
            <a:r>
              <a:rPr lang="vi-VN" sz="4000" smtClean="0"/>
              <a:t>LẮNG </a:t>
            </a:r>
            <a:r>
              <a:rPr lang="vi-VN" sz="4000"/>
              <a:t>NGHE, HẸN GẶP LẠI!</a:t>
            </a:r>
            <a:endParaRPr sz="4000"/>
          </a:p>
        </p:txBody>
      </p:sp>
    </p:spTree>
    <p:extLst>
      <p:ext uri="{BB962C8B-B14F-4D97-AF65-F5344CB8AC3E}">
        <p14:creationId xmlns:p14="http://schemas.microsoft.com/office/powerpoint/2010/main" val="288260404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76"/>
                                        </p:tgtEl>
                                        <p:attrNameLst>
                                          <p:attrName>style.visibility</p:attrName>
                                        </p:attrNameLst>
                                      </p:cBhvr>
                                      <p:to>
                                        <p:strVal val="visible"/>
                                      </p:to>
                                    </p:set>
                                    <p:anim calcmode="lin" valueType="num">
                                      <p:cBhvr>
                                        <p:cTn id="7" dur="500" fill="hold"/>
                                        <p:tgtEl>
                                          <p:spTgt spid="3276"/>
                                        </p:tgtEl>
                                        <p:attrNameLst>
                                          <p:attrName>ppt_w</p:attrName>
                                        </p:attrNameLst>
                                      </p:cBhvr>
                                      <p:tavLst>
                                        <p:tav tm="0">
                                          <p:val>
                                            <p:fltVal val="0"/>
                                          </p:val>
                                        </p:tav>
                                        <p:tav tm="100000">
                                          <p:val>
                                            <p:strVal val="#ppt_w"/>
                                          </p:val>
                                        </p:tav>
                                      </p:tavLst>
                                    </p:anim>
                                    <p:anim calcmode="lin" valueType="num">
                                      <p:cBhvr>
                                        <p:cTn id="8" dur="500" fill="hold"/>
                                        <p:tgtEl>
                                          <p:spTgt spid="3276"/>
                                        </p:tgtEl>
                                        <p:attrNameLst>
                                          <p:attrName>ppt_h</p:attrName>
                                        </p:attrNameLst>
                                      </p:cBhvr>
                                      <p:tavLst>
                                        <p:tav tm="0">
                                          <p:val>
                                            <p:fltVal val="0"/>
                                          </p:val>
                                        </p:tav>
                                        <p:tav tm="100000">
                                          <p:val>
                                            <p:strVal val="#ppt_h"/>
                                          </p:val>
                                        </p:tav>
                                      </p:tavLst>
                                    </p:anim>
                                    <p:animEffect transition="in" filter="fade">
                                      <p:cBhvr>
                                        <p:cTn id="9" dur="500"/>
                                        <p:tgtEl>
                                          <p:spTgt spid="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0"/>
        <p:cNvGrpSpPr/>
        <p:nvPr/>
      </p:nvGrpSpPr>
      <p:grpSpPr>
        <a:xfrm>
          <a:off x="0" y="0"/>
          <a:ext cx="0" cy="0"/>
          <a:chOff x="0" y="0"/>
          <a:chExt cx="0" cy="0"/>
        </a:xfrm>
      </p:grpSpPr>
      <p:sp>
        <p:nvSpPr>
          <p:cNvPr id="3281" name="Google Shape;3281;p157"/>
          <p:cNvSpPr/>
          <p:nvPr/>
        </p:nvSpPr>
        <p:spPr>
          <a:xfrm>
            <a:off x="816978" y="960820"/>
            <a:ext cx="7510043" cy="2838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76;p156"/>
          <p:cNvSpPr txBox="1">
            <a:spLocks noGrp="1"/>
          </p:cNvSpPr>
          <p:nvPr>
            <p:ph type="title"/>
          </p:nvPr>
        </p:nvSpPr>
        <p:spPr>
          <a:xfrm>
            <a:off x="0" y="1359242"/>
            <a:ext cx="9144000" cy="2041456"/>
          </a:xfrm>
          <a:prstGeom prst="rect">
            <a:avLst/>
          </a:prstGeom>
        </p:spPr>
        <p:txBody>
          <a:bodyPr spcFirstLastPara="1" wrap="square" lIns="91425" tIns="91425" rIns="91425" bIns="91425" anchor="ctr" anchorCtr="0">
            <a:noAutofit/>
          </a:bodyPr>
          <a:lstStyle/>
          <a:p>
            <a:pPr lvl="0">
              <a:lnSpc>
                <a:spcPct val="150000"/>
              </a:lnSpc>
            </a:pPr>
            <a:r>
              <a:rPr lang="en-US" sz="4000" smtClean="0">
                <a:solidFill>
                  <a:schemeClr val="accent6"/>
                </a:solidFill>
              </a:rPr>
              <a:t>BÀI 19: CÁC BƯỚC CƠ BẢN </a:t>
            </a:r>
            <a:br>
              <a:rPr lang="en-US" sz="4000" smtClean="0">
                <a:solidFill>
                  <a:schemeClr val="accent6"/>
                </a:solidFill>
              </a:rPr>
            </a:br>
            <a:r>
              <a:rPr lang="en-US" sz="4000" smtClean="0">
                <a:solidFill>
                  <a:schemeClr val="accent6"/>
                </a:solidFill>
              </a:rPr>
              <a:t>TRONG THIẾT KẾ KĨ THUẬT</a:t>
            </a:r>
            <a:endParaRPr sz="4000">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81"/>
                                        </p:tgtEl>
                                        <p:attrNameLst>
                                          <p:attrName>style.visibility</p:attrName>
                                        </p:attrNameLst>
                                      </p:cBhvr>
                                      <p:to>
                                        <p:strVal val="visible"/>
                                      </p:to>
                                    </p:set>
                                    <p:animEffect transition="in" filter="randombar(horizontal)">
                                      <p:cBhvr>
                                        <p:cTn id="10" dur="500"/>
                                        <p:tgtEl>
                                          <p:spTgt spid="3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1" name="Google Shape;2611;p114"/>
          <p:cNvSpPr/>
          <p:nvPr/>
        </p:nvSpPr>
        <p:spPr>
          <a:xfrm>
            <a:off x="4874000" y="1416225"/>
            <a:ext cx="3120600" cy="2686218"/>
          </a:xfrm>
          <a:prstGeom prst="roundRect">
            <a:avLst>
              <a:gd name="adj" fmla="val 0"/>
            </a:avLst>
          </a:prstGeom>
          <a:solidFill>
            <a:srgbClr val="7A7D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14"/>
          <p:cNvSpPr/>
          <p:nvPr/>
        </p:nvSpPr>
        <p:spPr>
          <a:xfrm>
            <a:off x="1149400" y="1416225"/>
            <a:ext cx="3120600" cy="2686218"/>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1208465" y="1806380"/>
            <a:ext cx="3002469" cy="1892826"/>
          </a:xfrm>
          <a:prstGeom prst="rect">
            <a:avLst/>
          </a:prstGeom>
          <a:noFill/>
          <a:ln w="28575">
            <a:noFill/>
          </a:ln>
        </p:spPr>
        <p:txBody>
          <a:bodyPr wrap="square" rtlCol="0">
            <a:spAutoFit/>
          </a:bodyPr>
          <a:lstStyle/>
          <a:p>
            <a:pPr algn="ctr">
              <a:lnSpc>
                <a:spcPct val="150000"/>
              </a:lnSpc>
            </a:pPr>
            <a:r>
              <a:rPr lang="en-US" sz="2600" b="1" smtClean="0">
                <a:latin typeface="Arial" panose="020B0604020202020204" pitchFamily="34" charset="0"/>
                <a:cs typeface="Arial" panose="020B0604020202020204" pitchFamily="34" charset="0"/>
              </a:rPr>
              <a:t>I. Khái quát về tiến trình thiết kế kĩ thuật</a:t>
            </a:r>
            <a:endParaRPr lang="en-US" sz="2600" b="1" i="1">
              <a:latin typeface="Arial" panose="020B0604020202020204" pitchFamily="34" charset="0"/>
              <a:cs typeface="Arial" panose="020B0604020202020204" pitchFamily="34" charset="0"/>
            </a:endParaRPr>
          </a:p>
        </p:txBody>
      </p:sp>
      <p:sp>
        <p:nvSpPr>
          <p:cNvPr id="11" name="TextBox 10"/>
          <p:cNvSpPr txBox="1"/>
          <p:nvPr/>
        </p:nvSpPr>
        <p:spPr>
          <a:xfrm>
            <a:off x="5087413" y="1806380"/>
            <a:ext cx="2693773" cy="1892826"/>
          </a:xfrm>
          <a:prstGeom prst="rect">
            <a:avLst/>
          </a:prstGeom>
          <a:noFill/>
          <a:ln w="28575">
            <a:noFill/>
          </a:ln>
        </p:spPr>
        <p:txBody>
          <a:bodyPr wrap="square" rtlCol="0">
            <a:spAutoFit/>
          </a:bodyPr>
          <a:lstStyle/>
          <a:p>
            <a:pPr algn="ctr">
              <a:lnSpc>
                <a:spcPct val="150000"/>
              </a:lnSpc>
            </a:pPr>
            <a:r>
              <a:rPr lang="en-US" sz="2600" b="1" smtClean="0">
                <a:solidFill>
                  <a:schemeClr val="accent6"/>
                </a:solidFill>
                <a:latin typeface="Arial" panose="020B0604020202020204" pitchFamily="34" charset="0"/>
                <a:cs typeface="Arial" panose="020B0604020202020204" pitchFamily="34" charset="0"/>
              </a:rPr>
              <a:t>II. Nội dung các bước trong thiết kế kĩ thuật</a:t>
            </a:r>
            <a:endParaRPr lang="en-US" sz="2600" b="1" i="1">
              <a:solidFill>
                <a:schemeClr val="accent6"/>
              </a:solidFill>
              <a:latin typeface="Arial" panose="020B0604020202020204" pitchFamily="34" charset="0"/>
              <a:cs typeface="Arial" panose="020B0604020202020204" pitchFamily="34" charset="0"/>
            </a:endParaRPr>
          </a:p>
        </p:txBody>
      </p:sp>
      <p:sp>
        <p:nvSpPr>
          <p:cNvPr id="12" name="Google Shape;2835;p136"/>
          <p:cNvSpPr txBox="1"/>
          <p:nvPr/>
        </p:nvSpPr>
        <p:spPr>
          <a:xfrm>
            <a:off x="1" y="328286"/>
            <a:ext cx="9143999" cy="699096"/>
          </a:xfrm>
          <a:prstGeom prst="rect">
            <a:avLst/>
          </a:prstGeom>
          <a:noFill/>
          <a:ln>
            <a:noFill/>
          </a:ln>
        </p:spPr>
        <p:txBody>
          <a:bodyPr spcFirstLastPara="1" wrap="square" lIns="91425" tIns="91425" rIns="91425" bIns="91425" anchor="ctr" anchorCtr="0">
            <a:noAutofit/>
          </a:bodyPr>
          <a:lstStyle/>
          <a:p>
            <a:pPr lvl="0" algn="ctr"/>
            <a:r>
              <a:rPr lang="en-US" sz="3500" b="1" smtClean="0">
                <a:solidFill>
                  <a:srgbClr val="6B7174"/>
                </a:solidFill>
                <a:latin typeface="Arial" panose="020B0604020202020204" pitchFamily="34" charset="0"/>
                <a:ea typeface="Hammersmith One"/>
                <a:cs typeface="Arial" panose="020B0604020202020204" pitchFamily="34" charset="0"/>
                <a:sym typeface="Hammersmith One"/>
              </a:rPr>
              <a:t>NỘI DUNG BÀI HỌC</a:t>
            </a:r>
            <a:endParaRPr sz="3500" b="1">
              <a:solidFill>
                <a:srgbClr val="6B7174"/>
              </a:solidFill>
              <a:latin typeface="Arial" panose="020B0604020202020204" pitchFamily="34" charset="0"/>
              <a:ea typeface="Hammersmith One"/>
              <a:cs typeface="Arial" panose="020B0604020202020204" pitchFamily="34" charset="0"/>
              <a:sym typeface="Hammersmith One"/>
            </a:endParaRPr>
          </a:p>
        </p:txBody>
      </p:sp>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12"/>
                                        </p:tgtEl>
                                        <p:attrNameLst>
                                          <p:attrName>style.visibility</p:attrName>
                                        </p:attrNameLst>
                                      </p:cBhvr>
                                      <p:to>
                                        <p:strVal val="visible"/>
                                      </p:to>
                                    </p:set>
                                    <p:anim calcmode="lin" valueType="num">
                                      <p:cBhvr additive="base">
                                        <p:cTn id="11" dur="500" fill="hold"/>
                                        <p:tgtEl>
                                          <p:spTgt spid="2612"/>
                                        </p:tgtEl>
                                        <p:attrNameLst>
                                          <p:attrName>ppt_x</p:attrName>
                                        </p:attrNameLst>
                                      </p:cBhvr>
                                      <p:tavLst>
                                        <p:tav tm="0">
                                          <p:val>
                                            <p:strVal val="#ppt_x"/>
                                          </p:val>
                                        </p:tav>
                                        <p:tav tm="100000">
                                          <p:val>
                                            <p:strVal val="#ppt_x"/>
                                          </p:val>
                                        </p:tav>
                                      </p:tavLst>
                                    </p:anim>
                                    <p:anim calcmode="lin" valueType="num">
                                      <p:cBhvr additive="base">
                                        <p:cTn id="12" dur="500" fill="hold"/>
                                        <p:tgtEl>
                                          <p:spTgt spid="26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11"/>
                                        </p:tgtEl>
                                        <p:attrNameLst>
                                          <p:attrName>style.visibility</p:attrName>
                                        </p:attrNameLst>
                                      </p:cBhvr>
                                      <p:to>
                                        <p:strVal val="visible"/>
                                      </p:to>
                                    </p:set>
                                    <p:anim calcmode="lin" valueType="num">
                                      <p:cBhvr additive="base">
                                        <p:cTn id="21" dur="500" fill="hold"/>
                                        <p:tgtEl>
                                          <p:spTgt spid="2611"/>
                                        </p:tgtEl>
                                        <p:attrNameLst>
                                          <p:attrName>ppt_x</p:attrName>
                                        </p:attrNameLst>
                                      </p:cBhvr>
                                      <p:tavLst>
                                        <p:tav tm="0">
                                          <p:val>
                                            <p:strVal val="#ppt_x"/>
                                          </p:val>
                                        </p:tav>
                                        <p:tav tm="100000">
                                          <p:val>
                                            <p:strVal val="#ppt_x"/>
                                          </p:val>
                                        </p:tav>
                                      </p:tavLst>
                                    </p:anim>
                                    <p:anim calcmode="lin" valueType="num">
                                      <p:cBhvr additive="base">
                                        <p:cTn id="22" dur="500" fill="hold"/>
                                        <p:tgtEl>
                                          <p:spTgt spid="2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 grpId="0" animBg="1"/>
      <p:bldP spid="2612"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89"/>
        <p:cNvGrpSpPr/>
        <p:nvPr/>
      </p:nvGrpSpPr>
      <p:grpSpPr>
        <a:xfrm>
          <a:off x="0" y="0"/>
          <a:ext cx="0" cy="0"/>
          <a:chOff x="0" y="0"/>
          <a:chExt cx="0" cy="0"/>
        </a:xfrm>
      </p:grpSpPr>
      <p:sp>
        <p:nvSpPr>
          <p:cNvPr id="11" name="Google Shape;2634;p116"/>
          <p:cNvSpPr/>
          <p:nvPr/>
        </p:nvSpPr>
        <p:spPr>
          <a:xfrm>
            <a:off x="1692875" y="1225997"/>
            <a:ext cx="5758248" cy="2641667"/>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35;p116"/>
          <p:cNvSpPr txBox="1"/>
          <p:nvPr/>
        </p:nvSpPr>
        <p:spPr>
          <a:xfrm>
            <a:off x="3771774" y="688478"/>
            <a:ext cx="1600449" cy="1075038"/>
          </a:xfrm>
          <a:prstGeom prst="rect">
            <a:avLst/>
          </a:prstGeom>
          <a:solidFill>
            <a:schemeClr val="dk2"/>
          </a:solidFill>
          <a:ln>
            <a:noFill/>
          </a:ln>
        </p:spPr>
        <p:txBody>
          <a:bodyPr spcFirstLastPara="1" wrap="square" lIns="91425" tIns="54850" rIns="91425" bIns="91425" anchor="t" anchorCtr="0">
            <a:noAutofit/>
          </a:bodyPr>
          <a:lstStyle/>
          <a:p>
            <a:pPr marL="0" lvl="0" indent="0" algn="ctr" rtl="0">
              <a:lnSpc>
                <a:spcPct val="150000"/>
              </a:lnSpc>
              <a:spcBef>
                <a:spcPts val="0"/>
              </a:spcBef>
              <a:spcAft>
                <a:spcPts val="0"/>
              </a:spcAft>
              <a:buNone/>
            </a:pPr>
            <a:r>
              <a:rPr lang="en" sz="4000" b="1">
                <a:solidFill>
                  <a:schemeClr val="dk1"/>
                </a:solidFill>
                <a:latin typeface="Arial" panose="020B0604020202020204" pitchFamily="34" charset="0"/>
                <a:ea typeface="Glass Antiqua"/>
                <a:cs typeface="Arial" panose="020B0604020202020204" pitchFamily="34" charset="0"/>
                <a:sym typeface="Hammersmith One"/>
              </a:rPr>
              <a:t>I</a:t>
            </a:r>
            <a:endParaRPr sz="4000" b="1">
              <a:solidFill>
                <a:schemeClr val="dk1"/>
              </a:solidFill>
              <a:latin typeface="Arial" panose="020B0604020202020204" pitchFamily="34" charset="0"/>
              <a:ea typeface="Glass Antiqua"/>
              <a:cs typeface="Arial" panose="020B0604020202020204" pitchFamily="34" charset="0"/>
              <a:sym typeface="Glass Antiqua"/>
            </a:endParaRPr>
          </a:p>
        </p:txBody>
      </p:sp>
      <p:sp>
        <p:nvSpPr>
          <p:cNvPr id="13" name="TextBox 12"/>
          <p:cNvSpPr txBox="1"/>
          <p:nvPr/>
        </p:nvSpPr>
        <p:spPr>
          <a:xfrm>
            <a:off x="1692876" y="1917927"/>
            <a:ext cx="5758247" cy="1615827"/>
          </a:xfrm>
          <a:prstGeom prst="rect">
            <a:avLst/>
          </a:prstGeom>
          <a:noFill/>
          <a:ln w="28575">
            <a:noFill/>
          </a:ln>
        </p:spPr>
        <p:txBody>
          <a:bodyPr wrap="square" rtlCol="0">
            <a:spAutoFit/>
          </a:bodyPr>
          <a:lstStyle/>
          <a:p>
            <a:pPr algn="ctr">
              <a:lnSpc>
                <a:spcPct val="150000"/>
              </a:lnSpc>
            </a:pPr>
            <a:r>
              <a:rPr lang="en-US" sz="3300" b="1" smtClean="0">
                <a:latin typeface="Arial" panose="020B0604020202020204" pitchFamily="34" charset="0"/>
                <a:cs typeface="Arial" panose="020B0604020202020204" pitchFamily="34" charset="0"/>
              </a:rPr>
              <a:t>Khái quát về tiến trình </a:t>
            </a:r>
          </a:p>
          <a:p>
            <a:pPr algn="ctr">
              <a:lnSpc>
                <a:spcPct val="150000"/>
              </a:lnSpc>
            </a:pPr>
            <a:r>
              <a:rPr lang="en-US" sz="3300" b="1" smtClean="0">
                <a:latin typeface="Arial" panose="020B0604020202020204" pitchFamily="34" charset="0"/>
                <a:cs typeface="Arial" panose="020B0604020202020204" pitchFamily="34" charset="0"/>
              </a:rPr>
              <a:t>thiết kế kĩ thuật</a:t>
            </a:r>
            <a:endParaRPr lang="en-US" sz="3300" b="1" i="1">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840;p136"/>
          <p:cNvSpPr txBox="1"/>
          <p:nvPr/>
        </p:nvSpPr>
        <p:spPr>
          <a:xfrm>
            <a:off x="583752" y="679152"/>
            <a:ext cx="3988248" cy="4031608"/>
          </a:xfrm>
          <a:prstGeom prst="rect">
            <a:avLst/>
          </a:prstGeom>
          <a:solidFill>
            <a:srgbClr val="F6F5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200" b="1">
              <a:solidFill>
                <a:srgbClr val="FFFFFF"/>
              </a:solidFill>
              <a:latin typeface="Arial" panose="020B0604020202020204" pitchFamily="34" charset="0"/>
              <a:ea typeface="Hammersmith One"/>
              <a:cs typeface="Arial" panose="020B0604020202020204" pitchFamily="34" charset="0"/>
              <a:sym typeface="Hammersmith One"/>
            </a:endParaRPr>
          </a:p>
        </p:txBody>
      </p:sp>
      <p:sp>
        <p:nvSpPr>
          <p:cNvPr id="25" name="TextBox 24"/>
          <p:cNvSpPr txBox="1"/>
          <p:nvPr/>
        </p:nvSpPr>
        <p:spPr>
          <a:xfrm>
            <a:off x="738786" y="1271244"/>
            <a:ext cx="3678180" cy="3323987"/>
          </a:xfrm>
          <a:prstGeom prst="rect">
            <a:avLst/>
          </a:prstGeom>
          <a:noFill/>
          <a:ln w="28575">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nội dung mục I kết hợp quan sát Hình 19.2 SGK tr.96 và trả lời câu hỏi: </a:t>
            </a:r>
            <a:r>
              <a:rPr lang="vi-VN" sz="2000" i="1">
                <a:latin typeface="Arial" panose="020B0604020202020204" pitchFamily="34" charset="0"/>
                <a:cs typeface="Arial" panose="020B0604020202020204" pitchFamily="34" charset="0"/>
              </a:rPr>
              <a:t>Thiết kế kĩ thuật gồm những bước cơ bản nào? Bước nào quyết định sản phẩm được hoàn thiện tiếp hay phải điều chỉnh </a:t>
            </a:r>
            <a:r>
              <a:rPr lang="vi-VN" sz="2000" i="1" smtClean="0">
                <a:latin typeface="Arial" panose="020B0604020202020204" pitchFamily="34" charset="0"/>
                <a:cs typeface="Arial" panose="020B0604020202020204" pitchFamily="34" charset="0"/>
              </a:rPr>
              <a:t>lại</a:t>
            </a:r>
            <a:r>
              <a:rPr lang="en-US" sz="2000" i="1" smtClean="0">
                <a:latin typeface="Arial" panose="020B0604020202020204" pitchFamily="34" charset="0"/>
                <a:cs typeface="Arial" panose="020B0604020202020204" pitchFamily="34" charset="0"/>
              </a:rPr>
              <a:t>?</a:t>
            </a:r>
            <a:endParaRPr lang="en-US" sz="2000" i="1">
              <a:latin typeface="Arial" panose="020B0604020202020204" pitchFamily="34" charset="0"/>
              <a:cs typeface="Arial" panose="020B0604020202020204" pitchFamily="34" charset="0"/>
            </a:endParaRPr>
          </a:p>
        </p:txBody>
      </p:sp>
      <p:grpSp>
        <p:nvGrpSpPr>
          <p:cNvPr id="9" name="Group 8"/>
          <p:cNvGrpSpPr/>
          <p:nvPr/>
        </p:nvGrpSpPr>
        <p:grpSpPr>
          <a:xfrm>
            <a:off x="1314470" y="737123"/>
            <a:ext cx="2517566" cy="553998"/>
            <a:chOff x="939618" y="1172342"/>
            <a:chExt cx="2517566" cy="553998"/>
          </a:xfrm>
        </p:grpSpPr>
        <p:sp>
          <p:nvSpPr>
            <p:cNvPr id="10" name="TextBox 9"/>
            <p:cNvSpPr txBox="1"/>
            <p:nvPr/>
          </p:nvSpPr>
          <p:spPr>
            <a:xfrm>
              <a:off x="1234906" y="1172342"/>
              <a:ext cx="2222278" cy="553998"/>
            </a:xfrm>
            <a:prstGeom prst="rect">
              <a:avLst/>
            </a:prstGeom>
            <a:noFill/>
            <a:ln w="28575">
              <a:noFill/>
            </a:ln>
          </p:spPr>
          <p:txBody>
            <a:bodyPr wrap="square" rtlCol="0">
              <a:spAutoFit/>
            </a:bodyPr>
            <a:lstStyle/>
            <a:p>
              <a:pPr algn="just">
                <a:lnSpc>
                  <a:spcPct val="150000"/>
                </a:lnSpc>
              </a:pPr>
              <a:r>
                <a:rPr lang="en-US" sz="2000" b="1" smtClean="0">
                  <a:solidFill>
                    <a:srgbClr val="00B050"/>
                  </a:solidFill>
                  <a:latin typeface="Arial" panose="020B0604020202020204" pitchFamily="34" charset="0"/>
                  <a:cs typeface="Arial" panose="020B0604020202020204" pitchFamily="34" charset="0"/>
                </a:rPr>
                <a:t>Hoạt động nhóm</a:t>
              </a:r>
              <a:endParaRPr lang="en-US" sz="2000" b="1" i="1">
                <a:solidFill>
                  <a:srgbClr val="00B050"/>
                </a:solidFill>
                <a:latin typeface="Arial" panose="020B0604020202020204" pitchFamily="34" charset="0"/>
                <a:cs typeface="Arial" panose="020B0604020202020204" pitchFamily="34" charset="0"/>
              </a:endParaRPr>
            </a:p>
          </p:txBody>
        </p:sp>
        <p:pic>
          <p:nvPicPr>
            <p:cNvPr id="11"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618" y="1327278"/>
              <a:ext cx="320063" cy="263656"/>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p:cNvPicPr>
            <a:picLocks noChangeAspect="1"/>
          </p:cNvPicPr>
          <p:nvPr/>
        </p:nvPicPr>
        <p:blipFill rotWithShape="1">
          <a:blip r:embed="rId3"/>
          <a:srcRect t="533"/>
          <a:stretch/>
        </p:blipFill>
        <p:spPr>
          <a:xfrm>
            <a:off x="5131926" y="487472"/>
            <a:ext cx="3545428" cy="4164660"/>
          </a:xfrm>
          <a:prstGeom prst="rect">
            <a:avLst/>
          </a:prstGeom>
        </p:spPr>
      </p:pic>
    </p:spTree>
    <p:extLst>
      <p:ext uri="{BB962C8B-B14F-4D97-AF65-F5344CB8AC3E}">
        <p14:creationId xmlns:p14="http://schemas.microsoft.com/office/powerpoint/2010/main" val="798549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33"/>
          <a:stretch/>
        </p:blipFill>
        <p:spPr>
          <a:xfrm>
            <a:off x="5131926" y="487472"/>
            <a:ext cx="3545428" cy="4164660"/>
          </a:xfrm>
          <a:prstGeom prst="rect">
            <a:avLst/>
          </a:prstGeom>
        </p:spPr>
      </p:pic>
      <p:sp>
        <p:nvSpPr>
          <p:cNvPr id="8" name="Rounded Rectangle 7"/>
          <p:cNvSpPr/>
          <p:nvPr/>
        </p:nvSpPr>
        <p:spPr>
          <a:xfrm>
            <a:off x="174171" y="1333373"/>
            <a:ext cx="4798097" cy="3410857"/>
          </a:xfrm>
          <a:prstGeom prst="roundRect">
            <a:avLst>
              <a:gd name="adj" fmla="val 8279"/>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b="1" smtClean="0">
                <a:solidFill>
                  <a:srgbClr val="000000"/>
                </a:solidFill>
                <a:cs typeface="Arial" panose="020B0604020202020204" pitchFamily="34" charset="0"/>
              </a:rPr>
              <a:t>Bước </a:t>
            </a:r>
            <a:r>
              <a:rPr lang="vi-VN" sz="2000" b="1">
                <a:solidFill>
                  <a:srgbClr val="000000"/>
                </a:solidFill>
                <a:cs typeface="Arial" panose="020B0604020202020204" pitchFamily="34" charset="0"/>
              </a:rPr>
              <a:t>1: </a:t>
            </a:r>
            <a:r>
              <a:rPr lang="vi-VN" sz="2000">
                <a:solidFill>
                  <a:srgbClr val="000000"/>
                </a:solidFill>
                <a:cs typeface="Arial" panose="020B0604020202020204" pitchFamily="34" charset="0"/>
              </a:rPr>
              <a:t>Xác định vấn đề, xây dựng tiêu chí cần đạt của sản phẩm.</a:t>
            </a:r>
          </a:p>
          <a:p>
            <a:pPr marL="342900" indent="-342900" algn="just">
              <a:lnSpc>
                <a:spcPct val="150000"/>
              </a:lnSpc>
              <a:buFont typeface="Arial" panose="020B0604020202020204" pitchFamily="34" charset="0"/>
              <a:buChar char="•"/>
            </a:pPr>
            <a:r>
              <a:rPr lang="vi-VN" sz="2000" b="1" smtClean="0">
                <a:solidFill>
                  <a:srgbClr val="000000"/>
                </a:solidFill>
                <a:cs typeface="Arial" panose="020B0604020202020204" pitchFamily="34" charset="0"/>
              </a:rPr>
              <a:t>Bước </a:t>
            </a:r>
            <a:r>
              <a:rPr lang="vi-VN" sz="2000" b="1">
                <a:solidFill>
                  <a:srgbClr val="000000"/>
                </a:solidFill>
                <a:cs typeface="Arial" panose="020B0604020202020204" pitchFamily="34" charset="0"/>
              </a:rPr>
              <a:t>2: </a:t>
            </a:r>
            <a:r>
              <a:rPr lang="vi-VN" sz="2000">
                <a:solidFill>
                  <a:srgbClr val="000000"/>
                </a:solidFill>
                <a:cs typeface="Arial" panose="020B0604020202020204" pitchFamily="34" charset="0"/>
              </a:rPr>
              <a:t>Tìm hiểu tổng quan, đề xuất và lựa chọn giải pháp. </a:t>
            </a:r>
          </a:p>
          <a:p>
            <a:pPr marL="342900" indent="-342900" algn="just">
              <a:lnSpc>
                <a:spcPct val="150000"/>
              </a:lnSpc>
              <a:buFont typeface="Arial" panose="020B0604020202020204" pitchFamily="34" charset="0"/>
              <a:buChar char="•"/>
            </a:pPr>
            <a:r>
              <a:rPr lang="vi-VN" sz="2000" b="1" smtClean="0">
                <a:solidFill>
                  <a:srgbClr val="000000"/>
                </a:solidFill>
                <a:cs typeface="Arial" panose="020B0604020202020204" pitchFamily="34" charset="0"/>
              </a:rPr>
              <a:t>Bước </a:t>
            </a:r>
            <a:r>
              <a:rPr lang="vi-VN" sz="2000" b="1">
                <a:solidFill>
                  <a:srgbClr val="000000"/>
                </a:solidFill>
                <a:cs typeface="Arial" panose="020B0604020202020204" pitchFamily="34" charset="0"/>
              </a:rPr>
              <a:t>3: </a:t>
            </a:r>
            <a:r>
              <a:rPr lang="vi-VN" sz="2000">
                <a:solidFill>
                  <a:srgbClr val="000000"/>
                </a:solidFill>
                <a:cs typeface="Arial" panose="020B0604020202020204" pitchFamily="34" charset="0"/>
              </a:rPr>
              <a:t>Xây dựng nguyên mẫu. </a:t>
            </a:r>
          </a:p>
          <a:p>
            <a:pPr marL="342900" indent="-342900" algn="just">
              <a:lnSpc>
                <a:spcPct val="150000"/>
              </a:lnSpc>
              <a:buFont typeface="Arial" panose="020B0604020202020204" pitchFamily="34" charset="0"/>
              <a:buChar char="•"/>
            </a:pPr>
            <a:r>
              <a:rPr lang="vi-VN" sz="2000" b="1" smtClean="0">
                <a:solidFill>
                  <a:srgbClr val="000000"/>
                </a:solidFill>
                <a:cs typeface="Arial" panose="020B0604020202020204" pitchFamily="34" charset="0"/>
              </a:rPr>
              <a:t>Bước </a:t>
            </a:r>
            <a:r>
              <a:rPr lang="vi-VN" sz="2000" b="1">
                <a:solidFill>
                  <a:srgbClr val="000000"/>
                </a:solidFill>
                <a:cs typeface="Arial" panose="020B0604020202020204" pitchFamily="34" charset="0"/>
              </a:rPr>
              <a:t>4: </a:t>
            </a:r>
            <a:r>
              <a:rPr lang="vi-VN" sz="2000">
                <a:solidFill>
                  <a:srgbClr val="000000"/>
                </a:solidFill>
                <a:cs typeface="Arial" panose="020B0604020202020204" pitchFamily="34" charset="0"/>
              </a:rPr>
              <a:t>Thử nghiệm và đánh giá.</a:t>
            </a:r>
          </a:p>
          <a:p>
            <a:pPr marL="342900" indent="-342900" algn="just">
              <a:lnSpc>
                <a:spcPct val="150000"/>
              </a:lnSpc>
              <a:buFont typeface="Arial" panose="020B0604020202020204" pitchFamily="34" charset="0"/>
              <a:buChar char="•"/>
            </a:pPr>
            <a:r>
              <a:rPr lang="vi-VN" sz="2000" b="1" smtClean="0">
                <a:solidFill>
                  <a:srgbClr val="000000"/>
                </a:solidFill>
                <a:cs typeface="Arial" panose="020B0604020202020204" pitchFamily="34" charset="0"/>
              </a:rPr>
              <a:t>Bước </a:t>
            </a:r>
            <a:r>
              <a:rPr lang="vi-VN" sz="2000" b="1">
                <a:solidFill>
                  <a:srgbClr val="000000"/>
                </a:solidFill>
                <a:cs typeface="Arial" panose="020B0604020202020204" pitchFamily="34" charset="0"/>
              </a:rPr>
              <a:t>5: </a:t>
            </a:r>
            <a:r>
              <a:rPr lang="vi-VN" sz="2000">
                <a:solidFill>
                  <a:srgbClr val="000000"/>
                </a:solidFill>
                <a:cs typeface="Arial" panose="020B0604020202020204" pitchFamily="34" charset="0"/>
              </a:rPr>
              <a:t>Lập hồ sơ kĩ thuật.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64" y="210808"/>
            <a:ext cx="2888130" cy="1122565"/>
          </a:xfrm>
          <a:prstGeom prst="rect">
            <a:avLst/>
          </a:prstGeom>
        </p:spPr>
      </p:pic>
      <p:sp>
        <p:nvSpPr>
          <p:cNvPr id="13" name="TextBox 12"/>
          <p:cNvSpPr txBox="1"/>
          <p:nvPr/>
        </p:nvSpPr>
        <p:spPr>
          <a:xfrm>
            <a:off x="1159700" y="487472"/>
            <a:ext cx="2370174" cy="553998"/>
          </a:xfrm>
          <a:prstGeom prst="rect">
            <a:avLst/>
          </a:prstGeom>
          <a:noFill/>
          <a:ln w="28575">
            <a:noFill/>
          </a:ln>
        </p:spPr>
        <p:txBody>
          <a:bodyPr wrap="square" rtlCol="0">
            <a:spAutoFit/>
          </a:bodyPr>
          <a:lstStyle/>
          <a:p>
            <a:pPr algn="ctr">
              <a:lnSpc>
                <a:spcPct val="150000"/>
              </a:lnSpc>
            </a:pPr>
            <a:r>
              <a:rPr lang="en-US" sz="2000" b="1" smtClean="0">
                <a:solidFill>
                  <a:srgbClr val="C00000"/>
                </a:solidFill>
                <a:latin typeface="Arial" panose="020B0604020202020204" pitchFamily="34" charset="0"/>
                <a:cs typeface="Arial" panose="020B0604020202020204" pitchFamily="34" charset="0"/>
              </a:rPr>
              <a:t>Các bước cơ bản</a:t>
            </a:r>
            <a:endParaRPr lang="en-US" sz="2000" b="1" i="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722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33"/>
          <a:stretch/>
        </p:blipFill>
        <p:spPr>
          <a:xfrm>
            <a:off x="5131926" y="487472"/>
            <a:ext cx="3545428" cy="4164660"/>
          </a:xfrm>
          <a:prstGeom prst="rect">
            <a:avLst/>
          </a:prstGeom>
        </p:spPr>
      </p:pic>
      <p:grpSp>
        <p:nvGrpSpPr>
          <p:cNvPr id="4" name="Group 3"/>
          <p:cNvGrpSpPr/>
          <p:nvPr/>
        </p:nvGrpSpPr>
        <p:grpSpPr>
          <a:xfrm>
            <a:off x="717550" y="873692"/>
            <a:ext cx="3694793" cy="3437957"/>
            <a:chOff x="717550" y="873692"/>
            <a:chExt cx="3694793" cy="3437957"/>
          </a:xfrm>
        </p:grpSpPr>
        <p:sp>
          <p:nvSpPr>
            <p:cNvPr id="2" name="Rounded Rectangular Callout 1"/>
            <p:cNvSpPr/>
            <p:nvPr/>
          </p:nvSpPr>
          <p:spPr>
            <a:xfrm>
              <a:off x="1030513" y="899886"/>
              <a:ext cx="3381830" cy="2960914"/>
            </a:xfrm>
            <a:prstGeom prst="wedgeRoundRectCallout">
              <a:avLst>
                <a:gd name="adj1" fmla="val -40468"/>
                <a:gd name="adj2" fmla="val 67892"/>
                <a:gd name="adj3" fmla="val 16667"/>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Bước </a:t>
              </a:r>
              <a:r>
                <a:rPr lang="vi-VN" sz="2000">
                  <a:solidFill>
                    <a:srgbClr val="000000"/>
                  </a:solidFill>
                </a:rPr>
                <a:t>quyết định sản phẩm được hoàn thiện tiếp hay phải điều chỉnh lại là bước 4 (thử nghiệm và đánh giá).</a:t>
              </a:r>
              <a:endParaRPr lang="en-US" sz="2000">
                <a:solidFill>
                  <a:srgbClr val="000000"/>
                </a:solidFill>
              </a:endParaRPr>
            </a:p>
          </p:txBody>
        </p:sp>
        <p:pic>
          <p:nvPicPr>
            <p:cNvPr id="23" name="Picture 22"/>
            <p:cNvPicPr>
              <a:picLocks noChangeAspect="1"/>
            </p:cNvPicPr>
            <p:nvPr/>
          </p:nvPicPr>
          <p:blipFill rotWithShape="1">
            <a:blip r:embed="rId3">
              <a:clrChange>
                <a:clrFrom>
                  <a:srgbClr val="F3C9B0"/>
                </a:clrFrom>
                <a:clrTo>
                  <a:srgbClr val="F3C9B0">
                    <a:alpha val="0"/>
                  </a:srgbClr>
                </a:clrTo>
              </a:clrChange>
              <a:extLst>
                <a:ext uri="{BEBA8EAE-BF5A-486C-A8C5-ECC9F3942E4B}">
                  <a14:imgProps xmlns:a14="http://schemas.microsoft.com/office/drawing/2010/main">
                    <a14:imgLayer r:embed="rId4">
                      <a14:imgEffect>
                        <a14:backgroundRemoval t="28649" b="48108" l="67703" r="93919">
                          <a14:foregroundMark x1="74054" y1="37838" x2="79324" y2="34054"/>
                          <a14:foregroundMark x1="75405" y1="45135" x2="86081" y2="38649"/>
                          <a14:foregroundMark x1="86892" y1="37432" x2="90000" y2="33378"/>
                          <a14:foregroundMark x1="90676" y1="33649" x2="91892" y2="32297"/>
                          <a14:foregroundMark x1="91622" y1="31757" x2="90541" y2="30000"/>
                          <a14:foregroundMark x1="89730" y1="30135" x2="87432" y2="30676"/>
                          <a14:foregroundMark x1="85811" y1="30135" x2="81216" y2="31892"/>
                          <a14:foregroundMark x1="81351" y1="32027" x2="79459" y2="33514"/>
                          <a14:foregroundMark x1="73243" y1="38919" x2="70405" y2="41351"/>
                          <a14:foregroundMark x1="69865" y1="41757" x2="69054" y2="44459"/>
                          <a14:foregroundMark x1="69324" y1="45405" x2="70135" y2="45946"/>
                          <a14:foregroundMark x1="71892" y1="46892" x2="73649" y2="46892"/>
                          <a14:foregroundMark x1="74189" y1="46622" x2="80270" y2="42703"/>
                          <a14:foregroundMark x1="70811" y1="46622" x2="71892" y2="47027"/>
                          <a14:foregroundMark x1="71216" y1="46892" x2="69595" y2="45946"/>
                          <a14:foregroundMark x1="73784" y1="42568" x2="70270" y2="44730"/>
                        </a14:backgroundRemoval>
                      </a14:imgEffect>
                    </a14:imgLayer>
                  </a14:imgProps>
                </a:ext>
                <a:ext uri="{28A0092B-C50C-407E-A947-70E740481C1C}">
                  <a14:useLocalDpi xmlns:a14="http://schemas.microsoft.com/office/drawing/2010/main" val="0"/>
                </a:ext>
              </a:extLst>
            </a:blip>
            <a:srcRect l="66544" t="27844" r="6049" b="50675"/>
            <a:stretch/>
          </p:blipFill>
          <p:spPr>
            <a:xfrm>
              <a:off x="2721428" y="3191106"/>
              <a:ext cx="1429658" cy="1120543"/>
            </a:xfrm>
            <a:prstGeom prst="rect">
              <a:avLst/>
            </a:prstGeom>
          </p:spPr>
        </p:pic>
        <p:pic>
          <p:nvPicPr>
            <p:cNvPr id="24"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17550" y="873692"/>
              <a:ext cx="1195656" cy="1195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8890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XL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2080</Words>
  <Application>Microsoft Office PowerPoint</Application>
  <PresentationFormat>On-screen Show (16:9)</PresentationFormat>
  <Paragraphs>152</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Manjari</vt:lpstr>
      <vt:lpstr>Hammersmith One</vt:lpstr>
      <vt:lpstr>Glass Antiqua</vt:lpstr>
      <vt:lpstr>Arial</vt:lpstr>
      <vt:lpstr>Elegant Education Pack for Students XL by Slidesgo</vt:lpstr>
      <vt:lpstr>CHÀO MỪNG CÁC EM  ĐẾN VỚI BÀI GIẢNG HÔM NAY!</vt:lpstr>
      <vt:lpstr>PowerPoint Presentation</vt:lpstr>
      <vt:lpstr>PowerPoint Presentation</vt:lpstr>
      <vt:lpstr>BÀI 19: CÁC BƯỚC CƠ BẢN  TRONG THIẾT KẾ KĨ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Backgrounds </dc:title>
  <cp:lastModifiedBy>Acer</cp:lastModifiedBy>
  <cp:revision>32</cp:revision>
  <dcterms:modified xsi:type="dcterms:W3CDTF">2023-12-08T02:38:52Z</dcterms:modified>
</cp:coreProperties>
</file>