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8"/>
  </p:notesMasterIdLst>
  <p:sldIdLst>
    <p:sldId id="351" r:id="rId2"/>
    <p:sldId id="346" r:id="rId3"/>
    <p:sldId id="348" r:id="rId4"/>
    <p:sldId id="352" r:id="rId5"/>
    <p:sldId id="347" r:id="rId6"/>
    <p:sldId id="349" r:id="rId7"/>
    <p:sldId id="286" r:id="rId8"/>
    <p:sldId id="287" r:id="rId9"/>
    <p:sldId id="288" r:id="rId10"/>
    <p:sldId id="290" r:id="rId11"/>
    <p:sldId id="291" r:id="rId12"/>
    <p:sldId id="353" r:id="rId13"/>
    <p:sldId id="292" r:id="rId14"/>
    <p:sldId id="293" r:id="rId15"/>
    <p:sldId id="295" r:id="rId16"/>
    <p:sldId id="299" r:id="rId17"/>
    <p:sldId id="300" r:id="rId18"/>
    <p:sldId id="301" r:id="rId19"/>
    <p:sldId id="302" r:id="rId20"/>
    <p:sldId id="303" r:id="rId21"/>
    <p:sldId id="305" r:id="rId22"/>
    <p:sldId id="306" r:id="rId23"/>
    <p:sldId id="307" r:id="rId24"/>
    <p:sldId id="308" r:id="rId25"/>
    <p:sldId id="309" r:id="rId26"/>
    <p:sldId id="310" r:id="rId27"/>
    <p:sldId id="311" r:id="rId28"/>
    <p:sldId id="354" r:id="rId29"/>
    <p:sldId id="355" r:id="rId30"/>
    <p:sldId id="356" r:id="rId31"/>
    <p:sldId id="312" r:id="rId32"/>
    <p:sldId id="313" r:id="rId33"/>
    <p:sldId id="314" r:id="rId34"/>
    <p:sldId id="315" r:id="rId35"/>
    <p:sldId id="316" r:id="rId36"/>
    <p:sldId id="265" r:id="rId37"/>
  </p:sldIdLst>
  <p:sldSz cx="9144000" cy="5143500" type="screen16x9"/>
  <p:notesSz cx="6858000" cy="9144000"/>
  <p:embeddedFontLst>
    <p:embeddedFont>
      <p:font typeface="Fjalla One" panose="020B0604020202020204" charset="0"/>
      <p:regular r:id="rId39"/>
    </p:embeddedFont>
    <p:embeddedFont>
      <p:font typeface="Barlow Semi Condensed Medium" panose="020B0604020202020204" charset="0"/>
      <p:regular r:id="rId40"/>
      <p:bold r:id="rId41"/>
      <p:italic r:id="rId42"/>
      <p:boldItalic r:id="rId43"/>
    </p:embeddedFont>
    <p:embeddedFont>
      <p:font typeface="Barlow Semi Condensed"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806D"/>
    <a:srgbClr val="ED7C65"/>
    <a:srgbClr val="961200"/>
    <a:srgbClr val="FFFFD9"/>
    <a:srgbClr val="B9DCFF"/>
    <a:srgbClr val="E7FFC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1EF656-F090-47CF-BFB0-18A9360BC04E}">
  <a:tblStyle styleId="{C31EF656-F090-47CF-BFB0-18A9360BC0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napToGrid="0">
      <p:cViewPr varScale="1">
        <p:scale>
          <a:sx n="92" d="100"/>
          <a:sy n="92"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84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69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26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22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435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3"/>
        <p:cNvGrpSpPr/>
        <p:nvPr/>
      </p:nvGrpSpPr>
      <p:grpSpPr>
        <a:xfrm>
          <a:off x="0" y="0"/>
          <a:ext cx="0" cy="0"/>
          <a:chOff x="0" y="0"/>
          <a:chExt cx="0" cy="0"/>
        </a:xfrm>
      </p:grpSpPr>
      <p:sp>
        <p:nvSpPr>
          <p:cNvPr id="304" name="Google Shape;304;p7"/>
          <p:cNvSpPr txBox="1">
            <a:spLocks noGrp="1"/>
          </p:cNvSpPr>
          <p:nvPr>
            <p:ph type="subTitle" idx="1"/>
          </p:nvPr>
        </p:nvSpPr>
        <p:spPr>
          <a:xfrm>
            <a:off x="804672" y="1984248"/>
            <a:ext cx="3291900" cy="137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804672" y="3319272"/>
            <a:ext cx="3291900" cy="4023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306" name="Google Shape;306;p7"/>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7"/>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7"/>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9" name="Google Shape;339;p7"/>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7"/>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6207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2608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8" r:id="rId4"/>
    <p:sldLayoutId id="2147483673" r:id="rId5"/>
    <p:sldLayoutId id="2147483674" r:id="rId6"/>
    <p:sldLayoutId id="2147483675" r:id="rId7"/>
    <p:sldLayoutId id="2147483676"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22" Type="http://schemas.openxmlformats.org/officeDocument/2006/relationships/image" Target="../media/image1020.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 Id="rId11" Type="http://schemas.openxmlformats.org/officeDocument/2006/relationships/image" Target="../media/image12.png"/><Relationship Id="rId10" Type="http://schemas.openxmlformats.org/officeDocument/2006/relationships/image" Target="../media/image554.sv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22" Type="http://schemas.openxmlformats.org/officeDocument/2006/relationships/image" Target="../media/image10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10" name="TextBox 9"/>
          <p:cNvSpPr txBox="1"/>
          <p:nvPr/>
        </p:nvSpPr>
        <p:spPr>
          <a:xfrm>
            <a:off x="1600200" y="342186"/>
            <a:ext cx="5943600" cy="2862322"/>
          </a:xfrm>
          <a:prstGeom prst="rect">
            <a:avLst/>
          </a:prstGeom>
          <a:noFill/>
        </p:spPr>
        <p:txBody>
          <a:bodyPr wrap="square" rtlCol="0">
            <a:spAutoFit/>
          </a:bodyPr>
          <a:lstStyle/>
          <a:p>
            <a:pPr algn="ctr">
              <a:lnSpc>
                <a:spcPct val="150000"/>
              </a:lnSpc>
            </a:pPr>
            <a:r>
              <a:rPr lang="en-US" sz="4000" b="1" smtClean="0">
                <a:latin typeface="Arial" panose="020B0604020202020204" pitchFamily="34" charset="0"/>
                <a:cs typeface="Arial" panose="020B0604020202020204" pitchFamily="34" charset="0"/>
              </a:rPr>
              <a:t>VUI MỪNG CHÀO ĐÓN CÁC EM TỚI BUỔI HỌC NGÀY HÔM NAY</a:t>
            </a:r>
            <a:endParaRPr lang="en-US" sz="4000" b="1">
              <a:latin typeface="Arial" panose="020B0604020202020204" pitchFamily="34" charset="0"/>
              <a:cs typeface="Arial" panose="020B0604020202020204" pitchFamily="34" charset="0"/>
            </a:endParaRPr>
          </a:p>
        </p:txBody>
      </p:sp>
      <p:pic>
        <p:nvPicPr>
          <p:cNvPr id="3" name="Picture 11">
            <a:extLst>
              <a:ext uri="{FF2B5EF4-FFF2-40B4-BE49-F238E27FC236}">
                <a16:creationId xmlns:a16="http://schemas.microsoft.com/office/drawing/2014/main" id="{776ADA34-EBF7-E521-C084-5CB28EA07D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3620400" y="3237918"/>
            <a:ext cx="1903200" cy="1905582"/>
          </a:xfrm>
          <a:prstGeom prst="rect">
            <a:avLst/>
          </a:prstGeom>
        </p:spPr>
      </p:pic>
    </p:spTree>
    <p:extLst>
      <p:ext uri="{BB962C8B-B14F-4D97-AF65-F5344CB8AC3E}">
        <p14:creationId xmlns:p14="http://schemas.microsoft.com/office/powerpoint/2010/main" val="28877286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2377" y="1104701"/>
            <a:ext cx="3037454" cy="1938992"/>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Trong mô hình ứng dụng của mô đun cảm biến độ ẩm có những thành phần mạch điện nào?</a:t>
            </a:r>
          </a:p>
        </p:txBody>
      </p:sp>
      <p:grpSp>
        <p:nvGrpSpPr>
          <p:cNvPr id="3" name="Group 2"/>
          <p:cNvGrpSpPr/>
          <p:nvPr/>
        </p:nvGrpSpPr>
        <p:grpSpPr>
          <a:xfrm>
            <a:off x="326232" y="318312"/>
            <a:ext cx="5974534" cy="530689"/>
            <a:chOff x="213995" y="1118412"/>
            <a:chExt cx="5974534" cy="530689"/>
          </a:xfrm>
        </p:grpSpPr>
        <p:sp>
          <p:nvSpPr>
            <p:cNvPr id="15" name="TextBox 14"/>
            <p:cNvSpPr txBox="1"/>
            <p:nvPr/>
          </p:nvSpPr>
          <p:spPr>
            <a:xfrm>
              <a:off x="747485" y="1152105"/>
              <a:ext cx="5441044" cy="496996"/>
            </a:xfrm>
            <a:prstGeom prst="rect">
              <a:avLst/>
            </a:prstGeom>
            <a:noFill/>
          </p:spPr>
          <p:txBody>
            <a:bodyPr wrap="square" rtlCol="0">
              <a:spAutoFit/>
            </a:bodyPr>
            <a:lstStyle/>
            <a:p>
              <a:pPr algn="just">
                <a:lnSpc>
                  <a:spcPct val="150000"/>
                </a:lnSpc>
              </a:pPr>
              <a:r>
                <a:rPr lang="en-US" sz="2000" b="1" smtClean="0">
                  <a:solidFill>
                    <a:schemeClr val="accent3">
                      <a:lumMod val="50000"/>
                    </a:schemeClr>
                  </a:solidFill>
                </a:rPr>
                <a:t>Mở rộng</a:t>
              </a:r>
              <a:endParaRPr lang="en-US" sz="2000" b="1">
                <a:solidFill>
                  <a:schemeClr val="accent3">
                    <a:lumMod val="50000"/>
                  </a:schemeClr>
                </a:solidFill>
              </a:endParaRPr>
            </a:p>
          </p:txBody>
        </p:sp>
        <p:pic>
          <p:nvPicPr>
            <p:cNvPr id="1026" name="Picture 2" descr="Did You Know Vector Speech Bubble Icon Paper Style On White Background  Stock Illustration - Download Image Now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6296"/>
            <a:stretch/>
          </p:blipFill>
          <p:spPr bwMode="auto">
            <a:xfrm>
              <a:off x="213995" y="1118412"/>
              <a:ext cx="672290" cy="48416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3"/>
          <a:stretch>
            <a:fillRect/>
          </a:stretch>
        </p:blipFill>
        <p:spPr>
          <a:xfrm>
            <a:off x="4076099" y="1321641"/>
            <a:ext cx="4055530" cy="3444104"/>
          </a:xfrm>
          <a:prstGeom prst="rect">
            <a:avLst/>
          </a:prstGeom>
        </p:spPr>
      </p:pic>
    </p:spTree>
    <p:extLst>
      <p:ext uri="{BB962C8B-B14F-4D97-AF65-F5344CB8AC3E}">
        <p14:creationId xmlns:p14="http://schemas.microsoft.com/office/powerpoint/2010/main" val="5836001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891" y="1215394"/>
            <a:ext cx="8246707" cy="545971"/>
          </a:xfrm>
          <a:prstGeom prst="roundRect">
            <a:avLst/>
          </a:prstGeom>
          <a:solidFill>
            <a:schemeClr val="bg1"/>
          </a:solidFill>
          <a:ln>
            <a:solidFill>
              <a:srgbClr val="FF8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Nguồn được sử dụng: nguồn điện, thiết bị đóng cắt,…</a:t>
            </a:r>
            <a:endParaRPr lang="en-US" sz="2000">
              <a:solidFill>
                <a:srgbClr val="000000"/>
              </a:solidFill>
            </a:endParaRPr>
          </a:p>
        </p:txBody>
      </p:sp>
      <p:sp>
        <p:nvSpPr>
          <p:cNvPr id="10" name="Rounded Rectangle 9"/>
          <p:cNvSpPr/>
          <p:nvPr/>
        </p:nvSpPr>
        <p:spPr>
          <a:xfrm>
            <a:off x="457891" y="2116748"/>
            <a:ext cx="1872682" cy="549846"/>
          </a:xfrm>
          <a:prstGeom prst="roundRect">
            <a:avLst/>
          </a:prstGeom>
          <a:solidFill>
            <a:schemeClr val="bg1"/>
          </a:solidFill>
          <a:ln>
            <a:solidFill>
              <a:srgbClr val="FF8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Điện áp: 12V.</a:t>
            </a:r>
            <a:endParaRPr lang="en-US" sz="2000">
              <a:solidFill>
                <a:srgbClr val="000000"/>
              </a:solidFill>
            </a:endParaRPr>
          </a:p>
        </p:txBody>
      </p:sp>
      <p:sp>
        <p:nvSpPr>
          <p:cNvPr id="9" name="Rounded Rectangle 8"/>
          <p:cNvSpPr/>
          <p:nvPr/>
        </p:nvSpPr>
        <p:spPr>
          <a:xfrm>
            <a:off x="457892" y="3018067"/>
            <a:ext cx="8246706" cy="879736"/>
          </a:xfrm>
          <a:prstGeom prst="roundRect">
            <a:avLst>
              <a:gd name="adj" fmla="val 12955"/>
            </a:avLst>
          </a:prstGeom>
          <a:solidFill>
            <a:schemeClr val="bg1"/>
          </a:solidFill>
          <a:ln>
            <a:solidFill>
              <a:srgbClr val="FF8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Phụ tải điện là bất kỳ thiết bị nào tiêu thụ năng lượng điện và biến nó thành một dạng khác.</a:t>
            </a:r>
            <a:endParaRPr lang="en-US" sz="2000">
              <a:solidFill>
                <a:srgbClr val="000000"/>
              </a:solidFill>
            </a:endParaRPr>
          </a:p>
        </p:txBody>
      </p:sp>
      <p:sp>
        <p:nvSpPr>
          <p:cNvPr id="13" name="Rounded Rectangle 12"/>
          <p:cNvSpPr/>
          <p:nvPr/>
        </p:nvSpPr>
        <p:spPr>
          <a:xfrm>
            <a:off x="2465616" y="2110782"/>
            <a:ext cx="6238982" cy="549846"/>
          </a:xfrm>
          <a:prstGeom prst="roundRect">
            <a:avLst/>
          </a:prstGeom>
          <a:solidFill>
            <a:schemeClr val="bg1"/>
          </a:solidFill>
          <a:ln>
            <a:solidFill>
              <a:srgbClr val="FF8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Tùy vào thiết bị mà số vôn của phụ tải sẽ khác nhau.</a:t>
            </a:r>
            <a:endParaRPr lang="en-US" sz="2000">
              <a:solidFill>
                <a:srgbClr val="000000"/>
              </a:solidFill>
            </a:endParaRPr>
          </a:p>
        </p:txBody>
      </p:sp>
      <p:sp>
        <p:nvSpPr>
          <p:cNvPr id="14" name="Rounded Rectangle 13"/>
          <p:cNvSpPr/>
          <p:nvPr/>
        </p:nvSpPr>
        <p:spPr>
          <a:xfrm>
            <a:off x="457892" y="4249276"/>
            <a:ext cx="8246706" cy="510255"/>
          </a:xfrm>
          <a:prstGeom prst="roundRect">
            <a:avLst/>
          </a:prstGeom>
          <a:solidFill>
            <a:schemeClr val="bg1"/>
          </a:solidFill>
          <a:ln>
            <a:solidFill>
              <a:srgbClr val="FF8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Đối tượng điều khiển là thiết bị, đèn hoặc ổ cắm.</a:t>
            </a:r>
            <a:endParaRPr lang="en-US" sz="2000">
              <a:solidFill>
                <a:srgbClr val="000000"/>
              </a:solidFill>
            </a:endParaRPr>
          </a:p>
        </p:txBody>
      </p:sp>
      <p:grpSp>
        <p:nvGrpSpPr>
          <p:cNvPr id="16" name="Group 15"/>
          <p:cNvGrpSpPr/>
          <p:nvPr/>
        </p:nvGrpSpPr>
        <p:grpSpPr>
          <a:xfrm>
            <a:off x="326232" y="318312"/>
            <a:ext cx="5974534" cy="530689"/>
            <a:chOff x="213995" y="1118412"/>
            <a:chExt cx="5974534" cy="530689"/>
          </a:xfrm>
        </p:grpSpPr>
        <p:sp>
          <p:nvSpPr>
            <p:cNvPr id="17" name="TextBox 16"/>
            <p:cNvSpPr txBox="1"/>
            <p:nvPr/>
          </p:nvSpPr>
          <p:spPr>
            <a:xfrm>
              <a:off x="747485" y="1152105"/>
              <a:ext cx="5441044" cy="496996"/>
            </a:xfrm>
            <a:prstGeom prst="rect">
              <a:avLst/>
            </a:prstGeom>
            <a:noFill/>
          </p:spPr>
          <p:txBody>
            <a:bodyPr wrap="square" rtlCol="0">
              <a:spAutoFit/>
            </a:bodyPr>
            <a:lstStyle/>
            <a:p>
              <a:pPr algn="just">
                <a:lnSpc>
                  <a:spcPct val="150000"/>
                </a:lnSpc>
              </a:pPr>
              <a:r>
                <a:rPr lang="en-US" sz="2000" b="1" smtClean="0">
                  <a:solidFill>
                    <a:schemeClr val="accent3">
                      <a:lumMod val="50000"/>
                    </a:schemeClr>
                  </a:solidFill>
                </a:rPr>
                <a:t>Mở rộng</a:t>
              </a:r>
              <a:endParaRPr lang="en-US" sz="2000" b="1">
                <a:solidFill>
                  <a:schemeClr val="accent3">
                    <a:lumMod val="50000"/>
                  </a:schemeClr>
                </a:solidFill>
              </a:endParaRPr>
            </a:p>
          </p:txBody>
        </p:sp>
        <p:pic>
          <p:nvPicPr>
            <p:cNvPr id="18" name="Picture 2" descr="Did You Know Vector Speech Bubble Icon Paper Style On White Background  Stock Illustration - Download Image Now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6296"/>
            <a:stretch/>
          </p:blipFill>
          <p:spPr bwMode="auto">
            <a:xfrm>
              <a:off x="213995" y="1118412"/>
              <a:ext cx="672290" cy="4841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2961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9"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45"/>
          <p:cNvSpPr txBox="1">
            <a:spLocks noGrp="1"/>
          </p:cNvSpPr>
          <p:nvPr>
            <p:ph type="title"/>
          </p:nvPr>
        </p:nvSpPr>
        <p:spPr>
          <a:xfrm>
            <a:off x="2619749" y="778925"/>
            <a:ext cx="3904500" cy="19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latin typeface="+mj-lt"/>
              </a:rPr>
              <a:t>II</a:t>
            </a:r>
            <a:endParaRPr sz="3600" b="1">
              <a:latin typeface="+mj-lt"/>
            </a:endParaRPr>
          </a:p>
        </p:txBody>
      </p:sp>
      <p:sp>
        <p:nvSpPr>
          <p:cNvPr id="2" name="Rectangle 1"/>
          <p:cNvSpPr/>
          <p:nvPr/>
        </p:nvSpPr>
        <p:spPr>
          <a:xfrm>
            <a:off x="1756229" y="1942261"/>
            <a:ext cx="5936341" cy="1477328"/>
          </a:xfrm>
          <a:prstGeom prst="rect">
            <a:avLst/>
          </a:prstGeom>
        </p:spPr>
        <p:txBody>
          <a:bodyPr wrap="square">
            <a:spAutoFit/>
          </a:bodyPr>
          <a:lstStyle/>
          <a:p>
            <a:pPr algn="ctr">
              <a:lnSpc>
                <a:spcPct val="150000"/>
              </a:lnSpc>
            </a:pPr>
            <a:r>
              <a:rPr lang="en-US" sz="3000" b="1">
                <a:solidFill>
                  <a:schemeClr val="dk2"/>
                </a:solidFill>
                <a:ea typeface="Barlow Semi Condensed"/>
                <a:cs typeface="Barlow Semi Condensed"/>
                <a:sym typeface="Barlow Semi Condensed"/>
              </a:rPr>
              <a:t>Lắp ráp mạch điện điều </a:t>
            </a:r>
            <a:r>
              <a:rPr lang="en-US" sz="3000" b="1" smtClean="0">
                <a:solidFill>
                  <a:schemeClr val="dk2"/>
                </a:solidFill>
                <a:ea typeface="Barlow Semi Condensed"/>
                <a:cs typeface="Barlow Semi Condensed"/>
                <a:sym typeface="Barlow Semi Condensed"/>
              </a:rPr>
              <a:t>khiển </a:t>
            </a:r>
            <a:r>
              <a:rPr lang="en-US" sz="3000" b="1">
                <a:solidFill>
                  <a:schemeClr val="dk2"/>
                </a:solidFill>
                <a:ea typeface="Barlow Semi Condensed"/>
                <a:cs typeface="Barlow Semi Condensed"/>
                <a:sym typeface="Barlow Semi Condensed"/>
              </a:rPr>
              <a:t>sử dụng mô đun cảm biến</a:t>
            </a:r>
          </a:p>
        </p:txBody>
      </p:sp>
    </p:spTree>
    <p:extLst>
      <p:ext uri="{BB962C8B-B14F-4D97-AF65-F5344CB8AC3E}">
        <p14:creationId xmlns:p14="http://schemas.microsoft.com/office/powerpoint/2010/main" val="528268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36"/>
                                        </p:tgtEl>
                                        <p:attrNameLst>
                                          <p:attrName>style.visibility</p:attrName>
                                        </p:attrNameLst>
                                      </p:cBhvr>
                                      <p:to>
                                        <p:strVal val="visible"/>
                                      </p:to>
                                    </p:set>
                                    <p:animEffect transition="in" filter="fade">
                                      <p:cBhvr>
                                        <p:cTn id="7" dur="500"/>
                                        <p:tgtEl>
                                          <p:spTgt spid="23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76057" y="2529786"/>
            <a:ext cx="4392386" cy="2238294"/>
          </a:xfrm>
          <a:prstGeom prst="rect">
            <a:avLst/>
          </a:prstGeom>
        </p:spPr>
      </p:pic>
      <p:sp>
        <p:nvSpPr>
          <p:cNvPr id="16" name="TextBox 15"/>
          <p:cNvSpPr txBox="1"/>
          <p:nvPr/>
        </p:nvSpPr>
        <p:spPr>
          <a:xfrm>
            <a:off x="303557" y="1288795"/>
            <a:ext cx="8464886"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Nêu </a:t>
            </a:r>
            <a:r>
              <a:rPr lang="vi-VN" sz="2000">
                <a:latin typeface="Arial" panose="020B0604020202020204" pitchFamily="34" charset="0"/>
                <a:cs typeface="Arial" panose="020B0604020202020204" pitchFamily="34" charset="0"/>
              </a:rPr>
              <a:t>trình tự, nội dung thực hiện các bước tiến hành lắp ráp mạch điện điều khiển sử dụng mô đun cảm biến</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2" name="Group 1"/>
          <p:cNvGrpSpPr/>
          <p:nvPr/>
        </p:nvGrpSpPr>
        <p:grpSpPr>
          <a:xfrm>
            <a:off x="303557" y="273132"/>
            <a:ext cx="6205197" cy="1015663"/>
            <a:chOff x="303557" y="273132"/>
            <a:chExt cx="6205197" cy="1015663"/>
          </a:xfrm>
        </p:grpSpPr>
        <p:sp>
          <p:nvSpPr>
            <p:cNvPr id="12" name="TextBox 11"/>
            <p:cNvSpPr txBox="1"/>
            <p:nvPr/>
          </p:nvSpPr>
          <p:spPr>
            <a:xfrm>
              <a:off x="303557" y="273132"/>
              <a:ext cx="6205197" cy="1015663"/>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L</a:t>
              </a:r>
              <a:r>
                <a:rPr lang="vi-VN" sz="2000" smtClean="0">
                  <a:latin typeface="Arial" panose="020B0604020202020204" pitchFamily="34" charset="0"/>
                  <a:cs typeface="Arial" panose="020B0604020202020204" pitchFamily="34" charset="0"/>
                </a:rPr>
                <a:t>àm </a:t>
              </a:r>
              <a:r>
                <a:rPr lang="vi-VN" sz="2000">
                  <a:latin typeface="Arial" panose="020B0604020202020204" pitchFamily="34" charset="0"/>
                  <a:cs typeface="Arial" panose="020B0604020202020204" pitchFamily="34" charset="0"/>
                </a:rPr>
                <a:t>việc theo cặp, đọc nội dung mục II.1 kết hợp quan sát Bảng 16.1 SGK tr.79 và trả lời câu hỏi: </a:t>
              </a:r>
            </a:p>
          </p:txBody>
        </p:sp>
        <p:pic>
          <p:nvPicPr>
            <p:cNvPr id="18" name="Picture 17"/>
            <p:cNvPicPr>
              <a:picLocks noChangeAspect="1"/>
            </p:cNvPicPr>
            <p:nvPr/>
          </p:nvPicPr>
          <p:blipFill>
            <a:blip r:embed="rId3"/>
            <a:stretch>
              <a:fillRect/>
            </a:stretch>
          </p:blipFill>
          <p:spPr>
            <a:xfrm>
              <a:off x="344832" y="311169"/>
              <a:ext cx="865755" cy="469794"/>
            </a:xfrm>
            <a:prstGeom prst="rect">
              <a:avLst/>
            </a:prstGeom>
          </p:spPr>
        </p:pic>
      </p:grpSp>
      <p:sp>
        <p:nvSpPr>
          <p:cNvPr id="19" name="TextBox 18"/>
          <p:cNvSpPr txBox="1"/>
          <p:nvPr/>
        </p:nvSpPr>
        <p:spPr>
          <a:xfrm>
            <a:off x="303557" y="2304458"/>
            <a:ext cx="3860229"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Trình bày tiêu chí đánh giá hoạt động lắp ráp mạch điện điều khiển sử dụng mô đun cảm biến.</a:t>
            </a:r>
          </a:p>
        </p:txBody>
      </p:sp>
    </p:spTree>
    <p:extLst>
      <p:ext uri="{BB962C8B-B14F-4D97-AF65-F5344CB8AC3E}">
        <p14:creationId xmlns:p14="http://schemas.microsoft.com/office/powerpoint/2010/main" val="23267031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9545" y="164871"/>
            <a:ext cx="5636986" cy="400110"/>
          </a:xfrm>
          <a:prstGeom prst="rect">
            <a:avLst/>
          </a:prstGeom>
          <a:solidFill>
            <a:srgbClr val="FF806D"/>
          </a:solidFill>
          <a:ln>
            <a:noFill/>
          </a:ln>
        </p:spPr>
        <p:txBody>
          <a:bodyPr wrap="square" rtlCol="0">
            <a:spAutoFit/>
          </a:bodyPr>
          <a:lstStyle/>
          <a:p>
            <a:pPr algn="just"/>
            <a:r>
              <a:rPr lang="en-US" sz="2000" b="1" smtClean="0">
                <a:solidFill>
                  <a:schemeClr val="bg1"/>
                </a:solidFill>
              </a:rPr>
              <a:t>2.1. Các bước tiến hành và tiêu chí đánh giá</a:t>
            </a:r>
            <a:endParaRPr lang="en-US" sz="2000" b="1">
              <a:solidFill>
                <a:schemeClr val="bg1"/>
              </a:solidFill>
            </a:endParaRPr>
          </a:p>
        </p:txBody>
      </p:sp>
      <p:sp>
        <p:nvSpPr>
          <p:cNvPr id="4" name="TextBox 3"/>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smtClean="0">
                <a:latin typeface="Arial" panose="020B0604020202020204" pitchFamily="34" charset="0"/>
                <a:cs typeface="Arial" panose="020B0604020202020204" pitchFamily="34" charset="0"/>
              </a:rPr>
              <a:t>a) Các bước tiến hành</a:t>
            </a:r>
            <a:endParaRPr lang="vi-VN" sz="20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93237" y="1200450"/>
            <a:ext cx="7321214" cy="3730780"/>
          </a:xfrm>
          <a:prstGeom prst="rect">
            <a:avLst/>
          </a:prstGeom>
        </p:spPr>
      </p:pic>
    </p:spTree>
    <p:extLst>
      <p:ext uri="{BB962C8B-B14F-4D97-AF65-F5344CB8AC3E}">
        <p14:creationId xmlns:p14="http://schemas.microsoft.com/office/powerpoint/2010/main" val="24259847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5401" y="1657063"/>
            <a:ext cx="4406992"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Tiến </a:t>
            </a:r>
            <a:r>
              <a:rPr lang="en-US" sz="2000">
                <a:latin typeface="Arial" panose="020B0604020202020204" pitchFamily="34" charset="0"/>
                <a:cs typeface="Arial" panose="020B0604020202020204" pitchFamily="34" charset="0"/>
              </a:rPr>
              <a:t>hành đúng trình tự.</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Đầu </a:t>
            </a:r>
            <a:r>
              <a:rPr lang="en-US" sz="2000">
                <a:latin typeface="Arial" panose="020B0604020202020204" pitchFamily="34" charset="0"/>
                <a:cs typeface="Arial" panose="020B0604020202020204" pitchFamily="34" charset="0"/>
              </a:rPr>
              <a:t>nối đúng, chắc chắn, an toàn.</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Mạch </a:t>
            </a:r>
            <a:r>
              <a:rPr lang="en-US" sz="2000">
                <a:latin typeface="Arial" panose="020B0604020202020204" pitchFamily="34" charset="0"/>
                <a:cs typeface="Arial" panose="020B0604020202020204" pitchFamily="34" charset="0"/>
              </a:rPr>
              <a:t>hoạt động đúng chức năng.</a:t>
            </a:r>
          </a:p>
        </p:txBody>
      </p:sp>
      <p:sp>
        <p:nvSpPr>
          <p:cNvPr id="7" name="TextBox 6"/>
          <p:cNvSpPr txBox="1"/>
          <p:nvPr/>
        </p:nvSpPr>
        <p:spPr>
          <a:xfrm>
            <a:off x="169545" y="164871"/>
            <a:ext cx="5636986" cy="400110"/>
          </a:xfrm>
          <a:prstGeom prst="rect">
            <a:avLst/>
          </a:prstGeom>
          <a:solidFill>
            <a:srgbClr val="FF806D"/>
          </a:solidFill>
          <a:ln>
            <a:noFill/>
          </a:ln>
        </p:spPr>
        <p:txBody>
          <a:bodyPr wrap="square" rtlCol="0">
            <a:spAutoFit/>
          </a:bodyPr>
          <a:lstStyle/>
          <a:p>
            <a:pPr algn="just"/>
            <a:r>
              <a:rPr lang="en-US" sz="2000" b="1" smtClean="0">
                <a:solidFill>
                  <a:schemeClr val="bg1"/>
                </a:solidFill>
              </a:rPr>
              <a:t>2.1. Các bước tiến hành và tiêu chí đánh giá</a:t>
            </a:r>
            <a:endParaRPr lang="en-US" sz="2000" b="1">
              <a:solidFill>
                <a:schemeClr val="bg1"/>
              </a:solidFill>
            </a:endParaRPr>
          </a:p>
        </p:txBody>
      </p:sp>
      <p:sp>
        <p:nvSpPr>
          <p:cNvPr id="8" name="TextBox 7"/>
          <p:cNvSpPr txBox="1"/>
          <p:nvPr/>
        </p:nvSpPr>
        <p:spPr>
          <a:xfrm>
            <a:off x="575401" y="1072539"/>
            <a:ext cx="8568599" cy="496996"/>
          </a:xfrm>
          <a:prstGeom prst="rect">
            <a:avLst/>
          </a:prstGeom>
          <a:noFill/>
        </p:spPr>
        <p:txBody>
          <a:bodyPr wrap="square" rtlCol="0">
            <a:spAutoFit/>
          </a:bodyPr>
          <a:lstStyle/>
          <a:p>
            <a:pPr algn="just">
              <a:lnSpc>
                <a:spcPct val="150000"/>
              </a:lnSpc>
            </a:pPr>
            <a:r>
              <a:rPr lang="en-US" sz="2000" b="1" smtClean="0">
                <a:latin typeface="Arial" panose="020B0604020202020204" pitchFamily="34" charset="0"/>
                <a:cs typeface="Arial" panose="020B0604020202020204" pitchFamily="34" charset="0"/>
              </a:rPr>
              <a:t>b) Tiêu chí đánh giá</a:t>
            </a:r>
            <a:endParaRPr lang="vi-VN" sz="2000" b="1">
              <a:latin typeface="Arial" panose="020B0604020202020204" pitchFamily="34" charset="0"/>
              <a:cs typeface="Arial" panose="020B0604020202020204" pitchFamily="34" charset="0"/>
            </a:endParaRPr>
          </a:p>
        </p:txBody>
      </p:sp>
      <p:pic>
        <p:nvPicPr>
          <p:cNvPr id="22532" name="Picture 4" descr="Young Businessman Holding Clipboard And Showing Okay Or Ok Sign With  Fingers Trendy Person Keeping Notepad Document Or Folder Male Gesturing  Good Or Agree Cartoon Illustration In Vector Style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7" b="100000" l="10000" r="90000">
                        <a14:foregroundMark x1="46667" y1="80882" x2="56471" y2="80882"/>
                      </a14:backgroundRemoval>
                    </a14:imgEffect>
                  </a14:imgLayer>
                </a14:imgProps>
              </a:ext>
              <a:ext uri="{28A0092B-C50C-407E-A947-70E740481C1C}">
                <a14:useLocalDpi xmlns:a14="http://schemas.microsoft.com/office/drawing/2010/main" val="0"/>
              </a:ext>
            </a:extLst>
          </a:blip>
          <a:srcRect/>
          <a:stretch>
            <a:fillRect/>
          </a:stretch>
        </p:blipFill>
        <p:spPr bwMode="auto">
          <a:xfrm>
            <a:off x="4982393" y="1072539"/>
            <a:ext cx="3089275" cy="370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570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grpSp>
        <p:nvGrpSpPr>
          <p:cNvPr id="2" name="Group 1"/>
          <p:cNvGrpSpPr/>
          <p:nvPr/>
        </p:nvGrpSpPr>
        <p:grpSpPr>
          <a:xfrm>
            <a:off x="315319" y="757886"/>
            <a:ext cx="6724110" cy="2862322"/>
            <a:chOff x="335189" y="1241591"/>
            <a:chExt cx="8402955" cy="2862322"/>
          </a:xfrm>
        </p:grpSpPr>
        <p:sp>
          <p:nvSpPr>
            <p:cNvPr id="6" name="TextBox 5"/>
            <p:cNvSpPr txBox="1"/>
            <p:nvPr/>
          </p:nvSpPr>
          <p:spPr>
            <a:xfrm>
              <a:off x="335189" y="1241591"/>
              <a:ext cx="8402955" cy="2862322"/>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Làm việc theo nhóm, khai thác thông tin, hình ảnh mục II.2a SGK tr. 80, 81 và thực hiện nhiệm vụ:</a:t>
              </a:r>
            </a:p>
            <a:p>
              <a:pPr algn="just">
                <a:lnSpc>
                  <a:spcPct val="150000"/>
                </a:lnSpc>
              </a:pPr>
              <a:r>
                <a:rPr lang="en-US" sz="2000" b="1" smtClean="0">
                  <a:latin typeface="Arial" panose="020B0604020202020204" pitchFamily="34" charset="0"/>
                  <a:cs typeface="Arial" panose="020B0604020202020204" pitchFamily="34" charset="0"/>
                </a:rPr>
                <a:t>Nhóm 1, 2: </a:t>
              </a:r>
              <a:r>
                <a:rPr lang="en-US" sz="2000" smtClean="0">
                  <a:latin typeface="Arial" panose="020B0604020202020204" pitchFamily="34" charset="0"/>
                  <a:cs typeface="Arial" panose="020B0604020202020204" pitchFamily="34" charset="0"/>
                </a:rPr>
                <a:t>Xác </a:t>
              </a:r>
              <a:r>
                <a:rPr lang="en-US" sz="2000">
                  <a:latin typeface="Arial" panose="020B0604020202020204" pitchFamily="34" charset="0"/>
                  <a:cs typeface="Arial" panose="020B0604020202020204" pitchFamily="34" charset="0"/>
                </a:rPr>
                <a:t>định vị trí cổng đầu vào nguồn cấp và cổng đầu ra điều khiển của mô đun cảm biến ánh sáng</a:t>
              </a:r>
              <a:r>
                <a:rPr lang="en-US" sz="2000" smtClean="0">
                  <a:latin typeface="Arial" panose="020B0604020202020204" pitchFamily="34" charset="0"/>
                  <a:cs typeface="Arial" panose="020B0604020202020204" pitchFamily="34" charset="0"/>
                </a:rPr>
                <a:t>.</a:t>
              </a:r>
            </a:p>
            <a:p>
              <a:pPr algn="just">
                <a:lnSpc>
                  <a:spcPct val="150000"/>
                </a:lnSpc>
              </a:pPr>
              <a:r>
                <a:rPr lang="en-US" sz="2000" b="1" smtClean="0">
                  <a:latin typeface="Arial" panose="020B0604020202020204" pitchFamily="34" charset="0"/>
                  <a:cs typeface="Arial" panose="020B0604020202020204" pitchFamily="34" charset="0"/>
                </a:rPr>
                <a:t>Nhóm 3, 4: </a:t>
              </a:r>
              <a:r>
                <a:rPr lang="en-US" sz="2000" smtClean="0">
                  <a:latin typeface="Arial" panose="020B0604020202020204" pitchFamily="34" charset="0"/>
                  <a:cs typeface="Arial" panose="020B0604020202020204" pitchFamily="34" charset="0"/>
                </a:rPr>
                <a:t>Nêu </a:t>
              </a:r>
              <a:r>
                <a:rPr lang="en-US" sz="2000">
                  <a:latin typeface="Arial" panose="020B0604020202020204" pitchFamily="34" charset="0"/>
                  <a:cs typeface="Arial" panose="020B0604020202020204" pitchFamily="34" charset="0"/>
                </a:rPr>
                <a:t>tên các thành phần chính của mạch điện điều khiển đèn LED sử dụng mô đun cảm biến ánh sáng?</a:t>
              </a:r>
            </a:p>
          </p:txBody>
        </p:sp>
        <p:pic>
          <p:nvPicPr>
            <p:cNvPr id="5"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32833" y="1315409"/>
              <a:ext cx="596199" cy="473929"/>
            </a:xfrm>
            <a:prstGeom prst="rect">
              <a:avLst/>
            </a:prstGeom>
          </p:spPr>
        </p:pic>
      </p:grpSp>
      <p:pic>
        <p:nvPicPr>
          <p:cNvPr id="8" name="Picture 2"/>
          <p:cNvPicPr>
            <a:picLocks noChangeAspect="1"/>
          </p:cNvPicPr>
          <p:nvPr/>
        </p:nvPicPr>
        <p:blipFill>
          <a:blip r:embed="rId11"/>
          <a:srcRect/>
          <a:stretch>
            <a:fillRect/>
          </a:stretch>
        </p:blipFill>
        <p:spPr>
          <a:xfrm>
            <a:off x="6612550" y="3620208"/>
            <a:ext cx="2159791" cy="1379566"/>
          </a:xfrm>
          <a:prstGeom prst="rect">
            <a:avLst/>
          </a:prstGeom>
        </p:spPr>
      </p:pic>
    </p:spTree>
    <p:extLst>
      <p:ext uri="{BB962C8B-B14F-4D97-AF65-F5344CB8AC3E}">
        <p14:creationId xmlns:p14="http://schemas.microsoft.com/office/powerpoint/2010/main" val="5797588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1426" y="693894"/>
            <a:ext cx="1421040" cy="496996"/>
          </a:xfrm>
          <a:prstGeom prst="rect">
            <a:avLst/>
          </a:prstGeom>
          <a:noFill/>
        </p:spPr>
        <p:txBody>
          <a:bodyPr wrap="square" rtlCol="0">
            <a:spAutoFit/>
          </a:bodyPr>
          <a:lstStyle/>
          <a:p>
            <a:pPr algn="just">
              <a:lnSpc>
                <a:spcPct val="150000"/>
              </a:lnSpc>
            </a:pPr>
            <a:r>
              <a:rPr lang="en-US" sz="2000" b="1" u="sng" smtClean="0">
                <a:latin typeface="Arial" panose="020B0604020202020204" pitchFamily="34" charset="0"/>
                <a:cs typeface="Arial" panose="020B0604020202020204" pitchFamily="34" charset="0"/>
              </a:rPr>
              <a:t>Nhóm 1, 2</a:t>
            </a:r>
            <a:endParaRPr lang="en-US" sz="2000" u="sng" smtClean="0">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8" name="TextBox 7"/>
          <p:cNvSpPr txBox="1"/>
          <p:nvPr/>
        </p:nvSpPr>
        <p:spPr>
          <a:xfrm>
            <a:off x="0" y="770838"/>
            <a:ext cx="1071426" cy="400110"/>
          </a:xfrm>
          <a:prstGeom prst="homePlate">
            <a:avLst/>
          </a:prstGeom>
          <a:solidFill>
            <a:schemeClr val="accent1">
              <a:lumMod val="20000"/>
              <a:lumOff val="80000"/>
            </a:schemeClr>
          </a:solidFill>
          <a:ln>
            <a:noFill/>
          </a:ln>
        </p:spPr>
        <p:txBody>
          <a:bodyPr wrap="square" rtlCol="0">
            <a:spAutoFit/>
          </a:bodyPr>
          <a:lstStyle/>
          <a:p>
            <a:pPr algn="just"/>
            <a:r>
              <a:rPr lang="en-US" sz="2000" b="1" smtClean="0">
                <a:latin typeface="Arial" panose="020B0604020202020204" pitchFamily="34" charset="0"/>
                <a:cs typeface="Arial" panose="020B0604020202020204" pitchFamily="34" charset="0"/>
              </a:rPr>
              <a:t>Gợi ý</a:t>
            </a:r>
            <a:endParaRPr lang="en-US" sz="2000" b="1">
              <a:latin typeface="Arial" panose="020B0604020202020204" pitchFamily="34" charset="0"/>
              <a:cs typeface="Arial" panose="020B0604020202020204" pitchFamily="34" charset="0"/>
            </a:endParaRPr>
          </a:p>
        </p:txBody>
      </p:sp>
      <p:sp>
        <p:nvSpPr>
          <p:cNvPr id="10" name="TextBox 9"/>
          <p:cNvSpPr txBox="1"/>
          <p:nvPr/>
        </p:nvSpPr>
        <p:spPr>
          <a:xfrm>
            <a:off x="169545" y="1319803"/>
            <a:ext cx="8756741" cy="147732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Nhận </a:t>
            </a:r>
            <a:r>
              <a:rPr lang="en-US" sz="2000">
                <a:latin typeface="Arial" panose="020B0604020202020204" pitchFamily="34" charset="0"/>
                <a:cs typeface="Arial" panose="020B0604020202020204" pitchFamily="34" charset="0"/>
              </a:rPr>
              <a:t>diện mô đun cảm biến ánh sáng XH M131 dùng nguồn nuôi 12V, xác định vị trí cổng đầu vào nguồn cấp và cổng đầu ra điều khiển của mô đun cảm biến ánh sáng.</a:t>
            </a:r>
          </a:p>
        </p:txBody>
      </p:sp>
      <p:pic>
        <p:nvPicPr>
          <p:cNvPr id="2" name="Picture 1"/>
          <p:cNvPicPr>
            <a:picLocks noChangeAspect="1"/>
          </p:cNvPicPr>
          <p:nvPr/>
        </p:nvPicPr>
        <p:blipFill>
          <a:blip r:embed="rId2"/>
          <a:stretch>
            <a:fillRect/>
          </a:stretch>
        </p:blipFill>
        <p:spPr>
          <a:xfrm>
            <a:off x="882929" y="2989944"/>
            <a:ext cx="7329972" cy="1915658"/>
          </a:xfrm>
          <a:prstGeom prst="rect">
            <a:avLst/>
          </a:prstGeom>
        </p:spPr>
      </p:pic>
    </p:spTree>
    <p:extLst>
      <p:ext uri="{BB962C8B-B14F-4D97-AF65-F5344CB8AC3E}">
        <p14:creationId xmlns:p14="http://schemas.microsoft.com/office/powerpoint/2010/main" val="483852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1426" y="693894"/>
            <a:ext cx="1421040" cy="496996"/>
          </a:xfrm>
          <a:prstGeom prst="rect">
            <a:avLst/>
          </a:prstGeom>
          <a:noFill/>
        </p:spPr>
        <p:txBody>
          <a:bodyPr wrap="square" rtlCol="0">
            <a:spAutoFit/>
          </a:bodyPr>
          <a:lstStyle/>
          <a:p>
            <a:pPr algn="just">
              <a:lnSpc>
                <a:spcPct val="150000"/>
              </a:lnSpc>
            </a:pPr>
            <a:r>
              <a:rPr lang="en-US" sz="2000" b="1" u="sng" smtClean="0">
                <a:latin typeface="Arial" panose="020B0604020202020204" pitchFamily="34" charset="0"/>
                <a:cs typeface="Arial" panose="020B0604020202020204" pitchFamily="34" charset="0"/>
              </a:rPr>
              <a:t>Nhóm 1, 2</a:t>
            </a:r>
            <a:endParaRPr lang="en-US" sz="2000" u="sng" smtClean="0">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8" name="TextBox 7"/>
          <p:cNvSpPr txBox="1"/>
          <p:nvPr/>
        </p:nvSpPr>
        <p:spPr>
          <a:xfrm>
            <a:off x="0" y="770838"/>
            <a:ext cx="1071426" cy="400110"/>
          </a:xfrm>
          <a:prstGeom prst="homePlate">
            <a:avLst/>
          </a:prstGeom>
          <a:solidFill>
            <a:schemeClr val="accent1">
              <a:lumMod val="20000"/>
              <a:lumOff val="80000"/>
            </a:schemeClr>
          </a:solidFill>
          <a:ln>
            <a:noFill/>
          </a:ln>
        </p:spPr>
        <p:txBody>
          <a:bodyPr wrap="square" rtlCol="0">
            <a:spAutoFit/>
          </a:bodyPr>
          <a:lstStyle/>
          <a:p>
            <a:pPr algn="just"/>
            <a:r>
              <a:rPr lang="en-US" sz="2000" b="1" smtClean="0">
                <a:latin typeface="Arial" panose="020B0604020202020204" pitchFamily="34" charset="0"/>
                <a:cs typeface="Arial" panose="020B0604020202020204" pitchFamily="34" charset="0"/>
              </a:rPr>
              <a:t>Gợi ý</a:t>
            </a:r>
            <a:endParaRPr lang="en-US" sz="2000" b="1">
              <a:latin typeface="Arial" panose="020B0604020202020204" pitchFamily="34" charset="0"/>
              <a:cs typeface="Arial" panose="020B0604020202020204" pitchFamily="34" charset="0"/>
            </a:endParaRPr>
          </a:p>
        </p:txBody>
      </p:sp>
      <p:sp>
        <p:nvSpPr>
          <p:cNvPr id="10" name="TextBox 9"/>
          <p:cNvSpPr txBox="1"/>
          <p:nvPr/>
        </p:nvSpPr>
        <p:spPr>
          <a:xfrm>
            <a:off x="169545" y="1319803"/>
            <a:ext cx="8756741" cy="147732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Chỉ </a:t>
            </a:r>
            <a:r>
              <a:rPr lang="vi-VN" sz="2000">
                <a:latin typeface="Arial" panose="020B0604020202020204" pitchFamily="34" charset="0"/>
                <a:cs typeface="Arial" panose="020B0604020202020204" pitchFamily="34" charset="0"/>
              </a:rPr>
              <a:t>rõ các đầu nối với cực dương “+” và cực âm “-” của nguồn đối với cổng nối nguồn cấp cho mô đun và các tiếp điểm của cổng đầu ra điều khiển.</a:t>
            </a:r>
            <a:endParaRPr lang="en-US" sz="2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882929" y="2989944"/>
            <a:ext cx="7329972" cy="1915658"/>
          </a:xfrm>
          <a:prstGeom prst="rect">
            <a:avLst/>
          </a:prstGeom>
        </p:spPr>
      </p:pic>
    </p:spTree>
    <p:extLst>
      <p:ext uri="{BB962C8B-B14F-4D97-AF65-F5344CB8AC3E}">
        <p14:creationId xmlns:p14="http://schemas.microsoft.com/office/powerpoint/2010/main" val="7976541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1426" y="693894"/>
            <a:ext cx="1421040" cy="553998"/>
          </a:xfrm>
          <a:prstGeom prst="rect">
            <a:avLst/>
          </a:prstGeom>
          <a:noFill/>
        </p:spPr>
        <p:txBody>
          <a:bodyPr wrap="square" rtlCol="0">
            <a:spAutoFit/>
          </a:bodyPr>
          <a:lstStyle/>
          <a:p>
            <a:pPr algn="just">
              <a:lnSpc>
                <a:spcPct val="150000"/>
              </a:lnSpc>
            </a:pPr>
            <a:r>
              <a:rPr lang="en-US" sz="2000" b="1" u="sng" smtClean="0">
                <a:latin typeface="Arial" panose="020B0604020202020204" pitchFamily="34" charset="0"/>
                <a:cs typeface="Arial" panose="020B0604020202020204" pitchFamily="34" charset="0"/>
              </a:rPr>
              <a:t>Nhóm 3, 4</a:t>
            </a:r>
            <a:endParaRPr lang="en-US" sz="2000" u="sng" smtClean="0">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8" name="TextBox 7"/>
          <p:cNvSpPr txBox="1"/>
          <p:nvPr/>
        </p:nvSpPr>
        <p:spPr>
          <a:xfrm>
            <a:off x="0" y="770838"/>
            <a:ext cx="1071426" cy="400110"/>
          </a:xfrm>
          <a:prstGeom prst="homePlate">
            <a:avLst/>
          </a:prstGeom>
          <a:solidFill>
            <a:schemeClr val="accent1">
              <a:lumMod val="20000"/>
              <a:lumOff val="80000"/>
            </a:schemeClr>
          </a:solidFill>
          <a:ln>
            <a:noFill/>
          </a:ln>
        </p:spPr>
        <p:txBody>
          <a:bodyPr wrap="square" rtlCol="0">
            <a:spAutoFit/>
          </a:bodyPr>
          <a:lstStyle/>
          <a:p>
            <a:pPr algn="just"/>
            <a:r>
              <a:rPr lang="en-US" sz="2000" b="1" smtClean="0">
                <a:latin typeface="Arial" panose="020B0604020202020204" pitchFamily="34" charset="0"/>
                <a:cs typeface="Arial" panose="020B0604020202020204" pitchFamily="34" charset="0"/>
              </a:rPr>
              <a:t>Gợi ý</a:t>
            </a:r>
            <a:endParaRPr lang="en-US" sz="2000" b="1">
              <a:latin typeface="Arial" panose="020B0604020202020204" pitchFamily="34" charset="0"/>
              <a:cs typeface="Arial" panose="020B0604020202020204" pitchFamily="34" charset="0"/>
            </a:endParaRPr>
          </a:p>
        </p:txBody>
      </p:sp>
      <p:sp>
        <p:nvSpPr>
          <p:cNvPr id="10" name="TextBox 9"/>
          <p:cNvSpPr txBox="1"/>
          <p:nvPr/>
        </p:nvSpPr>
        <p:spPr>
          <a:xfrm>
            <a:off x="169545" y="1319803"/>
            <a:ext cx="4402455" cy="2862322"/>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 C</a:t>
            </a:r>
            <a:r>
              <a:rPr lang="vi-VN" sz="2000" smtClean="0">
                <a:latin typeface="Arial" panose="020B0604020202020204" pitchFamily="34" charset="0"/>
                <a:cs typeface="Arial" panose="020B0604020202020204" pitchFamily="34" charset="0"/>
              </a:rPr>
              <a:t>ác </a:t>
            </a:r>
            <a:r>
              <a:rPr lang="vi-VN" sz="2000">
                <a:latin typeface="Arial" panose="020B0604020202020204" pitchFamily="34" charset="0"/>
                <a:cs typeface="Arial" panose="020B0604020202020204" pitchFamily="34" charset="0"/>
              </a:rPr>
              <a:t>thành phần nguồn 12V, mô đun cảm biến ánh sáng XH M131 và đối tượng điều khiển là đèn LED 12V. Mạch có sử dụng thêm 1 công tắc bật, tắt để kiểm soát nguồn vào mô đun và cung cấp cho đèn LED.</a:t>
            </a:r>
            <a:endParaRPr lang="en-US" sz="2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765493" y="1422401"/>
            <a:ext cx="4151040" cy="2928030"/>
          </a:xfrm>
          <a:prstGeom prst="rect">
            <a:avLst/>
          </a:prstGeom>
        </p:spPr>
      </p:pic>
    </p:spTree>
    <p:extLst>
      <p:ext uri="{BB962C8B-B14F-4D97-AF65-F5344CB8AC3E}">
        <p14:creationId xmlns:p14="http://schemas.microsoft.com/office/powerpoint/2010/main" val="3339591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28612"/>
            <a:ext cx="9144000" cy="646331"/>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KHỞI ĐỘNG</a:t>
            </a:r>
            <a:endParaRPr lang="en-US" sz="3600" b="1">
              <a:latin typeface="Arial" panose="020B0604020202020204" pitchFamily="34" charset="0"/>
              <a:cs typeface="Arial" panose="020B0604020202020204" pitchFamily="34" charset="0"/>
            </a:endParaRPr>
          </a:p>
        </p:txBody>
      </p:sp>
      <p:sp>
        <p:nvSpPr>
          <p:cNvPr id="10" name="TextBox 15">
            <a:extLst>
              <a:ext uri="{FF2B5EF4-FFF2-40B4-BE49-F238E27FC236}">
                <a16:creationId xmlns:a16="http://schemas.microsoft.com/office/drawing/2014/main" id="{3A06DEAF-8EBD-BB2C-86E3-F9D0B9856831}"/>
              </a:ext>
            </a:extLst>
          </p:cNvPr>
          <p:cNvSpPr txBox="1"/>
          <p:nvPr/>
        </p:nvSpPr>
        <p:spPr>
          <a:xfrm>
            <a:off x="1608818" y="1174256"/>
            <a:ext cx="5926364" cy="1060646"/>
          </a:xfrm>
          <a:prstGeom prst="roundRect">
            <a:avLst/>
          </a:prstGeom>
          <a:solidFill>
            <a:schemeClr val="bg1"/>
          </a:solidFill>
          <a:ln>
            <a:solidFill>
              <a:srgbClr val="FF806D"/>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a:latin typeface="+mn-lt"/>
              </a:rPr>
              <a:t>Quan sát Hình 16.1 và cho biết vị trí các cổng kết nối với mạch điện trên mô đun cảm biến.</a:t>
            </a:r>
            <a:endParaRPr lang="en-US" sz="2000">
              <a:latin typeface="+mn-lt"/>
            </a:endParaRPr>
          </a:p>
        </p:txBody>
      </p:sp>
      <p:pic>
        <p:nvPicPr>
          <p:cNvPr id="3" name="Picture 2"/>
          <p:cNvPicPr>
            <a:picLocks noChangeAspect="1"/>
          </p:cNvPicPr>
          <p:nvPr/>
        </p:nvPicPr>
        <p:blipFill>
          <a:blip r:embed="rId2"/>
          <a:stretch>
            <a:fillRect/>
          </a:stretch>
        </p:blipFill>
        <p:spPr>
          <a:xfrm>
            <a:off x="3193824" y="2434216"/>
            <a:ext cx="2756353" cy="2560669"/>
          </a:xfrm>
          <a:prstGeom prst="rect">
            <a:avLst/>
          </a:prstGeom>
        </p:spPr>
      </p:pic>
    </p:spTree>
    <p:extLst>
      <p:ext uri="{BB962C8B-B14F-4D97-AF65-F5344CB8AC3E}">
        <p14:creationId xmlns:p14="http://schemas.microsoft.com/office/powerpoint/2010/main" val="4007545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6227" y="693894"/>
            <a:ext cx="1436915" cy="553998"/>
          </a:xfrm>
          <a:prstGeom prst="rect">
            <a:avLst/>
          </a:prstGeom>
          <a:noFill/>
        </p:spPr>
        <p:txBody>
          <a:bodyPr wrap="square" rtlCol="0">
            <a:spAutoFit/>
          </a:bodyPr>
          <a:lstStyle/>
          <a:p>
            <a:pPr algn="just">
              <a:lnSpc>
                <a:spcPct val="150000"/>
              </a:lnSpc>
            </a:pPr>
            <a:r>
              <a:rPr lang="en-US" sz="2000" b="1" u="sng" smtClean="0">
                <a:latin typeface="Arial" panose="020B0604020202020204" pitchFamily="34" charset="0"/>
                <a:cs typeface="Arial" panose="020B0604020202020204" pitchFamily="34" charset="0"/>
              </a:rPr>
              <a:t>Nhóm 1, 2</a:t>
            </a:r>
            <a:endParaRPr lang="en-US" sz="2000" u="sng" smtClean="0">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8" name="TextBox 7"/>
          <p:cNvSpPr txBox="1"/>
          <p:nvPr/>
        </p:nvSpPr>
        <p:spPr>
          <a:xfrm>
            <a:off x="-1" y="770838"/>
            <a:ext cx="1756229" cy="400110"/>
          </a:xfrm>
          <a:prstGeom prst="homePlate">
            <a:avLst/>
          </a:prstGeom>
          <a:solidFill>
            <a:schemeClr val="accent1">
              <a:lumMod val="20000"/>
              <a:lumOff val="80000"/>
            </a:schemeClr>
          </a:solidFill>
          <a:ln>
            <a:noFill/>
          </a:ln>
        </p:spPr>
        <p:txBody>
          <a:bodyPr wrap="square" rtlCol="0">
            <a:spAutoFit/>
          </a:bodyPr>
          <a:lstStyle/>
          <a:p>
            <a:pPr algn="just"/>
            <a:r>
              <a:rPr lang="en-US" sz="2000" b="1" smtClean="0">
                <a:latin typeface="Arial" panose="020B0604020202020204" pitchFamily="34" charset="0"/>
                <a:cs typeface="Arial" panose="020B0604020202020204" pitchFamily="34" charset="0"/>
              </a:rPr>
              <a:t>Hướng dẫn</a:t>
            </a:r>
            <a:endParaRPr lang="en-US" sz="2000" b="1">
              <a:latin typeface="Arial" panose="020B0604020202020204" pitchFamily="34" charset="0"/>
              <a:cs typeface="Arial" panose="020B0604020202020204" pitchFamily="34" charset="0"/>
            </a:endParaRPr>
          </a:p>
        </p:txBody>
      </p:sp>
      <p:sp>
        <p:nvSpPr>
          <p:cNvPr id="10" name="TextBox 9"/>
          <p:cNvSpPr txBox="1"/>
          <p:nvPr/>
        </p:nvSpPr>
        <p:spPr>
          <a:xfrm>
            <a:off x="1" y="1319803"/>
            <a:ext cx="914400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Tiếp </a:t>
            </a:r>
            <a:r>
              <a:rPr lang="vi-VN" sz="2000">
                <a:latin typeface="Arial" panose="020B0604020202020204" pitchFamily="34" charset="0"/>
                <a:cs typeface="Arial" panose="020B0604020202020204" pitchFamily="34" charset="0"/>
              </a:rPr>
              <a:t>điểm thường mở - NO (1) và thường đóng – NC (3), đầu nối chung (2).</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Kết </a:t>
            </a:r>
            <a:r>
              <a:rPr lang="vi-VN" sz="2000">
                <a:latin typeface="Arial" panose="020B0604020202020204" pitchFamily="34" charset="0"/>
                <a:cs typeface="Arial" panose="020B0604020202020204" pitchFamily="34" charset="0"/>
              </a:rPr>
              <a:t>hợp tiếp điểm (1) và đầu nối chung (2) tạo thành công tắc thường mở, khi có tín hiệu điện tác động vào rơle sẽ tự động chuyển sang đóng</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82929" y="2989944"/>
            <a:ext cx="7329972" cy="1915658"/>
          </a:xfrm>
          <a:prstGeom prst="rect">
            <a:avLst/>
          </a:prstGeom>
        </p:spPr>
      </p:pic>
    </p:spTree>
    <p:extLst>
      <p:ext uri="{BB962C8B-B14F-4D97-AF65-F5344CB8AC3E}">
        <p14:creationId xmlns:p14="http://schemas.microsoft.com/office/powerpoint/2010/main" val="42458199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6227" y="693894"/>
            <a:ext cx="1436915" cy="553998"/>
          </a:xfrm>
          <a:prstGeom prst="rect">
            <a:avLst/>
          </a:prstGeom>
          <a:noFill/>
        </p:spPr>
        <p:txBody>
          <a:bodyPr wrap="square" rtlCol="0">
            <a:spAutoFit/>
          </a:bodyPr>
          <a:lstStyle/>
          <a:p>
            <a:pPr algn="just">
              <a:lnSpc>
                <a:spcPct val="150000"/>
              </a:lnSpc>
            </a:pPr>
            <a:r>
              <a:rPr lang="en-US" sz="2000" b="1" u="sng" smtClean="0">
                <a:latin typeface="Arial" panose="020B0604020202020204" pitchFamily="34" charset="0"/>
                <a:cs typeface="Arial" panose="020B0604020202020204" pitchFamily="34" charset="0"/>
              </a:rPr>
              <a:t>Nhóm 1, 2</a:t>
            </a:r>
            <a:endParaRPr lang="en-US" sz="2000" u="sng" smtClean="0">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8" name="TextBox 7"/>
          <p:cNvSpPr txBox="1"/>
          <p:nvPr/>
        </p:nvSpPr>
        <p:spPr>
          <a:xfrm>
            <a:off x="-1" y="770838"/>
            <a:ext cx="1756229" cy="400110"/>
          </a:xfrm>
          <a:prstGeom prst="homePlate">
            <a:avLst/>
          </a:prstGeom>
          <a:solidFill>
            <a:schemeClr val="accent1">
              <a:lumMod val="20000"/>
              <a:lumOff val="80000"/>
            </a:schemeClr>
          </a:solidFill>
          <a:ln>
            <a:noFill/>
          </a:ln>
        </p:spPr>
        <p:txBody>
          <a:bodyPr wrap="square" rtlCol="0">
            <a:spAutoFit/>
          </a:bodyPr>
          <a:lstStyle/>
          <a:p>
            <a:pPr algn="just"/>
            <a:r>
              <a:rPr lang="en-US" sz="2000" b="1" smtClean="0">
                <a:latin typeface="Arial" panose="020B0604020202020204" pitchFamily="34" charset="0"/>
                <a:cs typeface="Arial" panose="020B0604020202020204" pitchFamily="34" charset="0"/>
              </a:rPr>
              <a:t>Hướng dẫn</a:t>
            </a:r>
            <a:endParaRPr lang="en-US" sz="2000" b="1">
              <a:latin typeface="Arial" panose="020B0604020202020204" pitchFamily="34" charset="0"/>
              <a:cs typeface="Arial" panose="020B0604020202020204" pitchFamily="34" charset="0"/>
            </a:endParaRPr>
          </a:p>
        </p:txBody>
      </p:sp>
      <p:sp>
        <p:nvSpPr>
          <p:cNvPr id="10" name="TextBox 9"/>
          <p:cNvSpPr txBox="1"/>
          <p:nvPr/>
        </p:nvSpPr>
        <p:spPr>
          <a:xfrm>
            <a:off x="157344" y="1453749"/>
            <a:ext cx="8781142"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Kết hợp tiếp điểm (3) và đầu nối chung (2) tạo thành công tắc thường đóng. Khi có tín hiệu điện tác động vào rơle sẽ tự động chuyển sang mở.</a:t>
            </a:r>
          </a:p>
        </p:txBody>
      </p:sp>
      <p:pic>
        <p:nvPicPr>
          <p:cNvPr id="9" name="Picture 8"/>
          <p:cNvPicPr>
            <a:picLocks noChangeAspect="1"/>
          </p:cNvPicPr>
          <p:nvPr/>
        </p:nvPicPr>
        <p:blipFill>
          <a:blip r:embed="rId2"/>
          <a:stretch>
            <a:fillRect/>
          </a:stretch>
        </p:blipFill>
        <p:spPr>
          <a:xfrm>
            <a:off x="882929" y="2989944"/>
            <a:ext cx="7329972" cy="1915658"/>
          </a:xfrm>
          <a:prstGeom prst="rect">
            <a:avLst/>
          </a:prstGeom>
        </p:spPr>
      </p:pic>
    </p:spTree>
    <p:extLst>
      <p:ext uri="{BB962C8B-B14F-4D97-AF65-F5344CB8AC3E}">
        <p14:creationId xmlns:p14="http://schemas.microsoft.com/office/powerpoint/2010/main" val="13021652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6227" y="693894"/>
            <a:ext cx="1436915" cy="496996"/>
          </a:xfrm>
          <a:prstGeom prst="rect">
            <a:avLst/>
          </a:prstGeom>
          <a:noFill/>
        </p:spPr>
        <p:txBody>
          <a:bodyPr wrap="square" rtlCol="0">
            <a:spAutoFit/>
          </a:bodyPr>
          <a:lstStyle/>
          <a:p>
            <a:pPr algn="just">
              <a:lnSpc>
                <a:spcPct val="150000"/>
              </a:lnSpc>
            </a:pPr>
            <a:r>
              <a:rPr lang="en-US" sz="2000" b="1" u="sng" smtClean="0">
                <a:latin typeface="Arial" panose="020B0604020202020204" pitchFamily="34" charset="0"/>
                <a:cs typeface="Arial" panose="020B0604020202020204" pitchFamily="34" charset="0"/>
              </a:rPr>
              <a:t>Nhóm 3, 4</a:t>
            </a:r>
            <a:endParaRPr lang="en-US" sz="2000" u="sng" smtClean="0">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8" name="TextBox 7"/>
          <p:cNvSpPr txBox="1"/>
          <p:nvPr/>
        </p:nvSpPr>
        <p:spPr>
          <a:xfrm>
            <a:off x="-1" y="770838"/>
            <a:ext cx="1756229" cy="400110"/>
          </a:xfrm>
          <a:prstGeom prst="homePlate">
            <a:avLst/>
          </a:prstGeom>
          <a:solidFill>
            <a:schemeClr val="accent1">
              <a:lumMod val="20000"/>
              <a:lumOff val="80000"/>
            </a:schemeClr>
          </a:solidFill>
          <a:ln>
            <a:noFill/>
          </a:ln>
        </p:spPr>
        <p:txBody>
          <a:bodyPr wrap="square" rtlCol="0">
            <a:spAutoFit/>
          </a:bodyPr>
          <a:lstStyle/>
          <a:p>
            <a:pPr algn="just"/>
            <a:r>
              <a:rPr lang="en-US" sz="2000" b="1" smtClean="0">
                <a:latin typeface="Arial" panose="020B0604020202020204" pitchFamily="34" charset="0"/>
                <a:cs typeface="Arial" panose="020B0604020202020204" pitchFamily="34" charset="0"/>
              </a:rPr>
              <a:t>Hướng dẫn</a:t>
            </a:r>
            <a:endParaRPr lang="en-US" sz="2000" b="1">
              <a:latin typeface="Arial" panose="020B0604020202020204" pitchFamily="34" charset="0"/>
              <a:cs typeface="Arial" panose="020B0604020202020204" pitchFamily="34" charset="0"/>
            </a:endParaRPr>
          </a:p>
        </p:txBody>
      </p:sp>
      <p:sp>
        <p:nvSpPr>
          <p:cNvPr id="10" name="TextBox 9"/>
          <p:cNvSpPr txBox="1"/>
          <p:nvPr/>
        </p:nvSpPr>
        <p:spPr>
          <a:xfrm>
            <a:off x="157344" y="1453749"/>
            <a:ext cx="412437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Nguồn </a:t>
            </a:r>
            <a:r>
              <a:rPr lang="vi-VN" sz="2000">
                <a:latin typeface="Arial" panose="020B0604020202020204" pitchFamily="34" charset="0"/>
                <a:cs typeface="Arial" panose="020B0604020202020204" pitchFamily="34" charset="0"/>
              </a:rPr>
              <a:t>điện: ắc quy.</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Mô </a:t>
            </a:r>
            <a:r>
              <a:rPr lang="vi-VN" sz="2000">
                <a:latin typeface="Arial" panose="020B0604020202020204" pitchFamily="34" charset="0"/>
                <a:cs typeface="Arial" panose="020B0604020202020204" pitchFamily="34" charset="0"/>
              </a:rPr>
              <a:t>đun cảm biến ánh sáng.</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Đối </a:t>
            </a:r>
            <a:r>
              <a:rPr lang="vi-VN" sz="2000">
                <a:latin typeface="Arial" panose="020B0604020202020204" pitchFamily="34" charset="0"/>
                <a:cs typeface="Arial" panose="020B0604020202020204" pitchFamily="34" charset="0"/>
              </a:rPr>
              <a:t>tượng điều khiển: đèn LED.</a:t>
            </a:r>
          </a:p>
        </p:txBody>
      </p:sp>
      <p:pic>
        <p:nvPicPr>
          <p:cNvPr id="11" name="Picture 10"/>
          <p:cNvPicPr>
            <a:picLocks noChangeAspect="1"/>
          </p:cNvPicPr>
          <p:nvPr/>
        </p:nvPicPr>
        <p:blipFill>
          <a:blip r:embed="rId2"/>
          <a:stretch>
            <a:fillRect/>
          </a:stretch>
        </p:blipFill>
        <p:spPr>
          <a:xfrm>
            <a:off x="4281714" y="1296440"/>
            <a:ext cx="4634819" cy="3269274"/>
          </a:xfrm>
          <a:prstGeom prst="rect">
            <a:avLst/>
          </a:prstGeom>
        </p:spPr>
      </p:pic>
    </p:spTree>
    <p:extLst>
      <p:ext uri="{BB962C8B-B14F-4D97-AF65-F5344CB8AC3E}">
        <p14:creationId xmlns:p14="http://schemas.microsoft.com/office/powerpoint/2010/main" val="2882260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545" y="1061977"/>
            <a:ext cx="8402955" cy="496996"/>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Bước 1: Tìm hiểu về mô đun cảm biến ánh sáng</a:t>
            </a:r>
            <a:endParaRPr lang="en-US" sz="2000" b="1" i="1">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169545" y="1558973"/>
            <a:ext cx="3608434" cy="193899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 Cổng đầu ra điều khiển: </a:t>
            </a:r>
          </a:p>
          <a:p>
            <a:pPr algn="just">
              <a:lnSpc>
                <a:spcPct val="150000"/>
              </a:lnSpc>
            </a:pPr>
            <a:r>
              <a:rPr lang="vi-VN" sz="2000">
                <a:latin typeface="Arial" panose="020B0604020202020204" pitchFamily="34" charset="0"/>
                <a:cs typeface="Arial" panose="020B0604020202020204" pitchFamily="34" charset="0"/>
              </a:rPr>
              <a:t>+ Tiếp điểm thường mở (1).</a:t>
            </a:r>
          </a:p>
          <a:p>
            <a:pPr algn="just">
              <a:lnSpc>
                <a:spcPct val="150000"/>
              </a:lnSpc>
            </a:pPr>
            <a:r>
              <a:rPr lang="vi-VN" sz="2000">
                <a:latin typeface="Arial" panose="020B0604020202020204" pitchFamily="34" charset="0"/>
                <a:cs typeface="Arial" panose="020B0604020202020204" pitchFamily="34" charset="0"/>
              </a:rPr>
              <a:t>+ Đầu nối chung (2).</a:t>
            </a:r>
          </a:p>
          <a:p>
            <a:pPr algn="just">
              <a:lnSpc>
                <a:spcPct val="150000"/>
              </a:lnSpc>
            </a:pPr>
            <a:r>
              <a:rPr lang="vi-VN" sz="2000">
                <a:latin typeface="Arial" panose="020B0604020202020204" pitchFamily="34" charset="0"/>
                <a:cs typeface="Arial" panose="020B0604020202020204" pitchFamily="34" charset="0"/>
              </a:rPr>
              <a:t>+ Tiếp điểm thường đóng (3).</a:t>
            </a:r>
          </a:p>
        </p:txBody>
      </p:sp>
      <p:pic>
        <p:nvPicPr>
          <p:cNvPr id="10" name="Picture 9"/>
          <p:cNvPicPr>
            <a:picLocks noChangeAspect="1"/>
          </p:cNvPicPr>
          <p:nvPr/>
        </p:nvPicPr>
        <p:blipFill>
          <a:blip r:embed="rId2"/>
          <a:stretch>
            <a:fillRect/>
          </a:stretch>
        </p:blipFill>
        <p:spPr>
          <a:xfrm>
            <a:off x="3553050" y="1843170"/>
            <a:ext cx="5244379" cy="1370597"/>
          </a:xfrm>
          <a:prstGeom prst="rect">
            <a:avLst/>
          </a:prstGeom>
        </p:spPr>
      </p:pic>
      <p:sp>
        <p:nvSpPr>
          <p:cNvPr id="12" name="TextBox 11"/>
          <p:cNvSpPr txBox="1"/>
          <p:nvPr/>
        </p:nvSpPr>
        <p:spPr>
          <a:xfrm>
            <a:off x="3131549" y="3497964"/>
            <a:ext cx="6087382" cy="147732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 Cổng nối nguồn cấp cho mô đun:</a:t>
            </a:r>
          </a:p>
          <a:p>
            <a:pPr algn="just">
              <a:lnSpc>
                <a:spcPct val="150000"/>
              </a:lnSpc>
            </a:pPr>
            <a:r>
              <a:rPr lang="vi-VN" sz="2000">
                <a:latin typeface="Arial" panose="020B0604020202020204" pitchFamily="34" charset="0"/>
                <a:cs typeface="Arial" panose="020B0604020202020204" pitchFamily="34" charset="0"/>
              </a:rPr>
              <a:t>+ Đầu nối GND để nối với cực (-) của nguồn.</a:t>
            </a:r>
          </a:p>
          <a:p>
            <a:pPr algn="just">
              <a:lnSpc>
                <a:spcPct val="150000"/>
              </a:lnSpc>
            </a:pPr>
            <a:r>
              <a:rPr lang="vi-VN" sz="2000">
                <a:latin typeface="Arial" panose="020B0604020202020204" pitchFamily="34" charset="0"/>
                <a:cs typeface="Arial" panose="020B0604020202020204" pitchFamily="34" charset="0"/>
              </a:rPr>
              <a:t>+ Đầu nối VCC để nối với cực (+) của nguồn.</a:t>
            </a:r>
          </a:p>
        </p:txBody>
      </p:sp>
    </p:spTree>
    <p:extLst>
      <p:ext uri="{BB962C8B-B14F-4D97-AF65-F5344CB8AC3E}">
        <p14:creationId xmlns:p14="http://schemas.microsoft.com/office/powerpoint/2010/main" val="22250807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545" y="1061977"/>
            <a:ext cx="8402955" cy="496996"/>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Bước 1: Tìm hiểu về mô đun cảm biến ánh sáng</a:t>
            </a:r>
            <a:endParaRPr lang="en-US" sz="2000" b="1" i="1">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372745" y="2055969"/>
            <a:ext cx="4170226" cy="147732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 Trên mô đun còn gắn biến trở tinh chỉnh để chiều chỉnh ngưỡng ánh sáng tác động đầu vào cảm biến.</a:t>
            </a:r>
          </a:p>
        </p:txBody>
      </p:sp>
      <p:pic>
        <p:nvPicPr>
          <p:cNvPr id="1026" name="Picture 2" descr="Biến trở tinh chỉnh 3296W 103-10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9460" y="1811097"/>
            <a:ext cx="2426768" cy="2461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362H-1-104LF (СП3-19а), 100 кОм, Резистор подстроечный, Bourns | купить в  розницу и оптом"/>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8045" y="2797966"/>
            <a:ext cx="2109523" cy="206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61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14" presetClass="entr" presetSubtype="1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randombar(horizontal)">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545" y="1061977"/>
            <a:ext cx="8402955" cy="958660"/>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Bước 2: Tìm hiểu về sơ đồ của mạch điện điều khiển sử dụng mô đun cảm biến ánh sáng</a:t>
            </a:r>
            <a:endParaRPr lang="en-US" sz="2000" b="1" i="1">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4567918" y="2215626"/>
            <a:ext cx="4170226" cy="2343655"/>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 Khi có nguồn cấp cho mạch điện, nếu </a:t>
            </a:r>
            <a:r>
              <a:rPr lang="vi-VN" sz="2000" smtClean="0">
                <a:latin typeface="Arial" panose="020B0604020202020204" pitchFamily="34" charset="0"/>
                <a:cs typeface="Arial" panose="020B0604020202020204" pitchFamily="34" charset="0"/>
              </a:rPr>
              <a:t>ánh </a:t>
            </a:r>
            <a:r>
              <a:rPr lang="vi-VN" sz="2000">
                <a:latin typeface="Arial" panose="020B0604020202020204" pitchFamily="34" charset="0"/>
                <a:cs typeface="Arial" panose="020B0604020202020204" pitchFamily="34" charset="0"/>
              </a:rPr>
              <a:t>sáng cấp vào cảm biến ánh sáng thay đổi (sáng hoặc tối), mạch điện có thể tự động điều khiển để bật hoặc tắt đèn LED.</a:t>
            </a:r>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695740" y="1934912"/>
            <a:ext cx="3599012" cy="2538644"/>
          </a:xfrm>
          <a:prstGeom prst="rect">
            <a:avLst/>
          </a:prstGeom>
        </p:spPr>
      </p:pic>
    </p:spTree>
    <p:extLst>
      <p:ext uri="{BB962C8B-B14F-4D97-AF65-F5344CB8AC3E}">
        <p14:creationId xmlns:p14="http://schemas.microsoft.com/office/powerpoint/2010/main" val="17198956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545" y="1061977"/>
            <a:ext cx="8402955" cy="496996"/>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Bước 3: Chuẩn </a:t>
            </a:r>
            <a:r>
              <a:rPr lang="vi-VN" sz="2000" b="1" i="1" smtClean="0">
                <a:latin typeface="Arial" panose="020B0604020202020204" pitchFamily="34" charset="0"/>
                <a:cs typeface="Arial" panose="020B0604020202020204" pitchFamily="34" charset="0"/>
              </a:rPr>
              <a:t>bị</a:t>
            </a:r>
            <a:endParaRPr lang="vi-VN" sz="2000" b="1" i="1">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135574" y="2552965"/>
            <a:ext cx="4912676" cy="1477328"/>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 Kiểm tra các vị trí đầu nối đảm bảo đúng, chắc chắn và an toàn.</a:t>
            </a:r>
          </a:p>
          <a:p>
            <a:pPr algn="just">
              <a:lnSpc>
                <a:spcPct val="150000"/>
              </a:lnSpc>
            </a:pPr>
            <a:r>
              <a:rPr lang="vi-VN" sz="2000">
                <a:latin typeface="Arial" panose="020B0604020202020204" pitchFamily="34" charset="0"/>
                <a:cs typeface="Arial" panose="020B0604020202020204" pitchFamily="34" charset="0"/>
              </a:rPr>
              <a:t>- Bật công tắc cấp nguồn cho mạch điện.</a:t>
            </a:r>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4607682" y="1283642"/>
            <a:ext cx="4364796" cy="3078807"/>
          </a:xfrm>
          <a:prstGeom prst="rect">
            <a:avLst/>
          </a:prstGeom>
        </p:spPr>
      </p:pic>
      <p:sp>
        <p:nvSpPr>
          <p:cNvPr id="11" name="TextBox 10"/>
          <p:cNvSpPr txBox="1"/>
          <p:nvPr/>
        </p:nvSpPr>
        <p:spPr>
          <a:xfrm>
            <a:off x="169544" y="1558973"/>
            <a:ext cx="8402955" cy="496996"/>
          </a:xfrm>
          <a:prstGeom prst="rect">
            <a:avLst/>
          </a:prstGeom>
          <a:noFill/>
        </p:spPr>
        <p:txBody>
          <a:bodyPr wrap="square" rtlCol="0">
            <a:spAutoFit/>
          </a:bodyPr>
          <a:lstStyle/>
          <a:p>
            <a:pPr algn="just">
              <a:lnSpc>
                <a:spcPct val="150000"/>
              </a:lnSpc>
            </a:pPr>
            <a:r>
              <a:rPr lang="vi-VN" sz="2000" b="1" i="1" smtClean="0">
                <a:latin typeface="Arial" panose="020B0604020202020204" pitchFamily="34" charset="0"/>
                <a:cs typeface="Arial" panose="020B0604020202020204" pitchFamily="34" charset="0"/>
              </a:rPr>
              <a:t>Bước </a:t>
            </a:r>
            <a:r>
              <a:rPr lang="vi-VN" sz="2000" b="1" i="1">
                <a:latin typeface="Arial" panose="020B0604020202020204" pitchFamily="34" charset="0"/>
                <a:cs typeface="Arial" panose="020B0604020202020204" pitchFamily="34" charset="0"/>
              </a:rPr>
              <a:t>4: Lắp ráp mạch </a:t>
            </a:r>
            <a:r>
              <a:rPr lang="vi-VN" sz="2000" b="1" i="1" smtClean="0">
                <a:latin typeface="Arial" panose="020B0604020202020204" pitchFamily="34" charset="0"/>
                <a:cs typeface="Arial" panose="020B0604020202020204" pitchFamily="34" charset="0"/>
              </a:rPr>
              <a:t>điện</a:t>
            </a:r>
            <a:endParaRPr lang="vi-VN" sz="2000" b="1" i="1">
              <a:latin typeface="Arial" panose="020B0604020202020204" pitchFamily="34" charset="0"/>
              <a:cs typeface="Arial" panose="020B0604020202020204" pitchFamily="34" charset="0"/>
            </a:endParaRPr>
          </a:p>
        </p:txBody>
      </p:sp>
      <p:sp>
        <p:nvSpPr>
          <p:cNvPr id="12" name="TextBox 11"/>
          <p:cNvSpPr txBox="1"/>
          <p:nvPr/>
        </p:nvSpPr>
        <p:spPr>
          <a:xfrm>
            <a:off x="169543" y="2055969"/>
            <a:ext cx="8402955" cy="496996"/>
          </a:xfrm>
          <a:prstGeom prst="rect">
            <a:avLst/>
          </a:prstGeom>
          <a:noFill/>
        </p:spPr>
        <p:txBody>
          <a:bodyPr wrap="square" rtlCol="0">
            <a:spAutoFit/>
          </a:bodyPr>
          <a:lstStyle/>
          <a:p>
            <a:pPr algn="just">
              <a:lnSpc>
                <a:spcPct val="150000"/>
              </a:lnSpc>
            </a:pPr>
            <a:r>
              <a:rPr lang="vi-VN" sz="2000" b="1" i="1" smtClean="0">
                <a:latin typeface="Arial" panose="020B0604020202020204" pitchFamily="34" charset="0"/>
                <a:cs typeface="Arial" panose="020B0604020202020204" pitchFamily="34" charset="0"/>
              </a:rPr>
              <a:t>Bước </a:t>
            </a:r>
            <a:r>
              <a:rPr lang="vi-VN" sz="2000" b="1" i="1">
                <a:latin typeface="Arial" panose="020B0604020202020204" pitchFamily="34" charset="0"/>
                <a:cs typeface="Arial" panose="020B0604020202020204" pitchFamily="34" charset="0"/>
              </a:rPr>
              <a:t>5: Vận hành mạch điện</a:t>
            </a:r>
          </a:p>
        </p:txBody>
      </p:sp>
    </p:spTree>
    <p:extLst>
      <p:ext uri="{BB962C8B-B14F-4D97-AF65-F5344CB8AC3E}">
        <p14:creationId xmlns:p14="http://schemas.microsoft.com/office/powerpoint/2010/main" val="1072331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2367" y="1209265"/>
            <a:ext cx="8349660" cy="553998"/>
          </a:xfrm>
          <a:prstGeom prst="rect">
            <a:avLst/>
          </a:prstGeom>
          <a:noFill/>
        </p:spPr>
        <p:txBody>
          <a:bodyPr wrap="square" rtlCol="0">
            <a:spAutoFit/>
          </a:bodyPr>
          <a:lstStyle/>
          <a:p>
            <a:pPr algn="just">
              <a:lnSpc>
                <a:spcPct val="150000"/>
              </a:lnSpc>
            </a:pPr>
            <a:r>
              <a:rPr lang="vi-VN" sz="2000" b="1" i="1">
                <a:latin typeface="Arial" panose="020B0604020202020204" pitchFamily="34" charset="0"/>
                <a:cs typeface="Arial" panose="020B0604020202020204" pitchFamily="34" charset="0"/>
              </a:rPr>
              <a:t>Bước 5: Vận hành mạch điện</a:t>
            </a: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252367" y="1853549"/>
            <a:ext cx="4148183" cy="1938992"/>
          </a:xfrm>
          <a:prstGeom prst="rect">
            <a:avLst/>
          </a:prstGeom>
          <a:noFill/>
        </p:spPr>
        <p:txBody>
          <a:bodyPr wrap="square" rtlCol="0">
            <a:spAutoFit/>
          </a:bodyPr>
          <a:lstStyle/>
          <a:p>
            <a:pPr algn="just">
              <a:lnSpc>
                <a:spcPct val="150000"/>
              </a:lnSpc>
            </a:pPr>
            <a:r>
              <a:rPr lang="vi-VN" sz="2000" smtClean="0">
                <a:latin typeface="Arial" panose="020B0604020202020204" pitchFamily="34" charset="0"/>
                <a:cs typeface="Arial" panose="020B0604020202020204" pitchFamily="34" charset="0"/>
              </a:rPr>
              <a:t>- Kiểm </a:t>
            </a:r>
            <a:r>
              <a:rPr lang="vi-VN" sz="2000">
                <a:latin typeface="Arial" panose="020B0604020202020204" pitchFamily="34" charset="0"/>
                <a:cs typeface="Arial" panose="020B0604020202020204" pitchFamily="34" charset="0"/>
              </a:rPr>
              <a:t>tra hoạt động của mạch điện theo chức </a:t>
            </a:r>
            <a:r>
              <a:rPr lang="vi-VN" sz="2000" smtClean="0">
                <a:latin typeface="Arial" panose="020B0604020202020204" pitchFamily="34" charset="0"/>
                <a:cs typeface="Arial" panose="020B0604020202020204" pitchFamily="34" charset="0"/>
              </a:rPr>
              <a:t>năng</a:t>
            </a:r>
            <a:r>
              <a:rPr lang="en-US" sz="2000" smtClean="0">
                <a:latin typeface="Arial" panose="020B0604020202020204" pitchFamily="34" charset="0"/>
                <a:cs typeface="Arial" panose="020B0604020202020204" pitchFamily="34" charset="0"/>
              </a:rPr>
              <a:t>.</a:t>
            </a:r>
          </a:p>
          <a:p>
            <a:pPr algn="just">
              <a:lnSpc>
                <a:spcPct val="150000"/>
              </a:lnSpc>
            </a:pP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Đánh giá hoạt động của mạch điện và điều chỉnh.</a:t>
            </a:r>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4607682" y="1283642"/>
            <a:ext cx="4364796" cy="3078807"/>
          </a:xfrm>
          <a:prstGeom prst="rect">
            <a:avLst/>
          </a:prstGeom>
        </p:spPr>
      </p:pic>
    </p:spTree>
    <p:extLst>
      <p:ext uri="{BB962C8B-B14F-4D97-AF65-F5344CB8AC3E}">
        <p14:creationId xmlns:p14="http://schemas.microsoft.com/office/powerpoint/2010/main" val="27763115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2367" y="1209265"/>
            <a:ext cx="8349660" cy="496996"/>
          </a:xfrm>
          <a:prstGeom prst="rect">
            <a:avLst/>
          </a:prstGeom>
          <a:noFill/>
        </p:spPr>
        <p:txBody>
          <a:bodyPr wrap="square" rtlCol="0">
            <a:spAutoFit/>
          </a:bodyPr>
          <a:lstStyle/>
          <a:p>
            <a:pPr algn="just">
              <a:lnSpc>
                <a:spcPct val="150000"/>
              </a:lnSpc>
            </a:pPr>
            <a:r>
              <a:rPr lang="en-US" sz="2000" b="1" i="1">
                <a:latin typeface="Arial" panose="020B0604020202020204" pitchFamily="34" charset="0"/>
                <a:cs typeface="Arial" panose="020B0604020202020204" pitchFamily="34" charset="0"/>
              </a:rPr>
              <a:t>N</a:t>
            </a:r>
            <a:r>
              <a:rPr lang="vi-VN" sz="2000" b="1" i="1" smtClean="0">
                <a:latin typeface="Arial" panose="020B0604020202020204" pitchFamily="34" charset="0"/>
                <a:cs typeface="Arial" panose="020B0604020202020204" pitchFamily="34" charset="0"/>
              </a:rPr>
              <a:t>guyên </a:t>
            </a:r>
            <a:r>
              <a:rPr lang="vi-VN" sz="2000" b="1" i="1">
                <a:latin typeface="Arial" panose="020B0604020202020204" pitchFamily="34" charset="0"/>
                <a:cs typeface="Arial" panose="020B0604020202020204" pitchFamily="34" charset="0"/>
              </a:rPr>
              <a:t>lí hoạt </a:t>
            </a:r>
            <a:r>
              <a:rPr lang="vi-VN" sz="2000" b="1" i="1" smtClean="0">
                <a:latin typeface="Arial" panose="020B0604020202020204" pitchFamily="34" charset="0"/>
                <a:cs typeface="Arial" panose="020B0604020202020204" pitchFamily="34" charset="0"/>
              </a:rPr>
              <a:t>động</a:t>
            </a:r>
            <a:r>
              <a:rPr lang="en-US" sz="2000" b="1" i="1" smtClean="0">
                <a:latin typeface="Arial" panose="020B0604020202020204" pitchFamily="34" charset="0"/>
                <a:cs typeface="Arial" panose="020B0604020202020204" pitchFamily="34" charset="0"/>
              </a:rPr>
              <a:t>:</a:t>
            </a:r>
            <a:endParaRPr lang="vi-VN" sz="2000" b="1" i="1">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252367" y="1853549"/>
            <a:ext cx="8630376" cy="193899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Nguồn điện một chiều 12V là nguồn nuôi cung cấp để mô đun cảm biến ánh sáng hoạt động thông qua một công tắc đến cổng đầu vào nguồn </a:t>
            </a:r>
            <a:r>
              <a:rPr lang="vi-VN" sz="2000" smtClean="0">
                <a:latin typeface="Arial" panose="020B0604020202020204" pitchFamily="34" charset="0"/>
                <a:cs typeface="Arial" panose="020B0604020202020204" pitchFamily="34" charset="0"/>
              </a:rPr>
              <a:t>nuôi; </a:t>
            </a:r>
            <a:r>
              <a:rPr lang="vi-VN" sz="2000">
                <a:latin typeface="Arial" panose="020B0604020202020204" pitchFamily="34" charset="0"/>
                <a:cs typeface="Arial" panose="020B0604020202020204" pitchFamily="34" charset="0"/>
              </a:rPr>
              <a:t>cực dương của nguồn nuôi nối với bóng đèn thông qua một công tắc và nối với các cổng đầu ra của rơle điện tạo thành mạch điện </a:t>
            </a:r>
            <a:r>
              <a:rPr lang="vi-VN" sz="2000" smtClean="0">
                <a:latin typeface="Arial" panose="020B0604020202020204" pitchFamily="34" charset="0"/>
                <a:cs typeface="Arial" panose="020B0604020202020204" pitchFamily="34" charset="0"/>
              </a:rPr>
              <a:t>kín.</a:t>
            </a:r>
            <a:endParaRPr lang="vi-VN"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303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2367" y="1209265"/>
            <a:ext cx="8349660" cy="958660"/>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Cách </a:t>
            </a:r>
            <a:r>
              <a:rPr lang="en-US" sz="2000" b="1" i="1">
                <a:latin typeface="Arial" panose="020B0604020202020204" pitchFamily="34" charset="0"/>
                <a:cs typeface="Arial" panose="020B0604020202020204" pitchFamily="34" charset="0"/>
              </a:rPr>
              <a:t>hoạt động của mạch điện điều khiển đèn LED sử dụng mô đun cảm biến ánh </a:t>
            </a:r>
            <a:r>
              <a:rPr lang="en-US" sz="2000" b="1" i="1" smtClean="0">
                <a:latin typeface="Arial" panose="020B0604020202020204" pitchFamily="34" charset="0"/>
                <a:cs typeface="Arial" panose="020B0604020202020204" pitchFamily="34" charset="0"/>
              </a:rPr>
              <a:t>sáng:</a:t>
            </a:r>
            <a:endParaRPr lang="vi-VN" sz="2000" b="1" i="1">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252367" y="2167925"/>
            <a:ext cx="8630376"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a:t>
            </a:r>
            <a:r>
              <a:rPr lang="vi-VN" sz="2000" smtClean="0">
                <a:latin typeface="Arial" panose="020B0604020202020204" pitchFamily="34" charset="0"/>
                <a:cs typeface="Arial" panose="020B0604020202020204" pitchFamily="34" charset="0"/>
              </a:rPr>
              <a:t>ối </a:t>
            </a:r>
            <a:r>
              <a:rPr lang="vi-VN" sz="2000">
                <a:latin typeface="Arial" panose="020B0604020202020204" pitchFamily="34" charset="0"/>
                <a:cs typeface="Arial" panose="020B0604020202020204" pitchFamily="34" charset="0"/>
              </a:rPr>
              <a:t>nguồn với bóng đèn điện quả cổng thường đóng – NC (3</a:t>
            </a:r>
            <a:r>
              <a:rPr lang="vi-VN" sz="2000" smtClean="0">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Ban </a:t>
            </a:r>
            <a:r>
              <a:rPr lang="vi-VN" sz="2000">
                <a:latin typeface="Arial" panose="020B0604020202020204" pitchFamily="34" charset="0"/>
                <a:cs typeface="Arial" panose="020B0604020202020204" pitchFamily="34" charset="0"/>
              </a:rPr>
              <a:t>ngày, khi trời sáng, ánh sáng tác động lên cảm biến và truyền tín hiệu đến rơle để rơle chuyển sang trạng thái mở mạch, đèn LED không được cấp điện nên không </a:t>
            </a:r>
            <a:r>
              <a:rPr lang="vi-VN" sz="2000" smtClean="0">
                <a:latin typeface="Arial" panose="020B0604020202020204" pitchFamily="34" charset="0"/>
                <a:cs typeface="Arial" panose="020B0604020202020204" pitchFamily="34" charset="0"/>
              </a:rPr>
              <a:t>sáng.</a:t>
            </a:r>
            <a:endParaRPr lang="en-US"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0223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28612"/>
            <a:ext cx="9144000" cy="646331"/>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KHỞI ĐỘNG</a:t>
            </a:r>
            <a:endParaRPr lang="en-US" sz="3600" b="1">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193824" y="2434216"/>
            <a:ext cx="2756353" cy="2560669"/>
          </a:xfrm>
          <a:prstGeom prst="rect">
            <a:avLst/>
          </a:prstGeom>
        </p:spPr>
      </p:pic>
      <p:grpSp>
        <p:nvGrpSpPr>
          <p:cNvPr id="5" name="Group 4"/>
          <p:cNvGrpSpPr/>
          <p:nvPr/>
        </p:nvGrpSpPr>
        <p:grpSpPr>
          <a:xfrm>
            <a:off x="1220107" y="1174256"/>
            <a:ext cx="6638926" cy="1060646"/>
            <a:chOff x="1220107" y="1174256"/>
            <a:chExt cx="6638926" cy="1060646"/>
          </a:xfrm>
        </p:grpSpPr>
        <p:sp>
          <p:nvSpPr>
            <p:cNvPr id="10" name="TextBox 15">
              <a:extLst>
                <a:ext uri="{FF2B5EF4-FFF2-40B4-BE49-F238E27FC236}">
                  <a16:creationId xmlns:a16="http://schemas.microsoft.com/office/drawing/2014/main" id="{3A06DEAF-8EBD-BB2C-86E3-F9D0B9856831}"/>
                </a:ext>
              </a:extLst>
            </p:cNvPr>
            <p:cNvSpPr txBox="1"/>
            <p:nvPr/>
          </p:nvSpPr>
          <p:spPr>
            <a:xfrm>
              <a:off x="1932669" y="1174256"/>
              <a:ext cx="5926364" cy="1060646"/>
            </a:xfrm>
            <a:prstGeom prst="roundRect">
              <a:avLst/>
            </a:prstGeom>
            <a:solidFill>
              <a:srgbClr val="FFFFD9"/>
            </a:solidFill>
            <a:ln>
              <a:solidFill>
                <a:srgbClr val="000000"/>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a:latin typeface="+mn-lt"/>
                </a:rPr>
                <a:t>Vị trí các cổng kết nối với mạch điện trên mô đun cảm biến là vị trí dây dẫn.</a:t>
              </a:r>
              <a:endParaRPr lang="en-US" sz="2000">
                <a:latin typeface="+mn-lt"/>
              </a:endParaRPr>
            </a:p>
          </p:txBody>
        </p:sp>
        <p:sp>
          <p:nvSpPr>
            <p:cNvPr id="4" name="Right Arrow 3"/>
            <p:cNvSpPr/>
            <p:nvPr/>
          </p:nvSpPr>
          <p:spPr>
            <a:xfrm>
              <a:off x="1220107" y="1381413"/>
              <a:ext cx="590550" cy="6463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21479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2367" y="1209265"/>
            <a:ext cx="8349660" cy="958660"/>
          </a:xfrm>
          <a:prstGeom prst="rect">
            <a:avLst/>
          </a:prstGeom>
          <a:noFill/>
        </p:spPr>
        <p:txBody>
          <a:bodyPr wrap="square" rtlCol="0">
            <a:spAutoFit/>
          </a:bodyPr>
          <a:lstStyle/>
          <a:p>
            <a:pPr algn="just">
              <a:lnSpc>
                <a:spcPct val="150000"/>
              </a:lnSpc>
            </a:pPr>
            <a:r>
              <a:rPr lang="en-US" sz="2000" b="1" i="1" smtClean="0">
                <a:latin typeface="Arial" panose="020B0604020202020204" pitchFamily="34" charset="0"/>
                <a:cs typeface="Arial" panose="020B0604020202020204" pitchFamily="34" charset="0"/>
              </a:rPr>
              <a:t>Cách </a:t>
            </a:r>
            <a:r>
              <a:rPr lang="en-US" sz="2000" b="1" i="1">
                <a:latin typeface="Arial" panose="020B0604020202020204" pitchFamily="34" charset="0"/>
                <a:cs typeface="Arial" panose="020B0604020202020204" pitchFamily="34" charset="0"/>
              </a:rPr>
              <a:t>hoạt động của mạch điện điều khiển đèn LED sử dụng mô đun cảm biến ánh </a:t>
            </a:r>
            <a:r>
              <a:rPr lang="en-US" sz="2000" b="1" i="1" smtClean="0">
                <a:latin typeface="Arial" panose="020B0604020202020204" pitchFamily="34" charset="0"/>
                <a:cs typeface="Arial" panose="020B0604020202020204" pitchFamily="34" charset="0"/>
              </a:rPr>
              <a:t>sáng:</a:t>
            </a:r>
            <a:endParaRPr lang="vi-VN" sz="2000" b="1" i="1">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252367" y="2231279"/>
            <a:ext cx="8349660"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Khi </a:t>
            </a:r>
            <a:r>
              <a:rPr lang="vi-VN" sz="2000">
                <a:latin typeface="Arial" panose="020B0604020202020204" pitchFamily="34" charset="0"/>
                <a:cs typeface="Arial" panose="020B0604020202020204" pitchFamily="34" charset="0"/>
              </a:rPr>
              <a:t>trời chuyển tối, cảm biến của mô đun sẽ phát hiện trạng thái chuyển đổi và truyền tín hiệu tác động đến rơle chuyển về trạng thái đóng mạch, đèn LED được cấp điện và phát sáng.</a:t>
            </a:r>
          </a:p>
        </p:txBody>
      </p:sp>
    </p:spTree>
    <p:extLst>
      <p:ext uri="{BB962C8B-B14F-4D97-AF65-F5344CB8AC3E}">
        <p14:creationId xmlns:p14="http://schemas.microsoft.com/office/powerpoint/2010/main" val="29191587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2367" y="1209265"/>
            <a:ext cx="8349660" cy="496996"/>
          </a:xfrm>
          <a:prstGeom prst="rect">
            <a:avLst/>
          </a:prstGeom>
          <a:noFill/>
        </p:spPr>
        <p:txBody>
          <a:bodyPr wrap="square" rtlCol="0">
            <a:spAutoFit/>
          </a:bodyPr>
          <a:lstStyle/>
          <a:p>
            <a:pPr algn="just">
              <a:lnSpc>
                <a:spcPct val="150000"/>
              </a:lnSpc>
            </a:pPr>
            <a:r>
              <a:rPr lang="en-US" sz="2000" b="1" u="sng">
                <a:latin typeface="Arial" panose="020B0604020202020204" pitchFamily="34" charset="0"/>
                <a:cs typeface="Arial" panose="020B0604020202020204" pitchFamily="34" charset="0"/>
              </a:rPr>
              <a:t>T</a:t>
            </a:r>
            <a:r>
              <a:rPr lang="en-US" sz="2000" b="1" u="sng" smtClean="0">
                <a:latin typeface="Arial" panose="020B0604020202020204" pitchFamily="34" charset="0"/>
                <a:cs typeface="Arial" panose="020B0604020202020204" pitchFamily="34" charset="0"/>
              </a:rPr>
              <a:t>hực hành</a:t>
            </a:r>
            <a:endParaRPr lang="vi-VN" sz="2000" b="1" u="sng">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252367" y="1853549"/>
            <a:ext cx="8643983" cy="193899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Lập </a:t>
            </a:r>
            <a:r>
              <a:rPr lang="vi-VN" sz="2000" smtClean="0">
                <a:latin typeface="Arial" panose="020B0604020202020204" pitchFamily="34" charset="0"/>
                <a:cs typeface="Arial" panose="020B0604020202020204" pitchFamily="34" charset="0"/>
              </a:rPr>
              <a:t>bảng </a:t>
            </a:r>
            <a:r>
              <a:rPr lang="vi-VN" sz="2000">
                <a:latin typeface="Arial" panose="020B0604020202020204" pitchFamily="34" charset="0"/>
                <a:cs typeface="Arial" panose="020B0604020202020204" pitchFamily="34" charset="0"/>
              </a:rPr>
              <a:t>dự trù và chuẩn bị các dụng cụ, vật liệu và thiết bị để lắp ráp mạch điện điều khiển đèn LED sử dụng mô đun cảm biến ánh sáng.</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Thực </a:t>
            </a:r>
            <a:r>
              <a:rPr lang="vi-VN" sz="2000" smtClean="0">
                <a:latin typeface="Arial" panose="020B0604020202020204" pitchFamily="34" charset="0"/>
                <a:cs typeface="Arial" panose="020B0604020202020204" pitchFamily="34" charset="0"/>
              </a:rPr>
              <a:t>hành </a:t>
            </a:r>
            <a:r>
              <a:rPr lang="vi-VN" sz="2000">
                <a:latin typeface="Arial" panose="020B0604020202020204" pitchFamily="34" charset="0"/>
                <a:cs typeface="Arial" panose="020B0604020202020204" pitchFamily="34" charset="0"/>
              </a:rPr>
              <a:t>lắp ráp mạch điện điều khiển đèn LED sử dụng mô đun cảm biến ánh sáng.</a:t>
            </a:r>
          </a:p>
        </p:txBody>
      </p:sp>
    </p:spTree>
    <p:extLst>
      <p:ext uri="{BB962C8B-B14F-4D97-AF65-F5344CB8AC3E}">
        <p14:creationId xmlns:p14="http://schemas.microsoft.com/office/powerpoint/2010/main" val="3913157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2367" y="1135621"/>
            <a:ext cx="8349660" cy="496996"/>
          </a:xfrm>
          <a:prstGeom prst="rect">
            <a:avLst/>
          </a:prstGeom>
          <a:noFill/>
        </p:spPr>
        <p:txBody>
          <a:bodyPr wrap="square" rtlCol="0">
            <a:spAutoFit/>
          </a:bodyPr>
          <a:lstStyle/>
          <a:p>
            <a:pPr algn="just">
              <a:lnSpc>
                <a:spcPct val="150000"/>
              </a:lnSpc>
            </a:pPr>
            <a:r>
              <a:rPr lang="en-US" sz="2000" b="1" u="sng" smtClean="0">
                <a:latin typeface="Arial" panose="020B0604020202020204" pitchFamily="34" charset="0"/>
                <a:cs typeface="Arial" panose="020B0604020202020204" pitchFamily="34" charset="0"/>
              </a:rPr>
              <a:t>Hướng dẫn</a:t>
            </a:r>
            <a:endParaRPr lang="vi-VN" sz="2000" b="1" u="sng">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252367" y="1706261"/>
            <a:ext cx="8643983"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Dùng </a:t>
            </a:r>
            <a:r>
              <a:rPr lang="vi-VN" sz="2000">
                <a:latin typeface="Arial" panose="020B0604020202020204" pitchFamily="34" charset="0"/>
                <a:cs typeface="Arial" panose="020B0604020202020204" pitchFamily="34" charset="0"/>
              </a:rPr>
              <a:t>01 dây điện màu đỏ để nối một đầu của công tắc với cực (+) của nguồn 12V.</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Dùng </a:t>
            </a:r>
            <a:r>
              <a:rPr lang="vi-VN" sz="2000">
                <a:latin typeface="Arial" panose="020B0604020202020204" pitchFamily="34" charset="0"/>
                <a:cs typeface="Arial" panose="020B0604020202020204" pitchFamily="34" charset="0"/>
              </a:rPr>
              <a:t>02 dây điện màu đỏ để nối chung một đầu với đầu còn lại của công tắc và nối các đầu còn lại của 2 dây điện màu đỏ với tiếp điểm thường đóng (3) và tiếp điểm VCC của mô đun cảm biến ánh sáng</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1000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2367" y="1135621"/>
            <a:ext cx="8349660" cy="496996"/>
          </a:xfrm>
          <a:prstGeom prst="rect">
            <a:avLst/>
          </a:prstGeom>
          <a:noFill/>
        </p:spPr>
        <p:txBody>
          <a:bodyPr wrap="square" rtlCol="0">
            <a:spAutoFit/>
          </a:bodyPr>
          <a:lstStyle/>
          <a:p>
            <a:pPr algn="just">
              <a:lnSpc>
                <a:spcPct val="150000"/>
              </a:lnSpc>
            </a:pPr>
            <a:r>
              <a:rPr lang="en-US" sz="2000" b="1" u="sng" smtClean="0">
                <a:latin typeface="Arial" panose="020B0604020202020204" pitchFamily="34" charset="0"/>
                <a:cs typeface="Arial" panose="020B0604020202020204" pitchFamily="34" charset="0"/>
              </a:rPr>
              <a:t>Hướng dẫn</a:t>
            </a:r>
            <a:endParaRPr lang="vi-VN" sz="2000" b="1" u="sng">
              <a:latin typeface="Arial" panose="020B0604020202020204" pitchFamily="34" charset="0"/>
              <a:cs typeface="Arial" panose="020B0604020202020204" pitchFamily="34" charset="0"/>
            </a:endParaRPr>
          </a:p>
        </p:txBody>
      </p:sp>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252367" y="1706261"/>
            <a:ext cx="8643983" cy="2400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Dùng </a:t>
            </a:r>
            <a:r>
              <a:rPr lang="vi-VN" sz="2000">
                <a:latin typeface="Arial" panose="020B0604020202020204" pitchFamily="34" charset="0"/>
                <a:cs typeface="Arial" panose="020B0604020202020204" pitchFamily="34" charset="0"/>
              </a:rPr>
              <a:t>01 dây điện màu đỏ để nối với đầu dây đỏ của đèn LED và nối với tiếp điểm chung (2) của mô đun cảm biến ánh sáng.</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Dùng </a:t>
            </a:r>
            <a:r>
              <a:rPr lang="vi-VN" sz="2000">
                <a:latin typeface="Arial" panose="020B0604020202020204" pitchFamily="34" charset="0"/>
                <a:cs typeface="Arial" panose="020B0604020202020204" pitchFamily="34" charset="0"/>
              </a:rPr>
              <a:t>02 dây điện màu đen để nối chung một đầu với dây đen của đèn LED và nối các đầu còn lại của 2 dây điện màu đen với cực (-) của nguồn 12V và tiếp điểm GND của mô đun cảm biến ánh sáng đèn LED.</a:t>
            </a:r>
          </a:p>
        </p:txBody>
      </p:sp>
    </p:spTree>
    <p:extLst>
      <p:ext uri="{BB962C8B-B14F-4D97-AF65-F5344CB8AC3E}">
        <p14:creationId xmlns:p14="http://schemas.microsoft.com/office/powerpoint/2010/main" val="21376406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9545" y="164871"/>
            <a:ext cx="2051142" cy="400110"/>
          </a:xfrm>
          <a:prstGeom prst="rect">
            <a:avLst/>
          </a:prstGeom>
          <a:solidFill>
            <a:srgbClr val="FF806D"/>
          </a:solidFill>
          <a:ln>
            <a:noFill/>
          </a:ln>
        </p:spPr>
        <p:txBody>
          <a:bodyPr wrap="square" rtlCol="0">
            <a:spAutoFit/>
          </a:bodyPr>
          <a:lstStyle/>
          <a:p>
            <a:pPr algn="just"/>
            <a:r>
              <a:rPr lang="en-US" sz="2000" b="1">
                <a:solidFill>
                  <a:schemeClr val="bg1"/>
                </a:solidFill>
              </a:rPr>
              <a:t>2.2. Thực </a:t>
            </a:r>
            <a:r>
              <a:rPr lang="en-US" sz="2000" b="1" smtClean="0">
                <a:solidFill>
                  <a:schemeClr val="bg1"/>
                </a:solidFill>
              </a:rPr>
              <a:t>hành</a:t>
            </a:r>
            <a:endParaRPr lang="en-US" sz="2000" b="1">
              <a:solidFill>
                <a:schemeClr val="bg1"/>
              </a:solidFill>
            </a:endParaRPr>
          </a:p>
        </p:txBody>
      </p:sp>
      <p:sp>
        <p:nvSpPr>
          <p:cNvPr id="9" name="TextBox 8"/>
          <p:cNvSpPr txBox="1"/>
          <p:nvPr/>
        </p:nvSpPr>
        <p:spPr>
          <a:xfrm>
            <a:off x="169545" y="564981"/>
            <a:ext cx="8568599" cy="496996"/>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a) Mạch điện điều khiển sử dụng mô đun cảm biến ánh sáng</a:t>
            </a:r>
          </a:p>
        </p:txBody>
      </p:sp>
      <p:sp>
        <p:nvSpPr>
          <p:cNvPr id="8" name="TextBox 7"/>
          <p:cNvSpPr txBox="1"/>
          <p:nvPr/>
        </p:nvSpPr>
        <p:spPr>
          <a:xfrm>
            <a:off x="386669" y="1782461"/>
            <a:ext cx="6610350" cy="1123712"/>
          </a:xfrm>
          <a:prstGeom prst="roundRect">
            <a:avLst/>
          </a:prstGeom>
          <a:solidFill>
            <a:schemeClr val="bg1"/>
          </a:solidFill>
          <a:ln>
            <a:solidFill>
              <a:srgbClr val="FF806D"/>
            </a:solid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Mạch điện điều khiển có thể được ứng dụng trong đời sống như thế nào?</a:t>
            </a:r>
          </a:p>
        </p:txBody>
      </p:sp>
      <p:grpSp>
        <p:nvGrpSpPr>
          <p:cNvPr id="10" name="Group 9"/>
          <p:cNvGrpSpPr/>
          <p:nvPr/>
        </p:nvGrpSpPr>
        <p:grpSpPr>
          <a:xfrm>
            <a:off x="252367" y="1061977"/>
            <a:ext cx="5974534" cy="530689"/>
            <a:chOff x="213995" y="1118412"/>
            <a:chExt cx="5974534" cy="530689"/>
          </a:xfrm>
        </p:grpSpPr>
        <p:sp>
          <p:nvSpPr>
            <p:cNvPr id="11" name="TextBox 10"/>
            <p:cNvSpPr txBox="1"/>
            <p:nvPr/>
          </p:nvSpPr>
          <p:spPr>
            <a:xfrm>
              <a:off x="747485" y="1152105"/>
              <a:ext cx="5441044" cy="496996"/>
            </a:xfrm>
            <a:prstGeom prst="rect">
              <a:avLst/>
            </a:prstGeom>
            <a:noFill/>
          </p:spPr>
          <p:txBody>
            <a:bodyPr wrap="square" rtlCol="0">
              <a:spAutoFit/>
            </a:bodyPr>
            <a:lstStyle/>
            <a:p>
              <a:pPr algn="just">
                <a:lnSpc>
                  <a:spcPct val="150000"/>
                </a:lnSpc>
              </a:pPr>
              <a:r>
                <a:rPr lang="en-US" sz="2000" b="1" smtClean="0">
                  <a:solidFill>
                    <a:schemeClr val="accent3">
                      <a:lumMod val="50000"/>
                    </a:schemeClr>
                  </a:solidFill>
                </a:rPr>
                <a:t>Mở rộng</a:t>
              </a:r>
              <a:endParaRPr lang="en-US" sz="2000" b="1">
                <a:solidFill>
                  <a:schemeClr val="accent3">
                    <a:lumMod val="50000"/>
                  </a:schemeClr>
                </a:solidFill>
              </a:endParaRPr>
            </a:p>
          </p:txBody>
        </p:sp>
        <p:pic>
          <p:nvPicPr>
            <p:cNvPr id="12" name="Picture 2" descr="Did You Know Vector Speech Bubble Icon Paper Style On White Background  Stock Illustration - Download Image Now - i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6296"/>
            <a:stretch/>
          </p:blipFill>
          <p:spPr bwMode="auto">
            <a:xfrm>
              <a:off x="213995" y="1118412"/>
              <a:ext cx="672290" cy="484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314449" y="3142488"/>
            <a:ext cx="7423695" cy="1571424"/>
            <a:chOff x="1314449" y="3142488"/>
            <a:chExt cx="7423695" cy="1571424"/>
          </a:xfrm>
        </p:grpSpPr>
        <p:sp>
          <p:nvSpPr>
            <p:cNvPr id="13" name="TextBox 12"/>
            <p:cNvSpPr txBox="1"/>
            <p:nvPr/>
          </p:nvSpPr>
          <p:spPr>
            <a:xfrm>
              <a:off x="2127794" y="3142488"/>
              <a:ext cx="6610350" cy="1571424"/>
            </a:xfrm>
            <a:prstGeom prst="roundRect">
              <a:avLst/>
            </a:prstGeom>
            <a:solidFill>
              <a:srgbClr val="FFFFD9"/>
            </a:solidFill>
            <a:ln>
              <a:solidFill>
                <a:srgbClr val="000000"/>
              </a:solidFill>
            </a:ln>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Có thể được lắp cho hệ thống điện chiếu sáng sân vườn hoặc hành lang trong gia đình để tự động cung cấp ánh sáng khi trời tối,...</a:t>
              </a:r>
            </a:p>
          </p:txBody>
        </p:sp>
        <p:sp>
          <p:nvSpPr>
            <p:cNvPr id="2" name="Right Arrow 1"/>
            <p:cNvSpPr/>
            <p:nvPr/>
          </p:nvSpPr>
          <p:spPr>
            <a:xfrm>
              <a:off x="1314449" y="3620667"/>
              <a:ext cx="568983" cy="5715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55343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73849" y="61912"/>
            <a:ext cx="5621655" cy="553998"/>
          </a:xfrm>
          <a:prstGeom prst="rect">
            <a:avLst/>
          </a:prstGeom>
          <a:noFill/>
        </p:spPr>
        <p:txBody>
          <a:bodyPr wrap="square" rtlCol="0">
            <a:spAutoFit/>
          </a:bodyPr>
          <a:lstStyle/>
          <a:p>
            <a:pPr algn="just">
              <a:lnSpc>
                <a:spcPct val="150000"/>
              </a:lnSpc>
            </a:pPr>
            <a:r>
              <a:rPr lang="en-US" sz="2000" b="1">
                <a:latin typeface="Arial" panose="020B0604020202020204" pitchFamily="34" charset="0"/>
                <a:cs typeface="Arial" panose="020B0604020202020204" pitchFamily="34" charset="0"/>
              </a:rPr>
              <a:t>Bảng dự trù các dụng cụ, vật liệu và thiết bị</a:t>
            </a:r>
          </a:p>
        </p:txBody>
      </p:sp>
      <p:graphicFrame>
        <p:nvGraphicFramePr>
          <p:cNvPr id="3" name="Table 2"/>
          <p:cNvGraphicFramePr>
            <a:graphicFrameLocks noGrp="1"/>
          </p:cNvGraphicFramePr>
          <p:nvPr>
            <p:extLst>
              <p:ext uri="{D42A27DB-BD31-4B8C-83A1-F6EECF244321}">
                <p14:modId xmlns:p14="http://schemas.microsoft.com/office/powerpoint/2010/main" val="1817595744"/>
              </p:ext>
            </p:extLst>
          </p:nvPr>
        </p:nvGraphicFramePr>
        <p:xfrm>
          <a:off x="475297" y="718869"/>
          <a:ext cx="8218760" cy="4114800"/>
        </p:xfrm>
        <a:graphic>
          <a:graphicData uri="http://schemas.openxmlformats.org/drawingml/2006/table">
            <a:tbl>
              <a:tblPr firstRow="1" firstCol="1" bandRow="1">
                <a:tableStyleId>{C31EF656-F090-47CF-BFB0-18A9360BC04E}</a:tableStyleId>
              </a:tblPr>
              <a:tblGrid>
                <a:gridCol w="540703">
                  <a:extLst>
                    <a:ext uri="{9D8B030D-6E8A-4147-A177-3AD203B41FA5}">
                      <a16:colId xmlns:a16="http://schemas.microsoft.com/office/drawing/2014/main" val="3779512692"/>
                    </a:ext>
                  </a:extLst>
                </a:gridCol>
                <a:gridCol w="5142540">
                  <a:extLst>
                    <a:ext uri="{9D8B030D-6E8A-4147-A177-3AD203B41FA5}">
                      <a16:colId xmlns:a16="http://schemas.microsoft.com/office/drawing/2014/main" val="4073919872"/>
                    </a:ext>
                  </a:extLst>
                </a:gridCol>
                <a:gridCol w="966991">
                  <a:extLst>
                    <a:ext uri="{9D8B030D-6E8A-4147-A177-3AD203B41FA5}">
                      <a16:colId xmlns:a16="http://schemas.microsoft.com/office/drawing/2014/main" val="183489544"/>
                    </a:ext>
                  </a:extLst>
                </a:gridCol>
                <a:gridCol w="1568526">
                  <a:extLst>
                    <a:ext uri="{9D8B030D-6E8A-4147-A177-3AD203B41FA5}">
                      <a16:colId xmlns:a16="http://schemas.microsoft.com/office/drawing/2014/main" val="930387753"/>
                    </a:ext>
                  </a:extLst>
                </a:gridCol>
              </a:tblGrid>
              <a:tr h="0">
                <a:tc>
                  <a:txBody>
                    <a:bodyPr/>
                    <a:lstStyle/>
                    <a:p>
                      <a:pPr marL="0" marR="0" algn="ctr">
                        <a:lnSpc>
                          <a:spcPct val="150000"/>
                        </a:lnSpc>
                        <a:spcBef>
                          <a:spcPts val="240"/>
                        </a:spcBef>
                        <a:spcAft>
                          <a:spcPts val="240"/>
                        </a:spcAft>
                      </a:pPr>
                      <a:r>
                        <a:rPr lang="vi-VN" sz="2000">
                          <a:effectLst/>
                        </a:rPr>
                        <a:t>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DCFF"/>
                    </a:solidFill>
                  </a:tcPr>
                </a:tc>
                <a:tc>
                  <a:txBody>
                    <a:bodyPr/>
                    <a:lstStyle/>
                    <a:p>
                      <a:pPr marL="0" marR="0" algn="ctr">
                        <a:lnSpc>
                          <a:spcPct val="150000"/>
                        </a:lnSpc>
                        <a:spcBef>
                          <a:spcPts val="240"/>
                        </a:spcBef>
                        <a:spcAft>
                          <a:spcPts val="240"/>
                        </a:spcAft>
                      </a:pPr>
                      <a:r>
                        <a:rPr lang="vi-VN" sz="2000">
                          <a:effectLst/>
                        </a:rPr>
                        <a:t>Tên gọi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DCFF"/>
                    </a:solidFill>
                  </a:tcPr>
                </a:tc>
                <a:tc>
                  <a:txBody>
                    <a:bodyPr/>
                    <a:lstStyle/>
                    <a:p>
                      <a:pPr marL="0" marR="0" algn="ctr">
                        <a:lnSpc>
                          <a:spcPct val="150000"/>
                        </a:lnSpc>
                        <a:spcBef>
                          <a:spcPts val="240"/>
                        </a:spcBef>
                        <a:spcAft>
                          <a:spcPts val="240"/>
                        </a:spcAft>
                      </a:pPr>
                      <a:r>
                        <a:rPr lang="vi-VN" sz="2000">
                          <a:effectLst/>
                        </a:rPr>
                        <a:t>Đơn vị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DCFF"/>
                    </a:solidFill>
                  </a:tcPr>
                </a:tc>
                <a:tc>
                  <a:txBody>
                    <a:bodyPr/>
                    <a:lstStyle/>
                    <a:p>
                      <a:pPr marL="0" marR="0" algn="ctr">
                        <a:lnSpc>
                          <a:spcPct val="150000"/>
                        </a:lnSpc>
                        <a:spcBef>
                          <a:spcPts val="240"/>
                        </a:spcBef>
                        <a:spcAft>
                          <a:spcPts val="240"/>
                        </a:spcAft>
                      </a:pPr>
                      <a:r>
                        <a:rPr lang="vi-VN" sz="2000">
                          <a:effectLst/>
                        </a:rPr>
                        <a:t>Số lượng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DCFF"/>
                    </a:solidFill>
                  </a:tcPr>
                </a:tc>
                <a:extLst>
                  <a:ext uri="{0D108BD9-81ED-4DB2-BD59-A6C34878D82A}">
                    <a16:rowId xmlns:a16="http://schemas.microsoft.com/office/drawing/2014/main" val="78045142"/>
                  </a:ext>
                </a:extLst>
              </a:tr>
              <a:tr h="0">
                <a:tc>
                  <a:txBody>
                    <a:bodyPr/>
                    <a:lstStyle/>
                    <a:p>
                      <a:pPr marL="0" marR="0" algn="ctr">
                        <a:lnSpc>
                          <a:spcPct val="150000"/>
                        </a:lnSpc>
                        <a:spcBef>
                          <a:spcPts val="240"/>
                        </a:spcBef>
                        <a:spcAft>
                          <a:spcPts val="240"/>
                        </a:spcAft>
                      </a:pPr>
                      <a:r>
                        <a:rPr lang="vi-VN" sz="2000">
                          <a:effectLst/>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240"/>
                        </a:spcBef>
                        <a:spcAft>
                          <a:spcPts val="240"/>
                        </a:spcAft>
                      </a:pPr>
                      <a:r>
                        <a:rPr lang="vi-VN" sz="2000">
                          <a:effectLst/>
                        </a:rPr>
                        <a:t>Tua vít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528277"/>
                  </a:ext>
                </a:extLst>
              </a:tr>
              <a:tr h="0">
                <a:tc>
                  <a:txBody>
                    <a:bodyPr/>
                    <a:lstStyle/>
                    <a:p>
                      <a:pPr marL="0" marR="0" algn="ctr">
                        <a:lnSpc>
                          <a:spcPct val="150000"/>
                        </a:lnSpc>
                        <a:spcBef>
                          <a:spcPts val="240"/>
                        </a:spcBef>
                        <a:spcAft>
                          <a:spcPts val="240"/>
                        </a:spcAft>
                      </a:pPr>
                      <a:r>
                        <a:rPr lang="vi-VN" sz="2000">
                          <a:effectLst/>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240"/>
                        </a:spcBef>
                        <a:spcAft>
                          <a:spcPts val="240"/>
                        </a:spcAft>
                      </a:pPr>
                      <a:r>
                        <a:rPr lang="vi-VN" sz="2000">
                          <a:effectLst/>
                        </a:rPr>
                        <a:t>Công tắc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809039"/>
                  </a:ext>
                </a:extLst>
              </a:tr>
              <a:tr h="0">
                <a:tc>
                  <a:txBody>
                    <a:bodyPr/>
                    <a:lstStyle/>
                    <a:p>
                      <a:pPr marL="0" marR="0" algn="ctr">
                        <a:lnSpc>
                          <a:spcPct val="150000"/>
                        </a:lnSpc>
                        <a:spcBef>
                          <a:spcPts val="240"/>
                        </a:spcBef>
                        <a:spcAft>
                          <a:spcPts val="240"/>
                        </a:spcAft>
                      </a:pPr>
                      <a:r>
                        <a:rPr lang="vi-VN" sz="2000">
                          <a:effectLst/>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240"/>
                        </a:spcBef>
                        <a:spcAft>
                          <a:spcPts val="240"/>
                        </a:spcAft>
                      </a:pPr>
                      <a:r>
                        <a:rPr lang="vi-VN" sz="2000">
                          <a:effectLst/>
                        </a:rPr>
                        <a:t>Đèn LED 12V</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300459"/>
                  </a:ext>
                </a:extLst>
              </a:tr>
              <a:tr h="0">
                <a:tc>
                  <a:txBody>
                    <a:bodyPr/>
                    <a:lstStyle/>
                    <a:p>
                      <a:pPr marL="0" marR="0" algn="ctr">
                        <a:lnSpc>
                          <a:spcPct val="150000"/>
                        </a:lnSpc>
                        <a:spcBef>
                          <a:spcPts val="240"/>
                        </a:spcBef>
                        <a:spcAft>
                          <a:spcPts val="240"/>
                        </a:spcAft>
                      </a:pPr>
                      <a:r>
                        <a:rPr lang="vi-VN" sz="2000">
                          <a:effectLst/>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240"/>
                        </a:spcBef>
                        <a:spcAft>
                          <a:spcPts val="240"/>
                        </a:spcAft>
                      </a:pPr>
                      <a:r>
                        <a:rPr lang="vi-VN" sz="2000">
                          <a:effectLst/>
                        </a:rPr>
                        <a:t>Kìm tuốt dây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Cái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6028214"/>
                  </a:ext>
                </a:extLst>
              </a:tr>
              <a:tr h="0">
                <a:tc>
                  <a:txBody>
                    <a:bodyPr/>
                    <a:lstStyle/>
                    <a:p>
                      <a:pPr marL="0" marR="0" algn="ctr">
                        <a:lnSpc>
                          <a:spcPct val="150000"/>
                        </a:lnSpc>
                        <a:spcBef>
                          <a:spcPts val="240"/>
                        </a:spcBef>
                        <a:spcAft>
                          <a:spcPts val="240"/>
                        </a:spcAft>
                      </a:pPr>
                      <a:r>
                        <a:rPr lang="vi-VN" sz="2000">
                          <a:effectLst/>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240"/>
                        </a:spcBef>
                        <a:spcAft>
                          <a:spcPts val="240"/>
                        </a:spcAft>
                      </a:pPr>
                      <a:r>
                        <a:rPr lang="vi-VN" sz="2000">
                          <a:effectLst/>
                        </a:rPr>
                        <a:t>Băng dính cách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Cuộn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0146453"/>
                  </a:ext>
                </a:extLst>
              </a:tr>
              <a:tr h="0">
                <a:tc>
                  <a:txBody>
                    <a:bodyPr/>
                    <a:lstStyle/>
                    <a:p>
                      <a:pPr marL="0" marR="0" algn="ctr">
                        <a:lnSpc>
                          <a:spcPct val="150000"/>
                        </a:lnSpc>
                        <a:spcBef>
                          <a:spcPts val="240"/>
                        </a:spcBef>
                        <a:spcAft>
                          <a:spcPts val="240"/>
                        </a:spcAft>
                      </a:pPr>
                      <a:r>
                        <a:rPr lang="vi-VN" sz="2000">
                          <a:effectLst/>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240"/>
                        </a:spcBef>
                        <a:spcAft>
                          <a:spcPts val="240"/>
                        </a:spcAft>
                      </a:pPr>
                      <a:r>
                        <a:rPr lang="vi-VN" sz="2000">
                          <a:effectLst/>
                        </a:rPr>
                        <a:t>Dây điện đôi: tiết diện 1,5 mm</a:t>
                      </a:r>
                      <a:r>
                        <a:rPr lang="vi-VN" sz="2000" baseline="30000">
                          <a:effectLst/>
                        </a:rPr>
                        <a:t>2</a:t>
                      </a:r>
                      <a:r>
                        <a:rPr lang="vi-VN" sz="2000">
                          <a:effectLst/>
                        </a:rPr>
                        <a:t>, dài 5 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Cuộn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112378"/>
                  </a:ext>
                </a:extLst>
              </a:tr>
              <a:tr h="0">
                <a:tc>
                  <a:txBody>
                    <a:bodyPr/>
                    <a:lstStyle/>
                    <a:p>
                      <a:pPr marL="0" marR="0" algn="ctr">
                        <a:lnSpc>
                          <a:spcPct val="150000"/>
                        </a:lnSpc>
                        <a:spcBef>
                          <a:spcPts val="240"/>
                        </a:spcBef>
                        <a:spcAft>
                          <a:spcPts val="240"/>
                        </a:spcAft>
                      </a:pPr>
                      <a:r>
                        <a:rPr lang="vi-VN" sz="2000">
                          <a:effectLst/>
                        </a:rPr>
                        <a:t>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240"/>
                        </a:spcBef>
                        <a:spcAft>
                          <a:spcPts val="240"/>
                        </a:spcAft>
                      </a:pPr>
                      <a:r>
                        <a:rPr lang="vi-VN" sz="2000">
                          <a:effectLst/>
                        </a:rPr>
                        <a:t>Nguồn một chiều 12V</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Bộ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667336"/>
                  </a:ext>
                </a:extLst>
              </a:tr>
              <a:tr h="0">
                <a:tc>
                  <a:txBody>
                    <a:bodyPr/>
                    <a:lstStyle/>
                    <a:p>
                      <a:pPr marL="0" marR="0" algn="ctr">
                        <a:lnSpc>
                          <a:spcPct val="150000"/>
                        </a:lnSpc>
                        <a:spcBef>
                          <a:spcPts val="240"/>
                        </a:spcBef>
                        <a:spcAft>
                          <a:spcPts val="240"/>
                        </a:spcAft>
                      </a:pPr>
                      <a:r>
                        <a:rPr lang="vi-VN" sz="2000">
                          <a:effectLst/>
                        </a:rPr>
                        <a:t>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240"/>
                        </a:spcBef>
                        <a:spcAft>
                          <a:spcPts val="240"/>
                        </a:spcAft>
                      </a:pPr>
                      <a:r>
                        <a:rPr lang="vi-VN" sz="2000">
                          <a:effectLst/>
                        </a:rPr>
                        <a:t>Mô đun cảm biến ánh sáng XH M131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Bộ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240"/>
                        </a:spcBef>
                        <a:spcAft>
                          <a:spcPts val="240"/>
                        </a:spcAft>
                      </a:pPr>
                      <a:r>
                        <a:rPr lang="vi-VN" sz="2000">
                          <a:effectLst/>
                        </a:rPr>
                        <a:t>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412635"/>
                  </a:ext>
                </a:extLst>
              </a:tr>
            </a:tbl>
          </a:graphicData>
        </a:graphic>
      </p:graphicFrame>
    </p:spTree>
    <p:extLst>
      <p:ext uri="{BB962C8B-B14F-4D97-AF65-F5344CB8AC3E}">
        <p14:creationId xmlns:p14="http://schemas.microsoft.com/office/powerpoint/2010/main" val="289759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10" name="TextBox 9"/>
          <p:cNvSpPr txBox="1"/>
          <p:nvPr/>
        </p:nvSpPr>
        <p:spPr>
          <a:xfrm>
            <a:off x="1600200" y="342186"/>
            <a:ext cx="5943600" cy="2748253"/>
          </a:xfrm>
          <a:prstGeom prst="rect">
            <a:avLst/>
          </a:prstGeom>
          <a:noFill/>
        </p:spPr>
        <p:txBody>
          <a:bodyPr wrap="square" rtlCol="0">
            <a:spAutoFit/>
          </a:bodyPr>
          <a:lstStyle/>
          <a:p>
            <a:pPr algn="ctr">
              <a:lnSpc>
                <a:spcPct val="150000"/>
              </a:lnSpc>
            </a:pPr>
            <a:r>
              <a:rPr lang="vi-VN" sz="4000" b="1">
                <a:latin typeface="Arial" panose="020B0604020202020204" pitchFamily="34" charset="0"/>
                <a:cs typeface="Arial" panose="020B0604020202020204" pitchFamily="34" charset="0"/>
              </a:rPr>
              <a:t>TRÂN TRỌNG CẢM ƠN SỰ QUAN TÂM THEO DÕI CỦA CÁC EM</a:t>
            </a:r>
          </a:p>
        </p:txBody>
      </p:sp>
      <p:pic>
        <p:nvPicPr>
          <p:cNvPr id="12" name="Picture 11">
            <a:extLst>
              <a:ext uri="{FF2B5EF4-FFF2-40B4-BE49-F238E27FC236}">
                <a16:creationId xmlns:a16="http://schemas.microsoft.com/office/drawing/2014/main" id="{776ADA34-EBF7-E521-C084-5CB28EA07D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3620400" y="3237918"/>
            <a:ext cx="1903200" cy="190558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10" name="TextBox 9"/>
          <p:cNvSpPr txBox="1"/>
          <p:nvPr/>
        </p:nvSpPr>
        <p:spPr>
          <a:xfrm>
            <a:off x="1329871" y="908243"/>
            <a:ext cx="6484258" cy="3277820"/>
          </a:xfrm>
          <a:prstGeom prst="rect">
            <a:avLst/>
          </a:prstGeom>
          <a:noFill/>
        </p:spPr>
        <p:txBody>
          <a:bodyPr wrap="square" rtlCol="0">
            <a:spAutoFit/>
          </a:bodyPr>
          <a:lstStyle/>
          <a:p>
            <a:pPr algn="ctr">
              <a:lnSpc>
                <a:spcPct val="150000"/>
              </a:lnSpc>
            </a:pPr>
            <a:r>
              <a:rPr lang="vi-VN" sz="4600" b="1">
                <a:solidFill>
                  <a:srgbClr val="ED7C65"/>
                </a:solidFill>
                <a:latin typeface="Arial" panose="020B0604020202020204" pitchFamily="34" charset="0"/>
                <a:cs typeface="Arial" panose="020B0604020202020204" pitchFamily="34" charset="0"/>
              </a:rPr>
              <a:t>BÀI 16: MẠCH ĐIỆN ĐIỀU KHIỂN SỬ DỤNG MÔ ĐUN CẢM BIẾN</a:t>
            </a:r>
          </a:p>
        </p:txBody>
      </p:sp>
    </p:spTree>
    <p:extLst>
      <p:ext uri="{BB962C8B-B14F-4D97-AF65-F5344CB8AC3E}">
        <p14:creationId xmlns:p14="http://schemas.microsoft.com/office/powerpoint/2010/main" val="1331109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9899"/>
            <a:ext cx="9144000" cy="646331"/>
          </a:xfrm>
          <a:prstGeom prst="rect">
            <a:avLst/>
          </a:prstGeom>
          <a:noFill/>
        </p:spPr>
        <p:txBody>
          <a:bodyPr wrap="square" rtlCol="0">
            <a:spAutoFit/>
          </a:bodyPr>
          <a:lstStyle/>
          <a:p>
            <a:pPr algn="ctr"/>
            <a:r>
              <a:rPr lang="en-US" sz="3600" b="1" smtClean="0">
                <a:latin typeface="Arial" panose="020B0604020202020204" pitchFamily="34" charset="0"/>
                <a:cs typeface="Arial" panose="020B0604020202020204" pitchFamily="34" charset="0"/>
              </a:rPr>
              <a:t>NỘI DUNG BÀI HỌC</a:t>
            </a:r>
            <a:endParaRPr lang="en-US" sz="3600" b="1">
              <a:latin typeface="Arial" panose="020B0604020202020204" pitchFamily="34" charset="0"/>
              <a:cs typeface="Arial" panose="020B0604020202020204" pitchFamily="34" charset="0"/>
            </a:endParaRPr>
          </a:p>
        </p:txBody>
      </p:sp>
      <p:sp>
        <p:nvSpPr>
          <p:cNvPr id="4" name="Google Shape;3499;p61"/>
          <p:cNvSpPr/>
          <p:nvPr/>
        </p:nvSpPr>
        <p:spPr>
          <a:xfrm>
            <a:off x="4767401" y="1373012"/>
            <a:ext cx="3161424" cy="2764358"/>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500;p61"/>
          <p:cNvSpPr/>
          <p:nvPr/>
        </p:nvSpPr>
        <p:spPr>
          <a:xfrm>
            <a:off x="4929120" y="1549402"/>
            <a:ext cx="2837986" cy="2411584"/>
          </a:xfrm>
          <a:prstGeom prst="roundRect">
            <a:avLst>
              <a:gd name="adj" fmla="val 16667"/>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501;p61"/>
          <p:cNvSpPr/>
          <p:nvPr/>
        </p:nvSpPr>
        <p:spPr>
          <a:xfrm>
            <a:off x="1125734" y="1373012"/>
            <a:ext cx="3161424" cy="2764358"/>
          </a:xfrm>
          <a:prstGeom prst="roundRect">
            <a:avLst>
              <a:gd name="adj" fmla="val 16667"/>
            </a:avLst>
          </a:prstGeom>
          <a:solidFill>
            <a:schemeClr val="accen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02;p61"/>
          <p:cNvSpPr/>
          <p:nvPr/>
        </p:nvSpPr>
        <p:spPr>
          <a:xfrm>
            <a:off x="1287453" y="1549402"/>
            <a:ext cx="2837986" cy="2411584"/>
          </a:xfrm>
          <a:prstGeom prst="roundRect">
            <a:avLst>
              <a:gd name="adj" fmla="val 16667"/>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03;p61"/>
          <p:cNvSpPr txBox="1">
            <a:spLocks/>
          </p:cNvSpPr>
          <p:nvPr/>
        </p:nvSpPr>
        <p:spPr>
          <a:xfrm>
            <a:off x="4952501" y="2162470"/>
            <a:ext cx="2769100" cy="136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600"/>
              <a:buFont typeface="Barlow Semi Condensed"/>
              <a:buNone/>
              <a:defRPr sz="1600" b="0" i="0" u="none" strike="noStrike" cap="none">
                <a:solidFill>
                  <a:schemeClr val="dk2"/>
                </a:solidFill>
                <a:latin typeface="Barlow Semi Condensed"/>
                <a:ea typeface="Barlow Semi Condensed"/>
                <a:cs typeface="Barlow Semi Condensed"/>
                <a:sym typeface="Barlow Semi Condensed"/>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lnSpc>
                <a:spcPct val="150000"/>
              </a:lnSpc>
            </a:pPr>
            <a:r>
              <a:rPr lang="en-US" sz="2000" smtClean="0">
                <a:latin typeface="+mj-lt"/>
              </a:rPr>
              <a:t>Lắp ráp mạch điện điều khiển sử dụng mô đun cảm biến</a:t>
            </a:r>
            <a:endParaRPr lang="en-US" sz="2000">
              <a:latin typeface="+mj-lt"/>
            </a:endParaRPr>
          </a:p>
        </p:txBody>
      </p:sp>
      <p:sp>
        <p:nvSpPr>
          <p:cNvPr id="9" name="Google Shape;3504;p61"/>
          <p:cNvSpPr txBox="1">
            <a:spLocks/>
          </p:cNvSpPr>
          <p:nvPr/>
        </p:nvSpPr>
        <p:spPr>
          <a:xfrm>
            <a:off x="1310834" y="2162470"/>
            <a:ext cx="2752320" cy="136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smtClean="0">
                <a:solidFill>
                  <a:schemeClr val="dk2"/>
                </a:solidFill>
                <a:latin typeface="+mj-lt"/>
                <a:ea typeface="Barlow Semi Condensed"/>
                <a:cs typeface="Barlow Semi Condensed"/>
                <a:sym typeface="Barlow Semi Condensed"/>
              </a:rPr>
              <a:t>Sơ đồ khối mạch điện điều khiển sử dụng mô đun cảm biến</a:t>
            </a:r>
            <a:endParaRPr lang="en-US" sz="2000">
              <a:latin typeface="+mj-lt"/>
              <a:ea typeface="Barlow Semi Condensed"/>
              <a:cs typeface="Barlow Semi Condensed"/>
              <a:sym typeface="Barlow Semi Condensed"/>
            </a:endParaRPr>
          </a:p>
        </p:txBody>
      </p:sp>
      <p:sp>
        <p:nvSpPr>
          <p:cNvPr id="13" name="Google Shape;3507;p61"/>
          <p:cNvSpPr txBox="1">
            <a:spLocks noGrp="1"/>
          </p:cNvSpPr>
          <p:nvPr>
            <p:ph type="title" idx="4294967295"/>
          </p:nvPr>
        </p:nvSpPr>
        <p:spPr>
          <a:xfrm>
            <a:off x="2214537" y="1684927"/>
            <a:ext cx="922773"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mj-lt"/>
              </a:rPr>
              <a:t>I</a:t>
            </a:r>
            <a:endParaRPr sz="2000" b="1">
              <a:latin typeface="+mj-lt"/>
            </a:endParaRPr>
          </a:p>
        </p:txBody>
      </p:sp>
      <p:sp>
        <p:nvSpPr>
          <p:cNvPr id="14" name="Google Shape;3508;p61"/>
          <p:cNvSpPr txBox="1">
            <a:spLocks noGrp="1"/>
          </p:cNvSpPr>
          <p:nvPr>
            <p:ph type="title" idx="4294967295"/>
          </p:nvPr>
        </p:nvSpPr>
        <p:spPr>
          <a:xfrm>
            <a:off x="5854701" y="1684927"/>
            <a:ext cx="922773"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latin typeface="+mj-lt"/>
              </a:rPr>
              <a:t>II</a:t>
            </a:r>
            <a:endParaRPr sz="2000" b="1">
              <a:latin typeface="+mj-lt"/>
            </a:endParaRPr>
          </a:p>
        </p:txBody>
      </p:sp>
    </p:spTree>
    <p:extLst>
      <p:ext uri="{BB962C8B-B14F-4D97-AF65-F5344CB8AC3E}">
        <p14:creationId xmlns:p14="http://schemas.microsoft.com/office/powerpoint/2010/main" val="1535023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45"/>
          <p:cNvSpPr txBox="1">
            <a:spLocks noGrp="1"/>
          </p:cNvSpPr>
          <p:nvPr>
            <p:ph type="title"/>
          </p:nvPr>
        </p:nvSpPr>
        <p:spPr>
          <a:xfrm>
            <a:off x="2619749" y="778925"/>
            <a:ext cx="3904500" cy="19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smtClean="0">
                <a:latin typeface="+mj-lt"/>
              </a:rPr>
              <a:t>I</a:t>
            </a:r>
            <a:endParaRPr sz="3600" b="1">
              <a:latin typeface="+mj-lt"/>
            </a:endParaRPr>
          </a:p>
        </p:txBody>
      </p:sp>
      <p:sp>
        <p:nvSpPr>
          <p:cNvPr id="2" name="Rectangle 1"/>
          <p:cNvSpPr/>
          <p:nvPr/>
        </p:nvSpPr>
        <p:spPr>
          <a:xfrm>
            <a:off x="1629229" y="1942261"/>
            <a:ext cx="6063341" cy="1477328"/>
          </a:xfrm>
          <a:prstGeom prst="rect">
            <a:avLst/>
          </a:prstGeom>
        </p:spPr>
        <p:txBody>
          <a:bodyPr wrap="square">
            <a:spAutoFit/>
          </a:bodyPr>
          <a:lstStyle/>
          <a:p>
            <a:pPr algn="ctr">
              <a:lnSpc>
                <a:spcPct val="150000"/>
              </a:lnSpc>
            </a:pPr>
            <a:r>
              <a:rPr lang="en-US" sz="3000" b="1">
                <a:solidFill>
                  <a:schemeClr val="dk2"/>
                </a:solidFill>
                <a:ea typeface="Barlow Semi Condensed"/>
                <a:cs typeface="Barlow Semi Condensed"/>
                <a:sym typeface="Barlow Semi Condensed"/>
              </a:rPr>
              <a:t>Sơ đồ khối mạch điện điều khiển sử dụng mô đun cảm biến</a:t>
            </a:r>
            <a:endParaRPr lang="en-US" sz="3000" b="1">
              <a:ea typeface="Barlow Semi Condensed"/>
              <a:cs typeface="Barlow Semi Condensed"/>
              <a:sym typeface="Barlow Semi Condensed"/>
            </a:endParaRPr>
          </a:p>
        </p:txBody>
      </p:sp>
    </p:spTree>
    <p:extLst>
      <p:ext uri="{BB962C8B-B14F-4D97-AF65-F5344CB8AC3E}">
        <p14:creationId xmlns:p14="http://schemas.microsoft.com/office/powerpoint/2010/main" val="4026913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36"/>
                                        </p:tgtEl>
                                        <p:attrNameLst>
                                          <p:attrName>style.visibility</p:attrName>
                                        </p:attrNameLst>
                                      </p:cBhvr>
                                      <p:to>
                                        <p:strVal val="visible"/>
                                      </p:to>
                                    </p:set>
                                    <p:animEffect transition="in" filter="fade">
                                      <p:cBhvr>
                                        <p:cTn id="7" dur="500"/>
                                        <p:tgtEl>
                                          <p:spTgt spid="23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70115" y="303019"/>
            <a:ext cx="1993899" cy="553998"/>
            <a:chOff x="357415" y="1314406"/>
            <a:chExt cx="1993899" cy="553998"/>
          </a:xfrm>
        </p:grpSpPr>
        <p:pic>
          <p:nvPicPr>
            <p:cNvPr id="12" name="Picture 36"/>
            <p:cNvPicPr>
              <a:picLocks noChangeAspect="1"/>
            </p:cNvPicPr>
            <p:nvPr/>
          </p:nvPicPr>
          <p:blipFill>
            <a:blip r:embed="rId2"/>
            <a:srcRect/>
            <a:stretch>
              <a:fillRect/>
            </a:stretch>
          </p:blipFill>
          <p:spPr>
            <a:xfrm>
              <a:off x="357415" y="1409656"/>
              <a:ext cx="445860" cy="419852"/>
            </a:xfrm>
            <a:prstGeom prst="rect">
              <a:avLst/>
            </a:prstGeom>
          </p:spPr>
        </p:pic>
        <p:sp>
          <p:nvSpPr>
            <p:cNvPr id="13" name="TextBox 12"/>
            <p:cNvSpPr txBox="1"/>
            <p:nvPr/>
          </p:nvSpPr>
          <p:spPr>
            <a:xfrm>
              <a:off x="849085" y="1314406"/>
              <a:ext cx="1502229" cy="553998"/>
            </a:xfrm>
            <a:prstGeom prst="rect">
              <a:avLst/>
            </a:prstGeom>
            <a:noFill/>
          </p:spPr>
          <p:txBody>
            <a:bodyPr wrap="square" rtlCol="0">
              <a:spAutoFit/>
            </a:bodyPr>
            <a:lstStyle/>
            <a:p>
              <a:pPr algn="just">
                <a:lnSpc>
                  <a:spcPct val="150000"/>
                </a:lnSpc>
              </a:pPr>
              <a:r>
                <a:rPr lang="en-US" sz="2000" b="1" smtClean="0">
                  <a:solidFill>
                    <a:schemeClr val="accent3">
                      <a:lumMod val="50000"/>
                    </a:schemeClr>
                  </a:solidFill>
                </a:rPr>
                <a:t>Khám phá</a:t>
              </a:r>
              <a:endParaRPr lang="en-US" sz="2000" b="1">
                <a:solidFill>
                  <a:schemeClr val="accent3">
                    <a:lumMod val="50000"/>
                  </a:schemeClr>
                </a:solidFill>
              </a:endParaRPr>
            </a:p>
          </p:txBody>
        </p:sp>
      </p:grpSp>
      <p:sp>
        <p:nvSpPr>
          <p:cNvPr id="15" name="TextBox 14"/>
          <p:cNvSpPr txBox="1"/>
          <p:nvPr/>
        </p:nvSpPr>
        <p:spPr>
          <a:xfrm>
            <a:off x="549729" y="1003975"/>
            <a:ext cx="3907971" cy="2862322"/>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Làm </a:t>
            </a:r>
            <a:r>
              <a:rPr lang="en-US" sz="2000">
                <a:latin typeface="Arial" panose="020B0604020202020204" pitchFamily="34" charset="0"/>
                <a:cs typeface="Arial" panose="020B0604020202020204" pitchFamily="34" charset="0"/>
              </a:rPr>
              <a:t>việc theo cặp, đọc nội dung mục I kết hợp quan sát Hình 16.2 SGK tr.78 và trả lời câu hỏi: C</a:t>
            </a:r>
            <a:r>
              <a:rPr lang="en-US" sz="2000" smtClean="0">
                <a:latin typeface="Arial" panose="020B0604020202020204" pitchFamily="34" charset="0"/>
                <a:cs typeface="Arial" panose="020B0604020202020204" pitchFamily="34" charset="0"/>
              </a:rPr>
              <a:t>ho </a:t>
            </a:r>
            <a:r>
              <a:rPr lang="en-US" sz="2000">
                <a:latin typeface="Arial" panose="020B0604020202020204" pitchFamily="34" charset="0"/>
                <a:cs typeface="Arial" panose="020B0604020202020204" pitchFamily="34" charset="0"/>
              </a:rPr>
              <a:t>biết một mạch điều khiển sử dụng mô đun cảm biến có những thành phần chính </a:t>
            </a:r>
            <a:r>
              <a:rPr lang="en-US" sz="2000" smtClean="0">
                <a:latin typeface="Arial" panose="020B0604020202020204" pitchFamily="34" charset="0"/>
                <a:cs typeface="Arial" panose="020B0604020202020204" pitchFamily="34" charset="0"/>
              </a:rPr>
              <a:t>nào?</a:t>
            </a:r>
            <a:endParaRPr lang="en-US" sz="200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4729651" y="1306286"/>
            <a:ext cx="3967243" cy="3369128"/>
          </a:xfrm>
          <a:prstGeom prst="rect">
            <a:avLst/>
          </a:prstGeom>
        </p:spPr>
      </p:pic>
    </p:spTree>
    <p:extLst>
      <p:ext uri="{BB962C8B-B14F-4D97-AF65-F5344CB8AC3E}">
        <p14:creationId xmlns:p14="http://schemas.microsoft.com/office/powerpoint/2010/main" val="3596096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16898" y="1550700"/>
            <a:ext cx="4122445" cy="2400657"/>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Mạch điện điều khiển sử dụng mô đun cảm biến thường gồm có một số thành phần chính như mô đun cảm biến, đối tượng điều khiển và nguồn điện.</a:t>
            </a:r>
            <a:endParaRPr lang="en-US" sz="2000">
              <a:latin typeface="Arial" panose="020B0604020202020204" pitchFamily="34" charset="0"/>
              <a:cs typeface="Arial" panose="020B0604020202020204" pitchFamily="34" charset="0"/>
            </a:endParaRPr>
          </a:p>
        </p:txBody>
      </p:sp>
      <p:grpSp>
        <p:nvGrpSpPr>
          <p:cNvPr id="2" name="Group 1"/>
          <p:cNvGrpSpPr/>
          <p:nvPr/>
        </p:nvGrpSpPr>
        <p:grpSpPr>
          <a:xfrm>
            <a:off x="416898" y="1009230"/>
            <a:ext cx="1923482" cy="496996"/>
            <a:chOff x="326232" y="1152105"/>
            <a:chExt cx="1923482" cy="496996"/>
          </a:xfrm>
        </p:grpSpPr>
        <p:sp>
          <p:nvSpPr>
            <p:cNvPr id="13" name="TextBox 12"/>
            <p:cNvSpPr txBox="1"/>
            <p:nvPr/>
          </p:nvSpPr>
          <p:spPr>
            <a:xfrm>
              <a:off x="747485" y="1152105"/>
              <a:ext cx="1502229" cy="496996"/>
            </a:xfrm>
            <a:prstGeom prst="rect">
              <a:avLst/>
            </a:prstGeom>
            <a:noFill/>
          </p:spPr>
          <p:txBody>
            <a:bodyPr wrap="square" rtlCol="0">
              <a:spAutoFit/>
            </a:bodyPr>
            <a:lstStyle/>
            <a:p>
              <a:pPr algn="just">
                <a:lnSpc>
                  <a:spcPct val="150000"/>
                </a:lnSpc>
              </a:pPr>
              <a:r>
                <a:rPr lang="en-US" sz="2000" b="1" i="1" smtClean="0">
                  <a:solidFill>
                    <a:schemeClr val="accent3">
                      <a:lumMod val="50000"/>
                    </a:schemeClr>
                  </a:solidFill>
                </a:rPr>
                <a:t>Cấu tạo</a:t>
              </a:r>
              <a:endParaRPr lang="en-US" sz="2000" b="1" i="1">
                <a:solidFill>
                  <a:schemeClr val="accent3">
                    <a:lumMod val="50000"/>
                  </a:schemeClr>
                </a:solidFill>
              </a:endParaRPr>
            </a:p>
          </p:txBody>
        </p:sp>
        <p:pic>
          <p:nvPicPr>
            <p:cNvPr id="8"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66640" y="49701"/>
            <a:ext cx="6707416" cy="1015663"/>
          </a:xfrm>
          <a:prstGeom prst="rect">
            <a:avLst/>
          </a:prstGeom>
          <a:noFill/>
        </p:spPr>
        <p:txBody>
          <a:bodyPr wrap="square" rtlCol="0">
            <a:spAutoFit/>
          </a:bodyPr>
          <a:lstStyle/>
          <a:p>
            <a:pPr algn="just">
              <a:lnSpc>
                <a:spcPct val="150000"/>
              </a:lnSpc>
            </a:pPr>
            <a:r>
              <a:rPr lang="en-US" sz="2000" b="1" smtClean="0">
                <a:solidFill>
                  <a:schemeClr val="accent3">
                    <a:lumMod val="50000"/>
                  </a:schemeClr>
                </a:solidFill>
              </a:rPr>
              <a:t>I. Sơ đồ khối mạch điện điều khiển sử dụng mô đun cảm biến</a:t>
            </a:r>
            <a:endParaRPr lang="en-US" sz="2000" b="1">
              <a:solidFill>
                <a:schemeClr val="accent3">
                  <a:lumMod val="50000"/>
                </a:schemeClr>
              </a:solidFill>
            </a:endParaRPr>
          </a:p>
        </p:txBody>
      </p:sp>
      <p:pic>
        <p:nvPicPr>
          <p:cNvPr id="14" name="Picture 13"/>
          <p:cNvPicPr>
            <a:picLocks noChangeAspect="1"/>
          </p:cNvPicPr>
          <p:nvPr/>
        </p:nvPicPr>
        <p:blipFill>
          <a:blip r:embed="rId3"/>
          <a:stretch>
            <a:fillRect/>
          </a:stretch>
        </p:blipFill>
        <p:spPr>
          <a:xfrm>
            <a:off x="4729651" y="1306286"/>
            <a:ext cx="3967243" cy="3369128"/>
          </a:xfrm>
          <a:prstGeom prst="rect">
            <a:avLst/>
          </a:prstGeom>
        </p:spPr>
      </p:pic>
    </p:spTree>
    <p:extLst>
      <p:ext uri="{BB962C8B-B14F-4D97-AF65-F5344CB8AC3E}">
        <p14:creationId xmlns:p14="http://schemas.microsoft.com/office/powerpoint/2010/main" val="41605820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0" y="3883672"/>
            <a:ext cx="2200729" cy="1259828"/>
          </a:xfrm>
          <a:prstGeom prst="rect">
            <a:avLst/>
          </a:prstGeom>
        </p:spPr>
      </p:pic>
      <p:grpSp>
        <p:nvGrpSpPr>
          <p:cNvPr id="2" name="Group 1"/>
          <p:cNvGrpSpPr/>
          <p:nvPr/>
        </p:nvGrpSpPr>
        <p:grpSpPr>
          <a:xfrm>
            <a:off x="277247" y="93772"/>
            <a:ext cx="1923482" cy="496996"/>
            <a:chOff x="326232" y="1152105"/>
            <a:chExt cx="1923482" cy="496996"/>
          </a:xfrm>
        </p:grpSpPr>
        <p:sp>
          <p:nvSpPr>
            <p:cNvPr id="13" name="TextBox 12"/>
            <p:cNvSpPr txBox="1"/>
            <p:nvPr/>
          </p:nvSpPr>
          <p:spPr>
            <a:xfrm>
              <a:off x="747485" y="1152105"/>
              <a:ext cx="1502229" cy="496996"/>
            </a:xfrm>
            <a:prstGeom prst="rect">
              <a:avLst/>
            </a:prstGeom>
            <a:noFill/>
          </p:spPr>
          <p:txBody>
            <a:bodyPr wrap="square" rtlCol="0">
              <a:spAutoFit/>
            </a:bodyPr>
            <a:lstStyle/>
            <a:p>
              <a:pPr algn="just">
                <a:lnSpc>
                  <a:spcPct val="150000"/>
                </a:lnSpc>
              </a:pPr>
              <a:r>
                <a:rPr lang="en-US" sz="2000" b="1" i="1" smtClean="0">
                  <a:solidFill>
                    <a:schemeClr val="accent3">
                      <a:lumMod val="50000"/>
                    </a:schemeClr>
                  </a:solidFill>
                </a:rPr>
                <a:t>Sơ đồ khối</a:t>
              </a:r>
              <a:endParaRPr lang="en-US" sz="2000" b="1" i="1">
                <a:solidFill>
                  <a:schemeClr val="accent3">
                    <a:lumMod val="50000"/>
                  </a:schemeClr>
                </a:solidFill>
              </a:endParaRPr>
            </a:p>
          </p:txBody>
        </p:sp>
        <p:pic>
          <p:nvPicPr>
            <p:cNvPr id="8" name="Picture 2" descr="https://cdn-icons-png.flaticon.com/512/5330/5330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ounded Rectangle 9"/>
          <p:cNvSpPr/>
          <p:nvPr/>
        </p:nvSpPr>
        <p:spPr>
          <a:xfrm>
            <a:off x="430518" y="905479"/>
            <a:ext cx="2927896" cy="682992"/>
          </a:xfrm>
          <a:prstGeom prst="roundRect">
            <a:avLst/>
          </a:prstGeom>
          <a:solidFill>
            <a:srgbClr val="E7FFC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Mô đun cảm biến</a:t>
            </a:r>
            <a:endParaRPr lang="en-US" sz="2000">
              <a:solidFill>
                <a:srgbClr val="000000"/>
              </a:solidFill>
            </a:endParaRPr>
          </a:p>
        </p:txBody>
      </p:sp>
      <p:sp>
        <p:nvSpPr>
          <p:cNvPr id="18" name="Rounded Rectangle 17"/>
          <p:cNvSpPr/>
          <p:nvPr/>
        </p:nvSpPr>
        <p:spPr>
          <a:xfrm>
            <a:off x="4446347" y="905479"/>
            <a:ext cx="2927896" cy="682992"/>
          </a:xfrm>
          <a:prstGeom prst="roundRect">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Đối tượng điều khiển</a:t>
            </a:r>
            <a:endParaRPr lang="en-US" sz="2000">
              <a:solidFill>
                <a:srgbClr val="000000"/>
              </a:solidFill>
            </a:endParaRPr>
          </a:p>
        </p:txBody>
      </p:sp>
      <p:sp>
        <p:nvSpPr>
          <p:cNvPr id="19" name="Rounded Rectangle 18"/>
          <p:cNvSpPr/>
          <p:nvPr/>
        </p:nvSpPr>
        <p:spPr>
          <a:xfrm>
            <a:off x="430519" y="2051336"/>
            <a:ext cx="6943724" cy="682992"/>
          </a:xfrm>
          <a:prstGeom prst="roundRect">
            <a:avLst/>
          </a:prstGeom>
          <a:solidFill>
            <a:srgbClr val="B9DC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Nguồn điện</a:t>
            </a:r>
            <a:endParaRPr lang="en-US" sz="2000">
              <a:solidFill>
                <a:srgbClr val="000000"/>
              </a:solidFill>
            </a:endParaRPr>
          </a:p>
        </p:txBody>
      </p:sp>
      <p:cxnSp>
        <p:nvCxnSpPr>
          <p:cNvPr id="9" name="Straight Arrow Connector 8"/>
          <p:cNvCxnSpPr>
            <a:stCxn id="10" idx="3"/>
            <a:endCxn id="18" idx="1"/>
          </p:cNvCxnSpPr>
          <p:nvPr/>
        </p:nvCxnSpPr>
        <p:spPr>
          <a:xfrm>
            <a:off x="3358414" y="1246975"/>
            <a:ext cx="1087933" cy="0"/>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8" idx="2"/>
          </p:cNvCxnSpPr>
          <p:nvPr/>
        </p:nvCxnSpPr>
        <p:spPr>
          <a:xfrm flipV="1">
            <a:off x="5910295" y="1588471"/>
            <a:ext cx="0" cy="462865"/>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2"/>
          </p:cNvCxnSpPr>
          <p:nvPr/>
        </p:nvCxnSpPr>
        <p:spPr>
          <a:xfrm flipV="1">
            <a:off x="1894466" y="1588471"/>
            <a:ext cx="0" cy="462865"/>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7247" y="3538688"/>
            <a:ext cx="8474868" cy="1477328"/>
          </a:xfrm>
          <a:prstGeom prst="rect">
            <a:avLst/>
          </a:prstGeom>
          <a:noFill/>
        </p:spPr>
        <p:txBody>
          <a:bodyPr wrap="square" rtlCol="0">
            <a:spAutoFit/>
          </a:bodyPr>
          <a:lstStyle/>
          <a:p>
            <a:pPr algn="just">
              <a:lnSpc>
                <a:spcPct val="150000"/>
              </a:lnSpc>
            </a:pPr>
            <a:r>
              <a:rPr lang="en-US" sz="2000" smtClean="0">
                <a:latin typeface="Arial" panose="020B0604020202020204" pitchFamily="34" charset="0"/>
                <a:cs typeface="Arial" panose="020B0604020202020204" pitchFamily="34" charset="0"/>
              </a:rPr>
              <a:t>C</a:t>
            </a:r>
            <a:r>
              <a:rPr lang="vi-VN" sz="2000" smtClean="0">
                <a:latin typeface="Arial" panose="020B0604020202020204" pitchFamily="34" charset="0"/>
                <a:cs typeface="Arial" panose="020B0604020202020204" pitchFamily="34" charset="0"/>
              </a:rPr>
              <a:t>ảm </a:t>
            </a:r>
            <a:r>
              <a:rPr lang="vi-VN" sz="2000">
                <a:latin typeface="Arial" panose="020B0604020202020204" pitchFamily="34" charset="0"/>
                <a:cs typeface="Arial" panose="020B0604020202020204" pitchFamily="34" charset="0"/>
              </a:rPr>
              <a:t>biến trên mô đun thu nhận tín hiệu đầu vào từ môi trường xung quanh và chuyển thành tín hiệu đầu ra điều khiển để đóng hoặc cắt nguồn điện cấp cho đối tượng điều khiển (phụ tải).</a:t>
            </a:r>
            <a:endParaRPr lang="en-US" sz="2000">
              <a:latin typeface="Arial" panose="020B0604020202020204" pitchFamily="34" charset="0"/>
              <a:cs typeface="Arial" panose="020B0604020202020204" pitchFamily="34" charset="0"/>
            </a:endParaRPr>
          </a:p>
        </p:txBody>
      </p:sp>
      <p:grpSp>
        <p:nvGrpSpPr>
          <p:cNvPr id="24" name="Group 23"/>
          <p:cNvGrpSpPr/>
          <p:nvPr/>
        </p:nvGrpSpPr>
        <p:grpSpPr>
          <a:xfrm>
            <a:off x="277247" y="2929061"/>
            <a:ext cx="5862297" cy="553998"/>
            <a:chOff x="326232" y="1152105"/>
            <a:chExt cx="5862297" cy="553998"/>
          </a:xfrm>
        </p:grpSpPr>
        <p:sp>
          <p:nvSpPr>
            <p:cNvPr id="25" name="TextBox 24"/>
            <p:cNvSpPr txBox="1"/>
            <p:nvPr/>
          </p:nvSpPr>
          <p:spPr>
            <a:xfrm>
              <a:off x="747485" y="1152105"/>
              <a:ext cx="5441044" cy="553998"/>
            </a:xfrm>
            <a:prstGeom prst="rect">
              <a:avLst/>
            </a:prstGeom>
            <a:noFill/>
          </p:spPr>
          <p:txBody>
            <a:bodyPr wrap="square" rtlCol="0">
              <a:spAutoFit/>
            </a:bodyPr>
            <a:lstStyle/>
            <a:p>
              <a:pPr algn="just">
                <a:lnSpc>
                  <a:spcPct val="150000"/>
                </a:lnSpc>
              </a:pPr>
              <a:r>
                <a:rPr lang="en-US" sz="2000" b="1" i="1">
                  <a:solidFill>
                    <a:schemeClr val="accent3">
                      <a:lumMod val="50000"/>
                    </a:schemeClr>
                  </a:solidFill>
                </a:rPr>
                <a:t>Khi có nguồn điện cung cấp cho mạch điện</a:t>
              </a:r>
            </a:p>
          </p:txBody>
        </p:sp>
        <p:pic>
          <p:nvPicPr>
            <p:cNvPr id="26" name="Picture 2" descr="https://cdn-icons-png.flaticon.com/512/5330/5330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2" y="1258576"/>
              <a:ext cx="390525" cy="390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81443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3" grpId="0"/>
    </p:bldLst>
  </p:timing>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FF806D"/>
      </a:accent1>
      <a:accent2>
        <a:srgbClr val="FB9E90"/>
      </a:accent2>
      <a:accent3>
        <a:srgbClr val="FFD6CF"/>
      </a:accent3>
      <a:accent4>
        <a:srgbClr val="BEBEBE"/>
      </a:accent4>
      <a:accent5>
        <a:srgbClr val="D95B47"/>
      </a:accent5>
      <a:accent6>
        <a:srgbClr val="9E9E9E"/>
      </a:accent6>
      <a:hlink>
        <a:srgbClr val="FF80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1888</Words>
  <Application>Microsoft Office PowerPoint</Application>
  <PresentationFormat>On-screen Show (16:9)</PresentationFormat>
  <Paragraphs>176</Paragraphs>
  <Slides>36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Times New Roman</vt:lpstr>
      <vt:lpstr>Fjalla One</vt:lpstr>
      <vt:lpstr>Barlow Semi Condensed Medium</vt:lpstr>
      <vt:lpstr>Barlow Semi Condensed</vt:lpstr>
      <vt:lpstr>Technology Consulting by Slidesgo</vt:lpstr>
      <vt:lpstr>PowerPoint Presentation</vt:lpstr>
      <vt:lpstr>PowerPoint Presentation</vt:lpstr>
      <vt:lpstr>PowerPoint Presentation</vt:lpstr>
      <vt:lpstr>PowerPoint Presentation</vt:lpstr>
      <vt:lpstr>I</vt:lpstr>
      <vt:lpstr>I</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dc:title>
  <cp:lastModifiedBy>Acer</cp:lastModifiedBy>
  <cp:revision>35</cp:revision>
  <dcterms:modified xsi:type="dcterms:W3CDTF">2023-11-11T09:42:40Z</dcterms:modified>
</cp:coreProperties>
</file>