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omments/comment1.xml" ContentType="application/vnd.openxmlformats-officedocument.presentationml.comments+xml"/>
  <Override PartName="/ppt/tags/tag16.xml" ContentType="application/vnd.openxmlformats-officedocument.presentationml.tag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333" r:id="rId3"/>
    <p:sldId id="257" r:id="rId4"/>
    <p:sldId id="258" r:id="rId5"/>
    <p:sldId id="296" r:id="rId6"/>
    <p:sldId id="261" r:id="rId7"/>
    <p:sldId id="297" r:id="rId8"/>
    <p:sldId id="262" r:id="rId9"/>
    <p:sldId id="314" r:id="rId10"/>
    <p:sldId id="316" r:id="rId11"/>
    <p:sldId id="317" r:id="rId12"/>
    <p:sldId id="325" r:id="rId13"/>
    <p:sldId id="321" r:id="rId14"/>
    <p:sldId id="328" r:id="rId15"/>
    <p:sldId id="329" r:id="rId16"/>
    <p:sldId id="330" r:id="rId17"/>
    <p:sldId id="274" r:id="rId18"/>
    <p:sldId id="276" r:id="rId19"/>
  </p:sldIdLst>
  <p:sldSz cx="18288000" cy="10287000"/>
  <p:notesSz cx="6858000" cy="9144000"/>
  <p:embeddedFontLst>
    <p:embeddedFont>
      <p:font typeface="Calibri" panose="020F0502020204030204" pitchFamily="34" charset="0"/>
      <p:regular r:id="rId21"/>
      <p:bold r:id="rId21"/>
      <p:italic r:id="rId21"/>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24E"/>
    <a:srgbClr val="E37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35" d="100"/>
          <a:sy n="35" d="100"/>
        </p:scale>
        <p:origin x="835" y="48"/>
      </p:cViewPr>
      <p:guideLst>
        <p:guide orient="horz" pos="222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NUL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08T21:59:21.820"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7-08T21:59:21.82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849E1-9846-411B-8245-E7066D5BD9B4}" type="datetimeFigureOut">
              <a:rPr lang="en-US" smtClean="0"/>
              <a:t>2/21/2025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68E3-4CC7-4D91-9E56-AB1DC48E9C1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200" dirty="0">
              <a:solidFill>
                <a:srgbClr val="F8F5F1"/>
              </a:solidFill>
              <a:latin typeface="Glacial Indifference"/>
            </a:endParaRPr>
          </a:p>
        </p:txBody>
      </p:sp>
      <p:sp>
        <p:nvSpPr>
          <p:cNvPr id="4" name="Chỗ dành sẵn cho Số hiệu Bản chiếu 3"/>
          <p:cNvSpPr>
            <a:spLocks noGrp="1"/>
          </p:cNvSpPr>
          <p:nvPr>
            <p:ph type="sldNum" sz="quarter" idx="5"/>
          </p:nvPr>
        </p:nvSpPr>
        <p:spPr/>
        <p:txBody>
          <a:bodyPr/>
          <a:lstStyle/>
          <a:p>
            <a:fld id="{511968E3-4CC7-4D91-9E56-AB1DC48E9C1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200" dirty="0">
              <a:solidFill>
                <a:srgbClr val="F8F5F1"/>
              </a:solidFill>
              <a:latin typeface="Glacial Indifference"/>
            </a:endParaRPr>
          </a:p>
        </p:txBody>
      </p:sp>
      <p:sp>
        <p:nvSpPr>
          <p:cNvPr id="4" name="Chỗ dành sẵn cho Số hiệu Bản chiếu 3"/>
          <p:cNvSpPr>
            <a:spLocks noGrp="1"/>
          </p:cNvSpPr>
          <p:nvPr>
            <p:ph type="sldNum" sz="quarter" idx="5"/>
          </p:nvPr>
        </p:nvSpPr>
        <p:spPr/>
        <p:txBody>
          <a:bodyPr/>
          <a:lstStyle/>
          <a:p>
            <a:fld id="{511968E3-4CC7-4D91-9E56-AB1DC48E9C1C}"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a:solidFill>
                  <a:srgbClr val="BF4C12"/>
                </a:solidFill>
                <a:latin typeface="Roboto Condensed" panose="02000000000000000000"/>
              </a:rPr>
              <a:t>Link video: https://www.youtube.com/watch?v=sv04tmOuY-0</a:t>
            </a:r>
          </a:p>
        </p:txBody>
      </p:sp>
      <p:sp>
        <p:nvSpPr>
          <p:cNvPr id="4" name="Chỗ dành sẵn cho Số hiệu Bản chiếu 3"/>
          <p:cNvSpPr>
            <a:spLocks noGrp="1"/>
          </p:cNvSpPr>
          <p:nvPr>
            <p:ph type="sldNum" sz="quarter" idx="5"/>
          </p:nvPr>
        </p:nvSpPr>
        <p:spPr/>
        <p:txBody>
          <a:bodyPr/>
          <a:lstStyle/>
          <a:p>
            <a:fld id="{511968E3-4CC7-4D91-9E56-AB1DC48E9C1C}"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36.svg"/><Relationship Id="rId2" Type="http://schemas.openxmlformats.org/officeDocument/2006/relationships/slideLayout" Target="../slideLayouts/slideLayout7.xml"/><Relationship Id="rId16" Type="http://schemas.openxmlformats.org/officeDocument/2006/relationships/image" Target="../media/image40.svg"/><Relationship Id="rId1" Type="http://schemas.openxmlformats.org/officeDocument/2006/relationships/tags" Target="../tags/tag5.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5.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2.png"/><Relationship Id="rId1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2.svg"/><Relationship Id="rId18" Type="http://schemas.openxmlformats.org/officeDocument/2006/relationships/image" Target="../media/image22.png"/><Relationship Id="rId3" Type="http://schemas.openxmlformats.org/officeDocument/2006/relationships/tags" Target="../tags/tag8.xml"/><Relationship Id="rId21" Type="http://schemas.openxmlformats.org/officeDocument/2006/relationships/image" Target="../media/image36.svg"/><Relationship Id="rId7" Type="http://schemas.openxmlformats.org/officeDocument/2006/relationships/tags" Target="../tags/tag12.xml"/><Relationship Id="rId12" Type="http://schemas.openxmlformats.org/officeDocument/2006/relationships/image" Target="../media/image26.png"/><Relationship Id="rId17" Type="http://schemas.openxmlformats.org/officeDocument/2006/relationships/image" Target="../media/image32.svg"/><Relationship Id="rId2" Type="http://schemas.openxmlformats.org/officeDocument/2006/relationships/tags" Target="../tags/tag7.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7.xml"/><Relationship Id="rId24" Type="http://schemas.openxmlformats.org/officeDocument/2006/relationships/comments" Target="../comments/comment1.xml"/><Relationship Id="rId5" Type="http://schemas.openxmlformats.org/officeDocument/2006/relationships/tags" Target="../tags/tag10.xml"/><Relationship Id="rId15" Type="http://schemas.openxmlformats.org/officeDocument/2006/relationships/image" Target="../media/image20.png"/><Relationship Id="rId23" Type="http://schemas.openxmlformats.org/officeDocument/2006/relationships/image" Target="../media/image38.svg"/><Relationship Id="rId10" Type="http://schemas.openxmlformats.org/officeDocument/2006/relationships/tags" Target="../tags/tag15.xml"/><Relationship Id="rId19" Type="http://schemas.openxmlformats.org/officeDocument/2006/relationships/image" Target="../media/image34.sv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19.png"/><Relationship Id="rId2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28.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1.png"/><Relationship Id="rId12"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comments" Target="../comments/comment2.xml"/><Relationship Id="rId10" Type="http://schemas.openxmlformats.org/officeDocument/2006/relationships/image" Target="../media/image34.svg"/><Relationship Id="rId4" Type="http://schemas.openxmlformats.org/officeDocument/2006/relationships/image" Target="../media/image46.svg"/><Relationship Id="rId9" Type="http://schemas.openxmlformats.org/officeDocument/2006/relationships/image" Target="../media/image22.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3.svg"/><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48.svg"/><Relationship Id="rId9" Type="http://schemas.openxmlformats.org/officeDocument/2006/relationships/image" Target="../media/image3.GIF"/></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48.sv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2.svg"/><Relationship Id="rId5"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6.sv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2.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l="-52" t="31123" r="9831" b="31878"/>
          <a:stretch>
            <a:fillRect/>
          </a:stretch>
        </p:blipFill>
        <p:spPr>
          <a:xfrm>
            <a:off x="-40609" y="0"/>
            <a:ext cx="18328609" cy="10287000"/>
          </a:xfrm>
          <a:prstGeom prst="rect">
            <a:avLst/>
          </a:prstGeom>
        </p:spPr>
      </p:pic>
      <p:grpSp>
        <p:nvGrpSpPr>
          <p:cNvPr id="3" name="Group 3"/>
          <p:cNvGrpSpPr/>
          <p:nvPr/>
        </p:nvGrpSpPr>
        <p:grpSpPr>
          <a:xfrm>
            <a:off x="1127933" y="538042"/>
            <a:ext cx="16395489" cy="9452867"/>
            <a:chOff x="0" y="0"/>
            <a:chExt cx="2047413" cy="1180442"/>
          </a:xfrm>
        </p:grpSpPr>
        <p:sp>
          <p:nvSpPr>
            <p:cNvPr id="4" name="Freeform 4"/>
            <p:cNvSpPr/>
            <p:nvPr/>
          </p:nvSpPr>
          <p:spPr>
            <a:xfrm>
              <a:off x="0" y="0"/>
              <a:ext cx="2047413" cy="1180442"/>
            </a:xfrm>
            <a:custGeom>
              <a:avLst/>
              <a:gdLst/>
              <a:ahLst/>
              <a:cxnLst/>
              <a:rect l="l" t="t" r="r" b="b"/>
              <a:pathLst>
                <a:path w="2047413" h="1180442">
                  <a:moveTo>
                    <a:pt x="1922953" y="1180442"/>
                  </a:moveTo>
                  <a:lnTo>
                    <a:pt x="124460" y="1180442"/>
                  </a:lnTo>
                  <a:cubicBezTo>
                    <a:pt x="55880" y="1180442"/>
                    <a:pt x="0" y="1124562"/>
                    <a:pt x="0" y="1055982"/>
                  </a:cubicBezTo>
                  <a:lnTo>
                    <a:pt x="0" y="124460"/>
                  </a:lnTo>
                  <a:cubicBezTo>
                    <a:pt x="0" y="55880"/>
                    <a:pt x="55880" y="0"/>
                    <a:pt x="124460" y="0"/>
                  </a:cubicBezTo>
                  <a:lnTo>
                    <a:pt x="1922953" y="0"/>
                  </a:lnTo>
                  <a:cubicBezTo>
                    <a:pt x="1991533" y="0"/>
                    <a:pt x="2047413" y="55880"/>
                    <a:pt x="2047413" y="124460"/>
                  </a:cubicBezTo>
                  <a:lnTo>
                    <a:pt x="2047413" y="1055982"/>
                  </a:lnTo>
                  <a:cubicBezTo>
                    <a:pt x="2047413" y="1124562"/>
                    <a:pt x="1991533" y="1180442"/>
                    <a:pt x="1922953" y="1180442"/>
                  </a:cubicBezTo>
                  <a:close/>
                </a:path>
              </a:pathLst>
            </a:custGeom>
            <a:solidFill>
              <a:srgbClr val="FFF1EA"/>
            </a:solidFill>
          </p:spPr>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4630">
            <a:off x="-810313" y="8001980"/>
            <a:ext cx="3389947" cy="2372963"/>
          </a:xfrm>
          <a:prstGeom prst="rect">
            <a:avLst/>
          </a:prstGeom>
        </p:spPr>
      </p:pic>
      <p:pic>
        <p:nvPicPr>
          <p:cNvPr id="6" name="Picture 6"/>
          <p:cNvPicPr>
            <a:picLocks noChangeAspect="1"/>
          </p:cNvPicPr>
          <p:nvPr/>
        </p:nvPicPr>
        <p:blipFill>
          <a:blip r:embed="rId6"/>
          <a:srcRect/>
          <a:stretch>
            <a:fillRect/>
          </a:stretch>
        </p:blipFill>
        <p:spPr>
          <a:xfrm>
            <a:off x="371302" y="211787"/>
            <a:ext cx="1026716" cy="1256319"/>
          </a:xfrm>
          <a:prstGeom prst="rect">
            <a:avLst/>
          </a:prstGeom>
        </p:spPr>
      </p:pic>
      <p:pic>
        <p:nvPicPr>
          <p:cNvPr id="7" name="Picture 7"/>
          <p:cNvPicPr>
            <a:picLocks noChangeAspect="1"/>
          </p:cNvPicPr>
          <p:nvPr/>
        </p:nvPicPr>
        <p:blipFill>
          <a:blip r:embed="rId6"/>
          <a:srcRect/>
          <a:stretch>
            <a:fillRect/>
          </a:stretch>
        </p:blipFill>
        <p:spPr>
          <a:xfrm flipH="1">
            <a:off x="10976744" y="7932143"/>
            <a:ext cx="1026716" cy="1256319"/>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679648">
            <a:off x="15483761" y="-836102"/>
            <a:ext cx="3718381" cy="4287442"/>
          </a:xfrm>
          <a:prstGeom prst="rect">
            <a:avLst/>
          </a:prstGeom>
        </p:spPr>
      </p:pic>
      <p:sp>
        <p:nvSpPr>
          <p:cNvPr id="12" name="TextBox 12"/>
          <p:cNvSpPr txBox="1"/>
          <p:nvPr/>
        </p:nvSpPr>
        <p:spPr>
          <a:xfrm>
            <a:off x="5618495" y="1413230"/>
            <a:ext cx="7010400" cy="805926"/>
          </a:xfrm>
          <a:prstGeom prst="rect">
            <a:avLst/>
          </a:prstGeom>
        </p:spPr>
        <p:txBody>
          <a:bodyPr lIns="0" tIns="0" rIns="0" bIns="0" rtlCol="0" anchor="t">
            <a:spAutoFit/>
          </a:bodyPr>
          <a:lstStyle/>
          <a:p>
            <a:pPr marL="544195" lvl="1" algn="ctr">
              <a:lnSpc>
                <a:spcPts val="6050"/>
              </a:lnSpc>
              <a:spcBef>
                <a:spcPct val="0"/>
              </a:spcBef>
            </a:pPr>
            <a:r>
              <a:rPr lang="en-US" sz="7200" dirty="0">
                <a:solidFill>
                  <a:srgbClr val="8F624E"/>
                </a:solidFill>
                <a:latin typeface="Fraunces Bold"/>
              </a:rPr>
              <a:t>KHỞI ĐỘNG</a:t>
            </a:r>
          </a:p>
        </p:txBody>
      </p:sp>
      <p:pic>
        <p:nvPicPr>
          <p:cNvPr id="1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514600" y="2515247"/>
            <a:ext cx="12570349" cy="65822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5"/>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6"/>
          <a:srcRect l="9238" r="26441"/>
          <a:stretch>
            <a:fillRect/>
          </a:stretch>
        </p:blipFill>
        <p:spPr>
          <a:xfrm rot="10210985">
            <a:off x="-998502" y="-2200533"/>
            <a:ext cx="7959271" cy="290802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690510" y="8429930"/>
            <a:ext cx="7315200" cy="2258568"/>
          </a:xfrm>
          <a:prstGeom prst="rect">
            <a:avLst/>
          </a:prstGeom>
        </p:spPr>
      </p:pic>
      <p:sp>
        <p:nvSpPr>
          <p:cNvPr id="11" name="TextBox 11"/>
          <p:cNvSpPr txBox="1"/>
          <p:nvPr/>
        </p:nvSpPr>
        <p:spPr>
          <a:xfrm>
            <a:off x="788878" y="571488"/>
            <a:ext cx="13018341" cy="3231515"/>
          </a:xfrm>
          <a:prstGeom prst="rect">
            <a:avLst/>
          </a:prstGeom>
        </p:spPr>
        <p:txBody>
          <a:bodyPr lIns="0" tIns="0" rIns="0" bIns="0" rtlCol="0" anchor="t">
            <a:spAutoFit/>
          </a:bodyPr>
          <a:lstStyle/>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Đoạn truyện có những nhân vật nào? </a:t>
            </a:r>
          </a:p>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Ai là nhân vật chính?</a:t>
            </a:r>
          </a:p>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Dựa vào đâu mà em biết điều đó? </a:t>
            </a:r>
          </a:p>
        </p:txBody>
      </p:sp>
      <p:pic>
        <p:nvPicPr>
          <p:cNvPr id="6" name="Picture 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85800" y="4991207"/>
            <a:ext cx="1545525" cy="552525"/>
          </a:xfrm>
          <a:prstGeom prst="rect">
            <a:avLst/>
          </a:prstGeom>
        </p:spPr>
      </p:pic>
      <p:sp>
        <p:nvSpPr>
          <p:cNvPr id="10" name="TextBox 11"/>
          <p:cNvSpPr txBox="1"/>
          <p:nvPr/>
        </p:nvSpPr>
        <p:spPr>
          <a:xfrm>
            <a:off x="3886408" y="4381488"/>
            <a:ext cx="13018341" cy="2153920"/>
          </a:xfrm>
          <a:prstGeom prst="rect">
            <a:avLst/>
          </a:prstGeom>
        </p:spPr>
        <p:txBody>
          <a:bodyPr lIns="0" tIns="0" rIns="0" bIns="0" rtlCol="0" anchor="t">
            <a:spAutoFit/>
          </a:bodyPr>
          <a:lstStyle/>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Nhân vật: Hôm, Oát-xơn (bạn của Hôm) và Uyn-đi-banh (cha dượng của Me-ri)</a:t>
            </a:r>
          </a:p>
        </p:txBody>
      </p:sp>
      <p:sp>
        <p:nvSpPr>
          <p:cNvPr id="12" name="TextBox 11"/>
          <p:cNvSpPr txBox="1"/>
          <p:nvPr/>
        </p:nvSpPr>
        <p:spPr>
          <a:xfrm>
            <a:off x="3887043" y="6619228"/>
            <a:ext cx="13018341" cy="3231515"/>
          </a:xfrm>
          <a:prstGeom prst="rect">
            <a:avLst/>
          </a:prstGeom>
        </p:spPr>
        <p:txBody>
          <a:bodyPr lIns="0" tIns="0" rIns="0" bIns="0" rtlCol="0" anchor="t">
            <a:spAutoFit/>
          </a:bodyPr>
          <a:lstStyle/>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Nhân vật chính là Hôm. Vì các sự việc xảy ra đều xoay quanh việc phá á của nhân vật thám tử này.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14"/>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15"/>
          <a:srcRect l="9238" r="26441"/>
          <a:stretch>
            <a:fillRect/>
          </a:stretch>
        </p:blipFill>
        <p:spPr>
          <a:xfrm rot="10210985">
            <a:off x="-953417" y="-2733933"/>
            <a:ext cx="7959271" cy="2908027"/>
          </a:xfrm>
          <a:prstGeom prst="rect">
            <a:avLst/>
          </a:prstGeom>
        </p:spPr>
      </p:pic>
      <p:pic>
        <p:nvPicPr>
          <p:cNvPr id="5"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690510" y="8429930"/>
            <a:ext cx="7315200" cy="2258568"/>
          </a:xfrm>
          <a:prstGeom prst="rect">
            <a:avLst/>
          </a:prstGeom>
        </p:spPr>
      </p:pic>
      <p:sp>
        <p:nvSpPr>
          <p:cNvPr id="19" name="对象2"/>
          <p:cNvSpPr/>
          <p:nvPr>
            <p:custDataLst>
              <p:tags r:id="rId1"/>
            </p:custDataLst>
          </p:nvPr>
        </p:nvSpPr>
        <p:spPr>
          <a:xfrm>
            <a:off x="1298560" y="1710424"/>
            <a:ext cx="16084566" cy="1848423"/>
          </a:xfrm>
          <a:prstGeom prst="roundRect">
            <a:avLst>
              <a:gd name="adj" fmla="val 50000"/>
            </a:avLst>
          </a:prstGeom>
          <a:noFill/>
          <a:ln>
            <a:solidFill>
              <a:schemeClr val="accent1">
                <a:lumMod val="60000"/>
                <a:lumOff val="40000"/>
              </a:schemeClr>
            </a:solidFill>
            <a:prstDash val="dash"/>
          </a:ln>
        </p:spPr>
        <p:txBody>
          <a:bodyPr wrap="square"/>
          <a:lstStyle/>
          <a:p>
            <a:pPr algn="just"/>
            <a:endParaRPr lang="en-US">
              <a:latin typeface="Arial" panose="020B0604020202020204" pitchFamily="34" charset="0"/>
              <a:sym typeface="Arial" panose="020B0604020202020204" pitchFamily="34" charset="0"/>
            </a:endParaRPr>
          </a:p>
        </p:txBody>
      </p:sp>
      <p:sp>
        <p:nvSpPr>
          <p:cNvPr id="20" name="对象2"/>
          <p:cNvSpPr/>
          <p:nvPr>
            <p:custDataLst>
              <p:tags r:id="rId2"/>
            </p:custDataLst>
          </p:nvPr>
        </p:nvSpPr>
        <p:spPr>
          <a:xfrm>
            <a:off x="1298560" y="1710424"/>
            <a:ext cx="16084566" cy="3781673"/>
          </a:xfrm>
          <a:prstGeom prst="roundRect">
            <a:avLst>
              <a:gd name="adj" fmla="val 25001"/>
            </a:avLst>
          </a:prstGeom>
          <a:noFill/>
          <a:ln>
            <a:solidFill>
              <a:schemeClr val="accent1">
                <a:lumMod val="60000"/>
                <a:lumOff val="40000"/>
              </a:schemeClr>
            </a:solidFill>
            <a:prstDash val="dash"/>
          </a:ln>
        </p:spPr>
        <p:txBody>
          <a:bodyPr wrap="square"/>
          <a:lstStyle/>
          <a:p>
            <a:pPr algn="just"/>
            <a:endParaRPr lang="en-US">
              <a:latin typeface="Arial" panose="020B0604020202020204" pitchFamily="34" charset="0"/>
              <a:sym typeface="Arial" panose="020B0604020202020204" pitchFamily="34" charset="0"/>
            </a:endParaRPr>
          </a:p>
        </p:txBody>
      </p:sp>
      <p:sp>
        <p:nvSpPr>
          <p:cNvPr id="21" name="对象2"/>
          <p:cNvSpPr/>
          <p:nvPr>
            <p:custDataLst>
              <p:tags r:id="rId3"/>
            </p:custDataLst>
          </p:nvPr>
        </p:nvSpPr>
        <p:spPr>
          <a:xfrm>
            <a:off x="1298560" y="1710424"/>
            <a:ext cx="16084566" cy="5869741"/>
          </a:xfrm>
          <a:prstGeom prst="roundRect">
            <a:avLst>
              <a:gd name="adj" fmla="val 15703"/>
            </a:avLst>
          </a:prstGeom>
          <a:noFill/>
          <a:ln>
            <a:solidFill>
              <a:schemeClr val="accent1">
                <a:lumMod val="60000"/>
                <a:lumOff val="40000"/>
              </a:schemeClr>
            </a:solidFill>
            <a:prstDash val="dash"/>
          </a:ln>
        </p:spPr>
        <p:txBody>
          <a:bodyPr wrap="square"/>
          <a:lstStyle/>
          <a:p>
            <a:pPr algn="just"/>
            <a:endParaRPr lang="en-US">
              <a:latin typeface="Arial" panose="020B0604020202020204" pitchFamily="34" charset="0"/>
              <a:sym typeface="Arial" panose="020B0604020202020204" pitchFamily="34" charset="0"/>
            </a:endParaRPr>
          </a:p>
        </p:txBody>
      </p:sp>
      <p:sp>
        <p:nvSpPr>
          <p:cNvPr id="22" name="对象4"/>
          <p:cNvSpPr/>
          <p:nvPr>
            <p:custDataLst>
              <p:tags r:id="rId4"/>
            </p:custDataLst>
          </p:nvPr>
        </p:nvSpPr>
        <p:spPr>
          <a:xfrm>
            <a:off x="3088046" y="2760281"/>
            <a:ext cx="12507094" cy="1552086"/>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lstStyle/>
          <a:p>
            <a:pPr lvl="0" algn="l">
              <a:spcBef>
                <a:spcPct val="0"/>
              </a:spcBef>
              <a:spcAft>
                <a:spcPct val="0"/>
              </a:spcAft>
              <a:buClrTx/>
              <a:buSzTx/>
              <a:buFontTx/>
            </a:pPr>
            <a:r>
              <a:rPr lang="en-US" sz="600" dirty="0">
                <a:solidFill>
                  <a:schemeClr val="dk1">
                    <a:lumMod val="80000"/>
                    <a:lumOff val="20000"/>
                  </a:schemeClr>
                </a:solidFill>
                <a:latin typeface="+mn-lt"/>
                <a:sym typeface="+mn-ea"/>
              </a:rPr>
              <a:t>(</a:t>
            </a:r>
            <a:r>
              <a:rPr lang="en-US" sz="4000" dirty="0">
                <a:solidFill>
                  <a:schemeClr val="dk1">
                    <a:lumMod val="80000"/>
                    <a:lumOff val="20000"/>
                  </a:schemeClr>
                </a:solidFill>
                <a:latin typeface="+mn-lt"/>
                <a:sym typeface="+mn-ea"/>
              </a:rPr>
              <a:t>Điểm bất thường trên bản thông báo</a:t>
            </a:r>
          </a:p>
          <a:p>
            <a:pPr lvl="0" algn="l">
              <a:spcBef>
                <a:spcPct val="0"/>
              </a:spcBef>
              <a:spcAft>
                <a:spcPct val="0"/>
              </a:spcAft>
              <a:buClrTx/>
              <a:buSzTx/>
              <a:buFontTx/>
            </a:pPr>
            <a:r>
              <a:rPr lang="en-US" sz="4000" dirty="0">
                <a:solidFill>
                  <a:schemeClr val="dk1">
                    <a:lumMod val="80000"/>
                    <a:lumOff val="20000"/>
                  </a:schemeClr>
                </a:solidFill>
                <a:latin typeface="+mn-lt"/>
                <a:sym typeface="+mn-ea"/>
              </a:rPr>
              <a:t>Chỉ có chữ Hót-mô Ên-giô ở cuối trang, không địa chỉ cụ thể, chỉ ghi chung chung là phố Li-đân-hôn</a:t>
            </a:r>
          </a:p>
        </p:txBody>
      </p:sp>
      <p:sp>
        <p:nvSpPr>
          <p:cNvPr id="23" name="对象5"/>
          <p:cNvSpPr/>
          <p:nvPr>
            <p:custDataLst>
              <p:tags r:id="rId5"/>
            </p:custDataLst>
          </p:nvPr>
        </p:nvSpPr>
        <p:spPr>
          <a:xfrm>
            <a:off x="2742927" y="2950745"/>
            <a:ext cx="1091988" cy="1093365"/>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3600" b="1">
                <a:solidFill>
                  <a:schemeClr val="lt1">
                    <a:lumMod val="100000"/>
                  </a:schemeClr>
                </a:solidFill>
                <a:latin typeface="+mn-lt"/>
                <a:sym typeface="+mn-lt"/>
              </a:rPr>
              <a:t>1</a:t>
            </a:r>
            <a:endParaRPr lang="en-US" sz="3600" b="1" dirty="0">
              <a:solidFill>
                <a:schemeClr val="lt1">
                  <a:lumMod val="100000"/>
                </a:schemeClr>
              </a:solidFill>
              <a:latin typeface="+mn-lt"/>
              <a:sym typeface="+mn-lt"/>
            </a:endParaRPr>
          </a:p>
        </p:txBody>
      </p:sp>
      <p:sp>
        <p:nvSpPr>
          <p:cNvPr id="24" name="对象7"/>
          <p:cNvSpPr/>
          <p:nvPr>
            <p:custDataLst>
              <p:tags r:id="rId6"/>
            </p:custDataLst>
          </p:nvPr>
        </p:nvSpPr>
        <p:spPr>
          <a:xfrm>
            <a:off x="3088046" y="4723798"/>
            <a:ext cx="12507094" cy="1552086"/>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lstStyle/>
          <a:p>
            <a:pPr lvl="0" algn="l">
              <a:spcBef>
                <a:spcPct val="0"/>
              </a:spcBef>
              <a:spcAft>
                <a:spcPct val="0"/>
              </a:spcAft>
              <a:buClrTx/>
              <a:buSzTx/>
              <a:buFontTx/>
            </a:pPr>
            <a:r>
              <a:rPr lang="en-US" sz="4000" dirty="0">
                <a:solidFill>
                  <a:schemeClr val="dk1">
                    <a:lumMod val="80000"/>
                    <a:lumOff val="20000"/>
                  </a:schemeClr>
                </a:solidFill>
                <a:latin typeface="+mn-lt"/>
                <a:sym typeface="+mn-ea"/>
              </a:rPr>
              <a:t>Điểm trùng lặp trên các bức thư được đánh máy</a:t>
            </a:r>
          </a:p>
          <a:p>
            <a:pPr lvl="0" algn="l">
              <a:spcBef>
                <a:spcPct val="0"/>
              </a:spcBef>
              <a:spcAft>
                <a:spcPct val="0"/>
              </a:spcAft>
              <a:buClrTx/>
              <a:buSzTx/>
              <a:buFontTx/>
            </a:pPr>
            <a:r>
              <a:rPr lang="en-US" sz="4000" dirty="0">
                <a:solidFill>
                  <a:schemeClr val="dk1">
                    <a:lumMod val="80000"/>
                    <a:lumOff val="20000"/>
                  </a:schemeClr>
                </a:solidFill>
                <a:latin typeface="+mn-lt"/>
                <a:sym typeface="+mn-ea"/>
              </a:rPr>
              <a:t>Những chữ “e” có vết nhòe, những chữ “r” hụt phần đuôi</a:t>
            </a:r>
          </a:p>
        </p:txBody>
      </p:sp>
      <p:sp>
        <p:nvSpPr>
          <p:cNvPr id="25" name="对象8"/>
          <p:cNvSpPr/>
          <p:nvPr>
            <p:custDataLst>
              <p:tags r:id="rId7"/>
            </p:custDataLst>
          </p:nvPr>
        </p:nvSpPr>
        <p:spPr>
          <a:xfrm>
            <a:off x="2933427" y="4933946"/>
            <a:ext cx="1091988" cy="1093365"/>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3600" b="1">
                <a:solidFill>
                  <a:schemeClr val="lt1">
                    <a:lumMod val="100000"/>
                  </a:schemeClr>
                </a:solidFill>
                <a:latin typeface="+mn-lt"/>
                <a:sym typeface="+mn-lt"/>
              </a:rPr>
              <a:t>2</a:t>
            </a:r>
            <a:endParaRPr lang="en-US" sz="3600" b="1" dirty="0">
              <a:solidFill>
                <a:schemeClr val="lt1">
                  <a:lumMod val="100000"/>
                </a:schemeClr>
              </a:solidFill>
              <a:latin typeface="+mn-lt"/>
              <a:sym typeface="+mn-lt"/>
            </a:endParaRPr>
          </a:p>
        </p:txBody>
      </p:sp>
      <p:sp>
        <p:nvSpPr>
          <p:cNvPr id="26" name="对象10"/>
          <p:cNvSpPr/>
          <p:nvPr>
            <p:custDataLst>
              <p:tags r:id="rId8"/>
            </p:custDataLst>
          </p:nvPr>
        </p:nvSpPr>
        <p:spPr>
          <a:xfrm>
            <a:off x="3088046" y="6671235"/>
            <a:ext cx="12507094" cy="1552086"/>
          </a:xfrm>
          <a:prstGeom prst="roundRect">
            <a:avLst>
              <a:gd name="adj" fmla="val 21493"/>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lstStyle/>
          <a:p>
            <a:pPr lvl="0" algn="l">
              <a:spcBef>
                <a:spcPct val="0"/>
              </a:spcBef>
              <a:spcAft>
                <a:spcPct val="0"/>
              </a:spcAft>
              <a:buClrTx/>
              <a:buSzTx/>
              <a:buFontTx/>
            </a:pPr>
            <a:r>
              <a:rPr lang="en-US" sz="4400" dirty="0">
                <a:solidFill>
                  <a:schemeClr val="dk1">
                    <a:lumMod val="80000"/>
                    <a:lumOff val="20000"/>
                  </a:schemeClr>
                </a:solidFill>
                <a:latin typeface="+mn-lt"/>
                <a:sym typeface="+mn-ea"/>
              </a:rPr>
              <a:t>T</a:t>
            </a:r>
            <a:r>
              <a:rPr lang="en-US" sz="4000" dirty="0">
                <a:solidFill>
                  <a:schemeClr val="dk1">
                    <a:lumMod val="80000"/>
                    <a:lumOff val="20000"/>
                  </a:schemeClr>
                </a:solidFill>
                <a:latin typeface="+mn-lt"/>
                <a:sym typeface="+mn-ea"/>
              </a:rPr>
              <a:t>hư người cha dượng trả lời Hôm cũng có những lỗi đánh máy và điểm trùng hợp như trên</a:t>
            </a:r>
          </a:p>
        </p:txBody>
      </p:sp>
      <p:sp>
        <p:nvSpPr>
          <p:cNvPr id="27" name="对象11"/>
          <p:cNvSpPr/>
          <p:nvPr>
            <p:custDataLst>
              <p:tags r:id="rId9"/>
            </p:custDataLst>
          </p:nvPr>
        </p:nvSpPr>
        <p:spPr>
          <a:xfrm>
            <a:off x="2856592" y="6901704"/>
            <a:ext cx="1091988" cy="1093365"/>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3600" b="1">
                <a:solidFill>
                  <a:schemeClr val="lt1">
                    <a:lumMod val="100000"/>
                  </a:schemeClr>
                </a:solidFill>
                <a:latin typeface="+mn-lt"/>
                <a:sym typeface="+mn-lt"/>
              </a:rPr>
              <a:t>3</a:t>
            </a:r>
            <a:endParaRPr lang="en-US" sz="3600" b="1" dirty="0">
              <a:solidFill>
                <a:schemeClr val="lt1">
                  <a:lumMod val="100000"/>
                </a:schemeClr>
              </a:solidFill>
              <a:latin typeface="+mn-lt"/>
              <a:sym typeface="+mn-lt"/>
            </a:endParaRPr>
          </a:p>
        </p:txBody>
      </p:sp>
      <p:sp>
        <p:nvSpPr>
          <p:cNvPr id="28" name="对象12"/>
          <p:cNvSpPr/>
          <p:nvPr>
            <p:custDataLst>
              <p:tags r:id="rId10"/>
            </p:custDataLst>
          </p:nvPr>
        </p:nvSpPr>
        <p:spPr>
          <a:xfrm>
            <a:off x="3200441" y="799783"/>
            <a:ext cx="12507094" cy="1471691"/>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rmAutofit/>
          </a:bodyPr>
          <a:lstStyle/>
          <a:p>
            <a:pPr lvl="0" algn="l">
              <a:spcBef>
                <a:spcPct val="0"/>
              </a:spcBef>
              <a:spcAft>
                <a:spcPct val="0"/>
              </a:spcAft>
              <a:buClrTx/>
              <a:buSzTx/>
              <a:buFontTx/>
            </a:pPr>
            <a:r>
              <a:rPr lang="en-US" sz="4400" b="1" dirty="0">
                <a:solidFill>
                  <a:schemeClr val="lt1">
                    <a:lumMod val="100000"/>
                  </a:schemeClr>
                </a:solidFill>
                <a:latin typeface="+mj-lt"/>
                <a:sym typeface="+mn-ea"/>
              </a:rPr>
              <a:t>2. Chi tiết quan trọng để phá án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animBg="1"/>
      <p:bldP spid="24" grpId="1"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22813" y="3002164"/>
            <a:ext cx="336487" cy="381288"/>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3. </a:t>
            </a:r>
            <a:r>
              <a:rPr lang="en-US" sz="4800" b="1" dirty="0" err="1">
                <a:solidFill>
                  <a:srgbClr val="000000"/>
                </a:solidFill>
                <a:latin typeface="Arial" panose="020B0604020202020204" pitchFamily="34" charset="0"/>
                <a:cs typeface="Arial" panose="020B0604020202020204" pitchFamily="34" charset="0"/>
              </a:rPr>
              <a:t>Nhân vật Hôm</a:t>
            </a:r>
            <a:endParaRPr lang="en-US" sz="4800" b="1" dirty="0">
              <a:solidFill>
                <a:srgbClr val="000000"/>
              </a:solidFill>
              <a:latin typeface="Arial" panose="020B0604020202020204" pitchFamily="34" charset="0"/>
              <a:cs typeface="Arial" panose="020B0604020202020204" pitchFamily="34" charset="0"/>
            </a:endParaRP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pic>
        <p:nvPicPr>
          <p:cNvPr id="36" name="Picture 3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81449" y="3233941"/>
            <a:ext cx="336487" cy="3812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5"/>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6"/>
          <a:srcRect l="9238" r="26441"/>
          <a:stretch>
            <a:fillRect/>
          </a:stretch>
        </p:blipFill>
        <p:spPr>
          <a:xfrm rot="10210985">
            <a:off x="-953417" y="-2733933"/>
            <a:ext cx="7959271" cy="290802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690510" y="8429930"/>
            <a:ext cx="7315200" cy="2258568"/>
          </a:xfrm>
          <a:prstGeom prst="rect">
            <a:avLst/>
          </a:prstGeom>
        </p:spPr>
      </p:pic>
      <p:graphicFrame>
        <p:nvGraphicFramePr>
          <p:cNvPr id="17" name="Table 16"/>
          <p:cNvGraphicFramePr/>
          <p:nvPr>
            <p:custDataLst>
              <p:tags r:id="rId1"/>
            </p:custDataLst>
          </p:nvPr>
        </p:nvGraphicFramePr>
        <p:xfrm>
          <a:off x="762635" y="334645"/>
          <a:ext cx="17024350" cy="8910955"/>
        </p:xfrm>
        <a:graphic>
          <a:graphicData uri="http://schemas.openxmlformats.org/drawingml/2006/table">
            <a:tbl>
              <a:tblPr/>
              <a:tblGrid>
                <a:gridCol w="4257040">
                  <a:extLst>
                    <a:ext uri="{9D8B030D-6E8A-4147-A177-3AD203B41FA5}">
                      <a16:colId xmlns:a16="http://schemas.microsoft.com/office/drawing/2014/main" val="20000"/>
                    </a:ext>
                  </a:extLst>
                </a:gridCol>
                <a:gridCol w="12767310">
                  <a:extLst>
                    <a:ext uri="{9D8B030D-6E8A-4147-A177-3AD203B41FA5}">
                      <a16:colId xmlns:a16="http://schemas.microsoft.com/office/drawing/2014/main" val="20001"/>
                    </a:ext>
                  </a:extLst>
                </a:gridCol>
              </a:tblGrid>
              <a:tr h="1394460">
                <a:tc gridSpan="2">
                  <a:txBody>
                    <a:bodyPr/>
                    <a:lstStyle/>
                    <a:p>
                      <a:pPr marL="68580" indent="0" algn="ctr">
                        <a:lnSpc>
                          <a:spcPct val="114000"/>
                        </a:lnSpc>
                        <a:spcBef>
                          <a:spcPct val="0"/>
                        </a:spcBef>
                        <a:spcAft>
                          <a:spcPct val="0"/>
                        </a:spcAft>
                      </a:pPr>
                      <a:r>
                        <a:rPr sz="4000" b="1">
                          <a:latin typeface="Times New Roman" panose="02020603050405020304"/>
                          <a:ea typeface="MS Mincho"/>
                        </a:rPr>
                        <a:t>PHIẾU HỌC TẬP</a:t>
                      </a:r>
                    </a:p>
                    <a:p>
                      <a:pPr marL="68580" indent="0" algn="ctr">
                        <a:lnSpc>
                          <a:spcPct val="114000"/>
                        </a:lnSpc>
                        <a:spcBef>
                          <a:spcPct val="0"/>
                        </a:spcBef>
                        <a:spcAft>
                          <a:spcPct val="0"/>
                        </a:spcAft>
                      </a:pPr>
                      <a:r>
                        <a:rPr sz="4000" b="1">
                          <a:latin typeface="Times New Roman" panose="02020603050405020304"/>
                          <a:ea typeface="MS Mincho"/>
                        </a:rPr>
                        <a:t>Tìm hiểu nhân vật Hôm</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en-US"/>
                    </a:p>
                  </a:txBody>
                  <a:tcPr>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3267075">
                <a:tc>
                  <a:txBody>
                    <a:bodyPr/>
                    <a:lstStyle/>
                    <a:p>
                      <a:pPr marL="68580" indent="0">
                        <a:lnSpc>
                          <a:spcPct val="114000"/>
                        </a:lnSpc>
                        <a:spcBef>
                          <a:spcPct val="0"/>
                        </a:spcBef>
                        <a:spcAft>
                          <a:spcPct val="0"/>
                        </a:spcAft>
                      </a:pPr>
                      <a:r>
                        <a:rPr sz="4400" b="1">
                          <a:latin typeface="Times New Roman" panose="02020603050405020304"/>
                          <a:ea typeface="MS Mincho"/>
                        </a:rPr>
                        <a:t>Lời nói</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nSpc>
                          <a:spcPct val="114000"/>
                        </a:lnSpc>
                        <a:spcBef>
                          <a:spcPct val="0"/>
                        </a:spcBef>
                        <a:spcAft>
                          <a:spcPct val="0"/>
                        </a:spcAft>
                      </a:pPr>
                      <a:r>
                        <a:rPr sz="4000">
                          <a:latin typeface="Times New Roman" panose="02020603050405020304"/>
                          <a:ea typeface="MS Mincho"/>
                        </a:rPr>
                        <a:t>- Chính cô gái mới là đối tượng cần xem xét đây!…Tôi thấy nhân thân của cô còn đáng quan tâm hơn cái câu chuyện cũ rích ấy.</a:t>
                      </a:r>
                    </a:p>
                    <a:p>
                      <a:pPr marL="68580" indent="0">
                        <a:lnSpc>
                          <a:spcPct val="114000"/>
                        </a:lnSpc>
                        <a:spcBef>
                          <a:spcPct val="0"/>
                        </a:spcBef>
                        <a:spcAft>
                          <a:spcPct val="0"/>
                        </a:spcAft>
                      </a:pPr>
                      <a:r>
                        <a:rPr sz="4000">
                          <a:latin typeface="Times New Roman" panose="02020603050405020304"/>
                          <a:ea typeface="MS Mincho"/>
                        </a:rPr>
                        <a:t>- Tôi còn nhận thấy Me-ri đã viết gì đó trước khi ra khỏi nhà,</a:t>
                      </a:r>
                      <a:endParaRPr sz="4000" b="1">
                        <a:latin typeface="Times New Roman" panose="02020603050405020304"/>
                        <a:ea typeface="MS Mincho"/>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394460">
                <a:tc>
                  <a:txBody>
                    <a:bodyPr/>
                    <a:lstStyle/>
                    <a:p>
                      <a:pPr marL="68580" indent="0">
                        <a:lnSpc>
                          <a:spcPct val="114000"/>
                        </a:lnSpc>
                        <a:spcBef>
                          <a:spcPct val="0"/>
                        </a:spcBef>
                        <a:spcAft>
                          <a:spcPct val="0"/>
                        </a:spcAft>
                      </a:pPr>
                      <a:r>
                        <a:rPr sz="4400" b="1">
                          <a:latin typeface="Times New Roman" panose="02020603050405020304"/>
                          <a:ea typeface="MS Mincho"/>
                        </a:rPr>
                        <a:t>Hành động</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nSpc>
                          <a:spcPct val="114000"/>
                        </a:lnSpc>
                        <a:spcBef>
                          <a:spcPct val="0"/>
                        </a:spcBef>
                        <a:spcAft>
                          <a:spcPct val="0"/>
                        </a:spcAft>
                      </a:pPr>
                      <a:r>
                        <a:rPr sz="4000">
                          <a:latin typeface="Times New Roman" panose="02020603050405020304"/>
                          <a:ea typeface="MS Mincho"/>
                        </a:rPr>
                        <a:t>Gửi 2 lá thư: một cho công ty ở thành phố, một cho Uyn-đi-banh và chờ thư phúc đáp</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697230">
                <a:tc>
                  <a:txBody>
                    <a:bodyPr/>
                    <a:lstStyle/>
                    <a:p>
                      <a:pPr marL="68580" indent="0">
                        <a:lnSpc>
                          <a:spcPct val="114000"/>
                        </a:lnSpc>
                        <a:spcBef>
                          <a:spcPct val="0"/>
                        </a:spcBef>
                        <a:spcAft>
                          <a:spcPct val="0"/>
                        </a:spcAft>
                      </a:pPr>
                      <a:r>
                        <a:rPr sz="4400" b="1">
                          <a:latin typeface="Times New Roman" panose="02020603050405020304"/>
                          <a:ea typeface="MS Mincho"/>
                        </a:rPr>
                        <a:t>Thái độ</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nSpc>
                          <a:spcPct val="114000"/>
                        </a:lnSpc>
                        <a:spcBef>
                          <a:spcPct val="0"/>
                        </a:spcBef>
                        <a:spcAft>
                          <a:spcPct val="0"/>
                        </a:spcAft>
                      </a:pPr>
                      <a:r>
                        <a:rPr sz="4000">
                          <a:latin typeface="Times New Roman" panose="02020603050405020304"/>
                          <a:ea typeface="MS Mincho"/>
                        </a:rPr>
                        <a:t>Rủa gã Uyn-đi-banh là đồ vô lại,…</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2091055">
                <a:tc>
                  <a:txBody>
                    <a:bodyPr/>
                    <a:lstStyle/>
                    <a:p>
                      <a:pPr marL="68580" indent="0">
                        <a:lnSpc>
                          <a:spcPct val="114000"/>
                        </a:lnSpc>
                        <a:spcBef>
                          <a:spcPct val="0"/>
                        </a:spcBef>
                        <a:spcAft>
                          <a:spcPct val="0"/>
                        </a:spcAft>
                      </a:pPr>
                      <a:r>
                        <a:rPr sz="4400" b="1">
                          <a:latin typeface="Times New Roman" panose="02020603050405020304"/>
                          <a:ea typeface="MS Mincho"/>
                        </a:rPr>
                        <a:t>Nhận xét về Hôm</a:t>
                      </a:r>
                    </a:p>
                  </a:txBody>
                  <a:tcPr marL="68580" marR="68580" marT="0" marB="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nSpc>
                          <a:spcPct val="114000"/>
                        </a:lnSpc>
                        <a:spcBef>
                          <a:spcPct val="0"/>
                        </a:spcBef>
                        <a:spcAft>
                          <a:spcPct val="0"/>
                        </a:spcAft>
                      </a:pPr>
                      <a:r>
                        <a:rPr sz="4000">
                          <a:latin typeface="Times New Roman" panose="02020603050405020304"/>
                          <a:ea typeface="MS Mincho"/>
                        </a:rPr>
                        <a:t>- Hôm là người có óc quan sát tinh tường, có khả năng tổng hợp, kết nối thông tin và năng lực phán đoán, suy luận tốt.</a:t>
                      </a:r>
                    </a:p>
                    <a:p>
                      <a:pPr marL="68580" indent="0">
                        <a:lnSpc>
                          <a:spcPct val="114000"/>
                        </a:lnSpc>
                        <a:spcBef>
                          <a:spcPct val="0"/>
                        </a:spcBef>
                        <a:spcAft>
                          <a:spcPct val="0"/>
                        </a:spcAft>
                      </a:pPr>
                      <a:r>
                        <a:rPr sz="4000">
                          <a:latin typeface="Times New Roman" panose="02020603050405020304"/>
                          <a:ea typeface="MS Mincho"/>
                        </a:rPr>
                        <a:t>- Hôm còn là người chính nghĩa.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sym typeface="+mn-ea"/>
              </a:rPr>
              <a:t>4.Chủ đề, thông điệp</a:t>
            </a:r>
            <a:endParaRPr lang="en-US" sz="4800" b="1" dirty="0">
              <a:solidFill>
                <a:srgbClr val="000000"/>
              </a:solidFill>
              <a:latin typeface="Arial" panose="020B0604020202020204" pitchFamily="34" charset="0"/>
              <a:cs typeface="Arial" panose="020B0604020202020204" pitchFamily="34" charset="0"/>
            </a:endParaRP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sp>
        <p:nvSpPr>
          <p:cNvPr id="4" name="TextBox 10"/>
          <p:cNvSpPr txBox="1"/>
          <p:nvPr/>
        </p:nvSpPr>
        <p:spPr>
          <a:xfrm>
            <a:off x="762000" y="1638300"/>
            <a:ext cx="15894685" cy="4308475"/>
          </a:xfrm>
          <a:prstGeom prst="rect">
            <a:avLst/>
          </a:prstGeom>
        </p:spPr>
        <p:txBody>
          <a:bodyPr wrap="square" lIns="0" tIns="0" rIns="0" bIns="0" rtlCol="0" anchor="t">
            <a:spAutoFit/>
          </a:bodyPr>
          <a:lstStyle/>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Chủ đề: lòng tham đánh mất nhân tính. </a:t>
            </a:r>
          </a:p>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Thông điệp: </a:t>
            </a:r>
          </a:p>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Niềm tin vào chính nghĩa. </a:t>
            </a:r>
          </a:p>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Lời cảnh tỉnh cho những kẻ tham lam, mất hết nhân tính.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III. TỔNG KẾT</a:t>
            </a: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sp>
        <p:nvSpPr>
          <p:cNvPr id="4" name="TextBox 10"/>
          <p:cNvSpPr txBox="1"/>
          <p:nvPr/>
        </p:nvSpPr>
        <p:spPr>
          <a:xfrm>
            <a:off x="1295400" y="1598295"/>
            <a:ext cx="15894685" cy="7540625"/>
          </a:xfrm>
          <a:prstGeom prst="rect">
            <a:avLst/>
          </a:prstGeom>
        </p:spPr>
        <p:txBody>
          <a:bodyPr wrap="square" lIns="0" tIns="0" rIns="0" bIns="0" rtlCol="0" anchor="t">
            <a:spAutoFit/>
          </a:bodyPr>
          <a:lstStyle/>
          <a:p>
            <a:pPr algn="just">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1. Nghệ thuật</a:t>
            </a:r>
          </a:p>
          <a:p>
            <a:pPr algn="just">
              <a:lnSpc>
                <a:spcPts val="8400"/>
              </a:lnSpc>
              <a:spcBef>
                <a:spcPct val="0"/>
              </a:spcBef>
            </a:pPr>
            <a:r>
              <a:rPr lang="en-US" sz="4800" dirty="0">
                <a:solidFill>
                  <a:srgbClr val="000000"/>
                </a:solidFill>
                <a:latin typeface="Arial" panose="020B0604020202020204" pitchFamily="34" charset="0"/>
                <a:cs typeface="Arial" panose="020B0604020202020204" pitchFamily="34" charset="0"/>
              </a:rPr>
              <a:t>Cốt truyện hấp dẫn, chứa đựng tình huống bất ngờ, nhân vật chính được khắc họa sống động,…</a:t>
            </a:r>
          </a:p>
          <a:p>
            <a:pPr algn="just">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2.Nội dung</a:t>
            </a:r>
          </a:p>
          <a:p>
            <a:pPr algn="just">
              <a:lnSpc>
                <a:spcPts val="8400"/>
              </a:lnSpc>
              <a:spcBef>
                <a:spcPct val="0"/>
              </a:spcBef>
            </a:pPr>
            <a:r>
              <a:rPr lang="en-US" sz="4800" dirty="0">
                <a:solidFill>
                  <a:srgbClr val="000000"/>
                </a:solidFill>
                <a:latin typeface="Arial" panose="020B0604020202020204" pitchFamily="34" charset="0"/>
                <a:cs typeface="Arial" panose="020B0604020202020204" pitchFamily="34" charset="0"/>
              </a:rPr>
              <a:t>Truyện kể về việc thám tử Hôm phá án vụ mất tích của một vị hôn phu. Bằng tài năng của mình, Hôm đã vạch trần bộ mặt và âm mưu của kẻ chủ mưu.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III. TỔNG KẾT</a:t>
            </a: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sp>
        <p:nvSpPr>
          <p:cNvPr id="4" name="TextBox 10"/>
          <p:cNvSpPr txBox="1"/>
          <p:nvPr/>
        </p:nvSpPr>
        <p:spPr>
          <a:xfrm>
            <a:off x="1295400" y="1598295"/>
            <a:ext cx="15894685" cy="6463030"/>
          </a:xfrm>
          <a:prstGeom prst="rect">
            <a:avLst/>
          </a:prstGeom>
        </p:spPr>
        <p:txBody>
          <a:bodyPr wrap="square"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3.Cách đọc truyện trinh thám</a:t>
            </a: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Nhận diện tình huống nảy sinh vụ án.</a:t>
            </a: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Tìm những chi tiết quan trọng, có ý nghĩa bước ngoặt để khám phá vụ án.</a:t>
            </a: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Tìm hiểu nhân vật chính</a:t>
            </a: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Phân tích nét đặc sắc về nghệ thuật kể chuyện </a:t>
            </a: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Liên hệ-kết nối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546" t="21874" r="-20546" b="21875"/>
          <a:stretch>
            <a:fillRect/>
          </a:stretch>
        </p:blipFill>
        <p:spPr>
          <a:xfrm>
            <a:off x="-3886200" y="0"/>
            <a:ext cx="264414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66016" y="5598980"/>
            <a:ext cx="7268134" cy="6368702"/>
          </a:xfrm>
          <a:prstGeom prst="rect">
            <a:avLst/>
          </a:prstGeom>
        </p:spPr>
      </p:pic>
      <p:pic>
        <p:nvPicPr>
          <p:cNvPr id="4" name="Picture 4"/>
          <p:cNvPicPr>
            <a:picLocks noChangeAspect="1"/>
          </p:cNvPicPr>
          <p:nvPr/>
        </p:nvPicPr>
        <p:blipFill>
          <a:blip r:embed="rId5"/>
          <a:srcRect/>
          <a:stretch>
            <a:fillRect/>
          </a:stretch>
        </p:blipFill>
        <p:spPr>
          <a:xfrm>
            <a:off x="9287975" y="585155"/>
            <a:ext cx="4708490" cy="3390113"/>
          </a:xfrm>
          <a:prstGeom prst="rect">
            <a:avLst/>
          </a:prstGeom>
        </p:spPr>
      </p:pic>
      <p:grpSp>
        <p:nvGrpSpPr>
          <p:cNvPr id="5" name="Group 5"/>
          <p:cNvGrpSpPr/>
          <p:nvPr/>
        </p:nvGrpSpPr>
        <p:grpSpPr>
          <a:xfrm>
            <a:off x="1466237" y="2291366"/>
            <a:ext cx="14535763" cy="6052533"/>
            <a:chOff x="0" y="0"/>
            <a:chExt cx="2606563" cy="996169"/>
          </a:xfrm>
        </p:grpSpPr>
        <p:sp>
          <p:nvSpPr>
            <p:cNvPr id="6" name="Freeform 6"/>
            <p:cNvSpPr/>
            <p:nvPr/>
          </p:nvSpPr>
          <p:spPr>
            <a:xfrm>
              <a:off x="31750" y="31750"/>
              <a:ext cx="2543063" cy="932669"/>
            </a:xfrm>
            <a:custGeom>
              <a:avLst/>
              <a:gdLst/>
              <a:ahLst/>
              <a:cxnLst/>
              <a:rect l="l" t="t" r="r" b="b"/>
              <a:pathLst>
                <a:path w="2543063" h="932669">
                  <a:moveTo>
                    <a:pt x="2450353" y="932669"/>
                  </a:moveTo>
                  <a:lnTo>
                    <a:pt x="92710" y="932669"/>
                  </a:lnTo>
                  <a:cubicBezTo>
                    <a:pt x="41910" y="932669"/>
                    <a:pt x="0" y="890759"/>
                    <a:pt x="0" y="839959"/>
                  </a:cubicBezTo>
                  <a:lnTo>
                    <a:pt x="0" y="92710"/>
                  </a:lnTo>
                  <a:cubicBezTo>
                    <a:pt x="0" y="41910"/>
                    <a:pt x="41910" y="0"/>
                    <a:pt x="92710" y="0"/>
                  </a:cubicBezTo>
                  <a:lnTo>
                    <a:pt x="2449083" y="0"/>
                  </a:lnTo>
                  <a:cubicBezTo>
                    <a:pt x="2499883" y="0"/>
                    <a:pt x="2541793" y="41910"/>
                    <a:pt x="2541793" y="92710"/>
                  </a:cubicBezTo>
                  <a:lnTo>
                    <a:pt x="2541793" y="838689"/>
                  </a:lnTo>
                  <a:cubicBezTo>
                    <a:pt x="2543063" y="890759"/>
                    <a:pt x="2501153" y="932669"/>
                    <a:pt x="2450353" y="932669"/>
                  </a:cubicBezTo>
                  <a:close/>
                </a:path>
              </a:pathLst>
            </a:custGeom>
            <a:solidFill>
              <a:srgbClr val="FFF1EA"/>
            </a:solidFill>
          </p:spPr>
        </p:sp>
        <p:sp>
          <p:nvSpPr>
            <p:cNvPr id="7" name="Freeform 7"/>
            <p:cNvSpPr/>
            <p:nvPr/>
          </p:nvSpPr>
          <p:spPr>
            <a:xfrm>
              <a:off x="0" y="0"/>
              <a:ext cx="2606563" cy="996169"/>
            </a:xfrm>
            <a:custGeom>
              <a:avLst/>
              <a:gdLst/>
              <a:ahLst/>
              <a:cxnLst/>
              <a:rect l="l" t="t" r="r" b="b"/>
              <a:pathLst>
                <a:path w="2606563" h="996169">
                  <a:moveTo>
                    <a:pt x="2482103" y="59690"/>
                  </a:moveTo>
                  <a:cubicBezTo>
                    <a:pt x="2517663" y="59690"/>
                    <a:pt x="2546873" y="88900"/>
                    <a:pt x="2546873" y="124460"/>
                  </a:cubicBezTo>
                  <a:lnTo>
                    <a:pt x="2546873" y="871709"/>
                  </a:lnTo>
                  <a:cubicBezTo>
                    <a:pt x="2546873" y="907269"/>
                    <a:pt x="2517663" y="936479"/>
                    <a:pt x="2482103" y="936479"/>
                  </a:cubicBezTo>
                  <a:lnTo>
                    <a:pt x="124460" y="936479"/>
                  </a:lnTo>
                  <a:cubicBezTo>
                    <a:pt x="88900" y="936479"/>
                    <a:pt x="59690" y="907269"/>
                    <a:pt x="59690" y="871709"/>
                  </a:cubicBezTo>
                  <a:lnTo>
                    <a:pt x="59690" y="124460"/>
                  </a:lnTo>
                  <a:cubicBezTo>
                    <a:pt x="59690" y="88900"/>
                    <a:pt x="88900" y="59690"/>
                    <a:pt x="124460" y="59690"/>
                  </a:cubicBezTo>
                  <a:lnTo>
                    <a:pt x="2482103" y="59690"/>
                  </a:lnTo>
                  <a:moveTo>
                    <a:pt x="2482103" y="0"/>
                  </a:moveTo>
                  <a:lnTo>
                    <a:pt x="124460" y="0"/>
                  </a:lnTo>
                  <a:cubicBezTo>
                    <a:pt x="55880" y="0"/>
                    <a:pt x="0" y="55880"/>
                    <a:pt x="0" y="124460"/>
                  </a:cubicBezTo>
                  <a:lnTo>
                    <a:pt x="0" y="871709"/>
                  </a:lnTo>
                  <a:cubicBezTo>
                    <a:pt x="0" y="940289"/>
                    <a:pt x="55880" y="996169"/>
                    <a:pt x="124460" y="996169"/>
                  </a:cubicBezTo>
                  <a:lnTo>
                    <a:pt x="2482103" y="996169"/>
                  </a:lnTo>
                  <a:cubicBezTo>
                    <a:pt x="2550683" y="996169"/>
                    <a:pt x="2606563" y="940289"/>
                    <a:pt x="2606563" y="871709"/>
                  </a:cubicBezTo>
                  <a:lnTo>
                    <a:pt x="2606563" y="124460"/>
                  </a:lnTo>
                  <a:cubicBezTo>
                    <a:pt x="2606563" y="55880"/>
                    <a:pt x="2550683" y="0"/>
                    <a:pt x="2482103" y="0"/>
                  </a:cubicBezTo>
                  <a:close/>
                </a:path>
              </a:pathLst>
            </a:custGeom>
            <a:solidFill>
              <a:srgbClr val="BF9078"/>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3303077" flipH="1">
            <a:off x="15367195" y="-384963"/>
            <a:ext cx="3415303" cy="2390712"/>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5701" y="196255"/>
            <a:ext cx="7619925" cy="1814928"/>
          </a:xfrm>
          <a:prstGeom prst="rect">
            <a:avLst/>
          </a:prstGeom>
        </p:spPr>
      </p:pic>
      <p:pic>
        <p:nvPicPr>
          <p:cNvPr id="10" name="Picture 10"/>
          <p:cNvPicPr>
            <a:picLocks noChangeAspect="1"/>
          </p:cNvPicPr>
          <p:nvPr/>
        </p:nvPicPr>
        <p:blipFill>
          <a:blip r:embed="rId9"/>
          <a:srcRect/>
          <a:stretch>
            <a:fillRect/>
          </a:stretch>
        </p:blipFill>
        <p:spPr>
          <a:xfrm>
            <a:off x="7842268" y="2011182"/>
            <a:ext cx="1026716" cy="1256319"/>
          </a:xfrm>
          <a:prstGeom prst="rect">
            <a:avLst/>
          </a:prstGeom>
        </p:spPr>
      </p:pic>
      <p:pic>
        <p:nvPicPr>
          <p:cNvPr id="11" name="Picture 11"/>
          <p:cNvPicPr>
            <a:picLocks noChangeAspect="1"/>
          </p:cNvPicPr>
          <p:nvPr/>
        </p:nvPicPr>
        <p:blipFill>
          <a:blip r:embed="rId9"/>
          <a:srcRect/>
          <a:stretch>
            <a:fillRect/>
          </a:stretch>
        </p:blipFill>
        <p:spPr>
          <a:xfrm flipH="1">
            <a:off x="15957272" y="3536263"/>
            <a:ext cx="1026716" cy="125631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4961" y="7557303"/>
            <a:ext cx="3631895" cy="4114800"/>
          </a:xfrm>
          <a:prstGeom prst="rect">
            <a:avLst/>
          </a:prstGeom>
        </p:spPr>
      </p:pic>
      <p:sp>
        <p:nvSpPr>
          <p:cNvPr id="14" name="TextBox 14"/>
          <p:cNvSpPr txBox="1"/>
          <p:nvPr/>
        </p:nvSpPr>
        <p:spPr>
          <a:xfrm>
            <a:off x="1466237" y="585155"/>
            <a:ext cx="8399781" cy="897682"/>
          </a:xfrm>
          <a:prstGeom prst="rect">
            <a:avLst/>
          </a:prstGeom>
        </p:spPr>
        <p:txBody>
          <a:bodyPr lIns="0" tIns="0" rIns="0" bIns="0" rtlCol="0" anchor="t">
            <a:spAutoFit/>
          </a:bodyPr>
          <a:lstStyle/>
          <a:p>
            <a:pPr>
              <a:lnSpc>
                <a:spcPts val="7005"/>
              </a:lnSpc>
              <a:spcBef>
                <a:spcPct val="0"/>
              </a:spcBef>
            </a:pPr>
            <a:r>
              <a:rPr lang="en-US" sz="5840">
                <a:solidFill>
                  <a:srgbClr val="F8F5F1"/>
                </a:solidFill>
                <a:latin typeface="Fraunces Bold"/>
              </a:rPr>
              <a:t>V. VẬN DỤNG</a:t>
            </a:r>
          </a:p>
        </p:txBody>
      </p:sp>
      <p:sp>
        <p:nvSpPr>
          <p:cNvPr id="15" name="TextBox 15"/>
          <p:cNvSpPr txBox="1"/>
          <p:nvPr/>
        </p:nvSpPr>
        <p:spPr>
          <a:xfrm>
            <a:off x="1905000" y="3086100"/>
            <a:ext cx="12832268" cy="3960495"/>
          </a:xfrm>
          <a:prstGeom prst="rect">
            <a:avLst/>
          </a:prstGeom>
        </p:spPr>
        <p:txBody>
          <a:bodyPr wrap="square" lIns="0" tIns="0" rIns="0" bIns="0" rtlCol="0" anchor="t">
            <a:spAutoFit/>
          </a:bodyPr>
          <a:lstStyle/>
          <a:p>
            <a:pPr marL="971550" lvl="1" indent="-485775" algn="ctr">
              <a:lnSpc>
                <a:spcPct val="130000"/>
              </a:lnSpc>
              <a:buFont typeface="Arial" panose="020B0604020202020204"/>
              <a:buChar char="•"/>
            </a:pPr>
            <a:r>
              <a:rPr lang="en-US" sz="6600" spc="112">
                <a:solidFill>
                  <a:srgbClr val="503428"/>
                </a:solidFill>
              </a:rPr>
              <a:t>? Trong các chi tiết khám phá vụ án, em ấn tượng đặc biệt nhất với chi tiết nào? Vì sao?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546" t="21874" r="-20546" b="21875"/>
          <a:stretch>
            <a:fillRect/>
          </a:stretch>
        </p:blipFill>
        <p:spPr>
          <a:xfrm>
            <a:off x="-3810000" y="0"/>
            <a:ext cx="264414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66016" y="5598980"/>
            <a:ext cx="7268134" cy="6368702"/>
          </a:xfrm>
          <a:prstGeom prst="rect">
            <a:avLst/>
          </a:prstGeom>
        </p:spPr>
      </p:pic>
      <p:pic>
        <p:nvPicPr>
          <p:cNvPr id="4" name="Picture 4"/>
          <p:cNvPicPr>
            <a:picLocks noChangeAspect="1"/>
          </p:cNvPicPr>
          <p:nvPr/>
        </p:nvPicPr>
        <p:blipFill>
          <a:blip r:embed="rId5"/>
          <a:srcRect/>
          <a:stretch>
            <a:fillRect/>
          </a:stretch>
        </p:blipFill>
        <p:spPr>
          <a:xfrm>
            <a:off x="9287975" y="585155"/>
            <a:ext cx="4708490" cy="3390113"/>
          </a:xfrm>
          <a:prstGeom prst="rect">
            <a:avLst/>
          </a:prstGeom>
        </p:spPr>
      </p:pic>
      <p:grpSp>
        <p:nvGrpSpPr>
          <p:cNvPr id="5" name="Group 5"/>
          <p:cNvGrpSpPr/>
          <p:nvPr/>
        </p:nvGrpSpPr>
        <p:grpSpPr>
          <a:xfrm>
            <a:off x="1466237" y="2291366"/>
            <a:ext cx="14535763" cy="6052533"/>
            <a:chOff x="0" y="0"/>
            <a:chExt cx="2606563" cy="996169"/>
          </a:xfrm>
        </p:grpSpPr>
        <p:sp>
          <p:nvSpPr>
            <p:cNvPr id="6" name="Freeform 6"/>
            <p:cNvSpPr/>
            <p:nvPr/>
          </p:nvSpPr>
          <p:spPr>
            <a:xfrm>
              <a:off x="31750" y="31750"/>
              <a:ext cx="2543063" cy="932669"/>
            </a:xfrm>
            <a:custGeom>
              <a:avLst/>
              <a:gdLst/>
              <a:ahLst/>
              <a:cxnLst/>
              <a:rect l="l" t="t" r="r" b="b"/>
              <a:pathLst>
                <a:path w="2543063" h="932669">
                  <a:moveTo>
                    <a:pt x="2450353" y="932669"/>
                  </a:moveTo>
                  <a:lnTo>
                    <a:pt x="92710" y="932669"/>
                  </a:lnTo>
                  <a:cubicBezTo>
                    <a:pt x="41910" y="932669"/>
                    <a:pt x="0" y="890759"/>
                    <a:pt x="0" y="839959"/>
                  </a:cubicBezTo>
                  <a:lnTo>
                    <a:pt x="0" y="92710"/>
                  </a:lnTo>
                  <a:cubicBezTo>
                    <a:pt x="0" y="41910"/>
                    <a:pt x="41910" y="0"/>
                    <a:pt x="92710" y="0"/>
                  </a:cubicBezTo>
                  <a:lnTo>
                    <a:pt x="2449083" y="0"/>
                  </a:lnTo>
                  <a:cubicBezTo>
                    <a:pt x="2499883" y="0"/>
                    <a:pt x="2541793" y="41910"/>
                    <a:pt x="2541793" y="92710"/>
                  </a:cubicBezTo>
                  <a:lnTo>
                    <a:pt x="2541793" y="838689"/>
                  </a:lnTo>
                  <a:cubicBezTo>
                    <a:pt x="2543063" y="890759"/>
                    <a:pt x="2501153" y="932669"/>
                    <a:pt x="2450353" y="932669"/>
                  </a:cubicBezTo>
                  <a:close/>
                </a:path>
              </a:pathLst>
            </a:custGeom>
            <a:solidFill>
              <a:srgbClr val="FFF1EA"/>
            </a:solidFill>
          </p:spPr>
        </p:sp>
        <p:sp>
          <p:nvSpPr>
            <p:cNvPr id="7" name="Freeform 7"/>
            <p:cNvSpPr/>
            <p:nvPr/>
          </p:nvSpPr>
          <p:spPr>
            <a:xfrm>
              <a:off x="0" y="0"/>
              <a:ext cx="2606563" cy="996169"/>
            </a:xfrm>
            <a:custGeom>
              <a:avLst/>
              <a:gdLst/>
              <a:ahLst/>
              <a:cxnLst/>
              <a:rect l="l" t="t" r="r" b="b"/>
              <a:pathLst>
                <a:path w="2606563" h="996169">
                  <a:moveTo>
                    <a:pt x="2482103" y="59690"/>
                  </a:moveTo>
                  <a:cubicBezTo>
                    <a:pt x="2517663" y="59690"/>
                    <a:pt x="2546873" y="88900"/>
                    <a:pt x="2546873" y="124460"/>
                  </a:cubicBezTo>
                  <a:lnTo>
                    <a:pt x="2546873" y="871709"/>
                  </a:lnTo>
                  <a:cubicBezTo>
                    <a:pt x="2546873" y="907269"/>
                    <a:pt x="2517663" y="936479"/>
                    <a:pt x="2482103" y="936479"/>
                  </a:cubicBezTo>
                  <a:lnTo>
                    <a:pt x="124460" y="936479"/>
                  </a:lnTo>
                  <a:cubicBezTo>
                    <a:pt x="88900" y="936479"/>
                    <a:pt x="59690" y="907269"/>
                    <a:pt x="59690" y="871709"/>
                  </a:cubicBezTo>
                  <a:lnTo>
                    <a:pt x="59690" y="124460"/>
                  </a:lnTo>
                  <a:cubicBezTo>
                    <a:pt x="59690" y="88900"/>
                    <a:pt x="88900" y="59690"/>
                    <a:pt x="124460" y="59690"/>
                  </a:cubicBezTo>
                  <a:lnTo>
                    <a:pt x="2482103" y="59690"/>
                  </a:lnTo>
                  <a:moveTo>
                    <a:pt x="2482103" y="0"/>
                  </a:moveTo>
                  <a:lnTo>
                    <a:pt x="124460" y="0"/>
                  </a:lnTo>
                  <a:cubicBezTo>
                    <a:pt x="55880" y="0"/>
                    <a:pt x="0" y="55880"/>
                    <a:pt x="0" y="124460"/>
                  </a:cubicBezTo>
                  <a:lnTo>
                    <a:pt x="0" y="871709"/>
                  </a:lnTo>
                  <a:cubicBezTo>
                    <a:pt x="0" y="940289"/>
                    <a:pt x="55880" y="996169"/>
                    <a:pt x="124460" y="996169"/>
                  </a:cubicBezTo>
                  <a:lnTo>
                    <a:pt x="2482103" y="996169"/>
                  </a:lnTo>
                  <a:cubicBezTo>
                    <a:pt x="2550683" y="996169"/>
                    <a:pt x="2606563" y="940289"/>
                    <a:pt x="2606563" y="871709"/>
                  </a:cubicBezTo>
                  <a:lnTo>
                    <a:pt x="2606563" y="124460"/>
                  </a:lnTo>
                  <a:cubicBezTo>
                    <a:pt x="2606563" y="55880"/>
                    <a:pt x="2550683" y="0"/>
                    <a:pt x="2482103" y="0"/>
                  </a:cubicBezTo>
                  <a:close/>
                </a:path>
              </a:pathLst>
            </a:custGeom>
            <a:solidFill>
              <a:srgbClr val="BF9078"/>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3303077" flipH="1">
            <a:off x="15367195" y="-384963"/>
            <a:ext cx="3415303" cy="2390712"/>
          </a:xfrm>
          <a:prstGeom prst="rect">
            <a:avLst/>
          </a:prstGeom>
        </p:spPr>
      </p:pic>
      <p:pic>
        <p:nvPicPr>
          <p:cNvPr id="10" name="Picture 10"/>
          <p:cNvPicPr>
            <a:picLocks noChangeAspect="1"/>
          </p:cNvPicPr>
          <p:nvPr/>
        </p:nvPicPr>
        <p:blipFill>
          <a:blip r:embed="rId7"/>
          <a:srcRect/>
          <a:stretch>
            <a:fillRect/>
          </a:stretch>
        </p:blipFill>
        <p:spPr>
          <a:xfrm>
            <a:off x="7842268" y="2011182"/>
            <a:ext cx="1026716" cy="1256319"/>
          </a:xfrm>
          <a:prstGeom prst="rect">
            <a:avLst/>
          </a:prstGeom>
        </p:spPr>
      </p:pic>
      <p:pic>
        <p:nvPicPr>
          <p:cNvPr id="11" name="Picture 11"/>
          <p:cNvPicPr>
            <a:picLocks noChangeAspect="1"/>
          </p:cNvPicPr>
          <p:nvPr/>
        </p:nvPicPr>
        <p:blipFill>
          <a:blip r:embed="rId7"/>
          <a:srcRect/>
          <a:stretch>
            <a:fillRect/>
          </a:stretch>
        </p:blipFill>
        <p:spPr>
          <a:xfrm flipH="1">
            <a:off x="15957272" y="3536263"/>
            <a:ext cx="1026716" cy="1256319"/>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4961" y="7557303"/>
            <a:ext cx="3631895" cy="4114800"/>
          </a:xfrm>
          <a:prstGeom prst="rect">
            <a:avLst/>
          </a:prstGeom>
        </p:spPr>
      </p:pic>
      <p:sp>
        <p:nvSpPr>
          <p:cNvPr id="15" name="TextBox 15"/>
          <p:cNvSpPr txBox="1"/>
          <p:nvPr/>
        </p:nvSpPr>
        <p:spPr>
          <a:xfrm>
            <a:off x="5181600" y="4152900"/>
            <a:ext cx="12832268" cy="1795043"/>
          </a:xfrm>
          <a:prstGeom prst="rect">
            <a:avLst/>
          </a:prstGeom>
        </p:spPr>
        <p:txBody>
          <a:bodyPr wrap="square" lIns="0" tIns="0" rIns="0" bIns="0" rtlCol="0" anchor="t">
            <a:spAutoFit/>
          </a:bodyPr>
          <a:lstStyle/>
          <a:p>
            <a:pPr marL="485775" lvl="1" algn="just">
              <a:lnSpc>
                <a:spcPct val="130000"/>
              </a:lnSpc>
            </a:pPr>
            <a:r>
              <a:rPr lang="en-US" sz="10000" spc="112">
                <a:solidFill>
                  <a:srgbClr val="503428"/>
                </a:solidFill>
                <a:latin typeface="#9Slide05 SVNShintia Script" panose="02000804000000020003" pitchFamily="2" charset="0"/>
              </a:rPr>
              <a:t>Cảm ơn các em!</a:t>
            </a:r>
            <a:endParaRPr lang="en-US" sz="10000" spc="112" dirty="0">
              <a:solidFill>
                <a:srgbClr val="503428"/>
              </a:solidFill>
              <a:latin typeface="#9Slide05 SVNShintia Script" panose="02000804000000020003"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l="-52" t="31123" r="9831" b="31878"/>
          <a:stretch>
            <a:fillRect/>
          </a:stretch>
        </p:blipFill>
        <p:spPr>
          <a:xfrm>
            <a:off x="-40609" y="0"/>
            <a:ext cx="18328609" cy="10287000"/>
          </a:xfrm>
          <a:prstGeom prst="rect">
            <a:avLst/>
          </a:prstGeom>
        </p:spPr>
      </p:pic>
      <p:grpSp>
        <p:nvGrpSpPr>
          <p:cNvPr id="3" name="Group 3"/>
          <p:cNvGrpSpPr/>
          <p:nvPr/>
        </p:nvGrpSpPr>
        <p:grpSpPr>
          <a:xfrm>
            <a:off x="1127933" y="538042"/>
            <a:ext cx="16395489" cy="9452867"/>
            <a:chOff x="0" y="0"/>
            <a:chExt cx="2047413" cy="1180442"/>
          </a:xfrm>
        </p:grpSpPr>
        <p:sp>
          <p:nvSpPr>
            <p:cNvPr id="4" name="Freeform 4"/>
            <p:cNvSpPr/>
            <p:nvPr/>
          </p:nvSpPr>
          <p:spPr>
            <a:xfrm>
              <a:off x="0" y="0"/>
              <a:ext cx="2047413" cy="1180442"/>
            </a:xfrm>
            <a:custGeom>
              <a:avLst/>
              <a:gdLst/>
              <a:ahLst/>
              <a:cxnLst/>
              <a:rect l="l" t="t" r="r" b="b"/>
              <a:pathLst>
                <a:path w="2047413" h="1180442">
                  <a:moveTo>
                    <a:pt x="1922953" y="1180442"/>
                  </a:moveTo>
                  <a:lnTo>
                    <a:pt x="124460" y="1180442"/>
                  </a:lnTo>
                  <a:cubicBezTo>
                    <a:pt x="55880" y="1180442"/>
                    <a:pt x="0" y="1124562"/>
                    <a:pt x="0" y="1055982"/>
                  </a:cubicBezTo>
                  <a:lnTo>
                    <a:pt x="0" y="124460"/>
                  </a:lnTo>
                  <a:cubicBezTo>
                    <a:pt x="0" y="55880"/>
                    <a:pt x="55880" y="0"/>
                    <a:pt x="124460" y="0"/>
                  </a:cubicBezTo>
                  <a:lnTo>
                    <a:pt x="1922953" y="0"/>
                  </a:lnTo>
                  <a:cubicBezTo>
                    <a:pt x="1991533" y="0"/>
                    <a:pt x="2047413" y="55880"/>
                    <a:pt x="2047413" y="124460"/>
                  </a:cubicBezTo>
                  <a:lnTo>
                    <a:pt x="2047413" y="1055982"/>
                  </a:lnTo>
                  <a:cubicBezTo>
                    <a:pt x="2047413" y="1124562"/>
                    <a:pt x="1991533" y="1180442"/>
                    <a:pt x="1922953" y="1180442"/>
                  </a:cubicBezTo>
                  <a:close/>
                </a:path>
              </a:pathLst>
            </a:custGeom>
            <a:solidFill>
              <a:srgbClr val="FFF1EA"/>
            </a:solidFill>
          </p:spPr>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4630">
            <a:off x="-810313" y="8001980"/>
            <a:ext cx="3389947" cy="2372963"/>
          </a:xfrm>
          <a:prstGeom prst="rect">
            <a:avLst/>
          </a:prstGeom>
        </p:spPr>
      </p:pic>
      <p:pic>
        <p:nvPicPr>
          <p:cNvPr id="6" name="Picture 6"/>
          <p:cNvPicPr>
            <a:picLocks noChangeAspect="1"/>
          </p:cNvPicPr>
          <p:nvPr/>
        </p:nvPicPr>
        <p:blipFill>
          <a:blip r:embed="rId6"/>
          <a:srcRect/>
          <a:stretch>
            <a:fillRect/>
          </a:stretch>
        </p:blipFill>
        <p:spPr>
          <a:xfrm>
            <a:off x="371302" y="211787"/>
            <a:ext cx="1026716" cy="1256319"/>
          </a:xfrm>
          <a:prstGeom prst="rect">
            <a:avLst/>
          </a:prstGeom>
        </p:spPr>
      </p:pic>
      <p:pic>
        <p:nvPicPr>
          <p:cNvPr id="7" name="Picture 7"/>
          <p:cNvPicPr>
            <a:picLocks noChangeAspect="1"/>
          </p:cNvPicPr>
          <p:nvPr/>
        </p:nvPicPr>
        <p:blipFill>
          <a:blip r:embed="rId6"/>
          <a:srcRect/>
          <a:stretch>
            <a:fillRect/>
          </a:stretch>
        </p:blipFill>
        <p:spPr>
          <a:xfrm flipH="1">
            <a:off x="10976744" y="7932143"/>
            <a:ext cx="1026716" cy="1256319"/>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679648">
            <a:off x="15483761" y="-836102"/>
            <a:ext cx="3718381" cy="4287442"/>
          </a:xfrm>
          <a:prstGeom prst="rect">
            <a:avLst/>
          </a:prstGeom>
        </p:spPr>
      </p:pic>
      <p:sp>
        <p:nvSpPr>
          <p:cNvPr id="12" name="TextBox 12"/>
          <p:cNvSpPr txBox="1"/>
          <p:nvPr/>
        </p:nvSpPr>
        <p:spPr>
          <a:xfrm>
            <a:off x="5618495" y="1413230"/>
            <a:ext cx="7010400" cy="805926"/>
          </a:xfrm>
          <a:prstGeom prst="rect">
            <a:avLst/>
          </a:prstGeom>
        </p:spPr>
        <p:txBody>
          <a:bodyPr lIns="0" tIns="0" rIns="0" bIns="0" rtlCol="0" anchor="t">
            <a:spAutoFit/>
          </a:bodyPr>
          <a:lstStyle/>
          <a:p>
            <a:pPr marL="544195" lvl="1" algn="ctr">
              <a:lnSpc>
                <a:spcPts val="6050"/>
              </a:lnSpc>
              <a:spcBef>
                <a:spcPct val="0"/>
              </a:spcBef>
            </a:pPr>
            <a:r>
              <a:rPr lang="en-US" sz="7200" dirty="0">
                <a:solidFill>
                  <a:srgbClr val="8F624E"/>
                </a:solidFill>
                <a:latin typeface="Fraunces Bold"/>
              </a:rPr>
              <a:t>KHỞI ĐỘNG</a:t>
            </a:r>
          </a:p>
        </p:txBody>
      </p:sp>
      <p:sp>
        <p:nvSpPr>
          <p:cNvPr id="9" name="Text Box 8"/>
          <p:cNvSpPr txBox="1"/>
          <p:nvPr/>
        </p:nvSpPr>
        <p:spPr>
          <a:xfrm>
            <a:off x="1954530" y="2449195"/>
            <a:ext cx="15059660" cy="6804025"/>
          </a:xfrm>
          <a:prstGeom prst="rect">
            <a:avLst/>
          </a:prstGeom>
        </p:spPr>
        <p:txBody>
          <a:bodyPr>
            <a:noAutofit/>
          </a:bodyPr>
          <a:lstStyle/>
          <a:p>
            <a:pPr algn="just" defTabSz="266700"/>
            <a:r>
              <a:rPr sz="3600" b="1">
                <a:latin typeface="Times New Roman" panose="02020603050405020304"/>
                <a:ea typeface="Times New Roman" panose="02020603050405020304"/>
              </a:rPr>
              <a:t>Cách chơi: </a:t>
            </a:r>
          </a:p>
          <a:p>
            <a:pPr algn="just" defTabSz="266700">
              <a:spcAft>
                <a:spcPts val="500"/>
              </a:spcAft>
            </a:pPr>
            <a:r>
              <a:rPr sz="3600">
                <a:latin typeface="Times New Roman" panose="02020603050405020304"/>
                <a:ea typeface="Times New Roman" panose="02020603050405020304"/>
              </a:rPr>
              <a:t>- Thám tử được đặt 3 câu hỏi liên quan đến đặc điểm và hành động để tìm ra ai là người giữ mật thư dạng "Có/Không".</a:t>
            </a:r>
          </a:p>
          <a:p>
            <a:pPr algn="just" defTabSz="266700">
              <a:spcAft>
                <a:spcPts val="500"/>
              </a:spcAft>
            </a:pPr>
            <a:r>
              <a:rPr sz="3600">
                <a:latin typeface="Times New Roman" panose="02020603050405020304"/>
                <a:ea typeface="Times New Roman" panose="02020603050405020304"/>
              </a:rPr>
              <a:t>VD: Người giữ mật thư là người đeo kính phải không?</a:t>
            </a:r>
          </a:p>
          <a:p>
            <a:pPr algn="just" defTabSz="266700">
              <a:spcAft>
                <a:spcPts val="500"/>
              </a:spcAft>
            </a:pPr>
            <a:r>
              <a:rPr sz="3600">
                <a:latin typeface="Times New Roman" panose="02020603050405020304"/>
                <a:ea typeface="Times New Roman" panose="02020603050405020304"/>
              </a:rPr>
              <a:t>- Các học sinh khác sẽ trả lời "Đúng" hoặc "Sai" dựa trên đặc điểm hoặc hành động mà câu hỏi đề cập tới.</a:t>
            </a:r>
          </a:p>
          <a:p>
            <a:pPr algn="just" defTabSz="266700"/>
            <a:r>
              <a:rPr sz="3600" b="1">
                <a:latin typeface="Times New Roman" panose="02020603050405020304"/>
                <a:ea typeface="Times New Roman" panose="02020603050405020304"/>
              </a:rPr>
              <a:t>Kết thúc trò chơi</a:t>
            </a:r>
            <a:r>
              <a:rPr sz="3600">
                <a:latin typeface="Times New Roman" panose="02020603050405020304"/>
                <a:ea typeface="Times New Roman" panose="02020603050405020304"/>
              </a:rPr>
              <a:t>:</a:t>
            </a:r>
          </a:p>
          <a:p>
            <a:pPr algn="just" defTabSz="266700">
              <a:spcAft>
                <a:spcPts val="500"/>
              </a:spcAft>
            </a:pPr>
            <a:r>
              <a:rPr sz="3600">
                <a:latin typeface="Times New Roman" panose="02020603050405020304"/>
                <a:ea typeface="Times New Roman" panose="02020603050405020304"/>
              </a:rPr>
              <a:t>- Trò chơi kết thúc khi thám tử đoán đúng người giữ mật thư hoặc sau khi đặt hết 3 câu hỏi.</a:t>
            </a:r>
          </a:p>
          <a:p>
            <a:pPr defTabSz="266700">
              <a:spcAft>
                <a:spcPct val="0"/>
              </a:spcAft>
            </a:pPr>
            <a:r>
              <a:rPr sz="3600">
                <a:latin typeface="Times New Roman" panose="02020603050405020304"/>
                <a:ea typeface="Times New Roman" panose="02020603050405020304"/>
              </a:rPr>
              <a:t>- Thám tử sẽ được thưởng nếu chỉ ra đúng hoặc bị phạt nếu chỉ sai người giữ mật thư.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72" b="1107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4445240" y="2091932"/>
            <a:ext cx="1026716" cy="1256319"/>
          </a:xfrm>
          <a:prstGeom prst="rect">
            <a:avLst/>
          </a:prstGeom>
        </p:spPr>
      </p:pic>
      <p:grpSp>
        <p:nvGrpSpPr>
          <p:cNvPr id="4" name="Group 4"/>
          <p:cNvGrpSpPr/>
          <p:nvPr/>
        </p:nvGrpSpPr>
        <p:grpSpPr>
          <a:xfrm>
            <a:off x="2000738" y="1648129"/>
            <a:ext cx="14367280" cy="3690104"/>
            <a:chOff x="0" y="0"/>
            <a:chExt cx="3783975" cy="971879"/>
          </a:xfrm>
        </p:grpSpPr>
        <p:sp>
          <p:nvSpPr>
            <p:cNvPr id="5" name="Freeform 5"/>
            <p:cNvSpPr/>
            <p:nvPr/>
          </p:nvSpPr>
          <p:spPr>
            <a:xfrm>
              <a:off x="0" y="0"/>
              <a:ext cx="3783975" cy="971879"/>
            </a:xfrm>
            <a:custGeom>
              <a:avLst/>
              <a:gdLst/>
              <a:ahLst/>
              <a:cxnLst/>
              <a:rect l="l" t="t" r="r" b="b"/>
              <a:pathLst>
                <a:path w="3783975" h="971879">
                  <a:moveTo>
                    <a:pt x="27482" y="0"/>
                  </a:moveTo>
                  <a:lnTo>
                    <a:pt x="3756493" y="0"/>
                  </a:lnTo>
                  <a:cubicBezTo>
                    <a:pt x="3763782" y="0"/>
                    <a:pt x="3770772" y="2895"/>
                    <a:pt x="3775926" y="8049"/>
                  </a:cubicBezTo>
                  <a:cubicBezTo>
                    <a:pt x="3781079" y="13203"/>
                    <a:pt x="3783975" y="20193"/>
                    <a:pt x="3783975" y="27482"/>
                  </a:cubicBezTo>
                  <a:lnTo>
                    <a:pt x="3783975" y="944397"/>
                  </a:lnTo>
                  <a:cubicBezTo>
                    <a:pt x="3783975" y="951686"/>
                    <a:pt x="3781079" y="958676"/>
                    <a:pt x="3775926" y="963830"/>
                  </a:cubicBezTo>
                  <a:cubicBezTo>
                    <a:pt x="3770772" y="968984"/>
                    <a:pt x="3763782" y="971879"/>
                    <a:pt x="3756493" y="971879"/>
                  </a:cubicBezTo>
                  <a:lnTo>
                    <a:pt x="27482" y="971879"/>
                  </a:lnTo>
                  <a:cubicBezTo>
                    <a:pt x="20193" y="971879"/>
                    <a:pt x="13203" y="968984"/>
                    <a:pt x="8049" y="963830"/>
                  </a:cubicBezTo>
                  <a:cubicBezTo>
                    <a:pt x="2895" y="958676"/>
                    <a:pt x="0" y="951686"/>
                    <a:pt x="0" y="944397"/>
                  </a:cubicBezTo>
                  <a:lnTo>
                    <a:pt x="0" y="27482"/>
                  </a:lnTo>
                  <a:cubicBezTo>
                    <a:pt x="0" y="20193"/>
                    <a:pt x="2895" y="13203"/>
                    <a:pt x="8049" y="8049"/>
                  </a:cubicBezTo>
                  <a:cubicBezTo>
                    <a:pt x="13203" y="2895"/>
                    <a:pt x="20193" y="0"/>
                    <a:pt x="27482" y="0"/>
                  </a:cubicBezTo>
                  <a:close/>
                </a:path>
              </a:pathLst>
            </a:custGeom>
            <a:solidFill>
              <a:srgbClr val="BF9078"/>
            </a:solidFill>
          </p:spPr>
        </p:sp>
        <p:sp>
          <p:nvSpPr>
            <p:cNvPr id="6" name="TextBox 6"/>
            <p:cNvSpPr txBox="1"/>
            <p:nvPr/>
          </p:nvSpPr>
          <p:spPr>
            <a:xfrm>
              <a:off x="0" y="-9525"/>
              <a:ext cx="812800" cy="822325"/>
            </a:xfrm>
            <a:prstGeom prst="rect">
              <a:avLst/>
            </a:prstGeom>
          </p:spPr>
          <p:txBody>
            <a:bodyPr lIns="50800" tIns="50800" rIns="50800" bIns="50800" rtlCol="0" anchor="ctr"/>
            <a:lstStyle/>
            <a:p>
              <a:pPr algn="ctr">
                <a:lnSpc>
                  <a:spcPts val="2810"/>
                </a:lnSpc>
              </a:pPr>
              <a:endParaRPr/>
            </a:p>
          </p:txBody>
        </p:sp>
      </p:grpSp>
      <p:grpSp>
        <p:nvGrpSpPr>
          <p:cNvPr id="7" name="Group 7"/>
          <p:cNvGrpSpPr/>
          <p:nvPr/>
        </p:nvGrpSpPr>
        <p:grpSpPr>
          <a:xfrm>
            <a:off x="1908810" y="970915"/>
            <a:ext cx="14367510" cy="6654165"/>
            <a:chOff x="0" y="0"/>
            <a:chExt cx="3783975" cy="971879"/>
          </a:xfrm>
        </p:grpSpPr>
        <p:sp>
          <p:nvSpPr>
            <p:cNvPr id="8" name="Freeform 8"/>
            <p:cNvSpPr/>
            <p:nvPr/>
          </p:nvSpPr>
          <p:spPr>
            <a:xfrm>
              <a:off x="0" y="0"/>
              <a:ext cx="3783975" cy="971879"/>
            </a:xfrm>
            <a:custGeom>
              <a:avLst/>
              <a:gdLst/>
              <a:ahLst/>
              <a:cxnLst/>
              <a:rect l="l" t="t" r="r" b="b"/>
              <a:pathLst>
                <a:path w="3783975" h="971879">
                  <a:moveTo>
                    <a:pt x="27482" y="0"/>
                  </a:moveTo>
                  <a:lnTo>
                    <a:pt x="3756493" y="0"/>
                  </a:lnTo>
                  <a:cubicBezTo>
                    <a:pt x="3763782" y="0"/>
                    <a:pt x="3770772" y="2895"/>
                    <a:pt x="3775926" y="8049"/>
                  </a:cubicBezTo>
                  <a:cubicBezTo>
                    <a:pt x="3781079" y="13203"/>
                    <a:pt x="3783975" y="20193"/>
                    <a:pt x="3783975" y="27482"/>
                  </a:cubicBezTo>
                  <a:lnTo>
                    <a:pt x="3783975" y="944397"/>
                  </a:lnTo>
                  <a:cubicBezTo>
                    <a:pt x="3783975" y="951686"/>
                    <a:pt x="3781079" y="958676"/>
                    <a:pt x="3775926" y="963830"/>
                  </a:cubicBezTo>
                  <a:cubicBezTo>
                    <a:pt x="3770772" y="968984"/>
                    <a:pt x="3763782" y="971879"/>
                    <a:pt x="3756493" y="971879"/>
                  </a:cubicBezTo>
                  <a:lnTo>
                    <a:pt x="27482" y="971879"/>
                  </a:lnTo>
                  <a:cubicBezTo>
                    <a:pt x="20193" y="971879"/>
                    <a:pt x="13203" y="968984"/>
                    <a:pt x="8049" y="963830"/>
                  </a:cubicBezTo>
                  <a:cubicBezTo>
                    <a:pt x="2895" y="958676"/>
                    <a:pt x="0" y="951686"/>
                    <a:pt x="0" y="944397"/>
                  </a:cubicBezTo>
                  <a:lnTo>
                    <a:pt x="0" y="27482"/>
                  </a:lnTo>
                  <a:cubicBezTo>
                    <a:pt x="0" y="20193"/>
                    <a:pt x="2895" y="13203"/>
                    <a:pt x="8049" y="8049"/>
                  </a:cubicBezTo>
                  <a:cubicBezTo>
                    <a:pt x="13203" y="2895"/>
                    <a:pt x="20193" y="0"/>
                    <a:pt x="27482" y="0"/>
                  </a:cubicBezTo>
                  <a:close/>
                </a:path>
              </a:pathLst>
            </a:custGeom>
            <a:solidFill>
              <a:srgbClr val="FFE3C8"/>
            </a:solidFill>
          </p:spPr>
        </p:sp>
        <p:sp>
          <p:nvSpPr>
            <p:cNvPr id="9" name="TextBox 9"/>
            <p:cNvSpPr txBox="1"/>
            <p:nvPr/>
          </p:nvSpPr>
          <p:spPr>
            <a:xfrm>
              <a:off x="0" y="-9525"/>
              <a:ext cx="812800" cy="822325"/>
            </a:xfrm>
            <a:prstGeom prst="rect">
              <a:avLst/>
            </a:prstGeom>
          </p:spPr>
          <p:txBody>
            <a:bodyPr lIns="50800" tIns="50800" rIns="50800" bIns="50800" rtlCol="0" anchor="ctr"/>
            <a:lstStyle/>
            <a:p>
              <a:pPr algn="ctr">
                <a:lnSpc>
                  <a:spcPts val="2810"/>
                </a:lnSpc>
              </a:pPr>
              <a:endParaRPr/>
            </a:p>
          </p:txBody>
        </p:sp>
      </p:grpSp>
      <p:sp>
        <p:nvSpPr>
          <p:cNvPr id="10" name="TextBox 10"/>
          <p:cNvSpPr txBox="1"/>
          <p:nvPr/>
        </p:nvSpPr>
        <p:spPr>
          <a:xfrm>
            <a:off x="1634807" y="2008093"/>
            <a:ext cx="14550585" cy="692150"/>
          </a:xfrm>
          <a:prstGeom prst="rect">
            <a:avLst/>
          </a:prstGeom>
        </p:spPr>
        <p:txBody>
          <a:bodyPr lIns="0" tIns="0" rIns="0" bIns="0" rtlCol="0" anchor="t">
            <a:spAutoFit/>
          </a:bodyPr>
          <a:lstStyle/>
          <a:p>
            <a:pPr algn="ctr">
              <a:lnSpc>
                <a:spcPts val="5400"/>
              </a:lnSpc>
            </a:pPr>
            <a:r>
              <a:rPr lang="en-US" sz="5050">
                <a:solidFill>
                  <a:srgbClr val="503428"/>
                </a:solidFill>
                <a:latin typeface="Fraunces Bold"/>
              </a:rPr>
              <a:t>BÀI 6: TRUYỆN NGẮN</a:t>
            </a:r>
            <a:endParaRPr lang="en-US" sz="5050" dirty="0">
              <a:solidFill>
                <a:srgbClr val="503428"/>
              </a:solidFill>
              <a:latin typeface="Fraunces Bold"/>
            </a:endParaRPr>
          </a:p>
        </p:txBody>
      </p:sp>
      <p:sp>
        <p:nvSpPr>
          <p:cNvPr id="11" name="TextBox 11"/>
          <p:cNvSpPr txBox="1"/>
          <p:nvPr/>
        </p:nvSpPr>
        <p:spPr>
          <a:xfrm>
            <a:off x="1634490" y="2710180"/>
            <a:ext cx="14550390" cy="3927475"/>
          </a:xfrm>
          <a:prstGeom prst="rect">
            <a:avLst/>
          </a:prstGeom>
        </p:spPr>
        <p:txBody>
          <a:bodyPr lIns="0" tIns="0" rIns="0" bIns="0" rtlCol="0" anchor="t">
            <a:noAutofit/>
          </a:bodyPr>
          <a:lstStyle/>
          <a:p>
            <a:pPr algn="ctr">
              <a:lnSpc>
                <a:spcPts val="16050"/>
              </a:lnSpc>
            </a:pPr>
            <a:r>
              <a:rPr lang="en-US" sz="8800" b="1" dirty="0">
                <a:solidFill>
                  <a:srgbClr val="A25634"/>
                </a:solidFill>
                <a:latin typeface="#9Slide06 Thillends"/>
              </a:rPr>
              <a:t>Truyện truyền kì và </a:t>
            </a:r>
          </a:p>
          <a:p>
            <a:pPr algn="ctr">
              <a:lnSpc>
                <a:spcPts val="16050"/>
              </a:lnSpc>
            </a:pPr>
            <a:r>
              <a:rPr lang="en-US" sz="8800" b="1" dirty="0">
                <a:solidFill>
                  <a:srgbClr val="A25634"/>
                </a:solidFill>
                <a:latin typeface="#9Slide06 Thillends"/>
              </a:rPr>
              <a:t>truyện trinh thám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90500" y="76200"/>
            <a:ext cx="17960340" cy="3924935"/>
            <a:chOff x="0" y="0"/>
            <a:chExt cx="4160065" cy="1202718"/>
          </a:xfrm>
        </p:grpSpPr>
        <p:sp>
          <p:nvSpPr>
            <p:cNvPr id="4" name="Freeform 4"/>
            <p:cNvSpPr/>
            <p:nvPr/>
          </p:nvSpPr>
          <p:spPr>
            <a:xfrm>
              <a:off x="92710" y="106680"/>
              <a:ext cx="4055925" cy="1083338"/>
            </a:xfrm>
            <a:custGeom>
              <a:avLst/>
              <a:gdLst/>
              <a:ahLst/>
              <a:cxnLst/>
              <a:rect l="l" t="t" r="r" b="b"/>
              <a:pathLst>
                <a:path w="4055925" h="1083338">
                  <a:moveTo>
                    <a:pt x="4029255" y="894108"/>
                  </a:moveTo>
                  <a:cubicBezTo>
                    <a:pt x="4029255" y="981738"/>
                    <a:pt x="3953055" y="1052858"/>
                    <a:pt x="3871775" y="1052858"/>
                  </a:cubicBezTo>
                  <a:lnTo>
                    <a:pt x="66040" y="1052858"/>
                  </a:lnTo>
                  <a:cubicBezTo>
                    <a:pt x="43180" y="1052858"/>
                    <a:pt x="20320" y="1047778"/>
                    <a:pt x="0" y="1038888"/>
                  </a:cubicBezTo>
                  <a:cubicBezTo>
                    <a:pt x="26670" y="1066828"/>
                    <a:pt x="63500" y="1083338"/>
                    <a:pt x="119978" y="1083338"/>
                  </a:cubicBezTo>
                  <a:lnTo>
                    <a:pt x="3909875" y="1083338"/>
                  </a:lnTo>
                  <a:cubicBezTo>
                    <a:pt x="3989885" y="1083338"/>
                    <a:pt x="4055925" y="1017298"/>
                    <a:pt x="4055925" y="937288"/>
                  </a:cubicBezTo>
                  <a:lnTo>
                    <a:pt x="4055925" y="95250"/>
                  </a:lnTo>
                  <a:cubicBezTo>
                    <a:pt x="4055925" y="58420"/>
                    <a:pt x="4041955" y="25400"/>
                    <a:pt x="4020365" y="0"/>
                  </a:cubicBezTo>
                  <a:cubicBezTo>
                    <a:pt x="4026715" y="16510"/>
                    <a:pt x="4029255" y="34290"/>
                    <a:pt x="4029255" y="52070"/>
                  </a:cubicBezTo>
                  <a:lnTo>
                    <a:pt x="4029255" y="894108"/>
                  </a:lnTo>
                  <a:lnTo>
                    <a:pt x="4029255" y="894108"/>
                  </a:lnTo>
                  <a:close/>
                </a:path>
              </a:pathLst>
            </a:custGeom>
            <a:solidFill>
              <a:srgbClr val="704430"/>
            </a:solidFill>
          </p:spPr>
        </p:sp>
        <p:sp>
          <p:nvSpPr>
            <p:cNvPr id="5" name="Freeform 5"/>
            <p:cNvSpPr/>
            <p:nvPr/>
          </p:nvSpPr>
          <p:spPr>
            <a:xfrm>
              <a:off x="12700" y="12700"/>
              <a:ext cx="4095295" cy="1134138"/>
            </a:xfrm>
            <a:custGeom>
              <a:avLst/>
              <a:gdLst/>
              <a:ahLst/>
              <a:cxnLst/>
              <a:rect l="l" t="t" r="r" b="b"/>
              <a:pathLst>
                <a:path w="4095295" h="1134138">
                  <a:moveTo>
                    <a:pt x="146050" y="1134138"/>
                  </a:moveTo>
                  <a:lnTo>
                    <a:pt x="3949245" y="1134138"/>
                  </a:lnTo>
                  <a:cubicBezTo>
                    <a:pt x="4029255" y="1134138"/>
                    <a:pt x="4095295" y="1068098"/>
                    <a:pt x="4095295" y="988088"/>
                  </a:cubicBezTo>
                  <a:lnTo>
                    <a:pt x="4095295" y="146050"/>
                  </a:lnTo>
                  <a:cubicBezTo>
                    <a:pt x="4095295" y="66040"/>
                    <a:pt x="4029255" y="0"/>
                    <a:pt x="3949245" y="0"/>
                  </a:cubicBezTo>
                  <a:lnTo>
                    <a:pt x="146050" y="0"/>
                  </a:lnTo>
                  <a:cubicBezTo>
                    <a:pt x="66040" y="0"/>
                    <a:pt x="0" y="66040"/>
                    <a:pt x="0" y="146050"/>
                  </a:cubicBezTo>
                  <a:lnTo>
                    <a:pt x="0" y="988088"/>
                  </a:lnTo>
                  <a:cubicBezTo>
                    <a:pt x="0" y="1069368"/>
                    <a:pt x="66040" y="1134138"/>
                    <a:pt x="146050" y="1134138"/>
                  </a:cubicBezTo>
                  <a:close/>
                </a:path>
              </a:pathLst>
            </a:custGeom>
            <a:solidFill>
              <a:srgbClr val="FFF3ED"/>
            </a:solidFill>
          </p:spPr>
        </p:sp>
        <p:sp>
          <p:nvSpPr>
            <p:cNvPr id="6" name="Freeform 6"/>
            <p:cNvSpPr/>
            <p:nvPr/>
          </p:nvSpPr>
          <p:spPr>
            <a:xfrm>
              <a:off x="0" y="0"/>
              <a:ext cx="4160065" cy="1202718"/>
            </a:xfrm>
            <a:custGeom>
              <a:avLst/>
              <a:gdLst/>
              <a:ahLst/>
              <a:cxnLst/>
              <a:rect l="l" t="t" r="r" b="b"/>
              <a:pathLst>
                <a:path w="4160065" h="1202718">
                  <a:moveTo>
                    <a:pt x="4096565" y="74930"/>
                  </a:moveTo>
                  <a:cubicBezTo>
                    <a:pt x="4068625" y="30480"/>
                    <a:pt x="4019095" y="0"/>
                    <a:pt x="3961945" y="0"/>
                  </a:cubicBezTo>
                  <a:lnTo>
                    <a:pt x="158750" y="0"/>
                  </a:lnTo>
                  <a:cubicBezTo>
                    <a:pt x="71120" y="0"/>
                    <a:pt x="0" y="71120"/>
                    <a:pt x="0" y="158750"/>
                  </a:cubicBezTo>
                  <a:lnTo>
                    <a:pt x="0" y="1000788"/>
                  </a:lnTo>
                  <a:cubicBezTo>
                    <a:pt x="0" y="1052858"/>
                    <a:pt x="25400" y="1098578"/>
                    <a:pt x="63500" y="1127788"/>
                  </a:cubicBezTo>
                  <a:cubicBezTo>
                    <a:pt x="91440" y="1172238"/>
                    <a:pt x="140970" y="1202718"/>
                    <a:pt x="216429" y="1202718"/>
                  </a:cubicBezTo>
                  <a:lnTo>
                    <a:pt x="4001315" y="1202718"/>
                  </a:lnTo>
                  <a:cubicBezTo>
                    <a:pt x="4088945" y="1202718"/>
                    <a:pt x="4160065" y="1131598"/>
                    <a:pt x="4160065" y="1043968"/>
                  </a:cubicBezTo>
                  <a:lnTo>
                    <a:pt x="4160065" y="201930"/>
                  </a:lnTo>
                  <a:cubicBezTo>
                    <a:pt x="4160065" y="149860"/>
                    <a:pt x="4134665" y="104140"/>
                    <a:pt x="4096565" y="74930"/>
                  </a:cubicBezTo>
                  <a:close/>
                  <a:moveTo>
                    <a:pt x="12700" y="1000788"/>
                  </a:moveTo>
                  <a:lnTo>
                    <a:pt x="12700" y="158750"/>
                  </a:lnTo>
                  <a:cubicBezTo>
                    <a:pt x="12700" y="78740"/>
                    <a:pt x="78740" y="12700"/>
                    <a:pt x="158750" y="12700"/>
                  </a:cubicBezTo>
                  <a:lnTo>
                    <a:pt x="3961945" y="12700"/>
                  </a:lnTo>
                  <a:cubicBezTo>
                    <a:pt x="4041955" y="12700"/>
                    <a:pt x="4107995" y="78740"/>
                    <a:pt x="4107995" y="158750"/>
                  </a:cubicBezTo>
                  <a:lnTo>
                    <a:pt x="4107995" y="1000788"/>
                  </a:lnTo>
                  <a:cubicBezTo>
                    <a:pt x="4107995" y="1080798"/>
                    <a:pt x="4041955" y="1146838"/>
                    <a:pt x="3961945" y="1146838"/>
                  </a:cubicBezTo>
                  <a:lnTo>
                    <a:pt x="158750" y="1146838"/>
                  </a:lnTo>
                  <a:cubicBezTo>
                    <a:pt x="78740" y="1146838"/>
                    <a:pt x="12700" y="1082068"/>
                    <a:pt x="12700" y="1000788"/>
                  </a:cubicBezTo>
                  <a:close/>
                  <a:moveTo>
                    <a:pt x="4148635" y="1043968"/>
                  </a:moveTo>
                  <a:cubicBezTo>
                    <a:pt x="4148635" y="1123978"/>
                    <a:pt x="4081325" y="1190018"/>
                    <a:pt x="4001315" y="1190018"/>
                  </a:cubicBezTo>
                  <a:lnTo>
                    <a:pt x="216429" y="1190018"/>
                  </a:lnTo>
                  <a:cubicBezTo>
                    <a:pt x="157480" y="1190018"/>
                    <a:pt x="120650" y="1173508"/>
                    <a:pt x="93980" y="1145568"/>
                  </a:cubicBezTo>
                  <a:cubicBezTo>
                    <a:pt x="114300" y="1154458"/>
                    <a:pt x="135890" y="1159538"/>
                    <a:pt x="160020" y="1159538"/>
                  </a:cubicBezTo>
                  <a:lnTo>
                    <a:pt x="3963215" y="1159538"/>
                  </a:lnTo>
                  <a:cubicBezTo>
                    <a:pt x="4050845" y="1159538"/>
                    <a:pt x="4121965" y="1088418"/>
                    <a:pt x="4121965" y="1000788"/>
                  </a:cubicBezTo>
                  <a:lnTo>
                    <a:pt x="4121965" y="158750"/>
                  </a:lnTo>
                  <a:cubicBezTo>
                    <a:pt x="4121965" y="140970"/>
                    <a:pt x="4118155" y="123190"/>
                    <a:pt x="4113075" y="106680"/>
                  </a:cubicBezTo>
                  <a:cubicBezTo>
                    <a:pt x="4134665" y="132080"/>
                    <a:pt x="4148635" y="165100"/>
                    <a:pt x="4148635" y="201930"/>
                  </a:cubicBezTo>
                  <a:lnTo>
                    <a:pt x="4148635" y="1043968"/>
                  </a:lnTo>
                  <a:cubicBezTo>
                    <a:pt x="4148635" y="1043968"/>
                    <a:pt x="4148635" y="1043968"/>
                    <a:pt x="4148635" y="1043968"/>
                  </a:cubicBezTo>
                  <a:close/>
                </a:path>
              </a:pathLst>
            </a:custGeom>
            <a:solidFill>
              <a:srgbClr val="704430"/>
            </a:solidFill>
          </p:spPr>
        </p:sp>
      </p:grpSp>
      <p:grpSp>
        <p:nvGrpSpPr>
          <p:cNvPr id="7" name="Group 7"/>
          <p:cNvGrpSpPr/>
          <p:nvPr/>
        </p:nvGrpSpPr>
        <p:grpSpPr>
          <a:xfrm>
            <a:off x="574211" y="365902"/>
            <a:ext cx="16545769" cy="960144"/>
            <a:chOff x="0" y="0"/>
            <a:chExt cx="32981277" cy="1913890"/>
          </a:xfrm>
        </p:grpSpPr>
        <p:sp>
          <p:nvSpPr>
            <p:cNvPr id="8" name="Freeform 8"/>
            <p:cNvSpPr/>
            <p:nvPr/>
          </p:nvSpPr>
          <p:spPr>
            <a:xfrm>
              <a:off x="0" y="0"/>
              <a:ext cx="32981277" cy="1913890"/>
            </a:xfrm>
            <a:custGeom>
              <a:avLst/>
              <a:gdLst/>
              <a:ahLst/>
              <a:cxnLst/>
              <a:rect l="l" t="t" r="r" b="b"/>
              <a:pathLst>
                <a:path w="32981277" h="1913890">
                  <a:moveTo>
                    <a:pt x="32981277" y="956945"/>
                  </a:moveTo>
                  <a:lnTo>
                    <a:pt x="32981277" y="956945"/>
                  </a:lnTo>
                  <a:cubicBezTo>
                    <a:pt x="32981277" y="1485392"/>
                    <a:pt x="32552906" y="1913890"/>
                    <a:pt x="32024331" y="1913890"/>
                  </a:cubicBezTo>
                  <a:lnTo>
                    <a:pt x="956945" y="1913890"/>
                  </a:lnTo>
                  <a:cubicBezTo>
                    <a:pt x="428371" y="1913890"/>
                    <a:pt x="0" y="1485392"/>
                    <a:pt x="0" y="956945"/>
                  </a:cubicBezTo>
                  <a:lnTo>
                    <a:pt x="0" y="956945"/>
                  </a:lnTo>
                  <a:cubicBezTo>
                    <a:pt x="0" y="428371"/>
                    <a:pt x="428371" y="0"/>
                    <a:pt x="956945" y="0"/>
                  </a:cubicBezTo>
                  <a:lnTo>
                    <a:pt x="32024331" y="0"/>
                  </a:lnTo>
                  <a:cubicBezTo>
                    <a:pt x="32552779" y="0"/>
                    <a:pt x="32981277" y="428371"/>
                    <a:pt x="32981277" y="956945"/>
                  </a:cubicBezTo>
                  <a:close/>
                </a:path>
              </a:pathLst>
            </a:custGeom>
            <a:solidFill>
              <a:srgbClr val="F8CDA2"/>
            </a:solidFill>
          </p:spPr>
        </p:sp>
      </p:grpSp>
      <p:sp>
        <p:nvSpPr>
          <p:cNvPr id="9" name="AutoShape 9"/>
          <p:cNvSpPr/>
          <p:nvPr/>
        </p:nvSpPr>
        <p:spPr>
          <a:xfrm>
            <a:off x="16188445" y="843504"/>
            <a:ext cx="525454" cy="0"/>
          </a:xfrm>
          <a:prstGeom prst="line">
            <a:avLst/>
          </a:prstGeom>
          <a:ln w="57150" cap="rnd">
            <a:solidFill>
              <a:srgbClr val="704430"/>
            </a:solidFill>
            <a:prstDash val="solid"/>
            <a:headEnd type="none" w="sm" len="sm"/>
            <a:tailEnd type="none" w="sm" len="sm"/>
          </a:ln>
        </p:spPr>
      </p:sp>
      <p:grpSp>
        <p:nvGrpSpPr>
          <p:cNvPr id="10" name="Group 10"/>
          <p:cNvGrpSpPr/>
          <p:nvPr/>
        </p:nvGrpSpPr>
        <p:grpSpPr>
          <a:xfrm>
            <a:off x="13515604" y="401484"/>
            <a:ext cx="3198295" cy="884042"/>
            <a:chOff x="0" y="0"/>
            <a:chExt cx="4264394" cy="1178722"/>
          </a:xfrm>
        </p:grpSpPr>
        <p:sp>
          <p:nvSpPr>
            <p:cNvPr id="11" name="AutoShape 11"/>
            <p:cNvSpPr/>
            <p:nvPr/>
          </p:nvSpPr>
          <p:spPr>
            <a:xfrm>
              <a:off x="3504192" y="288399"/>
              <a:ext cx="700605" cy="0"/>
            </a:xfrm>
            <a:prstGeom prst="line">
              <a:avLst/>
            </a:prstGeom>
            <a:ln w="76200" cap="rnd">
              <a:solidFill>
                <a:srgbClr val="704430"/>
              </a:solidFill>
              <a:prstDash val="solid"/>
              <a:headEnd type="none" w="sm" len="sm"/>
              <a:tailEnd type="none" w="sm" len="sm"/>
            </a:ln>
          </p:spPr>
        </p:sp>
        <p:sp>
          <p:nvSpPr>
            <p:cNvPr id="12" name="AutoShape 12"/>
            <p:cNvSpPr/>
            <p:nvPr/>
          </p:nvSpPr>
          <p:spPr>
            <a:xfrm>
              <a:off x="3563789" y="917154"/>
              <a:ext cx="700605" cy="0"/>
            </a:xfrm>
            <a:prstGeom prst="line">
              <a:avLst/>
            </a:prstGeom>
            <a:ln w="76200" cap="rnd">
              <a:solidFill>
                <a:srgbClr val="704430"/>
              </a:solidFill>
              <a:prstDash val="solid"/>
              <a:headEnd type="none" w="sm" len="sm"/>
              <a:tailEnd type="none" w="sm" len="sm"/>
            </a:ln>
          </p:spPr>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87511"/>
              <a:ext cx="709265" cy="803699"/>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24038" y="0"/>
              <a:ext cx="1178722" cy="1178722"/>
            </a:xfrm>
            <a:prstGeom prst="rect">
              <a:avLst/>
            </a:prstGeom>
          </p:spPr>
        </p:pic>
      </p:gr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28700" y="544587"/>
            <a:ext cx="627890" cy="602774"/>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832767" y="544587"/>
            <a:ext cx="460300" cy="602774"/>
          </a:xfrm>
          <a:prstGeom prst="rect">
            <a:avLst/>
          </a:prstGeom>
        </p:spPr>
      </p:pic>
      <p:sp>
        <p:nvSpPr>
          <p:cNvPr id="17" name="AutoShape 17"/>
          <p:cNvSpPr/>
          <p:nvPr/>
        </p:nvSpPr>
        <p:spPr>
          <a:xfrm>
            <a:off x="715324" y="1572801"/>
            <a:ext cx="9859167" cy="0"/>
          </a:xfrm>
          <a:prstGeom prst="line">
            <a:avLst/>
          </a:prstGeom>
          <a:ln w="57150" cap="flat">
            <a:solidFill>
              <a:srgbClr val="704430"/>
            </a:solidFill>
            <a:prstDash val="solid"/>
            <a:headEnd type="none" w="sm" len="sm"/>
            <a:tailEnd type="none" w="sm" len="sm"/>
          </a:ln>
        </p:spPr>
      </p:sp>
      <p:graphicFrame>
        <p:nvGraphicFramePr>
          <p:cNvPr id="18" name="Table 18"/>
          <p:cNvGraphicFramePr>
            <a:graphicFrameLocks noGrp="1"/>
          </p:cNvGraphicFramePr>
          <p:nvPr/>
        </p:nvGraphicFramePr>
        <p:xfrm>
          <a:off x="457306" y="4152803"/>
          <a:ext cx="17688161" cy="5806440"/>
        </p:xfrm>
        <a:graphic>
          <a:graphicData uri="http://schemas.openxmlformats.org/drawingml/2006/table">
            <a:tbl>
              <a:tblPr/>
              <a:tblGrid>
                <a:gridCol w="12863830">
                  <a:extLst>
                    <a:ext uri="{9D8B030D-6E8A-4147-A177-3AD203B41FA5}">
                      <a16:colId xmlns:a16="http://schemas.microsoft.com/office/drawing/2014/main" val="20000"/>
                    </a:ext>
                  </a:extLst>
                </a:gridCol>
                <a:gridCol w="2278502">
                  <a:extLst>
                    <a:ext uri="{9D8B030D-6E8A-4147-A177-3AD203B41FA5}">
                      <a16:colId xmlns:a16="http://schemas.microsoft.com/office/drawing/2014/main" val="20001"/>
                    </a:ext>
                  </a:extLst>
                </a:gridCol>
                <a:gridCol w="2545829">
                  <a:extLst>
                    <a:ext uri="{9D8B030D-6E8A-4147-A177-3AD203B41FA5}">
                      <a16:colId xmlns:a16="http://schemas.microsoft.com/office/drawing/2014/main" val="20002"/>
                    </a:ext>
                  </a:extLst>
                </a:gridCol>
              </a:tblGrid>
              <a:tr h="1600200">
                <a:tc>
                  <a:txBody>
                    <a:bodyPr/>
                    <a:lstStyle/>
                    <a:p>
                      <a:pPr algn="ctr">
                        <a:lnSpc>
                          <a:spcPct val="120000"/>
                        </a:lnSpc>
                        <a:defRPr/>
                      </a:pPr>
                      <a:r>
                        <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rPr>
                        <a:t> </a:t>
                      </a: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Tiêu</a:t>
                      </a:r>
                      <a:r>
                        <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rPr>
                        <a:t> </a:t>
                      </a: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chí</a:t>
                      </a:r>
                      <a:endPar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E37055"/>
                    </a:solidFill>
                  </a:tcPr>
                </a:tc>
                <a:tc>
                  <a:txBody>
                    <a:bodyPr/>
                    <a:lstStyle/>
                    <a:p>
                      <a:pPr algn="ctr">
                        <a:lnSpc>
                          <a:spcPct val="120000"/>
                        </a:lnSpc>
                        <a:defRPr/>
                      </a:pP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Có</a:t>
                      </a:r>
                      <a:r>
                        <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rPr>
                        <a:t> </a:t>
                      </a: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E37055"/>
                    </a:solidFill>
                  </a:tcPr>
                </a:tc>
                <a:tc>
                  <a:txBody>
                    <a:bodyPr/>
                    <a:lstStyle/>
                    <a:p>
                      <a:pPr algn="ctr">
                        <a:lnSpc>
                          <a:spcPct val="120000"/>
                        </a:lnSpc>
                      </a:pP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Không</a:t>
                      </a: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E37055"/>
                    </a:solidFill>
                  </a:tcPr>
                </a:tc>
                <a:extLst>
                  <a:ext uri="{0D108BD9-81ED-4DB2-BD59-A6C34878D82A}">
                    <a16:rowId xmlns:a16="http://schemas.microsoft.com/office/drawing/2014/main" val="10000"/>
                  </a:ext>
                </a:extLst>
              </a:tr>
              <a:tr h="629548">
                <a:tc>
                  <a:txBody>
                    <a:bodyPr/>
                    <a:lstStyle/>
                    <a:p>
                      <a:pPr algn="just">
                        <a:lnSpc>
                          <a:spcPct val="120000"/>
                        </a:lnSpc>
                        <a:spcBef>
                          <a:spcPts val="200"/>
                        </a:spcBef>
                        <a:spcAft>
                          <a:spcPts val="200"/>
                        </a:spcAft>
                        <a:defRPr/>
                      </a:pP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Đọc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trôi</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chảy</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không</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bỏ</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từ</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thêm</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từ</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a:t>
                      </a: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extLst>
                  <a:ext uri="{0D108BD9-81ED-4DB2-BD59-A6C34878D82A}">
                    <a16:rowId xmlns:a16="http://schemas.microsoft.com/office/drawing/2014/main" val="10001"/>
                  </a:ext>
                </a:extLst>
              </a:tr>
              <a:tr h="685800">
                <a:tc>
                  <a:txBody>
                    <a:bodyPr/>
                    <a:lstStyle/>
                    <a:p>
                      <a:pPr algn="just">
                        <a:lnSpc>
                          <a:spcPct val="120000"/>
                        </a:lnSpc>
                        <a:spcBef>
                          <a:spcPts val="200"/>
                        </a:spcBef>
                        <a:spcAft>
                          <a:spcPts val="200"/>
                        </a:spcAft>
                        <a:defRPr/>
                      </a:pP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Đọc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to,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rõ</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bảo</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đảm</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trong</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lớp</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học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cả</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lớp</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nghe</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được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a:t>
                      </a: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extLst>
                  <a:ext uri="{0D108BD9-81ED-4DB2-BD59-A6C34878D82A}">
                    <a16:rowId xmlns:a16="http://schemas.microsoft.com/office/drawing/2014/main" val="10002"/>
                  </a:ext>
                </a:extLst>
              </a:tr>
              <a:tr h="213360">
                <a:tc>
                  <a:txBody>
                    <a:bodyPr/>
                    <a:lstStyle/>
                    <a:p>
                      <a:pPr algn="just">
                        <a:lnSpc>
                          <a:spcPct val="120000"/>
                        </a:lnSpc>
                        <a:spcBef>
                          <a:spcPts val="200"/>
                        </a:spcBef>
                        <a:spcAft>
                          <a:spcPts val="200"/>
                        </a:spcAft>
                      </a:pPr>
                      <a:r>
                        <a:rPr lang="en-US" sz="3000" dirty="0" err="1">
                          <a:latin typeface="Arial" panose="020B0604020202020204" pitchFamily="34" charset="0"/>
                          <a:ea typeface="Roboto Condensed" panose="02000000000000000000" pitchFamily="2" charset="0"/>
                          <a:cs typeface="Arial" panose="020B0604020202020204" pitchFamily="34" charset="0"/>
                        </a:rPr>
                        <a:t>Tốc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độ</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đọc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phù</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hợp</a:t>
                      </a:r>
                      <a:r>
                        <a:rPr lang="en-US" sz="3000" dirty="0">
                          <a:latin typeface="Arial" panose="020B0604020202020204" pitchFamily="34" charset="0"/>
                          <a:ea typeface="Roboto Condensed" panose="02000000000000000000" pitchFamily="2" charset="0"/>
                          <a:cs typeface="Arial" panose="020B0604020202020204" pitchFamily="34" charset="0"/>
                        </a:rPr>
                        <a:t>.</a:t>
                      </a: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extLst>
                  <a:ext uri="{0D108BD9-81ED-4DB2-BD59-A6C34878D82A}">
                    <a16:rowId xmlns:a16="http://schemas.microsoft.com/office/drawing/2014/main" val="10003"/>
                  </a:ext>
                </a:extLst>
              </a:tr>
              <a:tr h="910590">
                <a:tc>
                  <a:txBody>
                    <a:bodyPr/>
                    <a:lstStyle/>
                    <a:p>
                      <a:pPr algn="just">
                        <a:lnSpc>
                          <a:spcPct val="120000"/>
                        </a:lnSpc>
                        <a:spcBef>
                          <a:spcPts val="200"/>
                        </a:spcBef>
                        <a:spcAft>
                          <a:spcPts val="200"/>
                        </a:spcAft>
                      </a:pPr>
                      <a:r>
                        <a:rPr lang="en-US" sz="3000" dirty="0" err="1">
                          <a:latin typeface="Arial" panose="020B0604020202020204" pitchFamily="34" charset="0"/>
                          <a:ea typeface="Roboto Condensed" panose="02000000000000000000" pitchFamily="2" charset="0"/>
                          <a:cs typeface="Arial" panose="020B0604020202020204" pitchFamily="34" charset="0"/>
                        </a:rPr>
                        <a:t>Sử</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dụng</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giọng</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điệu</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khác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nhau</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để</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thể</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hiện</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được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cảm</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xúc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của</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người</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kể</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chuyện</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đối</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với</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nhân</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vật</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sự</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việc</a:t>
                      </a:r>
                      <a:r>
                        <a:rPr lang="en-US" sz="3000" dirty="0">
                          <a:latin typeface="Arial" panose="020B0604020202020204" pitchFamily="34" charset="0"/>
                          <a:ea typeface="Roboto Condensed" panose="02000000000000000000" pitchFamily="2" charset="0"/>
                          <a:cs typeface="Arial" panose="020B0604020202020204" pitchFamily="34" charset="0"/>
                        </a:rPr>
                        <a:t>.</a:t>
                      </a: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extLst>
                  <a:ext uri="{0D108BD9-81ED-4DB2-BD59-A6C34878D82A}">
                    <a16:rowId xmlns:a16="http://schemas.microsoft.com/office/drawing/2014/main" val="10004"/>
                  </a:ext>
                </a:extLst>
              </a:tr>
            </a:tbl>
          </a:graphicData>
        </a:graphic>
      </p:graphicFrame>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382137" y="5308337"/>
            <a:ext cx="3382854" cy="5944313"/>
          </a:xfrm>
          <a:prstGeom prst="rect">
            <a:avLst/>
          </a:prstGeom>
        </p:spPr>
      </p:pic>
      <p:sp>
        <p:nvSpPr>
          <p:cNvPr id="21" name="TextBox 21"/>
          <p:cNvSpPr txBox="1"/>
          <p:nvPr/>
        </p:nvSpPr>
        <p:spPr>
          <a:xfrm>
            <a:off x="715010" y="2688590"/>
            <a:ext cx="11013440" cy="1311910"/>
          </a:xfrm>
          <a:prstGeom prst="rect">
            <a:avLst/>
          </a:prstGeom>
        </p:spPr>
        <p:txBody>
          <a:bodyPr lIns="0" tIns="0" rIns="0" bIns="0" rtlCol="0" anchor="t">
            <a:noAutofit/>
          </a:bodyPr>
          <a:lstStyle/>
          <a:p>
            <a:pPr algn="ctr">
              <a:lnSpc>
                <a:spcPct val="100000"/>
              </a:lnSpc>
              <a:spcBef>
                <a:spcPct val="0"/>
              </a:spcBef>
            </a:pPr>
            <a:r>
              <a:rPr lang="en-US" sz="3600" dirty="0" err="1">
                <a:solidFill>
                  <a:srgbClr val="231F20"/>
                </a:solidFill>
                <a:latin typeface="Arial" panose="020B0604020202020204" pitchFamily="34" charset="0"/>
                <a:cs typeface="Arial" panose="020B0604020202020204" pitchFamily="34" charset="0"/>
              </a:rPr>
              <a:t>Đọc</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diễn</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cảm</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văn</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bản</a:t>
            </a:r>
            <a:r>
              <a:rPr lang="en-US" sz="3600" dirty="0">
                <a:solidFill>
                  <a:srgbClr val="231F20"/>
                </a:solidFill>
                <a:latin typeface="Arial" panose="020B0604020202020204" pitchFamily="34" charset="0"/>
                <a:cs typeface="Arial" panose="020B0604020202020204" pitchFamily="34" charset="0"/>
              </a:rPr>
              <a:t> </a:t>
            </a:r>
            <a:r>
              <a:rPr lang="en-US" sz="3600" i="1" dirty="0">
                <a:solidFill>
                  <a:srgbClr val="231F20"/>
                </a:solidFill>
                <a:latin typeface="Arial" panose="020B0604020202020204" pitchFamily="34" charset="0"/>
                <a:cs typeface="Arial" panose="020B0604020202020204" pitchFamily="34" charset="0"/>
              </a:rPr>
              <a:t>Vụ cải trang bất thành</a:t>
            </a:r>
            <a:r>
              <a:rPr lang="en-US" sz="4400" dirty="0">
                <a:solidFill>
                  <a:srgbClr val="231F20"/>
                </a:solidFill>
                <a:latin typeface="Roboto Condensed" panose="02000000000000000000"/>
              </a:rPr>
              <a:t> </a:t>
            </a:r>
          </a:p>
        </p:txBody>
      </p:sp>
      <p:sp>
        <p:nvSpPr>
          <p:cNvPr id="22" name="TextBox 22"/>
          <p:cNvSpPr txBox="1"/>
          <p:nvPr/>
        </p:nvSpPr>
        <p:spPr>
          <a:xfrm>
            <a:off x="715324" y="1747146"/>
            <a:ext cx="10867076" cy="845820"/>
          </a:xfrm>
          <a:prstGeom prst="rect">
            <a:avLst/>
          </a:prstGeom>
        </p:spPr>
        <p:txBody>
          <a:bodyPr wrap="square" lIns="0" tIns="0" rIns="0" bIns="0" rtlCol="0" anchor="t">
            <a:spAutoFit/>
          </a:bodyPr>
          <a:lstStyle/>
          <a:p>
            <a:pPr>
              <a:lnSpc>
                <a:spcPts val="6600"/>
              </a:lnSpc>
              <a:spcBef>
                <a:spcPct val="0"/>
              </a:spcBef>
            </a:pPr>
            <a:r>
              <a:rPr lang="en-US" sz="4000">
                <a:solidFill>
                  <a:srgbClr val="BF4C12"/>
                </a:solidFill>
                <a:latin typeface="Fraunces Bold"/>
              </a:rPr>
              <a:t>I. TÌM HIỂU CHUNG</a:t>
            </a:r>
            <a:endParaRPr lang="en-US" sz="4000" dirty="0">
              <a:solidFill>
                <a:srgbClr val="BF4C12"/>
              </a:solidFill>
              <a:latin typeface="Fraunce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l="-20546" t="21874" r="-20546" b="21875"/>
          <a:stretch>
            <a:fillRect/>
          </a:stretch>
        </p:blipFill>
        <p:spPr>
          <a:xfrm>
            <a:off x="0" y="0"/>
            <a:ext cx="18288000" cy="10287000"/>
          </a:xfrm>
          <a:prstGeom prst="rect">
            <a:avLst/>
          </a:prstGeom>
        </p:spPr>
      </p:pic>
      <p:grpSp>
        <p:nvGrpSpPr>
          <p:cNvPr id="3" name="Group 3"/>
          <p:cNvGrpSpPr/>
          <p:nvPr/>
        </p:nvGrpSpPr>
        <p:grpSpPr>
          <a:xfrm>
            <a:off x="1127933" y="538042"/>
            <a:ext cx="16395489" cy="9452867"/>
            <a:chOff x="0" y="0"/>
            <a:chExt cx="2047413" cy="1180442"/>
          </a:xfrm>
        </p:grpSpPr>
        <p:sp>
          <p:nvSpPr>
            <p:cNvPr id="4" name="Freeform 4"/>
            <p:cNvSpPr/>
            <p:nvPr/>
          </p:nvSpPr>
          <p:spPr>
            <a:xfrm>
              <a:off x="0" y="0"/>
              <a:ext cx="2047413" cy="1180442"/>
            </a:xfrm>
            <a:custGeom>
              <a:avLst/>
              <a:gdLst/>
              <a:ahLst/>
              <a:cxnLst/>
              <a:rect l="l" t="t" r="r" b="b"/>
              <a:pathLst>
                <a:path w="2047413" h="1180442">
                  <a:moveTo>
                    <a:pt x="1922953" y="1180442"/>
                  </a:moveTo>
                  <a:lnTo>
                    <a:pt x="124460" y="1180442"/>
                  </a:lnTo>
                  <a:cubicBezTo>
                    <a:pt x="55880" y="1180442"/>
                    <a:pt x="0" y="1124562"/>
                    <a:pt x="0" y="1055982"/>
                  </a:cubicBezTo>
                  <a:lnTo>
                    <a:pt x="0" y="124460"/>
                  </a:lnTo>
                  <a:cubicBezTo>
                    <a:pt x="0" y="55880"/>
                    <a:pt x="55880" y="0"/>
                    <a:pt x="124460" y="0"/>
                  </a:cubicBezTo>
                  <a:lnTo>
                    <a:pt x="1922953" y="0"/>
                  </a:lnTo>
                  <a:cubicBezTo>
                    <a:pt x="1991533" y="0"/>
                    <a:pt x="2047413" y="55880"/>
                    <a:pt x="2047413" y="124460"/>
                  </a:cubicBezTo>
                  <a:lnTo>
                    <a:pt x="2047413" y="1055982"/>
                  </a:lnTo>
                  <a:cubicBezTo>
                    <a:pt x="2047413" y="1124562"/>
                    <a:pt x="1991533" y="1180442"/>
                    <a:pt x="1922953" y="1180442"/>
                  </a:cubicBezTo>
                  <a:close/>
                </a:path>
              </a:pathLst>
            </a:custGeom>
            <a:solidFill>
              <a:srgbClr val="FFF1EA"/>
            </a:solidFill>
          </p:spPr>
        </p:sp>
      </p:gr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8473" y="-1566335"/>
            <a:ext cx="3854248" cy="419510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57420" y="-1297486"/>
            <a:ext cx="2638662" cy="2852607"/>
          </a:xfrm>
          <a:prstGeom prst="rect">
            <a:avLst/>
          </a:prstGeom>
        </p:spPr>
      </p:pic>
      <p:sp>
        <p:nvSpPr>
          <p:cNvPr id="9" name="TextBox 9"/>
          <p:cNvSpPr txBox="1"/>
          <p:nvPr/>
        </p:nvSpPr>
        <p:spPr>
          <a:xfrm>
            <a:off x="8336915" y="4197350"/>
            <a:ext cx="8822690" cy="3251835"/>
          </a:xfrm>
          <a:prstGeom prst="rect">
            <a:avLst/>
          </a:prstGeom>
        </p:spPr>
        <p:txBody>
          <a:bodyPr wrap="square" lIns="0" tIns="0" rIns="0" bIns="0" rtlCol="0" anchor="t">
            <a:spAutoFit/>
          </a:bodyPr>
          <a:lstStyle/>
          <a:p>
            <a:pPr algn="just">
              <a:lnSpc>
                <a:spcPct val="130000"/>
              </a:lnSpc>
              <a:spcBef>
                <a:spcPts val="200"/>
              </a:spcBef>
              <a:spcAft>
                <a:spcPts val="200"/>
              </a:spcAft>
            </a:pPr>
            <a:r>
              <a:rPr lang="en-US" sz="4000" dirty="0" err="1">
                <a:solidFill>
                  <a:srgbClr val="000000"/>
                </a:solidFill>
                <a:latin typeface="Arial" panose="020B0604020202020204" pitchFamily="34" charset="0"/>
                <a:cs typeface="Arial" panose="020B0604020202020204" pitchFamily="34" charset="0"/>
              </a:rPr>
              <a:t>Xem</a:t>
            </a:r>
            <a:r>
              <a:rPr lang="en-US" sz="4000" dirty="0">
                <a:solidFill>
                  <a:srgbClr val="000000"/>
                </a:solidFill>
                <a:latin typeface="Arial" panose="020B0604020202020204" pitchFamily="34" charset="0"/>
                <a:cs typeface="Arial" panose="020B0604020202020204" pitchFamily="34" charset="0"/>
              </a:rPr>
              <a:t> video </a:t>
            </a:r>
            <a:r>
              <a:rPr lang="en-US" sz="4000" dirty="0" err="1">
                <a:solidFill>
                  <a:srgbClr val="000000"/>
                </a:solidFill>
                <a:latin typeface="Arial" panose="020B0604020202020204" pitchFamily="34" charset="0"/>
                <a:cs typeface="Arial" panose="020B0604020202020204" pitchFamily="34" charset="0"/>
              </a:rPr>
              <a:t>về</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văn</a:t>
            </a:r>
            <a:r>
              <a:rPr lang="en-US" sz="4000" dirty="0">
                <a:solidFill>
                  <a:srgbClr val="000000"/>
                </a:solidFill>
                <a:latin typeface="Arial" panose="020B0604020202020204" pitchFamily="34" charset="0"/>
                <a:cs typeface="Arial" panose="020B0604020202020204" pitchFamily="34" charset="0"/>
              </a:rPr>
              <a:t> A-thơ Co-nan Đoi-lơ, </a:t>
            </a:r>
            <a:r>
              <a:rPr lang="en-US" sz="4000" dirty="0" err="1">
                <a:solidFill>
                  <a:srgbClr val="000000"/>
                </a:solidFill>
                <a:latin typeface="Arial" panose="020B0604020202020204" pitchFamily="34" charset="0"/>
                <a:cs typeface="Arial" panose="020B0604020202020204" pitchFamily="34" charset="0"/>
              </a:rPr>
              <a:t>sau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đó</a:t>
            </a:r>
            <a:r>
              <a:rPr lang="en-US" sz="4000" dirty="0">
                <a:solidFill>
                  <a:srgbClr val="000000"/>
                </a:solidFill>
                <a:latin typeface="Arial" panose="020B0604020202020204" pitchFamily="34" charset="0"/>
                <a:cs typeface="Arial" panose="020B0604020202020204" pitchFamily="34" charset="0"/>
              </a:rPr>
              <a:t> chia </a:t>
            </a:r>
            <a:r>
              <a:rPr lang="en-US" sz="4000" dirty="0" err="1">
                <a:solidFill>
                  <a:srgbClr val="000000"/>
                </a:solidFill>
                <a:latin typeface="Arial" panose="020B0604020202020204" pitchFamily="34" charset="0"/>
                <a:cs typeface="Arial" panose="020B0604020202020204" pitchFamily="34" charset="0"/>
              </a:rPr>
              <a:t>sẻ</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điểm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ấn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tượng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về</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a:t>
            </a:r>
            <a:r>
              <a:rPr lang="en-US" sz="4000" dirty="0">
                <a:solidFill>
                  <a:srgbClr val="000000"/>
                </a:solidFill>
                <a:latin typeface="Arial" panose="020B0604020202020204" pitchFamily="34" charset="0"/>
                <a:cs typeface="Arial" panose="020B0604020202020204" pitchFamily="34" charset="0"/>
              </a:rPr>
              <a:t>.</a:t>
            </a:r>
          </a:p>
          <a:p>
            <a:pPr algn="just">
              <a:lnSpc>
                <a:spcPct val="130000"/>
              </a:lnSpc>
              <a:spcBef>
                <a:spcPts val="200"/>
              </a:spcBef>
              <a:spcAft>
                <a:spcPts val="200"/>
              </a:spcAft>
            </a:pPr>
            <a:endParaRPr lang="en-US" sz="4000"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5810030" y="914880"/>
            <a:ext cx="12039855" cy="1000125"/>
          </a:xfrm>
          <a:prstGeom prst="rect">
            <a:avLst/>
          </a:prstGeom>
        </p:spPr>
        <p:txBody>
          <a:bodyPr wrap="square" lIns="0" tIns="0" rIns="0" bIns="0" rtlCol="0" anchor="t">
            <a:spAutoFit/>
          </a:bodyPr>
          <a:lstStyle/>
          <a:p>
            <a:pPr>
              <a:lnSpc>
                <a:spcPts val="7800"/>
              </a:lnSpc>
              <a:spcBef>
                <a:spcPct val="0"/>
              </a:spcBef>
            </a:pPr>
            <a:r>
              <a:rPr lang="en-US" sz="5400">
                <a:solidFill>
                  <a:srgbClr val="704430"/>
                </a:solidFill>
                <a:latin typeface="Fraunces Bold"/>
              </a:rPr>
              <a:t>I. TÌM HIỂU CHUNG</a:t>
            </a:r>
            <a:endParaRPr lang="en-US" sz="5400" dirty="0">
              <a:solidFill>
                <a:srgbClr val="704430"/>
              </a:solidFill>
              <a:latin typeface="Fraunces Bold"/>
            </a:endParaRPr>
          </a:p>
        </p:txBody>
      </p:sp>
      <p:sp>
        <p:nvSpPr>
          <p:cNvPr id="11" name="TextBox 11"/>
          <p:cNvSpPr txBox="1"/>
          <p:nvPr/>
        </p:nvSpPr>
        <p:spPr>
          <a:xfrm>
            <a:off x="8386660" y="7377708"/>
            <a:ext cx="8872640" cy="421640"/>
          </a:xfrm>
          <a:prstGeom prst="rect">
            <a:avLst/>
          </a:prstGeom>
        </p:spPr>
        <p:txBody>
          <a:bodyPr lIns="0" tIns="0" rIns="0" bIns="0" rtlCol="0" anchor="t">
            <a:spAutoFit/>
          </a:bodyPr>
          <a:lstStyle/>
          <a:p>
            <a:pPr algn="just">
              <a:lnSpc>
                <a:spcPts val="3290"/>
              </a:lnSpc>
              <a:spcBef>
                <a:spcPct val="0"/>
              </a:spcBef>
            </a:pPr>
            <a:r>
              <a:rPr lang="en-US" sz="2740" dirty="0">
                <a:solidFill>
                  <a:srgbClr val="BF4C12"/>
                </a:solidFill>
                <a:latin typeface="Roboto Condensed" panose="02000000000000000000"/>
              </a:rPr>
              <a:t>Link video: https://youtu.be/Z96DCiJ7wXg</a:t>
            </a:r>
          </a:p>
        </p:txBody>
      </p:sp>
      <p:sp>
        <p:nvSpPr>
          <p:cNvPr id="12" name="TextBox 12"/>
          <p:cNvSpPr txBox="1"/>
          <p:nvPr/>
        </p:nvSpPr>
        <p:spPr>
          <a:xfrm>
            <a:off x="8191318" y="2362415"/>
            <a:ext cx="7277281" cy="1256665"/>
          </a:xfrm>
          <a:prstGeom prst="rect">
            <a:avLst/>
          </a:prstGeom>
        </p:spPr>
        <p:txBody>
          <a:bodyPr wrap="square" lIns="0" tIns="0" rIns="0" bIns="0" rtlCol="0" anchor="t">
            <a:spAutoFit/>
          </a:bodyPr>
          <a:lstStyle/>
          <a:p>
            <a:pPr algn="ctr">
              <a:lnSpc>
                <a:spcPts val="9800"/>
              </a:lnSpc>
            </a:pPr>
            <a:r>
              <a:rPr lang="en-US" sz="5400" b="1">
                <a:solidFill>
                  <a:srgbClr val="704430"/>
                </a:solidFill>
                <a:latin typeface="Arial" panose="020B0604020202020204" pitchFamily="34" charset="0"/>
                <a:cs typeface="Arial" panose="020B0604020202020204" pitchFamily="34" charset="0"/>
              </a:rPr>
              <a:t>1</a:t>
            </a:r>
            <a:r>
              <a:rPr lang="en-US" sz="5400" b="1" dirty="0">
                <a:solidFill>
                  <a:srgbClr val="704430"/>
                </a:solidFill>
                <a:latin typeface="Arial" panose="020B0604020202020204" pitchFamily="34" charset="0"/>
                <a:cs typeface="Arial" panose="020B0604020202020204" pitchFamily="34" charset="0"/>
              </a:rPr>
              <a:t>. </a:t>
            </a:r>
            <a:r>
              <a:rPr lang="en-US" sz="5400" b="1" dirty="0" err="1">
                <a:solidFill>
                  <a:srgbClr val="704430"/>
                </a:solidFill>
                <a:latin typeface="Arial" panose="020B0604020202020204" pitchFamily="34" charset="0"/>
                <a:cs typeface="Arial" panose="020B0604020202020204" pitchFamily="34" charset="0"/>
              </a:rPr>
              <a:t>Tác</a:t>
            </a:r>
            <a:r>
              <a:rPr lang="en-US" sz="5400" b="1" dirty="0">
                <a:solidFill>
                  <a:srgbClr val="704430"/>
                </a:solidFill>
                <a:latin typeface="Arial" panose="020B0604020202020204" pitchFamily="34" charset="0"/>
                <a:cs typeface="Arial" panose="020B0604020202020204" pitchFamily="34" charset="0"/>
              </a:rPr>
              <a:t> </a:t>
            </a:r>
            <a:r>
              <a:rPr lang="en-US" sz="5400" b="1" dirty="0" err="1">
                <a:solidFill>
                  <a:srgbClr val="704430"/>
                </a:solidFill>
                <a:latin typeface="Arial" panose="020B0604020202020204" pitchFamily="34" charset="0"/>
                <a:cs typeface="Arial" panose="020B0604020202020204" pitchFamily="34" charset="0"/>
              </a:rPr>
              <a:t>giả</a:t>
            </a:r>
            <a:r>
              <a:rPr lang="en-US" sz="5400" b="1" dirty="0">
                <a:solidFill>
                  <a:srgbClr val="704430"/>
                </a:solidFill>
                <a:latin typeface="Arial" panose="020B0604020202020204" pitchFamily="34" charset="0"/>
                <a:cs typeface="Arial" panose="020B0604020202020204" pitchFamily="34" charset="0"/>
              </a:rPr>
              <a:t> Đoi-lơ</a:t>
            </a:r>
          </a:p>
        </p:txBody>
      </p:sp>
      <p:pic>
        <p:nvPicPr>
          <p:cNvPr id="13" name="Picture 12"/>
          <p:cNvPicPr>
            <a:picLocks noChangeAspect="1"/>
          </p:cNvPicPr>
          <p:nvPr>
            <p:custDataLst>
              <p:tags r:id="rId1"/>
            </p:custDataLst>
          </p:nvPr>
        </p:nvPicPr>
        <p:blipFill>
          <a:blip r:embed="rId9"/>
          <a:stretch>
            <a:fillRect/>
          </a:stretch>
        </p:blipFill>
        <p:spPr>
          <a:xfrm>
            <a:off x="2743200" y="2247900"/>
            <a:ext cx="4048125" cy="60769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12523303" y="889376"/>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7" name="Group 7"/>
          <p:cNvGrpSpPr/>
          <p:nvPr/>
        </p:nvGrpSpPr>
        <p:grpSpPr>
          <a:xfrm>
            <a:off x="16089942" y="889376"/>
            <a:ext cx="1377979" cy="1652766"/>
            <a:chOff x="0" y="0"/>
            <a:chExt cx="398102" cy="477489"/>
          </a:xfrm>
        </p:grpSpPr>
        <p:sp>
          <p:nvSpPr>
            <p:cNvPr id="8" name="Freeform 8"/>
            <p:cNvSpPr/>
            <p:nvPr/>
          </p:nvSpPr>
          <p:spPr>
            <a:xfrm>
              <a:off x="92710" y="106680"/>
              <a:ext cx="293962" cy="358109"/>
            </a:xfrm>
            <a:custGeom>
              <a:avLst/>
              <a:gdLst/>
              <a:ahLst/>
              <a:cxnLst/>
              <a:rect l="l" t="t" r="r" b="b"/>
              <a:pathLst>
                <a:path w="293962" h="358109">
                  <a:moveTo>
                    <a:pt x="267292" y="168879"/>
                  </a:moveTo>
                  <a:cubicBezTo>
                    <a:pt x="267292" y="256509"/>
                    <a:pt x="191092" y="327629"/>
                    <a:pt x="109812" y="327629"/>
                  </a:cubicBezTo>
                  <a:lnTo>
                    <a:pt x="66040" y="327629"/>
                  </a:lnTo>
                  <a:cubicBezTo>
                    <a:pt x="43180" y="327629"/>
                    <a:pt x="20320" y="322549"/>
                    <a:pt x="0" y="313659"/>
                  </a:cubicBezTo>
                  <a:cubicBezTo>
                    <a:pt x="26670" y="341599"/>
                    <a:pt x="63500" y="358109"/>
                    <a:pt x="96001" y="358109"/>
                  </a:cubicBezTo>
                  <a:lnTo>
                    <a:pt x="147912" y="358109"/>
                  </a:lnTo>
                  <a:cubicBezTo>
                    <a:pt x="227922" y="358109"/>
                    <a:pt x="293962" y="292069"/>
                    <a:pt x="293962" y="212059"/>
                  </a:cubicBezTo>
                  <a:lnTo>
                    <a:pt x="293962" y="95250"/>
                  </a:lnTo>
                  <a:cubicBezTo>
                    <a:pt x="293962" y="58420"/>
                    <a:pt x="279992" y="25400"/>
                    <a:pt x="258402" y="0"/>
                  </a:cubicBezTo>
                  <a:cubicBezTo>
                    <a:pt x="264752" y="16510"/>
                    <a:pt x="267292" y="34290"/>
                    <a:pt x="267292" y="52070"/>
                  </a:cubicBezTo>
                  <a:lnTo>
                    <a:pt x="267292" y="168879"/>
                  </a:lnTo>
                  <a:lnTo>
                    <a:pt x="267292" y="168879"/>
                  </a:lnTo>
                  <a:close/>
                </a:path>
              </a:pathLst>
            </a:custGeom>
            <a:solidFill>
              <a:srgbClr val="704430"/>
            </a:solidFill>
          </p:spPr>
        </p:sp>
        <p:sp>
          <p:nvSpPr>
            <p:cNvPr id="9" name="Freeform 9"/>
            <p:cNvSpPr/>
            <p:nvPr/>
          </p:nvSpPr>
          <p:spPr>
            <a:xfrm>
              <a:off x="12700" y="12700"/>
              <a:ext cx="333332" cy="408909"/>
            </a:xfrm>
            <a:custGeom>
              <a:avLst/>
              <a:gdLst/>
              <a:ahLst/>
              <a:cxnLst/>
              <a:rect l="l" t="t" r="r" b="b"/>
              <a:pathLst>
                <a:path w="333332" h="408909">
                  <a:moveTo>
                    <a:pt x="146050" y="408909"/>
                  </a:moveTo>
                  <a:lnTo>
                    <a:pt x="187282" y="408909"/>
                  </a:lnTo>
                  <a:cubicBezTo>
                    <a:pt x="267292" y="408909"/>
                    <a:pt x="333332" y="342869"/>
                    <a:pt x="333332" y="262859"/>
                  </a:cubicBezTo>
                  <a:lnTo>
                    <a:pt x="333332" y="146050"/>
                  </a:lnTo>
                  <a:cubicBezTo>
                    <a:pt x="333332" y="66040"/>
                    <a:pt x="267292" y="0"/>
                    <a:pt x="18728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10" name="Freeform 10"/>
            <p:cNvSpPr/>
            <p:nvPr/>
          </p:nvSpPr>
          <p:spPr>
            <a:xfrm>
              <a:off x="0" y="0"/>
              <a:ext cx="398102" cy="477489"/>
            </a:xfrm>
            <a:custGeom>
              <a:avLst/>
              <a:gdLst/>
              <a:ahLst/>
              <a:cxnLst/>
              <a:rect l="l" t="t" r="r" b="b"/>
              <a:pathLst>
                <a:path w="398102" h="477489">
                  <a:moveTo>
                    <a:pt x="334602" y="74930"/>
                  </a:moveTo>
                  <a:cubicBezTo>
                    <a:pt x="306662" y="30480"/>
                    <a:pt x="257132" y="0"/>
                    <a:pt x="199982" y="0"/>
                  </a:cubicBezTo>
                  <a:lnTo>
                    <a:pt x="158750" y="0"/>
                  </a:lnTo>
                  <a:cubicBezTo>
                    <a:pt x="71120" y="0"/>
                    <a:pt x="0" y="71120"/>
                    <a:pt x="0" y="158750"/>
                  </a:cubicBezTo>
                  <a:lnTo>
                    <a:pt x="0" y="275559"/>
                  </a:lnTo>
                  <a:cubicBezTo>
                    <a:pt x="0" y="327629"/>
                    <a:pt x="25400" y="373349"/>
                    <a:pt x="63500" y="402559"/>
                  </a:cubicBezTo>
                  <a:cubicBezTo>
                    <a:pt x="91440" y="447009"/>
                    <a:pt x="140970" y="477489"/>
                    <a:pt x="188711" y="477489"/>
                  </a:cubicBezTo>
                  <a:lnTo>
                    <a:pt x="239352" y="477489"/>
                  </a:lnTo>
                  <a:cubicBezTo>
                    <a:pt x="326982" y="477489"/>
                    <a:pt x="398102" y="406369"/>
                    <a:pt x="398102" y="318739"/>
                  </a:cubicBezTo>
                  <a:lnTo>
                    <a:pt x="398102" y="201930"/>
                  </a:lnTo>
                  <a:cubicBezTo>
                    <a:pt x="398102" y="149860"/>
                    <a:pt x="372702" y="104140"/>
                    <a:pt x="334602" y="74930"/>
                  </a:cubicBezTo>
                  <a:close/>
                  <a:moveTo>
                    <a:pt x="12700" y="275559"/>
                  </a:moveTo>
                  <a:lnTo>
                    <a:pt x="12700" y="158750"/>
                  </a:lnTo>
                  <a:cubicBezTo>
                    <a:pt x="12700" y="78740"/>
                    <a:pt x="78740" y="12700"/>
                    <a:pt x="158750" y="12700"/>
                  </a:cubicBezTo>
                  <a:lnTo>
                    <a:pt x="199982" y="12700"/>
                  </a:lnTo>
                  <a:cubicBezTo>
                    <a:pt x="279992" y="12700"/>
                    <a:pt x="346032" y="78740"/>
                    <a:pt x="346032" y="158750"/>
                  </a:cubicBezTo>
                  <a:lnTo>
                    <a:pt x="346032" y="275559"/>
                  </a:lnTo>
                  <a:cubicBezTo>
                    <a:pt x="346032" y="355569"/>
                    <a:pt x="279992" y="421609"/>
                    <a:pt x="199982" y="421609"/>
                  </a:cubicBezTo>
                  <a:lnTo>
                    <a:pt x="158750" y="421609"/>
                  </a:lnTo>
                  <a:cubicBezTo>
                    <a:pt x="78740" y="421609"/>
                    <a:pt x="12700" y="356839"/>
                    <a:pt x="12700" y="275559"/>
                  </a:cubicBezTo>
                  <a:close/>
                  <a:moveTo>
                    <a:pt x="386672" y="318739"/>
                  </a:moveTo>
                  <a:cubicBezTo>
                    <a:pt x="386672" y="398749"/>
                    <a:pt x="319362" y="464789"/>
                    <a:pt x="239352" y="464789"/>
                  </a:cubicBezTo>
                  <a:lnTo>
                    <a:pt x="188711" y="464789"/>
                  </a:lnTo>
                  <a:cubicBezTo>
                    <a:pt x="157480" y="464789"/>
                    <a:pt x="120650" y="448279"/>
                    <a:pt x="93980" y="420339"/>
                  </a:cubicBezTo>
                  <a:cubicBezTo>
                    <a:pt x="114300" y="429229"/>
                    <a:pt x="135890" y="434309"/>
                    <a:pt x="160020" y="434309"/>
                  </a:cubicBezTo>
                  <a:lnTo>
                    <a:pt x="201252" y="434309"/>
                  </a:lnTo>
                  <a:cubicBezTo>
                    <a:pt x="288882" y="434309"/>
                    <a:pt x="360002" y="363189"/>
                    <a:pt x="360002" y="275559"/>
                  </a:cubicBezTo>
                  <a:lnTo>
                    <a:pt x="360002" y="158750"/>
                  </a:lnTo>
                  <a:cubicBezTo>
                    <a:pt x="360002" y="140970"/>
                    <a:pt x="356192" y="123190"/>
                    <a:pt x="351112" y="106680"/>
                  </a:cubicBezTo>
                  <a:cubicBezTo>
                    <a:pt x="372702" y="132080"/>
                    <a:pt x="386672" y="165100"/>
                    <a:pt x="386672" y="201930"/>
                  </a:cubicBezTo>
                  <a:lnTo>
                    <a:pt x="386672" y="318739"/>
                  </a:lnTo>
                  <a:cubicBezTo>
                    <a:pt x="386672" y="318739"/>
                    <a:pt x="386672" y="318739"/>
                    <a:pt x="386672" y="318739"/>
                  </a:cubicBezTo>
                  <a:close/>
                </a:path>
              </a:pathLst>
            </a:custGeom>
            <a:solidFill>
              <a:srgbClr val="704430"/>
            </a:solidFill>
          </p:spPr>
        </p:sp>
      </p:grpSp>
      <p:sp>
        <p:nvSpPr>
          <p:cNvPr id="11" name="AutoShape 11"/>
          <p:cNvSpPr/>
          <p:nvPr/>
        </p:nvSpPr>
        <p:spPr>
          <a:xfrm>
            <a:off x="16507242" y="1396002"/>
            <a:ext cx="354094" cy="0"/>
          </a:xfrm>
          <a:prstGeom prst="line">
            <a:avLst/>
          </a:prstGeom>
          <a:ln w="47625" cap="rnd">
            <a:solidFill>
              <a:srgbClr val="704430"/>
            </a:solidFill>
            <a:prstDash val="solid"/>
            <a:headEnd type="none" w="sm" len="sm"/>
            <a:tailEnd type="none" w="sm" len="sm"/>
          </a:ln>
        </p:spPr>
      </p:sp>
      <p:grpSp>
        <p:nvGrpSpPr>
          <p:cNvPr id="12" name="Group 12"/>
          <p:cNvGrpSpPr/>
          <p:nvPr/>
        </p:nvGrpSpPr>
        <p:grpSpPr>
          <a:xfrm>
            <a:off x="268154" y="1864608"/>
            <a:ext cx="17466532" cy="8269282"/>
            <a:chOff x="0" y="0"/>
            <a:chExt cx="3718817" cy="1760621"/>
          </a:xfrm>
        </p:grpSpPr>
        <p:sp>
          <p:nvSpPr>
            <p:cNvPr id="13" name="Freeform 13"/>
            <p:cNvSpPr/>
            <p:nvPr/>
          </p:nvSpPr>
          <p:spPr>
            <a:xfrm>
              <a:off x="92710" y="106680"/>
              <a:ext cx="3614677" cy="1641241"/>
            </a:xfrm>
            <a:custGeom>
              <a:avLst/>
              <a:gdLst/>
              <a:ahLst/>
              <a:cxnLst/>
              <a:rect l="l" t="t" r="r" b="b"/>
              <a:pathLst>
                <a:path w="3614677" h="1641241">
                  <a:moveTo>
                    <a:pt x="3588007" y="1452011"/>
                  </a:moveTo>
                  <a:cubicBezTo>
                    <a:pt x="3588007" y="1539641"/>
                    <a:pt x="3511807" y="1610761"/>
                    <a:pt x="3430527" y="1610761"/>
                  </a:cubicBezTo>
                  <a:lnTo>
                    <a:pt x="66040" y="1610761"/>
                  </a:lnTo>
                  <a:cubicBezTo>
                    <a:pt x="43180" y="1610761"/>
                    <a:pt x="20320" y="1605681"/>
                    <a:pt x="0" y="1596791"/>
                  </a:cubicBezTo>
                  <a:cubicBezTo>
                    <a:pt x="26670" y="1624731"/>
                    <a:pt x="63500" y="1641241"/>
                    <a:pt x="117166" y="1641241"/>
                  </a:cubicBezTo>
                  <a:lnTo>
                    <a:pt x="3468627" y="1641241"/>
                  </a:lnTo>
                  <a:cubicBezTo>
                    <a:pt x="3548637" y="1641241"/>
                    <a:pt x="3614677" y="1575201"/>
                    <a:pt x="3614677" y="1495191"/>
                  </a:cubicBezTo>
                  <a:lnTo>
                    <a:pt x="3614677" y="95250"/>
                  </a:lnTo>
                  <a:cubicBezTo>
                    <a:pt x="3614677" y="58420"/>
                    <a:pt x="3600707" y="25400"/>
                    <a:pt x="3579117" y="0"/>
                  </a:cubicBezTo>
                  <a:cubicBezTo>
                    <a:pt x="3585467" y="16510"/>
                    <a:pt x="3588007" y="34290"/>
                    <a:pt x="3588007" y="52070"/>
                  </a:cubicBezTo>
                  <a:lnTo>
                    <a:pt x="3588007" y="1452011"/>
                  </a:lnTo>
                  <a:lnTo>
                    <a:pt x="3588007" y="1452011"/>
                  </a:lnTo>
                  <a:close/>
                </a:path>
              </a:pathLst>
            </a:custGeom>
            <a:solidFill>
              <a:srgbClr val="704430"/>
            </a:solidFill>
          </p:spPr>
        </p:sp>
        <p:sp>
          <p:nvSpPr>
            <p:cNvPr id="14" name="Freeform 14"/>
            <p:cNvSpPr/>
            <p:nvPr/>
          </p:nvSpPr>
          <p:spPr>
            <a:xfrm>
              <a:off x="12700" y="12700"/>
              <a:ext cx="3654047" cy="1692041"/>
            </a:xfrm>
            <a:custGeom>
              <a:avLst/>
              <a:gdLst/>
              <a:ahLst/>
              <a:cxnLst/>
              <a:rect l="l" t="t" r="r" b="b"/>
              <a:pathLst>
                <a:path w="3654047" h="1692041">
                  <a:moveTo>
                    <a:pt x="146050" y="1692041"/>
                  </a:moveTo>
                  <a:lnTo>
                    <a:pt x="3507997" y="1692041"/>
                  </a:lnTo>
                  <a:cubicBezTo>
                    <a:pt x="3588007" y="1692041"/>
                    <a:pt x="3654047" y="1626001"/>
                    <a:pt x="3654047" y="1545991"/>
                  </a:cubicBezTo>
                  <a:lnTo>
                    <a:pt x="3654047" y="146050"/>
                  </a:lnTo>
                  <a:cubicBezTo>
                    <a:pt x="3654047" y="66040"/>
                    <a:pt x="3588007" y="0"/>
                    <a:pt x="3507997" y="0"/>
                  </a:cubicBezTo>
                  <a:lnTo>
                    <a:pt x="146050" y="0"/>
                  </a:lnTo>
                  <a:cubicBezTo>
                    <a:pt x="66040" y="0"/>
                    <a:pt x="0" y="66040"/>
                    <a:pt x="0" y="146050"/>
                  </a:cubicBezTo>
                  <a:lnTo>
                    <a:pt x="0" y="1545991"/>
                  </a:lnTo>
                  <a:cubicBezTo>
                    <a:pt x="0" y="1627271"/>
                    <a:pt x="66040" y="1692041"/>
                    <a:pt x="146050" y="1692041"/>
                  </a:cubicBezTo>
                  <a:close/>
                </a:path>
              </a:pathLst>
            </a:custGeom>
            <a:solidFill>
              <a:srgbClr val="FFF3ED"/>
            </a:solidFill>
          </p:spPr>
        </p:sp>
        <p:sp>
          <p:nvSpPr>
            <p:cNvPr id="15" name="Freeform 15"/>
            <p:cNvSpPr/>
            <p:nvPr/>
          </p:nvSpPr>
          <p:spPr>
            <a:xfrm>
              <a:off x="0" y="0"/>
              <a:ext cx="3718817" cy="1760621"/>
            </a:xfrm>
            <a:custGeom>
              <a:avLst/>
              <a:gdLst/>
              <a:ahLst/>
              <a:cxnLst/>
              <a:rect l="l" t="t" r="r" b="b"/>
              <a:pathLst>
                <a:path w="3718817" h="1760621">
                  <a:moveTo>
                    <a:pt x="3655317" y="74930"/>
                  </a:moveTo>
                  <a:cubicBezTo>
                    <a:pt x="3627377" y="30480"/>
                    <a:pt x="3577847" y="0"/>
                    <a:pt x="3520697" y="0"/>
                  </a:cubicBezTo>
                  <a:lnTo>
                    <a:pt x="158750" y="0"/>
                  </a:lnTo>
                  <a:cubicBezTo>
                    <a:pt x="71120" y="0"/>
                    <a:pt x="0" y="71120"/>
                    <a:pt x="0" y="158750"/>
                  </a:cubicBezTo>
                  <a:lnTo>
                    <a:pt x="0" y="1558691"/>
                  </a:lnTo>
                  <a:cubicBezTo>
                    <a:pt x="0" y="1610761"/>
                    <a:pt x="25400" y="1656481"/>
                    <a:pt x="63500" y="1685691"/>
                  </a:cubicBezTo>
                  <a:cubicBezTo>
                    <a:pt x="91440" y="1730141"/>
                    <a:pt x="140970" y="1760621"/>
                    <a:pt x="213178" y="1760621"/>
                  </a:cubicBezTo>
                  <a:lnTo>
                    <a:pt x="3560067" y="1760621"/>
                  </a:lnTo>
                  <a:cubicBezTo>
                    <a:pt x="3647697" y="1760621"/>
                    <a:pt x="3718817" y="1689501"/>
                    <a:pt x="3718817" y="1601871"/>
                  </a:cubicBezTo>
                  <a:lnTo>
                    <a:pt x="3718817" y="201930"/>
                  </a:lnTo>
                  <a:cubicBezTo>
                    <a:pt x="3718817" y="149860"/>
                    <a:pt x="3693417" y="104140"/>
                    <a:pt x="3655317" y="74930"/>
                  </a:cubicBezTo>
                  <a:close/>
                  <a:moveTo>
                    <a:pt x="12700" y="1558691"/>
                  </a:moveTo>
                  <a:lnTo>
                    <a:pt x="12700" y="158750"/>
                  </a:lnTo>
                  <a:cubicBezTo>
                    <a:pt x="12700" y="78740"/>
                    <a:pt x="78740" y="12700"/>
                    <a:pt x="158750" y="12700"/>
                  </a:cubicBezTo>
                  <a:lnTo>
                    <a:pt x="3520697" y="12700"/>
                  </a:lnTo>
                  <a:cubicBezTo>
                    <a:pt x="3600707" y="12700"/>
                    <a:pt x="3666747" y="78740"/>
                    <a:pt x="3666747" y="158750"/>
                  </a:cubicBezTo>
                  <a:lnTo>
                    <a:pt x="3666747" y="1558691"/>
                  </a:lnTo>
                  <a:cubicBezTo>
                    <a:pt x="3666747" y="1638701"/>
                    <a:pt x="3600707" y="1704741"/>
                    <a:pt x="3520697" y="1704741"/>
                  </a:cubicBezTo>
                  <a:lnTo>
                    <a:pt x="158750" y="1704741"/>
                  </a:lnTo>
                  <a:cubicBezTo>
                    <a:pt x="78740" y="1704741"/>
                    <a:pt x="12700" y="1639971"/>
                    <a:pt x="12700" y="1558691"/>
                  </a:cubicBezTo>
                  <a:close/>
                  <a:moveTo>
                    <a:pt x="3707387" y="1601871"/>
                  </a:moveTo>
                  <a:cubicBezTo>
                    <a:pt x="3707387" y="1681881"/>
                    <a:pt x="3640077" y="1747921"/>
                    <a:pt x="3560067" y="1747921"/>
                  </a:cubicBezTo>
                  <a:lnTo>
                    <a:pt x="213178" y="1747921"/>
                  </a:lnTo>
                  <a:cubicBezTo>
                    <a:pt x="157480" y="1747921"/>
                    <a:pt x="120650" y="1731411"/>
                    <a:pt x="93980" y="1703471"/>
                  </a:cubicBezTo>
                  <a:cubicBezTo>
                    <a:pt x="114300" y="1712361"/>
                    <a:pt x="135890" y="1717441"/>
                    <a:pt x="160020" y="1717441"/>
                  </a:cubicBezTo>
                  <a:lnTo>
                    <a:pt x="3521967" y="1717441"/>
                  </a:lnTo>
                  <a:cubicBezTo>
                    <a:pt x="3609597" y="1717441"/>
                    <a:pt x="3680717" y="1646321"/>
                    <a:pt x="3680717" y="1558691"/>
                  </a:cubicBezTo>
                  <a:lnTo>
                    <a:pt x="3680717" y="158750"/>
                  </a:lnTo>
                  <a:cubicBezTo>
                    <a:pt x="3680717" y="140970"/>
                    <a:pt x="3676907" y="123190"/>
                    <a:pt x="3671827" y="106680"/>
                  </a:cubicBezTo>
                  <a:cubicBezTo>
                    <a:pt x="3693417" y="132080"/>
                    <a:pt x="3707387" y="165100"/>
                    <a:pt x="3707387" y="201930"/>
                  </a:cubicBezTo>
                  <a:lnTo>
                    <a:pt x="3707387" y="1601871"/>
                  </a:lnTo>
                  <a:cubicBezTo>
                    <a:pt x="3707387" y="1601871"/>
                    <a:pt x="3707387" y="1601871"/>
                    <a:pt x="3707387" y="1601871"/>
                  </a:cubicBezTo>
                  <a:close/>
                </a:path>
              </a:pathLst>
            </a:custGeom>
            <a:solidFill>
              <a:srgbClr val="704430"/>
            </a:solidFill>
          </p:spPr>
        </p:sp>
      </p:grpSp>
      <p:grpSp>
        <p:nvGrpSpPr>
          <p:cNvPr id="16" name="Group 16"/>
          <p:cNvGrpSpPr/>
          <p:nvPr/>
        </p:nvGrpSpPr>
        <p:grpSpPr>
          <a:xfrm>
            <a:off x="14313909" y="1396002"/>
            <a:ext cx="1208876" cy="245953"/>
            <a:chOff x="0" y="0"/>
            <a:chExt cx="1611835" cy="327937"/>
          </a:xfrm>
        </p:grpSpPr>
        <p:grpSp>
          <p:nvGrpSpPr>
            <p:cNvPr id="17" name="Group 17"/>
            <p:cNvGrpSpPr/>
            <p:nvPr/>
          </p:nvGrpSpPr>
          <p:grpSpPr>
            <a:xfrm>
              <a:off x="0" y="0"/>
              <a:ext cx="327937" cy="32793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19" name="Group 19"/>
            <p:cNvGrpSpPr/>
            <p:nvPr/>
          </p:nvGrpSpPr>
          <p:grpSpPr>
            <a:xfrm>
              <a:off x="641949" y="0"/>
              <a:ext cx="327937" cy="32793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21" name="Group 21"/>
            <p:cNvGrpSpPr/>
            <p:nvPr/>
          </p:nvGrpSpPr>
          <p:grpSpPr>
            <a:xfrm>
              <a:off x="1283898" y="0"/>
              <a:ext cx="327937" cy="32793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sp>
        <p:nvSpPr>
          <p:cNvPr id="23" name="TextBox 23"/>
          <p:cNvSpPr txBox="1"/>
          <p:nvPr/>
        </p:nvSpPr>
        <p:spPr>
          <a:xfrm>
            <a:off x="6744848" y="3532742"/>
            <a:ext cx="10215721" cy="5026660"/>
          </a:xfrm>
          <a:prstGeom prst="rect">
            <a:avLst/>
          </a:prstGeom>
        </p:spPr>
        <p:txBody>
          <a:bodyPr lIns="0" tIns="0" rIns="0" bIns="0" rtlCol="0" anchor="t">
            <a:spAutoFit/>
          </a:bodyPr>
          <a:lstStyle/>
          <a:p>
            <a:pPr marL="755650" lvl="1" indent="-377825" algn="just">
              <a:lnSpc>
                <a:spcPts val="4900"/>
              </a:lnSpc>
              <a:buFont typeface="Arial" panose="020B0604020202020204"/>
              <a:buChar char="•"/>
            </a:pPr>
            <a:r>
              <a:rPr lang="en-US" sz="3500" dirty="0" err="1">
                <a:solidFill>
                  <a:srgbClr val="3F3F3C"/>
                </a:solidFill>
                <a:latin typeface="Arial" panose="020B0604020202020204" pitchFamily="34" charset="0"/>
                <a:cs typeface="Arial" panose="020B0604020202020204" pitchFamily="34" charset="0"/>
              </a:rPr>
              <a:t>A-thơ Cô-nan Đoi-lơ (1859-1930), Xcốt-len (Scotland).</a:t>
            </a:r>
            <a:r>
              <a:rPr lang="en-US" sz="3500" dirty="0">
                <a:solidFill>
                  <a:srgbClr val="3F3F3C"/>
                </a:solidFill>
                <a:latin typeface="Arial" panose="020B0604020202020204" pitchFamily="34" charset="0"/>
                <a:cs typeface="Arial" panose="020B0604020202020204" pitchFamily="34" charset="0"/>
              </a:rPr>
              <a:t> </a:t>
            </a:r>
          </a:p>
          <a:p>
            <a:pPr marL="755650" lvl="1" indent="-377825" algn="just">
              <a:lnSpc>
                <a:spcPts val="4900"/>
              </a:lnSpc>
              <a:buFont typeface="Arial" panose="020B0604020202020204"/>
              <a:buChar char="•"/>
            </a:pPr>
            <a:r>
              <a:rPr lang="en-US" sz="3500" dirty="0">
                <a:solidFill>
                  <a:srgbClr val="3F3F3C"/>
                </a:solidFill>
                <a:latin typeface="Arial" panose="020B0604020202020204" pitchFamily="34" charset="0"/>
                <a:cs typeface="Arial" panose="020B0604020202020204" pitchFamily="34" charset="0"/>
              </a:rPr>
              <a:t>Cô-nan Đoi-lơ bắt đầu sự nghiệp như một bác sĩ nhưng chuyển hướng sang viết văn.</a:t>
            </a:r>
          </a:p>
          <a:p>
            <a:pPr marL="755650" lvl="1" indent="-377825" algn="just">
              <a:lnSpc>
                <a:spcPts val="4900"/>
              </a:lnSpc>
              <a:buFont typeface="Arial" panose="020B0604020202020204"/>
              <a:buChar char="•"/>
            </a:pPr>
            <a:r>
              <a:rPr lang="en-US" sz="3500" dirty="0">
                <a:solidFill>
                  <a:srgbClr val="3F3F3C"/>
                </a:solidFill>
                <a:latin typeface="Arial" panose="020B0604020202020204" pitchFamily="34" charset="0"/>
                <a:cs typeface="Arial" panose="020B0604020202020204" pitchFamily="34" charset="0"/>
              </a:rPr>
              <a:t>Ông nổi tiếng với các truyện về Sơ-lốc Hôm - một trong những nhân vật thám tử nổi tiếng nhất Thế giới (gồm 4 tiểu thuyết và 56 truyện ngắn).</a:t>
            </a:r>
          </a:p>
        </p:txBody>
      </p:sp>
      <p:sp>
        <p:nvSpPr>
          <p:cNvPr id="26" name="TextBox 26"/>
          <p:cNvSpPr txBox="1"/>
          <p:nvPr/>
        </p:nvSpPr>
        <p:spPr>
          <a:xfrm>
            <a:off x="6243051" y="2344371"/>
            <a:ext cx="10993094" cy="1076960"/>
          </a:xfrm>
          <a:prstGeom prst="rect">
            <a:avLst/>
          </a:prstGeom>
        </p:spPr>
        <p:txBody>
          <a:bodyPr wrap="square" lIns="0" tIns="0" rIns="0" bIns="0" rtlCol="0" anchor="t">
            <a:spAutoFit/>
          </a:bodyPr>
          <a:lstStyle/>
          <a:p>
            <a:pPr algn="ctr">
              <a:lnSpc>
                <a:spcPts val="8400"/>
              </a:lnSpc>
              <a:spcBef>
                <a:spcPct val="0"/>
              </a:spcBef>
            </a:pPr>
            <a:r>
              <a:rPr lang="en-US" sz="4800" b="1">
                <a:solidFill>
                  <a:srgbClr val="8A3F05"/>
                </a:solidFill>
                <a:latin typeface="Arial" panose="020B0604020202020204" pitchFamily="34" charset="0"/>
                <a:cs typeface="Arial" panose="020B0604020202020204" pitchFamily="34" charset="0"/>
              </a:rPr>
              <a:t>1</a:t>
            </a:r>
            <a:r>
              <a:rPr lang="en-US" sz="4800" b="1" dirty="0">
                <a:solidFill>
                  <a:srgbClr val="8A3F05"/>
                </a:solidFill>
                <a:latin typeface="Arial" panose="020B0604020202020204" pitchFamily="34" charset="0"/>
                <a:cs typeface="Arial" panose="020B0604020202020204" pitchFamily="34" charset="0"/>
              </a:rPr>
              <a:t>. </a:t>
            </a:r>
            <a:r>
              <a:rPr lang="en-US" sz="4800" b="1" dirty="0" err="1">
                <a:solidFill>
                  <a:srgbClr val="8A3F05"/>
                </a:solidFill>
                <a:latin typeface="Arial" panose="020B0604020202020204" pitchFamily="34" charset="0"/>
                <a:cs typeface="Arial" panose="020B0604020202020204" pitchFamily="34" charset="0"/>
              </a:rPr>
              <a:t>Tác</a:t>
            </a:r>
            <a:r>
              <a:rPr lang="en-US" sz="4800" b="1" dirty="0">
                <a:solidFill>
                  <a:srgbClr val="8A3F05"/>
                </a:solidFill>
                <a:latin typeface="Arial" panose="020B0604020202020204" pitchFamily="34" charset="0"/>
                <a:cs typeface="Arial" panose="020B0604020202020204" pitchFamily="34" charset="0"/>
              </a:rPr>
              <a:t> </a:t>
            </a:r>
            <a:r>
              <a:rPr lang="en-US" sz="4800" b="1" dirty="0" err="1">
                <a:solidFill>
                  <a:srgbClr val="8A3F05"/>
                </a:solidFill>
                <a:latin typeface="Arial" panose="020B0604020202020204" pitchFamily="34" charset="0"/>
                <a:cs typeface="Arial" panose="020B0604020202020204" pitchFamily="34" charset="0"/>
              </a:rPr>
              <a:t>giả A-thơ Co-nan Đoi-lơ</a:t>
            </a:r>
            <a:endParaRPr lang="en-US" sz="4800" b="1" dirty="0">
              <a:solidFill>
                <a:srgbClr val="8A3F05"/>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4630">
            <a:off x="3426327" y="7432187"/>
            <a:ext cx="2000591" cy="1400414"/>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flipH="1">
            <a:off x="1909017" y="7901598"/>
            <a:ext cx="2000591" cy="1400414"/>
          </a:xfrm>
          <a:prstGeom prst="rect">
            <a:avLst/>
          </a:prstGeom>
        </p:spPr>
      </p:pic>
      <p:pic>
        <p:nvPicPr>
          <p:cNvPr id="29" name="Picture 28"/>
          <p:cNvPicPr>
            <a:picLocks noChangeAspect="1"/>
          </p:cNvPicPr>
          <p:nvPr>
            <p:custDataLst>
              <p:tags r:id="rId1"/>
            </p:custDataLst>
          </p:nvPr>
        </p:nvPicPr>
        <p:blipFill>
          <a:blip r:embed="rId6"/>
          <a:stretch>
            <a:fillRect/>
          </a:stretch>
        </p:blipFill>
        <p:spPr>
          <a:xfrm>
            <a:off x="1905000" y="2344420"/>
            <a:ext cx="4048125" cy="60769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12523303" y="889376"/>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7" name="Group 7"/>
          <p:cNvGrpSpPr/>
          <p:nvPr/>
        </p:nvGrpSpPr>
        <p:grpSpPr>
          <a:xfrm>
            <a:off x="16089942" y="889376"/>
            <a:ext cx="1377979" cy="1652766"/>
            <a:chOff x="0" y="0"/>
            <a:chExt cx="398102" cy="477489"/>
          </a:xfrm>
        </p:grpSpPr>
        <p:sp>
          <p:nvSpPr>
            <p:cNvPr id="8" name="Freeform 8"/>
            <p:cNvSpPr/>
            <p:nvPr/>
          </p:nvSpPr>
          <p:spPr>
            <a:xfrm>
              <a:off x="92710" y="106680"/>
              <a:ext cx="293962" cy="358109"/>
            </a:xfrm>
            <a:custGeom>
              <a:avLst/>
              <a:gdLst/>
              <a:ahLst/>
              <a:cxnLst/>
              <a:rect l="l" t="t" r="r" b="b"/>
              <a:pathLst>
                <a:path w="293962" h="358109">
                  <a:moveTo>
                    <a:pt x="267292" y="168879"/>
                  </a:moveTo>
                  <a:cubicBezTo>
                    <a:pt x="267292" y="256509"/>
                    <a:pt x="191092" y="327629"/>
                    <a:pt x="109812" y="327629"/>
                  </a:cubicBezTo>
                  <a:lnTo>
                    <a:pt x="66040" y="327629"/>
                  </a:lnTo>
                  <a:cubicBezTo>
                    <a:pt x="43180" y="327629"/>
                    <a:pt x="20320" y="322549"/>
                    <a:pt x="0" y="313659"/>
                  </a:cubicBezTo>
                  <a:cubicBezTo>
                    <a:pt x="26670" y="341599"/>
                    <a:pt x="63500" y="358109"/>
                    <a:pt x="96001" y="358109"/>
                  </a:cubicBezTo>
                  <a:lnTo>
                    <a:pt x="147912" y="358109"/>
                  </a:lnTo>
                  <a:cubicBezTo>
                    <a:pt x="227922" y="358109"/>
                    <a:pt x="293962" y="292069"/>
                    <a:pt x="293962" y="212059"/>
                  </a:cubicBezTo>
                  <a:lnTo>
                    <a:pt x="293962" y="95250"/>
                  </a:lnTo>
                  <a:cubicBezTo>
                    <a:pt x="293962" y="58420"/>
                    <a:pt x="279992" y="25400"/>
                    <a:pt x="258402" y="0"/>
                  </a:cubicBezTo>
                  <a:cubicBezTo>
                    <a:pt x="264752" y="16510"/>
                    <a:pt x="267292" y="34290"/>
                    <a:pt x="267292" y="52070"/>
                  </a:cubicBezTo>
                  <a:lnTo>
                    <a:pt x="267292" y="168879"/>
                  </a:lnTo>
                  <a:lnTo>
                    <a:pt x="267292" y="168879"/>
                  </a:lnTo>
                  <a:close/>
                </a:path>
              </a:pathLst>
            </a:custGeom>
            <a:solidFill>
              <a:srgbClr val="704430"/>
            </a:solidFill>
          </p:spPr>
        </p:sp>
        <p:sp>
          <p:nvSpPr>
            <p:cNvPr id="9" name="Freeform 9"/>
            <p:cNvSpPr/>
            <p:nvPr/>
          </p:nvSpPr>
          <p:spPr>
            <a:xfrm>
              <a:off x="12700" y="12700"/>
              <a:ext cx="333332" cy="408909"/>
            </a:xfrm>
            <a:custGeom>
              <a:avLst/>
              <a:gdLst/>
              <a:ahLst/>
              <a:cxnLst/>
              <a:rect l="l" t="t" r="r" b="b"/>
              <a:pathLst>
                <a:path w="333332" h="408909">
                  <a:moveTo>
                    <a:pt x="146050" y="408909"/>
                  </a:moveTo>
                  <a:lnTo>
                    <a:pt x="187282" y="408909"/>
                  </a:lnTo>
                  <a:cubicBezTo>
                    <a:pt x="267292" y="408909"/>
                    <a:pt x="333332" y="342869"/>
                    <a:pt x="333332" y="262859"/>
                  </a:cubicBezTo>
                  <a:lnTo>
                    <a:pt x="333332" y="146050"/>
                  </a:lnTo>
                  <a:cubicBezTo>
                    <a:pt x="333332" y="66040"/>
                    <a:pt x="267292" y="0"/>
                    <a:pt x="18728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10" name="Freeform 10"/>
            <p:cNvSpPr/>
            <p:nvPr/>
          </p:nvSpPr>
          <p:spPr>
            <a:xfrm>
              <a:off x="0" y="0"/>
              <a:ext cx="398102" cy="477489"/>
            </a:xfrm>
            <a:custGeom>
              <a:avLst/>
              <a:gdLst/>
              <a:ahLst/>
              <a:cxnLst/>
              <a:rect l="l" t="t" r="r" b="b"/>
              <a:pathLst>
                <a:path w="398102" h="477489">
                  <a:moveTo>
                    <a:pt x="334602" y="74930"/>
                  </a:moveTo>
                  <a:cubicBezTo>
                    <a:pt x="306662" y="30480"/>
                    <a:pt x="257132" y="0"/>
                    <a:pt x="199982" y="0"/>
                  </a:cubicBezTo>
                  <a:lnTo>
                    <a:pt x="158750" y="0"/>
                  </a:lnTo>
                  <a:cubicBezTo>
                    <a:pt x="71120" y="0"/>
                    <a:pt x="0" y="71120"/>
                    <a:pt x="0" y="158750"/>
                  </a:cubicBezTo>
                  <a:lnTo>
                    <a:pt x="0" y="275559"/>
                  </a:lnTo>
                  <a:cubicBezTo>
                    <a:pt x="0" y="327629"/>
                    <a:pt x="25400" y="373349"/>
                    <a:pt x="63500" y="402559"/>
                  </a:cubicBezTo>
                  <a:cubicBezTo>
                    <a:pt x="91440" y="447009"/>
                    <a:pt x="140970" y="477489"/>
                    <a:pt x="188711" y="477489"/>
                  </a:cubicBezTo>
                  <a:lnTo>
                    <a:pt x="239352" y="477489"/>
                  </a:lnTo>
                  <a:cubicBezTo>
                    <a:pt x="326982" y="477489"/>
                    <a:pt x="398102" y="406369"/>
                    <a:pt x="398102" y="318739"/>
                  </a:cubicBezTo>
                  <a:lnTo>
                    <a:pt x="398102" y="201930"/>
                  </a:lnTo>
                  <a:cubicBezTo>
                    <a:pt x="398102" y="149860"/>
                    <a:pt x="372702" y="104140"/>
                    <a:pt x="334602" y="74930"/>
                  </a:cubicBezTo>
                  <a:close/>
                  <a:moveTo>
                    <a:pt x="12700" y="275559"/>
                  </a:moveTo>
                  <a:lnTo>
                    <a:pt x="12700" y="158750"/>
                  </a:lnTo>
                  <a:cubicBezTo>
                    <a:pt x="12700" y="78740"/>
                    <a:pt x="78740" y="12700"/>
                    <a:pt x="158750" y="12700"/>
                  </a:cubicBezTo>
                  <a:lnTo>
                    <a:pt x="199982" y="12700"/>
                  </a:lnTo>
                  <a:cubicBezTo>
                    <a:pt x="279992" y="12700"/>
                    <a:pt x="346032" y="78740"/>
                    <a:pt x="346032" y="158750"/>
                  </a:cubicBezTo>
                  <a:lnTo>
                    <a:pt x="346032" y="275559"/>
                  </a:lnTo>
                  <a:cubicBezTo>
                    <a:pt x="346032" y="355569"/>
                    <a:pt x="279992" y="421609"/>
                    <a:pt x="199982" y="421609"/>
                  </a:cubicBezTo>
                  <a:lnTo>
                    <a:pt x="158750" y="421609"/>
                  </a:lnTo>
                  <a:cubicBezTo>
                    <a:pt x="78740" y="421609"/>
                    <a:pt x="12700" y="356839"/>
                    <a:pt x="12700" y="275559"/>
                  </a:cubicBezTo>
                  <a:close/>
                  <a:moveTo>
                    <a:pt x="386672" y="318739"/>
                  </a:moveTo>
                  <a:cubicBezTo>
                    <a:pt x="386672" y="398749"/>
                    <a:pt x="319362" y="464789"/>
                    <a:pt x="239352" y="464789"/>
                  </a:cubicBezTo>
                  <a:lnTo>
                    <a:pt x="188711" y="464789"/>
                  </a:lnTo>
                  <a:cubicBezTo>
                    <a:pt x="157480" y="464789"/>
                    <a:pt x="120650" y="448279"/>
                    <a:pt x="93980" y="420339"/>
                  </a:cubicBezTo>
                  <a:cubicBezTo>
                    <a:pt x="114300" y="429229"/>
                    <a:pt x="135890" y="434309"/>
                    <a:pt x="160020" y="434309"/>
                  </a:cubicBezTo>
                  <a:lnTo>
                    <a:pt x="201252" y="434309"/>
                  </a:lnTo>
                  <a:cubicBezTo>
                    <a:pt x="288882" y="434309"/>
                    <a:pt x="360002" y="363189"/>
                    <a:pt x="360002" y="275559"/>
                  </a:cubicBezTo>
                  <a:lnTo>
                    <a:pt x="360002" y="158750"/>
                  </a:lnTo>
                  <a:cubicBezTo>
                    <a:pt x="360002" y="140970"/>
                    <a:pt x="356192" y="123190"/>
                    <a:pt x="351112" y="106680"/>
                  </a:cubicBezTo>
                  <a:cubicBezTo>
                    <a:pt x="372702" y="132080"/>
                    <a:pt x="386672" y="165100"/>
                    <a:pt x="386672" y="201930"/>
                  </a:cubicBezTo>
                  <a:lnTo>
                    <a:pt x="386672" y="318739"/>
                  </a:lnTo>
                  <a:cubicBezTo>
                    <a:pt x="386672" y="318739"/>
                    <a:pt x="386672" y="318739"/>
                    <a:pt x="386672" y="318739"/>
                  </a:cubicBezTo>
                  <a:close/>
                </a:path>
              </a:pathLst>
            </a:custGeom>
            <a:solidFill>
              <a:srgbClr val="704430"/>
            </a:solidFill>
          </p:spPr>
        </p:sp>
      </p:grpSp>
      <p:sp>
        <p:nvSpPr>
          <p:cNvPr id="11" name="AutoShape 11"/>
          <p:cNvSpPr/>
          <p:nvPr/>
        </p:nvSpPr>
        <p:spPr>
          <a:xfrm>
            <a:off x="16507242" y="1396002"/>
            <a:ext cx="354094" cy="0"/>
          </a:xfrm>
          <a:prstGeom prst="line">
            <a:avLst/>
          </a:prstGeom>
          <a:ln w="47625" cap="rnd">
            <a:solidFill>
              <a:srgbClr val="704430"/>
            </a:solidFill>
            <a:prstDash val="solid"/>
            <a:headEnd type="none" w="sm" len="sm"/>
            <a:tailEnd type="none" w="sm" len="sm"/>
          </a:ln>
        </p:spPr>
      </p:sp>
      <p:grpSp>
        <p:nvGrpSpPr>
          <p:cNvPr id="12" name="Group 12"/>
          <p:cNvGrpSpPr/>
          <p:nvPr/>
        </p:nvGrpSpPr>
        <p:grpSpPr>
          <a:xfrm>
            <a:off x="268154" y="1864608"/>
            <a:ext cx="17466532" cy="8269282"/>
            <a:chOff x="0" y="0"/>
            <a:chExt cx="3718817" cy="1760621"/>
          </a:xfrm>
        </p:grpSpPr>
        <p:sp>
          <p:nvSpPr>
            <p:cNvPr id="13" name="Freeform 13"/>
            <p:cNvSpPr/>
            <p:nvPr/>
          </p:nvSpPr>
          <p:spPr>
            <a:xfrm>
              <a:off x="92710" y="106680"/>
              <a:ext cx="3614677" cy="1641241"/>
            </a:xfrm>
            <a:custGeom>
              <a:avLst/>
              <a:gdLst/>
              <a:ahLst/>
              <a:cxnLst/>
              <a:rect l="l" t="t" r="r" b="b"/>
              <a:pathLst>
                <a:path w="3614677" h="1641241">
                  <a:moveTo>
                    <a:pt x="3588007" y="1452011"/>
                  </a:moveTo>
                  <a:cubicBezTo>
                    <a:pt x="3588007" y="1539641"/>
                    <a:pt x="3511807" y="1610761"/>
                    <a:pt x="3430527" y="1610761"/>
                  </a:cubicBezTo>
                  <a:lnTo>
                    <a:pt x="66040" y="1610761"/>
                  </a:lnTo>
                  <a:cubicBezTo>
                    <a:pt x="43180" y="1610761"/>
                    <a:pt x="20320" y="1605681"/>
                    <a:pt x="0" y="1596791"/>
                  </a:cubicBezTo>
                  <a:cubicBezTo>
                    <a:pt x="26670" y="1624731"/>
                    <a:pt x="63500" y="1641241"/>
                    <a:pt x="117166" y="1641241"/>
                  </a:cubicBezTo>
                  <a:lnTo>
                    <a:pt x="3468627" y="1641241"/>
                  </a:lnTo>
                  <a:cubicBezTo>
                    <a:pt x="3548637" y="1641241"/>
                    <a:pt x="3614677" y="1575201"/>
                    <a:pt x="3614677" y="1495191"/>
                  </a:cubicBezTo>
                  <a:lnTo>
                    <a:pt x="3614677" y="95250"/>
                  </a:lnTo>
                  <a:cubicBezTo>
                    <a:pt x="3614677" y="58420"/>
                    <a:pt x="3600707" y="25400"/>
                    <a:pt x="3579117" y="0"/>
                  </a:cubicBezTo>
                  <a:cubicBezTo>
                    <a:pt x="3585467" y="16510"/>
                    <a:pt x="3588007" y="34290"/>
                    <a:pt x="3588007" y="52070"/>
                  </a:cubicBezTo>
                  <a:lnTo>
                    <a:pt x="3588007" y="1452011"/>
                  </a:lnTo>
                  <a:lnTo>
                    <a:pt x="3588007" y="1452011"/>
                  </a:lnTo>
                  <a:close/>
                </a:path>
              </a:pathLst>
            </a:custGeom>
            <a:solidFill>
              <a:srgbClr val="704430"/>
            </a:solidFill>
          </p:spPr>
        </p:sp>
        <p:sp>
          <p:nvSpPr>
            <p:cNvPr id="14" name="Freeform 14"/>
            <p:cNvSpPr/>
            <p:nvPr/>
          </p:nvSpPr>
          <p:spPr>
            <a:xfrm>
              <a:off x="12700" y="12700"/>
              <a:ext cx="3654047" cy="1692041"/>
            </a:xfrm>
            <a:custGeom>
              <a:avLst/>
              <a:gdLst/>
              <a:ahLst/>
              <a:cxnLst/>
              <a:rect l="l" t="t" r="r" b="b"/>
              <a:pathLst>
                <a:path w="3654047" h="1692041">
                  <a:moveTo>
                    <a:pt x="146050" y="1692041"/>
                  </a:moveTo>
                  <a:lnTo>
                    <a:pt x="3507997" y="1692041"/>
                  </a:lnTo>
                  <a:cubicBezTo>
                    <a:pt x="3588007" y="1692041"/>
                    <a:pt x="3654047" y="1626001"/>
                    <a:pt x="3654047" y="1545991"/>
                  </a:cubicBezTo>
                  <a:lnTo>
                    <a:pt x="3654047" y="146050"/>
                  </a:lnTo>
                  <a:cubicBezTo>
                    <a:pt x="3654047" y="66040"/>
                    <a:pt x="3588007" y="0"/>
                    <a:pt x="3507997" y="0"/>
                  </a:cubicBezTo>
                  <a:lnTo>
                    <a:pt x="146050" y="0"/>
                  </a:lnTo>
                  <a:cubicBezTo>
                    <a:pt x="66040" y="0"/>
                    <a:pt x="0" y="66040"/>
                    <a:pt x="0" y="146050"/>
                  </a:cubicBezTo>
                  <a:lnTo>
                    <a:pt x="0" y="1545991"/>
                  </a:lnTo>
                  <a:cubicBezTo>
                    <a:pt x="0" y="1627271"/>
                    <a:pt x="66040" y="1692041"/>
                    <a:pt x="146050" y="1692041"/>
                  </a:cubicBezTo>
                  <a:close/>
                </a:path>
              </a:pathLst>
            </a:custGeom>
            <a:solidFill>
              <a:srgbClr val="FFF3ED"/>
            </a:solidFill>
          </p:spPr>
        </p:sp>
        <p:sp>
          <p:nvSpPr>
            <p:cNvPr id="15" name="Freeform 15"/>
            <p:cNvSpPr/>
            <p:nvPr/>
          </p:nvSpPr>
          <p:spPr>
            <a:xfrm>
              <a:off x="0" y="0"/>
              <a:ext cx="3718817" cy="1760621"/>
            </a:xfrm>
            <a:custGeom>
              <a:avLst/>
              <a:gdLst/>
              <a:ahLst/>
              <a:cxnLst/>
              <a:rect l="l" t="t" r="r" b="b"/>
              <a:pathLst>
                <a:path w="3718817" h="1760621">
                  <a:moveTo>
                    <a:pt x="3655317" y="74930"/>
                  </a:moveTo>
                  <a:cubicBezTo>
                    <a:pt x="3627377" y="30480"/>
                    <a:pt x="3577847" y="0"/>
                    <a:pt x="3520697" y="0"/>
                  </a:cubicBezTo>
                  <a:lnTo>
                    <a:pt x="158750" y="0"/>
                  </a:lnTo>
                  <a:cubicBezTo>
                    <a:pt x="71120" y="0"/>
                    <a:pt x="0" y="71120"/>
                    <a:pt x="0" y="158750"/>
                  </a:cubicBezTo>
                  <a:lnTo>
                    <a:pt x="0" y="1558691"/>
                  </a:lnTo>
                  <a:cubicBezTo>
                    <a:pt x="0" y="1610761"/>
                    <a:pt x="25400" y="1656481"/>
                    <a:pt x="63500" y="1685691"/>
                  </a:cubicBezTo>
                  <a:cubicBezTo>
                    <a:pt x="91440" y="1730141"/>
                    <a:pt x="140970" y="1760621"/>
                    <a:pt x="213178" y="1760621"/>
                  </a:cubicBezTo>
                  <a:lnTo>
                    <a:pt x="3560067" y="1760621"/>
                  </a:lnTo>
                  <a:cubicBezTo>
                    <a:pt x="3647697" y="1760621"/>
                    <a:pt x="3718817" y="1689501"/>
                    <a:pt x="3718817" y="1601871"/>
                  </a:cubicBezTo>
                  <a:lnTo>
                    <a:pt x="3718817" y="201930"/>
                  </a:lnTo>
                  <a:cubicBezTo>
                    <a:pt x="3718817" y="149860"/>
                    <a:pt x="3693417" y="104140"/>
                    <a:pt x="3655317" y="74930"/>
                  </a:cubicBezTo>
                  <a:close/>
                  <a:moveTo>
                    <a:pt x="12700" y="1558691"/>
                  </a:moveTo>
                  <a:lnTo>
                    <a:pt x="12700" y="158750"/>
                  </a:lnTo>
                  <a:cubicBezTo>
                    <a:pt x="12700" y="78740"/>
                    <a:pt x="78740" y="12700"/>
                    <a:pt x="158750" y="12700"/>
                  </a:cubicBezTo>
                  <a:lnTo>
                    <a:pt x="3520697" y="12700"/>
                  </a:lnTo>
                  <a:cubicBezTo>
                    <a:pt x="3600707" y="12700"/>
                    <a:pt x="3666747" y="78740"/>
                    <a:pt x="3666747" y="158750"/>
                  </a:cubicBezTo>
                  <a:lnTo>
                    <a:pt x="3666747" y="1558691"/>
                  </a:lnTo>
                  <a:cubicBezTo>
                    <a:pt x="3666747" y="1638701"/>
                    <a:pt x="3600707" y="1704741"/>
                    <a:pt x="3520697" y="1704741"/>
                  </a:cubicBezTo>
                  <a:lnTo>
                    <a:pt x="158750" y="1704741"/>
                  </a:lnTo>
                  <a:cubicBezTo>
                    <a:pt x="78740" y="1704741"/>
                    <a:pt x="12700" y="1639971"/>
                    <a:pt x="12700" y="1558691"/>
                  </a:cubicBezTo>
                  <a:close/>
                  <a:moveTo>
                    <a:pt x="3707387" y="1601871"/>
                  </a:moveTo>
                  <a:cubicBezTo>
                    <a:pt x="3707387" y="1681881"/>
                    <a:pt x="3640077" y="1747921"/>
                    <a:pt x="3560067" y="1747921"/>
                  </a:cubicBezTo>
                  <a:lnTo>
                    <a:pt x="213178" y="1747921"/>
                  </a:lnTo>
                  <a:cubicBezTo>
                    <a:pt x="157480" y="1747921"/>
                    <a:pt x="120650" y="1731411"/>
                    <a:pt x="93980" y="1703471"/>
                  </a:cubicBezTo>
                  <a:cubicBezTo>
                    <a:pt x="114300" y="1712361"/>
                    <a:pt x="135890" y="1717441"/>
                    <a:pt x="160020" y="1717441"/>
                  </a:cubicBezTo>
                  <a:lnTo>
                    <a:pt x="3521967" y="1717441"/>
                  </a:lnTo>
                  <a:cubicBezTo>
                    <a:pt x="3609597" y="1717441"/>
                    <a:pt x="3680717" y="1646321"/>
                    <a:pt x="3680717" y="1558691"/>
                  </a:cubicBezTo>
                  <a:lnTo>
                    <a:pt x="3680717" y="158750"/>
                  </a:lnTo>
                  <a:cubicBezTo>
                    <a:pt x="3680717" y="140970"/>
                    <a:pt x="3676907" y="123190"/>
                    <a:pt x="3671827" y="106680"/>
                  </a:cubicBezTo>
                  <a:cubicBezTo>
                    <a:pt x="3693417" y="132080"/>
                    <a:pt x="3707387" y="165100"/>
                    <a:pt x="3707387" y="201930"/>
                  </a:cubicBezTo>
                  <a:lnTo>
                    <a:pt x="3707387" y="1601871"/>
                  </a:lnTo>
                  <a:cubicBezTo>
                    <a:pt x="3707387" y="1601871"/>
                    <a:pt x="3707387" y="1601871"/>
                    <a:pt x="3707387" y="1601871"/>
                  </a:cubicBezTo>
                  <a:close/>
                </a:path>
              </a:pathLst>
            </a:custGeom>
            <a:solidFill>
              <a:srgbClr val="704430"/>
            </a:solidFill>
          </p:spPr>
        </p:sp>
      </p:grpSp>
      <p:grpSp>
        <p:nvGrpSpPr>
          <p:cNvPr id="16" name="Group 16"/>
          <p:cNvGrpSpPr/>
          <p:nvPr/>
        </p:nvGrpSpPr>
        <p:grpSpPr>
          <a:xfrm>
            <a:off x="14313909" y="1396002"/>
            <a:ext cx="1208876" cy="245953"/>
            <a:chOff x="0" y="0"/>
            <a:chExt cx="1611835" cy="327937"/>
          </a:xfrm>
        </p:grpSpPr>
        <p:grpSp>
          <p:nvGrpSpPr>
            <p:cNvPr id="17" name="Group 17"/>
            <p:cNvGrpSpPr/>
            <p:nvPr/>
          </p:nvGrpSpPr>
          <p:grpSpPr>
            <a:xfrm>
              <a:off x="0" y="0"/>
              <a:ext cx="327937" cy="32793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19" name="Group 19"/>
            <p:cNvGrpSpPr/>
            <p:nvPr/>
          </p:nvGrpSpPr>
          <p:grpSpPr>
            <a:xfrm>
              <a:off x="641949" y="0"/>
              <a:ext cx="327937" cy="32793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21" name="Group 21"/>
            <p:cNvGrpSpPr/>
            <p:nvPr/>
          </p:nvGrpSpPr>
          <p:grpSpPr>
            <a:xfrm>
              <a:off x="1283898" y="0"/>
              <a:ext cx="327937" cy="32793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sp>
        <p:nvSpPr>
          <p:cNvPr id="23" name="TextBox 23"/>
          <p:cNvSpPr txBox="1"/>
          <p:nvPr/>
        </p:nvSpPr>
        <p:spPr>
          <a:xfrm>
            <a:off x="6858000" y="3771900"/>
            <a:ext cx="9761855" cy="4265295"/>
          </a:xfrm>
          <a:prstGeom prst="rect">
            <a:avLst/>
          </a:prstGeom>
        </p:spPr>
        <p:txBody>
          <a:bodyPr wrap="square" lIns="0" tIns="0" rIns="0" bIns="0" rtlCol="0" anchor="t">
            <a:noAutofit/>
          </a:bodyPr>
          <a:lstStyle/>
          <a:p>
            <a:pPr marL="755650" lvl="1" indent="-377825" algn="just">
              <a:lnSpc>
                <a:spcPts val="4900"/>
              </a:lnSpc>
              <a:buFont typeface="Arial" panose="020B0604020202020204"/>
              <a:buChar char="•"/>
            </a:pPr>
            <a:r>
              <a:rPr lang="en-US" sz="4800" dirty="0" err="1">
                <a:solidFill>
                  <a:srgbClr val="3F3F3C"/>
                </a:solidFill>
                <a:latin typeface="Arial" panose="020B0604020202020204" pitchFamily="34" charset="0"/>
                <a:cs typeface="Arial" panose="020B0604020202020204" pitchFamily="34" charset="0"/>
              </a:rPr>
              <a:t>Thể loại: truyện trinh thám</a:t>
            </a:r>
          </a:p>
          <a:p>
            <a:pPr marL="755650" lvl="1" indent="-377825" algn="just">
              <a:lnSpc>
                <a:spcPts val="4900"/>
              </a:lnSpc>
              <a:buFont typeface="Arial" panose="020B0604020202020204"/>
              <a:buChar char="•"/>
            </a:pPr>
            <a:r>
              <a:rPr lang="en-US" sz="4400" dirty="0" err="1">
                <a:solidFill>
                  <a:srgbClr val="3F3F3C"/>
                </a:solidFill>
                <a:latin typeface="Arial" panose="020B0604020202020204" pitchFamily="34" charset="0"/>
                <a:cs typeface="Arial" panose="020B0604020202020204" pitchFamily="34" charset="0"/>
              </a:rPr>
              <a:t>Đây là cuốn tiểu thuyết trinh thám lừng lẫy nhất mọi thời đại. Truyện là một tập hợp các vụ án được thám tử Sơ-lốc Hôm điều tra và đưa ra ánh sáng. </a:t>
            </a:r>
            <a:r>
              <a:rPr lang="en-US" sz="3500" dirty="0" err="1">
                <a:solidFill>
                  <a:srgbClr val="3F3F3C"/>
                </a:solidFill>
                <a:latin typeface="Roboto Condensed" panose="02000000000000000000"/>
              </a:rPr>
              <a:t> </a:t>
            </a:r>
            <a:endParaRPr lang="en-US" sz="3500" dirty="0">
              <a:solidFill>
                <a:srgbClr val="3F3F3C"/>
              </a:solidFill>
              <a:latin typeface="Roboto Condensed Italics" panose="02000000000000000000"/>
            </a:endParaRPr>
          </a:p>
        </p:txBody>
      </p:sp>
      <p:sp>
        <p:nvSpPr>
          <p:cNvPr id="26" name="TextBox 26"/>
          <p:cNvSpPr txBox="1"/>
          <p:nvPr/>
        </p:nvSpPr>
        <p:spPr>
          <a:xfrm>
            <a:off x="6243051" y="2344371"/>
            <a:ext cx="10993094" cy="1076960"/>
          </a:xfrm>
          <a:prstGeom prst="rect">
            <a:avLst/>
          </a:prstGeom>
        </p:spPr>
        <p:txBody>
          <a:bodyPr wrap="square" lIns="0" tIns="0" rIns="0" bIns="0" rtlCol="0" anchor="t">
            <a:spAutoFit/>
          </a:bodyPr>
          <a:lstStyle/>
          <a:p>
            <a:pPr algn="ctr">
              <a:lnSpc>
                <a:spcPts val="8400"/>
              </a:lnSpc>
              <a:spcBef>
                <a:spcPct val="0"/>
              </a:spcBef>
            </a:pPr>
            <a:r>
              <a:rPr lang="en-US" sz="6000" b="1">
                <a:solidFill>
                  <a:srgbClr val="8A3F05"/>
                </a:solidFill>
                <a:latin typeface="Arial" panose="020B0604020202020204" pitchFamily="34" charset="0"/>
                <a:cs typeface="Arial" panose="020B0604020202020204" pitchFamily="34" charset="0"/>
              </a:rPr>
              <a:t>2</a:t>
            </a:r>
            <a:r>
              <a:rPr lang="en-US" sz="6000" b="1" dirty="0">
                <a:solidFill>
                  <a:srgbClr val="8A3F05"/>
                </a:solidFill>
                <a:latin typeface="Arial" panose="020B0604020202020204" pitchFamily="34" charset="0"/>
                <a:cs typeface="Arial" panose="020B0604020202020204" pitchFamily="34" charset="0"/>
              </a:rPr>
              <a:t>. </a:t>
            </a:r>
            <a:r>
              <a:rPr lang="en-US" sz="6000" b="1" dirty="0" err="1">
                <a:solidFill>
                  <a:srgbClr val="8A3F05"/>
                </a:solidFill>
                <a:latin typeface="Arial" panose="020B0604020202020204" pitchFamily="34" charset="0"/>
                <a:cs typeface="Arial" panose="020B0604020202020204" pitchFamily="34" charset="0"/>
              </a:rPr>
              <a:t>Tác</a:t>
            </a:r>
            <a:r>
              <a:rPr lang="en-US" sz="6000" b="1" dirty="0">
                <a:solidFill>
                  <a:srgbClr val="8A3F05"/>
                </a:solidFill>
                <a:latin typeface="Arial" panose="020B0604020202020204" pitchFamily="34" charset="0"/>
                <a:cs typeface="Arial" panose="020B0604020202020204" pitchFamily="34" charset="0"/>
              </a:rPr>
              <a:t> </a:t>
            </a:r>
            <a:r>
              <a:rPr lang="en-US" sz="6000" b="1" dirty="0" err="1">
                <a:solidFill>
                  <a:srgbClr val="8A3F05"/>
                </a:solidFill>
                <a:latin typeface="Arial" panose="020B0604020202020204" pitchFamily="34" charset="0"/>
                <a:cs typeface="Arial" panose="020B0604020202020204" pitchFamily="34" charset="0"/>
              </a:rPr>
              <a:t>phẩm</a:t>
            </a:r>
            <a:endParaRPr lang="en-US" sz="6000" b="1" dirty="0">
              <a:solidFill>
                <a:srgbClr val="8A3F05"/>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4630">
            <a:off x="3426327" y="7432187"/>
            <a:ext cx="2000591" cy="1400414"/>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flipH="1">
            <a:off x="1909017" y="7901598"/>
            <a:ext cx="2000591" cy="1400414"/>
          </a:xfrm>
          <a:prstGeom prst="rect">
            <a:avLst/>
          </a:prstGeom>
        </p:spPr>
      </p:pic>
      <p:pic>
        <p:nvPicPr>
          <p:cNvPr id="29" name="Picture 28"/>
          <p:cNvPicPr>
            <a:picLocks noChangeAspect="1"/>
          </p:cNvPicPr>
          <p:nvPr>
            <p:custDataLst>
              <p:tags r:id="rId1"/>
            </p:custDataLst>
          </p:nvPr>
        </p:nvPicPr>
        <p:blipFill>
          <a:blip r:embed="rId6"/>
          <a:stretch>
            <a:fillRect/>
          </a:stretch>
        </p:blipFill>
        <p:spPr>
          <a:xfrm>
            <a:off x="1905000" y="2344420"/>
            <a:ext cx="4048125" cy="60769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4"/>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5"/>
          <a:srcRect l="9238" r="26441"/>
          <a:stretch>
            <a:fillRect/>
          </a:stretch>
        </p:blipFill>
        <p:spPr>
          <a:xfrm rot="10210985">
            <a:off x="-998502" y="-2200533"/>
            <a:ext cx="7959271" cy="2908027"/>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90510" y="8429930"/>
            <a:ext cx="7315200" cy="2258568"/>
          </a:xfrm>
          <a:prstGeom prst="rect">
            <a:avLst/>
          </a:prstGeom>
        </p:spPr>
      </p:pic>
      <p:sp>
        <p:nvSpPr>
          <p:cNvPr id="11" name="TextBox 11"/>
          <p:cNvSpPr txBox="1"/>
          <p:nvPr/>
        </p:nvSpPr>
        <p:spPr>
          <a:xfrm>
            <a:off x="2895808" y="4152888"/>
            <a:ext cx="13018341" cy="1076960"/>
          </a:xfrm>
          <a:prstGeom prst="rect">
            <a:avLst/>
          </a:prstGeom>
        </p:spPr>
        <p:txBody>
          <a:bodyPr lIns="0" tIns="0" rIns="0" bIns="0" rtlCol="0" anchor="t">
            <a:spAutoFit/>
          </a:bodyPr>
          <a:lstStyle/>
          <a:p>
            <a:pPr algn="ctr">
              <a:lnSpc>
                <a:spcPts val="8400"/>
              </a:lnSpc>
              <a:spcBef>
                <a:spcPct val="0"/>
              </a:spcBef>
            </a:pPr>
            <a:r>
              <a:rPr lang="en-US" sz="7200" b="1">
                <a:solidFill>
                  <a:srgbClr val="8A3F05"/>
                </a:solidFill>
                <a:latin typeface="Arial" panose="020B0604020202020204" pitchFamily="34" charset="0"/>
                <a:cs typeface="Arial" panose="020B0604020202020204" pitchFamily="34" charset="0"/>
              </a:rPr>
              <a:t>II. ĐỌC HIỂU VĂN BẢN</a:t>
            </a:r>
            <a:endParaRPr lang="en-US" sz="7200" b="1" dirty="0">
              <a:solidFill>
                <a:srgbClr val="8A3F0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5"/>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6"/>
          <a:srcRect l="9238" r="26441"/>
          <a:stretch>
            <a:fillRect/>
          </a:stretch>
        </p:blipFill>
        <p:spPr>
          <a:xfrm rot="10210985">
            <a:off x="-998502" y="-2200533"/>
            <a:ext cx="7959271" cy="290802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690510" y="8429930"/>
            <a:ext cx="7315200" cy="2258568"/>
          </a:xfrm>
          <a:prstGeom prst="rect">
            <a:avLst/>
          </a:prstGeom>
        </p:spPr>
      </p:pic>
      <p:sp>
        <p:nvSpPr>
          <p:cNvPr id="11" name="TextBox 11"/>
          <p:cNvSpPr txBox="1"/>
          <p:nvPr/>
        </p:nvSpPr>
        <p:spPr>
          <a:xfrm>
            <a:off x="788878" y="571488"/>
            <a:ext cx="13018341"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1. </a:t>
            </a:r>
            <a:r>
              <a:rPr lang="en-US" sz="4800" b="1" dirty="0" err="1">
                <a:solidFill>
                  <a:srgbClr val="8A3F05"/>
                </a:solidFill>
                <a:latin typeface="Arial" panose="020B0604020202020204" pitchFamily="34" charset="0"/>
                <a:cs typeface="Arial" panose="020B0604020202020204" pitchFamily="34" charset="0"/>
              </a:rPr>
              <a:t>Tìm hiểu cốt truyện, ngôi kể, tình huống</a:t>
            </a:r>
            <a:endParaRPr lang="en-US" sz="4800" b="1" dirty="0">
              <a:solidFill>
                <a:srgbClr val="8A3F05"/>
              </a:solidFill>
              <a:latin typeface="Arial" panose="020B0604020202020204" pitchFamily="34" charset="0"/>
              <a:cs typeface="Arial" panose="020B0604020202020204" pitchFamily="34" charset="0"/>
            </a:endParaRPr>
          </a:p>
        </p:txBody>
      </p:sp>
      <p:sp>
        <p:nvSpPr>
          <p:cNvPr id="6" name="Text Box 5"/>
          <p:cNvSpPr txBox="1"/>
          <p:nvPr/>
        </p:nvSpPr>
        <p:spPr>
          <a:xfrm>
            <a:off x="1371600" y="2171700"/>
            <a:ext cx="16094710" cy="1207770"/>
          </a:xfrm>
          <a:prstGeom prst="rect">
            <a:avLst/>
          </a:prstGeom>
          <a:noFill/>
        </p:spPr>
        <p:txBody>
          <a:bodyPr wrap="square" rtlCol="0">
            <a:noAutofit/>
            <a:scene3d>
              <a:camera prst="orthographicFront"/>
              <a:lightRig rig="threePt" dir="t"/>
            </a:scene3d>
          </a:bodyPr>
          <a:lstStyle/>
          <a:p>
            <a:r>
              <a:rPr lang="en-US" sz="4000">
                <a:ln w="22225">
                  <a:solidFill>
                    <a:schemeClr val="accent2"/>
                  </a:solidFill>
                  <a:prstDash val="solid"/>
                </a:ln>
                <a:solidFill>
                  <a:schemeClr val="accent2">
                    <a:lumMod val="40000"/>
                    <a:lumOff val="60000"/>
                  </a:schemeClr>
                </a:solidFill>
                <a:effectLst/>
              </a:rPr>
              <a:t>- Cốt truyện: truyện kể về việc phá án của thám tử Hôm </a:t>
            </a:r>
          </a:p>
        </p:txBody>
      </p:sp>
      <p:sp>
        <p:nvSpPr>
          <p:cNvPr id="10" name="Text Box 9"/>
          <p:cNvSpPr txBox="1"/>
          <p:nvPr/>
        </p:nvSpPr>
        <p:spPr>
          <a:xfrm>
            <a:off x="1219200" y="3238500"/>
            <a:ext cx="16048355" cy="3204845"/>
          </a:xfrm>
          <a:prstGeom prst="rect">
            <a:avLst/>
          </a:prstGeom>
          <a:noFill/>
        </p:spPr>
        <p:txBody>
          <a:bodyPr wrap="square" rtlCol="0">
            <a:noAutofit/>
            <a:scene3d>
              <a:camera prst="orthographicFront"/>
              <a:lightRig rig="threePt" dir="t"/>
            </a:scene3d>
          </a:bodyPr>
          <a:lstStyle/>
          <a:p>
            <a:r>
              <a:rPr lang="en-US" sz="4000">
                <a:ln w="22225">
                  <a:solidFill>
                    <a:schemeClr val="accent2"/>
                  </a:solidFill>
                  <a:prstDash val="solid"/>
                </a:ln>
                <a:solidFill>
                  <a:schemeClr val="accent2">
                    <a:lumMod val="40000"/>
                    <a:lumOff val="60000"/>
                  </a:schemeClr>
                </a:solidFill>
                <a:effectLst/>
              </a:rPr>
              <a:t>- Ngôi kể: ngôi kể thứ nhất (Oát-xơn, bạn thân của Hôm là người kể chuyện)</a:t>
            </a:r>
          </a:p>
          <a:p>
            <a:r>
              <a:rPr lang="en-US" sz="4000">
                <a:ln w="22225">
                  <a:solidFill>
                    <a:schemeClr val="accent2"/>
                  </a:solidFill>
                  <a:prstDash val="solid"/>
                </a:ln>
                <a:solidFill>
                  <a:schemeClr val="accent2">
                    <a:lumMod val="40000"/>
                    <a:lumOff val="60000"/>
                  </a:schemeClr>
                </a:solidFill>
                <a:effectLst/>
              </a:rPr>
              <a:t>Tác dụng: </a:t>
            </a:r>
          </a:p>
          <a:p>
            <a:r>
              <a:rPr lang="en-US" sz="4000">
                <a:ln w="22225">
                  <a:solidFill>
                    <a:schemeClr val="accent2"/>
                  </a:solidFill>
                  <a:prstDash val="solid"/>
                </a:ln>
                <a:solidFill>
                  <a:schemeClr val="accent2">
                    <a:lumMod val="40000"/>
                    <a:lumOff val="60000"/>
                  </a:schemeClr>
                </a:solidFill>
                <a:effectLst/>
              </a:rPr>
              <a:t>+ Làm cho câu chuyện chân thực hơn</a:t>
            </a:r>
          </a:p>
          <a:p>
            <a:r>
              <a:rPr lang="en-US" sz="4000">
                <a:ln w="22225">
                  <a:solidFill>
                    <a:schemeClr val="accent2"/>
                  </a:solidFill>
                  <a:prstDash val="solid"/>
                </a:ln>
                <a:solidFill>
                  <a:schemeClr val="accent2">
                    <a:lumMod val="40000"/>
                    <a:lumOff val="60000"/>
                  </a:schemeClr>
                </a:solidFill>
                <a:effectLst/>
              </a:rPr>
              <a:t>+ Oát-xơn làm nền cho nhân vật chính</a:t>
            </a:r>
          </a:p>
          <a:p>
            <a:endParaRPr lang="en-US" sz="4000">
              <a:ln w="22225">
                <a:solidFill>
                  <a:schemeClr val="accent2"/>
                </a:solidFill>
                <a:prstDash val="solid"/>
              </a:ln>
              <a:solidFill>
                <a:schemeClr val="accent2">
                  <a:lumMod val="40000"/>
                  <a:lumOff val="60000"/>
                </a:schemeClr>
              </a:solidFill>
              <a:effectLst/>
            </a:endParaRPr>
          </a:p>
        </p:txBody>
      </p:sp>
      <p:sp>
        <p:nvSpPr>
          <p:cNvPr id="12" name="Text Box 11"/>
          <p:cNvSpPr txBox="1"/>
          <p:nvPr/>
        </p:nvSpPr>
        <p:spPr>
          <a:xfrm>
            <a:off x="1295400" y="6057900"/>
            <a:ext cx="15530830" cy="3083560"/>
          </a:xfrm>
          <a:prstGeom prst="rect">
            <a:avLst/>
          </a:prstGeom>
          <a:noFill/>
        </p:spPr>
        <p:txBody>
          <a:bodyPr wrap="square" rtlCol="0">
            <a:noAutofit/>
            <a:scene3d>
              <a:camera prst="orthographicFront"/>
              <a:lightRig rig="threePt" dir="t"/>
            </a:scene3d>
          </a:bodyPr>
          <a:lstStyle/>
          <a:p>
            <a:r>
              <a:rPr lang="en-US" sz="4000">
                <a:ln w="22225">
                  <a:solidFill>
                    <a:schemeClr val="accent2"/>
                  </a:solidFill>
                  <a:prstDash val="solid"/>
                </a:ln>
                <a:solidFill>
                  <a:schemeClr val="accent2">
                    <a:lumMod val="40000"/>
                    <a:lumOff val="60000"/>
                  </a:schemeClr>
                </a:solidFill>
                <a:effectLst/>
              </a:rPr>
              <a:t>- Tình huống: Vị hôn phu của cô Me-ri (anh Ên-giô) đột ngột biến mất khi cùng hai mẹ con cô Me-ri đến nhà thờ làm lễ kết hôn. Từ thời điểm đó, Me-ri không có bất cứ thông tin nào về vị hôn phu của mình. Cô dã tìm đến thám tử Hôm để nhờ giúp đỡ.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70&quot;:[3321390,3321400,3321550]}"/>
</p:tagLst>
</file>

<file path=ppt/tags/tag10.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8220_2*n_h_h_i*1_2_1_1"/>
  <p:tag name="KSO_WM_TEMPLATE_CATEGORY" val="diagram"/>
  <p:tag name="KSO_WM_TEMPLATE_INDEX" val="20238220"/>
  <p:tag name="KSO_WM_UNIT_LAYERLEVEL" val="1_1_1_1"/>
  <p:tag name="KSO_WM_TAG_VERSION" val="3.0"/>
  <p:tag name="KSO_WM_BEAUTIFY_FLAG" val="#wm#"/>
  <p:tag name="KSO_WM_UNIT_PRESET_TEXT" val="1"/>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20238220_2*n_h_h_f*1_2_2_1"/>
  <p:tag name="KSO_WM_TEMPLATE_CATEGORY" val="diagram"/>
  <p:tag name="KSO_WM_TEMPLATE_INDEX" val="20238220"/>
  <p:tag name="KSO_WM_UNIT_LAYERLEVEL" val="1_1_1_1"/>
  <p:tag name="KSO_WM_TAG_VERSION" val="3.0"/>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2.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8220_2*n_h_h_i*1_2_2_1"/>
  <p:tag name="KSO_WM_TEMPLATE_CATEGORY" val="diagram"/>
  <p:tag name="KSO_WM_TEMPLATE_INDEX" val="20238220"/>
  <p:tag name="KSO_WM_UNIT_LAYERLEVEL" val="1_1_1_1"/>
  <p:tag name="KSO_WM_TAG_VERSION" val="3.0"/>
  <p:tag name="KSO_WM_BEAUTIFY_FLAG" val="#wm#"/>
  <p:tag name="KSO_WM_UNIT_PRESET_TEXT" val="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3.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20238220_2*n_h_h_f*1_2_3_1"/>
  <p:tag name="KSO_WM_TEMPLATE_CATEGORY" val="diagram"/>
  <p:tag name="KSO_WM_TEMPLATE_INDEX" val="20238220"/>
  <p:tag name="KSO_WM_UNIT_LAYERLEVEL" val="1_1_1_1"/>
  <p:tag name="KSO_WM_TAG_VERSION" val="3.0"/>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1"/>
  <p:tag name="KSO_WM_UNIT_ID" val="diagram20238220_2*n_h_h_i*1_2_3_1"/>
  <p:tag name="KSO_WM_TEMPLATE_CATEGORY" val="diagram"/>
  <p:tag name="KSO_WM_TEMPLATE_INDEX" val="20238220"/>
  <p:tag name="KSO_WM_UNIT_LAYERLEVEL" val="1_1_1_1"/>
  <p:tag name="KSO_WM_TAG_VERSION" val="3.0"/>
  <p:tag name="KSO_WM_BEAUTIFY_FLAG" val="#wm#"/>
  <p:tag name="KSO_WM_UNIT_PRESET_TEXT" val="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5.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8220_2*n_h_a*1_1_1"/>
  <p:tag name="KSO_WM_TEMPLATE_CATEGORY" val="diagram"/>
  <p:tag name="KSO_WM_TEMPLATE_INDEX" val="20238220"/>
  <p:tag name="KSO_WM_UNIT_LAYERLEVEL" val="1_1_1"/>
  <p:tag name="KSO_WM_TAG_VERSION" val="3.0"/>
  <p:tag name="KSO_WM_BEAUTIFY_FLAG" val="#wm#"/>
  <p:tag name="KSO_WM_UNIT_PRESET_TEXT" val="Your title here"/>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1340*768"/>
  <p:tag name="TABLE_ENDDRAG_RECT" val="60*26*1340*76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8220_2*n_h_i*1_2_1"/>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7.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8220_2*n_h_i*1_2_2"/>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8.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3"/>
  <p:tag name="KSO_WM_UNIT_ID" val="diagram20238220_2*n_h_i*1_2_3"/>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9.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20238220_2*n_h_h_f*1_2_1_1"/>
  <p:tag name="KSO_WM_TEMPLATE_CATEGORY" val="diagram"/>
  <p:tag name="KSO_WM_TEMPLATE_INDEX" val="20238220"/>
  <p:tag name="KSO_WM_UNIT_LAYERLEVEL" val="1_1_1_1"/>
  <p:tag name="KSO_WM_TAG_VERSION" val="3.0"/>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Custom</PresentationFormat>
  <Paragraphs>91</Paragraphs>
  <Slides>18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Times New Roman</vt:lpstr>
      <vt:lpstr>Roboto Condensed</vt:lpstr>
      <vt:lpstr>Arial</vt:lpstr>
      <vt:lpstr>Fraunces Bold</vt:lpstr>
      <vt:lpstr>MS Mincho</vt:lpstr>
      <vt:lpstr>Calibri</vt:lpstr>
      <vt:lpstr>#9Slide06 Thillends</vt:lpstr>
      <vt:lpstr>Glacial Indifference</vt:lpstr>
      <vt:lpstr>#9Slide05 SVNShintia Script</vt:lpstr>
      <vt:lpstr>Roboto Condensed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 Gió lạnh đầu mùa</dc:title>
  <dc:creator>Mr Thuan</dc:creator>
  <cp:lastModifiedBy>Mr Thuan</cp:lastModifiedBy>
  <cp:revision>69</cp:revision>
  <dcterms:created xsi:type="dcterms:W3CDTF">2006-08-16T00:00:00Z</dcterms:created>
  <dcterms:modified xsi:type="dcterms:W3CDTF">2025-02-21T05:34:49Z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39A9DF6E9A8A474D93F34540F3F7446A_12</vt:lpwstr>
  </property>
  <property fmtid="{D5CDD505-2E9C-101B-9397-08002B2CF9AE}" pid="3" name="KSOProductBuildVer">
    <vt:lpwstr>1033-12.2.0.17119</vt:lpwstr>
  </property>
</Properties>
</file>