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63" r:id="rId3"/>
    <p:sldId id="268" r:id="rId4"/>
    <p:sldId id="321" r:id="rId5"/>
    <p:sldId id="322" r:id="rId6"/>
    <p:sldId id="323" r:id="rId7"/>
    <p:sldId id="324" r:id="rId8"/>
    <p:sldId id="325" r:id="rId9"/>
    <p:sldId id="316" r:id="rId10"/>
    <p:sldId id="282" r:id="rId11"/>
    <p:sldId id="285" r:id="rId12"/>
    <p:sldId id="326" r:id="rId13"/>
    <p:sldId id="327" r:id="rId14"/>
    <p:sldId id="328" r:id="rId15"/>
    <p:sldId id="32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D5ECA-CF6B-4E64-BBC3-FC1C843FFA4D}" type="datetimeFigureOut">
              <a:rPr lang="en-US" smtClean="0"/>
              <a:t>5/20/2025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ED83D-2B49-48F1-B40B-B62DD2995CC2}" type="slidenum">
              <a:rPr lang="en-US" smtClean="0"/>
              <a:t>‹#›</a:t>
            </a:fld>
            <a:endParaRPr lang="en-US"/>
          </a:p>
        </p:txBody>
      </p:sp>
    </p:spTree>
    <p:extLst>
      <p:ext uri="{BB962C8B-B14F-4D97-AF65-F5344CB8AC3E}">
        <p14:creationId xmlns:p14="http://schemas.microsoft.com/office/powerpoint/2010/main" val="369962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5</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6</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7</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8</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10</a:t>
            </a:fld>
            <a:endParaRPr lang="en-US"/>
          </a:p>
        </p:txBody>
      </p:sp>
    </p:spTree>
    <p:extLst>
      <p:ext uri="{BB962C8B-B14F-4D97-AF65-F5344CB8AC3E}">
        <p14:creationId xmlns:p14="http://schemas.microsoft.com/office/powerpoint/2010/main" val="101788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5/20/2025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5/20/2025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5/20/2025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5/20/2025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D47357-71BC-4EA6-B1AB-4D5193CDA99E}" type="datetimeFigureOut">
              <a:rPr lang="en-US" smtClean="0"/>
              <a:pPr/>
              <a:t>5/20/2025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D47357-71BC-4EA6-B1AB-4D5193CDA99E}" type="datetimeFigureOut">
              <a:rPr lang="en-US" smtClean="0"/>
              <a:pPr/>
              <a:t>5/20/2025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D47357-71BC-4EA6-B1AB-4D5193CDA99E}" type="datetimeFigureOut">
              <a:rPr lang="en-US" smtClean="0"/>
              <a:pPr/>
              <a:t>5/20/2025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D47357-71BC-4EA6-B1AB-4D5193CDA99E}" type="datetimeFigureOut">
              <a:rPr lang="en-US" smtClean="0"/>
              <a:pPr/>
              <a:t>5/20/2025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47357-71BC-4EA6-B1AB-4D5193CDA99E}" type="datetimeFigureOut">
              <a:rPr lang="en-US" smtClean="0"/>
              <a:pPr/>
              <a:t>5/20/2025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5/20/2025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5/20/2025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47357-71BC-4EA6-B1AB-4D5193CDA99E}" type="datetimeFigureOut">
              <a:rPr lang="en-US" smtClean="0"/>
              <a:pPr/>
              <a:t>5/20/2025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19C2C-F619-4E13-91CD-1B660670C36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84" y="2214554"/>
            <a:ext cx="9786974" cy="2071702"/>
          </a:xfrm>
        </p:spPr>
        <p:txBody>
          <a:bodyPr>
            <a:noAutofit/>
          </a:bodyPr>
          <a:lstStyle/>
          <a:p>
            <a:r>
              <a:rPr lang="en-GB" sz="4600" b="1" dirty="0" err="1">
                <a:latin typeface="Times New Roman" pitchFamily="18" charset="0"/>
                <a:cs typeface="Times New Roman" pitchFamily="18" charset="0"/>
              </a:rPr>
              <a:t>Bài</a:t>
            </a:r>
            <a:r>
              <a:rPr lang="en-GB" sz="4600" b="1" dirty="0">
                <a:latin typeface="Times New Roman" pitchFamily="18" charset="0"/>
                <a:cs typeface="Times New Roman" pitchFamily="18" charset="0"/>
              </a:rPr>
              <a:t> 5 </a:t>
            </a:r>
            <a:br>
              <a:rPr lang="en-GB" sz="4600" b="1" dirty="0">
                <a:latin typeface="Times New Roman" pitchFamily="18" charset="0"/>
                <a:cs typeface="Times New Roman" pitchFamily="18" charset="0"/>
              </a:rPr>
            </a:br>
            <a:r>
              <a:rPr lang="en-US" sz="4600" b="1" dirty="0">
                <a:solidFill>
                  <a:srgbClr val="FF0000"/>
                </a:solidFill>
                <a:latin typeface="Times New Roman" pitchFamily="18" charset="0"/>
                <a:cs typeface="Times New Roman" pitchFamily="18" charset="0"/>
              </a:rPr>
              <a:t>NHÂN GIỐNG VÔ TÍNH</a:t>
            </a:r>
            <a:br>
              <a:rPr lang="en-US" sz="4600" b="1" dirty="0">
                <a:solidFill>
                  <a:srgbClr val="FF0000"/>
                </a:solidFill>
                <a:latin typeface="Times New Roman" pitchFamily="18" charset="0"/>
                <a:cs typeface="Times New Roman" pitchFamily="18" charset="0"/>
              </a:rPr>
            </a:br>
            <a:r>
              <a:rPr lang="en-GB" sz="4600" b="1" dirty="0">
                <a:solidFill>
                  <a:srgbClr val="FF0000"/>
                </a:solidFill>
                <a:latin typeface="Times New Roman" pitchFamily="18" charset="0"/>
                <a:cs typeface="Times New Roman" pitchFamily="18" charset="0"/>
              </a:rPr>
              <a:t>CÂY TRỒNG</a:t>
            </a:r>
          </a:p>
        </p:txBody>
      </p:sp>
      <p:pic>
        <p:nvPicPr>
          <p:cNvPr id="3" name="Picture 6" descr="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3622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blumenpflanzen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1689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lumenpflanzen04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4419600"/>
            <a:ext cx="2000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11" descr="Book-09"/>
          <p:cNvPicPr>
            <a:picLocks noChangeAspect="1" noChangeArrowheads="1" noCrop="1"/>
          </p:cNvPicPr>
          <p:nvPr/>
        </p:nvPicPr>
        <p:blipFill>
          <a:blip r:embed="rId4"/>
          <a:srcRect/>
          <a:stretch>
            <a:fillRect/>
          </a:stretch>
        </p:blipFill>
        <p:spPr bwMode="auto">
          <a:xfrm>
            <a:off x="35496" y="-2403648"/>
            <a:ext cx="809642" cy="388843"/>
          </a:xfrm>
          <a:prstGeom prst="rect">
            <a:avLst/>
          </a:prstGeom>
          <a:noFill/>
        </p:spPr>
      </p:pic>
      <p:sp>
        <p:nvSpPr>
          <p:cNvPr id="11" name="Rectangle 10"/>
          <p:cNvSpPr/>
          <p:nvPr/>
        </p:nvSpPr>
        <p:spPr>
          <a:xfrm>
            <a:off x="890854" y="563499"/>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a:solidFill>
                  <a:schemeClr val="tx1"/>
                </a:solidFill>
                <a:latin typeface="Times New Roman" pitchFamily="18" charset="0"/>
                <a:cs typeface="Times New Roman" pitchFamily="18" charset="0"/>
              </a:rPr>
              <a:t>Câu</a:t>
            </a:r>
            <a:r>
              <a:rPr lang="en-GB" sz="3200" dirty="0">
                <a:solidFill>
                  <a:schemeClr val="tx1"/>
                </a:solidFill>
                <a:latin typeface="Times New Roman" pitchFamily="18" charset="0"/>
                <a:cs typeface="Times New Roman" pitchFamily="18" charset="0"/>
              </a:rPr>
              <a:t> 1. </a:t>
            </a:r>
            <a:r>
              <a:rPr lang="en-GB" sz="3200" dirty="0" err="1">
                <a:solidFill>
                  <a:schemeClr val="tx1"/>
                </a:solidFill>
                <a:latin typeface="Times New Roman" pitchFamily="18" charset="0"/>
                <a:cs typeface="Times New Roman" pitchFamily="18" charset="0"/>
              </a:rPr>
              <a:t>Loại</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cây</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nào</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thường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sử</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dụng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phương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pháp</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sản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xuất</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giống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cây</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trồng</a:t>
            </a:r>
            <a:r>
              <a:rPr lang="en-GB" sz="3200" dirty="0">
                <a:solidFill>
                  <a:schemeClr val="tx1"/>
                </a:solidFill>
                <a:latin typeface="Times New Roman" pitchFamily="18" charset="0"/>
                <a:cs typeface="Times New Roman" pitchFamily="18" charset="0"/>
              </a:rPr>
              <a:t>?</a:t>
            </a:r>
          </a:p>
        </p:txBody>
      </p:sp>
      <p:sp>
        <p:nvSpPr>
          <p:cNvPr id="12" name="TextBox 11"/>
          <p:cNvSpPr txBox="1"/>
          <p:nvPr/>
        </p:nvSpPr>
        <p:spPr>
          <a:xfrm>
            <a:off x="928662" y="1492193"/>
            <a:ext cx="7643866" cy="954107"/>
          </a:xfrm>
          <a:prstGeom prst="rect">
            <a:avLst/>
          </a:prstGeom>
          <a:noFill/>
        </p:spPr>
        <p:txBody>
          <a:bodyPr wrap="square" rtlCol="0">
            <a:spAutoFit/>
          </a:bodyPr>
          <a:lstStyle/>
          <a:p>
            <a:pPr marL="342900" indent="-342900">
              <a:buAutoNum type="alphaLcPeriod"/>
            </a:pP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hoa</a:t>
            </a:r>
            <a:r>
              <a:rPr lang="en-GB" sz="2800" dirty="0">
                <a:latin typeface="Times New Roman" pitchFamily="18" charset="0"/>
                <a:cs typeface="Times New Roman" pitchFamily="18" charset="0"/>
              </a:rPr>
              <a:t>				b. </a:t>
            </a: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lấy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gỗ</a:t>
            </a:r>
            <a:endParaRPr lang="en-GB" sz="2800" dirty="0">
              <a:latin typeface="Times New Roman" pitchFamily="18" charset="0"/>
              <a:cs typeface="Times New Roman" pitchFamily="18" charset="0"/>
            </a:endParaRPr>
          </a:p>
          <a:p>
            <a:pPr marL="342900" indent="-342900"/>
            <a:r>
              <a:rPr lang="en-GB" sz="2800" dirty="0">
                <a:latin typeface="Times New Roman" pitchFamily="18" charset="0"/>
                <a:cs typeface="Times New Roman" pitchFamily="18" charset="0"/>
              </a:rPr>
              <a:t>c. </a:t>
            </a:r>
            <a:r>
              <a:rPr lang="en-GB" sz="2800" dirty="0" err="1">
                <a:latin typeface="Times New Roman" pitchFamily="18" charset="0"/>
                <a:cs typeface="Times New Roman" pitchFamily="18" charset="0"/>
              </a:rPr>
              <a:t>Các</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ngũ</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cốc</a:t>
            </a:r>
            <a:r>
              <a:rPr lang="en-GB" sz="2800" dirty="0">
                <a:latin typeface="Times New Roman" pitchFamily="18" charset="0"/>
                <a:cs typeface="Times New Roman" pitchFamily="18" charset="0"/>
              </a:rPr>
              <a:t>		          d. </a:t>
            </a: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xanh</a:t>
            </a:r>
            <a:endParaRPr lang="en-GB" sz="2800" dirty="0">
              <a:latin typeface="Times New Roman" pitchFamily="18" charset="0"/>
              <a:cs typeface="Times New Roman" pitchFamily="18" charset="0"/>
            </a:endParaRPr>
          </a:p>
        </p:txBody>
      </p:sp>
      <p:sp>
        <p:nvSpPr>
          <p:cNvPr id="13" name="Rectangle 12"/>
          <p:cNvSpPr/>
          <p:nvPr/>
        </p:nvSpPr>
        <p:spPr>
          <a:xfrm>
            <a:off x="857224" y="2428297"/>
            <a:ext cx="7786742" cy="928694"/>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dirty="0" err="1">
                <a:solidFill>
                  <a:schemeClr val="tx1"/>
                </a:solidFill>
                <a:latin typeface="Times New Roman" pitchFamily="18" charset="0"/>
                <a:cs typeface="Times New Roman" pitchFamily="18" charset="0"/>
              </a:rPr>
              <a:t>Câu</a:t>
            </a:r>
            <a:r>
              <a:rPr lang="en-GB" sz="2800" dirty="0">
                <a:solidFill>
                  <a:schemeClr val="tx1"/>
                </a:solidFill>
                <a:latin typeface="Times New Roman" pitchFamily="18" charset="0"/>
                <a:cs typeface="Times New Roman" pitchFamily="18" charset="0"/>
              </a:rPr>
              <a:t> 2. </a:t>
            </a:r>
            <a:r>
              <a:rPr lang="en-GB" sz="2800" dirty="0" err="1">
                <a:solidFill>
                  <a:schemeClr val="tx1"/>
                </a:solidFill>
                <a:latin typeface="Times New Roman" pitchFamily="18" charset="0"/>
                <a:cs typeface="Times New Roman" pitchFamily="18" charset="0"/>
              </a:rPr>
              <a:t>Biện</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pháp</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nào</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dưới</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đây</a:t>
            </a:r>
            <a:r>
              <a:rPr lang="en-GB" sz="2800" dirty="0">
                <a:solidFill>
                  <a:schemeClr val="tx1"/>
                </a:solidFill>
                <a:latin typeface="Times New Roman" pitchFamily="18" charset="0"/>
                <a:cs typeface="Times New Roman" pitchFamily="18" charset="0"/>
              </a:rPr>
              <a:t> </a:t>
            </a:r>
            <a:r>
              <a:rPr lang="en-GB" sz="2800" b="1" dirty="0" err="1">
                <a:solidFill>
                  <a:srgbClr val="FF0000"/>
                </a:solidFill>
                <a:latin typeface="Times New Roman" pitchFamily="18" charset="0"/>
                <a:cs typeface="Times New Roman" pitchFamily="18" charset="0"/>
              </a:rPr>
              <a:t>không</a:t>
            </a:r>
            <a:r>
              <a:rPr lang="en-GB" sz="2800" b="1" dirty="0">
                <a:solidFill>
                  <a:srgbClr val="FF0000"/>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phải</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sản</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xuất</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giống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cây</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trồng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bằng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nhân</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giống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vô</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tính</a:t>
            </a:r>
            <a:r>
              <a:rPr lang="en-GB" sz="2800" dirty="0">
                <a:solidFill>
                  <a:schemeClr val="tx1"/>
                </a:solidFill>
                <a:latin typeface="Times New Roman" pitchFamily="18" charset="0"/>
                <a:cs typeface="Times New Roman" pitchFamily="18" charset="0"/>
              </a:rPr>
              <a:t>?</a:t>
            </a:r>
          </a:p>
        </p:txBody>
      </p:sp>
      <p:sp>
        <p:nvSpPr>
          <p:cNvPr id="14" name="TextBox 13"/>
          <p:cNvSpPr txBox="1"/>
          <p:nvPr/>
        </p:nvSpPr>
        <p:spPr>
          <a:xfrm>
            <a:off x="827584" y="3338988"/>
            <a:ext cx="8072494" cy="954107"/>
          </a:xfrm>
          <a:prstGeom prst="rect">
            <a:avLst/>
          </a:prstGeom>
          <a:noFill/>
        </p:spPr>
        <p:txBody>
          <a:bodyPr wrap="square" rtlCol="0">
            <a:spAutoFit/>
          </a:bodyPr>
          <a:lstStyle/>
          <a:p>
            <a:r>
              <a:rPr lang="en-GB" sz="2800" dirty="0">
                <a:latin typeface="Times New Roman" pitchFamily="18" charset="0"/>
                <a:cs typeface="Times New Roman" pitchFamily="18" charset="0"/>
              </a:rPr>
              <a:t>a. </a:t>
            </a:r>
            <a:r>
              <a:rPr lang="en-GB" sz="2800" dirty="0" err="1">
                <a:latin typeface="Times New Roman" pitchFamily="18" charset="0"/>
                <a:cs typeface="Times New Roman" pitchFamily="18" charset="0"/>
              </a:rPr>
              <a:t>Giâm</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cành</a:t>
            </a:r>
            <a:r>
              <a:rPr lang="en-GB" sz="2800" dirty="0">
                <a:latin typeface="Times New Roman" pitchFamily="18" charset="0"/>
                <a:cs typeface="Times New Roman" pitchFamily="18" charset="0"/>
              </a:rPr>
              <a:t>			b. </a:t>
            </a:r>
            <a:r>
              <a:rPr lang="en-GB" sz="2800" dirty="0" err="1">
                <a:latin typeface="Times New Roman" pitchFamily="18" charset="0"/>
                <a:cs typeface="Times New Roman" pitchFamily="18" charset="0"/>
              </a:rPr>
              <a:t>Ghép</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mắt</a:t>
            </a:r>
            <a:endParaRPr lang="en-GB" sz="2800" dirty="0">
              <a:latin typeface="Times New Roman" pitchFamily="18" charset="0"/>
              <a:cs typeface="Times New Roman" pitchFamily="18" charset="0"/>
            </a:endParaRPr>
          </a:p>
          <a:p>
            <a:pPr marL="514350" indent="-514350"/>
            <a:r>
              <a:rPr lang="en-GB" sz="2800" dirty="0">
                <a:latin typeface="Times New Roman" pitchFamily="18" charset="0"/>
                <a:cs typeface="Times New Roman" pitchFamily="18" charset="0"/>
              </a:rPr>
              <a:t>c. </a:t>
            </a:r>
            <a:r>
              <a:rPr lang="en-GB" sz="2800" dirty="0" err="1">
                <a:latin typeface="Times New Roman" pitchFamily="18" charset="0"/>
                <a:cs typeface="Times New Roman" pitchFamily="18" charset="0"/>
              </a:rPr>
              <a:t>Chiết</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cành</a:t>
            </a:r>
            <a:r>
              <a:rPr lang="en-GB" sz="2800" dirty="0">
                <a:latin typeface="Times New Roman" pitchFamily="18" charset="0"/>
                <a:cs typeface="Times New Roman" pitchFamily="18" charset="0"/>
              </a:rPr>
              <a:t>			d. </a:t>
            </a:r>
            <a:r>
              <a:rPr lang="en-GB" sz="2800" dirty="0" err="1">
                <a:latin typeface="Times New Roman" pitchFamily="18" charset="0"/>
                <a:cs typeface="Times New Roman" pitchFamily="18" charset="0"/>
              </a:rPr>
              <a:t>Gieo</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trồng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hạt</a:t>
            </a:r>
            <a:endParaRPr lang="en-GB" sz="2800" dirty="0">
              <a:latin typeface="Times New Roman" pitchFamily="18" charset="0"/>
              <a:cs typeface="Times New Roman" pitchFamily="18" charset="0"/>
            </a:endParaRPr>
          </a:p>
        </p:txBody>
      </p:sp>
      <p:sp>
        <p:nvSpPr>
          <p:cNvPr id="15" name="Title 1"/>
          <p:cNvSpPr txBox="1">
            <a:spLocks/>
          </p:cNvSpPr>
          <p:nvPr/>
        </p:nvSpPr>
        <p:spPr>
          <a:xfrm>
            <a:off x="3100627" y="44625"/>
            <a:ext cx="2697088" cy="504055"/>
          </a:xfrm>
          <a:prstGeom prst="rect">
            <a:avLst/>
          </a:prstGeom>
          <a:solidFill>
            <a:srgbClr val="FF00FF"/>
          </a:solidFill>
        </p:spPr>
        <p:style>
          <a:lnRef idx="2">
            <a:schemeClr val="accent5"/>
          </a:lnRef>
          <a:fillRef idx="1">
            <a:schemeClr val="lt1"/>
          </a:fillRef>
          <a:effectRef idx="0">
            <a:schemeClr val="accent5"/>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800" b="1" dirty="0" err="1">
                <a:solidFill>
                  <a:schemeClr val="bg1"/>
                </a:solidFill>
                <a:latin typeface="Times New Roman" pitchFamily="18" charset="0"/>
                <a:cs typeface="Times New Roman" pitchFamily="18" charset="0"/>
              </a:rPr>
              <a:t>Củng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cố</a:t>
            </a:r>
            <a:endParaRPr lang="en-US" sz="2800" b="1" dirty="0">
              <a:solidFill>
                <a:schemeClr val="bg1"/>
              </a:solidFill>
              <a:latin typeface="Times New Roman" pitchFamily="18" charset="0"/>
              <a:cs typeface="Times New Roman" pitchFamily="18" charset="0"/>
            </a:endParaRPr>
          </a:p>
        </p:txBody>
      </p:sp>
      <p:sp>
        <p:nvSpPr>
          <p:cNvPr id="16" name="Oval 15"/>
          <p:cNvSpPr/>
          <p:nvPr/>
        </p:nvSpPr>
        <p:spPr>
          <a:xfrm>
            <a:off x="755576" y="1603325"/>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7" name="Oval 16"/>
          <p:cNvSpPr/>
          <p:nvPr/>
        </p:nvSpPr>
        <p:spPr>
          <a:xfrm>
            <a:off x="5264182" y="3830110"/>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8" name="Rectangle 17"/>
          <p:cNvSpPr/>
          <p:nvPr/>
        </p:nvSpPr>
        <p:spPr>
          <a:xfrm>
            <a:off x="905292" y="4293095"/>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a:solidFill>
                  <a:schemeClr val="tx1"/>
                </a:solidFill>
                <a:latin typeface="Times New Roman" pitchFamily="18" charset="0"/>
                <a:cs typeface="Times New Roman" pitchFamily="18" charset="0"/>
              </a:rPr>
              <a:t>Câu</a:t>
            </a:r>
            <a:r>
              <a:rPr lang="en-GB" sz="3200" dirty="0">
                <a:solidFill>
                  <a:schemeClr val="tx1"/>
                </a:solidFill>
                <a:latin typeface="Times New Roman" pitchFamily="18" charset="0"/>
                <a:cs typeface="Times New Roman" pitchFamily="18" charset="0"/>
              </a:rPr>
              <a:t> 3. So </a:t>
            </a:r>
            <a:r>
              <a:rPr lang="en-GB" sz="3200" dirty="0" err="1">
                <a:solidFill>
                  <a:schemeClr val="tx1"/>
                </a:solidFill>
                <a:latin typeface="Times New Roman" pitchFamily="18" charset="0"/>
                <a:cs typeface="Times New Roman" pitchFamily="18" charset="0"/>
              </a:rPr>
              <a:t>sánh</a:t>
            </a:r>
            <a:r>
              <a:rPr lang="en-GB" sz="3200" dirty="0">
                <a:solidFill>
                  <a:schemeClr val="tx1"/>
                </a:solidFill>
                <a:latin typeface="Times New Roman" pitchFamily="18" charset="0"/>
                <a:cs typeface="Times New Roman" pitchFamily="18" charset="0"/>
              </a:rPr>
              <a:t> 3 </a:t>
            </a:r>
            <a:r>
              <a:rPr lang="en-GB" sz="3200" dirty="0" err="1">
                <a:solidFill>
                  <a:schemeClr val="tx1"/>
                </a:solidFill>
                <a:latin typeface="Times New Roman" pitchFamily="18" charset="0"/>
                <a:cs typeface="Times New Roman" pitchFamily="18" charset="0"/>
              </a:rPr>
              <a:t>phương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pháp</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nhân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giống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vô</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tính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giâm</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cành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chiết</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cành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ghép</a:t>
            </a:r>
            <a:r>
              <a:rPr lang="en-GB" sz="3200" dirty="0">
                <a:solidFill>
                  <a:schemeClr val="tx1"/>
                </a:solidFill>
                <a:latin typeface="Times New Roman" pitchFamily="18" charset="0"/>
                <a:cs typeface="Times New Roman" pitchFamily="18" charset="0"/>
              </a:rPr>
              <a:t>?</a:t>
            </a:r>
          </a:p>
        </p:txBody>
      </p:sp>
      <p:sp>
        <p:nvSpPr>
          <p:cNvPr id="19" name="TextBox 18"/>
          <p:cNvSpPr txBox="1"/>
          <p:nvPr/>
        </p:nvSpPr>
        <p:spPr>
          <a:xfrm>
            <a:off x="845138" y="5157192"/>
            <a:ext cx="9487502" cy="1815882"/>
          </a:xfrm>
          <a:prstGeom prst="rect">
            <a:avLst/>
          </a:prstGeom>
          <a:noFill/>
        </p:spPr>
        <p:txBody>
          <a:bodyPr wrap="square" rtlCol="0">
            <a:spAutoFit/>
          </a:bodyPr>
          <a:lstStyle/>
          <a:p>
            <a:r>
              <a:rPr lang="vi-VN" sz="2800" dirty="0">
                <a:latin typeface="+mj-lt"/>
              </a:rPr>
              <a:t>Giống nhau : Cả 3 đều dùng để nhân giống cây trồng</a:t>
            </a:r>
          </a:p>
          <a:p>
            <a:r>
              <a:rPr lang="vi-VN" sz="2800" dirty="0">
                <a:latin typeface="+mj-lt"/>
              </a:rPr>
              <a:t>Khác nhau:</a:t>
            </a:r>
            <a:r>
              <a:rPr lang="en-US" sz="2800" dirty="0">
                <a:latin typeface="+mj-lt"/>
              </a:rPr>
              <a:t>  </a:t>
            </a:r>
            <a:r>
              <a:rPr lang="vi-VN" sz="2800" dirty="0">
                <a:latin typeface="+mj-lt"/>
              </a:rPr>
              <a:t>Giâm cành : Cắt một đoạn cánh bành tẻ</a:t>
            </a:r>
          </a:p>
          <a:p>
            <a:r>
              <a:rPr lang="en-US" sz="2800" dirty="0">
                <a:latin typeface="+mj-lt"/>
              </a:rPr>
              <a:t>                      </a:t>
            </a:r>
            <a:r>
              <a:rPr lang="vi-VN" sz="2800" dirty="0">
                <a:latin typeface="+mj-lt"/>
              </a:rPr>
              <a:t>Ghép cành : Dùng một bộ phận sinh dưỡng</a:t>
            </a:r>
          </a:p>
          <a:p>
            <a:r>
              <a:rPr lang="en-US" sz="2800" dirty="0">
                <a:latin typeface="+mj-lt"/>
              </a:rPr>
              <a:t>                      </a:t>
            </a:r>
            <a:r>
              <a:rPr lang="vi-VN" sz="2800" dirty="0">
                <a:latin typeface="+mj-lt"/>
              </a:rPr>
              <a:t>Chiết cành : Tách một đoạn vỏ của cây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69776"/>
            <a:ext cx="8229600" cy="1143000"/>
          </a:xfrm>
        </p:spPr>
        <p:txBody>
          <a:bodyPr>
            <a:normAutofit/>
          </a:bodyPr>
          <a:lstStyle/>
          <a:p>
            <a:r>
              <a:rPr lang="en-GB" sz="4000" b="1" dirty="0">
                <a:solidFill>
                  <a:srgbClr val="FF0000"/>
                </a:solidFill>
                <a:latin typeface="Times New Roman" pitchFamily="18" charset="0"/>
                <a:cs typeface="Times New Roman" pitchFamily="18" charset="0"/>
              </a:rPr>
              <a:t>HƯỚNG DẪN HỌC TẬP</a:t>
            </a:r>
          </a:p>
        </p:txBody>
      </p:sp>
      <p:sp>
        <p:nvSpPr>
          <p:cNvPr id="4" name="TextBox 3"/>
          <p:cNvSpPr txBox="1"/>
          <p:nvPr/>
        </p:nvSpPr>
        <p:spPr>
          <a:xfrm>
            <a:off x="728578" y="1346572"/>
            <a:ext cx="8019886" cy="2246769"/>
          </a:xfrm>
          <a:prstGeom prst="rect">
            <a:avLst/>
          </a:prstGeom>
          <a:noFill/>
        </p:spPr>
        <p:txBody>
          <a:bodyPr wrap="square" rtlCol="0">
            <a:spAutoFit/>
          </a:bodyPr>
          <a:lstStyle/>
          <a:p>
            <a:r>
              <a:rPr lang="en-GB" sz="2800" b="1" dirty="0">
                <a:latin typeface="Times New Roman" pitchFamily="18" charset="0"/>
                <a:cs typeface="Times New Roman" pitchFamily="18" charset="0"/>
              </a:rPr>
              <a:t>*</a:t>
            </a:r>
            <a:r>
              <a:rPr lang="en-GB" sz="2800" b="1" dirty="0" err="1">
                <a:latin typeface="Times New Roman" pitchFamily="18" charset="0"/>
                <a:cs typeface="Times New Roman" pitchFamily="18" charset="0"/>
              </a:rPr>
              <a:t>Đối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với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bài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ở </a:t>
            </a:r>
            <a:r>
              <a:rPr lang="en-GB" sz="2800" b="1" dirty="0" err="1">
                <a:latin typeface="Times New Roman" pitchFamily="18" charset="0"/>
                <a:cs typeface="Times New Roman" pitchFamily="18" charset="0"/>
              </a:rPr>
              <a:t>tiết</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này</a:t>
            </a:r>
            <a:r>
              <a:rPr lang="en-GB" sz="2800" b="1" dirty="0">
                <a:latin typeface="Times New Roman" pitchFamily="18" charset="0"/>
                <a:cs typeface="Times New Roman" pitchFamily="18" charset="0"/>
              </a:rPr>
              <a:t>:</a:t>
            </a:r>
          </a:p>
          <a:p>
            <a:pPr marL="514350" indent="-514350"/>
            <a:r>
              <a:rPr lang="en-GB" sz="2800" dirty="0">
                <a:latin typeface="Times New Roman" pitchFamily="18" charset="0"/>
                <a:cs typeface="Times New Roman" pitchFamily="18" charset="0"/>
              </a:rPr>
              <a:t>	</a:t>
            </a:r>
            <a:r>
              <a:rPr lang="en-GB" sz="2800" b="1" dirty="0">
                <a:solidFill>
                  <a:srgbClr val="0000FF"/>
                </a:solidFill>
                <a:latin typeface="Times New Roman" pitchFamily="18" charset="0"/>
                <a:cs typeface="Times New Roman" pitchFamily="18" charset="0"/>
              </a:rPr>
              <a:t>- </a:t>
            </a:r>
            <a:r>
              <a:rPr lang="en-GB" sz="2800" b="1" dirty="0" err="1">
                <a:solidFill>
                  <a:srgbClr val="0000FF"/>
                </a:solidFill>
                <a:latin typeface="Times New Roman" pitchFamily="18" charset="0"/>
                <a:cs typeface="Times New Roman" pitchFamily="18" charset="0"/>
              </a:rPr>
              <a:t>Học</a:t>
            </a:r>
            <a:r>
              <a:rPr lang="en-GB" sz="2800" b="1" dirty="0">
                <a:solidFill>
                  <a:srgbClr val="0000FF"/>
                </a:solidFill>
                <a:latin typeface="Times New Roman" pitchFamily="18" charset="0"/>
                <a:cs typeface="Times New Roman" pitchFamily="18" charset="0"/>
              </a:rPr>
              <a:t> </a:t>
            </a:r>
            <a:r>
              <a:rPr lang="en-GB" sz="2800" b="1" dirty="0" err="1">
                <a:solidFill>
                  <a:srgbClr val="0000FF"/>
                </a:solidFill>
                <a:latin typeface="Times New Roman" pitchFamily="18" charset="0"/>
                <a:cs typeface="Times New Roman" pitchFamily="18" charset="0"/>
              </a:rPr>
              <a:t>bài</a:t>
            </a:r>
            <a:r>
              <a:rPr lang="en-GB" sz="2800" b="1" dirty="0">
                <a:solidFill>
                  <a:srgbClr val="0000FF"/>
                </a:solidFill>
                <a:latin typeface="Times New Roman" pitchFamily="18" charset="0"/>
                <a:cs typeface="Times New Roman" pitchFamily="18" charset="0"/>
              </a:rPr>
              <a:t>.</a:t>
            </a:r>
          </a:p>
          <a:p>
            <a:pPr marL="514350" indent="-514350"/>
            <a:r>
              <a:rPr lang="en-GB"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giống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trồng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cành</a:t>
            </a:r>
            <a:r>
              <a:rPr lang="en-US" sz="2800" b="1" dirty="0">
                <a:solidFill>
                  <a:srgbClr val="0000FF"/>
                </a:solidFill>
                <a:latin typeface="Times New Roman" pitchFamily="18" charset="0"/>
                <a:cs typeface="Times New Roman" pitchFamily="18" charset="0"/>
              </a:rPr>
              <a:t>.</a:t>
            </a:r>
          </a:p>
          <a:p>
            <a:pPr marL="514350" indent="-514350"/>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Chuẩn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r>
              <a:rPr lang="en-US" sz="2800" b="1" dirty="0">
                <a:solidFill>
                  <a:srgbClr val="0000FF"/>
                </a:solidFill>
                <a:latin typeface="Times New Roman" pitchFamily="18" charset="0"/>
                <a:cs typeface="Times New Roman" pitchFamily="18" charset="0"/>
              </a:rPr>
              <a:t>.</a:t>
            </a:r>
            <a:endParaRPr lang="en-GB" sz="2800" b="1" dirty="0">
              <a:solidFill>
                <a:srgbClr val="0000FF"/>
              </a:solidFill>
              <a:latin typeface="Times New Roman" pitchFamily="18" charset="0"/>
              <a:cs typeface="Times New Roman" pitchFamily="18" charset="0"/>
            </a:endParaRPr>
          </a:p>
        </p:txBody>
      </p:sp>
      <p:sp>
        <p:nvSpPr>
          <p:cNvPr id="5" name="TextBox 4"/>
          <p:cNvSpPr txBox="1"/>
          <p:nvPr/>
        </p:nvSpPr>
        <p:spPr>
          <a:xfrm>
            <a:off x="780257" y="3593341"/>
            <a:ext cx="7896199" cy="2677656"/>
          </a:xfrm>
          <a:prstGeom prst="rect">
            <a:avLst/>
          </a:prstGeom>
          <a:noFill/>
        </p:spPr>
        <p:txBody>
          <a:bodyPr wrap="square" rtlCol="0">
            <a:spAutoFit/>
          </a:bodyPr>
          <a:lstStyle/>
          <a:p>
            <a:r>
              <a:rPr lang="en-GB" sz="2800" b="1" dirty="0">
                <a:latin typeface="Times New Roman" pitchFamily="18" charset="0"/>
                <a:cs typeface="Times New Roman" pitchFamily="18" charset="0"/>
              </a:rPr>
              <a:t>*</a:t>
            </a:r>
            <a:r>
              <a:rPr lang="en-GB" sz="2800" b="1" dirty="0" err="1">
                <a:latin typeface="Times New Roman" pitchFamily="18" charset="0"/>
                <a:cs typeface="Times New Roman" pitchFamily="18" charset="0"/>
              </a:rPr>
              <a:t>Đối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với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bài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ở </a:t>
            </a:r>
            <a:r>
              <a:rPr lang="en-GB" sz="2800" b="1" dirty="0" err="1">
                <a:latin typeface="Times New Roman" pitchFamily="18" charset="0"/>
                <a:cs typeface="Times New Roman" pitchFamily="18" charset="0"/>
              </a:rPr>
              <a:t>tiết</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tiếp</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theo</a:t>
            </a:r>
            <a:r>
              <a:rPr lang="en-GB" sz="2800" b="1"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20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a:t>
            </a:r>
            <a:r>
              <a:rPr lang="en-GB"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Dao,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endParaRPr lang="en-GB" sz="28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9"/>
          <p:cNvPicPr>
            <a:picLocks noChangeAspect="1" noChangeArrowheads="1"/>
          </p:cNvPicPr>
          <p:nvPr/>
        </p:nvPicPr>
        <p:blipFill>
          <a:blip r:embed="rId2"/>
          <a:srcRect/>
          <a:stretch>
            <a:fillRect/>
          </a:stretch>
        </p:blipFill>
        <p:spPr bwMode="auto">
          <a:xfrm>
            <a:off x="5072066" y="1500174"/>
            <a:ext cx="3276600" cy="3571900"/>
          </a:xfrm>
          <a:prstGeom prst="rect">
            <a:avLst/>
          </a:prstGeom>
          <a:noFill/>
        </p:spPr>
      </p:pic>
      <p:pic>
        <p:nvPicPr>
          <p:cNvPr id="1026" name="Picture 2" descr="C:\Users\user\Pictures\giam canh.jpg"/>
          <p:cNvPicPr>
            <a:picLocks noChangeAspect="1" noChangeArrowheads="1"/>
          </p:cNvPicPr>
          <p:nvPr/>
        </p:nvPicPr>
        <p:blipFill>
          <a:blip r:embed="rId3"/>
          <a:srcRect/>
          <a:stretch>
            <a:fillRect/>
          </a:stretch>
        </p:blipFill>
        <p:spPr bwMode="auto">
          <a:xfrm>
            <a:off x="285720" y="1500174"/>
            <a:ext cx="4071966" cy="3000396"/>
          </a:xfrm>
          <a:prstGeom prst="rect">
            <a:avLst/>
          </a:prstGeom>
          <a:noFill/>
        </p:spPr>
      </p:pic>
      <p:pic>
        <p:nvPicPr>
          <p:cNvPr id="1027" name="Picture 3" descr="C:\Users\user\Pictures\giam canh1.jpg"/>
          <p:cNvPicPr>
            <a:picLocks noChangeAspect="1" noChangeArrowheads="1"/>
          </p:cNvPicPr>
          <p:nvPr/>
        </p:nvPicPr>
        <p:blipFill>
          <a:blip r:embed="rId4"/>
          <a:srcRect/>
          <a:stretch>
            <a:fillRect/>
          </a:stretch>
        </p:blipFill>
        <p:spPr bwMode="auto">
          <a:xfrm>
            <a:off x="285720" y="4571984"/>
            <a:ext cx="4071966" cy="2286016"/>
          </a:xfrm>
          <a:prstGeom prst="rect">
            <a:avLst/>
          </a:prstGeom>
          <a:noFill/>
        </p:spPr>
      </p:pic>
      <p:sp>
        <p:nvSpPr>
          <p:cNvPr id="9" name="Rectangle 8"/>
          <p:cNvSpPr/>
          <p:nvPr/>
        </p:nvSpPr>
        <p:spPr>
          <a:xfrm>
            <a:off x="5429256" y="5429264"/>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latin typeface="Times New Roman" pitchFamily="18" charset="0"/>
                <a:cs typeface="Times New Roman" pitchFamily="18" charset="0"/>
              </a:rPr>
              <a:t>Giâm cành</a:t>
            </a:r>
          </a:p>
        </p:txBody>
      </p:sp>
    </p:spTree>
    <p:extLst>
      <p:ext uri="{BB962C8B-B14F-4D97-AF65-F5344CB8AC3E}">
        <p14:creationId xmlns:p14="http://schemas.microsoft.com/office/powerpoint/2010/main" val="2449470520"/>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gcxt.jpg"/>
          <p:cNvPicPr>
            <a:picLocks noChangeAspect="1" noChangeArrowheads="1"/>
          </p:cNvPicPr>
          <p:nvPr/>
        </p:nvPicPr>
        <p:blipFill>
          <a:blip r:embed="rId2"/>
          <a:srcRect/>
          <a:stretch>
            <a:fillRect/>
          </a:stretch>
        </p:blipFill>
        <p:spPr bwMode="auto">
          <a:xfrm>
            <a:off x="5143504" y="1714488"/>
            <a:ext cx="4000496" cy="2214578"/>
          </a:xfrm>
          <a:prstGeom prst="rect">
            <a:avLst/>
          </a:prstGeom>
          <a:noFill/>
        </p:spPr>
      </p:pic>
      <p:pic>
        <p:nvPicPr>
          <p:cNvPr id="2052" name="Picture 4" descr="C:\Users\user\Pictures\ghep canh mit.jpg"/>
          <p:cNvPicPr>
            <a:picLocks noChangeAspect="1" noChangeArrowheads="1"/>
          </p:cNvPicPr>
          <p:nvPr/>
        </p:nvPicPr>
        <p:blipFill>
          <a:blip r:embed="rId3"/>
          <a:srcRect/>
          <a:stretch>
            <a:fillRect/>
          </a:stretch>
        </p:blipFill>
        <p:spPr bwMode="auto">
          <a:xfrm>
            <a:off x="0" y="4429132"/>
            <a:ext cx="4090968" cy="2428868"/>
          </a:xfrm>
          <a:prstGeom prst="rect">
            <a:avLst/>
          </a:prstGeom>
          <a:noFill/>
        </p:spPr>
      </p:pic>
      <p:pic>
        <p:nvPicPr>
          <p:cNvPr id="2053" name="Picture 5" descr="C:\Users\user\Pictures\gcnc.jpg"/>
          <p:cNvPicPr>
            <a:picLocks noChangeAspect="1" noChangeArrowheads="1"/>
          </p:cNvPicPr>
          <p:nvPr/>
        </p:nvPicPr>
        <p:blipFill>
          <a:blip r:embed="rId4"/>
          <a:srcRect/>
          <a:stretch>
            <a:fillRect/>
          </a:stretch>
        </p:blipFill>
        <p:spPr bwMode="auto">
          <a:xfrm>
            <a:off x="5143504" y="4071942"/>
            <a:ext cx="4000496" cy="2786058"/>
          </a:xfrm>
          <a:prstGeom prst="rect">
            <a:avLst/>
          </a:prstGeom>
          <a:noFill/>
        </p:spPr>
      </p:pic>
      <p:sp>
        <p:nvSpPr>
          <p:cNvPr id="8" name="Rectangle 7"/>
          <p:cNvSpPr/>
          <p:nvPr/>
        </p:nvSpPr>
        <p:spPr>
          <a:xfrm>
            <a:off x="4071934" y="2428868"/>
            <a:ext cx="1000132"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Times New Roman" pitchFamily="18" charset="0"/>
                <a:cs typeface="Times New Roman" pitchFamily="18" charset="0"/>
              </a:rPr>
              <a:t>Ghép cành</a:t>
            </a:r>
          </a:p>
        </p:txBody>
      </p:sp>
      <p:pic>
        <p:nvPicPr>
          <p:cNvPr id="2054" name="Picture 6" descr="C:\Users\user\Pictures\gccx.jpg"/>
          <p:cNvPicPr>
            <a:picLocks noChangeAspect="1" noChangeArrowheads="1"/>
          </p:cNvPicPr>
          <p:nvPr/>
        </p:nvPicPr>
        <p:blipFill>
          <a:blip r:embed="rId5"/>
          <a:srcRect/>
          <a:stretch>
            <a:fillRect/>
          </a:stretch>
        </p:blipFill>
        <p:spPr bwMode="auto">
          <a:xfrm>
            <a:off x="0" y="1643050"/>
            <a:ext cx="3929058" cy="2643206"/>
          </a:xfrm>
          <a:prstGeom prst="rect">
            <a:avLst/>
          </a:prstGeom>
          <a:noFill/>
        </p:spPr>
      </p:pic>
    </p:spTree>
    <p:extLst>
      <p:ext uri="{BB962C8B-B14F-4D97-AF65-F5344CB8AC3E}">
        <p14:creationId xmlns:p14="http://schemas.microsoft.com/office/powerpoint/2010/main" val="589422639"/>
      </p:ext>
    </p:extLst>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8596" y="6000768"/>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Times New Roman" pitchFamily="18" charset="0"/>
                <a:cs typeface="Times New Roman" pitchFamily="18" charset="0"/>
              </a:rPr>
              <a:t>Chiết cành </a:t>
            </a:r>
          </a:p>
        </p:txBody>
      </p:sp>
      <p:pic>
        <p:nvPicPr>
          <p:cNvPr id="11" name="Picture 2" descr="C:\Users\user\Pictures\chiet anh.jpg"/>
          <p:cNvPicPr>
            <a:picLocks noChangeAspect="1" noChangeArrowheads="1"/>
          </p:cNvPicPr>
          <p:nvPr/>
        </p:nvPicPr>
        <p:blipFill>
          <a:blip r:embed="rId2"/>
          <a:srcRect/>
          <a:stretch>
            <a:fillRect/>
          </a:stretch>
        </p:blipFill>
        <p:spPr bwMode="auto">
          <a:xfrm>
            <a:off x="0" y="1571612"/>
            <a:ext cx="7884368" cy="4143404"/>
          </a:xfrm>
          <a:prstGeom prst="rect">
            <a:avLst/>
          </a:prstGeom>
          <a:noFill/>
        </p:spPr>
      </p:pic>
    </p:spTree>
    <p:extLst>
      <p:ext uri="{BB962C8B-B14F-4D97-AF65-F5344CB8AC3E}">
        <p14:creationId xmlns:p14="http://schemas.microsoft.com/office/powerpoint/2010/main" val="416745577"/>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mo hinh.jpg"/>
          <p:cNvPicPr>
            <a:picLocks noChangeAspect="1" noChangeArrowheads="1"/>
          </p:cNvPicPr>
          <p:nvPr/>
        </p:nvPicPr>
        <p:blipFill>
          <a:blip r:embed="rId2"/>
          <a:srcRect/>
          <a:stretch>
            <a:fillRect/>
          </a:stretch>
        </p:blipFill>
        <p:spPr bwMode="auto">
          <a:xfrm>
            <a:off x="1907704" y="1196752"/>
            <a:ext cx="5286412" cy="1847850"/>
          </a:xfrm>
          <a:prstGeom prst="rect">
            <a:avLst/>
          </a:prstGeom>
          <a:noFill/>
        </p:spPr>
      </p:pic>
      <p:pic>
        <p:nvPicPr>
          <p:cNvPr id="6" name="Picture 4" descr="C:\Users\user\Pictures\nhan giong.jpg"/>
          <p:cNvPicPr>
            <a:picLocks noChangeAspect="1" noChangeArrowheads="1"/>
          </p:cNvPicPr>
          <p:nvPr/>
        </p:nvPicPr>
        <p:blipFill>
          <a:blip r:embed="rId3"/>
          <a:srcRect/>
          <a:stretch>
            <a:fillRect/>
          </a:stretch>
        </p:blipFill>
        <p:spPr bwMode="auto">
          <a:xfrm>
            <a:off x="1763688" y="3500438"/>
            <a:ext cx="2928958" cy="2286016"/>
          </a:xfrm>
          <a:prstGeom prst="rect">
            <a:avLst/>
          </a:prstGeom>
          <a:noFill/>
        </p:spPr>
      </p:pic>
      <p:pic>
        <p:nvPicPr>
          <p:cNvPr id="7" name="Picture 25" descr="larger_dae1348204306[1]"/>
          <p:cNvPicPr>
            <a:picLocks noChangeAspect="1" noChangeArrowheads="1"/>
          </p:cNvPicPr>
          <p:nvPr/>
        </p:nvPicPr>
        <p:blipFill>
          <a:blip r:embed="rId4"/>
          <a:srcRect/>
          <a:stretch>
            <a:fillRect/>
          </a:stretch>
        </p:blipFill>
        <p:spPr bwMode="auto">
          <a:xfrm>
            <a:off x="5214942" y="3500438"/>
            <a:ext cx="2104762" cy="3143248"/>
          </a:xfrm>
          <a:prstGeom prst="rect">
            <a:avLst/>
          </a:prstGeom>
          <a:noFill/>
          <a:ln w="9525">
            <a:noFill/>
            <a:miter lim="800000"/>
            <a:headEnd/>
            <a:tailEnd/>
          </a:ln>
        </p:spPr>
      </p:pic>
      <p:sp>
        <p:nvSpPr>
          <p:cNvPr id="8" name="Rectangle 7"/>
          <p:cNvSpPr/>
          <p:nvPr/>
        </p:nvSpPr>
        <p:spPr>
          <a:xfrm>
            <a:off x="4143372" y="5929330"/>
            <a:ext cx="214314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Times New Roman" pitchFamily="18" charset="0"/>
                <a:cs typeface="Times New Roman" pitchFamily="18" charset="0"/>
              </a:rPr>
              <a:t>Nuôi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cấy</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mô</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262690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8" name="Picture 4" descr="Nêu các phương pháp nhân giống vô tính đổi với cây trồ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3779912" cy="23876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Kỹ Thuật Giâm Cành &quot;hiệu quả nhất&quot; cho bà con nông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Kỹ Thuật Giâm Cành &quot;hiệu quả nhất&quot; cho bà con nông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6409"/>
            <a:ext cx="3779912"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3" descr="Ghép mắt nhỏ có gỗ – kỹ thuật ghép quả bưởi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1" y="696408"/>
            <a:ext cx="3923928"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6" descr="Hiện nay phương pháp nhân giống vô tính nào có hiệu quả nhất trong sản xuất  nông nghiệp? Tại sao? Ví dụ minh họa. - Điểm chuẩn lớp 10 (SKGV)-Airdrop,  Claim, I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752" y="3645023"/>
            <a:ext cx="3893247"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itchFamily="18" charset="0"/>
                <a:cs typeface="Times New Roman" pitchFamily="18" charset="0"/>
              </a:rPr>
              <a:t>MỘT SỐ KĨ THUẬT NHÂN GIỐNG VÔ TÍNH CÂY TRỒNG</a:t>
            </a:r>
          </a:p>
        </p:txBody>
      </p:sp>
      <p:sp>
        <p:nvSpPr>
          <p:cNvPr id="13" name="Rounded Rectangle 12"/>
          <p:cNvSpPr/>
          <p:nvPr/>
        </p:nvSpPr>
        <p:spPr>
          <a:xfrm>
            <a:off x="765175"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a:solidFill>
                  <a:srgbClr val="FF0000"/>
                </a:solidFill>
                <a:latin typeface="Times New Roman" pitchFamily="18" charset="0"/>
                <a:cs typeface="Times New Roman" pitchFamily="18" charset="0"/>
              </a:rPr>
              <a:t>Giâm</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0" name="Rounded Rectangle 19"/>
          <p:cNvSpPr/>
          <p:nvPr/>
        </p:nvSpPr>
        <p:spPr>
          <a:xfrm>
            <a:off x="5868143" y="6124661"/>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a:solidFill>
                  <a:srgbClr val="FF0000"/>
                </a:solidFill>
                <a:latin typeface="Times New Roman" pitchFamily="18" charset="0"/>
                <a:cs typeface="Times New Roman" pitchFamily="18" charset="0"/>
              </a:rPr>
              <a:t>Nuôi</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cấy</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mô</a:t>
            </a:r>
            <a:endParaRPr lang="en-US" sz="2300" b="1" dirty="0">
              <a:solidFill>
                <a:srgbClr val="FF0000"/>
              </a:solidFill>
              <a:latin typeface="Times New Roman" pitchFamily="18" charset="0"/>
              <a:cs typeface="Times New Roman" pitchFamily="18" charset="0"/>
            </a:endParaRPr>
          </a:p>
        </p:txBody>
      </p:sp>
      <p:sp>
        <p:nvSpPr>
          <p:cNvPr id="21" name="Rounded Rectangle 20"/>
          <p:cNvSpPr/>
          <p:nvPr/>
        </p:nvSpPr>
        <p:spPr>
          <a:xfrm>
            <a:off x="644457" y="6064119"/>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a:solidFill>
                  <a:srgbClr val="FF0000"/>
                </a:solidFill>
                <a:latin typeface="Times New Roman" pitchFamily="18" charset="0"/>
                <a:cs typeface="Times New Roman" pitchFamily="18" charset="0"/>
              </a:rPr>
              <a:t>Chiết</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2" name="Rounded Rectangle 21"/>
          <p:cNvSpPr/>
          <p:nvPr/>
        </p:nvSpPr>
        <p:spPr>
          <a:xfrm>
            <a:off x="6084168"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a:solidFill>
                  <a:srgbClr val="FF0000"/>
                </a:solidFill>
                <a:latin typeface="Times New Roman" pitchFamily="18" charset="0"/>
                <a:cs typeface="Times New Roman" pitchFamily="18" charset="0"/>
              </a:rPr>
              <a:t>Ghép</a:t>
            </a:r>
            <a:endParaRPr lang="en-US" sz="23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 </a:t>
            </a:r>
            <a:r>
              <a:rPr lang="en-GB" sz="2400" b="1" dirty="0" err="1">
                <a:solidFill>
                  <a:srgbClr val="FF0000"/>
                </a:solidFill>
                <a:latin typeface="Times New Roman" pitchFamily="18" charset="0"/>
                <a:cs typeface="Times New Roman" pitchFamily="18" charset="0"/>
              </a:rPr>
              <a:t>Khái</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niệm</a:t>
            </a:r>
            <a:endParaRPr lang="en-GB" sz="2400" b="1" dirty="0">
              <a:solidFill>
                <a:srgbClr val="FF0000"/>
              </a:solidFill>
              <a:latin typeface="Times New Roman" pitchFamily="18" charset="0"/>
              <a:cs typeface="Times New Roman" pitchFamily="18" charset="0"/>
            </a:endParaRPr>
          </a:p>
        </p:txBody>
      </p:sp>
      <p:sp>
        <p:nvSpPr>
          <p:cNvPr id="7" name="Content Placeholder 2"/>
          <p:cNvSpPr>
            <a:spLocks noGrp="1"/>
          </p:cNvSpPr>
          <p:nvPr>
            <p:ph idx="1"/>
          </p:nvPr>
        </p:nvSpPr>
        <p:spPr>
          <a:xfrm>
            <a:off x="270645" y="1052736"/>
            <a:ext cx="4949427" cy="1612512"/>
          </a:xfrm>
        </p:spPr>
        <p:txBody>
          <a:bodyPr>
            <a:noAutofit/>
          </a:bodyPr>
          <a:lstStyle/>
          <a:p>
            <a:pPr marL="0" indent="0" algn="just">
              <a:buNone/>
            </a:pP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a:t>
            </a: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264882" y="3868728"/>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333" y="2242423"/>
            <a:ext cx="3713667" cy="147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60" y="583393"/>
            <a:ext cx="3714740" cy="165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61" y="3717032"/>
            <a:ext cx="3714739" cy="153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60" y="5256138"/>
            <a:ext cx="371473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ppt_x"/>
                                          </p:val>
                                        </p:tav>
                                        <p:tav tm="100000">
                                          <p:val>
                                            <p:strVal val="#ppt_x"/>
                                          </p:val>
                                        </p:tav>
                                      </p:tavLst>
                                    </p:anim>
                                    <p:anim calcmode="lin" valueType="num">
                                      <p:cBhvr additive="base">
                                        <p:cTn id="22" dur="500" fill="hold"/>
                                        <p:tgtEl>
                                          <p:spTgt spid="20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t>
            </a:r>
            <a:r>
              <a:rPr lang="en-US" sz="2400" dirty="0" err="1">
                <a:latin typeface="Times New Roman" pitchFamily="18" charset="0"/>
                <a:cs typeface="Times New Roman" pitchFamily="18" charset="0"/>
              </a:rPr>
              <a:t>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1. </a:t>
            </a:r>
            <a:r>
              <a:rPr lang="en-GB" sz="2400" b="1" dirty="0" err="1">
                <a:solidFill>
                  <a:srgbClr val="0070C0"/>
                </a:solidFill>
                <a:latin typeface="Times New Roman" pitchFamily="18" charset="0"/>
                <a:cs typeface="Times New Roman" pitchFamily="18" charset="0"/>
              </a:rPr>
              <a:t>Giâm</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7" y="969205"/>
            <a:ext cx="296900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161" y="3332504"/>
            <a:ext cx="2944017" cy="29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6670" y="3475650"/>
            <a:ext cx="4501474" cy="16095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a:solidFill>
                  <a:srgbClr val="FF00FF"/>
                </a:solidFill>
                <a:latin typeface="Times New Roman" pitchFamily="18" charset="0"/>
                <a:cs typeface="Times New Roman" pitchFamily="18" charset="0"/>
              </a:rPr>
              <a:t>Trình</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bày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kĩ</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thuật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giâm</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cành</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một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số</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loại</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phổ</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biến</a:t>
            </a:r>
            <a:r>
              <a:rPr lang="en-GB" sz="2400" b="1" dirty="0">
                <a:solidFill>
                  <a:srgbClr val="FF00FF"/>
                </a:solidFill>
                <a:latin typeface="Times New Roman" pitchFamily="18" charset="0"/>
                <a:cs typeface="Times New Roman" pitchFamily="18" charset="0"/>
              </a:rPr>
              <a:t> ở </a:t>
            </a:r>
            <a:r>
              <a:rPr lang="en-GB" sz="2400" b="1" dirty="0" err="1">
                <a:solidFill>
                  <a:srgbClr val="FF00FF"/>
                </a:solidFill>
                <a:latin typeface="Times New Roman" pitchFamily="18" charset="0"/>
                <a:cs typeface="Times New Roman" pitchFamily="18" charset="0"/>
              </a:rPr>
              <a:t>địa</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phương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em</a:t>
            </a:r>
            <a:r>
              <a:rPr lang="en-GB" sz="2400" b="1" dirty="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7466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fade">
                                      <p:cBhvr>
                                        <p:cTn id="33" dur="500"/>
                                        <p:tgtEl>
                                          <p:spTgt spid="30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2. </a:t>
            </a:r>
            <a:r>
              <a:rPr lang="en-GB" sz="2400" b="1" dirty="0" err="1">
                <a:solidFill>
                  <a:srgbClr val="0070C0"/>
                </a:solidFill>
                <a:latin typeface="Times New Roman" pitchFamily="18" charset="0"/>
                <a:cs typeface="Times New Roman" pitchFamily="18" charset="0"/>
              </a:rPr>
              <a:t>Ghép</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0174" y="3356993"/>
            <a:ext cx="3944918"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70000"/>
              </a:lnSpc>
            </a:pPr>
            <a:r>
              <a:rPr lang="en-GB" sz="2400" b="1" dirty="0" err="1">
                <a:solidFill>
                  <a:srgbClr val="FF00FF"/>
                </a:solidFill>
                <a:latin typeface="Times New Roman" pitchFamily="18" charset="0"/>
                <a:cs typeface="Times New Roman" pitchFamily="18" charset="0"/>
              </a:rPr>
              <a:t>Kĩ</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thuật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ghép</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thường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dùng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cho</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loại</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nào</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Nêu</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ví</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dụ</a:t>
            </a:r>
            <a:r>
              <a:rPr lang="en-GB" sz="2400" b="1" dirty="0">
                <a:solidFill>
                  <a:srgbClr val="FF00FF"/>
                </a:solidFill>
                <a:latin typeface="Times New Roman" pitchFamily="18" charset="0"/>
                <a:cs typeface="Times New Roman" pitchFamily="18" charset="0"/>
              </a:rPr>
              <a:t>.</a:t>
            </a:r>
          </a:p>
        </p:txBody>
      </p:sp>
      <p:pic>
        <p:nvPicPr>
          <p:cNvPr id="4098" name="Picture 2" descr="Các phương pháp và kỹ thuật ghép cây trồng hiệu quả nhất 2022 - Hoa Cảnh  Quang V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445" y="969205"/>
            <a:ext cx="3600400" cy="260381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445" y="3789040"/>
            <a:ext cx="360584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vỏ</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hỗn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bọc</a:t>
            </a:r>
            <a:r>
              <a:rPr lang="en-US" sz="2400" dirty="0">
                <a:latin typeface="Times New Roman" pitchFamily="18" charset="0"/>
                <a:cs typeface="Times New Roman" pitchFamily="18" charset="0"/>
              </a:rPr>
              <a:t> nylon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3. </a:t>
            </a:r>
            <a:r>
              <a:rPr lang="en-GB" sz="2400" b="1" dirty="0" err="1">
                <a:solidFill>
                  <a:srgbClr val="0070C0"/>
                </a:solidFill>
                <a:latin typeface="Times New Roman" pitchFamily="18" charset="0"/>
                <a:cs typeface="Times New Roman" pitchFamily="18" charset="0"/>
              </a:rPr>
              <a:t>Chiết</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512" y="5307600"/>
            <a:ext cx="1035325" cy="92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0174" y="5111299"/>
            <a:ext cx="6308170"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a:solidFill>
                  <a:srgbClr val="FF00FF"/>
                </a:solidFill>
                <a:latin typeface="Times New Roman" pitchFamily="18" charset="0"/>
                <a:cs typeface="Times New Roman" pitchFamily="18" charset="0"/>
              </a:rPr>
              <a:t>Kể</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tên</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một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số</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loại</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được</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nhân</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giống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bằng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kĩ</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thuật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chiết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cành</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phổ</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biến</a:t>
            </a:r>
            <a:r>
              <a:rPr lang="en-GB" sz="2400" b="1" dirty="0">
                <a:solidFill>
                  <a:srgbClr val="FF00FF"/>
                </a:solidFill>
                <a:latin typeface="Times New Roman" pitchFamily="18" charset="0"/>
                <a:cs typeface="Times New Roman" pitchFamily="18" charset="0"/>
              </a:rPr>
              <a:t> ở </a:t>
            </a:r>
            <a:r>
              <a:rPr lang="en-GB" sz="2400" b="1" dirty="0" err="1">
                <a:solidFill>
                  <a:srgbClr val="FF00FF"/>
                </a:solidFill>
                <a:latin typeface="Times New Roman" pitchFamily="18" charset="0"/>
                <a:cs typeface="Times New Roman" pitchFamily="18" charset="0"/>
              </a:rPr>
              <a:t>địa</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phương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em</a:t>
            </a:r>
            <a:r>
              <a:rPr lang="en-GB" sz="2400" b="1" dirty="0">
                <a:solidFill>
                  <a:srgbClr val="FF00FF"/>
                </a:solidFill>
                <a:latin typeface="Times New Roman" pitchFamily="18" charset="0"/>
                <a:cs typeface="Times New Roman" pitchFamily="18" charset="0"/>
              </a:rPr>
              <a:t>?</a:t>
            </a:r>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734" y="2943716"/>
            <a:ext cx="3315762" cy="235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0734" y="769938"/>
            <a:ext cx="3423265" cy="215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6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Char char="-"/>
            </a:pP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a:t>
            </a:r>
          </a:p>
          <a:p>
            <a:pPr algn="just">
              <a:buFontTx/>
              <a:buChar char="-"/>
            </a:pP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4. </a:t>
            </a:r>
            <a:r>
              <a:rPr lang="en-GB" sz="2400" b="1" dirty="0" err="1">
                <a:solidFill>
                  <a:srgbClr val="0070C0"/>
                </a:solidFill>
                <a:latin typeface="Times New Roman" pitchFamily="18" charset="0"/>
                <a:cs typeface="Times New Roman" pitchFamily="18" charset="0"/>
              </a:rPr>
              <a:t>Nuôi</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cấy</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mô</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tế</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bào</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865" y="3789040"/>
            <a:ext cx="3820683" cy="28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865" y="1124744"/>
            <a:ext cx="3818135" cy="280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III.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bằng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giâm</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cành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83082" y="1894651"/>
            <a:ext cx="5090034"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2.</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đoạn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5 - 10 cm,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2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4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bớt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phiến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a:t>
            </a:r>
          </a:p>
          <a:p>
            <a:pPr algn="just">
              <a:buFontTx/>
              <a:buChar char="-"/>
            </a:pPr>
            <a:endParaRPr lang="en-US" sz="2000" b="1" dirty="0">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85421" y="1223003"/>
            <a:ext cx="5688632" cy="796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1.</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Chọn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Chọn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non hay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bệnh</a:t>
            </a:r>
            <a:r>
              <a:rPr lang="en-US" sz="2000" b="1" dirty="0">
                <a:latin typeface="Times New Roman" pitchFamily="18" charset="0"/>
                <a:cs typeface="Times New Roman" pitchFamily="18" charset="0"/>
              </a:rPr>
              <a:t>.</a:t>
            </a:r>
          </a:p>
          <a:p>
            <a:pPr algn="l"/>
            <a:endParaRPr lang="en-GB" sz="20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237" y="1219014"/>
            <a:ext cx="3635896" cy="465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loud Callout 9"/>
          <p:cNvSpPr/>
          <p:nvPr/>
        </p:nvSpPr>
        <p:spPr>
          <a:xfrm>
            <a:off x="1619672" y="-356207"/>
            <a:ext cx="4176464" cy="2252290"/>
          </a:xfrm>
          <a:prstGeom prst="cloudCallout">
            <a:avLst>
              <a:gd name="adj1" fmla="val 63744"/>
              <a:gd name="adj2" fmla="val 2523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a:solidFill>
                  <a:srgbClr val="FF0000"/>
                </a:solidFill>
                <a:latin typeface="Times New Roman" pitchFamily="18" charset="0"/>
                <a:cs typeface="Times New Roman" pitchFamily="18" charset="0"/>
              </a:rPr>
              <a:t>Quan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ảnh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giống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bằng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phương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pháp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giâm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cành</a:t>
            </a:r>
            <a:endParaRPr lang="en-US" sz="2400" b="1" dirty="0">
              <a:solidFill>
                <a:srgbClr val="FF0000"/>
              </a:solidFill>
              <a:latin typeface="Times New Roman" pitchFamily="18" charset="0"/>
              <a:cs typeface="Times New Roman" pitchFamily="18" charset="0"/>
            </a:endParaRPr>
          </a:p>
        </p:txBody>
      </p:sp>
      <p:sp>
        <p:nvSpPr>
          <p:cNvPr id="15" name="Content Placeholder 2"/>
          <p:cNvSpPr txBox="1">
            <a:spLocks/>
          </p:cNvSpPr>
          <p:nvPr/>
        </p:nvSpPr>
        <p:spPr>
          <a:xfrm>
            <a:off x="67632" y="2892900"/>
            <a:ext cx="5152440"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3.</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Xử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Nhúng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1-2 cm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dung </a:t>
            </a:r>
            <a:r>
              <a:rPr lang="en-US" sz="2000" b="1" dirty="0" err="1">
                <a:latin typeface="Times New Roman" pitchFamily="18" charset="0"/>
                <a:cs typeface="Times New Roman" pitchFamily="18" charset="0"/>
              </a:rPr>
              <a:t>dịch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5-10 </a:t>
            </a:r>
            <a:r>
              <a:rPr lang="en-US" sz="2000" b="1" dirty="0" err="1">
                <a:latin typeface="Times New Roman" pitchFamily="18" charset="0"/>
                <a:cs typeface="Times New Roman" pitchFamily="18" charset="0"/>
              </a:rPr>
              <a:t>giây</a:t>
            </a:r>
            <a:r>
              <a:rPr lang="en-US" sz="2000" b="1" dirty="0">
                <a:latin typeface="Times New Roman" pitchFamily="18" charset="0"/>
                <a:cs typeface="Times New Roman" pitchFamily="18" charset="0"/>
              </a:rPr>
              <a:t>.</a:t>
            </a:r>
          </a:p>
          <a:p>
            <a:pPr algn="just">
              <a:buFontTx/>
              <a:buChar char="-"/>
            </a:pPr>
            <a:endParaRPr lang="en-US" sz="2000" b="1" dirty="0">
              <a:latin typeface="Times New Roman" pitchFamily="18" charset="0"/>
              <a:cs typeface="Times New Roman" pitchFamily="18" charset="0"/>
            </a:endParaRPr>
          </a:p>
        </p:txBody>
      </p:sp>
      <p:sp>
        <p:nvSpPr>
          <p:cNvPr id="16" name="Content Placeholder 2"/>
          <p:cNvSpPr txBox="1">
            <a:spLocks/>
          </p:cNvSpPr>
          <p:nvPr/>
        </p:nvSpPr>
        <p:spPr>
          <a:xfrm>
            <a:off x="131189" y="5071016"/>
            <a:ext cx="50419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5.</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Chăm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sóc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Tưới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giữ</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10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15 </a:t>
            </a:r>
            <a:r>
              <a:rPr lang="en-US" sz="2000" b="1" dirty="0" err="1">
                <a:latin typeface="Times New Roman" pitchFamily="18" charset="0"/>
                <a:cs typeface="Times New Roman" pitchFamily="18" charset="0"/>
              </a:rPr>
              <a:t>ngày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kiẻm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trắng</a:t>
            </a:r>
            <a:r>
              <a:rPr lang="en-US" sz="2000" b="1" dirty="0">
                <a:latin typeface="Times New Roman" pitchFamily="18" charset="0"/>
                <a:cs typeface="Times New Roman" pitchFamily="18" charset="0"/>
              </a:rPr>
              <a:t> sang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vườn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ươm</a:t>
            </a:r>
            <a:r>
              <a:rPr lang="en-US" sz="2000" b="1" dirty="0">
                <a:latin typeface="Times New Roman" pitchFamily="18" charset="0"/>
                <a:cs typeface="Times New Roman" pitchFamily="18" charset="0"/>
              </a:rPr>
              <a:t>.</a:t>
            </a:r>
          </a:p>
        </p:txBody>
      </p:sp>
      <p:sp>
        <p:nvSpPr>
          <p:cNvPr id="17" name="Content Placeholder 2"/>
          <p:cNvSpPr txBox="1">
            <a:spLocks/>
          </p:cNvSpPr>
          <p:nvPr/>
        </p:nvSpPr>
        <p:spPr>
          <a:xfrm>
            <a:off x="126629" y="3861048"/>
            <a:ext cx="504648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4.</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Cắm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chếch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khay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hay </a:t>
            </a:r>
            <a:r>
              <a:rPr lang="en-US" sz="2000" b="1" dirty="0" err="1">
                <a:latin typeface="Times New Roman" pitchFamily="18" charset="0"/>
                <a:cs typeface="Times New Roman" pitchFamily="18" charset="0"/>
              </a:rPr>
              <a:t>luống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3-5 cm,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cách</a:t>
            </a:r>
            <a:r>
              <a:rPr lang="en-US" sz="2000" b="1" dirty="0">
                <a:latin typeface="Times New Roman" pitchFamily="18" charset="0"/>
                <a:cs typeface="Times New Roman" pitchFamily="18" charset="0"/>
              </a:rPr>
              <a:t> 5 cm X 5 cm </a:t>
            </a:r>
            <a:r>
              <a:rPr lang="en-US" sz="2000" b="1" dirty="0" err="1">
                <a:latin typeface="Times New Roman" pitchFamily="18" charset="0"/>
                <a:cs typeface="Times New Roman" pitchFamily="18" charset="0"/>
              </a:rPr>
              <a:t>hoậc</a:t>
            </a:r>
            <a:r>
              <a:rPr lang="en-US" sz="2000" b="1" dirty="0">
                <a:latin typeface="Times New Roman" pitchFamily="18" charset="0"/>
                <a:cs typeface="Times New Roman" pitchFamily="18" charset="0"/>
              </a:rPr>
              <a:t> 10 cm X 10 cm.</a:t>
            </a:r>
          </a:p>
          <a:p>
            <a:pPr algn="just">
              <a:buFontTx/>
              <a:buChar char="-"/>
            </a:pP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57227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additive="base">
                                        <p:cTn id="4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20%"/>
          <p:cNvSpPr>
            <a:spLocks noChangeArrowheads="1"/>
          </p:cNvSpPr>
          <p:nvPr/>
        </p:nvSpPr>
        <p:spPr bwMode="auto">
          <a:xfrm>
            <a:off x="0" y="533400"/>
            <a:ext cx="5076056" cy="6324600"/>
          </a:xfrm>
          <a:prstGeom prst="foldedCorner">
            <a:avLst>
              <a:gd name="adj" fmla="val 12500"/>
            </a:avLst>
          </a:prstGeom>
          <a:blipFill dpi="0" rotWithShape="0">
            <a:blip r:embed="rId2"/>
            <a:srcRect/>
            <a:tile tx="0" ty="0" sx="100000" sy="100000" flip="none" algn="tl"/>
          </a:blipFill>
          <a:ln w="57150">
            <a:solidFill>
              <a:srgbClr val="0066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15" name="TextBox 14"/>
          <p:cNvSpPr txBox="1"/>
          <p:nvPr/>
        </p:nvSpPr>
        <p:spPr>
          <a:xfrm>
            <a:off x="513584" y="7937"/>
            <a:ext cx="7298775" cy="400110"/>
          </a:xfrm>
          <a:prstGeom prst="rect">
            <a:avLst/>
          </a:prstGeom>
          <a:noFill/>
        </p:spPr>
        <p:txBody>
          <a:bodyPr wrap="square" rtlCol="0">
            <a:spAutoFit/>
          </a:bodyPr>
          <a:lstStyle/>
          <a:p>
            <a:r>
              <a:rPr lang="en-GB" sz="2000" b="1" dirty="0">
                <a:solidFill>
                  <a:srgbClr val="FF00FF"/>
                </a:solidFill>
                <a:latin typeface="Times New Roman" pitchFamily="18" charset="0"/>
                <a:cs typeface="Times New Roman" pitchFamily="18" charset="0"/>
              </a:rPr>
              <a:t>CÁC PHƯƠNG PHÁP NHÂN GIỐNG VÔ TÍNH CÂY TRỒNG</a:t>
            </a:r>
          </a:p>
        </p:txBody>
      </p:sp>
      <p:sp>
        <p:nvSpPr>
          <p:cNvPr id="10" name="Rectangle 9"/>
          <p:cNvSpPr/>
          <p:nvPr/>
        </p:nvSpPr>
        <p:spPr>
          <a:xfrm>
            <a:off x="61348" y="692696"/>
            <a:ext cx="5184576" cy="1938992"/>
          </a:xfrm>
          <a:prstGeom prst="rect">
            <a:avLst/>
          </a:prstGeom>
        </p:spPr>
        <p:txBody>
          <a:bodyPr wrap="square">
            <a:spAutoFit/>
          </a:bodyPr>
          <a:lstStyle/>
          <a:p>
            <a:pPr marL="457200" indent="-457200">
              <a:spcBef>
                <a:spcPct val="50000"/>
              </a:spcBef>
              <a:buAutoNum type="alphaLcPeriod"/>
            </a:pPr>
            <a:r>
              <a:rPr lang="en-US" sz="2000" b="1" dirty="0" err="1">
                <a:solidFill>
                  <a:srgbClr val="0000FF"/>
                </a:solidFill>
                <a:latin typeface="Times New Roman" pitchFamily="18" charset="0"/>
                <a:cs typeface="Times New Roman" pitchFamily="18" charset="0"/>
              </a:rPr>
              <a:t>Giâm</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cành</a:t>
            </a:r>
            <a:r>
              <a:rPr lang="en-US" sz="2000" b="1" dirty="0">
                <a:solidFill>
                  <a:srgbClr val="0000FF"/>
                </a:solidFill>
                <a:latin typeface="Times New Roman" pitchFamily="18" charset="0"/>
                <a:cs typeface="Times New Roman" pitchFamily="18" charset="0"/>
              </a:rPr>
              <a:t>:</a:t>
            </a:r>
            <a:r>
              <a:rPr lang="en-US" sz="2000" dirty="0">
                <a:solidFill>
                  <a:srgbClr val="0000FF"/>
                </a:solidFill>
                <a:latin typeface="Times New Roman" pitchFamily="18" charset="0"/>
                <a:cs typeface="Times New Roman" pitchFamily="18" charset="0"/>
              </a:rPr>
              <a:t> </a:t>
            </a:r>
          </a:p>
          <a:p>
            <a:pPr>
              <a:spcBef>
                <a:spcPct val="50000"/>
              </a:spcBef>
            </a:pPr>
            <a:r>
              <a:rPr lang="en-US" sz="2000" b="1" dirty="0" err="1">
                <a:latin typeface="Times New Roman" pitchFamily="18" charset="0"/>
                <a:cs typeface="Times New Roman" pitchFamily="18" charset="0"/>
              </a:rPr>
              <a:t>C</a:t>
            </a:r>
            <a:r>
              <a:rPr lang="en-US" sz="2000" dirty="0" err="1">
                <a:latin typeface="Times New Roman" pitchFamily="18" charset="0"/>
                <a:cs typeface="Times New Roman" pitchFamily="18" charset="0"/>
              </a:rPr>
              <a:t>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endParaRPr lang="en-US" sz="2000" dirty="0">
              <a:latin typeface="Times New Roman" pitchFamily="18" charset="0"/>
              <a:cs typeface="Times New Roman" pitchFamily="18" charset="0"/>
            </a:endParaRPr>
          </a:p>
          <a:p>
            <a:pPr>
              <a:spcBef>
                <a:spcPct val="50000"/>
              </a:spcBef>
            </a:pPr>
            <a:r>
              <a:rPr lang="en-US" sz="2000" dirty="0" err="1">
                <a:latin typeface="Times New Roman" pitchFamily="18" charset="0"/>
                <a:cs typeface="Times New Roman" pitchFamily="18" charset="0"/>
              </a:rPr>
              <a:t>Ví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long…</a:t>
            </a:r>
          </a:p>
        </p:txBody>
      </p:sp>
      <p:pic>
        <p:nvPicPr>
          <p:cNvPr id="11" name="Picture 11" descr="Book-09"/>
          <p:cNvPicPr>
            <a:picLocks noChangeAspect="1" noChangeArrowheads="1" noCrop="1"/>
          </p:cNvPicPr>
          <p:nvPr/>
        </p:nvPicPr>
        <p:blipFill>
          <a:blip r:embed="rId3"/>
          <a:srcRect/>
          <a:stretch>
            <a:fillRect/>
          </a:stretch>
        </p:blipFill>
        <p:spPr bwMode="auto">
          <a:xfrm>
            <a:off x="2461428" y="3232652"/>
            <a:ext cx="378220" cy="370342"/>
          </a:xfrm>
          <a:prstGeom prst="rect">
            <a:avLst/>
          </a:prstGeom>
          <a:noFill/>
        </p:spPr>
      </p:pic>
      <p:sp>
        <p:nvSpPr>
          <p:cNvPr id="18" name="Rectangle 17"/>
          <p:cNvSpPr/>
          <p:nvPr/>
        </p:nvSpPr>
        <p:spPr>
          <a:xfrm>
            <a:off x="89756" y="2524834"/>
            <a:ext cx="4896544" cy="400110"/>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b.    </a:t>
            </a:r>
            <a:r>
              <a:rPr lang="en-US" sz="2000" b="1" dirty="0" err="1">
                <a:solidFill>
                  <a:srgbClr val="0000FF"/>
                </a:solidFill>
                <a:latin typeface="Times New Roman" pitchFamily="18" charset="0"/>
              </a:rPr>
              <a:t>Ghép</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mắt</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cành</a:t>
            </a:r>
            <a:r>
              <a:rPr lang="en-US" sz="2000" b="1" dirty="0">
                <a:solidFill>
                  <a:srgbClr val="0000FF"/>
                </a:solidFill>
                <a:latin typeface="Times New Roman" pitchFamily="18" charset="0"/>
              </a:rPr>
              <a:t>):</a:t>
            </a:r>
            <a:endParaRPr lang="en-US" sz="2000" dirty="0">
              <a:latin typeface="Times New Roman" pitchFamily="18" charset="0"/>
            </a:endParaRPr>
          </a:p>
        </p:txBody>
      </p:sp>
      <p:sp>
        <p:nvSpPr>
          <p:cNvPr id="22" name="Rectangle 21"/>
          <p:cNvSpPr/>
          <p:nvPr/>
        </p:nvSpPr>
        <p:spPr>
          <a:xfrm>
            <a:off x="89756" y="2805359"/>
            <a:ext cx="4644008" cy="1477328"/>
          </a:xfrm>
          <a:prstGeom prst="rect">
            <a:avLst/>
          </a:prstGeom>
        </p:spPr>
        <p:txBody>
          <a:bodyPr wrap="square">
            <a:spAutoFit/>
          </a:bodyPr>
          <a:lstStyle/>
          <a:p>
            <a:pPr>
              <a:spcBef>
                <a:spcPct val="50000"/>
              </a:spcBef>
            </a:pPr>
            <a:r>
              <a:rPr lang="en-US" sz="2000" dirty="0" err="1">
                <a:latin typeface="Times New Roman" pitchFamily="18" charset="0"/>
                <a:cs typeface="Times New Roman" pitchFamily="18" charset="0"/>
              </a:rPr>
              <a:t>Dùng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p>
          <a:p>
            <a:pPr>
              <a:spcBef>
                <a:spcPct val="50000"/>
              </a:spcBef>
            </a:pPr>
            <a:r>
              <a:rPr lang="en-US" sz="2000" dirty="0" err="1">
                <a:latin typeface="Times New Roman" pitchFamily="18" charset="0"/>
              </a:rPr>
              <a:t>Ví</a:t>
            </a:r>
            <a:r>
              <a:rPr lang="en-US" sz="2000" dirty="0">
                <a:latin typeface="Times New Roman" pitchFamily="18" charset="0"/>
              </a:rPr>
              <a:t> </a:t>
            </a:r>
            <a:r>
              <a:rPr lang="en-US" sz="2000" dirty="0" err="1">
                <a:latin typeface="Times New Roman" pitchFamily="18" charset="0"/>
              </a:rPr>
              <a:t>dụ</a:t>
            </a:r>
            <a:r>
              <a:rPr lang="en-US" sz="2000" dirty="0">
                <a:latin typeface="Times New Roman" pitchFamily="18" charset="0"/>
              </a:rPr>
              <a:t>:  </a:t>
            </a:r>
            <a:r>
              <a:rPr lang="en-US" sz="2000" dirty="0" err="1">
                <a:latin typeface="Times New Roman" pitchFamily="18" charset="0"/>
              </a:rPr>
              <a:t>cây</a:t>
            </a:r>
            <a:r>
              <a:rPr lang="en-US" sz="2000" dirty="0">
                <a:latin typeface="Times New Roman" pitchFamily="18" charset="0"/>
              </a:rPr>
              <a:t> </a:t>
            </a:r>
            <a:r>
              <a:rPr lang="en-US" sz="2000" dirty="0" err="1">
                <a:latin typeface="Times New Roman" pitchFamily="18" charset="0"/>
              </a:rPr>
              <a:t>xoài</a:t>
            </a:r>
            <a:r>
              <a:rPr lang="en-US" sz="2000" dirty="0">
                <a:latin typeface="Times New Roman" pitchFamily="18" charset="0"/>
              </a:rPr>
              <a:t>, </a:t>
            </a:r>
            <a:r>
              <a:rPr lang="en-US" sz="2000" dirty="0" err="1">
                <a:latin typeface="Times New Roman" pitchFamily="18" charset="0"/>
              </a:rPr>
              <a:t>cây</a:t>
            </a:r>
            <a:r>
              <a:rPr lang="en-US" sz="2000" dirty="0">
                <a:latin typeface="Times New Roman" pitchFamily="18" charset="0"/>
              </a:rPr>
              <a:t> </a:t>
            </a:r>
            <a:r>
              <a:rPr lang="en-US" sz="2000" dirty="0" err="1">
                <a:latin typeface="Times New Roman" pitchFamily="18" charset="0"/>
              </a:rPr>
              <a:t>lá</a:t>
            </a:r>
            <a:r>
              <a:rPr lang="en-US" sz="2000" dirty="0">
                <a:latin typeface="Times New Roman" pitchFamily="18" charset="0"/>
              </a:rPr>
              <a:t> </a:t>
            </a:r>
            <a:r>
              <a:rPr lang="en-US" sz="2000" dirty="0" err="1">
                <a:latin typeface="Times New Roman" pitchFamily="18" charset="0"/>
              </a:rPr>
              <a:t>màu</a:t>
            </a:r>
            <a:r>
              <a:rPr lang="en-US" sz="2000" dirty="0">
                <a:latin typeface="Times New Roman" pitchFamily="18" charset="0"/>
              </a:rPr>
              <a:t>…</a:t>
            </a:r>
          </a:p>
        </p:txBody>
      </p:sp>
      <p:sp>
        <p:nvSpPr>
          <p:cNvPr id="3" name="AutoShape 6" descr="Ghép cành là gì? Trong phương pháp ghép chồi, ghép cành, vì sao phải cắt bỏ  hết lá của cành ghép và phải cột chặt mắt ghép và cành ghép vào g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192771" y="4282687"/>
            <a:ext cx="4608512" cy="400110"/>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c.    </a:t>
            </a:r>
            <a:r>
              <a:rPr lang="en-US" sz="2000" b="1" dirty="0" err="1">
                <a:solidFill>
                  <a:srgbClr val="0000FF"/>
                </a:solidFill>
                <a:latin typeface="Times New Roman" pitchFamily="18" charset="0"/>
              </a:rPr>
              <a:t>Chiết</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cành</a:t>
            </a:r>
            <a:r>
              <a:rPr lang="en-US" sz="2000" b="1" dirty="0">
                <a:solidFill>
                  <a:srgbClr val="0000FF"/>
                </a:solidFill>
                <a:latin typeface="Times New Roman" pitchFamily="18" charset="0"/>
              </a:rPr>
              <a:t>:</a:t>
            </a:r>
            <a:endParaRPr lang="en-US" sz="2000" dirty="0">
              <a:latin typeface="Times New Roman" pitchFamily="18" charset="0"/>
            </a:endParaRPr>
          </a:p>
        </p:txBody>
      </p:sp>
      <p:sp>
        <p:nvSpPr>
          <p:cNvPr id="23" name="Rectangle 22"/>
          <p:cNvSpPr/>
          <p:nvPr/>
        </p:nvSpPr>
        <p:spPr>
          <a:xfrm>
            <a:off x="162604" y="4830090"/>
            <a:ext cx="4752528" cy="1477328"/>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 </a:t>
            </a:r>
            <a:r>
              <a:rPr lang="en-US" sz="2000" dirty="0" err="1">
                <a:latin typeface="Times New Roman" pitchFamily="18" charset="0"/>
              </a:rPr>
              <a:t>Bóc</a:t>
            </a:r>
            <a:r>
              <a:rPr lang="en-US" sz="2000" dirty="0">
                <a:latin typeface="Times New Roman" pitchFamily="18" charset="0"/>
              </a:rPr>
              <a:t> </a:t>
            </a:r>
            <a:r>
              <a:rPr lang="en-US" sz="2000" dirty="0" err="1">
                <a:latin typeface="Times New Roman" pitchFamily="18" charset="0"/>
              </a:rPr>
              <a:t>khoanh</a:t>
            </a:r>
            <a:r>
              <a:rPr lang="en-US" sz="2000" dirty="0">
                <a:latin typeface="Times New Roman" pitchFamily="18" charset="0"/>
              </a:rPr>
              <a:t> </a:t>
            </a:r>
            <a:r>
              <a:rPr lang="en-US" sz="2000" dirty="0" err="1">
                <a:latin typeface="Times New Roman" pitchFamily="18" charset="0"/>
              </a:rPr>
              <a:t>vỏ</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cành</a:t>
            </a:r>
            <a:r>
              <a:rPr lang="en-US" sz="2000" dirty="0">
                <a:latin typeface="Times New Roman" pitchFamily="18" charset="0"/>
              </a:rPr>
              <a:t>, </a:t>
            </a:r>
            <a:r>
              <a:rPr lang="en-US" sz="2000" dirty="0" err="1">
                <a:latin typeface="Times New Roman" pitchFamily="18" charset="0"/>
              </a:rPr>
              <a:t>sau</a:t>
            </a:r>
            <a:r>
              <a:rPr lang="en-US" sz="2000" dirty="0">
                <a:latin typeface="Times New Roman" pitchFamily="18" charset="0"/>
              </a:rPr>
              <a:t> </a:t>
            </a:r>
            <a:r>
              <a:rPr lang="en-US" sz="2000" dirty="0" err="1">
                <a:latin typeface="Times New Roman" pitchFamily="18" charset="0"/>
              </a:rPr>
              <a:t>đó</a:t>
            </a:r>
            <a:r>
              <a:rPr lang="en-US" sz="2000" dirty="0">
                <a:latin typeface="Times New Roman" pitchFamily="18" charset="0"/>
              </a:rPr>
              <a:t> </a:t>
            </a:r>
            <a:r>
              <a:rPr lang="en-US" sz="2000" dirty="0" err="1">
                <a:latin typeface="Times New Roman" pitchFamily="18" charset="0"/>
              </a:rPr>
              <a:t>bó</a:t>
            </a:r>
            <a:r>
              <a:rPr lang="en-US" sz="2000" dirty="0">
                <a:latin typeface="Times New Roman" pitchFamily="18" charset="0"/>
              </a:rPr>
              <a:t> </a:t>
            </a:r>
            <a:r>
              <a:rPr lang="en-US" sz="2000" dirty="0" err="1">
                <a:latin typeface="Times New Roman" pitchFamily="18" charset="0"/>
              </a:rPr>
              <a:t>đất</a:t>
            </a:r>
            <a:r>
              <a:rPr lang="en-US" sz="2000" dirty="0">
                <a:latin typeface="Times New Roman" pitchFamily="18" charset="0"/>
              </a:rPr>
              <a:t>. </a:t>
            </a:r>
            <a:r>
              <a:rPr lang="en-US" sz="2000" dirty="0" err="1">
                <a:latin typeface="Times New Roman" pitchFamily="18" charset="0"/>
              </a:rPr>
              <a:t>Khi</a:t>
            </a:r>
            <a:r>
              <a:rPr lang="en-US" sz="2000" dirty="0">
                <a:latin typeface="Times New Roman" pitchFamily="18" charset="0"/>
              </a:rPr>
              <a:t> </a:t>
            </a:r>
            <a:r>
              <a:rPr lang="en-US" sz="2000" dirty="0" err="1">
                <a:latin typeface="Times New Roman" pitchFamily="18" charset="0"/>
              </a:rPr>
              <a:t>cành</a:t>
            </a:r>
            <a:r>
              <a:rPr lang="en-US" sz="2000" dirty="0">
                <a:latin typeface="Times New Roman" pitchFamily="18" charset="0"/>
              </a:rPr>
              <a:t> </a:t>
            </a:r>
            <a:r>
              <a:rPr lang="en-US" sz="2000" dirty="0" err="1">
                <a:latin typeface="Times New Roman" pitchFamily="18" charset="0"/>
              </a:rPr>
              <a:t>ra</a:t>
            </a:r>
            <a:r>
              <a:rPr lang="en-US" sz="2000" dirty="0">
                <a:latin typeface="Times New Roman" pitchFamily="18" charset="0"/>
              </a:rPr>
              <a:t> </a:t>
            </a:r>
            <a:r>
              <a:rPr lang="en-US" sz="2000" dirty="0" err="1">
                <a:latin typeface="Times New Roman" pitchFamily="18" charset="0"/>
              </a:rPr>
              <a:t>rễ</a:t>
            </a:r>
            <a:r>
              <a:rPr lang="en-US" sz="2000" dirty="0">
                <a:latin typeface="Times New Roman" pitchFamily="18" charset="0"/>
              </a:rPr>
              <a:t> </a:t>
            </a:r>
            <a:r>
              <a:rPr lang="en-US" sz="2000" dirty="0" err="1">
                <a:latin typeface="Times New Roman" pitchFamily="18" charset="0"/>
              </a:rPr>
              <a:t>cắt</a:t>
            </a:r>
            <a:r>
              <a:rPr lang="en-US" sz="2000" dirty="0">
                <a:latin typeface="Times New Roman" pitchFamily="18" charset="0"/>
              </a:rPr>
              <a:t> </a:t>
            </a:r>
            <a:r>
              <a:rPr lang="en-US" sz="2000" dirty="0" err="1">
                <a:latin typeface="Times New Roman" pitchFamily="18" charset="0"/>
              </a:rPr>
              <a:t>khỏi</a:t>
            </a:r>
            <a:r>
              <a:rPr lang="en-US" sz="2000" dirty="0">
                <a:latin typeface="Times New Roman" pitchFamily="18" charset="0"/>
              </a:rPr>
              <a:t> </a:t>
            </a:r>
            <a:r>
              <a:rPr lang="en-US" sz="2000" dirty="0" err="1">
                <a:latin typeface="Times New Roman" pitchFamily="18" charset="0"/>
              </a:rPr>
              <a:t>cây</a:t>
            </a:r>
            <a:r>
              <a:rPr lang="en-US" sz="2000" dirty="0">
                <a:latin typeface="Times New Roman" pitchFamily="18" charset="0"/>
              </a:rPr>
              <a:t> </a:t>
            </a:r>
            <a:r>
              <a:rPr lang="en-US" sz="2000" dirty="0" err="1">
                <a:latin typeface="Times New Roman" pitchFamily="18" charset="0"/>
              </a:rPr>
              <a:t>mẹ</a:t>
            </a:r>
            <a:r>
              <a:rPr lang="en-US" sz="2000" dirty="0">
                <a:latin typeface="Times New Roman" pitchFamily="18" charset="0"/>
              </a:rPr>
              <a:t>, </a:t>
            </a:r>
            <a:r>
              <a:rPr lang="en-US" sz="2000" dirty="0" err="1">
                <a:latin typeface="Times New Roman" pitchFamily="18" charset="0"/>
              </a:rPr>
              <a:t>đem</a:t>
            </a:r>
            <a:r>
              <a:rPr lang="en-US" sz="2000" dirty="0">
                <a:latin typeface="Times New Roman" pitchFamily="18" charset="0"/>
              </a:rPr>
              <a:t> </a:t>
            </a:r>
            <a:r>
              <a:rPr lang="en-US" sz="2000" dirty="0" err="1">
                <a:latin typeface="Times New Roman" pitchFamily="18" charset="0"/>
              </a:rPr>
              <a:t>trồng</a:t>
            </a:r>
            <a:r>
              <a:rPr lang="en-US" sz="2000" dirty="0">
                <a:latin typeface="Times New Roman" pitchFamily="18" charset="0"/>
              </a:rPr>
              <a:t> </a:t>
            </a:r>
            <a:r>
              <a:rPr lang="en-US" sz="2000" dirty="0" err="1">
                <a:latin typeface="Times New Roman" pitchFamily="18" charset="0"/>
              </a:rPr>
              <a:t>xuống</a:t>
            </a:r>
            <a:r>
              <a:rPr lang="en-US" sz="2000" dirty="0">
                <a:latin typeface="Times New Roman" pitchFamily="18" charset="0"/>
              </a:rPr>
              <a:t> </a:t>
            </a:r>
            <a:r>
              <a:rPr lang="en-US" sz="2000" dirty="0" err="1">
                <a:latin typeface="Times New Roman" pitchFamily="18" charset="0"/>
              </a:rPr>
              <a:t>đất</a:t>
            </a:r>
            <a:r>
              <a:rPr lang="en-US" sz="2000" dirty="0">
                <a:latin typeface="Times New Roman" pitchFamily="18" charset="0"/>
              </a:rPr>
              <a:t>. </a:t>
            </a:r>
          </a:p>
          <a:p>
            <a:pPr>
              <a:spcBef>
                <a:spcPct val="50000"/>
              </a:spcBef>
            </a:pPr>
            <a:r>
              <a:rPr lang="en-US" sz="2000" dirty="0" err="1">
                <a:latin typeface="Times New Roman" pitchFamily="18" charset="0"/>
              </a:rPr>
              <a:t>Ví</a:t>
            </a:r>
            <a:r>
              <a:rPr lang="en-US" sz="2000" dirty="0">
                <a:latin typeface="Times New Roman" pitchFamily="18" charset="0"/>
              </a:rPr>
              <a:t> </a:t>
            </a:r>
            <a:r>
              <a:rPr lang="en-US" sz="2000" dirty="0" err="1">
                <a:latin typeface="Times New Roman" pitchFamily="18" charset="0"/>
              </a:rPr>
              <a:t>dụ</a:t>
            </a:r>
            <a:r>
              <a:rPr lang="en-US" sz="2000" dirty="0">
                <a:latin typeface="Times New Roman" pitchFamily="18" charset="0"/>
              </a:rPr>
              <a:t>: </a:t>
            </a:r>
            <a:r>
              <a:rPr lang="en-US" sz="2000" dirty="0" err="1">
                <a:latin typeface="Times New Roman" pitchFamily="18" charset="0"/>
              </a:rPr>
              <a:t>cây</a:t>
            </a:r>
            <a:r>
              <a:rPr lang="en-US" sz="2000" dirty="0">
                <a:latin typeface="Times New Roman" pitchFamily="18" charset="0"/>
              </a:rPr>
              <a:t> </a:t>
            </a:r>
            <a:r>
              <a:rPr lang="en-US" sz="2000" dirty="0" err="1">
                <a:latin typeface="Times New Roman" pitchFamily="18" charset="0"/>
              </a:rPr>
              <a:t>bưởi</a:t>
            </a:r>
            <a:r>
              <a:rPr lang="en-US" sz="2000" dirty="0">
                <a:latin typeface="Times New Roman" pitchFamily="18" charset="0"/>
              </a:rPr>
              <a:t>, </a:t>
            </a:r>
            <a:r>
              <a:rPr lang="en-US" sz="2000" dirty="0" err="1">
                <a:latin typeface="Times New Roman" pitchFamily="18" charset="0"/>
              </a:rPr>
              <a:t>chanh</a:t>
            </a:r>
            <a:r>
              <a:rPr lang="en-US" sz="2000" dirty="0">
                <a:latin typeface="Times New Roman" pitchFamily="18" charset="0"/>
              </a:rPr>
              <a:t>…</a:t>
            </a:r>
          </a:p>
        </p:txBody>
      </p:sp>
      <p:pic>
        <p:nvPicPr>
          <p:cNvPr id="18434" name="Picture 2" descr="cách chiết cành chanh tứ quý ra rễ đạt 99,8%.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682797"/>
            <a:ext cx="3672408" cy="16265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534324" y="6237312"/>
            <a:ext cx="3286148" cy="461665"/>
          </a:xfrm>
          <a:prstGeom prst="rect">
            <a:avLst/>
          </a:prstGeom>
          <a:noFill/>
        </p:spPr>
        <p:txBody>
          <a:bodyPr wrap="square" rtlCol="0">
            <a:spAutoFit/>
          </a:bodyPr>
          <a:lstStyle/>
          <a:p>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chanh</a:t>
            </a:r>
            <a:endParaRPr lang="en-GB" sz="2400" b="1" dirty="0">
              <a:solidFill>
                <a:srgbClr val="FF00FF"/>
              </a:solidFill>
              <a:latin typeface="Times New Roman" pitchFamily="18" charset="0"/>
              <a:cs typeface="Times New Roman" pitchFamily="18" charset="0"/>
            </a:endParaRPr>
          </a:p>
        </p:txBody>
      </p:sp>
      <p:sp>
        <p:nvSpPr>
          <p:cNvPr id="27" name="TextBox 26"/>
          <p:cNvSpPr txBox="1"/>
          <p:nvPr/>
        </p:nvSpPr>
        <p:spPr>
          <a:xfrm>
            <a:off x="6406804" y="4165600"/>
            <a:ext cx="2125636" cy="461665"/>
          </a:xfrm>
          <a:prstGeom prst="rect">
            <a:avLst/>
          </a:prstGeom>
          <a:noFill/>
        </p:spPr>
        <p:txBody>
          <a:bodyPr wrap="square" rtlCol="0">
            <a:spAutoFit/>
          </a:bodyPr>
          <a:lstStyle/>
          <a:p>
            <a:r>
              <a:rPr lang="en-GB" sz="2400" b="1" dirty="0" err="1">
                <a:solidFill>
                  <a:srgbClr val="0000FF"/>
                </a:solidFill>
                <a:latin typeface="Times New Roman" pitchFamily="18" charset="0"/>
                <a:cs typeface="Times New Roman" pitchFamily="18" charset="0"/>
              </a:rPr>
              <a:t>Cây</a:t>
            </a:r>
            <a:r>
              <a:rPr lang="en-GB" sz="2400" b="1" dirty="0">
                <a:solidFill>
                  <a:srgbClr val="0000FF"/>
                </a:solidFill>
                <a:latin typeface="Times New Roman" pitchFamily="18" charset="0"/>
                <a:cs typeface="Times New Roman" pitchFamily="18" charset="0"/>
              </a:rPr>
              <a:t> </a:t>
            </a:r>
            <a:r>
              <a:rPr lang="en-GB" sz="2400" b="1" dirty="0" err="1">
                <a:solidFill>
                  <a:srgbClr val="0000FF"/>
                </a:solidFill>
                <a:latin typeface="Times New Roman" pitchFamily="18" charset="0"/>
                <a:cs typeface="Times New Roman" pitchFamily="18" charset="0"/>
              </a:rPr>
              <a:t>xoài</a:t>
            </a:r>
            <a:endParaRPr lang="en-GB" sz="2400" b="1" dirty="0">
              <a:solidFill>
                <a:srgbClr val="0000FF"/>
              </a:solidFill>
              <a:latin typeface="Times New Roman" pitchFamily="18" charset="0"/>
              <a:cs typeface="Times New Roman" pitchFamily="18" charset="0"/>
            </a:endParaRPr>
          </a:p>
        </p:txBody>
      </p:sp>
      <p:pic>
        <p:nvPicPr>
          <p:cNvPr id="28" name="Picture 11" descr="Book-09"/>
          <p:cNvPicPr>
            <a:picLocks noChangeAspect="1" noChangeArrowheads="1" noCrop="1"/>
          </p:cNvPicPr>
          <p:nvPr/>
        </p:nvPicPr>
        <p:blipFill>
          <a:blip r:embed="rId3"/>
          <a:srcRect/>
          <a:stretch>
            <a:fillRect/>
          </a:stretch>
        </p:blipFill>
        <p:spPr bwMode="auto">
          <a:xfrm>
            <a:off x="1691680" y="5013176"/>
            <a:ext cx="378220" cy="370342"/>
          </a:xfrm>
          <a:prstGeom prst="rect">
            <a:avLst/>
          </a:prstGeom>
          <a:noFill/>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924" y="2546285"/>
            <a:ext cx="379057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6028" y="511579"/>
            <a:ext cx="374046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031436" y="2122442"/>
            <a:ext cx="2789036" cy="461665"/>
          </a:xfrm>
          <a:prstGeom prst="rect">
            <a:avLst/>
          </a:prstGeom>
          <a:noFill/>
        </p:spPr>
        <p:txBody>
          <a:bodyPr wrap="square" rtlCol="0">
            <a:spAutoFit/>
          </a:bodyPr>
          <a:lstStyle/>
          <a:p>
            <a:r>
              <a:rPr lang="en-GB" sz="2400" b="1" dirty="0" err="1">
                <a:solidFill>
                  <a:srgbClr val="FFC000"/>
                </a:solidFill>
                <a:latin typeface="Times New Roman" pitchFamily="18" charset="0"/>
                <a:cs typeface="Times New Roman" pitchFamily="18" charset="0"/>
              </a:rPr>
              <a:t>Cây</a:t>
            </a:r>
            <a:r>
              <a:rPr lang="en-GB" sz="2400" b="1" dirty="0">
                <a:solidFill>
                  <a:srgbClr val="FFC000"/>
                </a:solidFill>
                <a:latin typeface="Times New Roman" pitchFamily="18" charset="0"/>
                <a:cs typeface="Times New Roman" pitchFamily="18" charset="0"/>
              </a:rPr>
              <a:t> </a:t>
            </a:r>
            <a:r>
              <a:rPr lang="en-GB" sz="2400" b="1" dirty="0" err="1">
                <a:solidFill>
                  <a:srgbClr val="FFC000"/>
                </a:solidFill>
                <a:latin typeface="Times New Roman" pitchFamily="18" charset="0"/>
                <a:cs typeface="Times New Roman" pitchFamily="18" charset="0"/>
              </a:rPr>
              <a:t>thanh</a:t>
            </a:r>
            <a:r>
              <a:rPr lang="en-GB" sz="2400" b="1" dirty="0">
                <a:solidFill>
                  <a:srgbClr val="FFC000"/>
                </a:solidFill>
                <a:latin typeface="Times New Roman" pitchFamily="18" charset="0"/>
                <a:cs typeface="Times New Roman" pitchFamily="18" charset="0"/>
              </a:rPr>
              <a:t> long</a:t>
            </a:r>
          </a:p>
        </p:txBody>
      </p:sp>
    </p:spTree>
    <p:extLst>
      <p:ext uri="{BB962C8B-B14F-4D97-AF65-F5344CB8AC3E}">
        <p14:creationId xmlns:p14="http://schemas.microsoft.com/office/powerpoint/2010/main" val="2184283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2346</TotalTime>
  <Words>1094</Words>
  <Application>Microsoft Office PowerPoint</Application>
  <PresentationFormat>On-screen Show (4:3)</PresentationFormat>
  <Paragraphs>80</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Bài 5  NHÂN GIỐNG VÔ TÍNH CÂY TRỒNG</vt:lpstr>
      <vt:lpstr>PowerPoint Presentation</vt:lpstr>
      <vt:lpstr>I. Khái niệm</vt:lpstr>
      <vt:lpstr>II. Các phương pháp nhân giống vô tính</vt:lpstr>
      <vt:lpstr>II. Các phương pháp nhân giống vô tính</vt:lpstr>
      <vt:lpstr>II. Các phương pháp nhân giống vô tính</vt:lpstr>
      <vt:lpstr>II. Các phương pháp nhân giống vô tính</vt:lpstr>
      <vt:lpstr>III. Nhân giống bằng phương pháp giâm cành</vt:lpstr>
      <vt:lpstr>PowerPoint Presentation</vt:lpstr>
      <vt:lpstr>PowerPoint Presentation</vt:lpstr>
      <vt:lpstr>HƯỚNG DẪN HỌC TẬP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nhung nguyen</cp:lastModifiedBy>
  <cp:revision>227</cp:revision>
  <dcterms:created xsi:type="dcterms:W3CDTF">2015-11-02T15:22:46Z</dcterms:created>
  <dcterms:modified xsi:type="dcterms:W3CDTF">2025-05-20T01:33:32Z</dcterms:modified>
</cp:coreProperties>
</file>