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0" r:id="rId2"/>
    <p:sldId id="261" r:id="rId3"/>
    <p:sldId id="264" r:id="rId4"/>
    <p:sldId id="263" r:id="rId5"/>
    <p:sldId id="265" r:id="rId6"/>
    <p:sldId id="266" r:id="rId7"/>
    <p:sldId id="258" r:id="rId8"/>
    <p:sldId id="267" r:id="rId9"/>
    <p:sldId id="287" r:id="rId10"/>
    <p:sldId id="288" r:id="rId11"/>
    <p:sldId id="268" r:id="rId12"/>
    <p:sldId id="270" r:id="rId13"/>
    <p:sldId id="271" r:id="rId14"/>
    <p:sldId id="272" r:id="rId15"/>
    <p:sldId id="269" r:id="rId16"/>
    <p:sldId id="273" r:id="rId17"/>
    <p:sldId id="276" r:id="rId18"/>
    <p:sldId id="274" r:id="rId19"/>
    <p:sldId id="277" r:id="rId20"/>
    <p:sldId id="275" r:id="rId21"/>
    <p:sldId id="278" r:id="rId22"/>
    <p:sldId id="279" r:id="rId23"/>
    <p:sldId id="259" r:id="rId24"/>
    <p:sldId id="280" r:id="rId25"/>
    <p:sldId id="283" r:id="rId26"/>
    <p:sldId id="289" r:id="rId27"/>
    <p:sldId id="290" r:id="rId28"/>
    <p:sldId id="29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DCDCD"/>
    <a:srgbClr val="F496CE"/>
    <a:srgbClr val="F7CAFA"/>
    <a:srgbClr val="FA98C4"/>
    <a:srgbClr val="86B8EE"/>
    <a:srgbClr val="F89D80"/>
    <a:srgbClr val="CCFFFF"/>
    <a:srgbClr val="FB996D"/>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23</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7D27-1AE9-CA5A-79EB-EC0795B77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D59DE-47BB-0F32-9B19-C1AFD8686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B1F5D-79AA-B015-3CEF-BD352CA96539}"/>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5" name="Footer Placeholder 4">
            <a:extLst>
              <a:ext uri="{FF2B5EF4-FFF2-40B4-BE49-F238E27FC236}">
                <a16:creationId xmlns:a16="http://schemas.microsoft.com/office/drawing/2014/main" id="{F7B7C91C-2EA3-DD30-336D-08F6823BC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8EE1-C1B1-376B-957B-65B2D7464AF3}"/>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043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A880-E137-BEE2-FC13-5EFC6D31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A9D4BF-72E7-139B-926F-0DF33B230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8C98-51E3-14B2-1807-0F736317F46C}"/>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5" name="Footer Placeholder 4">
            <a:extLst>
              <a:ext uri="{FF2B5EF4-FFF2-40B4-BE49-F238E27FC236}">
                <a16:creationId xmlns:a16="http://schemas.microsoft.com/office/drawing/2014/main" id="{329529F7-6844-B990-FE09-379BB2DCC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B6422-3008-768B-EAB1-B87B29F8F33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523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CF88C-37A5-019B-3DE9-9C293B340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17324-13E6-68E3-0B74-8FC8B1387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97026-E701-0248-AD57-858ADEC9B51A}"/>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5" name="Footer Placeholder 4">
            <a:extLst>
              <a:ext uri="{FF2B5EF4-FFF2-40B4-BE49-F238E27FC236}">
                <a16:creationId xmlns:a16="http://schemas.microsoft.com/office/drawing/2014/main" id="{D289783E-4A29-C167-707C-D2F373975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8DEFB-80D2-CEF1-57F3-3697EDB08FEA}"/>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7491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505A-955C-F2FB-3172-E4EEF01C2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7C927-0935-0DC0-EBB8-991866D6C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FCD76-CE3A-0D51-99C2-6F956A646C93}"/>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5" name="Footer Placeholder 4">
            <a:extLst>
              <a:ext uri="{FF2B5EF4-FFF2-40B4-BE49-F238E27FC236}">
                <a16:creationId xmlns:a16="http://schemas.microsoft.com/office/drawing/2014/main" id="{B4EE812B-2F21-C924-4E7C-AD5AD3F05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CCE4E-4831-197E-8AD0-D62CDD564FE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265376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41DC-955C-33ED-21E2-2EE0A7CE3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EFE49-8F63-4AAA-A82D-0C9693624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ED698-16E1-EB97-CD1C-63BEA97F4D43}"/>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5" name="Footer Placeholder 4">
            <a:extLst>
              <a:ext uri="{FF2B5EF4-FFF2-40B4-BE49-F238E27FC236}">
                <a16:creationId xmlns:a16="http://schemas.microsoft.com/office/drawing/2014/main" id="{0099E798-1123-5784-F1B3-373A0365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328C1-5759-84CF-BC91-735630580D79}"/>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891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A004-08DA-83DA-A381-4521BD9AD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5A7F1-EE42-97A6-1366-C42498C1E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FE4DC-BCBF-261E-9DC0-DDB08315F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6E463-8459-ED0B-15C2-62BD96462EA8}"/>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6" name="Footer Placeholder 5">
            <a:extLst>
              <a:ext uri="{FF2B5EF4-FFF2-40B4-BE49-F238E27FC236}">
                <a16:creationId xmlns:a16="http://schemas.microsoft.com/office/drawing/2014/main" id="{51D1DB5F-2ECB-CC99-20B6-A1E39C10F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6FB7A-6CA0-6D2F-F8F7-2241DC2495D5}"/>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04563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374B-BFF5-20CB-D6FC-CE8F7658E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FEF50-C1F3-8608-DF88-79FAD6213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CA86F-9C44-9662-1324-639F52A9C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A3F08-1C73-DD02-B1B1-1BCF59FC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9796A-E821-56C1-163F-D6144776D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B26A5-B8DF-9CE7-D71D-4EE1B1C5BA66}"/>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8" name="Footer Placeholder 7">
            <a:extLst>
              <a:ext uri="{FF2B5EF4-FFF2-40B4-BE49-F238E27FC236}">
                <a16:creationId xmlns:a16="http://schemas.microsoft.com/office/drawing/2014/main" id="{220CED80-9686-B8A9-DF9D-9F10F6391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F85E74-81C3-BD10-D9D8-B18914FBBA2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5929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1279-37E2-E0C4-06DC-671D185DCC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625E8-A43E-CD9A-383A-1B030BE6B358}"/>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4" name="Footer Placeholder 3">
            <a:extLst>
              <a:ext uri="{FF2B5EF4-FFF2-40B4-BE49-F238E27FC236}">
                <a16:creationId xmlns:a16="http://schemas.microsoft.com/office/drawing/2014/main" id="{BBE2B356-F558-D223-D663-F313AA719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2241E-691E-3A1D-5862-8B8A20B595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78252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7C6FB-7D57-7E68-504D-5485199E942C}"/>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3" name="Footer Placeholder 2">
            <a:extLst>
              <a:ext uri="{FF2B5EF4-FFF2-40B4-BE49-F238E27FC236}">
                <a16:creationId xmlns:a16="http://schemas.microsoft.com/office/drawing/2014/main" id="{61FA3CF3-F26F-6F28-9CA6-5BD2839AE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C85C21-10C2-5FDD-C59A-6B413C6B2924}"/>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31687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8420-BAFD-102D-7D1A-CB13389DC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C282A8-56BC-B8D9-68DF-AD3C86C4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D04DD-1C73-B7B4-DBA4-C73CDC3B6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158E2-38CF-0612-A881-C5BC5C2209BB}"/>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6" name="Footer Placeholder 5">
            <a:extLst>
              <a:ext uri="{FF2B5EF4-FFF2-40B4-BE49-F238E27FC236}">
                <a16:creationId xmlns:a16="http://schemas.microsoft.com/office/drawing/2014/main" id="{5239D483-0049-5D18-FF10-474AEF75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2924D-61DB-0253-CE45-4AA3487068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183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F10D-0A8D-B5BA-D4BC-F0FA5E62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0BB0A2-7E8C-0C33-E793-20F35FC74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56AF03-5292-A86A-AED9-49A6FA0D4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65FC-30C5-1F68-B48C-868412ED2A4B}"/>
              </a:ext>
            </a:extLst>
          </p:cNvPr>
          <p:cNvSpPr>
            <a:spLocks noGrp="1"/>
          </p:cNvSpPr>
          <p:nvPr>
            <p:ph type="dt" sz="half" idx="10"/>
          </p:nvPr>
        </p:nvSpPr>
        <p:spPr/>
        <p:txBody>
          <a:bodyPr/>
          <a:lstStyle/>
          <a:p>
            <a:fld id="{B73BCF84-FC9B-436B-B33D-E79936BE977B}" type="datetimeFigureOut">
              <a:rPr lang="en-US" smtClean="0"/>
              <a:t>4/21/2025</a:t>
            </a:fld>
            <a:endParaRPr lang="en-US"/>
          </a:p>
        </p:txBody>
      </p:sp>
      <p:sp>
        <p:nvSpPr>
          <p:cNvPr id="6" name="Footer Placeholder 5">
            <a:extLst>
              <a:ext uri="{FF2B5EF4-FFF2-40B4-BE49-F238E27FC236}">
                <a16:creationId xmlns:a16="http://schemas.microsoft.com/office/drawing/2014/main" id="{C9F0A130-C84E-B8E7-0E64-FF48DD83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47AF6-9292-AD38-F16A-4E8D899322EC}"/>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1054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F46C4-72D2-3283-E640-1CB18D01A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76C024-EEE7-B1DC-9DE2-5F9378765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2F94C-F60C-74BA-30A3-EF2E1A3A9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CF84-FC9B-436B-B33D-E79936BE977B}" type="datetimeFigureOut">
              <a:rPr lang="en-US" smtClean="0"/>
              <a:t>4/21/2025</a:t>
            </a:fld>
            <a:endParaRPr lang="en-US"/>
          </a:p>
        </p:txBody>
      </p:sp>
      <p:sp>
        <p:nvSpPr>
          <p:cNvPr id="5" name="Footer Placeholder 4">
            <a:extLst>
              <a:ext uri="{FF2B5EF4-FFF2-40B4-BE49-F238E27FC236}">
                <a16:creationId xmlns:a16="http://schemas.microsoft.com/office/drawing/2014/main" id="{42D2A320-3DA4-9821-7941-1BB806EBD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3B29E3-34EC-49CE-38AF-EF2E6AB50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D7E9D-28B5-47BD-9F8D-10C82862A895}" type="slidenum">
              <a:rPr lang="en-US" smtClean="0"/>
              <a:t>‹#›</a:t>
            </a:fld>
            <a:endParaRPr lang="en-US"/>
          </a:p>
        </p:txBody>
      </p:sp>
    </p:spTree>
    <p:extLst>
      <p:ext uri="{BB962C8B-B14F-4D97-AF65-F5344CB8AC3E}">
        <p14:creationId xmlns:p14="http://schemas.microsoft.com/office/powerpoint/2010/main" val="15771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0.png"/><Relationship Id="rId2" Type="http://schemas.openxmlformats.org/officeDocument/2006/relationships/image" Target="../media/image56.jpeg"/><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8.pn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descr="Những điều thú vị về con heo">
            <a:extLst>
              <a:ext uri="{FF2B5EF4-FFF2-40B4-BE49-F238E27FC236}">
                <a16:creationId xmlns:a16="http://schemas.microsoft.com/office/drawing/2014/main" id="{F3F1CA09-8D69-5932-21C6-6C424CEEF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688975"/>
            <a:ext cx="2797175" cy="1720850"/>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0E95AF-B5C8-C85C-D623-2672C287248F}"/>
              </a:ext>
            </a:extLst>
          </p:cNvPr>
          <p:cNvPicPr>
            <a:picLocks noChangeAspect="1"/>
          </p:cNvPicPr>
          <p:nvPr/>
        </p:nvPicPr>
        <p:blipFill>
          <a:blip r:embed="rId3"/>
          <a:stretch>
            <a:fillRect/>
          </a:stretch>
        </p:blipFill>
        <p:spPr>
          <a:xfrm>
            <a:off x="3505200" y="688975"/>
            <a:ext cx="2417763" cy="1720850"/>
          </a:xfrm>
          <a:prstGeom prst="rect">
            <a:avLst/>
          </a:prstGeom>
        </p:spPr>
      </p:pic>
      <p:pic>
        <p:nvPicPr>
          <p:cNvPr id="6" name="Picture 5">
            <a:extLst>
              <a:ext uri="{FF2B5EF4-FFF2-40B4-BE49-F238E27FC236}">
                <a16:creationId xmlns:a16="http://schemas.microsoft.com/office/drawing/2014/main" id="{7BFAA0C5-6F55-B93F-6A2A-2EB3B73C97BA}"/>
              </a:ext>
            </a:extLst>
          </p:cNvPr>
          <p:cNvPicPr>
            <a:picLocks noChangeAspect="1"/>
          </p:cNvPicPr>
          <p:nvPr/>
        </p:nvPicPr>
        <p:blipFill>
          <a:blip r:embed="rId4"/>
          <a:stretch>
            <a:fillRect/>
          </a:stretch>
        </p:blipFill>
        <p:spPr>
          <a:xfrm>
            <a:off x="642938" y="2476500"/>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id="{8364A61C-8ADC-DA83-65F5-AB363EABA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76500"/>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id="{9FC485F8-5B15-CFE8-0B32-52155139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129088"/>
            <a:ext cx="5281613" cy="203993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id="{FE66F198-B99F-D0C5-1768-ECD60C524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38" y="688975"/>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id="{997BC864-4191-3555-803F-B284BD81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9638" y="3681413"/>
            <a:ext cx="3890963" cy="2487613"/>
          </a:xfrm>
          <a:prstGeom prst="rect">
            <a:avLst/>
          </a:prstGeom>
          <a:extLst>
            <a:ext uri="{909E8E84-426E-40DD-AFC4-6F175D3DCCD1}">
              <a14:hiddenFill xmlns:a14="http://schemas.microsoft.com/office/drawing/2010/main">
                <a:solidFill>
                  <a:srgbClr val="FFFFFF"/>
                </a:solidFill>
              </a14:hiddenFill>
            </a:ext>
          </a:extLst>
        </p:spPr>
      </p:pic>
      <p:pic>
        <p:nvPicPr>
          <p:cNvPr id="21" name="Picture 2" descr="Engine ">
            <a:extLst>
              <a:ext uri="{FF2B5EF4-FFF2-40B4-BE49-F238E27FC236}">
                <a16:creationId xmlns:a16="http://schemas.microsoft.com/office/drawing/2014/main" id="{5934F557-046E-889F-9033-42D05EE393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7466" y="5506244"/>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A127A75-F4B3-67B3-F78B-7E6CA42A09FB}"/>
              </a:ext>
            </a:extLst>
          </p:cNvPr>
          <p:cNvSpPr/>
          <p:nvPr/>
        </p:nvSpPr>
        <p:spPr>
          <a:xfrm>
            <a:off x="10238992"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E2B514D-AFAA-0E13-3426-F06B585A90DD}"/>
              </a:ext>
            </a:extLst>
          </p:cNvPr>
          <p:cNvSpPr txBox="1"/>
          <p:nvPr/>
        </p:nvSpPr>
        <p:spPr>
          <a:xfrm>
            <a:off x="10158058" y="691105"/>
            <a:ext cx="1704105" cy="4457952"/>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par>
                                <p:cTn id="20" presetID="6" presetClass="entr" presetSubtype="16"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circle(in)">
                                      <p:cBhvr>
                                        <p:cTn id="22" dur="2000"/>
                                        <p:tgtEl>
                                          <p:spTgt spid="1038"/>
                                        </p:tgtEl>
                                      </p:cBhvr>
                                    </p:animEffect>
                                  </p:childTnLst>
                                </p:cTn>
                              </p:par>
                              <p:par>
                                <p:cTn id="23" presetID="6" presetClass="entr" presetSubtype="16"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circle(in)">
                                      <p:cBhvr>
                                        <p:cTn id="25" dur="20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Bent 3">
            <a:extLst>
              <a:ext uri="{FF2B5EF4-FFF2-40B4-BE49-F238E27FC236}">
                <a16:creationId xmlns:a16="http://schemas.microsoft.com/office/drawing/2014/main" id="{FCBD55BA-4B48-D120-A83F-987476C1D3A5}"/>
              </a:ext>
            </a:extLst>
          </p:cNvPr>
          <p:cNvSpPr/>
          <p:nvPr/>
        </p:nvSpPr>
        <p:spPr>
          <a:xfrm>
            <a:off x="6712328" y="1652913"/>
            <a:ext cx="1736518" cy="627519"/>
          </a:xfrm>
          <a:prstGeom prst="bentArrow">
            <a:avLst>
              <a:gd name="adj1" fmla="val 25000"/>
              <a:gd name="adj2" fmla="val 25000"/>
              <a:gd name="adj3" fmla="val 25000"/>
              <a:gd name="adj4" fmla="val 43750"/>
            </a:avLst>
          </a:prstGeom>
          <a:solidFill>
            <a:srgbClr val="F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8657938" y="800050"/>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LÀM CHÍN THỨC ĂN</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176035" y="2100606"/>
            <a:ext cx="2464748"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HÀM LƯỢNG DINH DƯỠNG CAO</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4535561" y="2336581"/>
            <a:ext cx="2725564" cy="1732795"/>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latin typeface="Times New Roman" panose="02020603050405020304" pitchFamily="18" charset="0"/>
                <a:cs typeface="Times New Roman" panose="02020603050405020304" pitchFamily="18" charset="0"/>
              </a:rPr>
              <a:t>CHẾ BIẾN LÀM THỨC ĂN</a:t>
            </a:r>
          </a:p>
        </p:txBody>
      </p:sp>
      <p:sp>
        <p:nvSpPr>
          <p:cNvPr id="11" name="Arrow: Bent 10">
            <a:extLst>
              <a:ext uri="{FF2B5EF4-FFF2-40B4-BE49-F238E27FC236}">
                <a16:creationId xmlns:a16="http://schemas.microsoft.com/office/drawing/2014/main" id="{12DE4900-289E-539D-94F8-4081A783222E}"/>
              </a:ext>
            </a:extLst>
          </p:cNvPr>
          <p:cNvSpPr/>
          <p:nvPr/>
        </p:nvSpPr>
        <p:spPr>
          <a:xfrm rot="10800000" flipH="1">
            <a:off x="6712328" y="4181673"/>
            <a:ext cx="1736518" cy="627518"/>
          </a:xfrm>
          <a:prstGeom prst="bentArrow">
            <a:avLst>
              <a:gd name="adj1" fmla="val 25000"/>
              <a:gd name="adj2" fmla="val 25000"/>
              <a:gd name="adj3" fmla="val 25000"/>
              <a:gd name="adj4" fmla="val 43750"/>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Alternate Process 15">
            <a:extLst>
              <a:ext uri="{FF2B5EF4-FFF2-40B4-BE49-F238E27FC236}">
                <a16:creationId xmlns:a16="http://schemas.microsoft.com/office/drawing/2014/main" id="{FD1F33D8-11A1-F8FF-E399-BA61BF06AD07}"/>
              </a:ext>
            </a:extLst>
          </p:cNvPr>
          <p:cNvSpPr/>
          <p:nvPr/>
        </p:nvSpPr>
        <p:spPr>
          <a:xfrm>
            <a:off x="8657938" y="3623511"/>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ĂN SỐNG</a:t>
            </a:r>
          </a:p>
        </p:txBody>
      </p:sp>
      <p:sp>
        <p:nvSpPr>
          <p:cNvPr id="12" name="Arrow: Striped Right 11">
            <a:extLst>
              <a:ext uri="{FF2B5EF4-FFF2-40B4-BE49-F238E27FC236}">
                <a16:creationId xmlns:a16="http://schemas.microsoft.com/office/drawing/2014/main" id="{45DBC9F8-C9F7-8691-0CF2-98C8BA3C9831}"/>
              </a:ext>
            </a:extLst>
          </p:cNvPr>
          <p:cNvSpPr/>
          <p:nvPr/>
        </p:nvSpPr>
        <p:spPr>
          <a:xfrm>
            <a:off x="2889129" y="3020700"/>
            <a:ext cx="1398086" cy="453190"/>
          </a:xfrm>
          <a:prstGeom prst="stripedRightArrow">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Ăn cá hồi sống có an toàn?">
            <a:extLst>
              <a:ext uri="{FF2B5EF4-FFF2-40B4-BE49-F238E27FC236}">
                <a16:creationId xmlns:a16="http://schemas.microsoft.com/office/drawing/2014/main" id="{5D897FF1-3F57-C014-E4B5-667A46683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671" y="4921489"/>
            <a:ext cx="2388492" cy="1742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69C0AA4-A1F6-8F32-D278-D2A02BEDFD8D}"/>
              </a:ext>
            </a:extLst>
          </p:cNvPr>
          <p:cNvPicPr>
            <a:picLocks noChangeAspect="1"/>
          </p:cNvPicPr>
          <p:nvPr/>
        </p:nvPicPr>
        <p:blipFill>
          <a:blip r:embed="rId4"/>
          <a:stretch>
            <a:fillRect/>
          </a:stretch>
        </p:blipFill>
        <p:spPr>
          <a:xfrm>
            <a:off x="6320162" y="52896"/>
            <a:ext cx="2197510" cy="1494307"/>
          </a:xfrm>
          <a:prstGeom prst="rect">
            <a:avLst/>
          </a:prstGeom>
          <a:ln>
            <a:noFill/>
          </a:ln>
          <a:effectLst>
            <a:softEdge rad="112500"/>
          </a:effectLst>
        </p:spPr>
      </p:pic>
      <p:pic>
        <p:nvPicPr>
          <p:cNvPr id="22" name="Picture 18" descr="Octopus ">
            <a:extLst>
              <a:ext uri="{FF2B5EF4-FFF2-40B4-BE49-F238E27FC236}">
                <a16:creationId xmlns:a16="http://schemas.microsoft.com/office/drawing/2014/main" id="{3CB50D3E-6398-75D3-589D-3F61664F3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50" y="113905"/>
            <a:ext cx="1917290" cy="19172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hells ">
            <a:extLst>
              <a:ext uri="{FF2B5EF4-FFF2-40B4-BE49-F238E27FC236}">
                <a16:creationId xmlns:a16="http://schemas.microsoft.com/office/drawing/2014/main" id="{D646C87F-789A-66D2-D09B-CFA3D6CE0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151" y="158674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lam ">
            <a:extLst>
              <a:ext uri="{FF2B5EF4-FFF2-40B4-BE49-F238E27FC236}">
                <a16:creationId xmlns:a16="http://schemas.microsoft.com/office/drawing/2014/main" id="{9F30DFB4-B761-E7E3-A77B-C3ACF5A422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117356">
            <a:off x="3094152" y="48514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arn(inVertical)">
                                      <p:cBhvr>
                                        <p:cTn id="31" dur="500"/>
                                        <p:tgtEl>
                                          <p:spTgt spid="819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202"/>
                                        </p:tgtEl>
                                        <p:attrNameLst>
                                          <p:attrName>style.visibility</p:attrName>
                                        </p:attrNameLst>
                                      </p:cBhvr>
                                      <p:to>
                                        <p:strVal val="visible"/>
                                      </p:to>
                                    </p:set>
                                    <p:animEffect transition="in" filter="barn(inVertical)">
                                      <p:cBhvr>
                                        <p:cTn id="46" dur="500"/>
                                        <p:tgtEl>
                                          <p:spTgt spid="8202"/>
                                        </p:tgtEl>
                                      </p:cBhvr>
                                    </p:animEffect>
                                  </p:childTnLst>
                                </p:cTn>
                              </p:par>
                              <p:par>
                                <p:cTn id="47" presetID="16" presetClass="entr" presetSubtype="21" fill="hold" nodeType="withEffect">
                                  <p:stCondLst>
                                    <p:cond delay="0"/>
                                  </p:stCondLst>
                                  <p:childTnLst>
                                    <p:set>
                                      <p:cBhvr>
                                        <p:cTn id="48" dur="1" fill="hold">
                                          <p:stCondLst>
                                            <p:cond delay="0"/>
                                          </p:stCondLst>
                                        </p:cTn>
                                        <p:tgtEl>
                                          <p:spTgt spid="8200"/>
                                        </p:tgtEl>
                                        <p:attrNameLst>
                                          <p:attrName>style.visibility</p:attrName>
                                        </p:attrNameLst>
                                      </p:cBhvr>
                                      <p:to>
                                        <p:strVal val="visible"/>
                                      </p:to>
                                    </p:set>
                                    <p:animEffect transition="in" filter="barn(inVertical)">
                                      <p:cBhvr>
                                        <p:cTn id="4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11" grpId="0" animBg="1"/>
      <p:bldP spid="1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6" y="435078"/>
            <a:ext cx="4159046" cy="523220"/>
          </a:xfrm>
          <a:prstGeom prst="rect">
            <a:avLst/>
          </a:prstGeom>
          <a:solidFill>
            <a:schemeClr val="accent5">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6" y="1159602"/>
            <a:ext cx="7137554" cy="954107"/>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thực phẩm có hàm lượng dinh dưỡng cao cho con người.</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052383" y="2117118"/>
            <a:ext cx="7137554"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nguyên liệu cho xuất khẩu.</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171F98-BC37-D823-AF1C-CBDE03A077B4}"/>
              </a:ext>
            </a:extLst>
          </p:cNvPr>
          <p:cNvSpPr txBox="1"/>
          <p:nvPr/>
        </p:nvSpPr>
        <p:spPr>
          <a:xfrm>
            <a:off x="1401762" y="2846365"/>
            <a:ext cx="668527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Tạo thêm công việc cho người lao động.</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94E5B1-1D3C-2CE4-873E-69BC0F75DED5}"/>
              </a:ext>
            </a:extLst>
          </p:cNvPr>
          <p:cNvSpPr txBox="1"/>
          <p:nvPr/>
        </p:nvSpPr>
        <p:spPr>
          <a:xfrm>
            <a:off x="1713271" y="3558917"/>
            <a:ext cx="660236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thức ăn cho chăn nuôi.</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BF43C8-4707-B339-7FEA-4C3625834CE4}"/>
              </a:ext>
            </a:extLst>
          </p:cNvPr>
          <p:cNvSpPr txBox="1"/>
          <p:nvPr/>
        </p:nvSpPr>
        <p:spPr>
          <a:xfrm>
            <a:off x="1981198" y="4209087"/>
            <a:ext cx="8947357"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Đáp ứng nhu cầu vui chơi, giải trí cho con người.</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222089" y="4916251"/>
            <a:ext cx="9665111" cy="1384995"/>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431286155"/>
              </p:ext>
            </p:extLst>
          </p:nvPr>
        </p:nvGraphicFramePr>
        <p:xfrm>
          <a:off x="1022554" y="1222613"/>
          <a:ext cx="10525432" cy="4326875"/>
        </p:xfrm>
        <a:graphic>
          <a:graphicData uri="http://schemas.openxmlformats.org/drawingml/2006/table">
            <a:tbl>
              <a:tblPr firstRow="1" bandRow="1">
                <a:tableStyleId>{7DF18680-E054-41AD-8BC1-D1AEF772440D}</a:tableStyleId>
              </a:tblPr>
              <a:tblGrid>
                <a:gridCol w="10525432">
                  <a:extLst>
                    <a:ext uri="{9D8B030D-6E8A-4147-A177-3AD203B41FA5}">
                      <a16:colId xmlns:a16="http://schemas.microsoft.com/office/drawing/2014/main" val="848147373"/>
                    </a:ext>
                  </a:extLst>
                </a:gridCol>
              </a:tblGrid>
              <a:tr h="1069011">
                <a:tc>
                  <a:txBody>
                    <a:bodyPr/>
                    <a:lstStyle/>
                    <a:p>
                      <a:pPr algn="ctr"/>
                      <a:r>
                        <a:rPr lang="en-US" sz="3200" dirty="0">
                          <a:latin typeface="Times New Roman" panose="02020603050405020304" pitchFamily="18" charset="0"/>
                          <a:cs typeface="Times New Roman" panose="02020603050405020304" pitchFamily="18" charset="0"/>
                        </a:rPr>
                        <a:t>PHIẾU HỌC TẬP SỐ 2</a:t>
                      </a:r>
                    </a:p>
                  </a:txBody>
                  <a:tcPr/>
                </a:tc>
                <a:extLst>
                  <a:ext uri="{0D108BD9-81ED-4DB2-BD59-A6C34878D82A}">
                    <a16:rowId xmlns:a16="http://schemas.microsoft.com/office/drawing/2014/main" val="680012335"/>
                  </a:ext>
                </a:extLst>
              </a:tr>
              <a:tr h="1119842">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Trong các loại thủy sản của mỗi nhóm thì loại nào các em dễ dàng mua được? Ngược lại, loại nào khó mua, hiếm khi được 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Trong các loại đấy loại nào được tập trung sản xuất giống và nuôi trồng? Giải thích?</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Cho </a:t>
                      </a:r>
                      <a:r>
                        <a:rPr lang="en-US" sz="2800" kern="1200" dirty="0" err="1">
                          <a:solidFill>
                            <a:schemeClr val="dk1"/>
                          </a:solidFill>
                          <a:effectLst/>
                          <a:latin typeface="Times New Roman" panose="02020603050405020304" pitchFamily="18" charset="0"/>
                          <a:cs typeface="Times New Roman" panose="02020603050405020304" pitchFamily="18" charset="0"/>
                        </a:rPr>
                        <a:t>ví</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dụ</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một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số</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loại</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thủy</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sản</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có</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kinh</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tế</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xuất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khẩu</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mà</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em</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biết</a:t>
                      </a:r>
                      <a:r>
                        <a:rPr lang="en-US" sz="2800" kern="1200" dirty="0">
                          <a:solidFill>
                            <a:schemeClr val="dk1"/>
                          </a:solidFill>
                          <a:effectLst/>
                          <a:latin typeface="Times New Roman" panose="02020603050405020304" pitchFamily="18" charset="0"/>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bl>
          </a:graphicData>
        </a:graphic>
      </p:graphicFrame>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Mantaray ">
            <a:extLst>
              <a:ext uri="{FF2B5EF4-FFF2-40B4-BE49-F238E27FC236}">
                <a16:creationId xmlns:a16="http://schemas.microsoft.com/office/drawing/2014/main" id="{B8A4DB7C-ED37-E515-0B6F-1843274D7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4740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87" y="2569036"/>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5" y="3647357"/>
            <a:ext cx="4268121" cy="2868736"/>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00A6CC-C438-813B-F521-2C6291648291}"/>
              </a:ext>
            </a:extLst>
          </p:cNvPr>
          <p:cNvSpPr txBox="1"/>
          <p:nvPr/>
        </p:nvSpPr>
        <p:spPr>
          <a:xfrm>
            <a:off x="7189337" y="1209694"/>
            <a:ext cx="3873452" cy="584775"/>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D8859CFE-214D-8BA3-BFE6-D0A617D03FC5}"/>
              </a:ext>
            </a:extLst>
          </p:cNvPr>
          <p:cNvSpPr/>
          <p:nvPr/>
        </p:nvSpPr>
        <p:spPr>
          <a:xfrm>
            <a:off x="193955" y="1374140"/>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a16="http://schemas.microsoft.com/office/drawing/2014/main" id="{8736AD88-B052-DDA8-F090-C3ED10FE294D}"/>
              </a:ext>
            </a:extLst>
          </p:cNvPr>
          <p:cNvSpPr/>
          <p:nvPr/>
        </p:nvSpPr>
        <p:spPr>
          <a:xfrm>
            <a:off x="1174380" y="4503991"/>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49B1DBC4-8046-9515-7995-ED28AC036271}"/>
              </a:ext>
            </a:extLst>
          </p:cNvPr>
          <p:cNvSpPr/>
          <p:nvPr/>
        </p:nvSpPr>
        <p:spPr>
          <a:xfrm>
            <a:off x="8866581" y="5283123"/>
            <a:ext cx="1413045"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4">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953893" y="1508476"/>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622394" y="2672987"/>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366469" y="4011636"/>
            <a:ext cx="8711382" cy="523220"/>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1B4DB43-8D38-3AD2-3EDC-2A922DCBC101}"/>
              </a:ext>
            </a:extLst>
          </p:cNvPr>
          <p:cNvSpPr/>
          <p:nvPr/>
        </p:nvSpPr>
        <p:spPr>
          <a:xfrm>
            <a:off x="2727158" y="4892842"/>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kumimoji="0" lang="vi-VN" sz="28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a16="http://schemas.microsoft.com/office/drawing/2014/main" id="{F0EE61A0-97D6-088C-A348-FACFC179A901}"/>
              </a:ext>
            </a:extLst>
          </p:cNvPr>
          <p:cNvSpPr/>
          <p:nvPr/>
        </p:nvSpPr>
        <p:spPr>
          <a:xfrm>
            <a:off x="1090863" y="5192654"/>
            <a:ext cx="1275606" cy="26834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CDF3E787-2F86-AB80-4381-8669F2C778C6}"/>
              </a:ext>
            </a:extLst>
          </p:cNvPr>
          <p:cNvSpPr/>
          <p:nvPr/>
        </p:nvSpPr>
        <p:spPr>
          <a:xfrm>
            <a:off x="183511" y="1663316"/>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MÔ TẢ THỦY SẢN</a:t>
            </a:r>
          </a:p>
        </p:txBody>
      </p:sp>
      <p:pic>
        <p:nvPicPr>
          <p:cNvPr id="4" name="Picture 3" descr="Graphical user interface&#10;&#10;Description automatically generated">
            <a:extLst>
              <a:ext uri="{FF2B5EF4-FFF2-40B4-BE49-F238E27FC236}">
                <a16:creationId xmlns:a16="http://schemas.microsoft.com/office/drawing/2014/main" id="{C1FCB4CF-69A4-8CC2-BFBF-2F6595AFBB55}"/>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6843259" y="2937845"/>
            <a:ext cx="4801585" cy="2512689"/>
          </a:xfrm>
          <a:prstGeom prst="rect">
            <a:avLst/>
          </a:prstGeom>
          <a:ln>
            <a:noFill/>
          </a:ln>
          <a:effectLst>
            <a:softEdge rad="112500"/>
          </a:effectLst>
        </p:spPr>
      </p:pic>
      <p:pic>
        <p:nvPicPr>
          <p:cNvPr id="6" name="Picture 5" descr="Tỷ lệ dinh dưỡng trong thức ăn công nghiệp cho tôm hùm xanh - Công ty VMC  Việt Nam">
            <a:extLst>
              <a:ext uri="{FF2B5EF4-FFF2-40B4-BE49-F238E27FC236}">
                <a16:creationId xmlns:a16="http://schemas.microsoft.com/office/drawing/2014/main" id="{E192FDB3-BC40-7B3E-DA36-620F307077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393" y="0"/>
            <a:ext cx="3976690" cy="2663811"/>
          </a:xfrm>
          <a:prstGeom prst="rect">
            <a:avLst/>
          </a:prstGeom>
          <a:ln>
            <a:noFill/>
          </a:ln>
          <a:effectLst>
            <a:softEdge rad="112500"/>
          </a:effectLst>
        </p:spPr>
      </p:pic>
      <p:pic>
        <p:nvPicPr>
          <p:cNvPr id="6146" name="Picture 2" descr="Quy trình nuôi tôm càng xanh toàn đực hai giai đoạn,các biện pháp phòng và  trị một số bệnh thường gặp">
            <a:extLst>
              <a:ext uri="{FF2B5EF4-FFF2-40B4-BE49-F238E27FC236}">
                <a16:creationId xmlns:a16="http://schemas.microsoft.com/office/drawing/2014/main" id="{F40F6133-71F2-2956-DDE4-514449CD8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152" y="3428898"/>
            <a:ext cx="3186461" cy="3186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o lưới rùng, ngư dân Hoàng Mai thu tiền triệu mỗi ngày - Đài phát thanh  và truyền hình Nghệ An">
            <a:extLst>
              <a:ext uri="{FF2B5EF4-FFF2-40B4-BE49-F238E27FC236}">
                <a16:creationId xmlns:a16="http://schemas.microsoft.com/office/drawing/2014/main" id="{7296EB28-2AEA-1107-4B1D-8042EE64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6" y="22123"/>
            <a:ext cx="9019253" cy="6764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D541EE4C-E7A6-07D8-340D-ED545A191E08}"/>
              </a:ext>
            </a:extLst>
          </p:cNvPr>
          <p:cNvSpPr/>
          <p:nvPr/>
        </p:nvSpPr>
        <p:spPr>
          <a:xfrm>
            <a:off x="9164279" y="796413"/>
            <a:ext cx="2920180" cy="2418735"/>
          </a:xfrm>
          <a:prstGeom prst="cloudCallou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ĐÂY LÀ PHƯƠNG PHÁP KHAI THÁC NÀO NHỈ?</a:t>
            </a:r>
          </a:p>
        </p:txBody>
      </p:sp>
      <p:pic>
        <p:nvPicPr>
          <p:cNvPr id="7172" name="Picture 4" descr="Thinking bubble ">
            <a:extLst>
              <a:ext uri="{FF2B5EF4-FFF2-40B4-BE49-F238E27FC236}">
                <a16:creationId xmlns:a16="http://schemas.microsoft.com/office/drawing/2014/main" id="{49DA3E19-B007-B242-6CC9-724F5A752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169" y="398943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arn(inVertical)">
                                      <p:cBhvr>
                                        <p:cTn id="1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582606124"/>
              </p:ext>
            </p:extLst>
          </p:nvPr>
        </p:nvGraphicFramePr>
        <p:xfrm>
          <a:off x="907024" y="270292"/>
          <a:ext cx="10626213" cy="6042210"/>
        </p:xfrm>
        <a:graphic>
          <a:graphicData uri="http://schemas.openxmlformats.org/drawingml/2006/table">
            <a:tbl>
              <a:tblPr firstRow="1" bandRow="1">
                <a:tableStyleId>{21E4AEA4-8DFA-4A89-87EB-49C32662AFE0}</a:tableStyleId>
              </a:tblPr>
              <a:tblGrid>
                <a:gridCol w="10626213">
                  <a:extLst>
                    <a:ext uri="{9D8B030D-6E8A-4147-A177-3AD203B41FA5}">
                      <a16:colId xmlns:a16="http://schemas.microsoft.com/office/drawing/2014/main" val="848147373"/>
                    </a:ext>
                  </a:extLst>
                </a:gridCol>
              </a:tblGrid>
              <a:tr h="612463">
                <a:tc>
                  <a:txBody>
                    <a:bodyPr/>
                    <a:lstStyle/>
                    <a:p>
                      <a:pPr algn="ctr"/>
                      <a:r>
                        <a:rPr lang="en-US" sz="2800" dirty="0">
                          <a:latin typeface="Times New Roman" panose="02020603050405020304" pitchFamily="18" charset="0"/>
                          <a:cs typeface="Times New Roman" panose="02020603050405020304" pitchFamily="18" charset="0"/>
                        </a:rPr>
                        <a:t>PHIẾU HỌC TẬP SỐ 3</a:t>
                      </a:r>
                    </a:p>
                  </a:txBody>
                  <a:tcPr/>
                </a:tc>
                <a:extLst>
                  <a:ext uri="{0D108BD9-81ED-4DB2-BD59-A6C34878D82A}">
                    <a16:rowId xmlns:a16="http://schemas.microsoft.com/office/drawing/2014/main" val="680012335"/>
                  </a:ext>
                </a:extLst>
              </a:tr>
              <a:tr h="716457">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Cho biết phương pháp khai thác cá trên 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ngoài hình thức khai thác trên còn hình thức khai thác nào khác không? Kể tên?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các hình thức khai thác phù hợp với loài thủy sản mà nhóm em bốc được?</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 </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2160808011"/>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tùy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a:t>
                      </a:r>
                    </a:p>
                  </a:txBody>
                  <a:tcPr/>
                </a:tc>
                <a:extLst>
                  <a:ext uri="{0D108BD9-81ED-4DB2-BD59-A6C34878D82A}">
                    <a16:rowId xmlns:a16="http://schemas.microsoft.com/office/drawing/2014/main" val="2011639826"/>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6: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26982811"/>
                  </a:ext>
                </a:extLst>
              </a:tr>
            </a:tbl>
          </a:graphicData>
        </a:graphic>
      </p:graphicFrame>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157"/>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rab ">
            <a:extLst>
              <a:ext uri="{FF2B5EF4-FFF2-40B4-BE49-F238E27FC236}">
                <a16:creationId xmlns:a16="http://schemas.microsoft.com/office/drawing/2014/main" id="{7AAC81F4-E38D-55DD-0AAC-166ECAE9F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896" y="17256"/>
            <a:ext cx="1442833" cy="144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NTO - Cào nghêu Đầm Nại">
            <a:extLst>
              <a:ext uri="{FF2B5EF4-FFF2-40B4-BE49-F238E27FC236}">
                <a16:creationId xmlns:a16="http://schemas.microsoft.com/office/drawing/2014/main" id="{47BFD72D-489B-6FD9-BBD3-5AB8C0D856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817" y="982896"/>
            <a:ext cx="2927250" cy="2195437"/>
          </a:xfrm>
          <a:prstGeom prst="rect">
            <a:avLst/>
          </a:prstGeom>
          <a:noFill/>
          <a:extLst>
            <a:ext uri="{909E8E84-426E-40DD-AFC4-6F175D3DCCD1}">
              <a14:hiddenFill xmlns:a14="http://schemas.microsoft.com/office/drawing/2010/main">
                <a:solidFill>
                  <a:srgbClr val="FFFFFF"/>
                </a:solidFill>
              </a14:hiddenFill>
            </a:ext>
          </a:extLst>
        </p:spPr>
      </p:pic>
      <p:sp>
        <p:nvSpPr>
          <p:cNvPr id="9229" name="Freeform: Shape 9228">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9222" name="Picture 6" descr="Hướng Dẫn Câu Mực Đêm Phú Quốc | Thuê Xe Phú Quốc | Tour Phú Quốc Hàng Ngày">
            <a:extLst>
              <a:ext uri="{FF2B5EF4-FFF2-40B4-BE49-F238E27FC236}">
                <a16:creationId xmlns:a16="http://schemas.microsoft.com/office/drawing/2014/main" id="{8373AAB0-0DC4-1049-60D1-E44612F7CA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864" y="434000"/>
            <a:ext cx="3677650" cy="27582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éo lưới ở Đà Nẵng">
            <a:extLst>
              <a:ext uri="{FF2B5EF4-FFF2-40B4-BE49-F238E27FC236}">
                <a16:creationId xmlns:a16="http://schemas.microsoft.com/office/drawing/2014/main" id="{6354BF61-1E62-F647-1713-DE56E465B7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7461" y="790692"/>
            <a:ext cx="3004593" cy="2025074"/>
          </a:xfrm>
          <a:prstGeom prst="rect">
            <a:avLst/>
          </a:prstGeom>
          <a:noFill/>
          <a:extLst>
            <a:ext uri="{909E8E84-426E-40DD-AFC4-6F175D3DCCD1}">
              <a14:hiddenFill xmlns:a14="http://schemas.microsoft.com/office/drawing/2010/main">
                <a:solidFill>
                  <a:srgbClr val="FFFFFF"/>
                </a:solidFill>
              </a14:hiddenFill>
            </a:ext>
          </a:extLst>
        </p:spPr>
      </p:pic>
      <p:sp>
        <p:nvSpPr>
          <p:cNvPr id="9231" name="Freeform: Shape 9230">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9233" name="Straight Connector 9232">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220" name="Picture 4" descr="Lưới bát Quái 8 cửa, 6 cửa, 12 cửa, 16 cửa - Cancau24h.com">
            <a:extLst>
              <a:ext uri="{FF2B5EF4-FFF2-40B4-BE49-F238E27FC236}">
                <a16:creationId xmlns:a16="http://schemas.microsoft.com/office/drawing/2014/main" id="{B4A858A5-3F8E-D5A7-1F41-444C3B2CE2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63" b="9462"/>
          <a:stretch/>
        </p:blipFill>
        <p:spPr bwMode="auto">
          <a:xfrm>
            <a:off x="8888689" y="3323824"/>
            <a:ext cx="3046081" cy="2530357"/>
          </a:xfrm>
          <a:prstGeom prst="rect">
            <a:avLst/>
          </a:prstGeom>
          <a:noFill/>
          <a:extLst>
            <a:ext uri="{909E8E84-426E-40DD-AFC4-6F175D3DCCD1}">
              <a14:hiddenFill xmlns:a14="http://schemas.microsoft.com/office/drawing/2010/main">
                <a:solidFill>
                  <a:srgbClr val="FFFFFF"/>
                </a:solidFill>
              </a14:hiddenFill>
            </a:ext>
          </a:extLst>
        </p:spPr>
      </p:pic>
      <p:sp>
        <p:nvSpPr>
          <p:cNvPr id="923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Picture 2" descr="Nghề móc hàu trên bãi đá - VnExpress">
            <a:extLst>
              <a:ext uri="{FF2B5EF4-FFF2-40B4-BE49-F238E27FC236}">
                <a16:creationId xmlns:a16="http://schemas.microsoft.com/office/drawing/2014/main" id="{CDCD9D51-1AD8-E72E-7241-627015DA1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86" y="4016364"/>
            <a:ext cx="3942860" cy="2628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Explosion: 14 Points 1">
            <a:extLst>
              <a:ext uri="{FF2B5EF4-FFF2-40B4-BE49-F238E27FC236}">
                <a16:creationId xmlns:a16="http://schemas.microsoft.com/office/drawing/2014/main" id="{7B0F62D1-C08C-499F-2460-A352D86A51CE}"/>
              </a:ext>
            </a:extLst>
          </p:cNvPr>
          <p:cNvSpPr/>
          <p:nvPr/>
        </p:nvSpPr>
        <p:spPr>
          <a:xfrm>
            <a:off x="3562067" y="3429000"/>
            <a:ext cx="5585080" cy="2425181"/>
          </a:xfrm>
          <a:prstGeom prst="irregularSeal2">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accent2">
                    <a:lumMod val="75000"/>
                  </a:schemeClr>
                </a:solidFill>
                <a:latin typeface="Times New Roman" panose="02020603050405020304" pitchFamily="18" charset="0"/>
                <a:ea typeface="+mj-ea"/>
                <a:cs typeface="Times New Roman" panose="02020603050405020304" pitchFamily="18" charset="0"/>
              </a:rPr>
              <a:t>HÌNH THỨC KHAI THÁC</a:t>
            </a:r>
          </a:p>
        </p:txBody>
      </p:sp>
    </p:spTree>
    <p:extLst>
      <p:ext uri="{BB962C8B-B14F-4D97-AF65-F5344CB8AC3E}">
        <p14:creationId xmlns:p14="http://schemas.microsoft.com/office/powerpoint/2010/main" val="31385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arn(inVertical)">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arn(inVertical)">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6">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5" y="2021717"/>
            <a:ext cx="10648334" cy="4401205"/>
          </a:xfrm>
          <a:prstGeom prst="rect">
            <a:avLst/>
          </a:prstGeom>
          <a:noFill/>
        </p:spPr>
        <p:txBody>
          <a:bodyPr wrap="square" rtlCol="0">
            <a:spAutoFit/>
          </a:bodyPr>
          <a:lstStyle/>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Xây dựng các khu bảo tồn biển, bảo vệ, phục hồi các hệ sinh thái và phát triển nguồn lợi thủy sản.</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Hạn chế đánh bắt ở khu vực gần bờ, đặc biệt là vào mùa sinh sản; mở rộng vùng khai thác xa bờ.</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Thả các loại thủy sản quý hiếm vào một số nội thủy, vũng và vịnh ven biển nhằm làm tăng nguồn lợi, ngăn chặn giảm sút trữ lượng của những loài thủy sản quý hiếm.</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Nghiêm cấm đánh bắt thủy sản bằng hình thức có tính hủy diệt.</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Bảo vệ môi trường sống các loài thủy sản.</a:t>
            </a:r>
          </a:p>
          <a:p>
            <a:pPr algn="just"/>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974891-1024-18FD-3EC7-ACA574DCE5C2}"/>
              </a:ext>
            </a:extLst>
          </p:cNvPr>
          <p:cNvSpPr txBox="1"/>
          <p:nvPr/>
        </p:nvSpPr>
        <p:spPr>
          <a:xfrm>
            <a:off x="2138516" y="1228397"/>
            <a:ext cx="849015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B1119B5-1E10-05DC-7799-F62D79C321E9}"/>
              </a:ext>
            </a:extLst>
          </p:cNvPr>
          <p:cNvSpPr/>
          <p:nvPr/>
        </p:nvSpPr>
        <p:spPr>
          <a:xfrm>
            <a:off x="899652" y="516194"/>
            <a:ext cx="2507225" cy="2639961"/>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Cá chuồn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Mực</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Tôm</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9C615A7-554B-CDE5-3FBB-1F25005E8FE3}"/>
              </a:ext>
            </a:extLst>
          </p:cNvPr>
          <p:cNvSpPr/>
          <p:nvPr/>
        </p:nvSpPr>
        <p:spPr>
          <a:xfrm>
            <a:off x="4694903" y="516194"/>
            <a:ext cx="2507225" cy="2639961"/>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41F90E8-B3F1-C599-55DE-4D5D19CDD327}"/>
              </a:ext>
            </a:extLst>
          </p:cNvPr>
          <p:cNvSpPr/>
          <p:nvPr/>
        </p:nvSpPr>
        <p:spPr>
          <a:xfrm>
            <a:off x="2187678" y="3701845"/>
            <a:ext cx="2507225" cy="2639961"/>
          </a:xfrm>
          <a:prstGeom prst="round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cạn</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23961AF-C02F-7781-1822-92D970535EF2}"/>
              </a:ext>
            </a:extLst>
          </p:cNvPr>
          <p:cNvSpPr/>
          <p:nvPr/>
        </p:nvSpPr>
        <p:spPr>
          <a:xfrm>
            <a:off x="6243486" y="3701844"/>
            <a:ext cx="2507225" cy="2639961"/>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Mực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chuồn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Tôm</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7CE00919-964E-7DA3-B73B-AC8FA2C58E4D}"/>
              </a:ext>
            </a:extLst>
          </p:cNvPr>
          <p:cNvSpPr/>
          <p:nvPr/>
        </p:nvSpPr>
        <p:spPr>
          <a:xfrm>
            <a:off x="8742503" y="932810"/>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9" name="Cloud 8">
            <a:extLst>
              <a:ext uri="{FF2B5EF4-FFF2-40B4-BE49-F238E27FC236}">
                <a16:creationId xmlns:a16="http://schemas.microsoft.com/office/drawing/2014/main" id="{9A0E4212-C5A0-9BDA-6914-94E9B992DE11}"/>
              </a:ext>
            </a:extLst>
          </p:cNvPr>
          <p:cNvSpPr/>
          <p:nvPr/>
        </p:nvSpPr>
        <p:spPr>
          <a:xfrm>
            <a:off x="9049498" y="3601709"/>
            <a:ext cx="2949678" cy="2035276"/>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Cloud 9">
            <a:extLst>
              <a:ext uri="{FF2B5EF4-FFF2-40B4-BE49-F238E27FC236}">
                <a16:creationId xmlns:a16="http://schemas.microsoft.com/office/drawing/2014/main" id="{98303301-9586-CFBB-13A4-E3E584C17B56}"/>
              </a:ext>
            </a:extLst>
          </p:cNvPr>
          <p:cNvSpPr/>
          <p:nvPr/>
        </p:nvSpPr>
        <p:spPr>
          <a:xfrm>
            <a:off x="8490154" y="181916"/>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
        <p:nvSpPr>
          <p:cNvPr id="11" name="Cloud 10">
            <a:extLst>
              <a:ext uri="{FF2B5EF4-FFF2-40B4-BE49-F238E27FC236}">
                <a16:creationId xmlns:a16="http://schemas.microsoft.com/office/drawing/2014/main" id="{4EC5D55F-B776-A823-3FF4-675D14FA041B}"/>
              </a:ext>
            </a:extLst>
          </p:cNvPr>
          <p:cNvSpPr/>
          <p:nvPr/>
        </p:nvSpPr>
        <p:spPr>
          <a:xfrm>
            <a:off x="8262785" y="181916"/>
            <a:ext cx="3404416" cy="2359872"/>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oại nào sống trên cạn, loại nào sống dưới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8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2" grpId="0" animBg="1"/>
      <p:bldP spid="9" grpId="0"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651B3B-2F8A-4E48-BEA0-5D35421C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àng trăm cơ sở, nhà máy giấy ngang nhiên xả thải ra sông - Ảnh 2.">
            <a:extLst>
              <a:ext uri="{FF2B5EF4-FFF2-40B4-BE49-F238E27FC236}">
                <a16:creationId xmlns:a16="http://schemas.microsoft.com/office/drawing/2014/main" id="{6BA41744-059C-307C-B2D4-005C5CB31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54331" y="66315"/>
            <a:ext cx="4002136" cy="2461314"/>
          </a:xfrm>
          <a:prstGeom prst="rect">
            <a:avLst/>
          </a:prstGeom>
          <a:noFill/>
        </p:spPr>
      </p:pic>
      <p:sp>
        <p:nvSpPr>
          <p:cNvPr id="13" name="Rectangle 12">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á bị đốm đỏ, lở loét ">
            <a:extLst>
              <a:ext uri="{FF2B5EF4-FFF2-40B4-BE49-F238E27FC236}">
                <a16:creationId xmlns:a16="http://schemas.microsoft.com/office/drawing/2014/main" id="{DD49A4A5-74AC-337B-3146-AD80174A97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64" b="9057"/>
          <a:stretch/>
        </p:blipFill>
        <p:spPr bwMode="auto">
          <a:xfrm>
            <a:off x="7835568" y="4432946"/>
            <a:ext cx="4230255" cy="1937383"/>
          </a:xfrm>
          <a:prstGeom prst="rect">
            <a:avLst/>
          </a:prstGeom>
          <a:noFill/>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3892" y="499194"/>
            <a:ext cx="1743039" cy="1743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ưu ý sử dụng hóa chất trong nuôi trồng thủy sản – Tạp chí Thủy sản Việt Nam">
            <a:extLst>
              <a:ext uri="{FF2B5EF4-FFF2-40B4-BE49-F238E27FC236}">
                <a16:creationId xmlns:a16="http://schemas.microsoft.com/office/drawing/2014/main" id="{C28D74D2-2D12-9042-46C7-7531B336B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5846" y="3138335"/>
            <a:ext cx="4726454" cy="3416552"/>
          </a:xfrm>
          <a:prstGeom prst="rect">
            <a:avLst/>
          </a:prstGeom>
          <a:noFill/>
        </p:spPr>
      </p:pic>
      <p:sp>
        <p:nvSpPr>
          <p:cNvPr id="2" name="Callout: Line 1">
            <a:extLst>
              <a:ext uri="{FF2B5EF4-FFF2-40B4-BE49-F238E27FC236}">
                <a16:creationId xmlns:a16="http://schemas.microsoft.com/office/drawing/2014/main" id="{AE63A5B7-4A22-AF36-6F4A-D018C46AED39}"/>
              </a:ext>
            </a:extLst>
          </p:cNvPr>
          <p:cNvSpPr/>
          <p:nvPr/>
        </p:nvSpPr>
        <p:spPr>
          <a:xfrm>
            <a:off x="8755986" y="751055"/>
            <a:ext cx="2901434" cy="1747080"/>
          </a:xfrm>
          <a:prstGeom prst="borderCallout1">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F0"/>
                </a:solidFill>
                <a:latin typeface="Times New Roman" panose="02020603050405020304" pitchFamily="18" charset="0"/>
                <a:cs typeface="Times New Roman" panose="02020603050405020304" pitchFamily="18" charset="0"/>
              </a:rPr>
              <a:t>ĐÂY LÀ GÌ?</a:t>
            </a:r>
          </a:p>
        </p:txBody>
      </p:sp>
      <p:pic>
        <p:nvPicPr>
          <p:cNvPr id="10242" name="Picture 2" descr="Question mark ">
            <a:extLst>
              <a:ext uri="{FF2B5EF4-FFF2-40B4-BE49-F238E27FC236}">
                <a16:creationId xmlns:a16="http://schemas.microsoft.com/office/drawing/2014/main" id="{439212D4-69DC-284A-0847-13B91DF00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3213" y="276294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barn(inVertical)">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Bent 1">
            <a:extLst>
              <a:ext uri="{FF2B5EF4-FFF2-40B4-BE49-F238E27FC236}">
                <a16:creationId xmlns:a16="http://schemas.microsoft.com/office/drawing/2014/main" id="{2854E620-9C71-ECDA-EC03-9E27F0F0247D}"/>
              </a:ext>
            </a:extLst>
          </p:cNvPr>
          <p:cNvSpPr/>
          <p:nvPr/>
        </p:nvSpPr>
        <p:spPr>
          <a:xfrm>
            <a:off x="3113694" y="3421624"/>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Bent 3">
            <a:extLst>
              <a:ext uri="{FF2B5EF4-FFF2-40B4-BE49-F238E27FC236}">
                <a16:creationId xmlns:a16="http://schemas.microsoft.com/office/drawing/2014/main" id="{FCBD55BA-4B48-D120-A83F-987476C1D3A5}"/>
              </a:ext>
            </a:extLst>
          </p:cNvPr>
          <p:cNvSpPr/>
          <p:nvPr/>
        </p:nvSpPr>
        <p:spPr>
          <a:xfrm>
            <a:off x="7516754" y="1935721"/>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612717" y="3303638"/>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HOẠT ĐỘNG CON NGƯỜI</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4832547" y="1747679"/>
            <a:ext cx="2290917"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MÔI TRƯỜNG NUÔI THỦY SẢN</a:t>
            </a:r>
          </a:p>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BỊ Ô NHIỄM</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9235607" y="789032"/>
            <a:ext cx="2290917" cy="2293377"/>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BIỆN PHÁP BẢO VỆ MÔI TRƯỜNG NUÔI THỦY SẢN</a:t>
            </a:r>
          </a:p>
        </p:txBody>
      </p:sp>
      <p:pic>
        <p:nvPicPr>
          <p:cNvPr id="12290" name="Picture 2" descr="Waste water icon">
            <a:extLst>
              <a:ext uri="{FF2B5EF4-FFF2-40B4-BE49-F238E27FC236}">
                <a16:creationId xmlns:a16="http://schemas.microsoft.com/office/drawing/2014/main" id="{AEFD66F8-17E5-DDD3-044A-DB2223FD4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0" y="851707"/>
            <a:ext cx="1788806" cy="1788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693DEA-9126-ECB5-9E38-86D46E4C12E9}"/>
              </a:ext>
            </a:extLst>
          </p:cNvPr>
          <p:cNvPicPr>
            <a:picLocks noChangeAspect="1"/>
          </p:cNvPicPr>
          <p:nvPr/>
        </p:nvPicPr>
        <p:blipFill>
          <a:blip r:embed="rId4"/>
          <a:stretch>
            <a:fillRect/>
          </a:stretch>
        </p:blipFill>
        <p:spPr>
          <a:xfrm>
            <a:off x="4999685" y="4421903"/>
            <a:ext cx="1961554" cy="1961554"/>
          </a:xfrm>
          <a:prstGeom prst="rect">
            <a:avLst/>
          </a:prstGeom>
        </p:spPr>
      </p:pic>
      <p:pic>
        <p:nvPicPr>
          <p:cNvPr id="12292" name="Picture 4" descr="Sea">
            <a:extLst>
              <a:ext uri="{FF2B5EF4-FFF2-40B4-BE49-F238E27FC236}">
                <a16:creationId xmlns:a16="http://schemas.microsoft.com/office/drawing/2014/main" id="{DF7B06F8-7555-D9AF-953C-E05F5BE03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469" y="3775592"/>
            <a:ext cx="2197510" cy="219751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oral reef ">
            <a:extLst>
              <a:ext uri="{FF2B5EF4-FFF2-40B4-BE49-F238E27FC236}">
                <a16:creationId xmlns:a16="http://schemas.microsoft.com/office/drawing/2014/main" id="{C2E5D2FE-92E2-529E-8D0E-24844AA29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193" y="159759"/>
            <a:ext cx="1383897" cy="1383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AB75EB-5834-DF2F-9F90-9D17BFC59AF0}"/>
              </a:ext>
            </a:extLst>
          </p:cNvPr>
          <p:cNvPicPr>
            <a:picLocks noChangeAspect="1"/>
          </p:cNvPicPr>
          <p:nvPr/>
        </p:nvPicPr>
        <p:blipFill>
          <a:blip r:embed="rId7"/>
          <a:stretch>
            <a:fillRect/>
          </a:stretch>
        </p:blipFill>
        <p:spPr>
          <a:xfrm>
            <a:off x="3113694" y="1849349"/>
            <a:ext cx="1398086" cy="1398086"/>
          </a:xfrm>
          <a:prstGeom prst="rect">
            <a:avLst/>
          </a:prstGeom>
        </p:spPr>
      </p:pic>
      <p:sp>
        <p:nvSpPr>
          <p:cNvPr id="13" name="TextBox 12">
            <a:extLst>
              <a:ext uri="{FF2B5EF4-FFF2-40B4-BE49-F238E27FC236}">
                <a16:creationId xmlns:a16="http://schemas.microsoft.com/office/drawing/2014/main" id="{E5301A4F-20A7-2448-541D-174F58EC3C92}"/>
              </a:ext>
            </a:extLst>
          </p:cNvPr>
          <p:cNvSpPr txBox="1"/>
          <p:nvPr/>
        </p:nvSpPr>
        <p:spPr>
          <a:xfrm>
            <a:off x="392393" y="208451"/>
            <a:ext cx="5880069"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arn(inVertical)">
                                      <p:cBhvr>
                                        <p:cTn id="34" dur="500"/>
                                        <p:tgtEl>
                                          <p:spTgt spid="1229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nodeType="withEffect">
                                  <p:stCondLst>
                                    <p:cond delay="0"/>
                                  </p:stCondLst>
                                  <p:childTnLst>
                                    <p:set>
                                      <p:cBhvr>
                                        <p:cTn id="41" dur="1" fill="hold">
                                          <p:stCondLst>
                                            <p:cond delay="0"/>
                                          </p:stCondLst>
                                        </p:cTn>
                                        <p:tgtEl>
                                          <p:spTgt spid="12292"/>
                                        </p:tgtEl>
                                        <p:attrNameLst>
                                          <p:attrName>style.visibility</p:attrName>
                                        </p:attrNameLst>
                                      </p:cBhvr>
                                      <p:to>
                                        <p:strVal val="visible"/>
                                      </p:to>
                                    </p:set>
                                    <p:animEffect transition="in" filter="barn(inVertical)">
                                      <p:cBhvr>
                                        <p:cTn id="4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B15BA0-3774-ED9C-8712-8B674DC2BA21}"/>
              </a:ext>
            </a:extLst>
          </p:cNvPr>
          <p:cNvSpPr txBox="1"/>
          <p:nvPr/>
        </p:nvSpPr>
        <p:spPr>
          <a:xfrm>
            <a:off x="179435" y="78116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id="{E43CAF76-C5F7-BDB6-5CC0-C2FD178F4E05}"/>
              </a:ext>
            </a:extLst>
          </p:cNvPr>
          <p:cNvSpPr txBox="1"/>
          <p:nvPr/>
        </p:nvSpPr>
        <p:spPr>
          <a:xfrm>
            <a:off x="4094236" y="67187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7" name="TextBox 6">
            <a:extLst>
              <a:ext uri="{FF2B5EF4-FFF2-40B4-BE49-F238E27FC236}">
                <a16:creationId xmlns:a16="http://schemas.microsoft.com/office/drawing/2014/main" id="{8E670CAF-8B8C-18DA-6395-6DC2858D1595}"/>
              </a:ext>
            </a:extLst>
          </p:cNvPr>
          <p:cNvSpPr txBox="1"/>
          <p:nvPr/>
        </p:nvSpPr>
        <p:spPr>
          <a:xfrm>
            <a:off x="7846807" y="671879"/>
            <a:ext cx="3996147"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126E72DC-D624-7506-2DDF-828676EE97AC}"/>
              </a:ext>
            </a:extLst>
          </p:cNvPr>
          <p:cNvSpPr txBox="1"/>
          <p:nvPr/>
        </p:nvSpPr>
        <p:spPr>
          <a:xfrm>
            <a:off x="7638434" y="4236532"/>
            <a:ext cx="3880053"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a:t>
            </a:r>
          </a:p>
        </p:txBody>
      </p:sp>
      <p:sp>
        <p:nvSpPr>
          <p:cNvPr id="11" name="TextBox 10">
            <a:extLst>
              <a:ext uri="{FF2B5EF4-FFF2-40B4-BE49-F238E27FC236}">
                <a16:creationId xmlns:a16="http://schemas.microsoft.com/office/drawing/2014/main" id="{25E59535-F88F-085C-9AB8-87356D1B4415}"/>
              </a:ext>
            </a:extLst>
          </p:cNvPr>
          <p:cNvSpPr txBox="1"/>
          <p:nvPr/>
        </p:nvSpPr>
        <p:spPr>
          <a:xfrm>
            <a:off x="1724943" y="4427501"/>
            <a:ext cx="3454811"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a:t>
            </a:r>
          </a:p>
        </p:txBody>
      </p:sp>
      <p:sp>
        <p:nvSpPr>
          <p:cNvPr id="13" name="TextBox 12">
            <a:extLst>
              <a:ext uri="{FF2B5EF4-FFF2-40B4-BE49-F238E27FC236}">
                <a16:creationId xmlns:a16="http://schemas.microsoft.com/office/drawing/2014/main" id="{BCACFAB3-BE4D-7261-1FCE-7A31ABD3151A}"/>
              </a:ext>
            </a:extLst>
          </p:cNvPr>
          <p:cNvSpPr txBox="1"/>
          <p:nvPr/>
        </p:nvSpPr>
        <p:spPr>
          <a:xfrm>
            <a:off x="2473142" y="3325259"/>
            <a:ext cx="6877335"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3200" b="1" dirty="0" err="1">
                <a:solidFill>
                  <a:schemeClr val="bg1"/>
                </a:solidFill>
                <a:effectLst/>
                <a:latin typeface="Times New Roman" panose="02020603050405020304" pitchFamily="18" charset="0"/>
                <a:ea typeface="Times New Roman" panose="02020603050405020304" pitchFamily="18" charset="0"/>
              </a:rPr>
              <a:t>Cần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tiến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hành</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đồng</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bộ</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các</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biện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pháp</a:t>
            </a:r>
            <a:endParaRPr lang="en-US" sz="3200" b="1" dirty="0">
              <a:solidFill>
                <a:schemeClr val="bg1"/>
              </a:solidFill>
            </a:endParaRPr>
          </a:p>
        </p:txBody>
      </p:sp>
      <p:pic>
        <p:nvPicPr>
          <p:cNvPr id="14" name="Picture 13">
            <a:extLst>
              <a:ext uri="{FF2B5EF4-FFF2-40B4-BE49-F238E27FC236}">
                <a16:creationId xmlns:a16="http://schemas.microsoft.com/office/drawing/2014/main" id="{8C3FFF14-CC6B-2EBF-3952-8E8D989DF125}"/>
              </a:ext>
            </a:extLst>
          </p:cNvPr>
          <p:cNvPicPr>
            <a:picLocks noChangeAspect="1"/>
          </p:cNvPicPr>
          <p:nvPr/>
        </p:nvPicPr>
        <p:blipFill>
          <a:blip r:embed="rId3"/>
          <a:stretch>
            <a:fillRect/>
          </a:stretch>
        </p:blipFill>
        <p:spPr>
          <a:xfrm>
            <a:off x="5799494" y="4930270"/>
            <a:ext cx="1219200" cy="1219200"/>
          </a:xfrm>
          <a:prstGeom prst="rect">
            <a:avLst/>
          </a:prstGeom>
        </p:spPr>
      </p:pic>
      <p:pic>
        <p:nvPicPr>
          <p:cNvPr id="13314" name="Picture 2" descr="Squid ">
            <a:extLst>
              <a:ext uri="{FF2B5EF4-FFF2-40B4-BE49-F238E27FC236}">
                <a16:creationId xmlns:a16="http://schemas.microsoft.com/office/drawing/2014/main" id="{1D49CAB3-7B20-FBEC-07A5-CDE64F5B0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43" y="308570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7E938F9-CA50-EF4E-0BB0-736715011724}"/>
              </a:ext>
            </a:extLst>
          </p:cNvPr>
          <p:cNvSpPr txBox="1"/>
          <p:nvPr/>
        </p:nvSpPr>
        <p:spPr>
          <a:xfrm>
            <a:off x="303904" y="152374"/>
            <a:ext cx="5792096"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id="{B9000830-6162-C10A-0630-6743B150BD8C}"/>
              </a:ext>
            </a:extLst>
          </p:cNvPr>
          <p:cNvSpPr/>
          <p:nvPr/>
        </p:nvSpPr>
        <p:spPr>
          <a:xfrm>
            <a:off x="4613258" y="1378974"/>
            <a:ext cx="3465871" cy="2050026"/>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id="{F8E38D2F-085E-0108-789C-0AB43B50CF08}"/>
              </a:ext>
            </a:extLst>
          </p:cNvPr>
          <p:cNvPicPr>
            <a:picLocks noChangeAspect="1"/>
          </p:cNvPicPr>
          <p:nvPr/>
        </p:nvPicPr>
        <p:blipFill>
          <a:blip r:embed="rId3"/>
          <a:stretch>
            <a:fillRect/>
          </a:stretch>
        </p:blipFill>
        <p:spPr>
          <a:xfrm>
            <a:off x="754256" y="231443"/>
            <a:ext cx="3173596" cy="2050025"/>
          </a:xfrm>
          <a:prstGeom prst="rect">
            <a:avLst/>
          </a:prstGeom>
        </p:spPr>
      </p:pic>
      <p:pic>
        <p:nvPicPr>
          <p:cNvPr id="7" name="Picture 6">
            <a:extLst>
              <a:ext uri="{FF2B5EF4-FFF2-40B4-BE49-F238E27FC236}">
                <a16:creationId xmlns:a16="http://schemas.microsoft.com/office/drawing/2014/main" id="{7E0A9E30-0C77-7742-68C1-0F2548C3876A}"/>
              </a:ext>
            </a:extLst>
          </p:cNvPr>
          <p:cNvPicPr>
            <a:picLocks noChangeAspect="1"/>
          </p:cNvPicPr>
          <p:nvPr/>
        </p:nvPicPr>
        <p:blipFill>
          <a:blip r:embed="rId4"/>
          <a:stretch>
            <a:fillRect/>
          </a:stretch>
        </p:blipFill>
        <p:spPr>
          <a:xfrm>
            <a:off x="8686265" y="231442"/>
            <a:ext cx="3180414" cy="2050026"/>
          </a:xfrm>
          <a:prstGeom prst="rect">
            <a:avLst/>
          </a:prstGeom>
        </p:spPr>
      </p:pic>
      <p:pic>
        <p:nvPicPr>
          <p:cNvPr id="9" name="Picture 8">
            <a:extLst>
              <a:ext uri="{FF2B5EF4-FFF2-40B4-BE49-F238E27FC236}">
                <a16:creationId xmlns:a16="http://schemas.microsoft.com/office/drawing/2014/main" id="{0A3EA629-D29A-7058-2CA9-08964E1AC82F}"/>
              </a:ext>
            </a:extLst>
          </p:cNvPr>
          <p:cNvPicPr>
            <a:picLocks noChangeAspect="1"/>
          </p:cNvPicPr>
          <p:nvPr/>
        </p:nvPicPr>
        <p:blipFill>
          <a:blip r:embed="rId5"/>
          <a:stretch>
            <a:fillRect/>
          </a:stretch>
        </p:blipFill>
        <p:spPr>
          <a:xfrm>
            <a:off x="664416" y="3429000"/>
            <a:ext cx="3372620" cy="2172546"/>
          </a:xfrm>
          <a:prstGeom prst="rect">
            <a:avLst/>
          </a:prstGeom>
        </p:spPr>
      </p:pic>
      <p:pic>
        <p:nvPicPr>
          <p:cNvPr id="11" name="Picture 10">
            <a:extLst>
              <a:ext uri="{FF2B5EF4-FFF2-40B4-BE49-F238E27FC236}">
                <a16:creationId xmlns:a16="http://schemas.microsoft.com/office/drawing/2014/main" id="{9673B8EB-E2C9-92C8-8336-C01605B09E5E}"/>
              </a:ext>
            </a:extLst>
          </p:cNvPr>
          <p:cNvPicPr>
            <a:picLocks noChangeAspect="1"/>
          </p:cNvPicPr>
          <p:nvPr/>
        </p:nvPicPr>
        <p:blipFill>
          <a:blip r:embed="rId6"/>
          <a:stretch>
            <a:fillRect/>
          </a:stretch>
        </p:blipFill>
        <p:spPr>
          <a:xfrm>
            <a:off x="8715643" y="3551520"/>
            <a:ext cx="3264119" cy="2050026"/>
          </a:xfrm>
          <a:prstGeom prst="rect">
            <a:avLst/>
          </a:prstGeom>
        </p:spPr>
      </p:pic>
      <p:sp>
        <p:nvSpPr>
          <p:cNvPr id="15" name="Rectangle: Rounded Corners 14">
            <a:extLst>
              <a:ext uri="{FF2B5EF4-FFF2-40B4-BE49-F238E27FC236}">
                <a16:creationId xmlns:a16="http://schemas.microsoft.com/office/drawing/2014/main" id="{DFB08090-B6AD-54BC-2F2E-B7CDFF1E5324}"/>
              </a:ext>
            </a:extLst>
          </p:cNvPr>
          <p:cNvSpPr/>
          <p:nvPr/>
        </p:nvSpPr>
        <p:spPr>
          <a:xfrm>
            <a:off x="4301880" y="4000515"/>
            <a:ext cx="4148919" cy="1361674"/>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C8218529-6388-1F8D-98F3-BB8B748F21AA}"/>
              </a:ext>
            </a:extLst>
          </p:cNvPr>
          <p:cNvSpPr txBox="1"/>
          <p:nvPr/>
        </p:nvSpPr>
        <p:spPr>
          <a:xfrm>
            <a:off x="754256" y="2281468"/>
            <a:ext cx="256646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79D0496-3C9A-DA8A-E83A-C24A48EE8655}"/>
              </a:ext>
            </a:extLst>
          </p:cNvPr>
          <p:cNvSpPr txBox="1"/>
          <p:nvPr/>
        </p:nvSpPr>
        <p:spPr>
          <a:xfrm>
            <a:off x="8686265" y="2223996"/>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E1C7411-9029-369C-3685-2EE82A2CF25B}"/>
              </a:ext>
            </a:extLst>
          </p:cNvPr>
          <p:cNvSpPr txBox="1"/>
          <p:nvPr/>
        </p:nvSpPr>
        <p:spPr>
          <a:xfrm>
            <a:off x="754256" y="5604397"/>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0DB6B39-A526-D15D-27B6-5A83045D75E8}"/>
              </a:ext>
            </a:extLst>
          </p:cNvPr>
          <p:cNvSpPr txBox="1"/>
          <p:nvPr/>
        </p:nvSpPr>
        <p:spPr>
          <a:xfrm>
            <a:off x="8686265" y="5682574"/>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phát biểu:</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Nên đánh bắt cá vào mùa sinh sản của cá vì sẽ thu được cá mẹ lẫn cá con.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Đánh bắt thủy sản bằng xung điện.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7" name="TextBox 6">
            <a:extLst>
              <a:ext uri="{FF2B5EF4-FFF2-40B4-BE49-F238E27FC236}">
                <a16:creationId xmlns:a16="http://schemas.microsoft.com/office/drawing/2014/main" id="{96C83558-EEF4-70F7-147A-7F49FD9710DE}"/>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3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9" name="TextBox 8">
            <a:extLst>
              <a:ext uri="{FF2B5EF4-FFF2-40B4-BE49-F238E27FC236}">
                <a16:creationId xmlns:a16="http://schemas.microsoft.com/office/drawing/2014/main" id="{75A90D67-0B1B-C583-76B8-8A4DB0A4C9ED}"/>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19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7" name="TextBox 6">
            <a:extLst>
              <a:ext uri="{FF2B5EF4-FFF2-40B4-BE49-F238E27FC236}">
                <a16:creationId xmlns:a16="http://schemas.microsoft.com/office/drawing/2014/main" id="{96C83558-EEF4-70F7-147A-7F49FD9710DE}"/>
              </a:ext>
            </a:extLst>
          </p:cNvPr>
          <p:cNvSpPr txBox="1"/>
          <p:nvPr/>
        </p:nvSpPr>
        <p:spPr>
          <a:xfrm>
            <a:off x="2575607" y="2119976"/>
            <a:ext cx="7482793" cy="1569660"/>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Hãy đề xuất những việc nên làm và không nên làm để bảo vệ môi trường nuôi thủy sản ở gia đình, địa phương em</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9" name="Picture 4" descr="Sea">
            <a:extLst>
              <a:ext uri="{FF2B5EF4-FFF2-40B4-BE49-F238E27FC236}">
                <a16:creationId xmlns:a16="http://schemas.microsoft.com/office/drawing/2014/main" id="{866F0C9C-0D6E-5DF3-958B-0D8712A8D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211" y="4076003"/>
            <a:ext cx="2197510" cy="219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18315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55071"/>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nên làm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Thu gom, xử lý chất thải theo quy định của pháp luật.</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Phục hồi môi trường sau khi ngừng hoạt động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Bảo đảm điều kiện vệ sinh môi trường, phòng ngừa dịch bệnh thủy sản; không được sử dụng hóa chất độc hại hoặc tích tụ độc hại.</a:t>
            </a:r>
          </a:p>
        </p:txBody>
      </p:sp>
    </p:spTree>
    <p:extLst>
      <p:ext uri="{BB962C8B-B14F-4D97-AF65-F5344CB8AC3E}">
        <p14:creationId xmlns:p14="http://schemas.microsoft.com/office/powerpoint/2010/main" val="17911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16816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28296"/>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không nên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làm 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Sử dụng thuốc thú y thủy sản, hóa chất đã hết hạn sử dụng hoặc ngoài danh mục cho phép trong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Xây dựng khu nuôi trồng thủy sản tập trung trên bãi bồi đang hình thành vùng cửa sông ven biển.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Phá rừng ngập mặn để nuôi trồng thủy sản.</a:t>
            </a:r>
          </a:p>
        </p:txBody>
      </p:sp>
    </p:spTree>
    <p:extLst>
      <p:ext uri="{BB962C8B-B14F-4D97-AF65-F5344CB8AC3E}">
        <p14:creationId xmlns:p14="http://schemas.microsoft.com/office/powerpoint/2010/main" val="629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B914AC-A3FC-4D07-B63B-E8761EEE2C9B}"/>
              </a:ext>
            </a:extLst>
          </p:cNvPr>
          <p:cNvSpPr>
            <a:spLocks noGrp="1"/>
          </p:cNvSpPr>
          <p:nvPr>
            <p:ph type="title"/>
          </p:nvPr>
        </p:nvSpPr>
        <p:spPr>
          <a:xfrm>
            <a:off x="458333" y="3749257"/>
            <a:ext cx="4843822" cy="1244032"/>
          </a:xfrm>
        </p:spPr>
        <p:txBody>
          <a:bodyPr vert="horz" lIns="91440" tIns="45720" rIns="91440" bIns="45720" rtlCol="0" anchor="b">
            <a:noAutofit/>
          </a:bodyPr>
          <a:lstStyle/>
          <a:p>
            <a:pPr algn="just"/>
            <a:r>
              <a:rPr lang="en-US" sz="3300" b="1" kern="1200" dirty="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THIẾT KẾ MÔ HÌNH  TỪ VẬT LIỆU TÁI CHẾ</a:t>
            </a:r>
          </a:p>
        </p:txBody>
      </p:sp>
      <p:pic>
        <p:nvPicPr>
          <p:cNvPr id="4104" name="Picture 8" descr="Làm Đồ Chơi Các Con Vật Từ Nắp Chai/ Ideas with plastic bottle caps/ Sáng  Tạo Với Nắp Chai Nhựa - YouTube">
            <a:extLst>
              <a:ext uri="{FF2B5EF4-FFF2-40B4-BE49-F238E27FC236}">
                <a16:creationId xmlns:a16="http://schemas.microsoft.com/office/drawing/2014/main" id="{4C0F2257-17F7-19F6-D4C6-03772BFC4D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6440" y="991202"/>
            <a:ext cx="3291408" cy="1851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4098" name="Picture 2" descr="DIY AQUARIUM FISH TOWER OF PLASTIC BOTTLE ART | Har Channel - YouTube |  Plastic bottle art, Diy aquarium, Diy fish tank">
            <a:extLst>
              <a:ext uri="{FF2B5EF4-FFF2-40B4-BE49-F238E27FC236}">
                <a16:creationId xmlns:a16="http://schemas.microsoft.com/office/drawing/2014/main" id="{64D43FC1-5A3E-F2E6-6BF1-A5AA0FE01C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4603" y="725195"/>
            <a:ext cx="3868173" cy="2175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ách làm con rùa bằng chai nhựa cũ phế liệu">
            <a:extLst>
              <a:ext uri="{FF2B5EF4-FFF2-40B4-BE49-F238E27FC236}">
                <a16:creationId xmlns:a16="http://schemas.microsoft.com/office/drawing/2014/main" id="{25144B43-1BD7-1639-A041-6994F065FF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56830" y="3749257"/>
            <a:ext cx="3077212" cy="1765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1" name="Freeform: Shape 4110">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4113" name="Straight Connector 4112">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5419436"/>
            <a:ext cx="1404926" cy="1404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Make Fish Tank At Home Ideas Mr Decor Plastic Bottle Art Diy Fish  Tank Diy Aquarium – Cuitan Dokter">
            <a:extLst>
              <a:ext uri="{FF2B5EF4-FFF2-40B4-BE49-F238E27FC236}">
                <a16:creationId xmlns:a16="http://schemas.microsoft.com/office/drawing/2014/main" id="{0DA567A7-A9DB-B17B-3157-8667811F6A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34578" y="725195"/>
            <a:ext cx="2760248" cy="2070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4106" name="Picture 10" descr="Creativity ">
            <a:extLst>
              <a:ext uri="{FF2B5EF4-FFF2-40B4-BE49-F238E27FC236}">
                <a16:creationId xmlns:a16="http://schemas.microsoft.com/office/drawing/2014/main" id="{2AF43227-B99F-8E49-18B7-9325F74A6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294" y="368349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barn(inVertical)">
                                      <p:cBhvr>
                                        <p:cTn id="10" dur="500"/>
                                        <p:tgtEl>
                                          <p:spTgt spid="4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barn(inVertical)">
                                      <p:cBhvr>
                                        <p:cTn id="15" dur="500"/>
                                        <p:tgtEl>
                                          <p:spTgt spid="410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arn(inVertic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barn(inVertical)">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barn(inVertical)">
                                      <p:cBhvr>
                                        <p:cTn id="3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674712" y="361702"/>
            <a:ext cx="4509236" cy="1139139"/>
          </a:xfrm>
        </p:spPr>
        <p:txBody>
          <a:bodyPr vert="horz" lIns="91440" tIns="45720" rIns="91440" bIns="45720" rtlCol="0" anchor="ctr">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a16="http://schemas.microsoft.com/office/drawing/2014/main" id="{964886A7-DAAA-2EB2-7751-66FF0FE3D8D1}"/>
              </a:ext>
            </a:extLst>
          </p:cNvPr>
          <p:cNvSpPr/>
          <p:nvPr/>
        </p:nvSpPr>
        <p:spPr>
          <a:xfrm>
            <a:off x="383459" y="1297863"/>
            <a:ext cx="5246694" cy="324723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1" name="Oval 103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D16E721-3FB3-72C8-17F9-44618DC82A4B}"/>
              </a:ext>
            </a:extLst>
          </p:cNvPr>
          <p:cNvPicPr>
            <a:picLocks noChangeAspect="1"/>
          </p:cNvPicPr>
          <p:nvPr/>
        </p:nvPicPr>
        <p:blipFill rotWithShape="1">
          <a:blip r:embed="rId3"/>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a16="http://schemas.microsoft.com/office/drawing/2014/main" id="{D65225F4-6EB6-31DB-DB27-59DF469501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55" r="4909" b="-2"/>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descr="giải pháp tăng năng suất tôm - cua - cá - Cá giống Nha Trang - THỦY SẢN  TRƯỜNG PHÁT">
            <a:extLst>
              <a:ext uri="{FF2B5EF4-FFF2-40B4-BE49-F238E27FC236}">
                <a16:creationId xmlns:a16="http://schemas.microsoft.com/office/drawing/2014/main" id="{AA257E2F-F5BF-1F8B-2720-0392EB3141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91" r="17115" b="1"/>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0" descr="Lợi ích của rong nho đối với bà bầu - bau.vn">
            <a:extLst>
              <a:ext uri="{FF2B5EF4-FFF2-40B4-BE49-F238E27FC236}">
                <a16:creationId xmlns:a16="http://schemas.microsoft.com/office/drawing/2014/main" id="{7BDB5309-D1F4-50A2-A286-89A74A86A1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76" r="17022"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5136" name="Freeform: Shape 5128">
            <a:extLst>
              <a:ext uri="{FF2B5EF4-FFF2-40B4-BE49-F238E27FC236}">
                <a16:creationId xmlns:a16="http://schemas.microsoft.com/office/drawing/2014/main" id="{71A74C97-ECC4-4C3A-988A-A72C1F8BB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7" name="Freeform: Shape 5130">
            <a:extLst>
              <a:ext uri="{FF2B5EF4-FFF2-40B4-BE49-F238E27FC236}">
                <a16:creationId xmlns:a16="http://schemas.microsoft.com/office/drawing/2014/main" id="{5FB5F3BA-58DF-40DA-AE44-974A00E06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3" name="Freeform: Shape 5132">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5" name="Freeform: Shape 5134">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8090" y="3144252"/>
            <a:ext cx="2897959" cy="2897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ình ảnh kết thúc slide đẹp, ấn tượng nhất">
            <a:extLst>
              <a:ext uri="{FF2B5EF4-FFF2-40B4-BE49-F238E27FC236}">
                <a16:creationId xmlns:a16="http://schemas.microsoft.com/office/drawing/2014/main" id="{6FC6A6FA-B6FA-F278-4155-27948A87B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91" y="122926"/>
            <a:ext cx="6056059" cy="4843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Goodbye ">
            <a:extLst>
              <a:ext uri="{FF2B5EF4-FFF2-40B4-BE49-F238E27FC236}">
                <a16:creationId xmlns:a16="http://schemas.microsoft.com/office/drawing/2014/main" id="{F31CA118-EF91-77F2-BEA8-B1BD14B9C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071" y="441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1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75+ Ảnh Bản Đồ Việt Nam, Thế Giới 3D, Vệ Tinh Đẹp, Chất Lượng Cao">
            <a:extLst>
              <a:ext uri="{FF2B5EF4-FFF2-40B4-BE49-F238E27FC236}">
                <a16:creationId xmlns:a16="http://schemas.microsoft.com/office/drawing/2014/main" id="{E2871523-12F1-C00A-799B-04C9ADD8B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762" y="14748"/>
            <a:ext cx="4855849" cy="678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Connector: Curved 8">
            <a:extLst>
              <a:ext uri="{FF2B5EF4-FFF2-40B4-BE49-F238E27FC236}">
                <a16:creationId xmlns:a16="http://schemas.microsoft.com/office/drawing/2014/main" id="{FD5EB91E-1EA2-140C-82CA-5709ED00DF16}"/>
              </a:ext>
            </a:extLst>
          </p:cNvPr>
          <p:cNvCxnSpPr/>
          <p:nvPr/>
        </p:nvCxnSpPr>
        <p:spPr>
          <a:xfrm flipV="1">
            <a:off x="4336026" y="855406"/>
            <a:ext cx="2816942" cy="257359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8" name="Picture 4" descr="Kinh tế biển Việt Nam: Tiềm năng và thách thức">
            <a:extLst>
              <a:ext uri="{FF2B5EF4-FFF2-40B4-BE49-F238E27FC236}">
                <a16:creationId xmlns:a16="http://schemas.microsoft.com/office/drawing/2014/main" id="{BB8D54D0-E70C-1270-1CCD-7D9B18EC7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888" y="2212257"/>
            <a:ext cx="3492913" cy="2271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hính phủ ban hành Kế hoạch tổng thể phát triển bền vững kinh tế biển">
            <a:extLst>
              <a:ext uri="{FF2B5EF4-FFF2-40B4-BE49-F238E27FC236}">
                <a16:creationId xmlns:a16="http://schemas.microsoft.com/office/drawing/2014/main" id="{144C96FB-F1A2-2350-0F52-6FBFF40FE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968" y="0"/>
            <a:ext cx="3725906" cy="2212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Một ngày rong ruổi cùng dân chài Hạ Long">
            <a:extLst>
              <a:ext uri="{FF2B5EF4-FFF2-40B4-BE49-F238E27FC236}">
                <a16:creationId xmlns:a16="http://schemas.microsoft.com/office/drawing/2014/main" id="{4C87FC0B-2C32-6DF0-A987-E5E7A11E8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0939" y="4431452"/>
            <a:ext cx="3887899" cy="2496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2681531" y="2392517"/>
            <a:ext cx="9114503" cy="1861881"/>
          </a:xfrm>
        </p:spPr>
        <p:txBody>
          <a:bodyPr>
            <a:normAutofit/>
          </a:bodyPr>
          <a:lstStyle/>
          <a:p>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GIỚI THIỆU VỀ THỦY SẢN</a:t>
            </a: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1651A0A-C18A-CB78-F064-1928DB81E138}"/>
              </a:ext>
            </a:extLst>
          </p:cNvPr>
          <p:cNvSpPr/>
          <p:nvPr/>
        </p:nvSpPr>
        <p:spPr>
          <a:xfrm>
            <a:off x="1088436" y="847722"/>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14</a:t>
            </a:r>
          </a:p>
        </p:txBody>
      </p:sp>
      <p:pic>
        <p:nvPicPr>
          <p:cNvPr id="2050" name="Picture 2" descr="Squid ">
            <a:extLst>
              <a:ext uri="{FF2B5EF4-FFF2-40B4-BE49-F238E27FC236}">
                <a16:creationId xmlns:a16="http://schemas.microsoft.com/office/drawing/2014/main" id="{65830640-F28C-C127-FC2A-89051428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656" y="49644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mit crab ">
            <a:extLst>
              <a:ext uri="{FF2B5EF4-FFF2-40B4-BE49-F238E27FC236}">
                <a16:creationId xmlns:a16="http://schemas.microsoft.com/office/drawing/2014/main" id="{DEF17858-159A-1C3B-7B69-B59359397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471" y="30316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b ">
            <a:extLst>
              <a:ext uri="{FF2B5EF4-FFF2-40B4-BE49-F238E27FC236}">
                <a16:creationId xmlns:a16="http://schemas.microsoft.com/office/drawing/2014/main" id="{F2362C4E-1BF7-F910-4E1A-4CD61059F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693" y="157727"/>
            <a:ext cx="2152854" cy="21528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ahorse ">
            <a:extLst>
              <a:ext uri="{FF2B5EF4-FFF2-40B4-BE49-F238E27FC236}">
                <a16:creationId xmlns:a16="http://schemas.microsoft.com/office/drawing/2014/main" id="{F3C5C69D-3ACF-A9CD-95F7-EA49B8DCA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 y="193516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sces ">
            <a:extLst>
              <a:ext uri="{FF2B5EF4-FFF2-40B4-BE49-F238E27FC236}">
                <a16:creationId xmlns:a16="http://schemas.microsoft.com/office/drawing/2014/main" id="{49B333DE-908D-8303-923A-1B2DAC8AE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7522" y="446548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taray ">
            <a:extLst>
              <a:ext uri="{FF2B5EF4-FFF2-40B4-BE49-F238E27FC236}">
                <a16:creationId xmlns:a16="http://schemas.microsoft.com/office/drawing/2014/main" id="{19EC5CF2-7DDD-AE4A-E114-EA495E47D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839" y="15403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topus ">
            <a:extLst>
              <a:ext uri="{FF2B5EF4-FFF2-40B4-BE49-F238E27FC236}">
                <a16:creationId xmlns:a16="http://schemas.microsoft.com/office/drawing/2014/main" id="{C1A3B37A-13DF-3DF1-D672-75BE17F790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2803" y="439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2" nodeType="click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DC458E3-90DD-6E9D-429C-7C26178402CB}"/>
              </a:ext>
            </a:extLst>
          </p:cNvPr>
          <p:cNvSpPr/>
          <p:nvPr/>
        </p:nvSpPr>
        <p:spPr>
          <a:xfrm>
            <a:off x="585021" y="2084438"/>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1</a:t>
            </a:r>
          </a:p>
        </p:txBody>
      </p:sp>
      <p:sp>
        <p:nvSpPr>
          <p:cNvPr id="7" name="Rectangle: Rounded Corners 6">
            <a:extLst>
              <a:ext uri="{FF2B5EF4-FFF2-40B4-BE49-F238E27FC236}">
                <a16:creationId xmlns:a16="http://schemas.microsoft.com/office/drawing/2014/main" id="{A83729B0-0D3B-CAFA-40FC-DCA2394C122B}"/>
              </a:ext>
            </a:extLst>
          </p:cNvPr>
          <p:cNvSpPr/>
          <p:nvPr/>
        </p:nvSpPr>
        <p:spPr>
          <a:xfrm>
            <a:off x="2290918" y="4151669"/>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4</a:t>
            </a:r>
          </a:p>
        </p:txBody>
      </p:sp>
      <p:sp>
        <p:nvSpPr>
          <p:cNvPr id="8" name="Rectangle: Rounded Corners 7">
            <a:extLst>
              <a:ext uri="{FF2B5EF4-FFF2-40B4-BE49-F238E27FC236}">
                <a16:creationId xmlns:a16="http://schemas.microsoft.com/office/drawing/2014/main" id="{7E5FCCA0-9C6C-6727-695F-FAF47F7A5B98}"/>
              </a:ext>
            </a:extLst>
          </p:cNvPr>
          <p:cNvSpPr/>
          <p:nvPr/>
        </p:nvSpPr>
        <p:spPr>
          <a:xfrm>
            <a:off x="10316499" y="4151670"/>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6</a:t>
            </a:r>
          </a:p>
        </p:txBody>
      </p:sp>
      <p:sp>
        <p:nvSpPr>
          <p:cNvPr id="9" name="Rectangle: Rounded Corners 8">
            <a:extLst>
              <a:ext uri="{FF2B5EF4-FFF2-40B4-BE49-F238E27FC236}">
                <a16:creationId xmlns:a16="http://schemas.microsoft.com/office/drawing/2014/main" id="{4813F25F-6F0E-4C6D-DE2F-C39EDCBBBDE4}"/>
              </a:ext>
            </a:extLst>
          </p:cNvPr>
          <p:cNvSpPr/>
          <p:nvPr/>
        </p:nvSpPr>
        <p:spPr>
          <a:xfrm>
            <a:off x="6218905" y="4151670"/>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5</a:t>
            </a:r>
          </a:p>
        </p:txBody>
      </p:sp>
      <p:sp>
        <p:nvSpPr>
          <p:cNvPr id="10" name="Rectangle: Rounded Corners 9">
            <a:extLst>
              <a:ext uri="{FF2B5EF4-FFF2-40B4-BE49-F238E27FC236}">
                <a16:creationId xmlns:a16="http://schemas.microsoft.com/office/drawing/2014/main" id="{00C3EB94-75A8-FB62-53DF-A96FE06E62F1}"/>
              </a:ext>
            </a:extLst>
          </p:cNvPr>
          <p:cNvSpPr/>
          <p:nvPr/>
        </p:nvSpPr>
        <p:spPr>
          <a:xfrm>
            <a:off x="8008375" y="2084437"/>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3</a:t>
            </a:r>
          </a:p>
        </p:txBody>
      </p:sp>
      <p:sp>
        <p:nvSpPr>
          <p:cNvPr id="11" name="Rectangle: Rounded Corners 10">
            <a:extLst>
              <a:ext uri="{FF2B5EF4-FFF2-40B4-BE49-F238E27FC236}">
                <a16:creationId xmlns:a16="http://schemas.microsoft.com/office/drawing/2014/main" id="{D75F1535-D920-2E9F-C5DF-9C676C3673C9}"/>
              </a:ext>
            </a:extLst>
          </p:cNvPr>
          <p:cNvSpPr/>
          <p:nvPr/>
        </p:nvSpPr>
        <p:spPr>
          <a:xfrm>
            <a:off x="4296698" y="2084437"/>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2</a:t>
            </a:r>
          </a:p>
        </p:txBody>
      </p:sp>
      <p:sp>
        <p:nvSpPr>
          <p:cNvPr id="6" name="Rectangle: Diagonal Corners Rounded 5">
            <a:extLst>
              <a:ext uri="{FF2B5EF4-FFF2-40B4-BE49-F238E27FC236}">
                <a16:creationId xmlns:a16="http://schemas.microsoft.com/office/drawing/2014/main" id="{E24B0EBA-333F-4725-6AA1-0C4C15A0371D}"/>
              </a:ext>
            </a:extLst>
          </p:cNvPr>
          <p:cNvSpPr/>
          <p:nvPr/>
        </p:nvSpPr>
        <p:spPr>
          <a:xfrm>
            <a:off x="2639961" y="494072"/>
            <a:ext cx="7529054" cy="855406"/>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CHỌN 1 TRONG SỐ CÁC THẺ DƯỚI ĐÂY!</a:t>
            </a:r>
          </a:p>
        </p:txBody>
      </p:sp>
    </p:spTree>
    <p:extLst>
      <p:ext uri="{BB962C8B-B14F-4D97-AF65-F5344CB8AC3E}">
        <p14:creationId xmlns:p14="http://schemas.microsoft.com/office/powerpoint/2010/main" val="40490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1</a:t>
            </a: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533832" y="588680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4</a:t>
            </a: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3</a:t>
            </a: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717595"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2</a:t>
            </a: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482227" y="5917990"/>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6</a:t>
            </a: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34257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1314897185"/>
              </p:ext>
            </p:extLst>
          </p:nvPr>
        </p:nvGraphicFramePr>
        <p:xfrm>
          <a:off x="1066800" y="1134124"/>
          <a:ext cx="10515600" cy="4589751"/>
        </p:xfrm>
        <a:graphic>
          <a:graphicData uri="http://schemas.openxmlformats.org/drawingml/2006/table">
            <a:tbl>
              <a:tblPr firstRow="1" bandRow="1">
                <a:tableStyleId>{21E4AEA4-8DFA-4A89-87EB-49C32662AFE0}</a:tableStyleId>
              </a:tblPr>
              <a:tblGrid>
                <a:gridCol w="10515600">
                  <a:extLst>
                    <a:ext uri="{9D8B030D-6E8A-4147-A177-3AD203B41FA5}">
                      <a16:colId xmlns:a16="http://schemas.microsoft.com/office/drawing/2014/main" val="848147373"/>
                    </a:ext>
                  </a:extLst>
                </a:gridCol>
              </a:tblGrid>
              <a:tr h="667981">
                <a:tc>
                  <a:txBody>
                    <a:bodyPr/>
                    <a:lstStyle/>
                    <a:p>
                      <a:pPr algn="ctr"/>
                      <a:r>
                        <a:rPr lang="en-US" sz="2800" dirty="0">
                          <a:latin typeface="Times New Roman" panose="02020603050405020304" pitchFamily="18" charset="0"/>
                          <a:cs typeface="Times New Roman" panose="02020603050405020304" pitchFamily="18" charset="0"/>
                        </a:rPr>
                        <a:t>PHIẾU HỌC TẬP SỐ 1</a:t>
                      </a:r>
                    </a:p>
                  </a:txBody>
                  <a:tcPr/>
                </a:tc>
                <a:extLst>
                  <a:ext uri="{0D108BD9-81ED-4DB2-BD59-A6C34878D82A}">
                    <a16:rowId xmlns:a16="http://schemas.microsoft.com/office/drawing/2014/main" val="680012335"/>
                  </a:ext>
                </a:extLst>
              </a:tr>
              <a:tr h="699743">
                <a:tc>
                  <a:txBody>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3604216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2:</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819479282"/>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3:</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230841183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944305752"/>
                  </a:ext>
                </a:extLst>
              </a:tr>
              <a:tr h="1218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77388599"/>
                  </a:ext>
                </a:extLst>
              </a:tr>
            </a:tbl>
          </a:graphicData>
        </a:graphic>
      </p:graphicFrame>
      <p:pic>
        <p:nvPicPr>
          <p:cNvPr id="4" name="Picture 2" descr="Squid ">
            <a:extLst>
              <a:ext uri="{FF2B5EF4-FFF2-40B4-BE49-F238E27FC236}">
                <a16:creationId xmlns:a16="http://schemas.microsoft.com/office/drawing/2014/main" id="{50E10992-7EE7-0443-6B14-9A77DD8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7143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401762" y="5886806"/>
            <a:ext cx="171014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611579" y="2766396"/>
            <a:ext cx="1790110"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237880" y="5883318"/>
            <a:ext cx="2066772"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Ốc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hương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Nghêu</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1487</Words>
  <Application>Microsoft Office PowerPoint</Application>
  <PresentationFormat>Widescreen</PresentationFormat>
  <Paragraphs>151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Meiryo</vt:lpstr>
      <vt:lpstr>Arial</vt:lpstr>
      <vt:lpstr>Calibri</vt:lpstr>
      <vt:lpstr>Calibri Light</vt:lpstr>
      <vt:lpstr>Times New Roman</vt:lpstr>
      <vt:lpstr>Wingdings</vt:lpstr>
      <vt:lpstr>Office Theme</vt:lpstr>
      <vt:lpstr>PowerPoint Presentation</vt:lpstr>
      <vt:lpstr>PowerPoint Presentation</vt:lpstr>
      <vt:lpstr>THỦY SẢN LÀ GÌ?</vt:lpstr>
      <vt:lpstr>PowerPoint Presentation</vt:lpstr>
      <vt:lpstr>GIỚI THIỆU VỀ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THIẾT KẾ MÔ HÌNH  TỪ VẬT LIỆU TÁI CHẾ</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nhung nguyen</cp:lastModifiedBy>
  <cp:revision>73</cp:revision>
  <dcterms:created xsi:type="dcterms:W3CDTF">2022-07-03T15:18:46Z</dcterms:created>
  <dcterms:modified xsi:type="dcterms:W3CDTF">2025-04-21T09:22:42Z</dcterms:modified>
</cp:coreProperties>
</file>