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77" r:id="rId2"/>
    <p:sldId id="279" r:id="rId3"/>
    <p:sldId id="281" r:id="rId4"/>
    <p:sldId id="257" r:id="rId5"/>
    <p:sldId id="263" r:id="rId6"/>
    <p:sldId id="282" r:id="rId7"/>
    <p:sldId id="266" r:id="rId8"/>
    <p:sldId id="283" r:id="rId9"/>
    <p:sldId id="267" r:id="rId10"/>
    <p:sldId id="268" r:id="rId11"/>
    <p:sldId id="269" r:id="rId12"/>
    <p:sldId id="285" r:id="rId13"/>
    <p:sldId id="270" r:id="rId14"/>
    <p:sldId id="290" r:id="rId15"/>
    <p:sldId id="286" r:id="rId16"/>
    <p:sldId id="287" r:id="rId17"/>
    <p:sldId id="288" r:id="rId18"/>
    <p:sldId id="289" r:id="rId19"/>
    <p:sldId id="291" r:id="rId20"/>
    <p:sldId id="292" r:id="rId21"/>
    <p:sldId id="272" r:id="rId22"/>
    <p:sldId id="274" r:id="rId23"/>
    <p:sldId id="293" r:id="rId24"/>
    <p:sldId id="294" r:id="rId25"/>
  </p:sldIdLst>
  <p:sldSz cx="12192000" cy="6858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Bahnschrift SemiBold" panose="020B0502040204020203" pitchFamily="34" charset="0"/>
      <p:bold r:id="rId32"/>
    </p:embeddedFont>
    <p:embeddedFont>
      <p:font typeface="Mongolian Baiti" panose="03000500000000000000" pitchFamily="66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FNO+4bGUEnUlcV5MwC0PiiuR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91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22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7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63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8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9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91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38"/>
            <a:ext cx="12192000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11829" y="3774508"/>
            <a:ext cx="802277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  <a:latin typeface="Arial" charset="0"/>
              </a:rPr>
              <a:t>Nguyen Binh </a:t>
            </a:r>
            <a:r>
              <a:rPr lang="en-US" altLang="en-US" sz="3600" dirty="0" err="1">
                <a:solidFill>
                  <a:srgbClr val="0070C0"/>
                </a:solidFill>
                <a:latin typeface="Arial" charset="0"/>
              </a:rPr>
              <a:t>Khiem</a:t>
            </a:r>
            <a:r>
              <a:rPr lang="en-US" altLang="en-US" sz="36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Secondary School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529897" y="755150"/>
            <a:ext cx="6858000" cy="21717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 morning class !!!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 7           </a:t>
            </a:r>
          </a:p>
        </p:txBody>
      </p:sp>
    </p:spTree>
    <p:extLst>
      <p:ext uri="{BB962C8B-B14F-4D97-AF65-F5344CB8AC3E}">
        <p14:creationId xmlns:p14="http://schemas.microsoft.com/office/powerpoint/2010/main" val="128381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28285" y="502125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53" name="Google Shape;253;p13"/>
          <p:cNvSpPr/>
          <p:nvPr/>
        </p:nvSpPr>
        <p:spPr>
          <a:xfrm>
            <a:off x="532371" y="46893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585156" y="36629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113675" y="1299923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8" name="Google Shape;258;p13"/>
          <p:cNvSpPr/>
          <p:nvPr/>
        </p:nvSpPr>
        <p:spPr>
          <a:xfrm>
            <a:off x="585156" y="1525150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49608" y="3000581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49608" y="4452306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2980936" y="2305774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781587" y="3738142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7747020" y="255077"/>
            <a:ext cx="4251490" cy="305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39865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3577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2550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28983" y="1285642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388459" y="1511182"/>
            <a:ext cx="24641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sister likes it.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0522" y="2226536"/>
            <a:ext cx="3073277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 didn’t go to work.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6577" y="2998800"/>
            <a:ext cx="369203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wasn’t given any prizes.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4053" y="3722139"/>
            <a:ext cx="297870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clothes were dry.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6973059" y="4444085"/>
            <a:ext cx="444865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 effect was wonderful.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/>
                <a:sym typeface="Calibri"/>
              </a:rPr>
              <a:t>6.</a:t>
            </a:r>
            <a:r>
              <a:rPr lang="en-US" sz="24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 </a:t>
            </a:r>
            <a:r>
              <a:rPr lang="en-US" sz="2400" dirty="0">
                <a:latin typeface="+mj-lt"/>
              </a:rPr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400" dirty="0">
                <a:solidFill>
                  <a:srgbClr val="00A9A5"/>
                </a:solidFill>
              </a:rPr>
              <a:t>	A. </a:t>
            </a:r>
            <a:r>
              <a:rPr lang="en-US" sz="2400" dirty="0">
                <a:solidFill>
                  <a:srgbClr val="242021"/>
                </a:solidFill>
              </a:rPr>
              <a:t>although 			</a:t>
            </a:r>
            <a:r>
              <a:rPr lang="en-US" sz="2400" dirty="0">
                <a:solidFill>
                  <a:srgbClr val="00A9A5"/>
                </a:solidFill>
              </a:rPr>
              <a:t>B. </a:t>
            </a:r>
            <a:r>
              <a:rPr lang="en-US" sz="2400" dirty="0">
                <a:solidFill>
                  <a:srgbClr val="242021"/>
                </a:solidFill>
              </a:rPr>
              <a:t>because 			</a:t>
            </a:r>
            <a:r>
              <a:rPr lang="en-US" sz="2400" dirty="0">
                <a:solidFill>
                  <a:srgbClr val="00A9A5"/>
                </a:solidFill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so</a:t>
            </a:r>
            <a:br>
              <a:rPr lang="en-US" sz="2400" dirty="0">
                <a:solidFill>
                  <a:srgbClr val="242021"/>
                </a:solidFill>
              </a:rPr>
            </a:br>
            <a:endParaRPr sz="2400" dirty="0">
              <a:latin typeface="+mj-lt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52289" y="6004874"/>
            <a:ext cx="1130246" cy="75414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GAME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194492" y="3117815"/>
            <a:ext cx="1212167" cy="10710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8095" y="1706252"/>
            <a:ext cx="4826524" cy="43350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38" y="70838"/>
            <a:ext cx="5790975" cy="697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4610" y="1905000"/>
            <a:ext cx="4172050" cy="4016287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07360" y="237769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21161" y="3345581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18228" y="4419645"/>
              <a:ext cx="1094745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16521" y="504035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22906" y="5055661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56393" y="4350150"/>
              <a:ext cx="821059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3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21649" y="2291247"/>
              <a:ext cx="662361" cy="88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19118" y="1745950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28165" y="1760674"/>
              <a:ext cx="883148" cy="66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509297" y="3027637"/>
            <a:ext cx="477908" cy="125143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5914" y="1193466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2719865" y="3289956"/>
            <a:ext cx="1277424" cy="12033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18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0" name="Heptagon 19">
            <a:hlinkClick r:id="rId3" action="ppaction://hlinksldjump"/>
          </p:cNvPr>
          <p:cNvSpPr/>
          <p:nvPr/>
        </p:nvSpPr>
        <p:spPr>
          <a:xfrm>
            <a:off x="8056247" y="244688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Heptagon 25">
            <a:hlinkClick r:id="rId4" action="ppaction://hlinksldjump"/>
          </p:cNvPr>
          <p:cNvSpPr/>
          <p:nvPr/>
        </p:nvSpPr>
        <p:spPr>
          <a:xfrm>
            <a:off x="9345223" y="244165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Heptagon 26">
            <a:hlinkClick r:id="rId5" action="ppaction://hlinksldjump"/>
          </p:cNvPr>
          <p:cNvSpPr/>
          <p:nvPr/>
        </p:nvSpPr>
        <p:spPr>
          <a:xfrm>
            <a:off x="8086568" y="3429524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Heptagon 30">
            <a:hlinkClick r:id="rId6" action="ppaction://hlinksldjump"/>
          </p:cNvPr>
          <p:cNvSpPr/>
          <p:nvPr/>
        </p:nvSpPr>
        <p:spPr>
          <a:xfrm>
            <a:off x="9375544" y="3424292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Heptagon 31">
            <a:hlinkClick r:id="rId7" action="ppaction://hlinksldjump"/>
          </p:cNvPr>
          <p:cNvSpPr/>
          <p:nvPr/>
        </p:nvSpPr>
        <p:spPr>
          <a:xfrm>
            <a:off x="8086568" y="4427665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Heptagon 32">
            <a:hlinkClick r:id="rId8" action="ppaction://hlinksldjump"/>
          </p:cNvPr>
          <p:cNvSpPr/>
          <p:nvPr/>
        </p:nvSpPr>
        <p:spPr>
          <a:xfrm>
            <a:off x="9375544" y="4422433"/>
            <a:ext cx="1099068" cy="843071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34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36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0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1.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Mary overslept this morning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she went to bed early last night.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7" name="Google Shape;287;p16"/>
          <p:cNvSpPr/>
          <p:nvPr/>
        </p:nvSpPr>
        <p:spPr>
          <a:xfrm>
            <a:off x="1450815" y="161589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2.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sun is shining, it isn’t very warm.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8" name="Google Shape;288;p16"/>
          <p:cNvSpPr/>
          <p:nvPr/>
        </p:nvSpPr>
        <p:spPr>
          <a:xfrm>
            <a:off x="8790951" y="1603098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53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3.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don’t like running,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I like swimming.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so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89" name="Google Shape;289;p16"/>
          <p:cNvSpPr/>
          <p:nvPr/>
        </p:nvSpPr>
        <p:spPr>
          <a:xfrm>
            <a:off x="1450813" y="1605509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201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b="1" dirty="0">
                <a:solidFill>
                  <a:srgbClr val="F26548"/>
                </a:solidFill>
                <a:sym typeface="Arial"/>
              </a:rPr>
              <a:t>4.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film was exciting, Jim fell asleep in the cinema.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Because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Although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endParaRPr sz="2600" dirty="0"/>
          </a:p>
        </p:txBody>
      </p:sp>
      <p:sp>
        <p:nvSpPr>
          <p:cNvPr id="290" name="Google Shape;290;p16"/>
          <p:cNvSpPr/>
          <p:nvPr/>
        </p:nvSpPr>
        <p:spPr>
          <a:xfrm>
            <a:off x="8790952" y="2073413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572423" y="1071222"/>
            <a:ext cx="11106417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sym typeface="Arial"/>
              </a:rPr>
              <a:t>5.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The story of the film is silly. </a:t>
            </a:r>
            <a:r>
              <a:rPr lang="en-US" sz="2600" dirty="0">
                <a:solidFill>
                  <a:srgbClr val="949599"/>
                </a:solidFill>
                <a:sym typeface="Arial"/>
              </a:rPr>
              <a:t>______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, many people still enjoyed it.</a:t>
            </a:r>
            <a:br>
              <a:rPr lang="en-US" sz="2600" dirty="0">
                <a:solidFill>
                  <a:srgbClr val="242021"/>
                </a:solidFill>
                <a:sym typeface="Arial"/>
              </a:rPr>
            </a:br>
            <a:r>
              <a:rPr lang="en-US" sz="2600" dirty="0">
                <a:solidFill>
                  <a:srgbClr val="242021"/>
                </a:solidFill>
                <a:sym typeface="Arial"/>
              </a:rPr>
              <a:t>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A.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However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B.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Though 			</a:t>
            </a:r>
            <a:r>
              <a:rPr lang="en-US" sz="2600" dirty="0">
                <a:solidFill>
                  <a:srgbClr val="00A9A5"/>
                </a:solidFill>
                <a:sym typeface="Arial"/>
              </a:rPr>
              <a:t>C. </a:t>
            </a:r>
            <a:r>
              <a:rPr lang="en-US" sz="2600" dirty="0">
                <a:solidFill>
                  <a:srgbClr val="242021"/>
                </a:solidFill>
                <a:sym typeface="Arial"/>
              </a:rPr>
              <a:t>But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/>
          </a:p>
        </p:txBody>
      </p:sp>
      <p:sp>
        <p:nvSpPr>
          <p:cNvPr id="291" name="Google Shape;291;p16"/>
          <p:cNvSpPr/>
          <p:nvPr/>
        </p:nvSpPr>
        <p:spPr>
          <a:xfrm>
            <a:off x="1460241" y="1605942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4266" y="78248"/>
            <a:ext cx="2525378" cy="1730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Google Shape;160;p6"/>
          <p:cNvSpPr/>
          <p:nvPr/>
        </p:nvSpPr>
        <p:spPr>
          <a:xfrm>
            <a:off x="801159" y="939579"/>
            <a:ext cx="639003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 / although/ it is/  goes out/  raining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61;p6"/>
          <p:cNvSpPr/>
          <p:nvPr/>
        </p:nvSpPr>
        <p:spPr>
          <a:xfrm>
            <a:off x="727725" y="2334937"/>
            <a:ext cx="7528166" cy="523180"/>
          </a:xfrm>
          <a:prstGeom prst="rect">
            <a:avLst/>
          </a:prstGeom>
          <a:solidFill>
            <a:schemeClr val="accent6">
              <a:alpha val="69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/ is / good/ though /marks /gets /she /lazy.</a:t>
            </a:r>
            <a:endParaRPr sz="2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62;p6"/>
          <p:cNvSpPr/>
          <p:nvPr/>
        </p:nvSpPr>
        <p:spPr>
          <a:xfrm>
            <a:off x="505072" y="5089748"/>
            <a:ext cx="11334572" cy="4924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4.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movie/ very interesting / . However, /is not/ /people/ like to watch still /it.</a:t>
            </a:r>
          </a:p>
        </p:txBody>
      </p:sp>
      <p:sp>
        <p:nvSpPr>
          <p:cNvPr id="12" name="Google Shape;163;p6"/>
          <p:cNvSpPr/>
          <p:nvPr/>
        </p:nvSpPr>
        <p:spPr>
          <a:xfrm>
            <a:off x="727725" y="3751916"/>
            <a:ext cx="8756743" cy="5231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/failed / he /studied hard /. However,/  the exam.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0;p6"/>
          <p:cNvSpPr/>
          <p:nvPr/>
        </p:nvSpPr>
        <p:spPr>
          <a:xfrm>
            <a:off x="801159" y="1588278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159" y="3043406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159" y="4355806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1159" y="5743280"/>
            <a:ext cx="1142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22629" y="380122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367238" y="33930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20023" y="23666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1941007" y="1855320"/>
            <a:ext cx="465513" cy="44334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59299" y="6315959"/>
            <a:ext cx="499621" cy="42420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9518" y="1301326"/>
            <a:ext cx="990442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6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600" b="1" dirty="0">
                <a:solidFill>
                  <a:srgbClr val="ED7D31">
                    <a:lumMod val="75000"/>
                  </a:srgbClr>
                </a:solidFill>
                <a:cs typeface="Calibri"/>
                <a:sym typeface="Calibri"/>
              </a:rPr>
              <a:t>6.</a:t>
            </a:r>
            <a:r>
              <a:rPr lang="en-US" sz="2600" dirty="0"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rgbClr val="949599"/>
                </a:solidFill>
              </a:rPr>
              <a:t>______ </a:t>
            </a:r>
            <a:r>
              <a:rPr lang="en-US" sz="2600" dirty="0"/>
              <a:t>it is a comedy, I don't find it funny.</a:t>
            </a:r>
          </a:p>
          <a:p>
            <a:pPr lvl="0">
              <a:lnSpc>
                <a:spcPct val="120000"/>
              </a:lnSpc>
            </a:pPr>
            <a:r>
              <a:rPr lang="en-US" sz="2600" dirty="0">
                <a:solidFill>
                  <a:srgbClr val="00A9A5"/>
                </a:solidFill>
              </a:rPr>
              <a:t>	A. </a:t>
            </a:r>
            <a:r>
              <a:rPr lang="en-US" sz="2600" dirty="0">
                <a:solidFill>
                  <a:srgbClr val="242021"/>
                </a:solidFill>
              </a:rPr>
              <a:t>although 			</a:t>
            </a:r>
            <a:r>
              <a:rPr lang="en-US" sz="2600" dirty="0">
                <a:solidFill>
                  <a:srgbClr val="00A9A5"/>
                </a:solidFill>
              </a:rPr>
              <a:t>B. </a:t>
            </a:r>
            <a:r>
              <a:rPr lang="en-US" sz="2600" dirty="0">
                <a:solidFill>
                  <a:srgbClr val="242021"/>
                </a:solidFill>
              </a:rPr>
              <a:t>because 			</a:t>
            </a:r>
            <a:r>
              <a:rPr lang="en-US" sz="2600" dirty="0">
                <a:solidFill>
                  <a:srgbClr val="00A9A5"/>
                </a:solidFill>
              </a:rPr>
              <a:t>C. </a:t>
            </a:r>
            <a:r>
              <a:rPr lang="en-US" sz="2600" dirty="0">
                <a:solidFill>
                  <a:srgbClr val="242021"/>
                </a:solidFill>
              </a:rPr>
              <a:t>so</a:t>
            </a:r>
            <a:br>
              <a:rPr lang="en-US" sz="2600" dirty="0">
                <a:solidFill>
                  <a:srgbClr val="242021"/>
                </a:solidFill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065114" y="871343"/>
            <a:ext cx="21491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419179" y="85508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471964" y="75244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293104" y="132933"/>
            <a:ext cx="3697006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808751" y="832067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r>
              <a:rPr lang="en-US" sz="4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Connectors of contrast</a:t>
            </a:r>
            <a:endParaRPr dirty="0"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866781" y="1816738"/>
            <a:ext cx="8514892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3860803" y="1143001"/>
            <a:ext cx="4127500" cy="6477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235200" y="2590801"/>
            <a:ext cx="8839200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Do more exercises in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</a:rPr>
              <a:t> Prepare: Unit 4: Communication</a:t>
            </a:r>
          </a:p>
        </p:txBody>
      </p:sp>
      <p:pic>
        <p:nvPicPr>
          <p:cNvPr id="5" name="Google Shape;37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20" y="4526893"/>
            <a:ext cx="3701453" cy="214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8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6"/>
            <a:ext cx="9173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72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7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;p5"/>
          <p:cNvSpPr/>
          <p:nvPr/>
        </p:nvSpPr>
        <p:spPr>
          <a:xfrm>
            <a:off x="214270" y="138098"/>
            <a:ext cx="1883767" cy="37874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WARM-UP</a:t>
            </a:r>
            <a:endParaRPr sz="2000" b="1" dirty="0">
              <a:solidFill>
                <a:schemeClr val="dk1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/>
          <p:cNvSpPr/>
          <p:nvPr/>
        </p:nvSpPr>
        <p:spPr>
          <a:xfrm>
            <a:off x="2462527" y="78248"/>
            <a:ext cx="3432041" cy="498815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Bahnschrift SemiBold" panose="020B0502040204020203" pitchFamily="34" charset="0"/>
                <a:ea typeface="Calibri"/>
                <a:cs typeface="Calibri"/>
                <a:sym typeface="Calibri"/>
              </a:rPr>
              <a:t>Sentence puzzling</a:t>
            </a:r>
            <a:endParaRPr sz="2800" b="1" dirty="0">
              <a:solidFill>
                <a:srgbClr val="C00000"/>
              </a:solidFill>
              <a:latin typeface="Bahnschrift SemiBold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2;p5" descr="Jigsaw puzzle - Simple English Wikipedia, the free encyclo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3183" y="78248"/>
            <a:ext cx="2821021" cy="2538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Google Shape;160;p6"/>
          <p:cNvSpPr/>
          <p:nvPr/>
        </p:nvSpPr>
        <p:spPr>
          <a:xfrm>
            <a:off x="606606" y="1442363"/>
            <a:ext cx="68804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1.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although it is raining.</a:t>
            </a:r>
            <a:endParaRPr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606" y="2413184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2.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though she is lazy.</a:t>
            </a:r>
            <a:endParaRPr lang="en-US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057" y="3384045"/>
            <a:ext cx="97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3. </a:t>
            </a:r>
            <a:r>
              <a:rPr lang="en-US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However, he failed the exam.</a:t>
            </a:r>
            <a:endParaRPr lang="en-US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057" y="4216990"/>
            <a:ext cx="1160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4.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movie is not very interesting.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r, people still like to watch it.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597" y="188798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4450" y="2830749"/>
            <a:ext cx="1058549" cy="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728" y="3829487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5831" y="4606914"/>
            <a:ext cx="1149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60375" y="237708"/>
            <a:ext cx="15031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Unit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2275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Open Sans"/>
                <a:sym typeface="Open Sans"/>
              </a:rPr>
              <a:t>FILMS</a:t>
            </a:r>
            <a:endParaRPr dirty="0">
              <a:latin typeface="Arial Black" panose="020B0A040201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6171" y="1925026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15535" y="906760"/>
            <a:ext cx="117008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dirty="0"/>
          </a:p>
        </p:txBody>
      </p:sp>
      <p:sp>
        <p:nvSpPr>
          <p:cNvPr id="193" name="Google Shape;193;p8"/>
          <p:cNvSpPr txBox="1"/>
          <p:nvPr/>
        </p:nvSpPr>
        <p:spPr>
          <a:xfrm>
            <a:off x="118392" y="25885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dirty="0"/>
          </a:p>
        </p:txBody>
      </p:sp>
      <p:sp>
        <p:nvSpPr>
          <p:cNvPr id="194" name="Google Shape;194;p8"/>
          <p:cNvSpPr txBox="1"/>
          <p:nvPr/>
        </p:nvSpPr>
        <p:spPr>
          <a:xfrm>
            <a:off x="8941557" y="2345153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dirty="0"/>
          </a:p>
        </p:txBody>
      </p:sp>
      <p:sp>
        <p:nvSpPr>
          <p:cNvPr id="195" name="Google Shape;195;p8"/>
          <p:cNvSpPr/>
          <p:nvPr/>
        </p:nvSpPr>
        <p:spPr>
          <a:xfrm>
            <a:off x="422505" y="5220860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6" name="Google Shape;196;p8"/>
          <p:cNvSpPr/>
          <p:nvPr/>
        </p:nvSpPr>
        <p:spPr>
          <a:xfrm>
            <a:off x="422505" y="5739795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15535" y="83018"/>
            <a:ext cx="558838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Grammar: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Connectors of contrast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953972" y="655604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453992" y="66591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06777" y="56327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66427" y="1590992"/>
            <a:ext cx="103340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film.</a:t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  <a:b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5. We played well. We couldn't win the match. </a:t>
            </a:r>
          </a:p>
        </p:txBody>
      </p:sp>
    </p:spTree>
    <p:extLst>
      <p:ext uri="{BB962C8B-B14F-4D97-AF65-F5344CB8AC3E}">
        <p14:creationId xmlns:p14="http://schemas.microsoft.com/office/powerpoint/2010/main" val="4737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30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027862" y="1793972"/>
            <a:ext cx="113723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dirty="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 dirty="0"/>
          </a:p>
        </p:txBody>
      </p:sp>
      <p:pic>
        <p:nvPicPr>
          <p:cNvPr id="8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7563" y="930898"/>
            <a:ext cx="2050474" cy="11322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8611" y="1281099"/>
            <a:ext cx="867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1. 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questions were very difficult. He solved them easily.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611" y="2863863"/>
            <a:ext cx="9399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2. 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 was a great actor. He never played a leading role in a film.</a:t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16248" y="4724946"/>
            <a:ext cx="9852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048DA4"/>
                </a:solidFill>
              </a:rPr>
              <a:t>Although/ Though </a:t>
            </a:r>
            <a:r>
              <a:rPr lang="en-US" sz="2000" dirty="0"/>
              <a:t>they spent a lot of money on the film, it wasn’t a big success.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The film wasn’t a big success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they spent a lot of money on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6248" y="4286550"/>
            <a:ext cx="1025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3. They spent a lot of money on the film. The film wasn't a big success</a:t>
            </a:r>
            <a:b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248" y="3247990"/>
            <a:ext cx="999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rgbClr val="048DA4"/>
                </a:solidFill>
              </a:rPr>
              <a:t>Although/ Though </a:t>
            </a:r>
            <a:r>
              <a:rPr lang="en-US" sz="2000" dirty="0"/>
              <a:t>he was a great actor, he never played a leading role in a film.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</a:rPr>
              <a:t>or</a:t>
            </a:r>
            <a:r>
              <a:rPr lang="en-US" sz="2000" dirty="0"/>
              <a:t> He never played a leading role in a film </a:t>
            </a:r>
            <a:r>
              <a:rPr lang="en-US" sz="2000" b="1" dirty="0">
                <a:solidFill>
                  <a:srgbClr val="048DA4"/>
                </a:solidFill>
              </a:rPr>
              <a:t>although/though </a:t>
            </a:r>
            <a:r>
              <a:rPr lang="en-US" sz="2000" dirty="0"/>
              <a:t>he was a great 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729" y="3513635"/>
            <a:ext cx="860060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048DA4"/>
                </a:solidFill>
              </a:rPr>
              <a:t>Although/ Though </a:t>
            </a:r>
            <a:r>
              <a:rPr lang="en-US" sz="2200" dirty="0"/>
              <a:t>we played well, we couldn’t win the match.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We couldn’t win the match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we played well.</a:t>
            </a:r>
          </a:p>
        </p:txBody>
      </p:sp>
      <p:sp>
        <p:nvSpPr>
          <p:cNvPr id="5" name="Google Shape;229;p11"/>
          <p:cNvSpPr txBox="1"/>
          <p:nvPr/>
        </p:nvSpPr>
        <p:spPr>
          <a:xfrm>
            <a:off x="1166408" y="66928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6" name="Google Shape;230;p11"/>
          <p:cNvSpPr/>
          <p:nvPr/>
        </p:nvSpPr>
        <p:spPr>
          <a:xfrm>
            <a:off x="666428" y="67959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11"/>
          <p:cNvSpPr txBox="1"/>
          <p:nvPr/>
        </p:nvSpPr>
        <p:spPr>
          <a:xfrm>
            <a:off x="719213" y="57695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233;p11"/>
          <p:cNvSpPr txBox="1"/>
          <p:nvPr/>
        </p:nvSpPr>
        <p:spPr>
          <a:xfrm>
            <a:off x="154558" y="67824"/>
            <a:ext cx="2542460" cy="523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PRACTICE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49164" y="563271"/>
            <a:ext cx="2050474" cy="12623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17729" y="2950655"/>
            <a:ext cx="10117041" cy="66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5. We played well. We couldn't win the match.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7729" y="1372294"/>
            <a:ext cx="876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4. The film was a comedy. I didn't find it funny at all.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7729" y="1844059"/>
            <a:ext cx="1023519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048DA4"/>
                </a:solidFill>
              </a:rPr>
              <a:t>Although/ Though </a:t>
            </a:r>
            <a:r>
              <a:rPr lang="en-US" sz="2200" dirty="0"/>
              <a:t>the film was a comedy, I didn’t find it funny at all.</a:t>
            </a:r>
          </a:p>
          <a:p>
            <a:pPr lvl="0">
              <a:lnSpc>
                <a:spcPct val="150000"/>
              </a:lnSpc>
            </a:pPr>
            <a:r>
              <a:rPr lang="en-US" sz="2200" b="1" dirty="0">
                <a:solidFill>
                  <a:srgbClr val="ED7D31"/>
                </a:solidFill>
              </a:rPr>
              <a:t>or</a:t>
            </a:r>
            <a:r>
              <a:rPr lang="en-US" sz="2200" dirty="0"/>
              <a:t> I didn’t find the film funny at all </a:t>
            </a:r>
            <a:r>
              <a:rPr lang="en-US" sz="2200" b="1" dirty="0">
                <a:solidFill>
                  <a:srgbClr val="048DA4"/>
                </a:solidFill>
              </a:rPr>
              <a:t>although/though </a:t>
            </a:r>
            <a:r>
              <a:rPr lang="en-US" sz="2200" dirty="0"/>
              <a:t>it was a comedy.</a:t>
            </a:r>
          </a:p>
        </p:txBody>
      </p:sp>
    </p:spTree>
    <p:extLst>
      <p:ext uri="{BB962C8B-B14F-4D97-AF65-F5344CB8AC3E}">
        <p14:creationId xmlns:p14="http://schemas.microsoft.com/office/powerpoint/2010/main" val="4105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317397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41" name="Google Shape;241;p12"/>
          <p:cNvSpPr/>
          <p:nvPr/>
        </p:nvSpPr>
        <p:spPr>
          <a:xfrm>
            <a:off x="576198" y="2842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815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6030" y="2035597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1669</Words>
  <Application>Microsoft Office PowerPoint</Application>
  <PresentationFormat>Widescreen</PresentationFormat>
  <Paragraphs>171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Mongolian Baiti</vt:lpstr>
      <vt:lpstr>Arial</vt:lpstr>
      <vt:lpstr>Wingdings</vt:lpstr>
      <vt:lpstr>Times New Roman</vt:lpstr>
      <vt:lpstr>Calibri</vt:lpstr>
      <vt:lpstr>Noto Sans Symbols</vt:lpstr>
      <vt:lpstr>UVN Bay Buom Nang</vt:lpstr>
      <vt:lpstr>Arial Narrow</vt:lpstr>
      <vt:lpstr>Bahnschrift SemiBold</vt:lpstr>
      <vt:lpstr>Arial Black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20</cp:revision>
  <dcterms:created xsi:type="dcterms:W3CDTF">2020-12-09T02:04:09Z</dcterms:created>
  <dcterms:modified xsi:type="dcterms:W3CDTF">2025-02-09T15:06:58Z</dcterms:modified>
</cp:coreProperties>
</file>