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5" r:id="rId2"/>
  </p:sldMasterIdLst>
  <p:notesMasterIdLst>
    <p:notesMasterId r:id="rId36"/>
  </p:notesMasterIdLst>
  <p:sldIdLst>
    <p:sldId id="456" r:id="rId3"/>
    <p:sldId id="582" r:id="rId4"/>
    <p:sldId id="583" r:id="rId5"/>
    <p:sldId id="326" r:id="rId6"/>
    <p:sldId id="574" r:id="rId7"/>
    <p:sldId id="591" r:id="rId8"/>
    <p:sldId id="483" r:id="rId9"/>
    <p:sldId id="584" r:id="rId10"/>
    <p:sldId id="585" r:id="rId11"/>
    <p:sldId id="589" r:id="rId12"/>
    <p:sldId id="588" r:id="rId13"/>
    <p:sldId id="587" r:id="rId14"/>
    <p:sldId id="586" r:id="rId15"/>
    <p:sldId id="597" r:id="rId16"/>
    <p:sldId id="598" r:id="rId17"/>
    <p:sldId id="604" r:id="rId18"/>
    <p:sldId id="605" r:id="rId19"/>
    <p:sldId id="599" r:id="rId20"/>
    <p:sldId id="600" r:id="rId21"/>
    <p:sldId id="601" r:id="rId22"/>
    <p:sldId id="606" r:id="rId23"/>
    <p:sldId id="603" r:id="rId24"/>
    <p:sldId id="607" r:id="rId25"/>
    <p:sldId id="608" r:id="rId26"/>
    <p:sldId id="612" r:id="rId27"/>
    <p:sldId id="613" r:id="rId28"/>
    <p:sldId id="611" r:id="rId29"/>
    <p:sldId id="610" r:id="rId30"/>
    <p:sldId id="543" r:id="rId31"/>
    <p:sldId id="616" r:id="rId32"/>
    <p:sldId id="609" r:id="rId33"/>
    <p:sldId id="619" r:id="rId34"/>
    <p:sldId id="576" r:id="rId3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uan Nguyen Thi My" initials="TNTM" lastIdx="1" clrIdx="0">
    <p:extLst>
      <p:ext uri="{19B8F6BF-5375-455C-9EA6-DF929625EA0E}">
        <p15:presenceInfo xmlns:p15="http://schemas.microsoft.com/office/powerpoint/2012/main" userId="Thuan Nguyen Thi My" providerId="None"/>
      </p:ext>
    </p:extLst>
  </p:cmAuthor>
  <p:cmAuthor id="2" name="ADMIN" initials="A" lastIdx="2" clrIdx="1"/>
  <p:cmAuthor id="3" name="PC" initials="P"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2023C"/>
    <a:srgbClr val="DE4654"/>
    <a:srgbClr val="8BCD43"/>
    <a:srgbClr val="54304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85" d="100"/>
          <a:sy n="85" d="100"/>
        </p:scale>
        <p:origin x="764" y="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comments/comment1.xml><?xml version="1.0" encoding="utf-8"?>
<p:cmLst xmlns:a="http://schemas.openxmlformats.org/drawingml/2006/main" xmlns:r="http://schemas.openxmlformats.org/officeDocument/2006/relationships" xmlns:p="http://schemas.openxmlformats.org/presentationml/2006/main">
  <p:cm authorId="3" dt="2023-07-25T08:34:31.736" idx="1">
    <p:pos x="2863" y="600"/>
    <p:text>Phần này nên đặt thêm câu hỏi để hs tự đưa ra phương pháp giải, gv không nên đưa ra pp giải ngay. ( Chỉnh sửa cả trong phần w nữa ạ)</p:text>
  </p:cm>
  <p:cm authorId="3" dt="2023-07-27T08:35:34.140" idx="2">
    <p:pos x="2894" y="691"/>
    <p:text>đã bổ sung</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8A3592-FEF6-4F18-A34B-F0E5D14EE5C6}" type="datetimeFigureOut">
              <a:rPr lang="en-US" smtClean="0"/>
              <a:t>2/18/2025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986841-B6E9-4602-99D2-E5DE711450F7}" type="slidenum">
              <a:rPr lang="en-US" smtClean="0"/>
              <a:t>‹#›</a:t>
            </a:fld>
            <a:endParaRPr lang="en-US"/>
          </a:p>
        </p:txBody>
      </p:sp>
    </p:spTree>
    <p:extLst>
      <p:ext uri="{BB962C8B-B14F-4D97-AF65-F5344CB8AC3E}">
        <p14:creationId xmlns:p14="http://schemas.microsoft.com/office/powerpoint/2010/main" val="52824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2B979B6-8E7C-4E90-8C9D-F537DFD7086F}" type="slidenum">
              <a:rPr lang="en-US" smtClean="0"/>
              <a:pPr>
                <a:defRPr/>
              </a:pPr>
              <a:t>1</a:t>
            </a:fld>
            <a:endParaRPr lang="en-US"/>
          </a:p>
        </p:txBody>
      </p:sp>
    </p:spTree>
    <p:extLst>
      <p:ext uri="{BB962C8B-B14F-4D97-AF65-F5344CB8AC3E}">
        <p14:creationId xmlns:p14="http://schemas.microsoft.com/office/powerpoint/2010/main" val="2783115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2B979B6-8E7C-4E90-8C9D-F537DFD7086F}" type="slidenum">
              <a:rPr lang="en-US" smtClean="0"/>
              <a:t>29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C38DDCE-A2E0-4ED5-91D6-A39DA716103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E1D2B-0CA4-49DE-8ACE-2DF230ACA4E4}" type="slidenum">
              <a:rPr lang="en-US" smtClean="0"/>
              <a:t>‹#›</a:t>
            </a:fld>
            <a:endParaRPr lang="en-US"/>
          </a:p>
        </p:txBody>
      </p:sp>
    </p:spTree>
    <p:extLst>
      <p:ext uri="{BB962C8B-B14F-4D97-AF65-F5344CB8AC3E}">
        <p14:creationId xmlns:p14="http://schemas.microsoft.com/office/powerpoint/2010/main" val="744794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38DDCE-A2E0-4ED5-91D6-A39DA716103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E1D2B-0CA4-49DE-8ACE-2DF230ACA4E4}" type="slidenum">
              <a:rPr lang="en-US" smtClean="0"/>
              <a:t>‹#›</a:t>
            </a:fld>
            <a:endParaRPr lang="en-US"/>
          </a:p>
        </p:txBody>
      </p:sp>
    </p:spTree>
    <p:extLst>
      <p:ext uri="{BB962C8B-B14F-4D97-AF65-F5344CB8AC3E}">
        <p14:creationId xmlns:p14="http://schemas.microsoft.com/office/powerpoint/2010/main" val="246487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38DDCE-A2E0-4ED5-91D6-A39DA716103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E1D2B-0CA4-49DE-8ACE-2DF230ACA4E4}" type="slidenum">
              <a:rPr lang="en-US" smtClean="0"/>
              <a:t>‹#›</a:t>
            </a:fld>
            <a:endParaRPr lang="en-US"/>
          </a:p>
        </p:txBody>
      </p:sp>
    </p:spTree>
    <p:extLst>
      <p:ext uri="{BB962C8B-B14F-4D97-AF65-F5344CB8AC3E}">
        <p14:creationId xmlns:p14="http://schemas.microsoft.com/office/powerpoint/2010/main" val="3600897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927346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21934345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8610885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4149387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defTabSz="685800"/>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36326893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defTabSz="685800"/>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37553686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685800"/>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4615486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034018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38DDCE-A2E0-4ED5-91D6-A39DA716103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E1D2B-0CA4-49DE-8ACE-2DF230ACA4E4}" type="slidenum">
              <a:rPr lang="en-US" smtClean="0"/>
              <a:t>‹#›</a:t>
            </a:fld>
            <a:endParaRPr lang="en-US"/>
          </a:p>
        </p:txBody>
      </p:sp>
    </p:spTree>
    <p:extLst>
      <p:ext uri="{BB962C8B-B14F-4D97-AF65-F5344CB8AC3E}">
        <p14:creationId xmlns:p14="http://schemas.microsoft.com/office/powerpoint/2010/main" val="19774962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defTabSz="685800"/>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10390351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854198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defTabSz="685800"/>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4105473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38DDCE-A2E0-4ED5-91D6-A39DA716103D}"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E1D2B-0CA4-49DE-8ACE-2DF230ACA4E4}" type="slidenum">
              <a:rPr lang="en-US" smtClean="0"/>
              <a:t>‹#›</a:t>
            </a:fld>
            <a:endParaRPr lang="en-US"/>
          </a:p>
        </p:txBody>
      </p:sp>
    </p:spTree>
    <p:extLst>
      <p:ext uri="{BB962C8B-B14F-4D97-AF65-F5344CB8AC3E}">
        <p14:creationId xmlns:p14="http://schemas.microsoft.com/office/powerpoint/2010/main" val="1214131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C38DDCE-A2E0-4ED5-91D6-A39DA716103D}"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E1D2B-0CA4-49DE-8ACE-2DF230ACA4E4}" type="slidenum">
              <a:rPr lang="en-US" smtClean="0"/>
              <a:t>‹#›</a:t>
            </a:fld>
            <a:endParaRPr lang="en-US"/>
          </a:p>
        </p:txBody>
      </p:sp>
    </p:spTree>
    <p:extLst>
      <p:ext uri="{BB962C8B-B14F-4D97-AF65-F5344CB8AC3E}">
        <p14:creationId xmlns:p14="http://schemas.microsoft.com/office/powerpoint/2010/main" val="866246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38DDCE-A2E0-4ED5-91D6-A39DA716103D}"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6E1D2B-0CA4-49DE-8ACE-2DF230ACA4E4}" type="slidenum">
              <a:rPr lang="en-US" smtClean="0"/>
              <a:t>‹#›</a:t>
            </a:fld>
            <a:endParaRPr lang="en-US"/>
          </a:p>
        </p:txBody>
      </p:sp>
    </p:spTree>
    <p:extLst>
      <p:ext uri="{BB962C8B-B14F-4D97-AF65-F5344CB8AC3E}">
        <p14:creationId xmlns:p14="http://schemas.microsoft.com/office/powerpoint/2010/main" val="3313659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38DDCE-A2E0-4ED5-91D6-A39DA716103D}"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6E1D2B-0CA4-49DE-8ACE-2DF230ACA4E4}" type="slidenum">
              <a:rPr lang="en-US" smtClean="0"/>
              <a:t>‹#›</a:t>
            </a:fld>
            <a:endParaRPr lang="en-US"/>
          </a:p>
        </p:txBody>
      </p:sp>
    </p:spTree>
    <p:extLst>
      <p:ext uri="{BB962C8B-B14F-4D97-AF65-F5344CB8AC3E}">
        <p14:creationId xmlns:p14="http://schemas.microsoft.com/office/powerpoint/2010/main" val="1634723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38DDCE-A2E0-4ED5-91D6-A39DA716103D}"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6E1D2B-0CA4-49DE-8ACE-2DF230ACA4E4}" type="slidenum">
              <a:rPr lang="en-US" smtClean="0"/>
              <a:t>‹#›</a:t>
            </a:fld>
            <a:endParaRPr lang="en-US"/>
          </a:p>
        </p:txBody>
      </p:sp>
    </p:spTree>
    <p:extLst>
      <p:ext uri="{BB962C8B-B14F-4D97-AF65-F5344CB8AC3E}">
        <p14:creationId xmlns:p14="http://schemas.microsoft.com/office/powerpoint/2010/main" val="3137457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38DDCE-A2E0-4ED5-91D6-A39DA716103D}"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E1D2B-0CA4-49DE-8ACE-2DF230ACA4E4}" type="slidenum">
              <a:rPr lang="en-US" smtClean="0"/>
              <a:t>‹#›</a:t>
            </a:fld>
            <a:endParaRPr lang="en-US"/>
          </a:p>
        </p:txBody>
      </p:sp>
    </p:spTree>
    <p:extLst>
      <p:ext uri="{BB962C8B-B14F-4D97-AF65-F5344CB8AC3E}">
        <p14:creationId xmlns:p14="http://schemas.microsoft.com/office/powerpoint/2010/main" val="3778017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38DDCE-A2E0-4ED5-91D6-A39DA716103D}"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E1D2B-0CA4-49DE-8ACE-2DF230ACA4E4}" type="slidenum">
              <a:rPr lang="en-US" smtClean="0"/>
              <a:t>‹#›</a:t>
            </a:fld>
            <a:endParaRPr lang="en-US"/>
          </a:p>
        </p:txBody>
      </p:sp>
    </p:spTree>
    <p:extLst>
      <p:ext uri="{BB962C8B-B14F-4D97-AF65-F5344CB8AC3E}">
        <p14:creationId xmlns:p14="http://schemas.microsoft.com/office/powerpoint/2010/main" val="4169509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EC38DDCE-A2E0-4ED5-91D6-A39DA716103D}" type="datetimeFigureOut">
              <a:rPr lang="en-US" smtClean="0"/>
              <a:t>2/18/2025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6E1D2B-0CA4-49DE-8ACE-2DF230ACA4E4}" type="slidenum">
              <a:rPr lang="en-US" smtClean="0"/>
              <a:t>‹#›</a:t>
            </a:fld>
            <a:endParaRPr lang="en-US"/>
          </a:p>
        </p:txBody>
      </p:sp>
    </p:spTree>
    <p:extLst>
      <p:ext uri="{BB962C8B-B14F-4D97-AF65-F5344CB8AC3E}">
        <p14:creationId xmlns:p14="http://schemas.microsoft.com/office/powerpoint/2010/main" val="23841185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685800"/>
            <a:fld id="{DBCBD83C-BA82-47F8-9295-EA3125CA98E0}" type="datetimeFigureOut">
              <a:rPr lang="en-US" smtClean="0">
                <a:solidFill>
                  <a:prstClr val="black">
                    <a:tint val="75000"/>
                  </a:prstClr>
                </a:solidFill>
              </a:rPr>
              <a:pPr defTabSz="685800"/>
              <a:t>2/18/2025</a:t>
            </a:fld>
            <a:endParaRPr 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defTabSz="685800"/>
            <a:endParaRPr 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685800"/>
            <a:fld id="{07B38D34-B18E-4856-AA86-90741F94515A}" type="slidenum">
              <a:rPr lang="en-US" smtClean="0">
                <a:solidFill>
                  <a:prstClr val="black">
                    <a:tint val="75000"/>
                  </a:prstClr>
                </a:solidFill>
              </a:rPr>
              <a:pPr defTabSz="685800"/>
              <a:t>‹#›</a:t>
            </a:fld>
            <a:endParaRPr lang="en-US">
              <a:solidFill>
                <a:prstClr val="black">
                  <a:tint val="75000"/>
                </a:prstClr>
              </a:solidFill>
            </a:endParaRPr>
          </a:p>
        </p:txBody>
      </p:sp>
    </p:spTree>
    <p:extLst>
      <p:ext uri="{BB962C8B-B14F-4D97-AF65-F5344CB8AC3E}">
        <p14:creationId xmlns:p14="http://schemas.microsoft.com/office/powerpoint/2010/main" val="3036813282"/>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www.publicdomainpictures.net/en/view-image.php?image=317882&amp;picture=abstract-background"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hyperlink" Target="https://www.publicdomainpictures.net/en/view-image.php?image=317882&amp;picture=abstract-background" TargetMode="External"/><Relationship Id="rId2" Type="http://schemas.openxmlformats.org/officeDocument/2006/relationships/image" Target="../media/image6.jpeg"/><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29.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 Id="rId5" Type="http://schemas.openxmlformats.org/officeDocument/2006/relationships/image" Target="../media/image35.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vietnamnet.vn/" TargetMode="External"/><Relationship Id="rId2" Type="http://schemas.openxmlformats.org/officeDocument/2006/relationships/hyperlink" Target="https://baochinhphu.v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n 2"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6437E96C-B4D7-4CA6-90EE-43A5C748EF9C}"/>
              </a:ext>
            </a:extLst>
          </p:cNvPr>
          <p:cNvSpPr/>
          <p:nvPr/>
        </p:nvSpPr>
        <p:spPr>
          <a:xfrm>
            <a:off x="1428750" y="628650"/>
            <a:ext cx="3143250" cy="3086100"/>
          </a:xfrm>
          <a:prstGeom prst="sun">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rPr>
              <a:t>HOẠT ĐỘNG</a:t>
            </a:r>
          </a:p>
        </p:txBody>
      </p:sp>
      <p:sp>
        <p:nvSpPr>
          <p:cNvPr id="11" name="TextBox 10"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B812FD0D-3345-4D97-BED4-5A0590056D2D}"/>
              </a:ext>
            </a:extLst>
          </p:cNvPr>
          <p:cNvSpPr txBox="1"/>
          <p:nvPr/>
        </p:nvSpPr>
        <p:spPr>
          <a:xfrm>
            <a:off x="4593265" y="1863382"/>
            <a:ext cx="1731335" cy="646331"/>
          </a:xfrm>
          <a:prstGeom prst="rect">
            <a:avLst/>
          </a:prstGeom>
          <a:solidFill>
            <a:srgbClr val="FFFF00"/>
          </a:solidFill>
        </p:spPr>
        <p:txBody>
          <a:bodyPr wrap="square">
            <a:spAutoFit/>
          </a:bodyPr>
          <a:lstStyle/>
          <a:p>
            <a:r>
              <a:rPr lang="en-US" sz="3600" b="1" dirty="0" err="1">
                <a:solidFill>
                  <a:srgbClr val="FF0000"/>
                </a:solidFill>
                <a:latin typeface="Times New Roman" panose="02020603050405020304" pitchFamily="18" charset="0"/>
              </a:rPr>
              <a:t>Mở</a:t>
            </a:r>
            <a:r>
              <a:rPr lang="en-US" sz="3600" b="1" dirty="0">
                <a:solidFill>
                  <a:srgbClr val="FF0000"/>
                </a:solidFill>
                <a:latin typeface="Times New Roman" panose="02020603050405020304" pitchFamily="18" charset="0"/>
              </a:rPr>
              <a:t> </a:t>
            </a:r>
            <a:r>
              <a:rPr lang="en-US" sz="3600" b="1" dirty="0" err="1">
                <a:solidFill>
                  <a:srgbClr val="FF0000"/>
                </a:solidFill>
                <a:latin typeface="Times New Roman" panose="02020603050405020304" pitchFamily="18" charset="0"/>
              </a:rPr>
              <a:t>đầu</a:t>
            </a:r>
            <a:endParaRPr lang="en-US" sz="3600" dirty="0"/>
          </a:p>
        </p:txBody>
      </p:sp>
      <p:pic>
        <p:nvPicPr>
          <p:cNvPr id="6" name="Hình ảnh 5"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C4143E7E-651B-40FB-A4A2-3F088BFE4B68}"/>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8711" t="12222" r="20015" b="20370"/>
          <a:stretch/>
        </p:blipFill>
        <p:spPr>
          <a:xfrm>
            <a:off x="5276850" y="2633787"/>
            <a:ext cx="2305049" cy="2231484"/>
          </a:xfrm>
          <a:prstGeom prst="ellipse">
            <a:avLst/>
          </a:prstGeom>
        </p:spPr>
      </p:pic>
    </p:spTree>
    <p:extLst>
      <p:ext uri="{BB962C8B-B14F-4D97-AF65-F5344CB8AC3E}">
        <p14:creationId xmlns:p14="http://schemas.microsoft.com/office/powerpoint/2010/main" val="2644939870"/>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descr="OPL20U25GSXzBJYl68kk8uQGfFKzs7yb1M4KJWUiLk6ZEvGF+qCIPSnY57AbBFCvTW2023.15.47+K4lPs7H94VUqPe2XwIsfPRnrXQE//QTEXxb8/8N4CNc6FpgZahzpTjFhMzSA7T/nHJa11DE8Ng2TP3iAmRczFlmslSuUNOgUeb6yRvs0="/>
          <p:cNvSpPr/>
          <p:nvPr/>
        </p:nvSpPr>
        <p:spPr>
          <a:xfrm>
            <a:off x="304800" y="32905"/>
            <a:ext cx="8534400" cy="4947508"/>
          </a:xfrm>
          <a:prstGeom prst="rect">
            <a:avLst/>
          </a:prstGeom>
        </p:spPr>
        <p:txBody>
          <a:bodyPr wrap="square">
            <a:spAutoFit/>
          </a:bodyPr>
          <a:lstStyle/>
          <a:p>
            <a:pPr algn="just">
              <a:spcBef>
                <a:spcPts val="300"/>
              </a:spcBef>
              <a:spcAft>
                <a:spcPts val="300"/>
              </a:spcAft>
            </a:pPr>
            <a:r>
              <a:rPr lang="vi-VN" sz="2800">
                <a:solidFill>
                  <a:srgbClr val="000000"/>
                </a:solidFill>
                <a:latin typeface="Times New Roman" panose="02020603050405020304" pitchFamily="18" charset="0"/>
                <a:ea typeface="Times New Roman" panose="02020603050405020304" pitchFamily="18" charset="0"/>
              </a:rPr>
              <a:t>      Có nhiều cách để thu </a:t>
            </a:r>
            <a:r>
              <a:rPr lang="en-US" sz="2800">
                <a:solidFill>
                  <a:srgbClr val="000000"/>
                </a:solidFill>
                <a:latin typeface="Times New Roman" panose="02020603050405020304" pitchFamily="18" charset="0"/>
                <a:ea typeface="Times New Roman" panose="02020603050405020304" pitchFamily="18" charset="0"/>
              </a:rPr>
              <a:t>thập dữ liệu như: Quan sát, lập phiếu điều tra, tiến hành phỏng v</a:t>
            </a:r>
            <a:r>
              <a:rPr lang="vi-VN" sz="2800">
                <a:solidFill>
                  <a:srgbClr val="000000"/>
                </a:solidFill>
                <a:latin typeface="Times New Roman" panose="02020603050405020304" pitchFamily="18" charset="0"/>
                <a:ea typeface="Times New Roman" panose="02020603050405020304" pitchFamily="18" charset="0"/>
              </a:rPr>
              <a:t>ấ</a:t>
            </a:r>
            <a:r>
              <a:rPr lang="en-US" sz="2800">
                <a:solidFill>
                  <a:srgbClr val="000000"/>
                </a:solidFill>
                <a:latin typeface="Times New Roman" panose="02020603050405020304" pitchFamily="18" charset="0"/>
                <a:ea typeface="Times New Roman" panose="02020603050405020304" pitchFamily="18" charset="0"/>
              </a:rPr>
              <a:t>n, … hoặc thu thập từ những nguồn có sẵn như sách, báo, trang web, </a:t>
            </a:r>
            <a:r>
              <a:rPr lang="vi-VN" sz="2800">
                <a:solidFill>
                  <a:srgbClr val="000000"/>
                </a:solidFill>
                <a:latin typeface="Times New Roman" panose="02020603050405020304" pitchFamily="18" charset="0"/>
                <a:ea typeface="Times New Roman" panose="02020603050405020304" pitchFamily="18" charset="0"/>
              </a:rPr>
              <a:t>các phương tiện thông tin đại chúng</a:t>
            </a:r>
            <a:r>
              <a:rPr lang="en-US" sz="2800">
                <a:solidFill>
                  <a:srgbClr val="000000"/>
                </a:solidFill>
                <a:latin typeface="Times New Roman" panose="02020603050405020304" pitchFamily="18" charset="0"/>
                <a:ea typeface="Times New Roman" panose="02020603050405020304" pitchFamily="18" charset="0"/>
              </a:rPr>
              <a:t>… </a:t>
            </a:r>
            <a:endParaRPr lang="en-US" sz="2800">
              <a:latin typeface="Times New Roman" panose="02020603050405020304" pitchFamily="18" charset="0"/>
              <a:ea typeface="Times New Roman" panose="02020603050405020304" pitchFamily="18" charset="0"/>
            </a:endParaRPr>
          </a:p>
          <a:p>
            <a:pPr algn="just">
              <a:spcBef>
                <a:spcPts val="300"/>
              </a:spcBef>
              <a:spcAft>
                <a:spcPts val="300"/>
              </a:spcAft>
            </a:pPr>
            <a:r>
              <a:rPr lang="vi-VN" sz="2800">
                <a:solidFill>
                  <a:srgbClr val="000000"/>
                </a:solidFill>
                <a:latin typeface="Times New Roman" panose="02020603050405020304" pitchFamily="18" charset="0"/>
                <a:ea typeface="Times New Roman" panose="02020603050405020304" pitchFamily="18" charset="0"/>
              </a:rPr>
              <a:t>     Chúng ta cần tìm phương pháp phù hợp với lĩnh vực, mục đích cần thu thập.</a:t>
            </a:r>
            <a:endParaRPr lang="en-US" sz="2800">
              <a:latin typeface="Times New Roman" panose="02020603050405020304" pitchFamily="18" charset="0"/>
              <a:ea typeface="Times New Roman" panose="02020603050405020304" pitchFamily="18" charset="0"/>
            </a:endParaRPr>
          </a:p>
          <a:p>
            <a:pPr algn="just">
              <a:spcAft>
                <a:spcPts val="0"/>
              </a:spcAft>
            </a:pPr>
            <a:r>
              <a:rPr lang="en-US" sz="2800">
                <a:latin typeface="Times New Roman" panose="02020603050405020304" pitchFamily="18" charset="0"/>
                <a:ea typeface="Times New Roman" panose="02020603050405020304" pitchFamily="18" charset="0"/>
              </a:rPr>
              <a:t>Thu thập dữ liệu có thể là trực tiếp hoặc gián tiếp.</a:t>
            </a:r>
          </a:p>
          <a:p>
            <a:pPr algn="just">
              <a:spcAft>
                <a:spcPts val="0"/>
              </a:spcAft>
            </a:pPr>
            <a:r>
              <a:rPr lang="en-US" sz="2800" i="1">
                <a:solidFill>
                  <a:srgbClr val="0000FF"/>
                </a:solidFill>
                <a:latin typeface="Times New Roman" panose="02020603050405020304" pitchFamily="18" charset="0"/>
                <a:ea typeface="Times New Roman" panose="02020603050405020304" pitchFamily="18" charset="0"/>
              </a:rPr>
              <a:t>- Thu thập dữ liệu trực tiếp </a:t>
            </a:r>
            <a:r>
              <a:rPr lang="en-US" sz="2800">
                <a:latin typeface="Times New Roman" panose="02020603050405020304" pitchFamily="18" charset="0"/>
                <a:ea typeface="Times New Roman" panose="02020603050405020304" pitchFamily="18" charset="0"/>
              </a:rPr>
              <a:t>là việc thu thập dữ liệu thông qua quan sát, làm thí nghiệm, lập bảng hỏi, phỏng vấn,...</a:t>
            </a:r>
          </a:p>
          <a:p>
            <a:pPr algn="just">
              <a:spcAft>
                <a:spcPts val="0"/>
              </a:spcAft>
            </a:pPr>
            <a:r>
              <a:rPr lang="en-US" sz="2800" i="1">
                <a:solidFill>
                  <a:srgbClr val="0000FF"/>
                </a:solidFill>
                <a:latin typeface="Times New Roman" panose="02020603050405020304" pitchFamily="18" charset="0"/>
                <a:ea typeface="Times New Roman" panose="02020603050405020304" pitchFamily="18" charset="0"/>
              </a:rPr>
              <a:t>- Thu thập dữ liệu gián tiếp </a:t>
            </a:r>
            <a:r>
              <a:rPr lang="en-US" sz="2800">
                <a:latin typeface="Times New Roman" panose="02020603050405020304" pitchFamily="18" charset="0"/>
                <a:ea typeface="Times New Roman" panose="02020603050405020304" pitchFamily="18" charset="0"/>
              </a:rPr>
              <a:t>là việc thu thập dữ liệu từ những nguốn có sẵn như sách, báo, mạng Internet,...</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99726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descr="OPL20U25GSXzBJYl68kk8uQGfFKzs7yb1M4KJWUiLk6ZEvGF+qCIPSnY57AbBFCvTW2023.15.47+K4lPs7H94VUqPe2XwIsfPRnrXQE//QTEXxb8/8N4CNc6FpgZahzpTjFhMzSA7T/nHJa11DE8Ng2TP3iAmRczFlmslSuUNOgUeb6yRvs0="/>
          <p:cNvGraphicFramePr>
            <a:graphicFrameLocks noGrp="1"/>
          </p:cNvGraphicFramePr>
          <p:nvPr>
            <p:extLst>
              <p:ext uri="{D42A27DB-BD31-4B8C-83A1-F6EECF244321}">
                <p14:modId xmlns:p14="http://schemas.microsoft.com/office/powerpoint/2010/main" val="1399561104"/>
              </p:ext>
            </p:extLst>
          </p:nvPr>
        </p:nvGraphicFramePr>
        <p:xfrm>
          <a:off x="990600" y="1392258"/>
          <a:ext cx="7772400" cy="3489960"/>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4187978333"/>
                    </a:ext>
                  </a:extLst>
                </a:gridCol>
                <a:gridCol w="3886200">
                  <a:extLst>
                    <a:ext uri="{9D8B030D-6E8A-4147-A177-3AD203B41FA5}">
                      <a16:colId xmlns:a16="http://schemas.microsoft.com/office/drawing/2014/main" val="3945610737"/>
                    </a:ext>
                  </a:extLst>
                </a:gridCol>
              </a:tblGrid>
              <a:tr h="0">
                <a:tc>
                  <a:txBody>
                    <a:bodyPr/>
                    <a:lstStyle/>
                    <a:p>
                      <a:pPr algn="ctr">
                        <a:spcBef>
                          <a:spcPts val="300"/>
                        </a:spcBef>
                        <a:spcAft>
                          <a:spcPts val="300"/>
                        </a:spcAft>
                      </a:pPr>
                      <a:r>
                        <a:rPr lang="vi-VN" sz="2800">
                          <a:effectLst/>
                          <a:latin typeface="Times New Roman" panose="02020603050405020304" pitchFamily="18" charset="0"/>
                          <a:cs typeface="Times New Roman" panose="02020603050405020304" pitchFamily="18" charset="0"/>
                        </a:rPr>
                        <a:t>Dữ liệu về</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300"/>
                        </a:spcBef>
                        <a:spcAft>
                          <a:spcPts val="300"/>
                        </a:spcAft>
                      </a:pPr>
                      <a:r>
                        <a:rPr lang="en-US" sz="2800">
                          <a:effectLst/>
                          <a:latin typeface="Times New Roman" panose="02020603050405020304" pitchFamily="18" charset="0"/>
                          <a:cs typeface="Times New Roman" panose="02020603050405020304" pitchFamily="18" charset="0"/>
                        </a:rPr>
                        <a:t>Phương pháp </a:t>
                      </a:r>
                      <a:endParaRPr lang="vi-VN" sz="2800">
                        <a:effectLst/>
                        <a:latin typeface="Times New Roman" panose="02020603050405020304" pitchFamily="18" charset="0"/>
                        <a:cs typeface="Times New Roman" panose="02020603050405020304" pitchFamily="18" charset="0"/>
                      </a:endParaRPr>
                    </a:p>
                    <a:p>
                      <a:pPr algn="ctr">
                        <a:spcBef>
                          <a:spcPts val="300"/>
                        </a:spcBef>
                        <a:spcAft>
                          <a:spcPts val="300"/>
                        </a:spcAft>
                      </a:pPr>
                      <a:r>
                        <a:rPr lang="en-US" sz="2800">
                          <a:effectLst/>
                          <a:latin typeface="Times New Roman" panose="02020603050405020304" pitchFamily="18" charset="0"/>
                          <a:cs typeface="Times New Roman" panose="02020603050405020304" pitchFamily="18" charset="0"/>
                        </a:rPr>
                        <a:t>có thể sử dụng</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4907634"/>
                  </a:ext>
                </a:extLst>
              </a:tr>
              <a:tr h="0">
                <a:tc>
                  <a:txBody>
                    <a:bodyPr/>
                    <a:lstStyle/>
                    <a:p>
                      <a:pPr algn="just">
                        <a:spcBef>
                          <a:spcPts val="300"/>
                        </a:spcBef>
                        <a:spcAft>
                          <a:spcPts val="300"/>
                        </a:spcAft>
                      </a:pPr>
                      <a:r>
                        <a:rPr lang="en-US" sz="2800">
                          <a:effectLst/>
                          <a:latin typeface="Times New Roman" panose="02020603050405020304" pitchFamily="18" charset="0"/>
                          <a:cs typeface="Times New Roman" panose="02020603050405020304" pitchFamily="18" charset="0"/>
                        </a:rPr>
                        <a:t>Địa lí, Lịch sử</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300"/>
                        </a:spcBef>
                        <a:spcAft>
                          <a:spcPts val="300"/>
                        </a:spcAft>
                      </a:pPr>
                      <a:r>
                        <a:rPr lang="en-US" sz="2800">
                          <a:effectLst/>
                          <a:latin typeface="Times New Roman" panose="02020603050405020304" pitchFamily="18" charset="0"/>
                          <a:cs typeface="Times New Roman" panose="02020603050405020304" pitchFamily="18" charset="0"/>
                        </a:rPr>
                        <a:t>Thu thập từ nguồn có sẵn</a:t>
                      </a:r>
                      <a:r>
                        <a:rPr lang="vi-VN"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60865606"/>
                  </a:ext>
                </a:extLst>
              </a:tr>
              <a:tr h="0">
                <a:tc>
                  <a:txBody>
                    <a:bodyPr/>
                    <a:lstStyle/>
                    <a:p>
                      <a:pPr algn="just">
                        <a:spcBef>
                          <a:spcPts val="300"/>
                        </a:spcBef>
                        <a:spcAft>
                          <a:spcPts val="300"/>
                        </a:spcAft>
                      </a:pPr>
                      <a:r>
                        <a:rPr lang="en-US" sz="2800">
                          <a:effectLst/>
                          <a:latin typeface="Times New Roman" panose="02020603050405020304" pitchFamily="18" charset="0"/>
                          <a:cs typeface="Times New Roman" panose="02020603050405020304" pitchFamily="18" charset="0"/>
                        </a:rPr>
                        <a:t>Thực tiễn (môi truờng, tài chính, y tế, giá cả thị trường</a:t>
                      </a:r>
                      <a:r>
                        <a:rPr lang="vi-VN" sz="280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300"/>
                        </a:spcBef>
                        <a:spcAft>
                          <a:spcPts val="300"/>
                        </a:spcAft>
                      </a:pPr>
                      <a:r>
                        <a:rPr lang="en-US" sz="2800" dirty="0" err="1">
                          <a:effectLst/>
                          <a:latin typeface="Times New Roman" panose="02020603050405020304" pitchFamily="18" charset="0"/>
                          <a:cs typeface="Times New Roman" panose="02020603050405020304" pitchFamily="18" charset="0"/>
                        </a:rPr>
                        <a:t>Phỏng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vấn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lập</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phiếu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hỏi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thập</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nguồn</a:t>
                      </a:r>
                      <a:r>
                        <a:rPr lang="vi-VN" sz="2800" dirty="0">
                          <a:effectLst/>
                          <a:latin typeface="Times New Roman" panose="02020603050405020304" pitchFamily="18" charset="0"/>
                          <a:cs typeface="Times New Roman" panose="02020603050405020304" pitchFamily="18" charset="0"/>
                        </a:rPr>
                        <a:t> có sẵn, </a:t>
                      </a:r>
                      <a:r>
                        <a:rPr lang="vi-VN" sz="2800" dirty="0" err="1">
                          <a:effectLst/>
                          <a:latin typeface="Times New Roman" panose="02020603050405020304" pitchFamily="18" charset="0"/>
                          <a:cs typeface="Times New Roman" panose="02020603050405020304" pitchFamily="18" charset="0"/>
                        </a:rPr>
                        <a:t>Internet</a:t>
                      </a:r>
                      <a:r>
                        <a:rPr lang="en-US" sz="2800" dirty="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48073540"/>
                  </a:ext>
                </a:extLst>
              </a:tr>
              <a:tr h="0">
                <a:tc>
                  <a:txBody>
                    <a:bodyPr/>
                    <a:lstStyle/>
                    <a:p>
                      <a:pPr algn="just">
                        <a:spcBef>
                          <a:spcPts val="300"/>
                        </a:spcBef>
                        <a:spcAft>
                          <a:spcPts val="300"/>
                        </a:spcAft>
                      </a:pPr>
                      <a:r>
                        <a:rPr lang="en-US" sz="2800">
                          <a:effectLst/>
                          <a:latin typeface="Times New Roman" panose="02020603050405020304" pitchFamily="18" charset="0"/>
                          <a:cs typeface="Times New Roman" panose="02020603050405020304" pitchFamily="18" charset="0"/>
                        </a:rPr>
                        <a:t>Mức độ hài lòng của công dân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300"/>
                        </a:spcBef>
                        <a:spcAft>
                          <a:spcPts val="300"/>
                        </a:spcAft>
                      </a:pPr>
                      <a:r>
                        <a:rPr lang="en-US" sz="2800" dirty="0">
                          <a:effectLst/>
                          <a:latin typeface="Times New Roman" panose="02020603050405020304" pitchFamily="18" charset="0"/>
                          <a:cs typeface="Times New Roman" panose="02020603050405020304" pitchFamily="18" charset="0"/>
                        </a:rPr>
                        <a:t>Quan </a:t>
                      </a:r>
                      <a:r>
                        <a:rPr lang="en-US" sz="2800" dirty="0" err="1">
                          <a:effectLst/>
                          <a:latin typeface="Times New Roman" panose="02020603050405020304" pitchFamily="18" charset="0"/>
                          <a:cs typeface="Times New Roman" panose="02020603050405020304" pitchFamily="18" charset="0"/>
                        </a:rPr>
                        <a:t>sát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phỏng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vấn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lập</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phiếu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khảo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sát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59283012"/>
                  </a:ext>
                </a:extLst>
              </a:tr>
            </a:tbl>
          </a:graphicData>
        </a:graphic>
      </p:graphicFrame>
      <p:sp>
        <p:nvSpPr>
          <p:cNvPr id="3" name="Rectangle 1" descr="OPL20U25GSXzBJYl68kk8uQGfFKzs7yb1M4KJWUiLk6ZEvGF+qCIPSnY57AbBFCvTW2023.15.47+K4lPs7H94VUqPe2XwIsfPRnrXQE//QTEXxb8/8N4CNc6FpgZahzpTjFhMzSA7T/nHJa11DE8Ng2TP3iAmRczFlmslSuUNOgUeb6yRvs0="/>
          <p:cNvSpPr>
            <a:spLocks noChangeArrowheads="1"/>
          </p:cNvSpPr>
          <p:nvPr/>
        </p:nvSpPr>
        <p:spPr bwMode="auto">
          <a:xfrm>
            <a:off x="533400" y="7263"/>
            <a:ext cx="67818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en-US"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Để có thể đưa ra các kết luận hợp lí, dữ liệu thu thập được phải đảm bảo tính đại diện cho toàn bộ đối tượng đang được quan tâm.</a:t>
            </a:r>
            <a:endParaRPr kumimoji="0" lang="en-US"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3335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descr="OPL20U25GSXzBJYl68kk8uQGfFKzs7yb1M4KJWUiLk6ZEvGF+qCIPSnY57AbBFCvTW2023.15.47+K4lPs7H94VUqPe2XwIsfPRnrXQE//QTEXxb8/8N4CNc6FpgZahzpTjFhMzSA7T/nHJa11DE8Ng2TP3iAmRczFlmslSuUNOgUeb6yRvs0="/>
          <p:cNvSpPr txBox="1"/>
          <p:nvPr/>
        </p:nvSpPr>
        <p:spPr>
          <a:xfrm>
            <a:off x="304800" y="133350"/>
            <a:ext cx="1524000" cy="523220"/>
          </a:xfrm>
          <a:prstGeom prst="rect">
            <a:avLst/>
          </a:prstGeom>
          <a:noFill/>
        </p:spPr>
        <p:txBody>
          <a:bodyPr wrap="square" rtlCol="0">
            <a:spAutoFit/>
          </a:bodyPr>
          <a:lstStyle/>
          <a:p>
            <a:r>
              <a:rPr lang="vi-VN" sz="2800" b="1" i="1">
                <a:solidFill>
                  <a:srgbClr val="0000FF"/>
                </a:solidFill>
                <a:latin typeface="+mj-lt"/>
              </a:rPr>
              <a:t>Ví dụ 1</a:t>
            </a:r>
            <a:endParaRPr lang="en-US" sz="2800" b="1" i="1">
              <a:solidFill>
                <a:srgbClr val="0000FF"/>
              </a:solidFill>
              <a:latin typeface="+mj-lt"/>
            </a:endParaRPr>
          </a:p>
        </p:txBody>
      </p:sp>
      <p:sp>
        <p:nvSpPr>
          <p:cNvPr id="3" name="TextBox 2" descr="OPL20U25GSXzBJYl68kk8uQGfFKzs7yb1M4KJWUiLk6ZEvGF+qCIPSnY57AbBFCvTW2023.15.47+K4lPs7H94VUqPe2XwIsfPRnrXQE//QTEXxb8/8N4CNc6FpgZahzpTjFhMzSA7T/nHJa11DE8Ng2TP3iAmRczFlmslSuUNOgUeb6yRvs0="/>
          <p:cNvSpPr txBox="1"/>
          <p:nvPr/>
        </p:nvSpPr>
        <p:spPr>
          <a:xfrm>
            <a:off x="152400" y="57150"/>
            <a:ext cx="8458200" cy="1877437"/>
          </a:xfrm>
          <a:prstGeom prst="rect">
            <a:avLst/>
          </a:prstGeom>
          <a:noFill/>
        </p:spPr>
        <p:txBody>
          <a:bodyPr wrap="square" rtlCol="0">
            <a:spAutoFit/>
          </a:bodyPr>
          <a:lstStyle/>
          <a:p>
            <a:pPr algn="just"/>
            <a:r>
              <a:rPr lang="vi-VN" sz="3200">
                <a:latin typeface="+mj-lt"/>
              </a:rPr>
              <a:t>             </a:t>
            </a:r>
            <a:r>
              <a:rPr lang="vi-VN" sz="2800">
                <a:latin typeface="+mj-lt"/>
              </a:rPr>
              <a:t>Lớp trưởng lớp 8C muốn thu thập thông tin về các môn thể thao được ưa thích của các bạn trong lớp. Theo em, bạn lớp trưởng có thể thu thập những thông tin đó bằng cách nào?  </a:t>
            </a:r>
            <a:endParaRPr lang="en-US" sz="2800">
              <a:latin typeface="+mj-lt"/>
            </a:endParaRPr>
          </a:p>
        </p:txBody>
      </p:sp>
      <p:sp>
        <p:nvSpPr>
          <p:cNvPr id="4" name="TextBox 3" descr="OPL20U25GSXzBJYl68kk8uQGfFKzs7yb1M4KJWUiLk6ZEvGF+qCIPSnY57AbBFCvTW2023.15.47+K4lPs7H94VUqPe2XwIsfPRnrXQE//QTEXxb8/8N4CNc6FpgZahzpTjFhMzSA7T/nHJa11DE8Ng2TP3iAmRczFlmslSuUNOgUeb6yRvs0="/>
          <p:cNvSpPr txBox="1"/>
          <p:nvPr/>
        </p:nvSpPr>
        <p:spPr>
          <a:xfrm>
            <a:off x="3695700" y="1569587"/>
            <a:ext cx="3352800" cy="523220"/>
          </a:xfrm>
          <a:prstGeom prst="rect">
            <a:avLst/>
          </a:prstGeom>
          <a:noFill/>
        </p:spPr>
        <p:txBody>
          <a:bodyPr wrap="square" rtlCol="0">
            <a:spAutoFit/>
          </a:bodyPr>
          <a:lstStyle/>
          <a:p>
            <a:r>
              <a:rPr lang="vi-VN" sz="2800" i="1">
                <a:latin typeface="+mj-lt"/>
              </a:rPr>
              <a:t>Giải</a:t>
            </a:r>
            <a:endParaRPr lang="en-US" sz="2800" i="1">
              <a:latin typeface="+mj-lt"/>
            </a:endParaRPr>
          </a:p>
        </p:txBody>
      </p:sp>
      <p:sp>
        <p:nvSpPr>
          <p:cNvPr id="5" name="Rectangle 4" descr="OPL20U25GSXzBJYl68kk8uQGfFKzs7yb1M4KJWUiLk6ZEvGF+qCIPSnY57AbBFCvTW2023.15.47+K4lPs7H94VUqPe2XwIsfPRnrXQE//QTEXxb8/8N4CNc6FpgZahzpTjFhMzSA7T/nHJa11DE8Ng2TP3iAmRczFlmslSuUNOgUeb6yRvs0="/>
          <p:cNvSpPr/>
          <p:nvPr/>
        </p:nvSpPr>
        <p:spPr>
          <a:xfrm>
            <a:off x="304800" y="1922443"/>
            <a:ext cx="8534400" cy="954107"/>
          </a:xfrm>
          <a:prstGeom prst="rect">
            <a:avLst/>
          </a:prstGeom>
        </p:spPr>
        <p:txBody>
          <a:bodyPr wrap="square">
            <a:spAutoFit/>
          </a:bodyPr>
          <a:lstStyle/>
          <a:p>
            <a:pPr algn="just"/>
            <a:r>
              <a:rPr lang="vi-VN" sz="2800">
                <a:latin typeface="+mj-lt"/>
              </a:rPr>
              <a:t>Bạn lớp trưởng lớp 8C có thể thu thập những thông tin đó bằng cách lập phiếu hỏi theo mẫu sau:  </a:t>
            </a:r>
            <a:endParaRPr lang="en-US" sz="2800">
              <a:latin typeface="+mj-lt"/>
            </a:endParaRPr>
          </a:p>
        </p:txBody>
      </p:sp>
      <p:graphicFrame>
        <p:nvGraphicFramePr>
          <p:cNvPr id="7" name="Table 6" descr="OPL20U25GSXzBJYl68kk8uQGfFKzs7yb1M4KJWUiLk6ZEvGF+qCIPSnY57AbBFCvTW2023.15.47+K4lPs7H94VUqPe2XwIsfPRnrXQE//QTEXxb8/8N4CNc6FpgZahzpTjFhMzSA7T/nHJa11DE8Ng2TP3iAmRczFlmslSuUNOgUeb6yRvs0="/>
          <p:cNvGraphicFramePr>
            <a:graphicFrameLocks noGrp="1"/>
          </p:cNvGraphicFramePr>
          <p:nvPr>
            <p:extLst>
              <p:ext uri="{D42A27DB-BD31-4B8C-83A1-F6EECF244321}">
                <p14:modId xmlns:p14="http://schemas.microsoft.com/office/powerpoint/2010/main" val="1472383699"/>
              </p:ext>
            </p:extLst>
          </p:nvPr>
        </p:nvGraphicFramePr>
        <p:xfrm>
          <a:off x="1828800" y="2800350"/>
          <a:ext cx="6096000" cy="244348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903449596"/>
                    </a:ext>
                  </a:extLst>
                </a:gridCol>
                <a:gridCol w="3048000">
                  <a:extLst>
                    <a:ext uri="{9D8B030D-6E8A-4147-A177-3AD203B41FA5}">
                      <a16:colId xmlns:a16="http://schemas.microsoft.com/office/drawing/2014/main" val="1021329041"/>
                    </a:ext>
                  </a:extLst>
                </a:gridCol>
              </a:tblGrid>
              <a:tr h="370840">
                <a:tc>
                  <a:txBody>
                    <a:bodyPr/>
                    <a:lstStyle/>
                    <a:p>
                      <a:pPr algn="ctr"/>
                      <a:r>
                        <a:rPr lang="vi-VN" sz="2800">
                          <a:latin typeface="+mj-lt"/>
                        </a:rPr>
                        <a:t>Môn</a:t>
                      </a:r>
                      <a:r>
                        <a:rPr lang="vi-VN" sz="2800" baseline="0">
                          <a:latin typeface="+mj-lt"/>
                        </a:rPr>
                        <a:t> thể thao</a:t>
                      </a:r>
                      <a:endParaRPr lang="en-US" sz="2800">
                        <a:latin typeface="+mj-lt"/>
                      </a:endParaRPr>
                    </a:p>
                  </a:txBody>
                  <a:tcPr/>
                </a:tc>
                <a:tc>
                  <a:txBody>
                    <a:bodyPr/>
                    <a:lstStyle/>
                    <a:p>
                      <a:pPr algn="ctr"/>
                      <a:r>
                        <a:rPr lang="vi-VN" sz="2800">
                          <a:latin typeface="+mj-lt"/>
                        </a:rPr>
                        <a:t>Ưa</a:t>
                      </a:r>
                      <a:r>
                        <a:rPr lang="vi-VN" sz="2800" baseline="0">
                          <a:latin typeface="+mj-lt"/>
                        </a:rPr>
                        <a:t> thích</a:t>
                      </a:r>
                      <a:endParaRPr lang="en-US" sz="2800">
                        <a:latin typeface="+mj-lt"/>
                      </a:endParaRPr>
                    </a:p>
                  </a:txBody>
                  <a:tcPr/>
                </a:tc>
                <a:extLst>
                  <a:ext uri="{0D108BD9-81ED-4DB2-BD59-A6C34878D82A}">
                    <a16:rowId xmlns:a16="http://schemas.microsoft.com/office/drawing/2014/main" val="369943144"/>
                  </a:ext>
                </a:extLst>
              </a:tr>
              <a:tr h="370840">
                <a:tc>
                  <a:txBody>
                    <a:bodyPr/>
                    <a:lstStyle/>
                    <a:p>
                      <a:pPr algn="ctr"/>
                      <a:r>
                        <a:rPr lang="vi-VN" sz="2800">
                          <a:latin typeface="+mj-lt"/>
                        </a:rPr>
                        <a:t>Bóng</a:t>
                      </a:r>
                      <a:r>
                        <a:rPr lang="vi-VN" sz="2800" baseline="0">
                          <a:latin typeface="+mj-lt"/>
                        </a:rPr>
                        <a:t> đá</a:t>
                      </a:r>
                      <a:endParaRPr lang="en-US" sz="2800">
                        <a:latin typeface="+mj-lt"/>
                      </a:endParaRPr>
                    </a:p>
                  </a:txBody>
                  <a:tcPr/>
                </a:tc>
                <a:tc>
                  <a:txBody>
                    <a:bodyPr/>
                    <a:lstStyle/>
                    <a:p>
                      <a:endParaRPr lang="en-US" sz="2800">
                        <a:latin typeface="+mj-lt"/>
                      </a:endParaRPr>
                    </a:p>
                  </a:txBody>
                  <a:tcPr/>
                </a:tc>
                <a:extLst>
                  <a:ext uri="{0D108BD9-81ED-4DB2-BD59-A6C34878D82A}">
                    <a16:rowId xmlns:a16="http://schemas.microsoft.com/office/drawing/2014/main" val="4162507379"/>
                  </a:ext>
                </a:extLst>
              </a:tr>
              <a:tr h="370840">
                <a:tc>
                  <a:txBody>
                    <a:bodyPr/>
                    <a:lstStyle/>
                    <a:p>
                      <a:pPr algn="ctr"/>
                      <a:r>
                        <a:rPr lang="vi-VN" sz="2800">
                          <a:latin typeface="+mj-lt"/>
                        </a:rPr>
                        <a:t>Cầu</a:t>
                      </a:r>
                      <a:r>
                        <a:rPr lang="vi-VN" sz="2800" baseline="0">
                          <a:latin typeface="+mj-lt"/>
                        </a:rPr>
                        <a:t> lông</a:t>
                      </a:r>
                      <a:endParaRPr lang="en-US" sz="2800">
                        <a:latin typeface="+mj-lt"/>
                      </a:endParaRPr>
                    </a:p>
                  </a:txBody>
                  <a:tcPr/>
                </a:tc>
                <a:tc>
                  <a:txBody>
                    <a:bodyPr/>
                    <a:lstStyle/>
                    <a:p>
                      <a:endParaRPr lang="en-US" sz="2800">
                        <a:latin typeface="+mj-lt"/>
                      </a:endParaRPr>
                    </a:p>
                  </a:txBody>
                  <a:tcPr/>
                </a:tc>
                <a:extLst>
                  <a:ext uri="{0D108BD9-81ED-4DB2-BD59-A6C34878D82A}">
                    <a16:rowId xmlns:a16="http://schemas.microsoft.com/office/drawing/2014/main" val="3651572388"/>
                  </a:ext>
                </a:extLst>
              </a:tr>
              <a:tr h="370840">
                <a:tc>
                  <a:txBody>
                    <a:bodyPr/>
                    <a:lstStyle/>
                    <a:p>
                      <a:pPr algn="ctr"/>
                      <a:r>
                        <a:rPr lang="vi-VN" sz="2800">
                          <a:latin typeface="+mj-lt"/>
                        </a:rPr>
                        <a:t>Bóng</a:t>
                      </a:r>
                      <a:r>
                        <a:rPr lang="vi-VN" sz="2800" baseline="0">
                          <a:latin typeface="+mj-lt"/>
                        </a:rPr>
                        <a:t> rổ</a:t>
                      </a:r>
                      <a:endParaRPr lang="en-US" sz="2800">
                        <a:latin typeface="+mj-lt"/>
                      </a:endParaRPr>
                    </a:p>
                  </a:txBody>
                  <a:tcPr/>
                </a:tc>
                <a:tc>
                  <a:txBody>
                    <a:bodyPr/>
                    <a:lstStyle/>
                    <a:p>
                      <a:endParaRPr lang="en-US" sz="2800">
                        <a:latin typeface="+mj-lt"/>
                      </a:endParaRPr>
                    </a:p>
                  </a:txBody>
                  <a:tcPr/>
                </a:tc>
                <a:extLst>
                  <a:ext uri="{0D108BD9-81ED-4DB2-BD59-A6C34878D82A}">
                    <a16:rowId xmlns:a16="http://schemas.microsoft.com/office/drawing/2014/main" val="1808850179"/>
                  </a:ext>
                </a:extLst>
              </a:tr>
              <a:tr h="370840">
                <a:tc>
                  <a:txBody>
                    <a:bodyPr/>
                    <a:lstStyle/>
                    <a:p>
                      <a:pPr algn="ctr"/>
                      <a:r>
                        <a:rPr lang="vi-VN"/>
                        <a:t>.....</a:t>
                      </a:r>
                      <a:endParaRPr lang="en-US"/>
                    </a:p>
                  </a:txBody>
                  <a:tcPr/>
                </a:tc>
                <a:tc>
                  <a:txBody>
                    <a:bodyPr/>
                    <a:lstStyle/>
                    <a:p>
                      <a:endParaRPr lang="en-US"/>
                    </a:p>
                  </a:txBody>
                  <a:tcPr/>
                </a:tc>
                <a:extLst>
                  <a:ext uri="{0D108BD9-81ED-4DB2-BD59-A6C34878D82A}">
                    <a16:rowId xmlns:a16="http://schemas.microsoft.com/office/drawing/2014/main" val="430329835"/>
                  </a:ext>
                </a:extLst>
              </a:tr>
            </a:tbl>
          </a:graphicData>
        </a:graphic>
      </p:graphicFrame>
    </p:spTree>
    <p:extLst>
      <p:ext uri="{BB962C8B-B14F-4D97-AF65-F5344CB8AC3E}">
        <p14:creationId xmlns:p14="http://schemas.microsoft.com/office/powerpoint/2010/main" val="2465257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descr="OPL20U25GSXzBJYl68kk8uQGfFKzs7yb1M4KJWUiLk6ZEvGF+qCIPSnY57AbBFCvTW2023.15.47+K4lPs7H94VUqPe2XwIsfPRnrXQE//QTEXxb8/8N4CNc6FpgZahzpTjFhMzSA7T/nHJa11DE8Ng2TP3iAmRczFlmslSuUNOgUeb6yRvs0="/>
          <p:cNvSpPr txBox="1"/>
          <p:nvPr/>
        </p:nvSpPr>
        <p:spPr>
          <a:xfrm>
            <a:off x="152400" y="84957"/>
            <a:ext cx="8229600" cy="1815882"/>
          </a:xfrm>
          <a:prstGeom prst="rect">
            <a:avLst/>
          </a:prstGeom>
          <a:noFill/>
        </p:spPr>
        <p:txBody>
          <a:bodyPr wrap="square" rtlCol="0">
            <a:spAutoFit/>
          </a:bodyPr>
          <a:lstStyle/>
          <a:p>
            <a:pPr algn="just"/>
            <a:r>
              <a:rPr lang="vi-VN" sz="2800" b="1" dirty="0">
                <a:solidFill>
                  <a:srgbClr val="0000FF"/>
                </a:solidFill>
                <a:latin typeface="+mj-lt"/>
              </a:rPr>
              <a:t>Luyện tập – Vận dụng 1: </a:t>
            </a:r>
            <a:r>
              <a:rPr lang="vi-VN" sz="2800" dirty="0">
                <a:latin typeface="+mj-lt"/>
              </a:rPr>
              <a:t>Một cửa hàng bán kem muốn tìm hiểu về các loại kem yêu thích của 40 khách hàng trong sáng Chủ nhật. Theo em cửa hàng có thể thu thập những thông tin đó bằng cách nào?</a:t>
            </a:r>
            <a:endParaRPr lang="en-US" sz="2800" dirty="0">
              <a:latin typeface="+mj-lt"/>
            </a:endParaRPr>
          </a:p>
        </p:txBody>
      </p:sp>
      <p:graphicFrame>
        <p:nvGraphicFramePr>
          <p:cNvPr id="4" name="Table 3" descr="OPL20U25GSXzBJYl68kk8uQGfFKzs7yb1M4KJWUiLk6ZEvGF+qCIPSnY57AbBFCvTW2023.15.47+K4lPs7H94VUqPe2XwIsfPRnrXQE//QTEXxb8/8N4CNc6FpgZahzpTjFhMzSA7T/nHJa11DE8Ng2TP3iAmRczFlmslSuUNOgUeb6yRvs0="/>
          <p:cNvGraphicFramePr>
            <a:graphicFrameLocks noGrp="1"/>
          </p:cNvGraphicFramePr>
          <p:nvPr>
            <p:extLst>
              <p:ext uri="{D42A27DB-BD31-4B8C-83A1-F6EECF244321}">
                <p14:modId xmlns:p14="http://schemas.microsoft.com/office/powerpoint/2010/main" val="3413791262"/>
              </p:ext>
            </p:extLst>
          </p:nvPr>
        </p:nvGraphicFramePr>
        <p:xfrm>
          <a:off x="914400" y="2800350"/>
          <a:ext cx="7239000" cy="2204307"/>
        </p:xfrm>
        <a:graphic>
          <a:graphicData uri="http://schemas.openxmlformats.org/drawingml/2006/table">
            <a:tbl>
              <a:tblPr firstRow="1" firstCol="1" bandRow="1">
                <a:tableStyleId>{5C22544A-7EE6-4342-B048-85BDC9FD1C3A}</a:tableStyleId>
              </a:tblPr>
              <a:tblGrid>
                <a:gridCol w="4443743">
                  <a:extLst>
                    <a:ext uri="{9D8B030D-6E8A-4147-A177-3AD203B41FA5}">
                      <a16:colId xmlns:a16="http://schemas.microsoft.com/office/drawing/2014/main" val="1712587673"/>
                    </a:ext>
                  </a:extLst>
                </a:gridCol>
                <a:gridCol w="2795257">
                  <a:extLst>
                    <a:ext uri="{9D8B030D-6E8A-4147-A177-3AD203B41FA5}">
                      <a16:colId xmlns:a16="http://schemas.microsoft.com/office/drawing/2014/main" val="1674136286"/>
                    </a:ext>
                  </a:extLst>
                </a:gridCol>
              </a:tblGrid>
              <a:tr h="497427">
                <a:tc>
                  <a:txBody>
                    <a:bodyPr/>
                    <a:lstStyle/>
                    <a:p>
                      <a:pPr algn="ctr">
                        <a:spcAft>
                          <a:spcPts val="0"/>
                        </a:spcAft>
                      </a:pPr>
                      <a:r>
                        <a:rPr lang="en-US" sz="2800">
                          <a:effectLst/>
                          <a:latin typeface="Times New Roman" panose="02020603050405020304" pitchFamily="18" charset="0"/>
                          <a:cs typeface="Times New Roman" panose="02020603050405020304" pitchFamily="18" charset="0"/>
                        </a:rPr>
                        <a:t>Các loại kem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en-US" sz="2800">
                          <a:effectLst/>
                          <a:latin typeface="Times New Roman" panose="02020603050405020304" pitchFamily="18" charset="0"/>
                          <a:cs typeface="Times New Roman" panose="02020603050405020304" pitchFamily="18" charset="0"/>
                        </a:rPr>
                        <a:t>Ưa thích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7932163"/>
                  </a:ext>
                </a:extLst>
              </a:tr>
              <a:tr h="248714">
                <a:tc>
                  <a:txBody>
                    <a:bodyPr/>
                    <a:lstStyle/>
                    <a:p>
                      <a:pPr algn="ctr">
                        <a:spcAft>
                          <a:spcPts val="0"/>
                        </a:spcAft>
                      </a:pPr>
                      <a:r>
                        <a:rPr lang="en-US" sz="2800" b="0">
                          <a:effectLst/>
                          <a:latin typeface="Times New Roman" panose="02020603050405020304" pitchFamily="18" charset="0"/>
                          <a:cs typeface="Times New Roman" panose="02020603050405020304" pitchFamily="18" charset="0"/>
                        </a:rPr>
                        <a:t>Kem sầu riêng</a:t>
                      </a:r>
                      <a:endParaRPr lang="en-US" sz="2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280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99591029"/>
                  </a:ext>
                </a:extLst>
              </a:tr>
              <a:tr h="248714">
                <a:tc>
                  <a:txBody>
                    <a:bodyPr/>
                    <a:lstStyle/>
                    <a:p>
                      <a:pPr algn="ctr">
                        <a:spcAft>
                          <a:spcPts val="0"/>
                        </a:spcAft>
                      </a:pPr>
                      <a:r>
                        <a:rPr lang="en-US" sz="2800" b="0">
                          <a:effectLst/>
                          <a:latin typeface="Times New Roman" panose="02020603050405020304" pitchFamily="18" charset="0"/>
                          <a:cs typeface="Times New Roman" panose="02020603050405020304" pitchFamily="18" charset="0"/>
                        </a:rPr>
                        <a:t>kem dừa</a:t>
                      </a:r>
                      <a:endParaRPr lang="en-US" sz="2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280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76697452"/>
                  </a:ext>
                </a:extLst>
              </a:tr>
              <a:tr h="248714">
                <a:tc>
                  <a:txBody>
                    <a:bodyPr/>
                    <a:lstStyle/>
                    <a:p>
                      <a:pPr algn="ctr">
                        <a:spcAft>
                          <a:spcPts val="0"/>
                        </a:spcAft>
                      </a:pPr>
                      <a:r>
                        <a:rPr lang="en-US" sz="2800" b="0">
                          <a:effectLst/>
                          <a:latin typeface="Times New Roman" panose="02020603050405020304" pitchFamily="18" charset="0"/>
                          <a:cs typeface="Times New Roman" panose="02020603050405020304" pitchFamily="18" charset="0"/>
                        </a:rPr>
                        <a:t>kem cây</a:t>
                      </a:r>
                      <a:endParaRPr lang="en-US" sz="2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280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28189053"/>
                  </a:ext>
                </a:extLst>
              </a:tr>
              <a:tr h="248714">
                <a:tc>
                  <a:txBody>
                    <a:bodyPr/>
                    <a:lstStyle/>
                    <a:p>
                      <a:pPr algn="ctr">
                        <a:spcAft>
                          <a:spcPts val="0"/>
                        </a:spcAft>
                      </a:pPr>
                      <a:r>
                        <a:rPr lang="en-US" sz="2800" b="0">
                          <a:effectLst/>
                          <a:latin typeface="Times New Roman" panose="02020603050405020304" pitchFamily="18" charset="0"/>
                          <a:cs typeface="Times New Roman" panose="02020603050405020304" pitchFamily="18" charset="0"/>
                        </a:rPr>
                        <a:t>...</a:t>
                      </a:r>
                      <a:endParaRPr lang="en-US" sz="2800" b="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endParaRPr lang="en-US" sz="2800">
                        <a:effectLst/>
                        <a:latin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73312854"/>
                  </a:ext>
                </a:extLst>
              </a:tr>
            </a:tbl>
          </a:graphicData>
        </a:graphic>
      </p:graphicFrame>
      <p:sp>
        <p:nvSpPr>
          <p:cNvPr id="5" name="Rectangle 1" descr="OPL20U25GSXzBJYl68kk8uQGfFKzs7yb1M4KJWUiLk6ZEvGF+qCIPSnY57AbBFCvTW2023.15.47+K4lPs7H94VUqPe2XwIsfPRnrXQE//QTEXxb8/8N4CNc6FpgZahzpTjFhMzSA7T/nHJa11DE8Ng2TP3iAmRczFlmslSuUNOgUeb6yRvs0="/>
          <p:cNvSpPr>
            <a:spLocks noChangeArrowheads="1"/>
          </p:cNvSpPr>
          <p:nvPr/>
        </p:nvSpPr>
        <p:spPr bwMode="auto">
          <a:xfrm>
            <a:off x="173019" y="1809750"/>
            <a:ext cx="8208981"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vi-VN" altLang="en-US" sz="280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ó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thập</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thông</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tin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bằng</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lập</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phiếu</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hỏi</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mẫu</a:t>
            </a:r>
            <a:r>
              <a:rPr kumimoji="0" lang="en-US" altLang="en-US" sz="2800" b="0"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baseline="0" dirty="0" err="1">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sau</a:t>
            </a:r>
            <a:endParaRPr kumimoji="0" lang="en-US" altLang="en-US" sz="28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9117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descr="OPL20U25GSXzBJYl68kk8uQGfFKzs7yb1M4KJWUiLk6ZEvGF+qCIPSnY57AbBFCvTW2023.15.47+K4lPs7H94VUqPe2XwIsfPRnrXQE//QTEXxb8/8N4CNc6FpgZahzpTjFhMzSA7T/nHJa11DE8Ng2TP3iAmRczFlmslSuUNOgUeb6yRvs0="/>
          <p:cNvSpPr/>
          <p:nvPr/>
        </p:nvSpPr>
        <p:spPr>
          <a:xfrm>
            <a:off x="304800" y="209550"/>
            <a:ext cx="7577267" cy="584775"/>
          </a:xfrm>
          <a:prstGeom prst="rect">
            <a:avLst/>
          </a:prstGeom>
        </p:spPr>
        <p:txBody>
          <a:bodyPr wrap="none">
            <a:spAutoFit/>
          </a:bodyPr>
          <a:lstStyle/>
          <a:p>
            <a:pPr>
              <a:spcAft>
                <a:spcPts val="0"/>
              </a:spcAft>
            </a:pPr>
            <a:r>
              <a:rPr lang="en-US" sz="3200" b="1">
                <a:solidFill>
                  <a:srgbClr val="0000FF"/>
                </a:solidFill>
                <a:latin typeface="Times New Roman" panose="02020603050405020304" pitchFamily="18" charset="0"/>
                <a:ea typeface="Times New Roman" panose="02020603050405020304" pitchFamily="18" charset="0"/>
              </a:rPr>
              <a:t>II. PHÂN LOẠI VÀ TỔ CHỨC DỮ LIỆU</a:t>
            </a:r>
            <a:endParaRPr lang="en-US" sz="3200">
              <a:solidFill>
                <a:srgbClr val="0000FF"/>
              </a:solidFill>
              <a:effectLst/>
              <a:latin typeface="Times New Roman" panose="02020603050405020304" pitchFamily="18" charset="0"/>
              <a:ea typeface="Times New Roman" panose="02020603050405020304" pitchFamily="18" charset="0"/>
            </a:endParaRPr>
          </a:p>
        </p:txBody>
      </p:sp>
      <p:sp>
        <p:nvSpPr>
          <p:cNvPr id="5" name="Rectangle 4" descr="OPL20U25GSXzBJYl68kk8uQGfFKzs7yb1M4KJWUiLk6ZEvGF+qCIPSnY57AbBFCvTW2023.15.47+K4lPs7H94VUqPe2XwIsfPRnrXQE//QTEXxb8/8N4CNc6FpgZahzpTjFhMzSA7T/nHJa11DE8Ng2TP3iAmRczFlmslSuUNOgUeb6yRvs0="/>
          <p:cNvSpPr/>
          <p:nvPr/>
        </p:nvSpPr>
        <p:spPr>
          <a:xfrm>
            <a:off x="280555" y="723900"/>
            <a:ext cx="6577445" cy="1077218"/>
          </a:xfrm>
          <a:prstGeom prst="rect">
            <a:avLst/>
          </a:prstGeom>
        </p:spPr>
        <p:txBody>
          <a:bodyPr wrap="square">
            <a:spAutoFit/>
          </a:bodyPr>
          <a:lstStyle/>
          <a:p>
            <a:pPr algn="just">
              <a:spcBef>
                <a:spcPts val="300"/>
              </a:spcBef>
              <a:spcAft>
                <a:spcPts val="300"/>
              </a:spcAft>
            </a:pPr>
            <a:r>
              <a:rPr lang="vi-VN" sz="3200">
                <a:solidFill>
                  <a:srgbClr val="000000"/>
                </a:solidFill>
                <a:latin typeface="Times New Roman" panose="02020603050405020304" pitchFamily="18" charset="0"/>
                <a:ea typeface="Times New Roman" panose="02020603050405020304" pitchFamily="18" charset="0"/>
              </a:rPr>
              <a:t>Nghiên cứu và trả lời hoạt động 2 (SGK</a:t>
            </a:r>
            <a:r>
              <a:rPr lang="en-US" sz="3200">
                <a:solidFill>
                  <a:srgbClr val="000000"/>
                </a:solidFill>
                <a:latin typeface="Times New Roman" panose="02020603050405020304" pitchFamily="18" charset="0"/>
                <a:ea typeface="Times New Roman" panose="02020603050405020304" pitchFamily="18" charset="0"/>
              </a:rPr>
              <a:t> trang </a:t>
            </a:r>
            <a:r>
              <a:rPr lang="vi-VN" sz="3200">
                <a:solidFill>
                  <a:srgbClr val="000000"/>
                </a:solidFill>
                <a:latin typeface="Times New Roman" panose="02020603050405020304" pitchFamily="18" charset="0"/>
                <a:ea typeface="Times New Roman" panose="02020603050405020304" pitchFamily="18" charset="0"/>
              </a:rPr>
              <a:t>4)</a:t>
            </a:r>
            <a:r>
              <a:rPr lang="en-US" sz="3200">
                <a:solidFill>
                  <a:srgbClr val="000000"/>
                </a:solidFill>
                <a:latin typeface="Times New Roman" panose="02020603050405020304" pitchFamily="18" charset="0"/>
                <a:ea typeface="Times New Roman" panose="02020603050405020304" pitchFamily="18" charset="0"/>
              </a:rPr>
              <a:t>.</a:t>
            </a:r>
            <a:endParaRPr lang="en-US" sz="3200">
              <a:effectLst/>
              <a:latin typeface="Times New Roman" panose="02020603050405020304" pitchFamily="18" charset="0"/>
              <a:ea typeface="Times New Roman" panose="02020603050405020304" pitchFamily="18" charset="0"/>
            </a:endParaRPr>
          </a:p>
        </p:txBody>
      </p:sp>
      <p:sp>
        <p:nvSpPr>
          <p:cNvPr id="6" name="TextBox 5" descr="OPL20U25GSXzBJYl68kk8uQGfFKzs7yb1M4KJWUiLk6ZEvGF+qCIPSnY57AbBFCvTW2023.15.47+K4lPs7H94VUqPe2XwIsfPRnrXQE//QTEXxb8/8N4CNc6FpgZahzpTjFhMzSA7T/nHJa11DE8Ng2TP3iAmRczFlmslSuUNOgUeb6yRvs0="/>
          <p:cNvSpPr txBox="1"/>
          <p:nvPr/>
        </p:nvSpPr>
        <p:spPr>
          <a:xfrm>
            <a:off x="3695700" y="1569587"/>
            <a:ext cx="3352800" cy="523220"/>
          </a:xfrm>
          <a:prstGeom prst="rect">
            <a:avLst/>
          </a:prstGeom>
          <a:noFill/>
        </p:spPr>
        <p:txBody>
          <a:bodyPr wrap="square" rtlCol="0">
            <a:spAutoFit/>
          </a:bodyPr>
          <a:lstStyle/>
          <a:p>
            <a:r>
              <a:rPr lang="vi-VN" sz="2800" i="1">
                <a:latin typeface="+mj-lt"/>
              </a:rPr>
              <a:t>Giải</a:t>
            </a:r>
            <a:endParaRPr lang="en-US" sz="2800" i="1">
              <a:latin typeface="+mj-lt"/>
            </a:endParaRPr>
          </a:p>
        </p:txBody>
      </p:sp>
      <p:sp>
        <p:nvSpPr>
          <p:cNvPr id="7" name="TextBox 6" descr="OPL20U25GSXzBJYl68kk8uQGfFKzs7yb1M4KJWUiLk6ZEvGF+qCIPSnY57AbBFCvTW2023.15.47+K4lPs7H94VUqPe2XwIsfPRnrXQE//QTEXxb8/8N4CNc6FpgZahzpTjFhMzSA7T/nHJa11DE8Ng2TP3iAmRczFlmslSuUNOgUeb6yRvs0="/>
          <p:cNvSpPr txBox="1"/>
          <p:nvPr/>
        </p:nvSpPr>
        <p:spPr>
          <a:xfrm>
            <a:off x="4114800" y="2114550"/>
            <a:ext cx="65" cy="276999"/>
          </a:xfrm>
          <a:prstGeom prst="rect">
            <a:avLst/>
          </a:prstGeom>
          <a:noFill/>
        </p:spPr>
        <p:txBody>
          <a:bodyPr wrap="none" lIns="0" tIns="0" rIns="0" bIns="0" rtlCol="0">
            <a:spAutoFit/>
          </a:bodyPr>
          <a:lstStyle/>
          <a:p>
            <a:endParaRPr lang="en-US"/>
          </a:p>
        </p:txBody>
      </p:sp>
      <mc:AlternateContent xmlns:mc="http://schemas.openxmlformats.org/markup-compatibility/2006" xmlns:a14="http://schemas.microsoft.com/office/drawing/2010/main">
        <mc:Choice Requires="a14">
          <p:sp>
            <p:nvSpPr>
              <p:cNvPr id="8" name="Rectangle 7" descr="OPL20U25GSXzBJYl68kk8uQGfFKzs7yb1M4KJWUiLk6ZEvGF+qCIPSnY57AbBFCvTW2023.15.47+K4lPs7H94VUqPe2XwIsfPRnrXQE//QTEXxb8/8N4CNc6FpgZahzpTjFhMzSA7T/nHJa11DE8Ng2TP3iAmRczFlmslSuUNOgUeb6yRvs0="/>
              <p:cNvSpPr/>
              <p:nvPr/>
            </p:nvSpPr>
            <p:spPr>
              <a:xfrm>
                <a:off x="457200" y="2253049"/>
                <a:ext cx="7924800" cy="584775"/>
              </a:xfrm>
              <a:prstGeom prst="rect">
                <a:avLst/>
              </a:prstGeom>
            </p:spPr>
            <p:txBody>
              <a:bodyPr wrap="square">
                <a:spAutoFit/>
              </a:bodyPr>
              <a:lstStyle/>
              <a:p>
                <a:r>
                  <a:rPr lang="en-US" sz="3200">
                    <a:solidFill>
                      <a:srgbClr val="000000"/>
                    </a:solidFill>
                    <a:latin typeface="Times New Roman" panose="02020603050405020304" pitchFamily="18" charset="0"/>
                    <a:ea typeface="Times New Roman" panose="02020603050405020304" pitchFamily="18" charset="0"/>
                  </a:rPr>
                  <a:t>Dữ liệu đã cho là số liệu gồm: </a:t>
                </a:r>
                <a14:m>
                  <m:oMath xmlns:m="http://schemas.openxmlformats.org/officeDocument/2006/math">
                    <m:r>
                      <a:rPr lang="vi-VN" sz="3200" b="0" i="0" smtClean="0">
                        <a:solidFill>
                          <a:srgbClr val="000000"/>
                        </a:solidFill>
                        <a:latin typeface="Cambria Math" panose="02040503050406030204" pitchFamily="18" charset="0"/>
                        <a:ea typeface="Cambria Math" panose="02040503050406030204" pitchFamily="18" charset="0"/>
                      </a:rPr>
                      <m:t>11, 14,14, 5,6,3</m:t>
                    </m:r>
                    <a:fld id="{825F15A7-03F4-43D7-82C5-3E23DA2F108C}" type="mathplaceholder">
                      <a:rPr lang="en-US" sz="3200" b="0" i="1" smtClean="0">
                        <a:solidFill>
                          <a:srgbClr val="000000"/>
                        </a:solidFill>
                        <a:latin typeface="Cambria Math" panose="02040503050406030204" pitchFamily="18" charset="0"/>
                        <a:ea typeface="Cambria Math" panose="02040503050406030204" pitchFamily="18" charset="0"/>
                      </a:rPr>
                      <a:t>.</a:t>
                    </a:fld>
                  </m:oMath>
                </a14:m>
                <a:endParaRPr lang="en-US" sz="3200"/>
              </a:p>
            </p:txBody>
          </p:sp>
        </mc:Choice>
        <mc:Fallback xmlns="">
          <p:sp>
            <p:nvSpPr>
              <p:cNvPr id="8" name="Rectangle 7" descr="OPL20U25GSXzBJYl68kk8uQGfFKzs7yb1M4KJWUiLk6ZEvGF+qCIPSnY57AbBFCvTW2023.15.47+K4lPs7H94VUqPe2XwIsfPRnrXQE//QTEXxb8/8N4CNc6FpgZahzpTjFhMzSA7T/nHJa11DE8Ng2TP3iAmRczFlmslSuUNOgUeb6yRvs0="/>
              <p:cNvSpPr>
                <a:spLocks noRot="1" noChangeAspect="1" noMove="1" noResize="1" noEditPoints="1" noAdjustHandles="1" noChangeArrowheads="1" noChangeShapeType="1" noTextEdit="1"/>
              </p:cNvSpPr>
              <p:nvPr/>
            </p:nvSpPr>
            <p:spPr>
              <a:xfrm>
                <a:off x="457200" y="2253049"/>
                <a:ext cx="7924800" cy="584775"/>
              </a:xfrm>
              <a:prstGeom prst="rect">
                <a:avLst/>
              </a:prstGeom>
              <a:blipFill>
                <a:blip r:embed="rId3"/>
                <a:stretch>
                  <a:fillRect l="-1923" t="-15625" b="-31250"/>
                </a:stretch>
              </a:blipFill>
            </p:spPr>
            <p:txBody>
              <a:bodyPr/>
              <a:lstStyle/>
              <a:p>
                <a:r>
                  <a:rPr lang="en-US">
                    <a:noFill/>
                  </a:rPr>
                  <a:t> </a:t>
                </a:r>
              </a:p>
            </p:txBody>
          </p:sp>
        </mc:Fallback>
      </mc:AlternateContent>
    </p:spTree>
    <p:extLst>
      <p:ext uri="{BB962C8B-B14F-4D97-AF65-F5344CB8AC3E}">
        <p14:creationId xmlns:p14="http://schemas.microsoft.com/office/powerpoint/2010/main" val="2701285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descr="OPL20U25GSXzBJYl68kk8uQGfFKzs7yb1M4KJWUiLk6ZEvGF+qCIPSnY57AbBFCvTW2023.15.47+K4lPs7H94VUqPe2XwIsfPRnrXQE//QTEXxb8/8N4CNc6FpgZahzpTjFhMzSA7T/nHJa11DE8Ng2TP3iAmRczFlmslSuUNOgUeb6yRvs0="/>
          <p:cNvSpPr/>
          <p:nvPr/>
        </p:nvSpPr>
        <p:spPr>
          <a:xfrm>
            <a:off x="613064" y="133350"/>
            <a:ext cx="8226136" cy="2593018"/>
          </a:xfrm>
          <a:prstGeom prst="rect">
            <a:avLst/>
          </a:prstGeom>
        </p:spPr>
        <p:txBody>
          <a:bodyPr wrap="square">
            <a:spAutoFit/>
          </a:bodyPr>
          <a:lstStyle/>
          <a:p>
            <a:pPr algn="just">
              <a:spcBef>
                <a:spcPts val="300"/>
              </a:spcBef>
              <a:spcAft>
                <a:spcPts val="300"/>
              </a:spcAft>
            </a:pP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thống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kê</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thập</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thống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kê</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nhữ</a:t>
            </a: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này</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còn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gọi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a:t>
            </a:r>
            <a:r>
              <a:rPr lang="vi-VN"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ư</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ợng</a:t>
            </a:r>
            <a:r>
              <a:rPr lang="vi-VN" sz="3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nhữ</a:t>
            </a: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thống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kê</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không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phải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này</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còn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gọi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sz="3200" b="1"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descr="OPL20U25GSXzBJYl68kk8uQGfFKzs7yb1M4KJWUiLk6ZEvGF+qCIPSnY57AbBFCvTW2023.15.47+K4lPs7H94VUqPe2XwIsfPRnrXQE//QTEXxb8/8N4CNc6FpgZahzpTjFhMzSA7T/nHJa11DE8Ng2TP3iAmRczFlmslSuUNOgUeb6yRvs0="/>
          <p:cNvSpPr/>
          <p:nvPr/>
        </p:nvSpPr>
        <p:spPr>
          <a:xfrm>
            <a:off x="599209" y="2752345"/>
            <a:ext cx="8073736" cy="1569660"/>
          </a:xfrm>
          <a:prstGeom prst="rect">
            <a:avLst/>
          </a:prstGeom>
        </p:spPr>
        <p:txBody>
          <a:bodyPr wrap="square">
            <a:spAutoFit/>
          </a:bodyPr>
          <a:lstStyle/>
          <a:p>
            <a:pPr>
              <a:spcAft>
                <a:spcPts val="0"/>
              </a:spcAft>
            </a:pPr>
            <a:r>
              <a:rPr lang="en-US" sz="32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Kiến thức trọng tâm</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Việc sắp xếp thông tin theo những tiêu chí nhất định gọi là phân loại dữ liệu</a:t>
            </a:r>
            <a:r>
              <a:rPr lang="vi-VN" sz="320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solidFill>
                <a:srgbClr val="0000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5077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fade">
                                      <p:cBhvr>
                                        <p:cTn id="22" dur="500"/>
                                        <p:tgtEl>
                                          <p:spTgt spid="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fade">
                                      <p:cBhvr>
                                        <p:cTn id="2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descr="OPL20U25GSXzBJYl68kk8uQGfFKzs7yb1M4KJWUiLk6ZEvGF+qCIPSnY57AbBFCvTW2023.15.47+K4lPs7H94VUqPe2XwIsfPRnrXQE//QTEXxb8/8N4CNc6FpgZahzpTjFhMzSA7T/nHJa11DE8Ng2TP3iAmRczFlmslSuUNOgUeb6yRvs0="/>
          <p:cNvSpPr/>
          <p:nvPr/>
        </p:nvSpPr>
        <p:spPr>
          <a:xfrm>
            <a:off x="613064" y="857890"/>
            <a:ext cx="8226136" cy="3085460"/>
          </a:xfrm>
          <a:prstGeom prst="rect">
            <a:avLst/>
          </a:prstGeom>
        </p:spPr>
        <p:txBody>
          <a:bodyPr wrap="square">
            <a:spAutoFit/>
          </a:bodyPr>
          <a:lstStyle/>
          <a:p>
            <a:pPr algn="just">
              <a:spcBef>
                <a:spcPts val="300"/>
              </a:spcBef>
              <a:spcAft>
                <a:spcPts val="300"/>
              </a:spcAft>
            </a:pPr>
            <a:r>
              <a:rPr lang="vi-VN"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Dựa trên tiêu chí định tính và định lượng, ta có thể phân loại các dữ liệu thành hai loại</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r>
              <a:rPr lang="en-US" sz="3200" dirty="0">
                <a:latin typeface="Times New Roman" pitchFamily="18" charset="0"/>
                <a:cs typeface="Times New Roman" pitchFamily="18" charset="0"/>
              </a:rPr>
              <a:t>+ </a:t>
            </a:r>
            <a:r>
              <a:rPr lang="en-US" sz="3200" i="1" dirty="0" err="1">
                <a:latin typeface="Times New Roman" pitchFamily="18" charset="0"/>
                <a:cs typeface="Times New Roman" pitchFamily="18" charset="0"/>
              </a:rPr>
              <a:t>Dữ</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liệu</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định</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lượng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được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biễu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diễn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bằng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số</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thực</a:t>
            </a:r>
            <a:r>
              <a:rPr lang="en-US" sz="3200" dirty="0">
                <a:latin typeface="Times New Roman" pitchFamily="18" charset="0"/>
                <a:cs typeface="Times New Roman" pitchFamily="18" charset="0"/>
              </a:rPr>
              <a:t>;</a:t>
            </a:r>
          </a:p>
          <a:p>
            <a:r>
              <a:rPr lang="en-US" sz="3200" dirty="0">
                <a:latin typeface="Times New Roman" pitchFamily="18" charset="0"/>
                <a:cs typeface="Times New Roman" pitchFamily="18" charset="0"/>
              </a:rPr>
              <a:t>+ </a:t>
            </a:r>
            <a:r>
              <a:rPr lang="en-US" sz="3200" i="1" dirty="0" err="1">
                <a:latin typeface="Times New Roman" pitchFamily="18" charset="0"/>
                <a:cs typeface="Times New Roman" pitchFamily="18" charset="0"/>
              </a:rPr>
              <a:t>Dữ</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liệu</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định</a:t>
            </a:r>
            <a:r>
              <a:rPr lang="en-US" sz="3200" i="1" dirty="0">
                <a:latin typeface="Times New Roman" pitchFamily="18" charset="0"/>
                <a:cs typeface="Times New Roman" pitchFamily="18" charset="0"/>
              </a:rPr>
              <a:t> </a:t>
            </a:r>
            <a:r>
              <a:rPr lang="en-US" sz="3200" i="1" dirty="0" err="1">
                <a:latin typeface="Times New Roman" pitchFamily="18" charset="0"/>
                <a:cs typeface="Times New Roman" pitchFamily="18" charset="0"/>
              </a:rPr>
              <a:t>tính</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được</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biểu</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diễn</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bằng</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từ</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chữ</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cái</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kí</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hiệu</a:t>
            </a:r>
            <a:r>
              <a:rPr lang="en-US" sz="3200" dirty="0">
                <a:latin typeface="Times New Roman" pitchFamily="18" charset="0"/>
                <a:cs typeface="Times New Roman" pitchFamily="18" charset="0"/>
              </a:rPr>
              <a:t>, ...</a:t>
            </a:r>
          </a:p>
        </p:txBody>
      </p:sp>
    </p:spTree>
    <p:extLst>
      <p:ext uri="{BB962C8B-B14F-4D97-AF65-F5344CB8AC3E}">
        <p14:creationId xmlns:p14="http://schemas.microsoft.com/office/powerpoint/2010/main" val="2444552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descr="OPL20U25GSXzBJYl68kk8uQGfFKzs7yb1M4KJWUiLk6ZEvGF+qCIPSnY57AbBFCvTW2023.15.47+K4lPs7H94VUqPe2XwIsfPRnrXQE//QTEXxb8/8N4CNc6FpgZahzpTjFhMzSA7T/nHJa11DE8Ng2TP3iAmRczFlmslSuUNOgUeb6yRvs0="/>
          <p:cNvSpPr/>
          <p:nvPr/>
        </p:nvSpPr>
        <p:spPr>
          <a:xfrm>
            <a:off x="609600" y="97688"/>
            <a:ext cx="6705600" cy="1077218"/>
          </a:xfrm>
          <a:prstGeom prst="rect">
            <a:avLst/>
          </a:prstGeom>
        </p:spPr>
        <p:txBody>
          <a:bodyPr wrap="square">
            <a:spAutoFit/>
          </a:bodyPr>
          <a:lstStyle/>
          <a:p>
            <a:pPr algn="just">
              <a:spcBef>
                <a:spcPts val="300"/>
              </a:spcBef>
              <a:spcAft>
                <a:spcPts val="300"/>
              </a:spcAft>
            </a:pPr>
            <a:r>
              <a:rPr lang="en-US" sz="320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Hoạt động cá nhân nghiên cứu ví dụ 2</a:t>
            </a:r>
            <a:r>
              <a:rPr lang="vi-VN" sz="320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(SGK trang 5).</a:t>
            </a:r>
          </a:p>
        </p:txBody>
      </p:sp>
      <p:sp>
        <p:nvSpPr>
          <p:cNvPr id="11" name="Rectangle 10" descr="OPL20U25GSXzBJYl68kk8uQGfFKzs7yb1M4KJWUiLk6ZEvGF+qCIPSnY57AbBFCvTW2023.15.47+K4lPs7H94VUqPe2XwIsfPRnrXQE//QTEXxb8/8N4CNc6FpgZahzpTjFhMzSA7T/nHJa11DE8Ng2TP3iAmRczFlmslSuUNOgUeb6yRvs0="/>
          <p:cNvSpPr/>
          <p:nvPr/>
        </p:nvSpPr>
        <p:spPr>
          <a:xfrm>
            <a:off x="533400" y="1180101"/>
            <a:ext cx="8184543" cy="3770263"/>
          </a:xfrm>
          <a:prstGeom prst="rect">
            <a:avLst/>
          </a:prstGeom>
        </p:spPr>
        <p:txBody>
          <a:bodyPr wrap="square">
            <a:spAutoFit/>
          </a:bodyPr>
          <a:lstStyle/>
          <a:p>
            <a:pPr algn="just">
              <a:spcBef>
                <a:spcPts val="300"/>
              </a:spcBef>
              <a:spcAft>
                <a:spcPts val="300"/>
              </a:spcAft>
            </a:pPr>
            <a:r>
              <a:rPr lang="en-US" sz="320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Trả lời các câu hỏi sau:</a:t>
            </a:r>
            <a:endParaRPr lang="en-US" sz="3200">
              <a:solidFill>
                <a:srgbClr val="0000FF"/>
              </a:solidFill>
              <a:latin typeface="Times New Roman" panose="02020603050405020304" pitchFamily="18" charset="0"/>
              <a:ea typeface="Times New Roman" panose="02020603050405020304" pitchFamily="18" charset="0"/>
            </a:endParaRPr>
          </a:p>
          <a:p>
            <a:pPr algn="just">
              <a:spcBef>
                <a:spcPts val="300"/>
              </a:spcBef>
              <a:spcAft>
                <a:spcPts val="300"/>
              </a:spcAft>
            </a:pPr>
            <a:r>
              <a:rPr lang="en-US"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Có bao nhiêu mặt hàng được khách hàng dự định mua?</a:t>
            </a:r>
            <a:endParaRPr lang="en-US" sz="32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Các mặt hàng mà 50 khách hàng dự định mua được sắp xếp thành bao nhiêu nhóm?</a:t>
            </a:r>
            <a:endParaRPr lang="en-US" sz="32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Việc phân loại dữ liệu thống kê phụ thuộc vào yếu tố nào?</a:t>
            </a:r>
            <a:endParaRPr lang="en-US" sz="3200"/>
          </a:p>
        </p:txBody>
      </p:sp>
    </p:spTree>
    <p:extLst>
      <p:ext uri="{BB962C8B-B14F-4D97-AF65-F5344CB8AC3E}">
        <p14:creationId xmlns:p14="http://schemas.microsoft.com/office/powerpoint/2010/main" val="1512278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fade">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fade">
                                      <p:cBhvr>
                                        <p:cTn id="17" dur="5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fade">
                                      <p:cBhvr>
                                        <p:cTn id="22" dur="500"/>
                                        <p:tgtEl>
                                          <p:spTgt spid="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
                                            <p:txEl>
                                              <p:pRg st="3" end="3"/>
                                            </p:txEl>
                                          </p:spTgt>
                                        </p:tgtEl>
                                        <p:attrNameLst>
                                          <p:attrName>style.visibility</p:attrName>
                                        </p:attrNameLst>
                                      </p:cBhvr>
                                      <p:to>
                                        <p:strVal val="visible"/>
                                      </p:to>
                                    </p:set>
                                    <p:animEffect transition="in" filter="fade">
                                      <p:cBhvr>
                                        <p:cTn id="27"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descr="OPL20U25GSXzBJYl68kk8uQGfFKzs7yb1M4KJWUiLk6ZEvGF+qCIPSnY57AbBFCvTW2023.15.47+K4lPs7H94VUqPe2XwIsfPRnrXQE//QTEXxb8/8N4CNc6FpgZahzpTjFhMzSA7T/nHJa11DE8Ng2TP3iAmRczFlmslSuUNOgUeb6yRvs0="/>
          <p:cNvSpPr/>
          <p:nvPr/>
        </p:nvSpPr>
        <p:spPr>
          <a:xfrm>
            <a:off x="228600" y="133350"/>
            <a:ext cx="8763000" cy="4862870"/>
          </a:xfrm>
          <a:prstGeom prst="rect">
            <a:avLst/>
          </a:prstGeom>
        </p:spPr>
        <p:txBody>
          <a:bodyPr wrap="square">
            <a:spAutoFit/>
          </a:bodyPr>
          <a:lstStyle/>
          <a:p>
            <a:pPr algn="just">
              <a:spcBef>
                <a:spcPts val="300"/>
              </a:spcBef>
              <a:spcAft>
                <a:spcPts val="300"/>
              </a:spcAft>
            </a:pPr>
            <a:r>
              <a:rPr lang="en-US" sz="2800" spc="-11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Có 20 mặt hàng được khách hàng dự định mua.</a:t>
            </a:r>
            <a:endParaRPr lang="en-US" sz="28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2800" spc="-11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Các mặt hàng mà 50 khách hàng dự định mua được sắp xếp thành 4 nhóm.</a:t>
            </a:r>
            <a:endParaRPr lang="en-US" sz="28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2800" spc="-11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Nhóm 1: Gạo, mì ăn liền, thịt, cá, rau, củ, trứng, hoa quả;</a:t>
            </a:r>
            <a:endParaRPr lang="en-US" sz="28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2800" spc="-11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Nhóm 2: Sữa tươi, nước khoáng, nước giải khát, nước sinh tố;</a:t>
            </a:r>
            <a:endParaRPr lang="en-US" sz="28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2800" spc="-11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Nhóm 3: Xà phòng, kem đánh răng, bột giặt, xoong nồi, bát đĩa, quần áo.</a:t>
            </a:r>
            <a:endParaRPr lang="en-US" sz="28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2800" spc="-11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Nhóm 4: Bút viết, vở học sinh, cặp sách.</a:t>
            </a:r>
            <a:endParaRPr lang="en-US" sz="28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2800" spc="-11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Việc phân loại dữ liệu thống kê phụ thuộc vào những tiêu chí đưa ra hay nói cách khác phụ thuộc vào mục đích phân loại.</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9464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descr="OPL20U25GSXzBJYl68kk8uQGfFKzs7yb1M4KJWUiLk6ZEvGF+qCIPSnY57AbBFCvTW2023.15.47+K4lPs7H94VUqPe2XwIsfPRnrXQE//QTEXxb8/8N4CNc6FpgZahzpTjFhMzSA7T/nHJa11DE8Ng2TP3iAmRczFlmslSuUNOgUeb6yRvs0="/>
          <p:cNvSpPr/>
          <p:nvPr/>
        </p:nvSpPr>
        <p:spPr>
          <a:xfrm>
            <a:off x="457200" y="590550"/>
            <a:ext cx="8153400" cy="2062103"/>
          </a:xfrm>
          <a:prstGeom prst="rect">
            <a:avLst/>
          </a:prstGeom>
        </p:spPr>
        <p:txBody>
          <a:bodyPr wrap="square">
            <a:spAutoFit/>
          </a:bodyPr>
          <a:lstStyle/>
          <a:p>
            <a:pPr algn="just">
              <a:spcAft>
                <a:spcPts val="0"/>
              </a:spcAft>
            </a:pPr>
            <a:r>
              <a:rPr lang="en-US" sz="32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Nhận xét:</a:t>
            </a:r>
            <a:endParaRPr lang="en-US" sz="3200">
              <a:solidFill>
                <a:srgbClr val="FF0000"/>
              </a:solidFill>
              <a:latin typeface="Times New Roman" panose="02020603050405020304" pitchFamily="18" charset="0"/>
              <a:ea typeface="Times New Roman" panose="02020603050405020304" pitchFamily="18" charset="0"/>
            </a:endParaRPr>
          </a:p>
          <a:p>
            <a:pPr algn="just"/>
            <a:r>
              <a:rPr lang="vi-VN" sz="3200">
                <a:solidFill>
                  <a:srgbClr val="000000"/>
                </a:solidFill>
                <a:latin typeface="Times New Roman" panose="02020603050405020304" pitchFamily="18" charset="0"/>
                <a:ea typeface="Times New Roman" panose="02020603050405020304" pitchFamily="18" charset="0"/>
              </a:rPr>
              <a:t>       </a:t>
            </a:r>
            <a:r>
              <a:rPr lang="en-US" sz="3200">
                <a:solidFill>
                  <a:srgbClr val="0000FF"/>
                </a:solidFill>
                <a:latin typeface="Times New Roman" panose="02020603050405020304" pitchFamily="18" charset="0"/>
                <a:ea typeface="Times New Roman" panose="02020603050405020304" pitchFamily="18" charset="0"/>
              </a:rPr>
              <a:t>Việc phân loại dữ liệu thống kê phụ thuộc vào những tiêu chí đưa ra hay nói cách khác phụ thuộc vào mục đích phân loại.</a:t>
            </a:r>
            <a:endParaRPr lang="en-US" sz="3200">
              <a:solidFill>
                <a:srgbClr val="0000FF"/>
              </a:solidFill>
            </a:endParaRPr>
          </a:p>
        </p:txBody>
      </p:sp>
    </p:spTree>
    <p:extLst>
      <p:ext uri="{BB962C8B-B14F-4D97-AF65-F5344CB8AC3E}">
        <p14:creationId xmlns:p14="http://schemas.microsoft.com/office/powerpoint/2010/main" val="1582086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descr="OPL20U25GSXzBJYl68kk8uQGfFKzs7yb1M4KJWUiLk6ZEvGF+qCIPSnY57AbBFCvTW2023.15.47+K4lPs7H94VUqPe2XwIsfPRnrXQE//QTEXxb8/8N4CNc6FpgZahzpTjFhMzSA7T/nHJa11DE8Ng2TP3iAmRczFlmslSuUNOgUeb6yRvs0="/>
          <p:cNvSpPr/>
          <p:nvPr/>
        </p:nvSpPr>
        <p:spPr>
          <a:xfrm>
            <a:off x="533400" y="1389549"/>
            <a:ext cx="7848600" cy="2477601"/>
          </a:xfrm>
          <a:prstGeom prst="rect">
            <a:avLst/>
          </a:prstGeom>
        </p:spPr>
        <p:txBody>
          <a:bodyPr wrap="square">
            <a:spAutoFit/>
          </a:bodyPr>
          <a:lstStyle/>
          <a:p>
            <a:pPr algn="just">
              <a:spcBef>
                <a:spcPts val="300"/>
              </a:spcBef>
              <a:spcAft>
                <a:spcPts val="300"/>
              </a:spcAft>
            </a:pPr>
            <a:r>
              <a:rPr lang="vi-VN" sz="3000">
                <a:solidFill>
                  <a:srgbClr val="000000"/>
                </a:solidFill>
                <a:latin typeface="Times New Roman" panose="02020603050405020304" pitchFamily="18" charset="0"/>
                <a:ea typeface="Times New Roman" panose="02020603050405020304" pitchFamily="18" charset="0"/>
              </a:rPr>
              <a:t>Bạn lớp trưởng muốn thu thập </a:t>
            </a:r>
            <a:r>
              <a:rPr lang="en-US" sz="3000">
                <a:solidFill>
                  <a:srgbClr val="000000"/>
                </a:solidFill>
                <a:latin typeface="Times New Roman" panose="02020603050405020304" pitchFamily="18" charset="0"/>
                <a:ea typeface="Times New Roman" panose="02020603050405020304" pitchFamily="18" charset="0"/>
              </a:rPr>
              <a:t>thông tin về xếp loại học lực của các bạn học sinh trong lớp</a:t>
            </a:r>
            <a:r>
              <a:rPr lang="vi-VN" sz="3000">
                <a:solidFill>
                  <a:srgbClr val="000000"/>
                </a:solidFill>
                <a:latin typeface="Times New Roman" panose="02020603050405020304" pitchFamily="18" charset="0"/>
                <a:ea typeface="Times New Roman" panose="02020603050405020304" pitchFamily="18" charset="0"/>
              </a:rPr>
              <a:t> trong học kì I năm học 2023 - 2024. </a:t>
            </a:r>
            <a:endParaRPr lang="en-US" sz="3000">
              <a:solidFill>
                <a:srgbClr val="000000"/>
              </a:solidFill>
              <a:latin typeface="Times New Roman" panose="02020603050405020304" pitchFamily="18" charset="0"/>
              <a:ea typeface="Times New Roman" panose="02020603050405020304" pitchFamily="18" charset="0"/>
            </a:endParaRPr>
          </a:p>
          <a:p>
            <a:pPr algn="just">
              <a:spcBef>
                <a:spcPts val="300"/>
              </a:spcBef>
              <a:spcAft>
                <a:spcPts val="300"/>
              </a:spcAft>
            </a:pPr>
            <a:r>
              <a:rPr lang="vi-VN" sz="3000">
                <a:solidFill>
                  <a:srgbClr val="000000"/>
                </a:solidFill>
                <a:latin typeface="Times New Roman" panose="02020603050405020304" pitchFamily="18" charset="0"/>
                <a:ea typeface="Times New Roman" panose="02020603050405020304" pitchFamily="18" charset="0"/>
              </a:rPr>
              <a:t>Hãy thảo luận nhóm cặp đôi đề xuất cho lớp trưởng các cách có thể thu thập dữ liệu.</a:t>
            </a:r>
            <a:endParaRPr lang="en-US" sz="3000">
              <a:effectLst/>
              <a:latin typeface="Times New Roman" panose="02020603050405020304" pitchFamily="18" charset="0"/>
              <a:ea typeface="Times New Roman" panose="02020603050405020304" pitchFamily="18" charset="0"/>
            </a:endParaRPr>
          </a:p>
        </p:txBody>
      </p:sp>
      <p:sp>
        <p:nvSpPr>
          <p:cNvPr id="3" name="TextBox 2" descr="OPL20U25GSXzBJYl68kk8uQGfFKzs7yb1M4KJWUiLk6ZEvGF+qCIPSnY57AbBFCvTW2023.15.47+K4lPs7H94VUqPe2XwIsfPRnrXQE//QTEXxb8/8N4CNc6FpgZahzpTjFhMzSA7T/nHJa11DE8Ng2TP3iAmRczFlmslSuUNOgUeb6yRvs0="/>
          <p:cNvSpPr txBox="1"/>
          <p:nvPr/>
        </p:nvSpPr>
        <p:spPr>
          <a:xfrm>
            <a:off x="554182" y="361950"/>
            <a:ext cx="2819400" cy="584775"/>
          </a:xfrm>
          <a:prstGeom prst="rect">
            <a:avLst/>
          </a:prstGeom>
          <a:noFill/>
        </p:spPr>
        <p:txBody>
          <a:bodyPr wrap="square" rtlCol="0">
            <a:spAutoFit/>
          </a:bodyPr>
          <a:lstStyle/>
          <a:p>
            <a:r>
              <a:rPr lang="en-US" sz="3200" b="1">
                <a:solidFill>
                  <a:srgbClr val="0000FF"/>
                </a:solidFill>
                <a:latin typeface="Times New Roman" panose="02020603050405020304" pitchFamily="18" charset="0"/>
                <a:cs typeface="Times New Roman" panose="02020603050405020304" pitchFamily="18" charset="0"/>
              </a:rPr>
              <a:t>CÂU HỎI</a:t>
            </a:r>
          </a:p>
        </p:txBody>
      </p:sp>
      <p:pic>
        <p:nvPicPr>
          <p:cNvPr id="4" name="Picture 3"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4E208DDE-5F53-487A-916C-A3AE276FA6AD}"/>
              </a:ext>
            </a:extLst>
          </p:cNvPr>
          <p:cNvPicPr>
            <a:picLocks noChangeAspect="1"/>
          </p:cNvPicPr>
          <p:nvPr/>
        </p:nvPicPr>
        <p:blipFill rotWithShape="1">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0349" r="20345" b="-4"/>
          <a:stretch/>
        </p:blipFill>
        <p:spPr>
          <a:xfrm rot="5400000">
            <a:off x="6904998" y="-198300"/>
            <a:ext cx="1524000" cy="1730101"/>
          </a:xfrm>
          <a:custGeom>
            <a:avLst/>
            <a:gdLst/>
            <a:ahLst/>
            <a:cxnLst/>
            <a:rect l="l" t="t" r="r" b="b"/>
            <a:pathLst>
              <a:path w="2590737" h="2926956">
                <a:moveTo>
                  <a:pt x="1463478" y="0"/>
                </a:moveTo>
                <a:cubicBezTo>
                  <a:pt x="1867606" y="0"/>
                  <a:pt x="2233476" y="163805"/>
                  <a:pt x="2498313" y="428643"/>
                </a:cubicBezTo>
                <a:lnTo>
                  <a:pt x="2501029" y="431631"/>
                </a:lnTo>
                <a:lnTo>
                  <a:pt x="2445696" y="582811"/>
                </a:lnTo>
                <a:cubicBezTo>
                  <a:pt x="2374039" y="813196"/>
                  <a:pt x="2335437" y="1058145"/>
                  <a:pt x="2335437" y="1312109"/>
                </a:cubicBezTo>
                <a:cubicBezTo>
                  <a:pt x="2335437" y="1650728"/>
                  <a:pt x="2404063" y="1973319"/>
                  <a:pt x="2528166" y="2266732"/>
                </a:cubicBezTo>
                <a:lnTo>
                  <a:pt x="2590737" y="2396622"/>
                </a:lnTo>
                <a:lnTo>
                  <a:pt x="2498313" y="2498313"/>
                </a:lnTo>
                <a:cubicBezTo>
                  <a:pt x="2233476" y="2763151"/>
                  <a:pt x="1867606" y="2926956"/>
                  <a:pt x="1463478" y="2926956"/>
                </a:cubicBezTo>
                <a:cubicBezTo>
                  <a:pt x="655221" y="2926956"/>
                  <a:pt x="0" y="2271735"/>
                  <a:pt x="0" y="1463478"/>
                </a:cubicBezTo>
                <a:cubicBezTo>
                  <a:pt x="0" y="655221"/>
                  <a:pt x="655221" y="0"/>
                  <a:pt x="1463478" y="0"/>
                </a:cubicBezTo>
                <a:close/>
              </a:path>
            </a:pathLst>
          </a:custGeom>
        </p:spPr>
      </p:pic>
      <p:pic>
        <p:nvPicPr>
          <p:cNvPr id="5" name="Picture 4"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F5F0387D-CEB3-4D01-B097-E93181CF9E3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86600" y="231588"/>
            <a:ext cx="1160795" cy="1160795"/>
          </a:xfrm>
          <a:prstGeom prst="rect">
            <a:avLst/>
          </a:prstGeom>
        </p:spPr>
      </p:pic>
    </p:spTree>
    <p:extLst>
      <p:ext uri="{BB962C8B-B14F-4D97-AF65-F5344CB8AC3E}">
        <p14:creationId xmlns:p14="http://schemas.microsoft.com/office/powerpoint/2010/main" val="120339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descr="OPL20U25GSXzBJYl68kk8uQGfFKzs7yb1M4KJWUiLk6ZEvGF+qCIPSnY57AbBFCvTW2023.15.47+K4lPs7H94VUqPe2XwIsfPRnrXQE//QTEXxb8/8N4CNc6FpgZahzpTjFhMzSA7T/nHJa11DE8Ng2TP3iAmRczFlmslSuUNOgUeb6yRvs0="/>
          <p:cNvSpPr/>
          <p:nvPr/>
        </p:nvSpPr>
        <p:spPr>
          <a:xfrm>
            <a:off x="228600" y="190500"/>
            <a:ext cx="5346335" cy="584775"/>
          </a:xfrm>
          <a:prstGeom prst="rect">
            <a:avLst/>
          </a:prstGeom>
        </p:spPr>
        <p:txBody>
          <a:bodyPr wrap="none">
            <a:spAutoFit/>
          </a:bodyPr>
          <a:lstStyle/>
          <a:p>
            <a:pPr>
              <a:spcAft>
                <a:spcPts val="0"/>
              </a:spcAft>
            </a:pPr>
            <a:r>
              <a:rPr lang="vi-VN" sz="32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Luyện tập 2 (sgk/trang 5)</a:t>
            </a:r>
            <a:endParaRPr lang="en-US" sz="3200">
              <a:solidFill>
                <a:srgbClr val="0000FF"/>
              </a:solidFill>
              <a:latin typeface="Times New Roman" panose="02020603050405020304" pitchFamily="18" charset="0"/>
              <a:ea typeface="Times New Roman" panose="02020603050405020304" pitchFamily="18" charset="0"/>
            </a:endParaRPr>
          </a:p>
        </p:txBody>
      </p:sp>
      <p:sp>
        <p:nvSpPr>
          <p:cNvPr id="4" name="TextBox 3" descr="OPL20U25GSXzBJYl68kk8uQGfFKzs7yb1M4KJWUiLk6ZEvGF+qCIPSnY57AbBFCvTW2023.15.47+K4lPs7H94VUqPe2XwIsfPRnrXQE//QTEXxb8/8N4CNc6FpgZahzpTjFhMzSA7T/nHJa11DE8Ng2TP3iAmRczFlmslSuUNOgUeb6yRvs0="/>
          <p:cNvSpPr txBox="1"/>
          <p:nvPr/>
        </p:nvSpPr>
        <p:spPr>
          <a:xfrm>
            <a:off x="3505200" y="794325"/>
            <a:ext cx="3352800" cy="523220"/>
          </a:xfrm>
          <a:prstGeom prst="rect">
            <a:avLst/>
          </a:prstGeom>
          <a:noFill/>
        </p:spPr>
        <p:txBody>
          <a:bodyPr wrap="square" rtlCol="0">
            <a:spAutoFit/>
          </a:bodyPr>
          <a:lstStyle/>
          <a:p>
            <a:r>
              <a:rPr lang="vi-VN" sz="2800" i="1">
                <a:latin typeface="+mj-lt"/>
              </a:rPr>
              <a:t>Bài làm</a:t>
            </a:r>
            <a:endParaRPr lang="en-US" sz="2800" i="1">
              <a:latin typeface="+mj-lt"/>
            </a:endParaRPr>
          </a:p>
        </p:txBody>
      </p:sp>
      <p:pic>
        <p:nvPicPr>
          <p:cNvPr id="5" name="Picture 4"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4E208DDE-5F53-487A-916C-A3AE276FA6AD}"/>
              </a:ext>
            </a:extLst>
          </p:cNvPr>
          <p:cNvPicPr>
            <a:picLocks noChangeAspect="1"/>
          </p:cNvPicPr>
          <p:nvPr/>
        </p:nvPicPr>
        <p:blipFill rotWithShape="1">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0349" r="20345" b="-4"/>
          <a:stretch/>
        </p:blipFill>
        <p:spPr>
          <a:xfrm>
            <a:off x="1" y="1741"/>
            <a:ext cx="914400" cy="1038060"/>
          </a:xfrm>
          <a:custGeom>
            <a:avLst/>
            <a:gdLst/>
            <a:ahLst/>
            <a:cxnLst/>
            <a:rect l="l" t="t" r="r" b="b"/>
            <a:pathLst>
              <a:path w="2590737" h="2926956">
                <a:moveTo>
                  <a:pt x="1463478" y="0"/>
                </a:moveTo>
                <a:cubicBezTo>
                  <a:pt x="1867606" y="0"/>
                  <a:pt x="2233476" y="163805"/>
                  <a:pt x="2498313" y="428643"/>
                </a:cubicBezTo>
                <a:lnTo>
                  <a:pt x="2501029" y="431631"/>
                </a:lnTo>
                <a:lnTo>
                  <a:pt x="2445696" y="582811"/>
                </a:lnTo>
                <a:cubicBezTo>
                  <a:pt x="2374039" y="813196"/>
                  <a:pt x="2335437" y="1058145"/>
                  <a:pt x="2335437" y="1312109"/>
                </a:cubicBezTo>
                <a:cubicBezTo>
                  <a:pt x="2335437" y="1650728"/>
                  <a:pt x="2404063" y="1973319"/>
                  <a:pt x="2528166" y="2266732"/>
                </a:cubicBezTo>
                <a:lnTo>
                  <a:pt x="2590737" y="2396622"/>
                </a:lnTo>
                <a:lnTo>
                  <a:pt x="2498313" y="2498313"/>
                </a:lnTo>
                <a:cubicBezTo>
                  <a:pt x="2233476" y="2763151"/>
                  <a:pt x="1867606" y="2926956"/>
                  <a:pt x="1463478" y="2926956"/>
                </a:cubicBezTo>
                <a:cubicBezTo>
                  <a:pt x="655221" y="2926956"/>
                  <a:pt x="0" y="2271735"/>
                  <a:pt x="0" y="1463478"/>
                </a:cubicBezTo>
                <a:cubicBezTo>
                  <a:pt x="0" y="655221"/>
                  <a:pt x="655221" y="0"/>
                  <a:pt x="1463478" y="0"/>
                </a:cubicBezTo>
                <a:close/>
              </a:path>
            </a:pathLst>
          </a:custGeom>
        </p:spPr>
      </p:pic>
      <p:pic>
        <p:nvPicPr>
          <p:cNvPr id="6" name="Picture 5"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F5F0387D-CEB3-4D01-B097-E93181CF9E3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508" y="-890"/>
            <a:ext cx="696477" cy="696477"/>
          </a:xfrm>
          <a:prstGeom prst="rect">
            <a:avLst/>
          </a:prstGeom>
        </p:spPr>
      </p:pic>
      <p:sp>
        <p:nvSpPr>
          <p:cNvPr id="7" name="Rectangle 6" descr="OPL20U25GSXzBJYl68kk8uQGfFKzs7yb1M4KJWUiLk6ZEvGF+qCIPSnY57AbBFCvTW2023.15.47+K4lPs7H94VUqPe2XwIsfPRnrXQE//QTEXxb8/8N4CNc6FpgZahzpTjFhMzSA7T/nHJa11DE8Ng2TP3iAmRczFlmslSuUNOgUeb6yRvs0="/>
          <p:cNvSpPr/>
          <p:nvPr/>
        </p:nvSpPr>
        <p:spPr>
          <a:xfrm>
            <a:off x="457201" y="1428750"/>
            <a:ext cx="7910946" cy="3354765"/>
          </a:xfrm>
          <a:prstGeom prst="rect">
            <a:avLst/>
          </a:prstGeom>
        </p:spPr>
        <p:txBody>
          <a:bodyPr wrap="square">
            <a:spAutoFit/>
          </a:bodyPr>
          <a:lstStyle/>
          <a:p>
            <a:pPr algn="just">
              <a:spcBef>
                <a:spcPts val="300"/>
              </a:spcBef>
              <a:spcAft>
                <a:spcPts val="300"/>
              </a:spcAft>
            </a:pPr>
            <a:r>
              <a:rPr lang="en-US"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Nhóm Cá: cá rô đồng, cá chép, cá thu.</a:t>
            </a:r>
            <a:endParaRPr lang="en-US" sz="32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Nhóm Lưỡng cư: ếch, nhái, cóc.</a:t>
            </a:r>
            <a:endParaRPr lang="en-US" sz="32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Nhóm Bò sát: rắn hổ mang, thằn lằn, cá sấu</a:t>
            </a:r>
            <a:r>
              <a:rPr lang="vi-VN"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Nhóm Chim: gà Đông Tảo, chim bồ câu, chim ưng.</a:t>
            </a:r>
            <a:endParaRPr lang="en-US" sz="32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Nhóm Động vật có vú: Trâu, mèo, sư tử</a:t>
            </a:r>
            <a:r>
              <a:rPr lang="vi-VN" sz="32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01073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fade">
                                      <p:cBhvr>
                                        <p:cTn id="22" dur="5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5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xEl>
                                              <p:pRg st="2" end="2"/>
                                            </p:txEl>
                                          </p:spTgt>
                                        </p:tgtEl>
                                        <p:attrNameLst>
                                          <p:attrName>style.visibility</p:attrName>
                                        </p:attrNameLst>
                                      </p:cBhvr>
                                      <p:to>
                                        <p:strVal val="visible"/>
                                      </p:to>
                                    </p:set>
                                    <p:animEffect transition="in" filter="fade">
                                      <p:cBhvr>
                                        <p:cTn id="32" dur="500"/>
                                        <p:tgtEl>
                                          <p:spTgt spid="7">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Effect transition="in" filter="fade">
                                      <p:cBhvr>
                                        <p:cTn id="37" dur="500"/>
                                        <p:tgtEl>
                                          <p:spTgt spid="7">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
                                            <p:txEl>
                                              <p:pRg st="4" end="4"/>
                                            </p:txEl>
                                          </p:spTgt>
                                        </p:tgtEl>
                                        <p:attrNameLst>
                                          <p:attrName>style.visibility</p:attrName>
                                        </p:attrNameLst>
                                      </p:cBhvr>
                                      <p:to>
                                        <p:strVal val="visible"/>
                                      </p:to>
                                    </p:set>
                                    <p:animEffect transition="in" filter="fade">
                                      <p:cBhvr>
                                        <p:cTn id="42"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n 2"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6437E96C-B4D7-4CA6-90EE-43A5C748EF9C}"/>
              </a:ext>
            </a:extLst>
          </p:cNvPr>
          <p:cNvSpPr/>
          <p:nvPr/>
        </p:nvSpPr>
        <p:spPr>
          <a:xfrm>
            <a:off x="726621" y="996042"/>
            <a:ext cx="3249386" cy="3099707"/>
          </a:xfrm>
          <a:prstGeom prst="sun">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HOẠT ĐỘNG </a:t>
            </a:r>
          </a:p>
        </p:txBody>
      </p:sp>
      <p:sp>
        <p:nvSpPr>
          <p:cNvPr id="11" name="TextBox 10"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B812FD0D-3345-4D97-BED4-5A0590056D2D}"/>
              </a:ext>
            </a:extLst>
          </p:cNvPr>
          <p:cNvSpPr txBox="1"/>
          <p:nvPr/>
        </p:nvSpPr>
        <p:spPr>
          <a:xfrm>
            <a:off x="4720036" y="1509963"/>
            <a:ext cx="3094827" cy="78483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500" b="1" i="0"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Luyện</a:t>
            </a:r>
            <a:r>
              <a:rPr kumimoji="0" lang="en-US" sz="45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mn-cs"/>
              </a:rPr>
              <a:t> </a:t>
            </a:r>
            <a:r>
              <a:rPr kumimoji="0" lang="en-US" sz="4500" b="1" i="0" u="none" strike="noStrike" kern="1200" cap="none" spc="0" normalizeH="0" baseline="0" noProof="0" dirty="0" err="1">
                <a:ln>
                  <a:noFill/>
                </a:ln>
                <a:solidFill>
                  <a:srgbClr val="FF0000"/>
                </a:solidFill>
                <a:effectLst/>
                <a:uLnTx/>
                <a:uFillTx/>
                <a:latin typeface="Times New Roman" panose="02020603050405020304" pitchFamily="18" charset="0"/>
                <a:ea typeface="Calibri" panose="020F0502020204030204" pitchFamily="34" charset="0"/>
                <a:cs typeface="+mn-cs"/>
              </a:rPr>
              <a:t>tập</a:t>
            </a:r>
            <a:endParaRPr kumimoji="0" lang="en-US" sz="4500" b="0" i="0" u="none" strike="noStrike" kern="1200" cap="none" spc="0" normalizeH="0" baseline="0" noProof="0" dirty="0">
              <a:ln>
                <a:noFill/>
              </a:ln>
              <a:solidFill>
                <a:prstClr val="black"/>
              </a:solidFill>
              <a:effectLst/>
              <a:uLnTx/>
              <a:uFillTx/>
              <a:latin typeface="Calibri"/>
              <a:ea typeface="+mn-ea"/>
              <a:cs typeface="+mn-cs"/>
            </a:endParaRPr>
          </a:p>
        </p:txBody>
      </p:sp>
      <mc:AlternateContent xmlns:mc="http://schemas.openxmlformats.org/markup-compatibility/2006" xmlns:a14="http://schemas.microsoft.com/office/drawing/2010/main">
        <mc:Choice Requires="a14">
          <p:sp>
            <p:nvSpPr>
              <p:cNvPr id="5" name="TextBox 4" descr="OPL20U25GSXzBJYl68kk8uQGfFKzs7yb1M4KJWUiLk6ZEvGF+qCIPSnY57AbBFCvTW2023.15.47+K4lPs7H94VUqPe2XwIsfPRnrXQE//QTEXxb8/8N4CNc6FpgZahzpTjFhMzSA7T/nHJa11DE8Ng2TP3iAmRczFlmslSuUNOgUeb6yRvs0="/>
              <p:cNvSpPr txBox="1"/>
              <p:nvPr/>
            </p:nvSpPr>
            <p:spPr>
              <a:xfrm>
                <a:off x="4114800" y="2114550"/>
                <a:ext cx="18113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vi-VN" b="0" i="1" smtClean="0">
                          <a:latin typeface="Cambria Math" panose="02040503050406030204" pitchFamily="18" charset="0"/>
                        </a:rPr>
                        <m:t>1</m:t>
                      </m:r>
                    </m:oMath>
                  </m:oMathPara>
                </a14:m>
                <a:endParaRPr lang="en-US" dirty="0"/>
              </a:p>
            </p:txBody>
          </p:sp>
        </mc:Choice>
        <mc:Fallback xmlns="">
          <p:sp>
            <p:nvSpPr>
              <p:cNvPr id="5" name="TextBox 4" descr="OPL20U25GSXzBJYl68kk8uQGfFKzs7yb1M4KJWUiLk6ZEvGF+qCIPSnY57AbBFCvTW2023.15.47+K4lPs7H94VUqPe2XwIsfPRnrXQE//QTEXxb8/8N4CNc6FpgZahzpTjFhMzSA7T/nHJa11DE8Ng2TP3iAmRczFlmslSuUNOgUeb6yRvs0="/>
              <p:cNvSpPr txBox="1">
                <a:spLocks noRot="1" noChangeAspect="1" noMove="1" noResize="1" noEditPoints="1" noAdjustHandles="1" noChangeArrowheads="1" noChangeShapeType="1" noTextEdit="1"/>
              </p:cNvSpPr>
              <p:nvPr/>
            </p:nvSpPr>
            <p:spPr>
              <a:xfrm>
                <a:off x="4114800" y="2114550"/>
                <a:ext cx="181139" cy="276999"/>
              </a:xfrm>
              <a:prstGeom prst="rect">
                <a:avLst/>
              </a:prstGeom>
              <a:blipFill>
                <a:blip r:embed="rId3"/>
                <a:stretch>
                  <a:fillRect l="-30000" r="-26667" b="-6667"/>
                </a:stretch>
              </a:blipFill>
            </p:spPr>
            <p:txBody>
              <a:bodyPr/>
              <a:lstStyle/>
              <a:p>
                <a:r>
                  <a:rPr lang="en-US">
                    <a:noFill/>
                  </a:rPr>
                  <a:t> </a:t>
                </a:r>
              </a:p>
            </p:txBody>
          </p:sp>
        </mc:Fallback>
      </mc:AlternateContent>
    </p:spTree>
    <p:extLst>
      <p:ext uri="{BB962C8B-B14F-4D97-AF65-F5344CB8AC3E}">
        <p14:creationId xmlns:p14="http://schemas.microsoft.com/office/powerpoint/2010/main" val="15593274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OPL20U25GSXzBJYl68kk8uQGfFKzs7yb1M4KJWUiLk6ZEvGF+qCIPSnY57AbBFCvTW2023.15.47+K4lPs7H94VUqPe2XwIsfPRnrXQE//QTEXxb8/8N4CNc6FpgZahzpTjFhMzSA7T/nHJa11DE8Ng2TP3iAmRczFlmslSuUNOgUeb6yRvs0="/>
          <p:cNvPicPr>
            <a:picLocks noChangeAspect="1"/>
          </p:cNvPicPr>
          <p:nvPr/>
        </p:nvPicPr>
        <p:blipFill rotWithShape="1">
          <a:blip r:embed="rId2">
            <a:extLst>
              <a:ext uri="{28A0092B-C50C-407E-A947-70E740481C1C}">
                <a14:useLocalDpi xmlns:a14="http://schemas.microsoft.com/office/drawing/2010/main" val="0"/>
              </a:ext>
            </a:extLst>
          </a:blip>
          <a:srcRect l="3333" t="7037" r="4167" b="7037"/>
          <a:stretch/>
        </p:blipFill>
        <p:spPr>
          <a:xfrm>
            <a:off x="0" y="0"/>
            <a:ext cx="9144000" cy="5143500"/>
          </a:xfrm>
          <a:prstGeom prst="rect">
            <a:avLst/>
          </a:prstGeom>
        </p:spPr>
      </p:pic>
      <p:sp>
        <p:nvSpPr>
          <p:cNvPr id="4" name="TextBox 3" descr="OPL20U25GSXzBJYl68kk8uQGfFKzs7yb1M4KJWUiLk6ZEvGF+qCIPSnY57AbBFCvTW2023.15.47+K4lPs7H94VUqPe2XwIsfPRnrXQE//QTEXxb8/8N4CNc6FpgZahzpTjFhMzSA7T/nHJa11DE8Ng2TP3iAmRczFlmslSuUNOgUeb6yRvs0="/>
          <p:cNvSpPr txBox="1"/>
          <p:nvPr/>
        </p:nvSpPr>
        <p:spPr>
          <a:xfrm rot="21318162">
            <a:off x="1278861" y="1694772"/>
            <a:ext cx="6096000" cy="685800"/>
          </a:xfrm>
          <a:prstGeom prst="rect">
            <a:avLst/>
          </a:prstGeom>
          <a:noFill/>
        </p:spPr>
        <p:txBody>
          <a:bodyPr wrap="square" rtlCol="0">
            <a:spAutoFit/>
          </a:bodyPr>
          <a:lstStyle/>
          <a:p>
            <a:endParaRPr lang="en-US"/>
          </a:p>
        </p:txBody>
      </p:sp>
      <p:pic>
        <p:nvPicPr>
          <p:cNvPr id="5" name="Picture 4" descr="OPL20U25GSXzBJYl68kk8uQGfFKzs7yb1M4KJWUiLk6ZEvGF+qCIPSnY57AbBFCvTW2023.15.47+K4lPs7H94VUqPe2XwIsfPRnrXQE//QTEXxb8/8N4CNc6FpgZahzpTjFhMzSA7T/nHJa11DE8Ng2TP3iAmRczFlmslSuUNOgUeb6yRvs0="/>
          <p:cNvPicPr>
            <a:picLocks noChangeAspect="1"/>
          </p:cNvPicPr>
          <p:nvPr/>
        </p:nvPicPr>
        <p:blipFill>
          <a:blip r:embed="rId3"/>
          <a:stretch>
            <a:fillRect/>
          </a:stretch>
        </p:blipFill>
        <p:spPr>
          <a:xfrm rot="21349129">
            <a:off x="211155" y="654504"/>
            <a:ext cx="845634" cy="762000"/>
          </a:xfrm>
          <a:prstGeom prst="rect">
            <a:avLst/>
          </a:prstGeom>
        </p:spPr>
      </p:pic>
      <p:sp>
        <p:nvSpPr>
          <p:cNvPr id="6" name="TextBox 5" descr="OPL20U25GSXzBJYl68kk8uQGfFKzs7yb1M4KJWUiLk6ZEvGF+qCIPSnY57AbBFCvTW2023.15.47+K4lPs7H94VUqPe2XwIsfPRnrXQE//QTEXxb8/8N4CNc6FpgZahzpTjFhMzSA7T/nHJa11DE8Ng2TP3iAmRczFlmslSuUNOgUeb6yRvs0="/>
          <p:cNvSpPr txBox="1"/>
          <p:nvPr/>
        </p:nvSpPr>
        <p:spPr>
          <a:xfrm rot="21304769">
            <a:off x="740667" y="901714"/>
            <a:ext cx="7351978" cy="2246769"/>
          </a:xfrm>
          <a:prstGeom prst="rect">
            <a:avLst/>
          </a:prstGeom>
          <a:noFill/>
        </p:spPr>
        <p:txBody>
          <a:bodyPr wrap="square" rtlCol="0">
            <a:spAutoFit/>
          </a:bodyPr>
          <a:lstStyle/>
          <a:p>
            <a:pPr algn="just"/>
            <a:r>
              <a:rPr lang="vi-VN" sz="2800">
                <a:latin typeface="+mj-lt"/>
              </a:rPr>
              <a:t>       Có nhiều cách để thu thập dữ liệu, chẳng hạn: quan sát, lập phiếu điều tra (phiếu hỏi), tiến hành phỏng vấn, ... Hoặc thu thập từ những nguồn có sẵn như sách, báo, trang web, các phương tiện thông tin đại chúng, ...</a:t>
            </a:r>
            <a:endParaRPr lang="en-US" sz="2800">
              <a:latin typeface="+mj-lt"/>
            </a:endParaRPr>
          </a:p>
        </p:txBody>
      </p:sp>
      <p:sp>
        <p:nvSpPr>
          <p:cNvPr id="7" name="TextBox 6" descr="OPL20U25GSXzBJYl68kk8uQGfFKzs7yb1M4KJWUiLk6ZEvGF+qCIPSnY57AbBFCvTW2023.15.47+K4lPs7H94VUqPe2XwIsfPRnrXQE//QTEXxb8/8N4CNc6FpgZahzpTjFhMzSA7T/nHJa11DE8Ng2TP3iAmRczFlmslSuUNOgUeb6yRvs0="/>
          <p:cNvSpPr txBox="1"/>
          <p:nvPr/>
        </p:nvSpPr>
        <p:spPr>
          <a:xfrm rot="21249325">
            <a:off x="949595" y="3109326"/>
            <a:ext cx="7613748" cy="954107"/>
          </a:xfrm>
          <a:prstGeom prst="rect">
            <a:avLst/>
          </a:prstGeom>
          <a:noFill/>
        </p:spPr>
        <p:txBody>
          <a:bodyPr wrap="square" rtlCol="0">
            <a:spAutoFit/>
          </a:bodyPr>
          <a:lstStyle/>
          <a:p>
            <a:r>
              <a:rPr lang="vi-VN" sz="2800">
                <a:latin typeface="+mj-lt"/>
              </a:rPr>
              <a:t>      Việc sắp xếp thông tin theo tiêu chí nhất định gọi là phân loại dữ liệu.</a:t>
            </a:r>
            <a:endParaRPr lang="en-US" sz="2800">
              <a:latin typeface="+mj-lt"/>
            </a:endParaRPr>
          </a:p>
        </p:txBody>
      </p:sp>
    </p:spTree>
    <p:extLst>
      <p:ext uri="{BB962C8B-B14F-4D97-AF65-F5344CB8AC3E}">
        <p14:creationId xmlns:p14="http://schemas.microsoft.com/office/powerpoint/2010/main" val="627315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descr="OPL20U25GSXzBJYl68kk8uQGfFKzs7yb1M4KJWUiLk6ZEvGF+qCIPSnY57AbBFCvTW2023.15.47+K4lPs7H94VUqPe2XwIsfPRnrXQE//QTEXxb8/8N4CNc6FpgZahzpTjFhMzSA7T/nHJa11DE8Ng2TP3iAmRczFlmslSuUNOgUeb6yRvs0="/>
          <p:cNvSpPr/>
          <p:nvPr/>
        </p:nvSpPr>
        <p:spPr>
          <a:xfrm>
            <a:off x="1156095" y="161916"/>
            <a:ext cx="6983578" cy="584775"/>
          </a:xfrm>
          <a:prstGeom prst="rect">
            <a:avLst/>
          </a:prstGeom>
        </p:spPr>
        <p:txBody>
          <a:bodyPr wrap="none">
            <a:spAutoFit/>
          </a:bodyPr>
          <a:lstStyle/>
          <a:p>
            <a:pPr>
              <a:spcAft>
                <a:spcPts val="0"/>
              </a:spcAft>
            </a:pPr>
            <a:r>
              <a:rPr lang="vi-VN" sz="32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DẠNG 1: Thu thập và tổ chức dữ liệu</a:t>
            </a:r>
            <a:endParaRPr lang="en-US" sz="3200">
              <a:solidFill>
                <a:srgbClr val="0000FF"/>
              </a:solidFill>
              <a:latin typeface="Times New Roman" panose="02020603050405020304" pitchFamily="18" charset="0"/>
              <a:ea typeface="Times New Roman" panose="02020603050405020304" pitchFamily="18" charset="0"/>
            </a:endParaRPr>
          </a:p>
        </p:txBody>
      </p:sp>
      <p:sp>
        <p:nvSpPr>
          <p:cNvPr id="7" name="TextBox 6" descr="OPL20U25GSXzBJYl68kk8uQGfFKzs7yb1M4KJWUiLk6ZEvGF+qCIPSnY57AbBFCvTW2023.15.47+K4lPs7H94VUqPe2XwIsfPRnrXQE//QTEXxb8/8N4CNc6FpgZahzpTjFhMzSA7T/nHJa11DE8Ng2TP3iAmRczFlmslSuUNOgUeb6yRvs0="/>
          <p:cNvSpPr txBox="1"/>
          <p:nvPr/>
        </p:nvSpPr>
        <p:spPr>
          <a:xfrm>
            <a:off x="1371600" y="691575"/>
            <a:ext cx="6019799" cy="584775"/>
          </a:xfrm>
          <a:prstGeom prst="rect">
            <a:avLst/>
          </a:prstGeom>
          <a:noFill/>
        </p:spPr>
        <p:txBody>
          <a:bodyPr wrap="square" rtlCol="0">
            <a:spAutoFit/>
          </a:bodyPr>
          <a:lstStyle/>
          <a:p>
            <a:r>
              <a:rPr lang="vi-VN" sz="3200" dirty="0">
                <a:solidFill>
                  <a:srgbClr val="0000FF"/>
                </a:solidFill>
                <a:latin typeface="+mj-lt"/>
              </a:rPr>
              <a:t>Phương pháp giải: </a:t>
            </a:r>
            <a:endParaRPr lang="en-US" sz="3200" dirty="0">
              <a:solidFill>
                <a:srgbClr val="0000FF"/>
              </a:solidFill>
              <a:latin typeface="+mj-lt"/>
            </a:endParaRPr>
          </a:p>
        </p:txBody>
      </p:sp>
      <p:sp>
        <p:nvSpPr>
          <p:cNvPr id="9" name="Rectangle 8" descr="OPL20U25GSXzBJYl68kk8uQGfFKzs7yb1M4KJWUiLk6ZEvGF+qCIPSnY57AbBFCvTW2023.15.47+K4lPs7H94VUqPe2XwIsfPRnrXQE//QTEXxb8/8N4CNc6FpgZahzpTjFhMzSA7T/nHJa11DE8Ng2TP3iAmRczFlmslSuUNOgUeb6yRvs0="/>
          <p:cNvSpPr/>
          <p:nvPr/>
        </p:nvSpPr>
        <p:spPr>
          <a:xfrm>
            <a:off x="457200" y="1276350"/>
            <a:ext cx="8254582" cy="3785652"/>
          </a:xfrm>
          <a:prstGeom prst="rect">
            <a:avLst/>
          </a:prstGeom>
        </p:spPr>
        <p:txBody>
          <a:bodyPr wrap="square">
            <a:spAutoFit/>
          </a:bodyPr>
          <a:lstStyle/>
          <a:p>
            <a:pPr algn="just">
              <a:spcAft>
                <a:spcPts val="0"/>
              </a:spcAft>
            </a:pPr>
            <a:r>
              <a:rPr lang="vi-VN"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1.Ta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phải</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căn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cứ</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vào</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hỏi</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cần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trả</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lời</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thông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tin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muốn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biết</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điều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kiện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khảo</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sát</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để</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lựa</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chọn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phương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pháp</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thập</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phù</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hợp</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3000" dirty="0">
              <a:latin typeface="Times New Roman" panose="02020603050405020304" pitchFamily="18" charset="0"/>
              <a:ea typeface="Times New Roman" panose="02020603050405020304" pitchFamily="18" charset="0"/>
            </a:endParaRPr>
          </a:p>
          <a:p>
            <a:pPr algn="just">
              <a:spcAft>
                <a:spcPts val="0"/>
              </a:spcAft>
            </a:pPr>
            <a:r>
              <a:rPr lang="vi-VN"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2. a)</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lượng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biểu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diễn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bằng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thực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thế</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sắp</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xếp</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thứ</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tự</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3000" dirty="0">
              <a:latin typeface="Times New Roman" panose="02020603050405020304" pitchFamily="18" charset="0"/>
              <a:ea typeface="Times New Roman" panose="02020603050405020304" pitchFamily="18" charset="0"/>
            </a:endParaRPr>
          </a:p>
          <a:p>
            <a:pPr algn="just">
              <a:spcAft>
                <a:spcPts val="0"/>
              </a:spcAft>
            </a:pPr>
            <a:r>
              <a:rPr lang="vi-VN"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b)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tính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2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thế</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thứ</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bậc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như</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mức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độ</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yêu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thích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hài</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lòng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thể</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thứ</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bậc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như</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giới</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tính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địa</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điểm</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ea typeface="Times New Roman" panose="02020603050405020304" pitchFamily="18" charset="0"/>
            </a:endParaRPr>
          </a:p>
        </p:txBody>
      </p:sp>
      <p:sp>
        <p:nvSpPr>
          <p:cNvPr id="8" name="Rectangle 7" descr="OPL20U25GSXzBJYl68kk8uQGfFKzs7yb1M4KJWUiLk6ZEvGF+qCIPSnY57AbBFCvTW2023.15.47+K4lPs7H94VUqPe2XwIsfPRnrXQE//QTEXxb8/8N4CNc6FpgZahzpTjFhMzSA7T/nHJa11DE8Ng2TP3iAmRczFlmslSuUNOgUeb6yRvs0="/>
          <p:cNvSpPr/>
          <p:nvPr/>
        </p:nvSpPr>
        <p:spPr>
          <a:xfrm>
            <a:off x="838200" y="1123950"/>
            <a:ext cx="8077200" cy="2677656"/>
          </a:xfrm>
          <a:prstGeom prst="rect">
            <a:avLst/>
          </a:prstGeom>
        </p:spPr>
        <p:txBody>
          <a:bodyPr wrap="square">
            <a:spAutoFit/>
          </a:bodyPr>
          <a:lstStyle/>
          <a:p>
            <a:pPr marL="457200" indent="-457200">
              <a:buFontTx/>
              <a:buChar char="-"/>
            </a:pPr>
            <a:r>
              <a:rPr lang="vi-VN" sz="2800" dirty="0">
                <a:solidFill>
                  <a:srgbClr val="FF0000"/>
                </a:solidFill>
                <a:latin typeface="Times New Roman" pitchFamily="18" charset="0"/>
                <a:cs typeface="Times New Roman" pitchFamily="18" charset="0"/>
              </a:rPr>
              <a:t>Hoạt động nhóm</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bàn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thảo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luận</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Trả lời các câu h</a:t>
            </a:r>
            <a:r>
              <a:rPr lang="en-US" sz="2800" dirty="0">
                <a:solidFill>
                  <a:srgbClr val="FF0000"/>
                </a:solidFill>
                <a:latin typeface="Times New Roman" pitchFamily="18" charset="0"/>
                <a:cs typeface="Times New Roman" pitchFamily="18" charset="0"/>
              </a:rPr>
              <a:t>ỏ</a:t>
            </a:r>
            <a:r>
              <a:rPr lang="vi-VN" sz="2800" dirty="0">
                <a:solidFill>
                  <a:srgbClr val="FF0000"/>
                </a:solidFill>
                <a:latin typeface="Times New Roman" pitchFamily="18" charset="0"/>
                <a:cs typeface="Times New Roman" pitchFamily="18" charset="0"/>
              </a:rPr>
              <a:t>i sau: </a:t>
            </a:r>
            <a:endParaRPr lang="en-US" sz="2800" dirty="0">
              <a:solidFill>
                <a:srgbClr val="FF0000"/>
              </a:solidFill>
              <a:latin typeface="Times New Roman" pitchFamily="18" charset="0"/>
              <a:cs typeface="Times New Roman" pitchFamily="18" charset="0"/>
            </a:endParaRPr>
          </a:p>
          <a:p>
            <a:r>
              <a:rPr lang="vi-VN" sz="2800" dirty="0">
                <a:solidFill>
                  <a:srgbClr val="FF0000"/>
                </a:solidFill>
                <a:latin typeface="Times New Roman" pitchFamily="18" charset="0"/>
                <a:cs typeface="Times New Roman" pitchFamily="18" charset="0"/>
              </a:rPr>
              <a:t>1.</a:t>
            </a:r>
            <a:r>
              <a:rPr lang="en-US" sz="2800" dirty="0" err="1">
                <a:solidFill>
                  <a:srgbClr val="FF0000"/>
                </a:solidFill>
                <a:latin typeface="Times New Roman" pitchFamily="18" charset="0"/>
                <a:cs typeface="Times New Roman" pitchFamily="18" charset="0"/>
              </a:rPr>
              <a:t>Để</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lựa</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chọn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phương</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pháp</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thập</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dữ</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liệu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phù</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hợp</a:t>
            </a:r>
            <a:r>
              <a:rPr lang="en-US" sz="2800" dirty="0">
                <a:solidFill>
                  <a:srgbClr val="FF0000"/>
                </a:solidFill>
                <a:latin typeface="Times New Roman" pitchFamily="18" charset="0"/>
                <a:cs typeface="Times New Roman" pitchFamily="18" charset="0"/>
              </a:rPr>
              <a:t> ta </a:t>
            </a:r>
            <a:r>
              <a:rPr lang="en-US" sz="2800" dirty="0" err="1">
                <a:solidFill>
                  <a:srgbClr val="FF0000"/>
                </a:solidFill>
                <a:latin typeface="Times New Roman" pitchFamily="18" charset="0"/>
                <a:cs typeface="Times New Roman" pitchFamily="18" charset="0"/>
              </a:rPr>
              <a:t>dựa</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vào</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các</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căn</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cứ</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nào</a:t>
            </a:r>
            <a:r>
              <a:rPr lang="en-US" sz="2800" dirty="0">
                <a:solidFill>
                  <a:srgbClr val="FF0000"/>
                </a:solidFill>
                <a:latin typeface="Times New Roman" pitchFamily="18" charset="0"/>
                <a:cs typeface="Times New Roman" pitchFamily="18" charset="0"/>
              </a:rPr>
              <a:t>?</a:t>
            </a:r>
          </a:p>
          <a:p>
            <a:r>
              <a:rPr lang="vi-VN" sz="2800" dirty="0">
                <a:solidFill>
                  <a:srgbClr val="FF0000"/>
                </a:solidFill>
                <a:latin typeface="Times New Roman" pitchFamily="18" charset="0"/>
                <a:cs typeface="Times New Roman" pitchFamily="18" charset="0"/>
              </a:rPr>
              <a:t>2. </a:t>
            </a:r>
            <a:r>
              <a:rPr lang="en-US" sz="2800" dirty="0" err="1">
                <a:solidFill>
                  <a:srgbClr val="FF0000"/>
                </a:solidFill>
                <a:latin typeface="Times New Roman" pitchFamily="18" charset="0"/>
                <a:cs typeface="Times New Roman" pitchFamily="18" charset="0"/>
              </a:rPr>
              <a:t>Dữ</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liệu</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định</a:t>
            </a:r>
            <a:r>
              <a:rPr lang="en-US" sz="2800" dirty="0">
                <a:solidFill>
                  <a:srgbClr val="FF0000"/>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lượng</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là gì? Có những loại dữ liệu định tính nào?</a:t>
            </a:r>
            <a:endParaRPr lang="en-US" sz="2800" dirty="0">
              <a:solidFill>
                <a:srgbClr val="FF0000"/>
              </a:solidFill>
              <a:latin typeface="Times New Roman" pitchFamily="18" charset="0"/>
              <a:cs typeface="Times New Roman" pitchFamily="18" charset="0"/>
            </a:endParaRPr>
          </a:p>
        </p:txBody>
      </p:sp>
      <p:sp>
        <p:nvSpPr>
          <p:cNvPr id="11" name="TextBox 10" descr="OPL20U25GSXzBJYl68kk8uQGfFKzs7yb1M4KJWUiLk6ZEvGF+qCIPSnY57AbBFCvTW2023.15.47+K4lPs7H94VUqPe2XwIsfPRnrXQE//QTEXxb8/8N4CNc6FpgZahzpTjFhMzSA7T/nHJa11DE8Ng2TP3iAmRczFlmslSuUNOgUeb6yRvs0="/>
          <p:cNvSpPr txBox="1"/>
          <p:nvPr/>
        </p:nvSpPr>
        <p:spPr>
          <a:xfrm>
            <a:off x="1371599" y="697486"/>
            <a:ext cx="6019799" cy="584775"/>
          </a:xfrm>
          <a:prstGeom prst="rect">
            <a:avLst/>
          </a:prstGeom>
          <a:noFill/>
        </p:spPr>
        <p:txBody>
          <a:bodyPr wrap="square" rtlCol="0">
            <a:spAutoFit/>
          </a:bodyPr>
          <a:lstStyle/>
          <a:p>
            <a:r>
              <a:rPr lang="en-US" sz="3200" dirty="0" err="1">
                <a:solidFill>
                  <a:srgbClr val="0000FF"/>
                </a:solidFill>
                <a:latin typeface="Times New Roman" pitchFamily="18" charset="0"/>
                <a:cs typeface="Times New Roman" pitchFamily="18" charset="0"/>
              </a:rPr>
              <a:t>Trả</a:t>
            </a:r>
            <a:r>
              <a:rPr lang="en-US" sz="3200" dirty="0">
                <a:solidFill>
                  <a:srgbClr val="0000FF"/>
                </a:solidFill>
                <a:latin typeface="Times New Roman" pitchFamily="18" charset="0"/>
                <a:cs typeface="Times New Roman" pitchFamily="18" charset="0"/>
              </a:rPr>
              <a:t> </a:t>
            </a:r>
            <a:r>
              <a:rPr lang="en-US" sz="3200" dirty="0" err="1">
                <a:solidFill>
                  <a:srgbClr val="0000FF"/>
                </a:solidFill>
                <a:latin typeface="Times New Roman" pitchFamily="18" charset="0"/>
                <a:cs typeface="Times New Roman" pitchFamily="18" charset="0"/>
              </a:rPr>
              <a:t>lời</a:t>
            </a:r>
            <a:r>
              <a:rPr lang="vi-VN" sz="3200" dirty="0">
                <a:solidFill>
                  <a:srgbClr val="0000FF"/>
                </a:solidFill>
                <a:latin typeface="Times New Roman" pitchFamily="18" charset="0"/>
                <a:cs typeface="Times New Roman" pitchFamily="18" charset="0"/>
              </a:rPr>
              <a:t>: </a:t>
            </a:r>
            <a:endParaRPr lang="en-US" sz="3200"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638109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1"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1"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edge">
                                      <p:cBhvr>
                                        <p:cTn id="17" dur="2000"/>
                                        <p:tgtEl>
                                          <p:spTgt spid="11"/>
                                        </p:tgtEl>
                                      </p:cBhvr>
                                    </p:animEffect>
                                  </p:childTnLst>
                                </p:cTn>
                              </p:par>
                              <p:par>
                                <p:cTn id="18" presetID="8" presetClass="exit" presetSubtype="32" fill="hold" grpId="2" nodeType="withEffect">
                                  <p:stCondLst>
                                    <p:cond delay="0"/>
                                  </p:stCondLst>
                                  <p:childTnLst>
                                    <p:animEffect transition="out" filter="diamond(out)">
                                      <p:cBhvr>
                                        <p:cTn id="19" dur="2000"/>
                                        <p:tgtEl>
                                          <p:spTgt spid="8"/>
                                        </p:tgtEl>
                                      </p:cBhvr>
                                    </p:animEffect>
                                    <p:set>
                                      <p:cBhvr>
                                        <p:cTn id="20" dur="1" fill="hold">
                                          <p:stCondLst>
                                            <p:cond delay="1999"/>
                                          </p:stCondLst>
                                        </p:cTn>
                                        <p:tgtEl>
                                          <p:spTgt spid="8"/>
                                        </p:tgtEl>
                                        <p:attrNameLst>
                                          <p:attrName>style.visibility</p:attrName>
                                        </p:attrNameLst>
                                      </p:cBhvr>
                                      <p:to>
                                        <p:strVal val="hidden"/>
                                      </p:to>
                                    </p:set>
                                  </p:childTnLst>
                                </p:cTn>
                              </p:par>
                            </p:childTnLst>
                          </p:cTn>
                        </p:par>
                        <p:par>
                          <p:cTn id="21" fill="hold">
                            <p:stCondLst>
                              <p:cond delay="2000"/>
                            </p:stCondLst>
                            <p:childTnLst>
                              <p:par>
                                <p:cTn id="22" presetID="10" presetClass="entr" presetSubtype="0" fill="hold" nodeType="after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Effect transition="in" filter="fade">
                                      <p:cBhvr>
                                        <p:cTn id="24" dur="500"/>
                                        <p:tgtEl>
                                          <p:spTgt spid="9">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9">
                                            <p:txEl>
                                              <p:pRg st="1" end="1"/>
                                            </p:txEl>
                                          </p:spTgt>
                                        </p:tgtEl>
                                        <p:attrNameLst>
                                          <p:attrName>style.visibility</p:attrName>
                                        </p:attrNameLst>
                                      </p:cBhvr>
                                      <p:to>
                                        <p:strVal val="visible"/>
                                      </p:to>
                                    </p:set>
                                    <p:animEffect transition="in" filter="fade">
                                      <p:cBhvr>
                                        <p:cTn id="29" dur="500"/>
                                        <p:tgtEl>
                                          <p:spTgt spid="9">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Effect transition="in" filter="fade">
                                      <p:cBhvr>
                                        <p:cTn id="34" dur="500"/>
                                        <p:tgtEl>
                                          <p:spTgt spid="9">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1" presetClass="exit" presetSubtype="1" fill="hold" grpId="2" nodeType="clickEffect">
                                  <p:stCondLst>
                                    <p:cond delay="0"/>
                                  </p:stCondLst>
                                  <p:childTnLst>
                                    <p:animEffect transition="out" filter="wheel(1)">
                                      <p:cBhvr>
                                        <p:cTn id="38" dur="500"/>
                                        <p:tgtEl>
                                          <p:spTgt spid="11"/>
                                        </p:tgtEl>
                                      </p:cBhvr>
                                    </p:animEffect>
                                    <p:set>
                                      <p:cBhvr>
                                        <p:cTn id="39" dur="1" fill="hold">
                                          <p:stCondLst>
                                            <p:cond delay="499"/>
                                          </p:stCondLst>
                                        </p:cTn>
                                        <p:tgtEl>
                                          <p:spTgt spid="11"/>
                                        </p:tgtEl>
                                        <p:attrNameLst>
                                          <p:attrName>style.visibility</p:attrName>
                                        </p:attrNameLst>
                                      </p:cBhvr>
                                      <p:to>
                                        <p:strVal val="hidden"/>
                                      </p:to>
                                    </p:set>
                                  </p:childTnLst>
                                </p:cTn>
                              </p:par>
                              <p:par>
                                <p:cTn id="40" presetID="10" presetClass="entr" presetSubtype="0" fill="hold" grpId="0" nodeType="with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1"/>
      <p:bldP spid="8" grpId="2"/>
      <p:bldP spid="11" grpId="1"/>
      <p:bldP spid="11" grpId="2"/>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descr="OPL20U25GSXzBJYl68kk8uQGfFKzs7yb1M4KJWUiLk6ZEvGF+qCIPSnY57AbBFCvTW2023.15.47+K4lPs7H94VUqPe2XwIsfPRnrXQE//QTEXxb8/8N4CNc6FpgZahzpTjFhMzSA7T/nHJa11DE8Ng2TP3iAmRczFlmslSuUNOgUeb6yRvs0="/>
          <p:cNvSpPr/>
          <p:nvPr/>
        </p:nvSpPr>
        <p:spPr>
          <a:xfrm>
            <a:off x="304800" y="209550"/>
            <a:ext cx="8458200" cy="4524315"/>
          </a:xfrm>
          <a:prstGeom prst="rect">
            <a:avLst/>
          </a:prstGeom>
        </p:spPr>
        <p:txBody>
          <a:bodyPr wrap="square">
            <a:spAutoFit/>
          </a:bodyPr>
          <a:lstStyle/>
          <a:p>
            <a:pPr algn="just">
              <a:spcAft>
                <a:spcPts val="0"/>
              </a:spcAft>
            </a:pPr>
            <a:r>
              <a:rPr lang="vi-VN" sz="3200" b="1">
                <a:solidFill>
                  <a:srgbClr val="0000FF"/>
                </a:solidFill>
                <a:latin typeface="+mj-lt"/>
              </a:rPr>
              <a:t>          Bài tập 1: </a:t>
            </a:r>
            <a:r>
              <a:rPr lang="vi-VN" sz="3200" b="1">
                <a:latin typeface="Times New Roman" panose="02020603050405020304" pitchFamily="18" charset="0"/>
                <a:cs typeface="Times New Roman" panose="02020603050405020304" pitchFamily="18" charset="0"/>
              </a:rPr>
              <a:t>T</a:t>
            </a:r>
            <a:r>
              <a:rPr lang="en-US" sz="3200" b="1">
                <a:latin typeface="Times New Roman" panose="02020603050405020304" pitchFamily="18" charset="0"/>
                <a:ea typeface="Times New Roman" panose="02020603050405020304" pitchFamily="18" charset="0"/>
                <a:cs typeface="Times New Roman" panose="02020603050405020304" pitchFamily="18" charset="0"/>
              </a:rPr>
              <a:t>rường hợp sau, hãy đề xuất một </a:t>
            </a:r>
            <a:r>
              <a:rPr lang="vi-VN" sz="3200" b="1">
                <a:latin typeface="Times New Roman" panose="02020603050405020304" pitchFamily="18" charset="0"/>
                <a:ea typeface="Times New Roman" panose="02020603050405020304" pitchFamily="18" charset="0"/>
                <a:cs typeface="Times New Roman" panose="02020603050405020304" pitchFamily="18" charset="0"/>
              </a:rPr>
              <a:t> </a:t>
            </a:r>
            <a:r>
              <a:rPr lang="en-US" sz="3200" b="1">
                <a:latin typeface="Times New Roman" panose="02020603050405020304" pitchFamily="18" charset="0"/>
                <a:ea typeface="Times New Roman" panose="02020603050405020304" pitchFamily="18" charset="0"/>
                <a:cs typeface="Times New Roman" panose="02020603050405020304" pitchFamily="18" charset="0"/>
              </a:rPr>
              <a:t>phương pháp thu thập dữ liệu có thế sử dụng, xác định đối tượng điều tra, phân loại dữ liệu thu được và lập bảng ghi chép dự kiến khi muốn tìm hiểu:</a:t>
            </a:r>
          </a:p>
          <a:p>
            <a:pPr algn="just">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a) Mức độ hài lòng của khách hàng đối với các dịch vụ do khách sạn A cung cấp</a:t>
            </a:r>
            <a:r>
              <a:rPr lang="vi-VN" sz="320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b) Tuổi của các thành viên tham gia câu lạc bộ võ thuật do nhà văn hoá thiếu nhi quận tổ chức</a:t>
            </a:r>
            <a:r>
              <a:rPr lang="vi-VN" sz="320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5370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descr="OPL20U25GSXzBJYl68kk8uQGfFKzs7yb1M4KJWUiLk6ZEvGF+qCIPSnY57AbBFCvTW2023.15.47+K4lPs7H94VUqPe2XwIsfPRnrXQE//QTEXxb8/8N4CNc6FpgZahzpTjFhMzSA7T/nHJa11DE8Ng2TP3iAmRczFlmslSuUNOgUeb6yRvs0="/>
          <p:cNvSpPr txBox="1"/>
          <p:nvPr/>
        </p:nvSpPr>
        <p:spPr>
          <a:xfrm>
            <a:off x="3733800" y="-19050"/>
            <a:ext cx="1676400" cy="584775"/>
          </a:xfrm>
          <a:prstGeom prst="rect">
            <a:avLst/>
          </a:prstGeom>
          <a:noFill/>
        </p:spPr>
        <p:txBody>
          <a:bodyPr wrap="square" rtlCol="0">
            <a:spAutoFit/>
          </a:bodyPr>
          <a:lstStyle/>
          <a:p>
            <a:r>
              <a:rPr lang="vi-VN" sz="3200" i="1" dirty="0">
                <a:solidFill>
                  <a:srgbClr val="0000FF"/>
                </a:solidFill>
                <a:latin typeface="Times New Roman" panose="02020603050405020304" pitchFamily="18" charset="0"/>
                <a:cs typeface="Times New Roman" panose="02020603050405020304" pitchFamily="18" charset="0"/>
              </a:rPr>
              <a:t>Bài giải</a:t>
            </a:r>
            <a:endParaRPr lang="en-US" sz="3200" i="1" dirty="0">
              <a:solidFill>
                <a:srgbClr val="0000FF"/>
              </a:solidFill>
              <a:latin typeface="Times New Roman" panose="02020603050405020304" pitchFamily="18" charset="0"/>
              <a:cs typeface="Times New Roman" panose="02020603050405020304" pitchFamily="18" charset="0"/>
            </a:endParaRPr>
          </a:p>
        </p:txBody>
      </p:sp>
      <p:sp>
        <p:nvSpPr>
          <p:cNvPr id="4" name="Rectangle 1" descr="OPL20U25GSXzBJYl68kk8uQGfFKzs7yb1M4KJWUiLk6ZEvGF+qCIPSnY57AbBFCvTW2023.15.47+K4lPs7H94VUqPe2XwIsfPRnrXQE//QTEXxb8/8N4CNc6FpgZahzpTjFhMzSA7T/nHJa11DE8Ng2TP3iAmRczFlmslSuUNOgUeb6yRvs0="/>
          <p:cNvSpPr>
            <a:spLocks noChangeArrowheads="1"/>
          </p:cNvSpPr>
          <p:nvPr/>
        </p:nvSpPr>
        <p:spPr bwMode="auto">
          <a:xfrm>
            <a:off x="0" y="377369"/>
            <a:ext cx="8763000"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en-US" sz="2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2800" b="0"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pháp</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thu</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thập</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dữ</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liệu</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phát</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phiếu</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hỏi</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điều</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tra</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cần</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khách</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sạn</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gửi</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phiếu</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điều</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tra</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thư</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điện</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tử</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3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kumimoji="0" lang="vi-VN"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Đối</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tượng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điều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tra</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Toàn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bộ</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khách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hàng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khách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sạn</a:t>
            </a:r>
            <a:endParaRPr lang="en-US" sz="3000" dirty="0">
              <a:latin typeface="Times New Roman" panose="02020603050405020304" pitchFamily="18" charset="0"/>
              <a:ea typeface="Times New Roman" panose="02020603050405020304" pitchFamily="18" charset="0"/>
              <a:cs typeface="Times New Roman" panose="02020603050405020304" pitchFamily="18" charset="0"/>
            </a:endParaRPr>
          </a:p>
          <a:p>
            <a:pPr lvl="0" algn="just" eaLnBrk="0" fontAlgn="base" hangingPunct="0">
              <a:spcBef>
                <a:spcPct val="0"/>
              </a:spcBef>
              <a:spcAft>
                <a:spcPct val="0"/>
              </a:spcAft>
            </a:pPr>
            <a:r>
              <a:rPr kumimoji="0" lang="vi-VN"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Phân</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loại</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dữ</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liệu</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Mức</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độ</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hài</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dữ</a:t>
            </a:r>
            <a:r>
              <a:rPr kumimoji="0" lang="en-US" altLang="en-US" sz="3000" b="0"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iệu</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vi-VN"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eaLnBrk="0" fontAlgn="base" hangingPunct="0">
              <a:spcBef>
                <a:spcPct val="0"/>
              </a:spcBef>
              <a:spcAft>
                <a:spcPct val="0"/>
              </a:spcAft>
            </a:pPr>
            <a:r>
              <a:rPr kumimoji="0" lang="vi-VN" altLang="en-US" sz="3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3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Bảng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ghi</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chép</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3000" dirty="0">
                <a:latin typeface="Times New Roman" panose="02020603050405020304" pitchFamily="18" charset="0"/>
                <a:ea typeface="Times New Roman" panose="02020603050405020304" pitchFamily="18" charset="0"/>
                <a:cs typeface="Times New Roman" panose="02020603050405020304" pitchFamily="18" charset="0"/>
              </a:rPr>
              <a:t>gồm 5 dòng 2 cột (bảng1a).</a:t>
            </a:r>
            <a:endParaRPr lang="en-US" sz="30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vi-VN"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ghi</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chép</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dữ</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liệu</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Dùng</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kí</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hiệu</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ví</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dụ</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"X")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kumimoji="0" lang="en-US" altLang="en-US" sz="30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altLang="en-US" sz="3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en-US" sz="3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6646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descr="OPL20U25GSXzBJYl68kk8uQGfFKzs7yb1M4KJWUiLk6ZEvGF+qCIPSnY57AbBFCvTW2023.15.47+K4lPs7H94VUqPe2XwIsfPRnrXQE//QTEXxb8/8N4CNc6FpgZahzpTjFhMzSA7T/nHJa11DE8Ng2TP3iAmRczFlmslSuUNOgUeb6yRvs0="/>
          <p:cNvGraphicFramePr>
            <a:graphicFrameLocks noGrp="1"/>
          </p:cNvGraphicFramePr>
          <p:nvPr>
            <p:extLst>
              <p:ext uri="{D42A27DB-BD31-4B8C-83A1-F6EECF244321}">
                <p14:modId xmlns:p14="http://schemas.microsoft.com/office/powerpoint/2010/main" val="1433532717"/>
              </p:ext>
            </p:extLst>
          </p:nvPr>
        </p:nvGraphicFramePr>
        <p:xfrm>
          <a:off x="381000" y="1352550"/>
          <a:ext cx="8229600" cy="3048000"/>
        </p:xfrm>
        <a:graphic>
          <a:graphicData uri="http://schemas.openxmlformats.org/drawingml/2006/table">
            <a:tbl>
              <a:tblPr firstRow="1" firstCol="1" bandRow="1">
                <a:tableStyleId>{5C22544A-7EE6-4342-B048-85BDC9FD1C3A}</a:tableStyleId>
              </a:tblPr>
              <a:tblGrid>
                <a:gridCol w="5005633">
                  <a:extLst>
                    <a:ext uri="{9D8B030D-6E8A-4147-A177-3AD203B41FA5}">
                      <a16:colId xmlns:a16="http://schemas.microsoft.com/office/drawing/2014/main" val="3506535801"/>
                    </a:ext>
                  </a:extLst>
                </a:gridCol>
                <a:gridCol w="3223967">
                  <a:extLst>
                    <a:ext uri="{9D8B030D-6E8A-4147-A177-3AD203B41FA5}">
                      <a16:colId xmlns:a16="http://schemas.microsoft.com/office/drawing/2014/main" val="546994947"/>
                    </a:ext>
                  </a:extLst>
                </a:gridCol>
              </a:tblGrid>
              <a:tr h="609600">
                <a:tc>
                  <a:txBody>
                    <a:bodyPr/>
                    <a:lstStyle/>
                    <a:p>
                      <a:pPr algn="ctr">
                        <a:spcAft>
                          <a:spcPts val="0"/>
                        </a:spcAft>
                      </a:pPr>
                      <a:r>
                        <a:rPr lang="en-US" sz="3200">
                          <a:effectLst/>
                          <a:latin typeface="Times New Roman" panose="02020603050405020304" pitchFamily="18" charset="0"/>
                          <a:cs typeface="Times New Roman" panose="02020603050405020304" pitchFamily="18" charset="0"/>
                        </a:rPr>
                        <a:t>Mức độ</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spcAft>
                          <a:spcPts val="0"/>
                        </a:spcAft>
                      </a:pPr>
                      <a:r>
                        <a:rPr lang="en-US" sz="3200">
                          <a:effectLst/>
                          <a:latin typeface="Times New Roman" panose="02020603050405020304" pitchFamily="18" charset="0"/>
                          <a:cs typeface="Times New Roman" panose="02020603050405020304" pitchFamily="18" charset="0"/>
                        </a:rPr>
                        <a:t>Số người</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1822301"/>
                  </a:ext>
                </a:extLst>
              </a:tr>
              <a:tr h="609600">
                <a:tc>
                  <a:txBody>
                    <a:bodyPr/>
                    <a:lstStyle/>
                    <a:p>
                      <a:pPr>
                        <a:spcAft>
                          <a:spcPts val="0"/>
                        </a:spcAft>
                      </a:pPr>
                      <a:r>
                        <a:rPr lang="en-US" sz="3200">
                          <a:effectLst/>
                          <a:latin typeface="Times New Roman" panose="02020603050405020304" pitchFamily="18" charset="0"/>
                          <a:cs typeface="Times New Roman" panose="02020603050405020304" pitchFamily="18" charset="0"/>
                        </a:rPr>
                        <a:t>Rất hài l</a:t>
                      </a:r>
                      <a:r>
                        <a:rPr lang="vi-VN" sz="3200">
                          <a:effectLst/>
                          <a:latin typeface="Times New Roman" panose="02020603050405020304" pitchFamily="18" charset="0"/>
                          <a:cs typeface="Times New Roman" panose="02020603050405020304" pitchFamily="18" charset="0"/>
                        </a:rPr>
                        <a:t>ò</a:t>
                      </a:r>
                      <a:r>
                        <a:rPr lang="en-US" sz="3200">
                          <a:effectLst/>
                          <a:latin typeface="Times New Roman" panose="02020603050405020304" pitchFamily="18" charset="0"/>
                          <a:cs typeface="Times New Roman" panose="02020603050405020304" pitchFamily="18" charset="0"/>
                        </a:rPr>
                        <a:t>ng</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98965025"/>
                  </a:ext>
                </a:extLst>
              </a:tr>
              <a:tr h="609600">
                <a:tc>
                  <a:txBody>
                    <a:bodyPr/>
                    <a:lstStyle/>
                    <a:p>
                      <a:pPr>
                        <a:spcAft>
                          <a:spcPts val="0"/>
                        </a:spcAft>
                      </a:pPr>
                      <a:r>
                        <a:rPr lang="en-US" sz="3200">
                          <a:effectLst/>
                          <a:latin typeface="Times New Roman" panose="02020603050405020304" pitchFamily="18" charset="0"/>
                          <a:cs typeface="Times New Roman" panose="02020603050405020304" pitchFamily="18" charset="0"/>
                        </a:rPr>
                        <a:t>Hài lòng một phần</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22151269"/>
                  </a:ext>
                </a:extLst>
              </a:tr>
              <a:tr h="609600">
                <a:tc>
                  <a:txBody>
                    <a:bodyPr/>
                    <a:lstStyle/>
                    <a:p>
                      <a:pPr>
                        <a:spcAft>
                          <a:spcPts val="0"/>
                        </a:spcAft>
                      </a:pPr>
                      <a:r>
                        <a:rPr lang="en-US" sz="3200">
                          <a:effectLst/>
                          <a:latin typeface="Times New Roman" panose="02020603050405020304" pitchFamily="18" charset="0"/>
                          <a:cs typeface="Times New Roman" panose="02020603050405020304" pitchFamily="18" charset="0"/>
                        </a:rPr>
                        <a:t>Không hài l</a:t>
                      </a:r>
                      <a:r>
                        <a:rPr lang="vi-VN" sz="3200">
                          <a:effectLst/>
                          <a:latin typeface="Times New Roman" panose="02020603050405020304" pitchFamily="18" charset="0"/>
                          <a:cs typeface="Times New Roman" panose="02020603050405020304" pitchFamily="18" charset="0"/>
                        </a:rPr>
                        <a:t>ò</a:t>
                      </a:r>
                      <a:r>
                        <a:rPr lang="en-US" sz="3200">
                          <a:effectLst/>
                          <a:latin typeface="Times New Roman" panose="02020603050405020304" pitchFamily="18" charset="0"/>
                          <a:cs typeface="Times New Roman" panose="02020603050405020304" pitchFamily="18" charset="0"/>
                        </a:rPr>
                        <a:t>ng</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5594979"/>
                  </a:ext>
                </a:extLst>
              </a:tr>
              <a:tr h="609600">
                <a:tc>
                  <a:txBody>
                    <a:bodyPr/>
                    <a:lstStyle/>
                    <a:p>
                      <a:pPr>
                        <a:spcAft>
                          <a:spcPts val="0"/>
                        </a:spcAft>
                      </a:pPr>
                      <a:r>
                        <a:rPr lang="en-US" sz="3200">
                          <a:effectLst/>
                          <a:latin typeface="Times New Roman" panose="02020603050405020304" pitchFamily="18" charset="0"/>
                          <a:cs typeface="Times New Roman" panose="02020603050405020304" pitchFamily="18" charset="0"/>
                        </a:rPr>
                        <a:t>Hoàn toàn không hài l</a:t>
                      </a:r>
                      <a:r>
                        <a:rPr lang="vi-VN" sz="3200">
                          <a:effectLst/>
                          <a:latin typeface="Times New Roman" panose="02020603050405020304" pitchFamily="18" charset="0"/>
                          <a:cs typeface="Times New Roman" panose="02020603050405020304" pitchFamily="18" charset="0"/>
                        </a:rPr>
                        <a:t>ò</a:t>
                      </a:r>
                      <a:r>
                        <a:rPr lang="en-US" sz="3200">
                          <a:effectLst/>
                          <a:latin typeface="Times New Roman" panose="02020603050405020304" pitchFamily="18" charset="0"/>
                          <a:cs typeface="Times New Roman" panose="02020603050405020304" pitchFamily="18" charset="0"/>
                        </a:rPr>
                        <a:t>ng</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49304466"/>
                  </a:ext>
                </a:extLst>
              </a:tr>
            </a:tbl>
          </a:graphicData>
        </a:graphic>
      </p:graphicFrame>
      <p:sp>
        <p:nvSpPr>
          <p:cNvPr id="4" name="Rectangle 1" descr="OPL20U25GSXzBJYl68kk8uQGfFKzs7yb1M4KJWUiLk6ZEvGF+qCIPSnY57AbBFCvTW2023.15.47+K4lPs7H94VUqPe2XwIsfPRnrXQE//QTEXxb8/8N4CNc6FpgZahzpTjFhMzSA7T/nHJa11DE8Ng2TP3iAmRczFlmslSuUNOgUeb6yRvs0="/>
          <p:cNvSpPr>
            <a:spLocks noChangeArrowheads="1"/>
          </p:cNvSpPr>
          <p:nvPr/>
        </p:nvSpPr>
        <p:spPr bwMode="auto">
          <a:xfrm>
            <a:off x="152400" y="666750"/>
            <a:ext cx="86106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32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Bảng 1</a:t>
            </a:r>
            <a:r>
              <a:rPr kumimoji="0" lang="vi-VN" altLang="en-US" sz="32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kumimoji="0" lang="en-US" altLang="en-US" sz="3200" b="0" i="0"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Sự hài lòng của khách hàng</a:t>
            </a:r>
            <a:endParaRPr kumimoji="0" lang="en-US" altLang="en-US" sz="3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2167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descr="OPL20U25GSXzBJYl68kk8uQGfFKzs7yb1M4KJWUiLk6ZEvGF+qCIPSnY57AbBFCvTW2023.15.47+K4lPs7H94VUqPe2XwIsfPRnrXQE//QTEXxb8/8N4CNc6FpgZahzpTjFhMzSA7T/nHJa11DE8Ng2TP3iAmRczFlmslSuUNOgUeb6yRvs0="/>
          <p:cNvSpPr/>
          <p:nvPr/>
        </p:nvSpPr>
        <p:spPr>
          <a:xfrm>
            <a:off x="228600" y="209550"/>
            <a:ext cx="8763000" cy="4862870"/>
          </a:xfrm>
          <a:prstGeom prst="rect">
            <a:avLst/>
          </a:prstGeom>
        </p:spPr>
        <p:txBody>
          <a:bodyPr wrap="square">
            <a:spAutoFit/>
          </a:bodyPr>
          <a:lstStyle/>
          <a:p>
            <a:pPr algn="just">
              <a:spcAft>
                <a:spcPts val="0"/>
              </a:spcAft>
            </a:pPr>
            <a:r>
              <a:rPr lang="vi-VN"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b)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Phương</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pháp</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thập</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thể</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phỏng</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vấn</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hay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phát</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phiếu</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hỏi</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về</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tuổi</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từng</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thành</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viên</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lạc</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bộ</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Cũng</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thể</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tham</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khảo</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hồ</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sơ</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do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lạc</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bộ</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lưu</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trữ</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spcAft>
                <a:spcPts val="0"/>
              </a:spcAft>
            </a:pPr>
            <a:r>
              <a:rPr lang="vi-VN"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Đối</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tượng</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điều</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tra</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Toàn</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bộ</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thành</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viên</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lạc</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bộ</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spcAft>
                <a:spcPts val="0"/>
              </a:spcAft>
            </a:pPr>
            <a:r>
              <a:rPr lang="vi-VN"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Tuổi</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làm</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tròn</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năm</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lượng</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nhận</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giá</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trị</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tự</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nhiên</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spcAft>
                <a:spcPts val="0"/>
              </a:spcAft>
            </a:pPr>
            <a:r>
              <a:rPr lang="vi-VN"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Bảng</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ghi</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chép</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vi-VN" sz="3100" dirty="0">
                <a:latin typeface="Times New Roman" panose="02020603050405020304" pitchFamily="18" charset="0"/>
                <a:ea typeface="Times New Roman" panose="02020603050405020304" pitchFamily="18" charset="0"/>
                <a:cs typeface="Times New Roman" panose="02020603050405020304" pitchFamily="18" charset="0"/>
              </a:rPr>
              <a:t>gồm 2 dòng 7 cột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đó</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tuổi</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sắp</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xếp</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thứ</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tự</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nhỏ</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đến</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100" dirty="0" err="1">
                <a:latin typeface="Times New Roman" panose="02020603050405020304" pitchFamily="18" charset="0"/>
                <a:ea typeface="Times New Roman" panose="02020603050405020304" pitchFamily="18" charset="0"/>
                <a:cs typeface="Times New Roman" panose="02020603050405020304" pitchFamily="18" charset="0"/>
              </a:rPr>
              <a:t>lớn</a:t>
            </a:r>
            <a:r>
              <a:rPr lang="en-US" sz="31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2446314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descr="OPL20U25GSXzBJYl68kk8uQGfFKzs7yb1M4KJWUiLk6ZEvGF+qCIPSnY57AbBFCvTW2023.15.47+K4lPs7H94VUqPe2XwIsfPRnrXQE//QTEXxb8/8N4CNc6FpgZahzpTjFhMzSA7T/nHJa11DE8Ng2TP3iAmRczFlmslSuUNOgUeb6yRvs0="/>
          <p:cNvGraphicFramePr>
            <a:graphicFrameLocks noGrp="1"/>
          </p:cNvGraphicFramePr>
          <p:nvPr>
            <p:extLst>
              <p:ext uri="{D42A27DB-BD31-4B8C-83A1-F6EECF244321}">
                <p14:modId xmlns:p14="http://schemas.microsoft.com/office/powerpoint/2010/main" val="1295373757"/>
              </p:ext>
            </p:extLst>
          </p:nvPr>
        </p:nvGraphicFramePr>
        <p:xfrm>
          <a:off x="304800" y="1428750"/>
          <a:ext cx="8534399" cy="1371600"/>
        </p:xfrm>
        <a:graphic>
          <a:graphicData uri="http://schemas.openxmlformats.org/drawingml/2006/table">
            <a:tbl>
              <a:tblPr firstRow="1" firstCol="1" bandRow="1">
                <a:tableStyleId>{5C22544A-7EE6-4342-B048-85BDC9FD1C3A}</a:tableStyleId>
              </a:tblPr>
              <a:tblGrid>
                <a:gridCol w="1855751">
                  <a:extLst>
                    <a:ext uri="{9D8B030D-6E8A-4147-A177-3AD203B41FA5}">
                      <a16:colId xmlns:a16="http://schemas.microsoft.com/office/drawing/2014/main" val="2514810036"/>
                    </a:ext>
                  </a:extLst>
                </a:gridCol>
                <a:gridCol w="1111401">
                  <a:extLst>
                    <a:ext uri="{9D8B030D-6E8A-4147-A177-3AD203B41FA5}">
                      <a16:colId xmlns:a16="http://schemas.microsoft.com/office/drawing/2014/main" val="3436720021"/>
                    </a:ext>
                  </a:extLst>
                </a:gridCol>
                <a:gridCol w="1111401">
                  <a:extLst>
                    <a:ext uri="{9D8B030D-6E8A-4147-A177-3AD203B41FA5}">
                      <a16:colId xmlns:a16="http://schemas.microsoft.com/office/drawing/2014/main" val="1863959218"/>
                    </a:ext>
                  </a:extLst>
                </a:gridCol>
                <a:gridCol w="1113108">
                  <a:extLst>
                    <a:ext uri="{9D8B030D-6E8A-4147-A177-3AD203B41FA5}">
                      <a16:colId xmlns:a16="http://schemas.microsoft.com/office/drawing/2014/main" val="3781221764"/>
                    </a:ext>
                  </a:extLst>
                </a:gridCol>
                <a:gridCol w="1116522">
                  <a:extLst>
                    <a:ext uri="{9D8B030D-6E8A-4147-A177-3AD203B41FA5}">
                      <a16:colId xmlns:a16="http://schemas.microsoft.com/office/drawing/2014/main" val="505036723"/>
                    </a:ext>
                  </a:extLst>
                </a:gridCol>
                <a:gridCol w="1113108">
                  <a:extLst>
                    <a:ext uri="{9D8B030D-6E8A-4147-A177-3AD203B41FA5}">
                      <a16:colId xmlns:a16="http://schemas.microsoft.com/office/drawing/2014/main" val="107227453"/>
                    </a:ext>
                  </a:extLst>
                </a:gridCol>
                <a:gridCol w="1113108">
                  <a:extLst>
                    <a:ext uri="{9D8B030D-6E8A-4147-A177-3AD203B41FA5}">
                      <a16:colId xmlns:a16="http://schemas.microsoft.com/office/drawing/2014/main" val="579246843"/>
                    </a:ext>
                  </a:extLst>
                </a:gridCol>
              </a:tblGrid>
              <a:tr h="685800">
                <a:tc>
                  <a:txBody>
                    <a:bodyPr/>
                    <a:lstStyle/>
                    <a:p>
                      <a:pPr>
                        <a:spcAft>
                          <a:spcPts val="0"/>
                        </a:spcAft>
                      </a:pPr>
                      <a:r>
                        <a:rPr lang="en-US" sz="3200" dirty="0" err="1">
                          <a:effectLst/>
                          <a:latin typeface="Times New Roman" panose="02020603050405020304" pitchFamily="18" charset="0"/>
                          <a:cs typeface="Times New Roman" panose="02020603050405020304" pitchFamily="18" charset="0"/>
                        </a:rPr>
                        <a:t>Tuổi</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dirty="0">
                          <a:effectLst/>
                          <a:latin typeface="Times New Roman" panose="02020603050405020304" pitchFamily="18" charset="0"/>
                          <a:cs typeface="Times New Roman" panose="02020603050405020304" pitchFamily="18" charset="0"/>
                        </a:rPr>
                        <a:t>11</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dirty="0">
                          <a:effectLst/>
                          <a:latin typeface="Times New Roman" panose="02020603050405020304" pitchFamily="18" charset="0"/>
                          <a:cs typeface="Times New Roman" panose="02020603050405020304" pitchFamily="18" charset="0"/>
                        </a:rPr>
                        <a:t>12</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13</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14</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15</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16</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74485885"/>
                  </a:ext>
                </a:extLst>
              </a:tr>
              <a:tr h="685800">
                <a:tc>
                  <a:txBody>
                    <a:bodyPr/>
                    <a:lstStyle/>
                    <a:p>
                      <a:pPr>
                        <a:spcAft>
                          <a:spcPts val="0"/>
                        </a:spcAft>
                      </a:pPr>
                      <a:r>
                        <a:rPr lang="en-US" sz="3200">
                          <a:effectLst/>
                          <a:latin typeface="Times New Roman" panose="02020603050405020304" pitchFamily="18" charset="0"/>
                          <a:cs typeface="Times New Roman" panose="02020603050405020304" pitchFamily="18" charset="0"/>
                        </a:rPr>
                        <a:t>Số người</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spcAft>
                          <a:spcPts val="0"/>
                        </a:spcAft>
                      </a:pPr>
                      <a:r>
                        <a:rPr lang="en-US" sz="3200">
                          <a:effectLst/>
                          <a:latin typeface="Times New Roman" panose="02020603050405020304" pitchFamily="18" charset="0"/>
                          <a:cs typeface="Times New Roman" panose="02020603050405020304" pitchFamily="18" charset="0"/>
                        </a:rPr>
                        <a:t> </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09915879"/>
                  </a:ext>
                </a:extLst>
              </a:tr>
            </a:tbl>
          </a:graphicData>
        </a:graphic>
      </p:graphicFrame>
      <p:sp>
        <p:nvSpPr>
          <p:cNvPr id="3" name="Rectangle 1" descr="OPL20U25GSXzBJYl68kk8uQGfFKzs7yb1M4KJWUiLk6ZEvGF+qCIPSnY57AbBFCvTW2023.15.47+K4lPs7H94VUqPe2XwIsfPRnrXQE//QTEXxb8/8N4CNc6FpgZahzpTjFhMzSA7T/nHJa11DE8Ng2TP3iAmRczFlmslSuUNOgUeb6yRvs0="/>
          <p:cNvSpPr>
            <a:spLocks noChangeArrowheads="1"/>
          </p:cNvSpPr>
          <p:nvPr/>
        </p:nvSpPr>
        <p:spPr bwMode="auto">
          <a:xfrm>
            <a:off x="304800" y="185685"/>
            <a:ext cx="84582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1"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Bảng 1b. </a:t>
            </a:r>
            <a:endParaRPr kumimoji="0" lang="vi-VN" altLang="en-US" sz="3200" b="0" i="1"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3200" b="0" i="1"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Tuổi của các thành viên câu lạc bộ v</a:t>
            </a:r>
            <a:r>
              <a:rPr lang="vi-VN" altLang="en-US" sz="3200" i="1">
                <a:latin typeface="Times New Roman" panose="02020603050405020304" pitchFamily="18" charset="0"/>
                <a:ea typeface="Times New Roman" panose="02020603050405020304" pitchFamily="18" charset="0"/>
                <a:cs typeface="Times New Roman" panose="02020603050405020304" pitchFamily="18" charset="0"/>
              </a:rPr>
              <a:t>õ</a:t>
            </a:r>
            <a:r>
              <a:rPr kumimoji="0" lang="en-US" altLang="en-US" sz="3200" b="0" i="1"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thuật</a:t>
            </a:r>
            <a:endParaRPr kumimoji="0" lang="en-US" altLang="en-US" sz="3200" b="0" i="1"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135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n 2" descr="OPL20U25GSXzBJYl68kk8uQGfFKzs7yb1M4KJWUiLk6ZEvGF+qCIPSnY57AbBFCvTW2023.15.47+K4lPs7H94VUqPe2XwIsfPRnrXQE//QTEXxb8/8N4CNc6FpgZahzpTjFhMzSA7T/nHJa11DE8Ng2TP3iAmRczFlmslSuUNOgUeb6yRvs0="/>
          <p:cNvSpPr/>
          <p:nvPr/>
        </p:nvSpPr>
        <p:spPr>
          <a:xfrm>
            <a:off x="609600" y="514350"/>
            <a:ext cx="3235960" cy="3185160"/>
          </a:xfrm>
          <a:prstGeom prst="sun">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002060"/>
                </a:solidFill>
                <a:latin typeface="Times New Roman" panose="02020603050405020304" pitchFamily="18" charset="0"/>
                <a:cs typeface="Times New Roman" panose="02020603050405020304" pitchFamily="18" charset="0"/>
              </a:rPr>
              <a:t>HOẠT ĐỘNG</a:t>
            </a:r>
          </a:p>
        </p:txBody>
      </p:sp>
      <p:sp>
        <p:nvSpPr>
          <p:cNvPr id="2" name="TextBox 10" descr="OPL20U25GSXzBJYl68kk8uQGfFKzs7yb1M4KJWUiLk6ZEvGF+qCIPSnY57AbBFCvTW2023.15.47+K4lPs7H94VUqPe2XwIsfPRnrXQE//QTEXxb8/8N4CNc6FpgZahzpTjFhMzSA7T/nHJa11DE8Ng2TP3iAmRczFlmslSuUNOgUeb6yRvs0="/>
          <p:cNvSpPr txBox="1"/>
          <p:nvPr/>
        </p:nvSpPr>
        <p:spPr>
          <a:xfrm>
            <a:off x="4075090" y="1815147"/>
            <a:ext cx="2438400" cy="583565"/>
          </a:xfrm>
          <a:prstGeom prst="rect">
            <a:avLst/>
          </a:prstGeom>
          <a:solidFill>
            <a:schemeClr val="accent6">
              <a:lumMod val="40000"/>
              <a:lumOff val="60000"/>
            </a:schemeClr>
          </a:solidFill>
        </p:spPr>
        <p:txBody>
          <a:bodyPr wrap="square">
            <a:spAutoFit/>
          </a:bodyPr>
          <a:lstStyle/>
          <a:p>
            <a:r>
              <a:rPr lang="en-GB" altLang="en-US" sz="3200" b="1" dirty="0">
                <a:solidFill>
                  <a:srgbClr val="FF0000"/>
                </a:solidFill>
                <a:latin typeface="Times New Roman" panose="02020603050405020304" pitchFamily="18" charset="0"/>
              </a:rPr>
              <a:t>VẬN DỤNG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descr="OPL20U25GSXzBJYl68kk8uQGfFKzs7yb1M4KJWUiLk6ZEvGF+qCIPSnY57AbBFCvTW2023.15.47+K4lPs7H94VUqPe2XwIsfPRnrXQE//QTEXxb8/8N4CNc6FpgZahzpTjFhMzSA7T/nHJa11DE8Ng2TP3iAmRczFlmslSuUNOgUeb6yRvs0="/>
          <p:cNvSpPr/>
          <p:nvPr/>
        </p:nvSpPr>
        <p:spPr>
          <a:xfrm>
            <a:off x="152400" y="0"/>
            <a:ext cx="8077200" cy="1384995"/>
          </a:xfrm>
          <a:prstGeom prst="rect">
            <a:avLst/>
          </a:prstGeom>
        </p:spPr>
        <p:txBody>
          <a:bodyPr wrap="square">
            <a:spAutoFit/>
          </a:bodyPr>
          <a:lstStyle/>
          <a:p>
            <a:pPr algn="just">
              <a:spcBef>
                <a:spcPts val="300"/>
              </a:spcBef>
              <a:spcAft>
                <a:spcPts val="300"/>
              </a:spcAft>
            </a:pPr>
            <a:r>
              <a:rPr lang="vi-VN" sz="2800">
                <a:solidFill>
                  <a:srgbClr val="000000"/>
                </a:solidFill>
                <a:latin typeface="Times New Roman" panose="02020603050405020304" pitchFamily="18" charset="0"/>
                <a:ea typeface="Times New Roman" panose="02020603050405020304" pitchFamily="18" charset="0"/>
              </a:rPr>
              <a:t>Lớp </a:t>
            </a:r>
            <a:r>
              <a:rPr lang="en-US" sz="2800">
                <a:solidFill>
                  <a:srgbClr val="000000"/>
                </a:solidFill>
                <a:latin typeface="Times New Roman" panose="02020603050405020304" pitchFamily="18" charset="0"/>
                <a:ea typeface="Times New Roman" panose="02020603050405020304" pitchFamily="18" charset="0"/>
              </a:rPr>
              <a:t>trưởng </a:t>
            </a:r>
            <a:r>
              <a:rPr lang="vi-VN" sz="2800">
                <a:solidFill>
                  <a:srgbClr val="000000"/>
                </a:solidFill>
                <a:latin typeface="Times New Roman" panose="02020603050405020304" pitchFamily="18" charset="0"/>
                <a:ea typeface="Times New Roman" panose="02020603050405020304" pitchFamily="18" charset="0"/>
              </a:rPr>
              <a:t>có thể thu thập </a:t>
            </a:r>
            <a:r>
              <a:rPr lang="en-US" sz="2800">
                <a:solidFill>
                  <a:srgbClr val="000000"/>
                </a:solidFill>
                <a:latin typeface="Times New Roman" panose="02020603050405020304" pitchFamily="18" charset="0"/>
                <a:ea typeface="Times New Roman" panose="02020603050405020304" pitchFamily="18" charset="0"/>
              </a:rPr>
              <a:t>thông tin về xếp loại học lực của các bạn học sinh trong lớp </a:t>
            </a:r>
            <a:r>
              <a:rPr lang="vi-VN" sz="2800">
                <a:solidFill>
                  <a:srgbClr val="000000"/>
                </a:solidFill>
                <a:latin typeface="Times New Roman" panose="02020603050405020304" pitchFamily="18" charset="0"/>
                <a:ea typeface="Times New Roman" panose="02020603050405020304" pitchFamily="18" charset="0"/>
              </a:rPr>
              <a:t>trong học kì I năm học 2023 – 2024 bằng các cách sau:</a:t>
            </a:r>
            <a:endParaRPr lang="en-US" sz="2800">
              <a:latin typeface="Times New Roman" panose="02020603050405020304" pitchFamily="18" charset="0"/>
              <a:ea typeface="Times New Roman" panose="02020603050405020304" pitchFamily="18" charset="0"/>
            </a:endParaRPr>
          </a:p>
        </p:txBody>
      </p:sp>
      <p:sp>
        <p:nvSpPr>
          <p:cNvPr id="3" name="Rectangle 2" descr="OPL20U25GSXzBJYl68kk8uQGfFKzs7yb1M4KJWUiLk6ZEvGF+qCIPSnY57AbBFCvTW2023.15.47+K4lPs7H94VUqPe2XwIsfPRnrXQE//QTEXxb8/8N4CNc6FpgZahzpTjFhMzSA7T/nHJa11DE8Ng2TP3iAmRczFlmslSuUNOgUeb6yRvs0="/>
          <p:cNvSpPr/>
          <p:nvPr/>
        </p:nvSpPr>
        <p:spPr>
          <a:xfrm>
            <a:off x="166254" y="1301680"/>
            <a:ext cx="8749145" cy="1384995"/>
          </a:xfrm>
          <a:prstGeom prst="rect">
            <a:avLst/>
          </a:prstGeom>
        </p:spPr>
        <p:txBody>
          <a:bodyPr wrap="square">
            <a:spAutoFit/>
          </a:bodyPr>
          <a:lstStyle/>
          <a:p>
            <a:pPr algn="just">
              <a:spcBef>
                <a:spcPts val="300"/>
              </a:spcBef>
              <a:spcAft>
                <a:spcPts val="300"/>
              </a:spcAft>
            </a:pPr>
            <a:r>
              <a:rPr lang="vi-VN" sz="2800" dirty="0">
                <a:solidFill>
                  <a:srgbClr val="000000"/>
                </a:solidFill>
                <a:latin typeface="Times New Roman" panose="02020603050405020304" pitchFamily="18" charset="0"/>
                <a:ea typeface="Times New Roman" panose="02020603050405020304" pitchFamily="18" charset="0"/>
              </a:rPr>
              <a:t>+ Lập phiếu hỏi (học lực của bạn trong học kì I năm học 2023 – 2024 đạt loại gì?) và phát cho từng thành viên trong lớp.</a:t>
            </a:r>
            <a:endParaRPr lang="en-US" sz="2800" dirty="0">
              <a:latin typeface="Times New Roman" panose="02020603050405020304" pitchFamily="18" charset="0"/>
              <a:ea typeface="Times New Roman" panose="02020603050405020304" pitchFamily="18" charset="0"/>
            </a:endParaRPr>
          </a:p>
        </p:txBody>
      </p:sp>
      <p:sp>
        <p:nvSpPr>
          <p:cNvPr id="4" name="Rectangle 3" descr="OPL20U25GSXzBJYl68kk8uQGfFKzs7yb1M4KJWUiLk6ZEvGF+qCIPSnY57AbBFCvTW2023.15.47+K4lPs7H94VUqPe2XwIsfPRnrXQE//QTEXxb8/8N4CNc6FpgZahzpTjFhMzSA7T/nHJa11DE8Ng2TP3iAmRczFlmslSuUNOgUeb6yRvs0="/>
          <p:cNvSpPr/>
          <p:nvPr/>
        </p:nvSpPr>
        <p:spPr>
          <a:xfrm>
            <a:off x="152399" y="2686675"/>
            <a:ext cx="8762999" cy="523220"/>
          </a:xfrm>
          <a:prstGeom prst="rect">
            <a:avLst/>
          </a:prstGeom>
        </p:spPr>
        <p:txBody>
          <a:bodyPr wrap="square">
            <a:spAutoFit/>
          </a:bodyPr>
          <a:lstStyle/>
          <a:p>
            <a:pPr algn="just">
              <a:spcBef>
                <a:spcPts val="300"/>
              </a:spcBef>
              <a:spcAft>
                <a:spcPts val="300"/>
              </a:spcAft>
            </a:pPr>
            <a:r>
              <a:rPr lang="vi-VN" sz="2800">
                <a:solidFill>
                  <a:srgbClr val="000000"/>
                </a:solidFill>
                <a:latin typeface="Times New Roman" panose="02020603050405020304" pitchFamily="18" charset="0"/>
                <a:ea typeface="Times New Roman" panose="02020603050405020304" pitchFamily="18" charset="0"/>
              </a:rPr>
              <a:t>+ Thu thập thông tin tổng hợp qua smas.</a:t>
            </a:r>
            <a:endParaRPr lang="en-US" sz="2800">
              <a:latin typeface="Times New Roman" panose="02020603050405020304" pitchFamily="18" charset="0"/>
              <a:ea typeface="Times New Roman" panose="02020603050405020304" pitchFamily="18" charset="0"/>
            </a:endParaRPr>
          </a:p>
        </p:txBody>
      </p:sp>
      <p:sp>
        <p:nvSpPr>
          <p:cNvPr id="5" name="Rectangle 4" descr="OPL20U25GSXzBJYl68kk8uQGfFKzs7yb1M4KJWUiLk6ZEvGF+qCIPSnY57AbBFCvTW2023.15.47+K4lPs7H94VUqPe2XwIsfPRnrXQE//QTEXxb8/8N4CNc6FpgZahzpTjFhMzSA7T/nHJa11DE8Ng2TP3iAmRczFlmslSuUNOgUeb6yRvs0="/>
          <p:cNvSpPr/>
          <p:nvPr/>
        </p:nvSpPr>
        <p:spPr>
          <a:xfrm>
            <a:off x="187036" y="3190845"/>
            <a:ext cx="8575964" cy="1461939"/>
          </a:xfrm>
          <a:prstGeom prst="rect">
            <a:avLst/>
          </a:prstGeom>
        </p:spPr>
        <p:txBody>
          <a:bodyPr wrap="square">
            <a:spAutoFit/>
          </a:bodyPr>
          <a:lstStyle/>
          <a:p>
            <a:pPr algn="just">
              <a:spcBef>
                <a:spcPts val="300"/>
              </a:spcBef>
              <a:spcAft>
                <a:spcPts val="300"/>
              </a:spcAft>
            </a:pPr>
            <a:r>
              <a:rPr lang="vi-VN" sz="2800">
                <a:solidFill>
                  <a:srgbClr val="000000"/>
                </a:solidFill>
                <a:latin typeface="Times New Roman" panose="02020603050405020304" pitchFamily="18" charset="0"/>
                <a:ea typeface="Times New Roman" panose="02020603050405020304" pitchFamily="18" charset="0"/>
              </a:rPr>
              <a:t>+ Thu thập thông tin bằng cách hỏi GVCN lớp hoặc thông qua báo cáo chất lượng học tập trong trang zalo của lớp.</a:t>
            </a:r>
            <a:endParaRPr lang="en-US" sz="2800">
              <a:latin typeface="Times New Roman" panose="02020603050405020304" pitchFamily="18" charset="0"/>
              <a:ea typeface="Times New Roman" panose="02020603050405020304" pitchFamily="18" charset="0"/>
            </a:endParaRPr>
          </a:p>
          <a:p>
            <a:pPr algn="just">
              <a:spcBef>
                <a:spcPts val="300"/>
              </a:spcBef>
              <a:spcAft>
                <a:spcPts val="300"/>
              </a:spcAft>
            </a:pPr>
            <a:r>
              <a:rPr lang="en-US" sz="2800">
                <a:solidFill>
                  <a:srgbClr val="000000"/>
                </a:solidFill>
                <a:latin typeface="Times New Roman" panose="02020603050405020304" pitchFamily="18" charset="0"/>
                <a:ea typeface="Times New Roman" panose="02020603050405020304" pitchFamily="18" charset="0"/>
              </a:rPr>
              <a:t>        </a:t>
            </a:r>
            <a:r>
              <a:rPr lang="vi-VN" sz="2800">
                <a:solidFill>
                  <a:srgbClr val="000000"/>
                </a:solidFill>
                <a:latin typeface="Times New Roman" panose="02020603050405020304" pitchFamily="18" charset="0"/>
                <a:ea typeface="Times New Roman" panose="02020603050405020304" pitchFamily="18" charset="0"/>
              </a:rPr>
              <a:t>....</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7743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7" name="Rectangle 6" descr="OPL20U25GSXzBJYl68kk8uQGfFKzs7yb1M4KJWUiLk6ZEvGF+qCIPSnY57AbBFCvTW2023.15.47+K4lPs7H94VUqPe2XwIsfPRnrXQE//QTEXxb8/8N4CNc6FpgZahzpTjFhMzSA7T/nHJa11DE8Ng2TP3iAmRczFlmslSuUNOgUeb6yRvs0="/>
              <p:cNvSpPr/>
              <p:nvPr/>
            </p:nvSpPr>
            <p:spPr>
              <a:xfrm>
                <a:off x="241739" y="514350"/>
                <a:ext cx="8597461" cy="4708981"/>
              </a:xfrm>
              <a:prstGeom prst="rect">
                <a:avLst/>
              </a:prstGeom>
            </p:spPr>
            <p:txBody>
              <a:bodyPr wrap="square">
                <a:spAutoFit/>
              </a:bodyPr>
              <a:lstStyle/>
              <a:p>
                <a:pPr algn="just">
                  <a:spcAft>
                    <a:spcPts val="0"/>
                  </a:spcAft>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Môn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thể</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thao</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yêu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thích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bạn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học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sinh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endParaRPr lang="vi-VN" sz="30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lớp</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8C: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bóng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đá</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cầu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lông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bóng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chuyền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3000" dirty="0">
                  <a:latin typeface="Times New Roman" panose="02020603050405020304" pitchFamily="18" charset="0"/>
                  <a:ea typeface="Times New Roman" panose="02020603050405020304" pitchFamily="18" charset="0"/>
                </a:endParaRPr>
              </a:p>
              <a:p>
                <a:pPr algn="just">
                  <a:spcAft>
                    <a:spcPts val="0"/>
                  </a:spcAft>
                </a:pP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Chiều</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cao</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tính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cm)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s</a:t>
                </a:r>
                <a:r>
                  <a:rPr lang="vi-VN" sz="3000" dirty="0">
                    <a:latin typeface="Times New Roman" panose="02020603050405020304" pitchFamily="18" charset="0"/>
                    <a:ea typeface="Times New Roman" panose="02020603050405020304" pitchFamily="18" charset="0"/>
                    <a:cs typeface="Times New Roman" panose="02020603050405020304" pitchFamily="18" charset="0"/>
                  </a:rPr>
                  <a:t>ố</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bạn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học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sinh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lớp</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3000" i="1" smtClean="0">
                        <a:latin typeface="Cambria Math" panose="02040503050406030204" pitchFamily="18" charset="0"/>
                        <a:ea typeface="Times New Roman" panose="02020603050405020304" pitchFamily="18" charset="0"/>
                        <a:cs typeface="Times New Roman" panose="02020603050405020304" pitchFamily="18" charset="0"/>
                      </a:rPr>
                      <m:t>8</m:t>
                    </m:r>
                    <m:r>
                      <a:rPr lang="en-US" sz="3000" i="1" smtClean="0">
                        <a:latin typeface="Cambria Math" panose="02040503050406030204" pitchFamily="18" charset="0"/>
                        <a:ea typeface="Times New Roman" panose="02020603050405020304" pitchFamily="18" charset="0"/>
                        <a:cs typeface="Times New Roman" panose="02020603050405020304" pitchFamily="18" charset="0"/>
                      </a:rPr>
                      <m:t>𝐶</m:t>
                    </m:r>
                    <m:r>
                      <a:rPr lang="en-US" sz="3000" i="1" smtClean="0">
                        <a:latin typeface="Cambria Math" panose="02040503050406030204" pitchFamily="18" charset="0"/>
                        <a:ea typeface="Times New Roman" panose="02020603050405020304" pitchFamily="18" charset="0"/>
                        <a:cs typeface="Times New Roman" panose="02020603050405020304" pitchFamily="18" charset="0"/>
                      </a:rPr>
                      <m:t>: 152,7; 148,5; 160,2; …</m:t>
                    </m:r>
                  </m:oMath>
                </a14:m>
                <a:endParaRPr lang="en-US" sz="3000" dirty="0">
                  <a:latin typeface="Times New Roman" panose="02020603050405020304" pitchFamily="18" charset="0"/>
                  <a:ea typeface="Times New Roman" panose="02020603050405020304" pitchFamily="18" charset="0"/>
                </a:endParaRPr>
              </a:p>
              <a:p>
                <a:pPr algn="just">
                  <a:spcAft>
                    <a:spcPts val="0"/>
                  </a:spcAft>
                </a:pP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Xếp</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học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tập</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bạn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học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sinh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lớp</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8;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Tốt</a:t>
                </a:r>
                <a:r>
                  <a:rPr lang="vi-VN" sz="3000" dirty="0">
                    <a:latin typeface="Times New Roman" panose="02020603050405020304" pitchFamily="18" charset="0"/>
                    <a:ea typeface="Times New Roman" panose="02020603050405020304" pitchFamily="18" charset="0"/>
                    <a:cs typeface="Times New Roman" panose="02020603050405020304" pitchFamily="18" charset="0"/>
                  </a:rPr>
                  <a:t>,</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khá</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đạt</a:t>
                </a:r>
                <a:r>
                  <a:rPr lang="vi-VN"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chưa</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đạt</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a:t>
                </a:r>
                <a:r>
                  <a:rPr lang="vi-VN"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000" dirty="0">
                  <a:latin typeface="Times New Roman" panose="02020603050405020304" pitchFamily="18" charset="0"/>
                  <a:ea typeface="Times New Roman" panose="02020603050405020304" pitchFamily="18" charset="0"/>
                </a:endParaRPr>
              </a:p>
              <a:p>
                <a:pPr algn="just">
                  <a:spcAft>
                    <a:spcPts val="0"/>
                  </a:spcAft>
                </a:pP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Điểm</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kiểm</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tra</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môn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Toán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c</a:t>
                </a:r>
                <a:r>
                  <a:rPr lang="vi-VN" sz="3000" dirty="0">
                    <a:latin typeface="Times New Roman" panose="02020603050405020304" pitchFamily="18" charset="0"/>
                    <a:ea typeface="Times New Roman" panose="02020603050405020304" pitchFamily="18" charset="0"/>
                    <a:cs typeface="Times New Roman" panose="02020603050405020304" pitchFamily="18" charset="0"/>
                  </a:rPr>
                  <a:t>ủ</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a </a:t>
                </a:r>
                <a:r>
                  <a:rPr lang="vi-VN" sz="3000" dirty="0">
                    <a:latin typeface="Times New Roman" panose="02020603050405020304" pitchFamily="18" charset="0"/>
                    <a:ea typeface="Times New Roman" panose="02020603050405020304" pitchFamily="18" charset="0"/>
                    <a:cs typeface="Times New Roman" panose="02020603050405020304" pitchFamily="18" charset="0"/>
                  </a:rPr>
                  <a:t>một</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s</a:t>
                </a:r>
                <a:r>
                  <a:rPr lang="vi-VN" sz="3000" dirty="0">
                    <a:latin typeface="Times New Roman" panose="02020603050405020304" pitchFamily="18" charset="0"/>
                    <a:ea typeface="Times New Roman" panose="02020603050405020304" pitchFamily="18" charset="0"/>
                    <a:cs typeface="Times New Roman" panose="02020603050405020304" pitchFamily="18" charset="0"/>
                  </a:rPr>
                  <a:t>ố</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bạn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học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sinh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l</a:t>
                </a:r>
                <a:r>
                  <a:rPr lang="vi-VN" sz="3000" dirty="0">
                    <a:latin typeface="Times New Roman" panose="02020603050405020304" pitchFamily="18" charset="0"/>
                    <a:ea typeface="Times New Roman" panose="02020603050405020304" pitchFamily="18" charset="0"/>
                    <a:cs typeface="Times New Roman" panose="02020603050405020304" pitchFamily="18" charset="0"/>
                  </a:rPr>
                  <a:t>ớ</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p </a:t>
                </a:r>
                <a14:m>
                  <m:oMath xmlns:m="http://schemas.openxmlformats.org/officeDocument/2006/math">
                    <m:r>
                      <a:rPr lang="en-US" sz="3000" i="1" smtClean="0">
                        <a:latin typeface="Cambria Math" panose="02040503050406030204" pitchFamily="18" charset="0"/>
                        <a:ea typeface="Times New Roman" panose="02020603050405020304" pitchFamily="18" charset="0"/>
                        <a:cs typeface="Times New Roman" panose="02020603050405020304" pitchFamily="18" charset="0"/>
                      </a:rPr>
                      <m:t>8</m:t>
                    </m:r>
                    <m:r>
                      <a:rPr lang="en-US" sz="3000" i="1" smtClean="0">
                        <a:latin typeface="Cambria Math" panose="02040503050406030204" pitchFamily="18" charset="0"/>
                        <a:ea typeface="Times New Roman" panose="02020603050405020304" pitchFamily="18" charset="0"/>
                        <a:cs typeface="Times New Roman" panose="02020603050405020304" pitchFamily="18" charset="0"/>
                      </a:rPr>
                      <m:t>𝐶</m:t>
                    </m:r>
                    <m:r>
                      <a:rPr lang="en-US" sz="3000" i="1" smtClean="0">
                        <a:latin typeface="Cambria Math" panose="02040503050406030204" pitchFamily="18" charset="0"/>
                        <a:ea typeface="Times New Roman" panose="02020603050405020304" pitchFamily="18" charset="0"/>
                        <a:cs typeface="Times New Roman" panose="02020603050405020304" pitchFamily="18" charset="0"/>
                      </a:rPr>
                      <m:t>: 5; 10; 8; 4;1.</m:t>
                    </m:r>
                  </m:oMath>
                </a14:m>
                <a:endParaRPr lang="en-US" sz="3000" dirty="0">
                  <a:latin typeface="Times New Roman" panose="02020603050405020304" pitchFamily="18" charset="0"/>
                  <a:ea typeface="Times New Roman" panose="02020603050405020304" pitchFamily="18" charset="0"/>
                </a:endParaRPr>
              </a:p>
              <a:p>
                <a:pPr algn="just">
                  <a:spcAft>
                    <a:spcPts val="0"/>
                  </a:spcAft>
                </a:pP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Trình</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độ</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tay</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nghề</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công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nhân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xư</a:t>
                </a:r>
                <a:r>
                  <a:rPr lang="vi-VN" sz="3000" dirty="0">
                    <a:latin typeface="Times New Roman" panose="02020603050405020304" pitchFamily="18" charset="0"/>
                    <a:ea typeface="Times New Roman" panose="02020603050405020304" pitchFamily="18" charset="0"/>
                    <a:cs typeface="Times New Roman" panose="02020603050405020304" pitchFamily="18" charset="0"/>
                  </a:rPr>
                  <a:t>ở</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ng</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gồm</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000" dirty="0" err="1">
                    <a:latin typeface="Times New Roman" panose="02020603050405020304" pitchFamily="18" charset="0"/>
                    <a:ea typeface="Times New Roman" panose="02020603050405020304" pitchFamily="18" charset="0"/>
                    <a:cs typeface="Times New Roman" panose="02020603050405020304" pitchFamily="18" charset="0"/>
                  </a:rPr>
                  <a:t>bậc</a:t>
                </a:r>
                <a:r>
                  <a:rPr lang="en-US" sz="3000" dirty="0">
                    <a:latin typeface="Times New Roman" panose="02020603050405020304" pitchFamily="18" charset="0"/>
                    <a:ea typeface="Times New Roman" panose="02020603050405020304" pitchFamily="18" charset="0"/>
                    <a:cs typeface="Times New Roman" panose="02020603050405020304" pitchFamily="18" charset="0"/>
                  </a:rPr>
                  <a:t>: </a:t>
                </a:r>
                <a14:m>
                  <m:oMath xmlns:m="http://schemas.openxmlformats.org/officeDocument/2006/math">
                    <m:r>
                      <a:rPr lang="en-US" sz="3000" i="1" smtClean="0">
                        <a:latin typeface="Cambria Math" panose="02040503050406030204" pitchFamily="18" charset="0"/>
                        <a:ea typeface="Times New Roman" panose="02020603050405020304" pitchFamily="18" charset="0"/>
                        <a:cs typeface="Times New Roman" panose="02020603050405020304" pitchFamily="18" charset="0"/>
                      </a:rPr>
                      <m:t>1; 2; </m:t>
                    </m:r>
                    <m:r>
                      <a:rPr lang="en-US" sz="3000" i="1">
                        <a:latin typeface="Cambria Math" panose="02040503050406030204" pitchFamily="18" charset="0"/>
                        <a:ea typeface="Times New Roman" panose="02020603050405020304" pitchFamily="18" charset="0"/>
                        <a:cs typeface="Times New Roman" panose="02020603050405020304" pitchFamily="18" charset="0"/>
                      </a:rPr>
                      <m:t>3</m:t>
                    </m:r>
                    <m:r>
                      <a:rPr lang="en-US" sz="3000" i="1" smtClean="0">
                        <a:latin typeface="Cambria Math" panose="02040503050406030204" pitchFamily="18" charset="0"/>
                        <a:ea typeface="Times New Roman" panose="02020603050405020304" pitchFamily="18" charset="0"/>
                        <a:cs typeface="Times New Roman" panose="02020603050405020304" pitchFamily="18" charset="0"/>
                      </a:rPr>
                      <m:t>;</m:t>
                    </m:r>
                    <m:r>
                      <a:rPr lang="vi-VN" sz="3000" i="1" smtClean="0">
                        <a:latin typeface="Cambria Math" panose="02040503050406030204" pitchFamily="18" charset="0"/>
                        <a:ea typeface="Times New Roman" panose="02020603050405020304" pitchFamily="18" charset="0"/>
                        <a:cs typeface="Times New Roman" panose="02020603050405020304" pitchFamily="18" charset="0"/>
                      </a:rPr>
                      <m:t> </m:t>
                    </m:r>
                    <m:r>
                      <a:rPr lang="en-US" sz="3000" i="1" smtClean="0">
                        <a:latin typeface="Cambria Math" panose="02040503050406030204" pitchFamily="18" charset="0"/>
                        <a:ea typeface="Times New Roman" panose="02020603050405020304" pitchFamily="18" charset="0"/>
                        <a:cs typeface="Times New Roman" panose="02020603050405020304" pitchFamily="18" charset="0"/>
                      </a:rPr>
                      <m:t>4;</m:t>
                    </m:r>
                    <m:r>
                      <a:rPr lang="vi-VN" sz="3000" i="1" smtClean="0">
                        <a:latin typeface="Cambria Math" panose="02040503050406030204" pitchFamily="18" charset="0"/>
                        <a:ea typeface="Times New Roman" panose="02020603050405020304" pitchFamily="18" charset="0"/>
                        <a:cs typeface="Times New Roman" panose="02020603050405020304" pitchFamily="18" charset="0"/>
                      </a:rPr>
                      <m:t> </m:t>
                    </m:r>
                    <m:r>
                      <a:rPr lang="en-US" sz="3000" i="1" smtClean="0">
                        <a:latin typeface="Cambria Math" panose="02040503050406030204" pitchFamily="18" charset="0"/>
                        <a:ea typeface="Times New Roman" panose="02020603050405020304" pitchFamily="18" charset="0"/>
                        <a:cs typeface="Times New Roman" panose="02020603050405020304" pitchFamily="18" charset="0"/>
                      </a:rPr>
                      <m:t>5;</m:t>
                    </m:r>
                    <m:r>
                      <a:rPr lang="vi-VN" sz="3000" i="1" smtClean="0">
                        <a:latin typeface="Cambria Math" panose="02040503050406030204" pitchFamily="18" charset="0"/>
                        <a:ea typeface="Times New Roman" panose="02020603050405020304" pitchFamily="18" charset="0"/>
                        <a:cs typeface="Times New Roman" panose="02020603050405020304" pitchFamily="18" charset="0"/>
                      </a:rPr>
                      <m:t> </m:t>
                    </m:r>
                    <m:r>
                      <a:rPr lang="en-US" sz="3000" i="1" smtClean="0">
                        <a:latin typeface="Cambria Math" panose="02040503050406030204" pitchFamily="18" charset="0"/>
                        <a:ea typeface="Times New Roman" panose="02020603050405020304" pitchFamily="18" charset="0"/>
                        <a:cs typeface="Times New Roman" panose="02020603050405020304" pitchFamily="18" charset="0"/>
                      </a:rPr>
                      <m:t>6</m:t>
                    </m:r>
                    <m:r>
                      <a:rPr lang="en-US" sz="3000" i="1">
                        <a:latin typeface="Cambria Math" panose="02040503050406030204" pitchFamily="18" charset="0"/>
                        <a:ea typeface="Times New Roman" panose="02020603050405020304" pitchFamily="18" charset="0"/>
                        <a:cs typeface="Times New Roman" panose="02020603050405020304" pitchFamily="18" charset="0"/>
                      </a:rPr>
                      <m:t>; 7</m:t>
                    </m:r>
                    <m:r>
                      <a:rPr lang="en-US" sz="3000" i="1" smtClean="0">
                        <a:latin typeface="Cambria Math" panose="02040503050406030204" pitchFamily="18" charset="0"/>
                        <a:ea typeface="Times New Roman" panose="02020603050405020304" pitchFamily="18" charset="0"/>
                        <a:cs typeface="Times New Roman" panose="02020603050405020304" pitchFamily="18" charset="0"/>
                      </a:rPr>
                      <m:t>.</m:t>
                    </m:r>
                  </m:oMath>
                </a14:m>
                <a:endParaRPr lang="en-US" sz="3000" dirty="0">
                  <a:latin typeface="Times New Roman" panose="02020603050405020304" pitchFamily="18" charset="0"/>
                  <a:ea typeface="Times New Roman" panose="02020603050405020304" pitchFamily="18" charset="0"/>
                </a:endParaRPr>
              </a:p>
            </p:txBody>
          </p:sp>
        </mc:Choice>
        <mc:Fallback xmlns="">
          <p:sp>
            <p:nvSpPr>
              <p:cNvPr id="7" name="Rectangle 6" descr="OPL20U25GSXzBJYl68kk8uQGfFKzs7yb1M4KJWUiLk6ZEvGF+qCIPSnY57AbBFCvTW2023.15.47+K4lPs7H94VUqPe2XwIsfPRnrXQE//QTEXxb8/8N4CNc6FpgZahzpTjFhMzSA7T/nHJa11DE8Ng2TP3iAmRczFlmslSuUNOgUeb6yRvs0="/>
              <p:cNvSpPr>
                <a:spLocks noRot="1" noChangeAspect="1" noMove="1" noResize="1" noEditPoints="1" noAdjustHandles="1" noChangeArrowheads="1" noChangeShapeType="1" noTextEdit="1"/>
              </p:cNvSpPr>
              <p:nvPr/>
            </p:nvSpPr>
            <p:spPr>
              <a:xfrm>
                <a:off x="241739" y="514350"/>
                <a:ext cx="8597461" cy="4708981"/>
              </a:xfrm>
              <a:prstGeom prst="rect">
                <a:avLst/>
              </a:prstGeom>
              <a:blipFill>
                <a:blip r:embed="rId5"/>
                <a:stretch>
                  <a:fillRect l="-1702" t="-1682" r="-1631" b="-2975"/>
                </a:stretch>
              </a:blipFill>
            </p:spPr>
            <p:txBody>
              <a:bodyPr/>
              <a:lstStyle/>
              <a:p>
                <a:r>
                  <a:rPr lang="en-US">
                    <a:noFill/>
                  </a:rPr>
                  <a:t> </a:t>
                </a:r>
              </a:p>
            </p:txBody>
          </p:sp>
        </mc:Fallback>
      </mc:AlternateContent>
      <p:sp>
        <p:nvSpPr>
          <p:cNvPr id="5" name="Rectangle 4" descr="OPL20U25GSXzBJYl68kk8uQGfFKzs7yb1M4KJWUiLk6ZEvGF+qCIPSnY57AbBFCvTW2023.15.47+K4lPs7H94VUqPe2XwIsfPRnrXQE//QTEXxb8/8N4CNc6FpgZahzpTjFhMzSA7T/nHJa11DE8Ng2TP3iAmRczFlmslSuUNOgUeb6yRvs0="/>
          <p:cNvSpPr/>
          <p:nvPr/>
        </p:nvSpPr>
        <p:spPr>
          <a:xfrm>
            <a:off x="89340" y="73635"/>
            <a:ext cx="1996059" cy="584775"/>
          </a:xfrm>
          <a:prstGeom prst="rect">
            <a:avLst/>
          </a:prstGeom>
        </p:spPr>
        <p:txBody>
          <a:bodyPr wrap="none">
            <a:spAutoFit/>
          </a:bodyPr>
          <a:lstStyle/>
          <a:p>
            <a:r>
              <a:rPr lang="vi-VN" sz="3200" b="1">
                <a:solidFill>
                  <a:srgbClr val="0000FF"/>
                </a:solidFill>
                <a:latin typeface="Times New Roman" panose="02020603050405020304" pitchFamily="18" charset="0"/>
                <a:cs typeface="Times New Roman" panose="02020603050405020304" pitchFamily="18" charset="0"/>
              </a:rPr>
              <a:t>Bài tập 2: </a:t>
            </a:r>
            <a:endParaRPr lang="en-US" sz="3200">
              <a:latin typeface="Times New Roman" panose="02020603050405020304" pitchFamily="18" charset="0"/>
              <a:cs typeface="Times New Roman" panose="02020603050405020304" pitchFamily="18" charset="0"/>
            </a:endParaRPr>
          </a:p>
        </p:txBody>
      </p:sp>
      <p:sp>
        <p:nvSpPr>
          <p:cNvPr id="6" name="Rectangle 5" descr="OPL20U25GSXzBJYl68kk8uQGfFKzs7yb1M4KJWUiLk6ZEvGF+qCIPSnY57AbBFCvTW2023.15.47+K4lPs7H94VUqPe2XwIsfPRnrXQE//QTEXxb8/8N4CNc6FpgZahzpTjFhMzSA7T/nHJa11DE8Ng2TP3iAmRczFlmslSuUNOgUeb6yRvs0="/>
          <p:cNvSpPr/>
          <p:nvPr/>
        </p:nvSpPr>
        <p:spPr>
          <a:xfrm>
            <a:off x="1828800" y="57150"/>
            <a:ext cx="4947188" cy="584775"/>
          </a:xfrm>
          <a:prstGeom prst="rect">
            <a:avLst/>
          </a:prstGeom>
        </p:spPr>
        <p:txBody>
          <a:bodyPr wrap="none">
            <a:spAutoFit/>
          </a:bodyPr>
          <a:lstStyle/>
          <a:p>
            <a:pPr>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Cho các loại dữ liệu sau đây:</a:t>
            </a:r>
            <a:endParaRPr lang="en-US" sz="32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99914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descr="OPL20U25GSXzBJYl68kk8uQGfFKzs7yb1M4KJWUiLk6ZEvGF+qCIPSnY57AbBFCvTW2023.15.47+K4lPs7H94VUqPe2XwIsfPRnrXQE//QTEXxb8/8N4CNc6FpgZahzpTjFhMzSA7T/nHJa11DE8Ng2TP3iAmRczFlmslSuUNOgUeb6yRvs0="/>
          <p:cNvSpPr/>
          <p:nvPr/>
        </p:nvSpPr>
        <p:spPr>
          <a:xfrm>
            <a:off x="533400" y="1380476"/>
            <a:ext cx="8229600" cy="3046988"/>
          </a:xfrm>
          <a:prstGeom prst="rect">
            <a:avLst/>
          </a:prstGeom>
        </p:spPr>
        <p:txBody>
          <a:bodyPr wrap="square">
            <a:spAutoFit/>
          </a:bodyPr>
          <a:lstStyle/>
          <a:p>
            <a:pPr algn="just">
              <a:spcAft>
                <a:spcPts val="0"/>
              </a:spcAf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a)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Tìm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lượng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trên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endParaRPr>
          </a:p>
          <a:p>
            <a:pPr algn="just">
              <a:spcAft>
                <a:spcPts val="0"/>
              </a:spcAf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b)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tìm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đư</a:t>
            </a:r>
            <a:r>
              <a:rPr lang="vi-VN" sz="3200" dirty="0">
                <a:latin typeface="Times New Roman" panose="02020603050405020304" pitchFamily="18" charset="0"/>
                <a:ea typeface="Times New Roman" panose="02020603050405020304" pitchFamily="18" charset="0"/>
                <a:cs typeface="Times New Roman" panose="02020603050405020304" pitchFamily="18" charset="0"/>
              </a:rPr>
              <a:t>ợ</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c,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nào</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thể</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so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sánh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hơn</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kém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endParaRPr>
          </a:p>
          <a:p>
            <a:pPr algn="just">
              <a:spcAft>
                <a:spcPts val="0"/>
              </a:spcAft>
            </a:pPr>
            <a:r>
              <a:rPr lang="en-US" sz="3200" dirty="0">
                <a:latin typeface="Times New Roman" panose="02020603050405020304" pitchFamily="18" charset="0"/>
                <a:ea typeface="Times New Roman" panose="02020603050405020304" pitchFamily="18" charset="0"/>
                <a:cs typeface="Times New Roman" panose="02020603050405020304" pitchFamily="18" charset="0"/>
              </a:rPr>
              <a:t>c)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d</a:t>
            </a:r>
            <a:r>
              <a:rPr lang="vi-VN" sz="3200" dirty="0">
                <a:latin typeface="Times New Roman" panose="02020603050405020304" pitchFamily="18" charset="0"/>
                <a:ea typeface="Times New Roman" panose="02020603050405020304" pitchFamily="18" charset="0"/>
                <a:cs typeface="Times New Roman" panose="02020603050405020304" pitchFamily="18" charset="0"/>
              </a:rPr>
              <a:t>ữ</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lượng</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tìm</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nào</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rời</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rạc</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Vì</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cs typeface="Times New Roman" panose="02020603050405020304" pitchFamily="18" charset="0"/>
              </a:rPr>
              <a:t>sao</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660088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descr="OPL20U25GSXzBJYl68kk8uQGfFKzs7yb1M4KJWUiLk6ZEvGF+qCIPSnY57AbBFCvTW2023.15.47+K4lPs7H94VUqPe2XwIsfPRnrXQE//QTEXxb8/8N4CNc6FpgZahzpTjFhMzSA7T/nHJa11DE8Ng2TP3iAmRczFlmslSuUNOgUeb6yRvs0="/>
          <p:cNvSpPr/>
          <p:nvPr/>
        </p:nvSpPr>
        <p:spPr>
          <a:xfrm>
            <a:off x="3733800" y="19050"/>
            <a:ext cx="1544012" cy="584775"/>
          </a:xfrm>
          <a:prstGeom prst="rect">
            <a:avLst/>
          </a:prstGeom>
        </p:spPr>
        <p:txBody>
          <a:bodyPr wrap="none">
            <a:spAutoFit/>
          </a:bodyPr>
          <a:lstStyle/>
          <a:p>
            <a:r>
              <a:rPr lang="en-US">
                <a:latin typeface="Times New Roman" panose="02020603050405020304" pitchFamily="18" charset="0"/>
                <a:ea typeface="Times New Roman" panose="02020603050405020304" pitchFamily="18" charset="0"/>
                <a:cs typeface="Times New Roman" panose="02020603050405020304" pitchFamily="18" charset="0"/>
              </a:rPr>
              <a:t> </a:t>
            </a:r>
            <a:r>
              <a:rPr lang="vi-VN" sz="3200" i="1" u="sng">
                <a:latin typeface="Times New Roman" panose="02020603050405020304" pitchFamily="18" charset="0"/>
                <a:ea typeface="Times New Roman" panose="02020603050405020304" pitchFamily="18" charset="0"/>
                <a:cs typeface="Times New Roman" panose="02020603050405020304" pitchFamily="18" charset="0"/>
              </a:rPr>
              <a:t>Lời giải</a:t>
            </a:r>
            <a:endParaRPr lang="en-US" sz="3200"/>
          </a:p>
        </p:txBody>
      </p:sp>
      <p:sp>
        <p:nvSpPr>
          <p:cNvPr id="3" name="Rectangle 2" descr="OPL20U25GSXzBJYl68kk8uQGfFKzs7yb1M4KJWUiLk6ZEvGF+qCIPSnY57AbBFCvTW2023.15.47+K4lPs7H94VUqPe2XwIsfPRnrXQE//QTEXxb8/8N4CNc6FpgZahzpTjFhMzSA7T/nHJa11DE8Ng2TP3iAmRczFlmslSuUNOgUeb6yRvs0="/>
          <p:cNvSpPr/>
          <p:nvPr/>
        </p:nvSpPr>
        <p:spPr>
          <a:xfrm>
            <a:off x="304800" y="514350"/>
            <a:ext cx="8229600" cy="4524315"/>
          </a:xfrm>
          <a:prstGeom prst="rect">
            <a:avLst/>
          </a:prstGeom>
        </p:spPr>
        <p:txBody>
          <a:bodyPr wrap="square">
            <a:spAutoFit/>
          </a:bodyPr>
          <a:lstStyle/>
          <a:p>
            <a:pPr algn="just">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a) Môn thể thao yêu thích và xếp loại học tập là các dữ liệu định tính.</a:t>
            </a:r>
            <a:endParaRPr lang="en-US" sz="3200">
              <a:latin typeface="Times New Roman" panose="02020603050405020304" pitchFamily="18" charset="0"/>
              <a:ea typeface="Times New Roman" panose="02020603050405020304" pitchFamily="18" charset="0"/>
            </a:endParaRPr>
          </a:p>
          <a:p>
            <a:pPr algn="just">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Chiều cao, đi</a:t>
            </a:r>
            <a:r>
              <a:rPr lang="vi-VN" sz="3200">
                <a:latin typeface="Times New Roman" panose="02020603050405020304" pitchFamily="18" charset="0"/>
                <a:ea typeface="Times New Roman" panose="02020603050405020304" pitchFamily="18" charset="0"/>
                <a:cs typeface="Times New Roman" panose="02020603050405020304" pitchFamily="18" charset="0"/>
              </a:rPr>
              <a:t>ể</a:t>
            </a:r>
            <a:r>
              <a:rPr lang="en-US" sz="3200">
                <a:latin typeface="Times New Roman" panose="02020603050405020304" pitchFamily="18" charset="0"/>
                <a:ea typeface="Times New Roman" panose="02020603050405020304" pitchFamily="18" charset="0"/>
                <a:cs typeface="Times New Roman" panose="02020603050405020304" pitchFamily="18" charset="0"/>
              </a:rPr>
              <a:t>m kiểm tra môn Toán và trình độ tay nghề là các dữ liệu định lượng.</a:t>
            </a:r>
            <a:endParaRPr lang="en-US" sz="3200">
              <a:latin typeface="Times New Roman" panose="02020603050405020304" pitchFamily="18" charset="0"/>
              <a:ea typeface="Times New Roman" panose="02020603050405020304" pitchFamily="18" charset="0"/>
            </a:endParaRPr>
          </a:p>
          <a:p>
            <a:pPr algn="just">
              <a:spcAft>
                <a:spcPts val="0"/>
              </a:spcAft>
            </a:pPr>
            <a:r>
              <a:rPr lang="en-US" sz="3200">
                <a:latin typeface="Times New Roman" panose="02020603050405020304" pitchFamily="18" charset="0"/>
                <a:ea typeface="Times New Roman" panose="02020603050405020304" pitchFamily="18" charset="0"/>
                <a:cs typeface="Times New Roman" panose="02020603050405020304" pitchFamily="18" charset="0"/>
              </a:rPr>
              <a:t>b) Trong số các dữ liệu định tính tìm được, chỉ dữ liệu xếp loại học tập có thể so sánh hơn kém.</a:t>
            </a:r>
            <a:endParaRPr lang="en-US" sz="3200">
              <a:latin typeface="Times New Roman" panose="02020603050405020304" pitchFamily="18" charset="0"/>
              <a:ea typeface="Times New Roman" panose="02020603050405020304" pitchFamily="18" charset="0"/>
            </a:endParaRPr>
          </a:p>
          <a:p>
            <a:pPr algn="just"/>
            <a:r>
              <a:rPr lang="en-US" sz="3200">
                <a:latin typeface="Times New Roman" panose="02020603050405020304" pitchFamily="18" charset="0"/>
                <a:ea typeface="Times New Roman" panose="02020603050405020304" pitchFamily="18" charset="0"/>
              </a:rPr>
              <a:t>c) Trong số các dữ liệu định lượng tìm được thì điểm kiểm tra môn Toán của </a:t>
            </a:r>
            <a:r>
              <a:rPr lang="vi-VN" sz="3200">
                <a:latin typeface="Times New Roman" panose="02020603050405020304" pitchFamily="18" charset="0"/>
                <a:ea typeface="Times New Roman" panose="02020603050405020304" pitchFamily="18" charset="0"/>
              </a:rPr>
              <a:t>học</a:t>
            </a:r>
            <a:r>
              <a:rPr lang="en-US" sz="3200">
                <a:latin typeface="Times New Roman" panose="02020603050405020304" pitchFamily="18" charset="0"/>
                <a:ea typeface="Times New Roman" panose="02020603050405020304" pitchFamily="18" charset="0"/>
              </a:rPr>
              <a:t> sinh là rời rạc vì nó chỉ nhận hữu hạn giá trị</a:t>
            </a:r>
            <a:r>
              <a:rPr lang="vi-VN" sz="3200">
                <a:latin typeface="Times New Roman" panose="02020603050405020304" pitchFamily="18" charset="0"/>
                <a:ea typeface="Times New Roman" panose="02020603050405020304" pitchFamily="18" charset="0"/>
              </a:rPr>
              <a:t>.</a:t>
            </a:r>
            <a:endParaRPr lang="en-US" sz="3200"/>
          </a:p>
        </p:txBody>
      </p:sp>
    </p:spTree>
    <p:extLst>
      <p:ext uri="{BB962C8B-B14F-4D97-AF65-F5344CB8AC3E}">
        <p14:creationId xmlns:p14="http://schemas.microsoft.com/office/powerpoint/2010/main" val="422716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B812FD0D-3345-4D97-BED4-5A0590056D2D}"/>
              </a:ext>
            </a:extLst>
          </p:cNvPr>
          <p:cNvSpPr txBox="1"/>
          <p:nvPr/>
        </p:nvSpPr>
        <p:spPr>
          <a:xfrm>
            <a:off x="152400" y="133350"/>
            <a:ext cx="7772400" cy="646331"/>
          </a:xfrm>
          <a:prstGeom prst="rect">
            <a:avLst/>
          </a:prstGeom>
          <a:noFill/>
        </p:spPr>
        <p:txBody>
          <a:bodyPr wrap="square">
            <a:spAutoFit/>
          </a:bodyPr>
          <a:lstStyle/>
          <a:p>
            <a:pPr algn="ctr"/>
            <a:r>
              <a:rPr lang="en-US" sz="3600" b="1" dirty="0">
                <a:solidFill>
                  <a:srgbClr val="FF0000"/>
                </a:solidFill>
                <a:latin typeface="Times New Roman" panose="02020603050405020304" pitchFamily="18" charset="0"/>
                <a:ea typeface="Calibri" panose="020F0502020204030204" pitchFamily="34" charset="0"/>
              </a:rPr>
              <a:t> HƯỚNG DẪN VỀ NHÀ</a:t>
            </a:r>
            <a:endParaRPr lang="en-US" sz="3600" dirty="0">
              <a:solidFill>
                <a:prstClr val="black"/>
              </a:solidFill>
            </a:endParaRPr>
          </a:p>
        </p:txBody>
      </p:sp>
      <p:sp>
        <p:nvSpPr>
          <p:cNvPr id="2" name="TextBox 1" descr="OPL20U25GSXzBJYl68kk8uQGfFKzs7yb1M4KJWUiLk6ZEvGF+qCIPSnY57AbBFCvTW2023.15.47+K4lPs7H94VUqPe2XwIsfPRnrXQE//QTEXxb8/8N4CNc6FpgZahzpTjFhMzSA7T/nHJa11DE8Ng2TP3iAmRczFlmslSuUNOgUeb6yRvs0="/>
          <p:cNvSpPr txBox="1"/>
          <p:nvPr/>
        </p:nvSpPr>
        <p:spPr>
          <a:xfrm>
            <a:off x="838200" y="1047750"/>
            <a:ext cx="6705600" cy="584775"/>
          </a:xfrm>
          <a:prstGeom prst="rect">
            <a:avLst/>
          </a:prstGeom>
          <a:noFill/>
        </p:spPr>
        <p:txBody>
          <a:bodyPr wrap="square" rtlCol="0">
            <a:spAutoFit/>
          </a:bodyPr>
          <a:lstStyle/>
          <a:p>
            <a:r>
              <a:rPr lang="vi-VN" sz="3200">
                <a:latin typeface="+mj-lt"/>
              </a:rPr>
              <a:t>- Học thuộc phần kiến thức trọng tâm.</a:t>
            </a:r>
            <a:endParaRPr lang="en-US" sz="3200">
              <a:latin typeface="+mj-lt"/>
            </a:endParaRPr>
          </a:p>
        </p:txBody>
      </p:sp>
      <p:sp>
        <p:nvSpPr>
          <p:cNvPr id="4" name="Rectangle 3" descr="OPL20U25GSXzBJYl68kk8uQGfFKzs7yb1M4KJWUiLk6ZEvGF+qCIPSnY57AbBFCvTW2023.15.47+K4lPs7H94VUqPe2XwIsfPRnrXQE//QTEXxb8/8N4CNc6FpgZahzpTjFhMzSA7T/nHJa11DE8Ng2TP3iAmRczFlmslSuUNOgUeb6yRvs0="/>
          <p:cNvSpPr/>
          <p:nvPr/>
        </p:nvSpPr>
        <p:spPr>
          <a:xfrm>
            <a:off x="838200" y="1581150"/>
            <a:ext cx="4639412" cy="584775"/>
          </a:xfrm>
          <a:prstGeom prst="rect">
            <a:avLst/>
          </a:prstGeom>
        </p:spPr>
        <p:txBody>
          <a:bodyPr wrap="none">
            <a:spAutoFit/>
          </a:bodyPr>
          <a:lstStyle/>
          <a:p>
            <a:pPr algn="just">
              <a:spcBef>
                <a:spcPts val="300"/>
              </a:spcBef>
              <a:spcAft>
                <a:spcPts val="300"/>
              </a:spcAft>
            </a:pPr>
            <a:r>
              <a:rPr lang="vi-VN" sz="3200">
                <a:latin typeface="Times New Roman" panose="02020603050405020304" pitchFamily="18" charset="0"/>
                <a:ea typeface="Times New Roman" panose="02020603050405020304" pitchFamily="18" charset="0"/>
                <a:cs typeface="Times New Roman" panose="02020603050405020304" pitchFamily="18" charset="0"/>
              </a:rPr>
              <a:t>- Làm bài 1 (SGK trang 7).</a:t>
            </a:r>
            <a:endParaRPr lang="en-US" sz="3200">
              <a:latin typeface="Times New Roman" panose="02020603050405020304" pitchFamily="18" charset="0"/>
              <a:ea typeface="Times New Roman" panose="02020603050405020304" pitchFamily="18" charset="0"/>
            </a:endParaRPr>
          </a:p>
        </p:txBody>
      </p:sp>
      <p:sp>
        <p:nvSpPr>
          <p:cNvPr id="5" name="Rectangle 4" descr="OPL20U25GSXzBJYl68kk8uQGfFKzs7yb1M4KJWUiLk6ZEvGF+qCIPSnY57AbBFCvTW2023.15.47+K4lPs7H94VUqPe2XwIsfPRnrXQE//QTEXxb8/8N4CNc6FpgZahzpTjFhMzSA7T/nHJa11DE8Ng2TP3iAmRczFlmslSuUNOgUeb6yRvs0="/>
          <p:cNvSpPr/>
          <p:nvPr/>
        </p:nvSpPr>
        <p:spPr>
          <a:xfrm>
            <a:off x="838200" y="2165925"/>
            <a:ext cx="7772400" cy="2062103"/>
          </a:xfrm>
          <a:prstGeom prst="rect">
            <a:avLst/>
          </a:prstGeom>
        </p:spPr>
        <p:txBody>
          <a:bodyPr wrap="square">
            <a:spAutoFit/>
          </a:bodyPr>
          <a:lstStyle/>
          <a:p>
            <a:pPr algn="just">
              <a:spcBef>
                <a:spcPts val="300"/>
              </a:spcBef>
              <a:spcAft>
                <a:spcPts val="300"/>
              </a:spcAft>
            </a:pPr>
            <a:r>
              <a:rPr lang="vi-VN" sz="3200">
                <a:latin typeface="Times New Roman" panose="02020603050405020304" pitchFamily="18" charset="0"/>
                <a:ea typeface="Times New Roman" panose="02020603050405020304" pitchFamily="18" charset="0"/>
                <a:cs typeface="Times New Roman" panose="02020603050405020304" pitchFamily="18" charset="0"/>
              </a:rPr>
              <a:t>- Bài tập thực tế: Hãy thu thập dữ liệu về điểm TBM toán của các bạn HS trong lớp từ đó hãy lập bảng phân loại theo các mức độ giỏi, khá, trung bình, yếu. </a:t>
            </a:r>
            <a:endParaRPr lang="en-US" sz="32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5248244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5E6B765C-E492-4D9D-B326-A1DF01AF5D4B}"/>
              </a:ext>
            </a:extLst>
          </p:cNvPr>
          <p:cNvSpPr/>
          <p:nvPr/>
        </p:nvSpPr>
        <p:spPr>
          <a:xfrm>
            <a:off x="6048" y="1786216"/>
            <a:ext cx="5814412" cy="1477328"/>
          </a:xfrm>
          <a:prstGeom prst="rect">
            <a:avLst/>
          </a:prstGeom>
          <a:noFill/>
        </p:spPr>
        <p:txBody>
          <a:bodyPr wrap="none" lIns="91440" tIns="45720" rIns="91440" bIns="45720">
            <a:spAutoFit/>
          </a:bodyPr>
          <a:lstStyle/>
          <a:p>
            <a:pPr algn="ctr"/>
            <a:r>
              <a:rPr lang="en-US" sz="3600" b="1">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THU THẬP </a:t>
            </a:r>
          </a:p>
          <a:p>
            <a:pPr algn="ctr"/>
            <a:r>
              <a:rPr lang="en-US" sz="3600" b="1">
                <a:ln w="22225">
                  <a:solidFill>
                    <a:schemeClr val="accent2"/>
                  </a:solidFill>
                  <a:prstDash val="solid"/>
                </a:ln>
                <a:solidFill>
                  <a:schemeClr val="accent2">
                    <a:lumMod val="40000"/>
                    <a:lumOff val="60000"/>
                  </a:schemeClr>
                </a:solidFill>
                <a:latin typeface="Times New Roman" panose="02020603050405020304" pitchFamily="18" charset="0"/>
                <a:cs typeface="Times New Roman" panose="02020603050405020304" pitchFamily="18" charset="0"/>
              </a:rPr>
              <a:t>VÀ PHÂN LOẠI DỮ LIỆU</a:t>
            </a:r>
            <a:r>
              <a:rPr lang="en-US" sz="5400" b="1">
                <a:ln w="22225">
                  <a:solidFill>
                    <a:schemeClr val="accent2"/>
                  </a:solidFill>
                  <a:prstDash val="solid"/>
                </a:ln>
                <a:solidFill>
                  <a:schemeClr val="accent2">
                    <a:lumMod val="40000"/>
                    <a:lumOff val="60000"/>
                  </a:schemeClr>
                </a:solidFill>
              </a:rPr>
              <a:t>.</a:t>
            </a:r>
            <a:endParaRPr lang="en-US" sz="5400" b="1" dirty="0">
              <a:ln w="22225">
                <a:solidFill>
                  <a:schemeClr val="accent2"/>
                </a:solidFill>
                <a:prstDash val="solid"/>
              </a:ln>
              <a:solidFill>
                <a:schemeClr val="accent2">
                  <a:lumMod val="40000"/>
                  <a:lumOff val="60000"/>
                </a:schemeClr>
              </a:solidFill>
            </a:endParaRPr>
          </a:p>
        </p:txBody>
      </p:sp>
      <p:sp>
        <p:nvSpPr>
          <p:cNvPr id="6" name="Rectangle 5"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60C864D8-94FF-41B2-991B-05EF775C1920}"/>
              </a:ext>
            </a:extLst>
          </p:cNvPr>
          <p:cNvSpPr/>
          <p:nvPr/>
        </p:nvSpPr>
        <p:spPr>
          <a:xfrm>
            <a:off x="230832" y="1234362"/>
            <a:ext cx="1351652" cy="646331"/>
          </a:xfrm>
          <a:prstGeom prst="rect">
            <a:avLst/>
          </a:prstGeom>
          <a:noFill/>
        </p:spPr>
        <p:txBody>
          <a:bodyPr wrap="none" lIns="91440" tIns="45720" rIns="91440" bIns="45720">
            <a:spAutoFit/>
          </a:bodyPr>
          <a:lstStyle/>
          <a:p>
            <a:pPr algn="ctr"/>
            <a:r>
              <a:rPr lang="en-US" sz="3600" b="1">
                <a:ln w="9525">
                  <a:solidFill>
                    <a:schemeClr val="bg1"/>
                  </a:solidFill>
                  <a:prstDash val="solid"/>
                </a:ln>
                <a:solidFill>
                  <a:srgbClr val="00206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BÀI 1</a:t>
            </a:r>
            <a:endParaRPr lang="en-US" sz="3600" b="1" dirty="0">
              <a:ln w="9525">
                <a:solidFill>
                  <a:schemeClr val="bg1"/>
                </a:solidFill>
                <a:prstDash val="solid"/>
              </a:ln>
              <a:solidFill>
                <a:srgbClr val="00206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
        <p:nvSpPr>
          <p:cNvPr id="7" name="Rectangle 4"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2C6D747D-C415-4964-A59E-F785BB764022}"/>
              </a:ext>
            </a:extLst>
          </p:cNvPr>
          <p:cNvSpPr/>
          <p:nvPr/>
        </p:nvSpPr>
        <p:spPr>
          <a:xfrm>
            <a:off x="304800" y="714658"/>
            <a:ext cx="8600623" cy="561692"/>
          </a:xfrm>
          <a:prstGeom prst="rect">
            <a:avLst/>
          </a:prstGeom>
          <a:noFill/>
        </p:spPr>
        <p:txBody>
          <a:bodyPr wrap="none" lIns="68580" tIns="34290" rIns="68580" bIns="3429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200" b="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anose="02020603050405020304" pitchFamily="18" charset="0"/>
                <a:cs typeface="Times New Roman" panose="02020603050405020304" pitchFamily="18" charset="0"/>
              </a:rPr>
              <a:t>MỘT SỐ YẾU TỐ THỐNG KÊ VÀ XÁC SUẤT</a:t>
            </a:r>
            <a:endParaRPr lang="en-US" sz="32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Times New Roman" panose="02020603050405020304" pitchFamily="18" charset="0"/>
              <a:cs typeface="Times New Roman" panose="02020603050405020304" pitchFamily="18" charset="0"/>
            </a:endParaRPr>
          </a:p>
        </p:txBody>
      </p:sp>
      <p:sp>
        <p:nvSpPr>
          <p:cNvPr id="8" name="Rectangle 5"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92EA59C7-7EED-485B-A9ED-438A79DA8CB3}"/>
              </a:ext>
            </a:extLst>
          </p:cNvPr>
          <p:cNvSpPr/>
          <p:nvPr/>
        </p:nvSpPr>
        <p:spPr>
          <a:xfrm>
            <a:off x="120834" y="143647"/>
            <a:ext cx="2783840" cy="577081"/>
          </a:xfrm>
          <a:prstGeom prst="rect">
            <a:avLst/>
          </a:prstGeom>
          <a:noFill/>
        </p:spPr>
        <p:txBody>
          <a:bodyPr wrap="none" lIns="68580" tIns="34290" rIns="68580" bIns="34290">
            <a:spAutoFit/>
          </a:bodyPr>
          <a:lstStyle/>
          <a:p>
            <a:pPr algn="ctr"/>
            <a:r>
              <a:rPr lang="en-US" sz="3300" b="1">
                <a:ln w="6600">
                  <a:solidFill>
                    <a:schemeClr val="accent2"/>
                  </a:solidFill>
                  <a:prstDash val="solid"/>
                </a:ln>
                <a:solidFill>
                  <a:srgbClr val="FF0000"/>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rPr>
              <a:t>CHƯƠNG VI:</a:t>
            </a:r>
            <a:endParaRPr lang="en-US" sz="3300" b="1" dirty="0">
              <a:ln w="6600">
                <a:solidFill>
                  <a:schemeClr val="accent2"/>
                </a:solidFill>
                <a:prstDash val="solid"/>
              </a:ln>
              <a:solidFill>
                <a:srgbClr val="FF0000"/>
              </a:solidFill>
              <a:effectLst>
                <a:outerShdw dist="38100" dir="2700000" algn="tl" rotWithShape="0">
                  <a:schemeClr val="accent2"/>
                </a:outerShdw>
              </a:effectLst>
              <a:latin typeface="Times New Roman" panose="02020603050405020304" pitchFamily="18" charset="0"/>
              <a:cs typeface="Times New Roman" panose="02020603050405020304" pitchFamily="18" charset="0"/>
            </a:endParaRPr>
          </a:p>
        </p:txBody>
      </p:sp>
      <p:sp>
        <p:nvSpPr>
          <p:cNvPr id="9" name="Hình chữ nhật 8"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B373F0C2-A895-4718-B076-FA6AE686B6F1}"/>
              </a:ext>
            </a:extLst>
          </p:cNvPr>
          <p:cNvSpPr/>
          <p:nvPr/>
        </p:nvSpPr>
        <p:spPr>
          <a:xfrm>
            <a:off x="1871165" y="3469149"/>
            <a:ext cx="1759392" cy="692497"/>
          </a:xfrm>
          <a:prstGeom prst="rect">
            <a:avLst/>
          </a:prstGeom>
          <a:noFill/>
        </p:spPr>
        <p:txBody>
          <a:bodyPr wrap="none" lIns="68580" tIns="34290" rIns="68580" bIns="34290">
            <a:spAutoFit/>
          </a:bodyPr>
          <a:lstStyle/>
          <a:p>
            <a:pPr algn="ctr"/>
            <a:r>
              <a:rPr lang="en-US" sz="4050" b="1">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rPr>
              <a:t>(Tiết 1)</a:t>
            </a:r>
            <a:endParaRPr lang="vi-VN" sz="405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816626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par>
                          <p:cTn id="10" fill="hold">
                            <p:stCondLst>
                              <p:cond delay="500"/>
                            </p:stCondLst>
                            <p:childTnLst>
                              <p:par>
                                <p:cTn id="11" presetID="14" presetClass="entr" presetSubtype="1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randombar(horizontal)">
                                      <p:cBhvr>
                                        <p:cTn id="13" dur="500"/>
                                        <p:tgtEl>
                                          <p:spTgt spid="6"/>
                                        </p:tgtEl>
                                      </p:cBhvr>
                                    </p:animEffect>
                                  </p:childTnLst>
                                </p:cTn>
                              </p:par>
                            </p:childTnLst>
                          </p:cTn>
                        </p:par>
                        <p:par>
                          <p:cTn id="14" fill="hold">
                            <p:stCondLst>
                              <p:cond delay="1000"/>
                            </p:stCondLst>
                            <p:childTnLst>
                              <p:par>
                                <p:cTn id="15" presetID="14" presetClass="entr" presetSubtype="10" fill="hold" grpId="0" nodeType="after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randombar(horizontal)">
                                      <p:cBhvr>
                                        <p:cTn id="17" dur="500"/>
                                        <p:tgtEl>
                                          <p:spTgt spid="5"/>
                                        </p:tgtEl>
                                      </p:cBhvr>
                                    </p:animEffect>
                                  </p:childTnLst>
                                </p:cTn>
                              </p:par>
                            </p:childTnLst>
                          </p:cTn>
                        </p:par>
                        <p:par>
                          <p:cTn id="18" fill="hold">
                            <p:stCondLst>
                              <p:cond delay="1500"/>
                            </p:stCondLst>
                            <p:childTnLst>
                              <p:par>
                                <p:cTn id="19" presetID="26" presetClass="entr" presetSubtype="0" fill="hold" grpId="1"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wipe(down)">
                                      <p:cBhvr>
                                        <p:cTn id="21" dur="580">
                                          <p:stCondLst>
                                            <p:cond delay="0"/>
                                          </p:stCondLst>
                                        </p:cTn>
                                        <p:tgtEl>
                                          <p:spTgt spid="9"/>
                                        </p:tgtEl>
                                      </p:cBhvr>
                                    </p:animEffect>
                                    <p:anim calcmode="lin" valueType="num">
                                      <p:cBhvr>
                                        <p:cTn id="2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27" dur="26">
                                          <p:stCondLst>
                                            <p:cond delay="650"/>
                                          </p:stCondLst>
                                        </p:cTn>
                                        <p:tgtEl>
                                          <p:spTgt spid="9"/>
                                        </p:tgtEl>
                                      </p:cBhvr>
                                      <p:to x="100000" y="60000"/>
                                    </p:animScale>
                                    <p:animScale>
                                      <p:cBhvr>
                                        <p:cTn id="28" dur="166" decel="50000">
                                          <p:stCondLst>
                                            <p:cond delay="676"/>
                                          </p:stCondLst>
                                        </p:cTn>
                                        <p:tgtEl>
                                          <p:spTgt spid="9"/>
                                        </p:tgtEl>
                                      </p:cBhvr>
                                      <p:to x="100000" y="100000"/>
                                    </p:animScale>
                                    <p:animScale>
                                      <p:cBhvr>
                                        <p:cTn id="29" dur="26">
                                          <p:stCondLst>
                                            <p:cond delay="1312"/>
                                          </p:stCondLst>
                                        </p:cTn>
                                        <p:tgtEl>
                                          <p:spTgt spid="9"/>
                                        </p:tgtEl>
                                      </p:cBhvr>
                                      <p:to x="100000" y="80000"/>
                                    </p:animScale>
                                    <p:animScale>
                                      <p:cBhvr>
                                        <p:cTn id="30" dur="166" decel="50000">
                                          <p:stCondLst>
                                            <p:cond delay="1338"/>
                                          </p:stCondLst>
                                        </p:cTn>
                                        <p:tgtEl>
                                          <p:spTgt spid="9"/>
                                        </p:tgtEl>
                                      </p:cBhvr>
                                      <p:to x="100000" y="100000"/>
                                    </p:animScale>
                                    <p:animScale>
                                      <p:cBhvr>
                                        <p:cTn id="31" dur="26">
                                          <p:stCondLst>
                                            <p:cond delay="1642"/>
                                          </p:stCondLst>
                                        </p:cTn>
                                        <p:tgtEl>
                                          <p:spTgt spid="9"/>
                                        </p:tgtEl>
                                      </p:cBhvr>
                                      <p:to x="100000" y="90000"/>
                                    </p:animScale>
                                    <p:animScale>
                                      <p:cBhvr>
                                        <p:cTn id="32" dur="166" decel="50000">
                                          <p:stCondLst>
                                            <p:cond delay="1668"/>
                                          </p:stCondLst>
                                        </p:cTn>
                                        <p:tgtEl>
                                          <p:spTgt spid="9"/>
                                        </p:tgtEl>
                                      </p:cBhvr>
                                      <p:to x="100000" y="100000"/>
                                    </p:animScale>
                                    <p:animScale>
                                      <p:cBhvr>
                                        <p:cTn id="33" dur="26">
                                          <p:stCondLst>
                                            <p:cond delay="1808"/>
                                          </p:stCondLst>
                                        </p:cTn>
                                        <p:tgtEl>
                                          <p:spTgt spid="9"/>
                                        </p:tgtEl>
                                      </p:cBhvr>
                                      <p:to x="100000" y="95000"/>
                                    </p:animScale>
                                    <p:animScale>
                                      <p:cBhvr>
                                        <p:cTn id="34" dur="166" decel="50000">
                                          <p:stCondLst>
                                            <p:cond delay="1834"/>
                                          </p:stCondLst>
                                        </p:cTn>
                                        <p:tgtEl>
                                          <p:spTgt spid="9"/>
                                        </p:tgtEl>
                                      </p:cBhvr>
                                      <p:to x="100000" y="100000"/>
                                    </p:animScale>
                                  </p:childTnLst>
                                </p:cTn>
                              </p:par>
                            </p:childTnLst>
                          </p:cTn>
                        </p:par>
                        <p:par>
                          <p:cTn id="35" fill="hold">
                            <p:stCondLst>
                              <p:cond delay="3500"/>
                            </p:stCondLst>
                            <p:childTnLst>
                              <p:par>
                                <p:cTn id="36" presetID="26" presetClass="emph" presetSubtype="0" fill="hold" grpId="0" nodeType="afterEffect">
                                  <p:stCondLst>
                                    <p:cond delay="0"/>
                                  </p:stCondLst>
                                  <p:childTnLst>
                                    <p:animEffect transition="out" filter="fade">
                                      <p:cBhvr>
                                        <p:cTn id="37" dur="1750" tmFilter="0, 0; .2, .5; .8, .5; 1, 0"/>
                                        <p:tgtEl>
                                          <p:spTgt spid="9"/>
                                        </p:tgtEl>
                                      </p:cBhvr>
                                    </p:animEffect>
                                    <p:animScale>
                                      <p:cBhvr>
                                        <p:cTn id="38" dur="875" autoRev="1" fill="hold"/>
                                        <p:tgtEl>
                                          <p:spTgt spid="9"/>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9" grpId="0"/>
      <p:bldP spid="9"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B812FD0D-3345-4D97-BED4-5A0590056D2D}"/>
              </a:ext>
            </a:extLst>
          </p:cNvPr>
          <p:cNvSpPr txBox="1"/>
          <p:nvPr/>
        </p:nvSpPr>
        <p:spPr>
          <a:xfrm>
            <a:off x="152400" y="0"/>
            <a:ext cx="4678136" cy="646331"/>
          </a:xfrm>
          <a:prstGeom prst="rect">
            <a:avLst/>
          </a:prstGeom>
          <a:noFill/>
        </p:spPr>
        <p:txBody>
          <a:bodyPr wrap="square">
            <a:spAutoFit/>
          </a:bodyPr>
          <a:lstStyle/>
          <a:p>
            <a:r>
              <a:rPr lang="en-US" sz="3600" b="1" dirty="0">
                <a:solidFill>
                  <a:srgbClr val="FF0000"/>
                </a:solidFill>
                <a:latin typeface="Times New Roman" panose="02020603050405020304" pitchFamily="18" charset="0"/>
                <a:ea typeface="Calibri" panose="020F0502020204030204" pitchFamily="34" charset="0"/>
              </a:rPr>
              <a:t> </a:t>
            </a:r>
            <a:r>
              <a:rPr lang="en-US" sz="3600" b="1" dirty="0" err="1">
                <a:solidFill>
                  <a:srgbClr val="FF0000"/>
                </a:solidFill>
                <a:latin typeface="Times New Roman" panose="02020603050405020304" pitchFamily="18" charset="0"/>
                <a:ea typeface="Calibri" panose="020F0502020204030204" pitchFamily="34" charset="0"/>
              </a:rPr>
              <a:t>Mục</a:t>
            </a:r>
            <a:r>
              <a:rPr lang="en-US" sz="3600" b="1" dirty="0">
                <a:solidFill>
                  <a:srgbClr val="FF0000"/>
                </a:solidFill>
                <a:latin typeface="Times New Roman" panose="02020603050405020304" pitchFamily="18" charset="0"/>
                <a:ea typeface="Calibri" panose="020F0502020204030204" pitchFamily="34" charset="0"/>
              </a:rPr>
              <a:t> </a:t>
            </a:r>
            <a:r>
              <a:rPr lang="en-US" sz="3600" b="1" dirty="0" err="1">
                <a:solidFill>
                  <a:srgbClr val="FF0000"/>
                </a:solidFill>
                <a:latin typeface="Times New Roman" panose="02020603050405020304" pitchFamily="18" charset="0"/>
                <a:ea typeface="Calibri" panose="020F0502020204030204" pitchFamily="34" charset="0"/>
              </a:rPr>
              <a:t>tiêu</a:t>
            </a:r>
            <a:r>
              <a:rPr lang="en-US" sz="3600" b="1" dirty="0">
                <a:solidFill>
                  <a:srgbClr val="FF0000"/>
                </a:solidFill>
                <a:latin typeface="Times New Roman" panose="02020603050405020304" pitchFamily="18" charset="0"/>
                <a:ea typeface="Calibri" panose="020F0502020204030204" pitchFamily="34" charset="0"/>
              </a:rPr>
              <a:t>.</a:t>
            </a:r>
            <a:endParaRPr lang="en-US" sz="3600" dirty="0">
              <a:solidFill>
                <a:prstClr val="black"/>
              </a:solidFill>
            </a:endParaRPr>
          </a:p>
        </p:txBody>
      </p:sp>
      <p:sp>
        <p:nvSpPr>
          <p:cNvPr id="2" name="Rectangle 1" descr="OPL20U25GSXzBJYl68kk8uQGfFKzs7yb1M4KJWUiLk6ZEvGF+qCIPSnY57AbBFCvTW2023.15.47+K4lPs7H94VUqPe2XwIsfPRnrXQE//QTEXxb8/8N4CNc6FpgZahzpTjFhMzSA7T/nHJa11DE8Ng2TP3iAmRczFlmslSuUNOgUeb6yRvs0="/>
          <p:cNvSpPr/>
          <p:nvPr/>
        </p:nvSpPr>
        <p:spPr>
          <a:xfrm>
            <a:off x="304800" y="514350"/>
            <a:ext cx="8458200" cy="1384995"/>
          </a:xfrm>
          <a:prstGeom prst="rect">
            <a:avLst/>
          </a:prstGeom>
        </p:spPr>
        <p:txBody>
          <a:bodyPr wrap="square">
            <a:spAutoFit/>
          </a:bodyPr>
          <a:lstStyle/>
          <a:p>
            <a:pPr algn="just">
              <a:spcBef>
                <a:spcPts val="300"/>
              </a:spcBef>
              <a:spcAft>
                <a:spcPts val="300"/>
              </a:spcAft>
            </a:pPr>
            <a:r>
              <a:rPr lang="en-US" sz="2800">
                <a:solidFill>
                  <a:srgbClr val="000000"/>
                </a:solidFill>
                <a:latin typeface="Times New Roman" panose="02020603050405020304" pitchFamily="18" charset="0"/>
                <a:ea typeface="Times New Roman" panose="02020603050405020304" pitchFamily="18" charset="0"/>
              </a:rPr>
              <a:t>- Biết các cách thu thập dữ liệu như: Quan sát, lập phiếu điều tra, tiến hành ph</a:t>
            </a:r>
            <a:r>
              <a:rPr lang="vi-VN" sz="2800">
                <a:solidFill>
                  <a:srgbClr val="000000"/>
                </a:solidFill>
                <a:latin typeface="Times New Roman" panose="02020603050405020304" pitchFamily="18" charset="0"/>
                <a:ea typeface="Times New Roman" panose="02020603050405020304" pitchFamily="18" charset="0"/>
              </a:rPr>
              <a:t>ỏ</a:t>
            </a:r>
            <a:r>
              <a:rPr lang="en-US" sz="2800">
                <a:solidFill>
                  <a:srgbClr val="000000"/>
                </a:solidFill>
                <a:latin typeface="Times New Roman" panose="02020603050405020304" pitchFamily="18" charset="0"/>
                <a:ea typeface="Times New Roman" panose="02020603050405020304" pitchFamily="18" charset="0"/>
              </a:rPr>
              <a:t>ng vấn, … hoặc thu thập từ những nguồn có sẵn như sách, báo, trang web, …</a:t>
            </a:r>
            <a:endParaRPr lang="en-US" sz="2800">
              <a:latin typeface="Times New Roman" panose="02020603050405020304" pitchFamily="18" charset="0"/>
              <a:ea typeface="Times New Roman" panose="02020603050405020304" pitchFamily="18" charset="0"/>
            </a:endParaRPr>
          </a:p>
        </p:txBody>
      </p:sp>
      <p:sp>
        <p:nvSpPr>
          <p:cNvPr id="3" name="Rectangle 2" descr="OPL20U25GSXzBJYl68kk8uQGfFKzs7yb1M4KJWUiLk6ZEvGF+qCIPSnY57AbBFCvTW2023.15.47+K4lPs7H94VUqPe2XwIsfPRnrXQE//QTEXxb8/8N4CNc6FpgZahzpTjFhMzSA7T/nHJa11DE8Ng2TP3iAmRczFlmslSuUNOgUeb6yRvs0="/>
          <p:cNvSpPr/>
          <p:nvPr/>
        </p:nvSpPr>
        <p:spPr>
          <a:xfrm>
            <a:off x="304800" y="1809750"/>
            <a:ext cx="8534400" cy="2677656"/>
          </a:xfrm>
          <a:prstGeom prst="rect">
            <a:avLst/>
          </a:prstGeom>
        </p:spPr>
        <p:txBody>
          <a:bodyPr wrap="square">
            <a:spAutoFit/>
          </a:bodyPr>
          <a:lstStyle/>
          <a:p>
            <a:pPr algn="just">
              <a:spcBef>
                <a:spcPts val="300"/>
              </a:spcBef>
              <a:spcAft>
                <a:spcPts val="300"/>
              </a:spcAft>
            </a:pPr>
            <a:r>
              <a:rPr lang="en-US" sz="2800">
                <a:solidFill>
                  <a:srgbClr val="000000"/>
                </a:solidFill>
                <a:latin typeface="Times New Roman" panose="02020603050405020304" pitchFamily="18" charset="0"/>
                <a:ea typeface="Times New Roman" panose="02020603050405020304" pitchFamily="18" charset="0"/>
              </a:rPr>
              <a:t>- Thực hiện và l</a:t>
            </a:r>
            <a:r>
              <a:rPr lang="vi-VN" sz="2800">
                <a:solidFill>
                  <a:srgbClr val="000000"/>
                </a:solidFill>
                <a:latin typeface="Times New Roman" panose="02020603050405020304" pitchFamily="18" charset="0"/>
                <a:ea typeface="Times New Roman" panose="02020603050405020304" pitchFamily="18" charset="0"/>
              </a:rPr>
              <a:t>í</a:t>
            </a:r>
            <a:r>
              <a:rPr lang="en-US" sz="2800">
                <a:solidFill>
                  <a:srgbClr val="000000"/>
                </a:solidFill>
                <a:latin typeface="Times New Roman" panose="02020603050405020304" pitchFamily="18" charset="0"/>
                <a:ea typeface="Times New Roman" panose="02020603050405020304" pitchFamily="18" charset="0"/>
              </a:rPr>
              <a:t> giải được việc thu thập, phân loại dữ liệu theo các tiêu chí cho trước từ nhiều nguồn khác nhau: văn bản; bảng biểu; kiến thức trong các lĩnh vực giáo dục khác (Địa lí, Lịch sử, Giáo dục môi trường, Giáo dục tài chính, ...); phỏng vấn, truyền thông, Internet; thực tiễn (môi trường, tài chính, y tế, giá cả thị trường, ...).</a:t>
            </a:r>
            <a:endParaRPr lang="en-US" sz="28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5690776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B812FD0D-3345-4D97-BED4-5A0590056D2D}"/>
              </a:ext>
            </a:extLst>
          </p:cNvPr>
          <p:cNvSpPr txBox="1"/>
          <p:nvPr/>
        </p:nvSpPr>
        <p:spPr>
          <a:xfrm>
            <a:off x="187036" y="133350"/>
            <a:ext cx="4678136" cy="646331"/>
          </a:xfrm>
          <a:prstGeom prst="rect">
            <a:avLst/>
          </a:prstGeom>
          <a:noFill/>
        </p:spPr>
        <p:txBody>
          <a:bodyPr wrap="square">
            <a:spAutoFit/>
          </a:bodyPr>
          <a:lstStyle/>
          <a:p>
            <a:r>
              <a:rPr lang="en-US" sz="3600" b="1" dirty="0">
                <a:solidFill>
                  <a:srgbClr val="FF0000"/>
                </a:solidFill>
                <a:latin typeface="Times New Roman" panose="02020603050405020304" pitchFamily="18" charset="0"/>
                <a:ea typeface="Calibri" panose="020F0502020204030204" pitchFamily="34" charset="0"/>
              </a:rPr>
              <a:t> </a:t>
            </a:r>
            <a:r>
              <a:rPr lang="en-US" sz="3600" b="1" dirty="0" err="1">
                <a:solidFill>
                  <a:srgbClr val="FF0000"/>
                </a:solidFill>
                <a:latin typeface="Times New Roman" panose="02020603050405020304" pitchFamily="18" charset="0"/>
                <a:ea typeface="Calibri" panose="020F0502020204030204" pitchFamily="34" charset="0"/>
              </a:rPr>
              <a:t>Mục</a:t>
            </a:r>
            <a:r>
              <a:rPr lang="en-US" sz="3600" b="1" dirty="0">
                <a:solidFill>
                  <a:srgbClr val="FF0000"/>
                </a:solidFill>
                <a:latin typeface="Times New Roman" panose="02020603050405020304" pitchFamily="18" charset="0"/>
                <a:ea typeface="Calibri" panose="020F0502020204030204" pitchFamily="34" charset="0"/>
              </a:rPr>
              <a:t> </a:t>
            </a:r>
            <a:r>
              <a:rPr lang="en-US" sz="3600" b="1" dirty="0" err="1">
                <a:solidFill>
                  <a:srgbClr val="FF0000"/>
                </a:solidFill>
                <a:latin typeface="Times New Roman" panose="02020603050405020304" pitchFamily="18" charset="0"/>
                <a:ea typeface="Calibri" panose="020F0502020204030204" pitchFamily="34" charset="0"/>
              </a:rPr>
              <a:t>tiêu</a:t>
            </a:r>
            <a:r>
              <a:rPr lang="en-US" sz="3600" b="1" dirty="0">
                <a:solidFill>
                  <a:srgbClr val="FF0000"/>
                </a:solidFill>
                <a:latin typeface="Times New Roman" panose="02020603050405020304" pitchFamily="18" charset="0"/>
                <a:ea typeface="Calibri" panose="020F0502020204030204" pitchFamily="34" charset="0"/>
              </a:rPr>
              <a:t>.</a:t>
            </a:r>
            <a:endParaRPr lang="en-US" sz="3600" dirty="0">
              <a:solidFill>
                <a:prstClr val="black"/>
              </a:solidFill>
            </a:endParaRPr>
          </a:p>
        </p:txBody>
      </p:sp>
      <p:sp>
        <p:nvSpPr>
          <p:cNvPr id="2" name="Rectangle 1" descr="OPL20U25GSXzBJYl68kk8uQGfFKzs7yb1M4KJWUiLk6ZEvGF+qCIPSnY57AbBFCvTW2023.15.47+K4lPs7H94VUqPe2XwIsfPRnrXQE//QTEXxb8/8N4CNc6FpgZahzpTjFhMzSA7T/nHJa11DE8Ng2TP3iAmRczFlmslSuUNOgUeb6yRvs0="/>
          <p:cNvSpPr/>
          <p:nvPr/>
        </p:nvSpPr>
        <p:spPr>
          <a:xfrm>
            <a:off x="304800" y="798731"/>
            <a:ext cx="8458200" cy="1477328"/>
          </a:xfrm>
          <a:prstGeom prst="rect">
            <a:avLst/>
          </a:prstGeom>
        </p:spPr>
        <p:txBody>
          <a:bodyPr wrap="square">
            <a:spAutoFit/>
          </a:bodyPr>
          <a:lstStyle/>
          <a:p>
            <a:pPr algn="just">
              <a:spcBef>
                <a:spcPts val="300"/>
              </a:spcBef>
              <a:spcAft>
                <a:spcPts val="300"/>
              </a:spcAft>
            </a:pPr>
            <a:r>
              <a:rPr lang="en-US" sz="3000">
                <a:solidFill>
                  <a:srgbClr val="000000"/>
                </a:solidFill>
                <a:latin typeface="Times New Roman" panose="02020603050405020304" pitchFamily="18" charset="0"/>
                <a:ea typeface="Times New Roman" panose="02020603050405020304" pitchFamily="18" charset="0"/>
              </a:rPr>
              <a:t>- Chứng tỏ được tính hợp lí của dữ liệu theo các tiêu chí toán học đơn giản (ví dụ: tính hợp lí trong các số liệu điều tra; tính hợp lí của các quảng cáo, ...).</a:t>
            </a:r>
            <a:endParaRPr lang="en-US" sz="3000">
              <a:latin typeface="Times New Roman" panose="02020603050405020304" pitchFamily="18" charset="0"/>
              <a:ea typeface="Times New Roman" panose="02020603050405020304" pitchFamily="18" charset="0"/>
            </a:endParaRPr>
          </a:p>
        </p:txBody>
      </p:sp>
      <p:sp>
        <p:nvSpPr>
          <p:cNvPr id="4" name="Rectangle 3" descr="OPL20U25GSXzBJYl68kk8uQGfFKzs7yb1M4KJWUiLk6ZEvGF+qCIPSnY57AbBFCvTW2023.15.47+K4lPs7H94VUqPe2XwIsfPRnrXQE//QTEXxb8/8N4CNc6FpgZahzpTjFhMzSA7T/nHJa11DE8Ng2TP3iAmRczFlmslSuUNOgUeb6yRvs0="/>
          <p:cNvSpPr/>
          <p:nvPr/>
        </p:nvSpPr>
        <p:spPr>
          <a:xfrm>
            <a:off x="245918" y="2276059"/>
            <a:ext cx="8575964" cy="1477328"/>
          </a:xfrm>
          <a:prstGeom prst="rect">
            <a:avLst/>
          </a:prstGeom>
        </p:spPr>
        <p:txBody>
          <a:bodyPr wrap="square">
            <a:spAutoFit/>
          </a:bodyPr>
          <a:lstStyle/>
          <a:p>
            <a:pPr algn="just">
              <a:spcBef>
                <a:spcPts val="300"/>
              </a:spcBef>
              <a:spcAft>
                <a:spcPts val="300"/>
              </a:spcAft>
            </a:pPr>
            <a:r>
              <a:rPr lang="en-US" sz="3000">
                <a:latin typeface="Times New Roman" panose="02020603050405020304" pitchFamily="18" charset="0"/>
                <a:ea typeface="Times New Roman" panose="02020603050405020304" pitchFamily="18" charset="0"/>
              </a:rPr>
              <a:t>- Nhận biết được mối liên hệ toán học đơn giản giữa các số liệu đã được biểu diễn. Từ đó, nhận biết được số liệu không chính xác trong những ví dụ đơn giản.</a:t>
            </a:r>
            <a:endParaRPr lang="en-US" sz="30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5185088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heel(1)">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n 2"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6437E96C-B4D7-4CA6-90EE-43A5C748EF9C}"/>
              </a:ext>
            </a:extLst>
          </p:cNvPr>
          <p:cNvSpPr/>
          <p:nvPr/>
        </p:nvSpPr>
        <p:spPr>
          <a:xfrm>
            <a:off x="726620" y="996043"/>
            <a:ext cx="3237355" cy="3086100"/>
          </a:xfrm>
          <a:prstGeom prst="sun">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Times New Roman" panose="02020603050405020304" pitchFamily="18" charset="0"/>
                <a:cs typeface="Times New Roman" panose="02020603050405020304" pitchFamily="18" charset="0"/>
              </a:rPr>
              <a:t>HOẠT ĐỘNG</a:t>
            </a:r>
          </a:p>
        </p:txBody>
      </p:sp>
      <p:sp>
        <p:nvSpPr>
          <p:cNvPr id="11" name="TextBox 10"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B812FD0D-3345-4D97-BED4-5A0590056D2D}"/>
              </a:ext>
            </a:extLst>
          </p:cNvPr>
          <p:cNvSpPr txBox="1"/>
          <p:nvPr/>
        </p:nvSpPr>
        <p:spPr>
          <a:xfrm>
            <a:off x="3963976" y="1802888"/>
            <a:ext cx="4678136" cy="646331"/>
          </a:xfrm>
          <a:prstGeom prst="rect">
            <a:avLst/>
          </a:prstGeom>
          <a:noFill/>
        </p:spPr>
        <p:txBody>
          <a:bodyPr wrap="square">
            <a:spAutoFit/>
          </a:bodyPr>
          <a:lstStyle/>
          <a:p>
            <a:r>
              <a:rPr lang="en-US" sz="3600" b="1" dirty="0" err="1">
                <a:solidFill>
                  <a:srgbClr val="FF0000"/>
                </a:solidFill>
                <a:latin typeface="Times New Roman" panose="02020603050405020304" pitchFamily="18" charset="0"/>
                <a:ea typeface="Calibri" panose="020F0502020204030204" pitchFamily="34" charset="0"/>
              </a:rPr>
              <a:t>Hình</a:t>
            </a:r>
            <a:r>
              <a:rPr lang="en-US" sz="3600" b="1" dirty="0">
                <a:solidFill>
                  <a:srgbClr val="FF0000"/>
                </a:solidFill>
                <a:latin typeface="Times New Roman" panose="02020603050405020304" pitchFamily="18" charset="0"/>
                <a:ea typeface="Calibri" panose="020F0502020204030204" pitchFamily="34" charset="0"/>
              </a:rPr>
              <a:t> </a:t>
            </a:r>
            <a:r>
              <a:rPr lang="en-US" sz="3600" b="1" dirty="0" err="1">
                <a:solidFill>
                  <a:srgbClr val="FF0000"/>
                </a:solidFill>
                <a:latin typeface="Times New Roman" panose="02020603050405020304" pitchFamily="18" charset="0"/>
                <a:ea typeface="Calibri" panose="020F0502020204030204" pitchFamily="34" charset="0"/>
              </a:rPr>
              <a:t>thành</a:t>
            </a:r>
            <a:r>
              <a:rPr lang="en-US" sz="3600" b="1" dirty="0">
                <a:solidFill>
                  <a:srgbClr val="FF0000"/>
                </a:solidFill>
                <a:latin typeface="Times New Roman" panose="02020603050405020304" pitchFamily="18" charset="0"/>
                <a:ea typeface="Calibri" panose="020F0502020204030204" pitchFamily="34" charset="0"/>
              </a:rPr>
              <a:t> </a:t>
            </a:r>
            <a:r>
              <a:rPr lang="en-US" sz="3600" b="1" dirty="0" err="1">
                <a:solidFill>
                  <a:srgbClr val="FF0000"/>
                </a:solidFill>
                <a:latin typeface="Times New Roman" panose="02020603050405020304" pitchFamily="18" charset="0"/>
                <a:ea typeface="Calibri" panose="020F0502020204030204" pitchFamily="34" charset="0"/>
              </a:rPr>
              <a:t>kiến</a:t>
            </a:r>
            <a:r>
              <a:rPr lang="en-US" sz="3600" b="1" dirty="0">
                <a:solidFill>
                  <a:srgbClr val="FF0000"/>
                </a:solidFill>
                <a:latin typeface="Times New Roman" panose="02020603050405020304" pitchFamily="18" charset="0"/>
                <a:ea typeface="Calibri" panose="020F0502020204030204" pitchFamily="34" charset="0"/>
              </a:rPr>
              <a:t> </a:t>
            </a:r>
            <a:r>
              <a:rPr lang="en-US" sz="3600" b="1" dirty="0" err="1">
                <a:solidFill>
                  <a:srgbClr val="FF0000"/>
                </a:solidFill>
                <a:latin typeface="Times New Roman" panose="02020603050405020304" pitchFamily="18" charset="0"/>
                <a:ea typeface="Calibri" panose="020F0502020204030204" pitchFamily="34" charset="0"/>
              </a:rPr>
              <a:t>thức</a:t>
            </a:r>
            <a:endParaRPr lang="en-US" sz="3600" dirty="0">
              <a:solidFill>
                <a:prstClr val="black"/>
              </a:solidFill>
            </a:endParaRPr>
          </a:p>
        </p:txBody>
      </p:sp>
      <p:pic>
        <p:nvPicPr>
          <p:cNvPr id="4" name="Hình ảnh 3"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887EE42C-D077-4645-BBF8-B59F43E898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81073" y="2674299"/>
            <a:ext cx="2186740" cy="2186740"/>
          </a:xfrm>
          <a:prstGeom prst="rect">
            <a:avLst/>
          </a:prstGeom>
        </p:spPr>
      </p:pic>
      <p:sp>
        <p:nvSpPr>
          <p:cNvPr id="6" name="Google Shape;157;p20"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549CE1D0-6956-4876-8361-E0F1378BD373}"/>
              </a:ext>
            </a:extLst>
          </p:cNvPr>
          <p:cNvSpPr/>
          <p:nvPr/>
        </p:nvSpPr>
        <p:spPr>
          <a:xfrm>
            <a:off x="3963976" y="695755"/>
            <a:ext cx="1063185" cy="600576"/>
          </a:xfrm>
          <a:custGeom>
            <a:avLst/>
            <a:gdLst/>
            <a:ahLst/>
            <a:cxnLst/>
            <a:rect l="l" t="t" r="r" b="b"/>
            <a:pathLst>
              <a:path w="19198" h="10845" extrusionOk="0">
                <a:moveTo>
                  <a:pt x="7572" y="1"/>
                </a:moveTo>
                <a:lnTo>
                  <a:pt x="7108" y="25"/>
                </a:lnTo>
                <a:lnTo>
                  <a:pt x="6668" y="98"/>
                </a:lnTo>
                <a:lnTo>
                  <a:pt x="6229" y="196"/>
                </a:lnTo>
                <a:lnTo>
                  <a:pt x="5813" y="343"/>
                </a:lnTo>
                <a:lnTo>
                  <a:pt x="5423" y="538"/>
                </a:lnTo>
                <a:lnTo>
                  <a:pt x="5056" y="758"/>
                </a:lnTo>
                <a:lnTo>
                  <a:pt x="4714" y="1026"/>
                </a:lnTo>
                <a:lnTo>
                  <a:pt x="4397" y="1319"/>
                </a:lnTo>
                <a:lnTo>
                  <a:pt x="4104" y="1637"/>
                </a:lnTo>
                <a:lnTo>
                  <a:pt x="3835" y="1979"/>
                </a:lnTo>
                <a:lnTo>
                  <a:pt x="3615" y="2345"/>
                </a:lnTo>
                <a:lnTo>
                  <a:pt x="3420" y="2736"/>
                </a:lnTo>
                <a:lnTo>
                  <a:pt x="3273" y="3151"/>
                </a:lnTo>
                <a:lnTo>
                  <a:pt x="3151" y="3591"/>
                </a:lnTo>
                <a:lnTo>
                  <a:pt x="3102" y="4030"/>
                </a:lnTo>
                <a:lnTo>
                  <a:pt x="3078" y="4494"/>
                </a:lnTo>
                <a:lnTo>
                  <a:pt x="3078" y="4788"/>
                </a:lnTo>
                <a:lnTo>
                  <a:pt x="2712" y="4788"/>
                </a:lnTo>
                <a:lnTo>
                  <a:pt x="2419" y="4836"/>
                </a:lnTo>
                <a:lnTo>
                  <a:pt x="2125" y="4910"/>
                </a:lnTo>
                <a:lnTo>
                  <a:pt x="1832" y="5032"/>
                </a:lnTo>
                <a:lnTo>
                  <a:pt x="1588" y="5154"/>
                </a:lnTo>
                <a:lnTo>
                  <a:pt x="1320" y="5300"/>
                </a:lnTo>
                <a:lnTo>
                  <a:pt x="1100" y="5471"/>
                </a:lnTo>
                <a:lnTo>
                  <a:pt x="880" y="5667"/>
                </a:lnTo>
                <a:lnTo>
                  <a:pt x="685" y="5887"/>
                </a:lnTo>
                <a:lnTo>
                  <a:pt x="514" y="6131"/>
                </a:lnTo>
                <a:lnTo>
                  <a:pt x="367" y="6375"/>
                </a:lnTo>
                <a:lnTo>
                  <a:pt x="220" y="6644"/>
                </a:lnTo>
                <a:lnTo>
                  <a:pt x="123" y="6912"/>
                </a:lnTo>
                <a:lnTo>
                  <a:pt x="50" y="7205"/>
                </a:lnTo>
                <a:lnTo>
                  <a:pt x="1" y="7499"/>
                </a:lnTo>
                <a:lnTo>
                  <a:pt x="1" y="7816"/>
                </a:lnTo>
                <a:lnTo>
                  <a:pt x="1" y="8134"/>
                </a:lnTo>
                <a:lnTo>
                  <a:pt x="50" y="8427"/>
                </a:lnTo>
                <a:lnTo>
                  <a:pt x="123" y="8720"/>
                </a:lnTo>
                <a:lnTo>
                  <a:pt x="220" y="8988"/>
                </a:lnTo>
                <a:lnTo>
                  <a:pt x="367" y="9257"/>
                </a:lnTo>
                <a:lnTo>
                  <a:pt x="514" y="9501"/>
                </a:lnTo>
                <a:lnTo>
                  <a:pt x="685" y="9745"/>
                </a:lnTo>
                <a:lnTo>
                  <a:pt x="880" y="9965"/>
                </a:lnTo>
                <a:lnTo>
                  <a:pt x="1100" y="10161"/>
                </a:lnTo>
                <a:lnTo>
                  <a:pt x="1320" y="10332"/>
                </a:lnTo>
                <a:lnTo>
                  <a:pt x="1588" y="10478"/>
                </a:lnTo>
                <a:lnTo>
                  <a:pt x="1832" y="10600"/>
                </a:lnTo>
                <a:lnTo>
                  <a:pt x="2125" y="10722"/>
                </a:lnTo>
                <a:lnTo>
                  <a:pt x="2419" y="10796"/>
                </a:lnTo>
                <a:lnTo>
                  <a:pt x="2712" y="10844"/>
                </a:lnTo>
                <a:lnTo>
                  <a:pt x="16486" y="10844"/>
                </a:lnTo>
                <a:lnTo>
                  <a:pt x="16779" y="10796"/>
                </a:lnTo>
                <a:lnTo>
                  <a:pt x="17072" y="10722"/>
                </a:lnTo>
                <a:lnTo>
                  <a:pt x="17365" y="10600"/>
                </a:lnTo>
                <a:lnTo>
                  <a:pt x="17610" y="10478"/>
                </a:lnTo>
                <a:lnTo>
                  <a:pt x="17878" y="10332"/>
                </a:lnTo>
                <a:lnTo>
                  <a:pt x="18098" y="10161"/>
                </a:lnTo>
                <a:lnTo>
                  <a:pt x="18318" y="9965"/>
                </a:lnTo>
                <a:lnTo>
                  <a:pt x="18513" y="9745"/>
                </a:lnTo>
                <a:lnTo>
                  <a:pt x="18684" y="9501"/>
                </a:lnTo>
                <a:lnTo>
                  <a:pt x="18831" y="9257"/>
                </a:lnTo>
                <a:lnTo>
                  <a:pt x="18977" y="8988"/>
                </a:lnTo>
                <a:lnTo>
                  <a:pt x="19075" y="8720"/>
                </a:lnTo>
                <a:lnTo>
                  <a:pt x="19148" y="8427"/>
                </a:lnTo>
                <a:lnTo>
                  <a:pt x="19197" y="8134"/>
                </a:lnTo>
                <a:lnTo>
                  <a:pt x="19197" y="7816"/>
                </a:lnTo>
                <a:lnTo>
                  <a:pt x="19197" y="7499"/>
                </a:lnTo>
                <a:lnTo>
                  <a:pt x="19148" y="7205"/>
                </a:lnTo>
                <a:lnTo>
                  <a:pt x="19075" y="6912"/>
                </a:lnTo>
                <a:lnTo>
                  <a:pt x="18977" y="6644"/>
                </a:lnTo>
                <a:lnTo>
                  <a:pt x="18831" y="6375"/>
                </a:lnTo>
                <a:lnTo>
                  <a:pt x="18684" y="6131"/>
                </a:lnTo>
                <a:lnTo>
                  <a:pt x="18513" y="5887"/>
                </a:lnTo>
                <a:lnTo>
                  <a:pt x="18318" y="5667"/>
                </a:lnTo>
                <a:lnTo>
                  <a:pt x="18098" y="5471"/>
                </a:lnTo>
                <a:lnTo>
                  <a:pt x="17878" y="5300"/>
                </a:lnTo>
                <a:lnTo>
                  <a:pt x="17610" y="5154"/>
                </a:lnTo>
                <a:lnTo>
                  <a:pt x="17365" y="5032"/>
                </a:lnTo>
                <a:lnTo>
                  <a:pt x="17072" y="4910"/>
                </a:lnTo>
                <a:lnTo>
                  <a:pt x="16779" y="4836"/>
                </a:lnTo>
                <a:lnTo>
                  <a:pt x="16486" y="4788"/>
                </a:lnTo>
                <a:lnTo>
                  <a:pt x="15412" y="4788"/>
                </a:lnTo>
                <a:lnTo>
                  <a:pt x="15436" y="4494"/>
                </a:lnTo>
                <a:lnTo>
                  <a:pt x="15412" y="4201"/>
                </a:lnTo>
                <a:lnTo>
                  <a:pt x="15387" y="3933"/>
                </a:lnTo>
                <a:lnTo>
                  <a:pt x="15314" y="3664"/>
                </a:lnTo>
                <a:lnTo>
                  <a:pt x="15216" y="3420"/>
                </a:lnTo>
                <a:lnTo>
                  <a:pt x="15094" y="3176"/>
                </a:lnTo>
                <a:lnTo>
                  <a:pt x="14972" y="2956"/>
                </a:lnTo>
                <a:lnTo>
                  <a:pt x="14801" y="2736"/>
                </a:lnTo>
                <a:lnTo>
                  <a:pt x="14630" y="2541"/>
                </a:lnTo>
                <a:lnTo>
                  <a:pt x="14435" y="2370"/>
                </a:lnTo>
                <a:lnTo>
                  <a:pt x="14215" y="2199"/>
                </a:lnTo>
                <a:lnTo>
                  <a:pt x="13995" y="2077"/>
                </a:lnTo>
                <a:lnTo>
                  <a:pt x="13751" y="1954"/>
                </a:lnTo>
                <a:lnTo>
                  <a:pt x="13507" y="1857"/>
                </a:lnTo>
                <a:lnTo>
                  <a:pt x="13238" y="1784"/>
                </a:lnTo>
                <a:lnTo>
                  <a:pt x="12969" y="1759"/>
                </a:lnTo>
                <a:lnTo>
                  <a:pt x="12676" y="1735"/>
                </a:lnTo>
                <a:lnTo>
                  <a:pt x="12334" y="1759"/>
                </a:lnTo>
                <a:lnTo>
                  <a:pt x="11992" y="1832"/>
                </a:lnTo>
                <a:lnTo>
                  <a:pt x="11650" y="1930"/>
                </a:lnTo>
                <a:lnTo>
                  <a:pt x="11357" y="2077"/>
                </a:lnTo>
                <a:lnTo>
                  <a:pt x="11186" y="1857"/>
                </a:lnTo>
                <a:lnTo>
                  <a:pt x="11015" y="1637"/>
                </a:lnTo>
                <a:lnTo>
                  <a:pt x="10844" y="1417"/>
                </a:lnTo>
                <a:lnTo>
                  <a:pt x="10649" y="1222"/>
                </a:lnTo>
                <a:lnTo>
                  <a:pt x="10454" y="1051"/>
                </a:lnTo>
                <a:lnTo>
                  <a:pt x="10234" y="880"/>
                </a:lnTo>
                <a:lnTo>
                  <a:pt x="9990" y="709"/>
                </a:lnTo>
                <a:lnTo>
                  <a:pt x="9745" y="562"/>
                </a:lnTo>
                <a:lnTo>
                  <a:pt x="9501" y="440"/>
                </a:lnTo>
                <a:lnTo>
                  <a:pt x="9257" y="318"/>
                </a:lnTo>
                <a:lnTo>
                  <a:pt x="8988" y="220"/>
                </a:lnTo>
                <a:lnTo>
                  <a:pt x="8720" y="147"/>
                </a:lnTo>
                <a:lnTo>
                  <a:pt x="8427" y="74"/>
                </a:lnTo>
                <a:lnTo>
                  <a:pt x="8158" y="25"/>
                </a:lnTo>
                <a:lnTo>
                  <a:pt x="7865" y="1"/>
                </a:lnTo>
                <a:close/>
              </a:path>
            </a:pathLst>
          </a:custGeom>
          <a:solidFill>
            <a:srgbClr val="9BCF6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7" name="Google Shape;163;p20"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9EF570CD-1298-405C-894A-213B5893CEEA}"/>
              </a:ext>
            </a:extLst>
          </p:cNvPr>
          <p:cNvSpPr/>
          <p:nvPr/>
        </p:nvSpPr>
        <p:spPr>
          <a:xfrm>
            <a:off x="4996984" y="454668"/>
            <a:ext cx="522521" cy="295194"/>
          </a:xfrm>
          <a:custGeom>
            <a:avLst/>
            <a:gdLst/>
            <a:ahLst/>
            <a:cxnLst/>
            <a:rect l="l" t="t" r="r" b="b"/>
            <a:pathLst>
              <a:path w="19198" h="10845" extrusionOk="0">
                <a:moveTo>
                  <a:pt x="7572" y="1"/>
                </a:moveTo>
                <a:lnTo>
                  <a:pt x="7108" y="25"/>
                </a:lnTo>
                <a:lnTo>
                  <a:pt x="6668" y="98"/>
                </a:lnTo>
                <a:lnTo>
                  <a:pt x="6229" y="196"/>
                </a:lnTo>
                <a:lnTo>
                  <a:pt x="5813" y="343"/>
                </a:lnTo>
                <a:lnTo>
                  <a:pt x="5423" y="538"/>
                </a:lnTo>
                <a:lnTo>
                  <a:pt x="5056" y="758"/>
                </a:lnTo>
                <a:lnTo>
                  <a:pt x="4714" y="1026"/>
                </a:lnTo>
                <a:lnTo>
                  <a:pt x="4397" y="1319"/>
                </a:lnTo>
                <a:lnTo>
                  <a:pt x="4104" y="1637"/>
                </a:lnTo>
                <a:lnTo>
                  <a:pt x="3835" y="1979"/>
                </a:lnTo>
                <a:lnTo>
                  <a:pt x="3615" y="2345"/>
                </a:lnTo>
                <a:lnTo>
                  <a:pt x="3420" y="2736"/>
                </a:lnTo>
                <a:lnTo>
                  <a:pt x="3273" y="3151"/>
                </a:lnTo>
                <a:lnTo>
                  <a:pt x="3151" y="3591"/>
                </a:lnTo>
                <a:lnTo>
                  <a:pt x="3102" y="4030"/>
                </a:lnTo>
                <a:lnTo>
                  <a:pt x="3078" y="4494"/>
                </a:lnTo>
                <a:lnTo>
                  <a:pt x="3078" y="4788"/>
                </a:lnTo>
                <a:lnTo>
                  <a:pt x="2712" y="4788"/>
                </a:lnTo>
                <a:lnTo>
                  <a:pt x="2419" y="4836"/>
                </a:lnTo>
                <a:lnTo>
                  <a:pt x="2125" y="4910"/>
                </a:lnTo>
                <a:lnTo>
                  <a:pt x="1832" y="5032"/>
                </a:lnTo>
                <a:lnTo>
                  <a:pt x="1588" y="5154"/>
                </a:lnTo>
                <a:lnTo>
                  <a:pt x="1320" y="5300"/>
                </a:lnTo>
                <a:lnTo>
                  <a:pt x="1100" y="5471"/>
                </a:lnTo>
                <a:lnTo>
                  <a:pt x="880" y="5667"/>
                </a:lnTo>
                <a:lnTo>
                  <a:pt x="685" y="5887"/>
                </a:lnTo>
                <a:lnTo>
                  <a:pt x="514" y="6131"/>
                </a:lnTo>
                <a:lnTo>
                  <a:pt x="367" y="6375"/>
                </a:lnTo>
                <a:lnTo>
                  <a:pt x="220" y="6644"/>
                </a:lnTo>
                <a:lnTo>
                  <a:pt x="123" y="6912"/>
                </a:lnTo>
                <a:lnTo>
                  <a:pt x="50" y="7205"/>
                </a:lnTo>
                <a:lnTo>
                  <a:pt x="1" y="7499"/>
                </a:lnTo>
                <a:lnTo>
                  <a:pt x="1" y="7816"/>
                </a:lnTo>
                <a:lnTo>
                  <a:pt x="1" y="8134"/>
                </a:lnTo>
                <a:lnTo>
                  <a:pt x="50" y="8427"/>
                </a:lnTo>
                <a:lnTo>
                  <a:pt x="123" y="8720"/>
                </a:lnTo>
                <a:lnTo>
                  <a:pt x="220" y="8988"/>
                </a:lnTo>
                <a:lnTo>
                  <a:pt x="367" y="9257"/>
                </a:lnTo>
                <a:lnTo>
                  <a:pt x="514" y="9501"/>
                </a:lnTo>
                <a:lnTo>
                  <a:pt x="685" y="9745"/>
                </a:lnTo>
                <a:lnTo>
                  <a:pt x="880" y="9965"/>
                </a:lnTo>
                <a:lnTo>
                  <a:pt x="1100" y="10161"/>
                </a:lnTo>
                <a:lnTo>
                  <a:pt x="1320" y="10332"/>
                </a:lnTo>
                <a:lnTo>
                  <a:pt x="1588" y="10478"/>
                </a:lnTo>
                <a:lnTo>
                  <a:pt x="1832" y="10600"/>
                </a:lnTo>
                <a:lnTo>
                  <a:pt x="2125" y="10722"/>
                </a:lnTo>
                <a:lnTo>
                  <a:pt x="2419" y="10796"/>
                </a:lnTo>
                <a:lnTo>
                  <a:pt x="2712" y="10844"/>
                </a:lnTo>
                <a:lnTo>
                  <a:pt x="16486" y="10844"/>
                </a:lnTo>
                <a:lnTo>
                  <a:pt x="16779" y="10796"/>
                </a:lnTo>
                <a:lnTo>
                  <a:pt x="17072" y="10722"/>
                </a:lnTo>
                <a:lnTo>
                  <a:pt x="17365" y="10600"/>
                </a:lnTo>
                <a:lnTo>
                  <a:pt x="17610" y="10478"/>
                </a:lnTo>
                <a:lnTo>
                  <a:pt x="17878" y="10332"/>
                </a:lnTo>
                <a:lnTo>
                  <a:pt x="18098" y="10161"/>
                </a:lnTo>
                <a:lnTo>
                  <a:pt x="18318" y="9965"/>
                </a:lnTo>
                <a:lnTo>
                  <a:pt x="18513" y="9745"/>
                </a:lnTo>
                <a:lnTo>
                  <a:pt x="18684" y="9501"/>
                </a:lnTo>
                <a:lnTo>
                  <a:pt x="18831" y="9257"/>
                </a:lnTo>
                <a:lnTo>
                  <a:pt x="18977" y="8988"/>
                </a:lnTo>
                <a:lnTo>
                  <a:pt x="19075" y="8720"/>
                </a:lnTo>
                <a:lnTo>
                  <a:pt x="19148" y="8427"/>
                </a:lnTo>
                <a:lnTo>
                  <a:pt x="19197" y="8134"/>
                </a:lnTo>
                <a:lnTo>
                  <a:pt x="19197" y="7816"/>
                </a:lnTo>
                <a:lnTo>
                  <a:pt x="19197" y="7499"/>
                </a:lnTo>
                <a:lnTo>
                  <a:pt x="19148" y="7205"/>
                </a:lnTo>
                <a:lnTo>
                  <a:pt x="19075" y="6912"/>
                </a:lnTo>
                <a:lnTo>
                  <a:pt x="18977" y="6644"/>
                </a:lnTo>
                <a:lnTo>
                  <a:pt x="18831" y="6375"/>
                </a:lnTo>
                <a:lnTo>
                  <a:pt x="18684" y="6131"/>
                </a:lnTo>
                <a:lnTo>
                  <a:pt x="18513" y="5887"/>
                </a:lnTo>
                <a:lnTo>
                  <a:pt x="18318" y="5667"/>
                </a:lnTo>
                <a:lnTo>
                  <a:pt x="18098" y="5471"/>
                </a:lnTo>
                <a:lnTo>
                  <a:pt x="17878" y="5300"/>
                </a:lnTo>
                <a:lnTo>
                  <a:pt x="17610" y="5154"/>
                </a:lnTo>
                <a:lnTo>
                  <a:pt x="17365" y="5032"/>
                </a:lnTo>
                <a:lnTo>
                  <a:pt x="17072" y="4910"/>
                </a:lnTo>
                <a:lnTo>
                  <a:pt x="16779" y="4836"/>
                </a:lnTo>
                <a:lnTo>
                  <a:pt x="16486" y="4788"/>
                </a:lnTo>
                <a:lnTo>
                  <a:pt x="15412" y="4788"/>
                </a:lnTo>
                <a:lnTo>
                  <a:pt x="15436" y="4494"/>
                </a:lnTo>
                <a:lnTo>
                  <a:pt x="15412" y="4201"/>
                </a:lnTo>
                <a:lnTo>
                  <a:pt x="15387" y="3933"/>
                </a:lnTo>
                <a:lnTo>
                  <a:pt x="15314" y="3664"/>
                </a:lnTo>
                <a:lnTo>
                  <a:pt x="15216" y="3420"/>
                </a:lnTo>
                <a:lnTo>
                  <a:pt x="15094" y="3176"/>
                </a:lnTo>
                <a:lnTo>
                  <a:pt x="14972" y="2956"/>
                </a:lnTo>
                <a:lnTo>
                  <a:pt x="14801" y="2736"/>
                </a:lnTo>
                <a:lnTo>
                  <a:pt x="14630" y="2541"/>
                </a:lnTo>
                <a:lnTo>
                  <a:pt x="14435" y="2370"/>
                </a:lnTo>
                <a:lnTo>
                  <a:pt x="14215" y="2199"/>
                </a:lnTo>
                <a:lnTo>
                  <a:pt x="13995" y="2077"/>
                </a:lnTo>
                <a:lnTo>
                  <a:pt x="13751" y="1954"/>
                </a:lnTo>
                <a:lnTo>
                  <a:pt x="13507" y="1857"/>
                </a:lnTo>
                <a:lnTo>
                  <a:pt x="13238" y="1784"/>
                </a:lnTo>
                <a:lnTo>
                  <a:pt x="12969" y="1759"/>
                </a:lnTo>
                <a:lnTo>
                  <a:pt x="12676" y="1735"/>
                </a:lnTo>
                <a:lnTo>
                  <a:pt x="12334" y="1759"/>
                </a:lnTo>
                <a:lnTo>
                  <a:pt x="11992" y="1832"/>
                </a:lnTo>
                <a:lnTo>
                  <a:pt x="11650" y="1930"/>
                </a:lnTo>
                <a:lnTo>
                  <a:pt x="11357" y="2077"/>
                </a:lnTo>
                <a:lnTo>
                  <a:pt x="11186" y="1857"/>
                </a:lnTo>
                <a:lnTo>
                  <a:pt x="11015" y="1637"/>
                </a:lnTo>
                <a:lnTo>
                  <a:pt x="10844" y="1417"/>
                </a:lnTo>
                <a:lnTo>
                  <a:pt x="10649" y="1222"/>
                </a:lnTo>
                <a:lnTo>
                  <a:pt x="10454" y="1051"/>
                </a:lnTo>
                <a:lnTo>
                  <a:pt x="10234" y="880"/>
                </a:lnTo>
                <a:lnTo>
                  <a:pt x="9990" y="709"/>
                </a:lnTo>
                <a:lnTo>
                  <a:pt x="9745" y="562"/>
                </a:lnTo>
                <a:lnTo>
                  <a:pt x="9501" y="440"/>
                </a:lnTo>
                <a:lnTo>
                  <a:pt x="9257" y="318"/>
                </a:lnTo>
                <a:lnTo>
                  <a:pt x="8988" y="220"/>
                </a:lnTo>
                <a:lnTo>
                  <a:pt x="8720" y="147"/>
                </a:lnTo>
                <a:lnTo>
                  <a:pt x="8427" y="74"/>
                </a:lnTo>
                <a:lnTo>
                  <a:pt x="8158" y="25"/>
                </a:lnTo>
                <a:lnTo>
                  <a:pt x="7865" y="1"/>
                </a:lnTo>
                <a:close/>
              </a:path>
            </a:pathLst>
          </a:custGeom>
          <a:solidFill>
            <a:srgbClr val="9BCF6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
        <p:nvSpPr>
          <p:cNvPr id="8" name="Google Shape;157;p20" descr="OPL20U25GSXzBJYl68kk8uQGfFKzs7yb1M4KJWUiLk6ZEvGF+qCIPSnY57AbBFCvTW2023.15.47+K4lPs7H94VUqPe2XwIsfPRnrXQE//QTEXxb8/8N4CNc6FpgZahzpTjFhMzSA7T/nHJa11DE8Ng2TP3iAmRczFlmslSuUNOgUeb6yRvs0=">
            <a:extLst>
              <a:ext uri="{FF2B5EF4-FFF2-40B4-BE49-F238E27FC236}">
                <a16:creationId xmlns:a16="http://schemas.microsoft.com/office/drawing/2014/main" id="{73F07BD9-D0A3-45DF-92E3-95CBDA06D588}"/>
              </a:ext>
            </a:extLst>
          </p:cNvPr>
          <p:cNvSpPr/>
          <p:nvPr/>
        </p:nvSpPr>
        <p:spPr>
          <a:xfrm>
            <a:off x="5661293" y="864603"/>
            <a:ext cx="1283501" cy="685007"/>
          </a:xfrm>
          <a:custGeom>
            <a:avLst/>
            <a:gdLst/>
            <a:ahLst/>
            <a:cxnLst/>
            <a:rect l="l" t="t" r="r" b="b"/>
            <a:pathLst>
              <a:path w="19198" h="10845" extrusionOk="0">
                <a:moveTo>
                  <a:pt x="7572" y="1"/>
                </a:moveTo>
                <a:lnTo>
                  <a:pt x="7108" y="25"/>
                </a:lnTo>
                <a:lnTo>
                  <a:pt x="6668" y="98"/>
                </a:lnTo>
                <a:lnTo>
                  <a:pt x="6229" y="196"/>
                </a:lnTo>
                <a:lnTo>
                  <a:pt x="5813" y="343"/>
                </a:lnTo>
                <a:lnTo>
                  <a:pt x="5423" y="538"/>
                </a:lnTo>
                <a:lnTo>
                  <a:pt x="5056" y="758"/>
                </a:lnTo>
                <a:lnTo>
                  <a:pt x="4714" y="1026"/>
                </a:lnTo>
                <a:lnTo>
                  <a:pt x="4397" y="1319"/>
                </a:lnTo>
                <a:lnTo>
                  <a:pt x="4104" y="1637"/>
                </a:lnTo>
                <a:lnTo>
                  <a:pt x="3835" y="1979"/>
                </a:lnTo>
                <a:lnTo>
                  <a:pt x="3615" y="2345"/>
                </a:lnTo>
                <a:lnTo>
                  <a:pt x="3420" y="2736"/>
                </a:lnTo>
                <a:lnTo>
                  <a:pt x="3273" y="3151"/>
                </a:lnTo>
                <a:lnTo>
                  <a:pt x="3151" y="3591"/>
                </a:lnTo>
                <a:lnTo>
                  <a:pt x="3102" y="4030"/>
                </a:lnTo>
                <a:lnTo>
                  <a:pt x="3078" y="4494"/>
                </a:lnTo>
                <a:lnTo>
                  <a:pt x="3078" y="4788"/>
                </a:lnTo>
                <a:lnTo>
                  <a:pt x="2712" y="4788"/>
                </a:lnTo>
                <a:lnTo>
                  <a:pt x="2419" y="4836"/>
                </a:lnTo>
                <a:lnTo>
                  <a:pt x="2125" y="4910"/>
                </a:lnTo>
                <a:lnTo>
                  <a:pt x="1832" y="5032"/>
                </a:lnTo>
                <a:lnTo>
                  <a:pt x="1588" y="5154"/>
                </a:lnTo>
                <a:lnTo>
                  <a:pt x="1320" y="5300"/>
                </a:lnTo>
                <a:lnTo>
                  <a:pt x="1100" y="5471"/>
                </a:lnTo>
                <a:lnTo>
                  <a:pt x="880" y="5667"/>
                </a:lnTo>
                <a:lnTo>
                  <a:pt x="685" y="5887"/>
                </a:lnTo>
                <a:lnTo>
                  <a:pt x="514" y="6131"/>
                </a:lnTo>
                <a:lnTo>
                  <a:pt x="367" y="6375"/>
                </a:lnTo>
                <a:lnTo>
                  <a:pt x="220" y="6644"/>
                </a:lnTo>
                <a:lnTo>
                  <a:pt x="123" y="6912"/>
                </a:lnTo>
                <a:lnTo>
                  <a:pt x="50" y="7205"/>
                </a:lnTo>
                <a:lnTo>
                  <a:pt x="1" y="7499"/>
                </a:lnTo>
                <a:lnTo>
                  <a:pt x="1" y="7816"/>
                </a:lnTo>
                <a:lnTo>
                  <a:pt x="1" y="8134"/>
                </a:lnTo>
                <a:lnTo>
                  <a:pt x="50" y="8427"/>
                </a:lnTo>
                <a:lnTo>
                  <a:pt x="123" y="8720"/>
                </a:lnTo>
                <a:lnTo>
                  <a:pt x="220" y="8988"/>
                </a:lnTo>
                <a:lnTo>
                  <a:pt x="367" y="9257"/>
                </a:lnTo>
                <a:lnTo>
                  <a:pt x="514" y="9501"/>
                </a:lnTo>
                <a:lnTo>
                  <a:pt x="685" y="9745"/>
                </a:lnTo>
                <a:lnTo>
                  <a:pt x="880" y="9965"/>
                </a:lnTo>
                <a:lnTo>
                  <a:pt x="1100" y="10161"/>
                </a:lnTo>
                <a:lnTo>
                  <a:pt x="1320" y="10332"/>
                </a:lnTo>
                <a:lnTo>
                  <a:pt x="1588" y="10478"/>
                </a:lnTo>
                <a:lnTo>
                  <a:pt x="1832" y="10600"/>
                </a:lnTo>
                <a:lnTo>
                  <a:pt x="2125" y="10722"/>
                </a:lnTo>
                <a:lnTo>
                  <a:pt x="2419" y="10796"/>
                </a:lnTo>
                <a:lnTo>
                  <a:pt x="2712" y="10844"/>
                </a:lnTo>
                <a:lnTo>
                  <a:pt x="16486" y="10844"/>
                </a:lnTo>
                <a:lnTo>
                  <a:pt x="16779" y="10796"/>
                </a:lnTo>
                <a:lnTo>
                  <a:pt x="17072" y="10722"/>
                </a:lnTo>
                <a:lnTo>
                  <a:pt x="17365" y="10600"/>
                </a:lnTo>
                <a:lnTo>
                  <a:pt x="17610" y="10478"/>
                </a:lnTo>
                <a:lnTo>
                  <a:pt x="17878" y="10332"/>
                </a:lnTo>
                <a:lnTo>
                  <a:pt x="18098" y="10161"/>
                </a:lnTo>
                <a:lnTo>
                  <a:pt x="18318" y="9965"/>
                </a:lnTo>
                <a:lnTo>
                  <a:pt x="18513" y="9745"/>
                </a:lnTo>
                <a:lnTo>
                  <a:pt x="18684" y="9501"/>
                </a:lnTo>
                <a:lnTo>
                  <a:pt x="18831" y="9257"/>
                </a:lnTo>
                <a:lnTo>
                  <a:pt x="18977" y="8988"/>
                </a:lnTo>
                <a:lnTo>
                  <a:pt x="19075" y="8720"/>
                </a:lnTo>
                <a:lnTo>
                  <a:pt x="19148" y="8427"/>
                </a:lnTo>
                <a:lnTo>
                  <a:pt x="19197" y="8134"/>
                </a:lnTo>
                <a:lnTo>
                  <a:pt x="19197" y="7816"/>
                </a:lnTo>
                <a:lnTo>
                  <a:pt x="19197" y="7499"/>
                </a:lnTo>
                <a:lnTo>
                  <a:pt x="19148" y="7205"/>
                </a:lnTo>
                <a:lnTo>
                  <a:pt x="19075" y="6912"/>
                </a:lnTo>
                <a:lnTo>
                  <a:pt x="18977" y="6644"/>
                </a:lnTo>
                <a:lnTo>
                  <a:pt x="18831" y="6375"/>
                </a:lnTo>
                <a:lnTo>
                  <a:pt x="18684" y="6131"/>
                </a:lnTo>
                <a:lnTo>
                  <a:pt x="18513" y="5887"/>
                </a:lnTo>
                <a:lnTo>
                  <a:pt x="18318" y="5667"/>
                </a:lnTo>
                <a:lnTo>
                  <a:pt x="18098" y="5471"/>
                </a:lnTo>
                <a:lnTo>
                  <a:pt x="17878" y="5300"/>
                </a:lnTo>
                <a:lnTo>
                  <a:pt x="17610" y="5154"/>
                </a:lnTo>
                <a:lnTo>
                  <a:pt x="17365" y="5032"/>
                </a:lnTo>
                <a:lnTo>
                  <a:pt x="17072" y="4910"/>
                </a:lnTo>
                <a:lnTo>
                  <a:pt x="16779" y="4836"/>
                </a:lnTo>
                <a:lnTo>
                  <a:pt x="16486" y="4788"/>
                </a:lnTo>
                <a:lnTo>
                  <a:pt x="15412" y="4788"/>
                </a:lnTo>
                <a:lnTo>
                  <a:pt x="15436" y="4494"/>
                </a:lnTo>
                <a:lnTo>
                  <a:pt x="15412" y="4201"/>
                </a:lnTo>
                <a:lnTo>
                  <a:pt x="15387" y="3933"/>
                </a:lnTo>
                <a:lnTo>
                  <a:pt x="15314" y="3664"/>
                </a:lnTo>
                <a:lnTo>
                  <a:pt x="15216" y="3420"/>
                </a:lnTo>
                <a:lnTo>
                  <a:pt x="15094" y="3176"/>
                </a:lnTo>
                <a:lnTo>
                  <a:pt x="14972" y="2956"/>
                </a:lnTo>
                <a:lnTo>
                  <a:pt x="14801" y="2736"/>
                </a:lnTo>
                <a:lnTo>
                  <a:pt x="14630" y="2541"/>
                </a:lnTo>
                <a:lnTo>
                  <a:pt x="14435" y="2370"/>
                </a:lnTo>
                <a:lnTo>
                  <a:pt x="14215" y="2199"/>
                </a:lnTo>
                <a:lnTo>
                  <a:pt x="13995" y="2077"/>
                </a:lnTo>
                <a:lnTo>
                  <a:pt x="13751" y="1954"/>
                </a:lnTo>
                <a:lnTo>
                  <a:pt x="13507" y="1857"/>
                </a:lnTo>
                <a:lnTo>
                  <a:pt x="13238" y="1784"/>
                </a:lnTo>
                <a:lnTo>
                  <a:pt x="12969" y="1759"/>
                </a:lnTo>
                <a:lnTo>
                  <a:pt x="12676" y="1735"/>
                </a:lnTo>
                <a:lnTo>
                  <a:pt x="12334" y="1759"/>
                </a:lnTo>
                <a:lnTo>
                  <a:pt x="11992" y="1832"/>
                </a:lnTo>
                <a:lnTo>
                  <a:pt x="11650" y="1930"/>
                </a:lnTo>
                <a:lnTo>
                  <a:pt x="11357" y="2077"/>
                </a:lnTo>
                <a:lnTo>
                  <a:pt x="11186" y="1857"/>
                </a:lnTo>
                <a:lnTo>
                  <a:pt x="11015" y="1637"/>
                </a:lnTo>
                <a:lnTo>
                  <a:pt x="10844" y="1417"/>
                </a:lnTo>
                <a:lnTo>
                  <a:pt x="10649" y="1222"/>
                </a:lnTo>
                <a:lnTo>
                  <a:pt x="10454" y="1051"/>
                </a:lnTo>
                <a:lnTo>
                  <a:pt x="10234" y="880"/>
                </a:lnTo>
                <a:lnTo>
                  <a:pt x="9990" y="709"/>
                </a:lnTo>
                <a:lnTo>
                  <a:pt x="9745" y="562"/>
                </a:lnTo>
                <a:lnTo>
                  <a:pt x="9501" y="440"/>
                </a:lnTo>
                <a:lnTo>
                  <a:pt x="9257" y="318"/>
                </a:lnTo>
                <a:lnTo>
                  <a:pt x="8988" y="220"/>
                </a:lnTo>
                <a:lnTo>
                  <a:pt x="8720" y="147"/>
                </a:lnTo>
                <a:lnTo>
                  <a:pt x="8427" y="74"/>
                </a:lnTo>
                <a:lnTo>
                  <a:pt x="8158" y="25"/>
                </a:lnTo>
                <a:lnTo>
                  <a:pt x="7865" y="1"/>
                </a:lnTo>
                <a:close/>
              </a:path>
            </a:pathLst>
          </a:custGeom>
          <a:solidFill>
            <a:srgbClr val="9BCF63"/>
          </a:solidFill>
          <a:ln>
            <a:noFill/>
          </a:ln>
        </p:spPr>
        <p:txBody>
          <a:bodyPr spcFirstLastPara="1" wrap="square" lIns="68569" tIns="68569" rIns="68569" bIns="68569"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sz="1050"/>
          </a:p>
        </p:txBody>
      </p:sp>
    </p:spTree>
    <p:extLst>
      <p:ext uri="{BB962C8B-B14F-4D97-AF65-F5344CB8AC3E}">
        <p14:creationId xmlns:p14="http://schemas.microsoft.com/office/powerpoint/2010/main" val="214892496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descr="OPL20U25GSXzBJYl68kk8uQGfFKzs7yb1M4KJWUiLk6ZEvGF+qCIPSnY57AbBFCvTW2023.15.47+K4lPs7H94VUqPe2XwIsfPRnrXQE//QTEXxb8/8N4CNc6FpgZahzpTjFhMzSA7T/nHJa11DE8Ng2TP3iAmRczFlmslSuUNOgUeb6yRvs0="/>
          <p:cNvSpPr/>
          <p:nvPr/>
        </p:nvSpPr>
        <p:spPr>
          <a:xfrm>
            <a:off x="228600" y="133350"/>
            <a:ext cx="4478470" cy="584775"/>
          </a:xfrm>
          <a:prstGeom prst="rect">
            <a:avLst/>
          </a:prstGeom>
        </p:spPr>
        <p:txBody>
          <a:bodyPr wrap="none">
            <a:spAutoFit/>
          </a:bodyPr>
          <a:lstStyle/>
          <a:p>
            <a:pPr algn="just">
              <a:spcBef>
                <a:spcPts val="300"/>
              </a:spcBef>
              <a:spcAft>
                <a:spcPts val="300"/>
              </a:spcAft>
            </a:pPr>
            <a:r>
              <a:rPr lang="vi-VN" sz="3200" b="1">
                <a:solidFill>
                  <a:srgbClr val="0000FF"/>
                </a:solidFill>
                <a:latin typeface="Times New Roman" panose="02020603050405020304" pitchFamily="18" charset="0"/>
                <a:ea typeface="Times New Roman" panose="02020603050405020304" pitchFamily="18" charset="0"/>
              </a:rPr>
              <a:t>I</a:t>
            </a:r>
            <a:r>
              <a:rPr lang="en-US" sz="3200" b="1">
                <a:solidFill>
                  <a:srgbClr val="0000FF"/>
                </a:solidFill>
                <a:latin typeface="Times New Roman" panose="02020603050405020304" pitchFamily="18" charset="0"/>
                <a:ea typeface="Times New Roman" panose="02020603050405020304" pitchFamily="18" charset="0"/>
              </a:rPr>
              <a:t>. </a:t>
            </a:r>
            <a:r>
              <a:rPr lang="vi-VN" sz="3200" b="1">
                <a:solidFill>
                  <a:srgbClr val="0000FF"/>
                </a:solidFill>
                <a:latin typeface="Times New Roman" panose="02020603050405020304" pitchFamily="18" charset="0"/>
                <a:ea typeface="Times New Roman" panose="02020603050405020304" pitchFamily="18" charset="0"/>
              </a:rPr>
              <a:t>THU THẬP DỮ LIỆU</a:t>
            </a:r>
            <a:endParaRPr lang="en-US" sz="3200">
              <a:solidFill>
                <a:srgbClr val="0000FF"/>
              </a:solidFill>
              <a:effectLst/>
              <a:latin typeface="Times New Roman" panose="02020603050405020304" pitchFamily="18" charset="0"/>
              <a:ea typeface="Times New Roman" panose="02020603050405020304" pitchFamily="18" charset="0"/>
            </a:endParaRPr>
          </a:p>
        </p:txBody>
      </p:sp>
      <p:sp>
        <p:nvSpPr>
          <p:cNvPr id="5" name="Rectangle 4" descr="OPL20U25GSXzBJYl68kk8uQGfFKzs7yb1M4KJWUiLk6ZEvGF+qCIPSnY57AbBFCvTW2023.15.47+K4lPs7H94VUqPe2XwIsfPRnrXQE//QTEXxb8/8N4CNc6FpgZahzpTjFhMzSA7T/nHJa11DE8Ng2TP3iAmRczFlmslSuUNOgUeb6yRvs0="/>
          <p:cNvSpPr/>
          <p:nvPr/>
        </p:nvSpPr>
        <p:spPr>
          <a:xfrm>
            <a:off x="280555" y="590550"/>
            <a:ext cx="7581900" cy="1077218"/>
          </a:xfrm>
          <a:prstGeom prst="rect">
            <a:avLst/>
          </a:prstGeom>
        </p:spPr>
        <p:txBody>
          <a:bodyPr wrap="square">
            <a:spAutoFit/>
          </a:bodyPr>
          <a:lstStyle/>
          <a:p>
            <a:pPr algn="just">
              <a:spcBef>
                <a:spcPts val="300"/>
              </a:spcBef>
              <a:spcAft>
                <a:spcPts val="300"/>
              </a:spcAft>
            </a:pPr>
            <a:r>
              <a:rPr lang="en-US" sz="3200">
                <a:solidFill>
                  <a:srgbClr val="000000"/>
                </a:solidFill>
                <a:latin typeface="Times New Roman" panose="02020603050405020304" pitchFamily="18" charset="0"/>
                <a:ea typeface="Times New Roman" panose="02020603050405020304" pitchFamily="18" charset="0"/>
              </a:rPr>
              <a:t>- </a:t>
            </a:r>
            <a:r>
              <a:rPr lang="vi-VN" sz="3200">
                <a:solidFill>
                  <a:srgbClr val="000000"/>
                </a:solidFill>
                <a:latin typeface="Times New Roman" panose="02020603050405020304" pitchFamily="18" charset="0"/>
                <a:ea typeface="Times New Roman" panose="02020603050405020304" pitchFamily="18" charset="0"/>
              </a:rPr>
              <a:t>Hoạt động cá nhân nghiên cứu và trả lời hoạt động 1 (SGK</a:t>
            </a:r>
            <a:r>
              <a:rPr lang="en-US" sz="3200">
                <a:solidFill>
                  <a:srgbClr val="000000"/>
                </a:solidFill>
                <a:latin typeface="Times New Roman" panose="02020603050405020304" pitchFamily="18" charset="0"/>
                <a:ea typeface="Times New Roman" panose="02020603050405020304" pitchFamily="18" charset="0"/>
              </a:rPr>
              <a:t> trang </a:t>
            </a:r>
            <a:r>
              <a:rPr lang="vi-VN" sz="3200">
                <a:solidFill>
                  <a:srgbClr val="000000"/>
                </a:solidFill>
                <a:latin typeface="Times New Roman" panose="02020603050405020304" pitchFamily="18" charset="0"/>
                <a:ea typeface="Times New Roman" panose="02020603050405020304" pitchFamily="18" charset="0"/>
              </a:rPr>
              <a:t>3)</a:t>
            </a:r>
            <a:r>
              <a:rPr lang="en-US" sz="3200">
                <a:solidFill>
                  <a:srgbClr val="000000"/>
                </a:solidFill>
                <a:latin typeface="Times New Roman" panose="02020603050405020304" pitchFamily="18" charset="0"/>
                <a:ea typeface="Times New Roman" panose="02020603050405020304" pitchFamily="18" charset="0"/>
              </a:rPr>
              <a:t>.</a:t>
            </a:r>
            <a:endParaRPr lang="en-US" sz="3200">
              <a:effectLst/>
              <a:latin typeface="Times New Roman" panose="02020603050405020304" pitchFamily="18" charset="0"/>
              <a:ea typeface="Times New Roman" panose="02020603050405020304" pitchFamily="18" charset="0"/>
            </a:endParaRPr>
          </a:p>
        </p:txBody>
      </p:sp>
      <p:sp>
        <p:nvSpPr>
          <p:cNvPr id="6" name="Rectangle 5" descr="OPL20U25GSXzBJYl68kk8uQGfFKzs7yb1M4KJWUiLk6ZEvGF+qCIPSnY57AbBFCvTW2023.15.47+K4lPs7H94VUqPe2XwIsfPRnrXQE//QTEXxb8/8N4CNc6FpgZahzpTjFhMzSA7T/nHJa11DE8Ng2TP3iAmRczFlmslSuUNOgUeb6yRvs0="/>
          <p:cNvSpPr/>
          <p:nvPr/>
        </p:nvSpPr>
        <p:spPr>
          <a:xfrm>
            <a:off x="280555" y="1962150"/>
            <a:ext cx="8420100" cy="2554545"/>
          </a:xfrm>
          <a:prstGeom prst="rect">
            <a:avLst/>
          </a:prstGeom>
        </p:spPr>
        <p:txBody>
          <a:bodyPr wrap="square">
            <a:spAutoFit/>
          </a:bodyPr>
          <a:lstStyle/>
          <a:p>
            <a:pPr algn="just">
              <a:spcBef>
                <a:spcPts val="300"/>
              </a:spcBef>
              <a:spcAft>
                <a:spcPts val="300"/>
              </a:spcAft>
            </a:pPr>
            <a:r>
              <a:rPr lang="vi-VN" sz="3200">
                <a:solidFill>
                  <a:srgbClr val="000000"/>
                </a:solidFill>
                <a:latin typeface="Times New Roman" panose="02020603050405020304" pitchFamily="18" charset="0"/>
                <a:ea typeface="Times New Roman" panose="02020603050405020304" pitchFamily="18" charset="0"/>
              </a:rPr>
              <a:t>HS lớp 8A có thể thu thập thông tin về số lượng huy chương đạt được của Đoàn thể thao Việt Nam tại SEA Games 10 qua tra cứu google hoặc qua các trang web như </a:t>
            </a:r>
            <a:r>
              <a:rPr lang="vi-VN" sz="3200" u="sng">
                <a:solidFill>
                  <a:srgbClr val="000000"/>
                </a:solidFill>
                <a:latin typeface="Times New Roman" panose="02020603050405020304" pitchFamily="18" charset="0"/>
                <a:ea typeface="Times New Roman" panose="02020603050405020304" pitchFamily="18" charset="0"/>
                <a:hlinkClick r:id="rId2"/>
              </a:rPr>
              <a:t>https://baochinhphu.vn/</a:t>
            </a:r>
            <a:r>
              <a:rPr lang="vi-VN" sz="3200">
                <a:solidFill>
                  <a:srgbClr val="000000"/>
                </a:solidFill>
                <a:latin typeface="Times New Roman" panose="02020603050405020304" pitchFamily="18" charset="0"/>
                <a:ea typeface="Times New Roman" panose="02020603050405020304" pitchFamily="18" charset="0"/>
              </a:rPr>
              <a:t>; </a:t>
            </a:r>
            <a:r>
              <a:rPr lang="vi-VN" sz="3200" u="sng">
                <a:solidFill>
                  <a:srgbClr val="000000"/>
                </a:solidFill>
                <a:latin typeface="Times New Roman" panose="02020603050405020304" pitchFamily="18" charset="0"/>
                <a:ea typeface="Times New Roman" panose="02020603050405020304" pitchFamily="18" charset="0"/>
                <a:hlinkClick r:id="rId3"/>
              </a:rPr>
              <a:t>https://vietnamnet.vn</a:t>
            </a:r>
            <a:endParaRPr lang="en-US" sz="3200">
              <a:effectLst/>
              <a:latin typeface="Times New Roman" panose="02020603050405020304" pitchFamily="18" charset="0"/>
              <a:ea typeface="Times New Roman" panose="02020603050405020304" pitchFamily="18" charset="0"/>
            </a:endParaRPr>
          </a:p>
        </p:txBody>
      </p:sp>
      <p:sp>
        <p:nvSpPr>
          <p:cNvPr id="7" name="TextBox 6" descr="OPL20U25GSXzBJYl68kk8uQGfFKzs7yb1M4KJWUiLk6ZEvGF+qCIPSnY57AbBFCvTW2023.15.47+K4lPs7H94VUqPe2XwIsfPRnrXQE//QTEXxb8/8N4CNc6FpgZahzpTjFhMzSA7T/nHJa11DE8Ng2TP3iAmRczFlmslSuUNOgUeb6yRvs0="/>
          <p:cNvSpPr txBox="1"/>
          <p:nvPr/>
        </p:nvSpPr>
        <p:spPr>
          <a:xfrm>
            <a:off x="3886200" y="1478400"/>
            <a:ext cx="2819400" cy="584775"/>
          </a:xfrm>
          <a:prstGeom prst="rect">
            <a:avLst/>
          </a:prstGeom>
          <a:noFill/>
        </p:spPr>
        <p:txBody>
          <a:bodyPr wrap="square" rtlCol="0">
            <a:spAutoFit/>
          </a:bodyPr>
          <a:lstStyle/>
          <a:p>
            <a:r>
              <a:rPr lang="en-US" sz="3200" i="1">
                <a:latin typeface="Times New Roman" panose="02020603050405020304" pitchFamily="18" charset="0"/>
                <a:cs typeface="Times New Roman" panose="02020603050405020304" pitchFamily="18" charset="0"/>
              </a:rPr>
              <a:t>Trả lời</a:t>
            </a:r>
          </a:p>
        </p:txBody>
      </p:sp>
    </p:spTree>
    <p:extLst>
      <p:ext uri="{BB962C8B-B14F-4D97-AF65-F5344CB8AC3E}">
        <p14:creationId xmlns:p14="http://schemas.microsoft.com/office/powerpoint/2010/main" val="3411478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descr="OPL20U25GSXzBJYl68kk8uQGfFKzs7yb1M4KJWUiLk6ZEvGF+qCIPSnY57AbBFCvTW2023.15.47+K4lPs7H94VUqPe2XwIsfPRnrXQE//QTEXxb8/8N4CNc6FpgZahzpTjFhMzSA7T/nHJa11DE8Ng2TP3iAmRczFlmslSuUNOgUeb6yRvs0="/>
          <p:cNvSpPr/>
          <p:nvPr/>
        </p:nvSpPr>
        <p:spPr>
          <a:xfrm>
            <a:off x="381000" y="361950"/>
            <a:ext cx="6858000" cy="584775"/>
          </a:xfrm>
          <a:prstGeom prst="rect">
            <a:avLst/>
          </a:prstGeom>
        </p:spPr>
        <p:txBody>
          <a:bodyPr wrap="square">
            <a:spAutoFit/>
          </a:bodyPr>
          <a:lstStyle/>
          <a:p>
            <a:pPr algn="just">
              <a:spcBef>
                <a:spcPts val="300"/>
              </a:spcBef>
              <a:spcAft>
                <a:spcPts val="300"/>
              </a:spcAft>
            </a:pPr>
            <a:r>
              <a:rPr lang="en-US" sz="3200" i="1">
                <a:solidFill>
                  <a:srgbClr val="0000FF"/>
                </a:solidFill>
                <a:latin typeface="Times New Roman" panose="02020603050405020304" pitchFamily="18" charset="0"/>
                <a:ea typeface="Times New Roman" panose="02020603050405020304" pitchFamily="18" charset="0"/>
              </a:rPr>
              <a:t>C</a:t>
            </a:r>
            <a:r>
              <a:rPr lang="vi-VN" sz="3200" i="1">
                <a:solidFill>
                  <a:srgbClr val="0000FF"/>
                </a:solidFill>
                <a:latin typeface="Times New Roman" panose="02020603050405020304" pitchFamily="18" charset="0"/>
                <a:ea typeface="Times New Roman" panose="02020603050405020304" pitchFamily="18" charset="0"/>
              </a:rPr>
              <a:t>ó những cách nào để thu thập dữ liệu?</a:t>
            </a:r>
            <a:endParaRPr lang="en-US" sz="3200" i="1">
              <a:solidFill>
                <a:srgbClr val="0000FF"/>
              </a:solidFill>
              <a:effectLst/>
              <a:latin typeface="Times New Roman" panose="02020603050405020304" pitchFamily="18" charset="0"/>
              <a:ea typeface="Times New Roman" panose="02020603050405020304" pitchFamily="18" charset="0"/>
            </a:endParaRPr>
          </a:p>
        </p:txBody>
      </p:sp>
      <p:sp>
        <p:nvSpPr>
          <p:cNvPr id="3" name="TextBox 2" descr="OPL20U25GSXzBJYl68kk8uQGfFKzs7yb1M4KJWUiLk6ZEvGF+qCIPSnY57AbBFCvTW2023.15.47+K4lPs7H94VUqPe2XwIsfPRnrXQE//QTEXxb8/8N4CNc6FpgZahzpTjFhMzSA7T/nHJa11DE8Ng2TP3iAmRczFlmslSuUNOgUeb6yRvs0="/>
          <p:cNvSpPr txBox="1"/>
          <p:nvPr/>
        </p:nvSpPr>
        <p:spPr>
          <a:xfrm>
            <a:off x="3505200" y="869781"/>
            <a:ext cx="2819400" cy="584775"/>
          </a:xfrm>
          <a:prstGeom prst="rect">
            <a:avLst/>
          </a:prstGeom>
          <a:noFill/>
        </p:spPr>
        <p:txBody>
          <a:bodyPr wrap="square" rtlCol="0">
            <a:spAutoFit/>
          </a:bodyPr>
          <a:lstStyle/>
          <a:p>
            <a:r>
              <a:rPr lang="en-US" sz="3200" i="1">
                <a:latin typeface="Times New Roman" panose="02020603050405020304" pitchFamily="18" charset="0"/>
                <a:cs typeface="Times New Roman" panose="02020603050405020304" pitchFamily="18" charset="0"/>
              </a:rPr>
              <a:t>Trả lời</a:t>
            </a:r>
          </a:p>
        </p:txBody>
      </p:sp>
      <p:sp>
        <p:nvSpPr>
          <p:cNvPr id="4" name="Rectangle 3" descr="OPL20U25GSXzBJYl68kk8uQGfFKzs7yb1M4KJWUiLk6ZEvGF+qCIPSnY57AbBFCvTW2023.15.47+K4lPs7H94VUqPe2XwIsfPRnrXQE//QTEXxb8/8N4CNc6FpgZahzpTjFhMzSA7T/nHJa11DE8Ng2TP3iAmRczFlmslSuUNOgUeb6yRvs0="/>
          <p:cNvSpPr/>
          <p:nvPr/>
        </p:nvSpPr>
        <p:spPr>
          <a:xfrm>
            <a:off x="408708" y="1377611"/>
            <a:ext cx="8354291" cy="2400657"/>
          </a:xfrm>
          <a:prstGeom prst="rect">
            <a:avLst/>
          </a:prstGeom>
        </p:spPr>
        <p:txBody>
          <a:bodyPr wrap="square">
            <a:spAutoFit/>
          </a:bodyPr>
          <a:lstStyle/>
          <a:p>
            <a:pPr algn="just">
              <a:spcBef>
                <a:spcPts val="300"/>
              </a:spcBef>
              <a:spcAft>
                <a:spcPts val="300"/>
              </a:spcAft>
            </a:pPr>
            <a:r>
              <a:rPr lang="vi-VN" sz="2800">
                <a:solidFill>
                  <a:srgbClr val="000000"/>
                </a:solidFill>
                <a:latin typeface="Times New Roman" panose="02020603050405020304" pitchFamily="18" charset="0"/>
                <a:ea typeface="Times New Roman" panose="02020603050405020304" pitchFamily="18" charset="0"/>
              </a:rPr>
              <a:t>Những cách có thể thu thập dữ liệu như: </a:t>
            </a:r>
          </a:p>
          <a:p>
            <a:pPr algn="just">
              <a:spcBef>
                <a:spcPts val="300"/>
              </a:spcBef>
              <a:spcAft>
                <a:spcPts val="300"/>
              </a:spcAft>
            </a:pPr>
            <a:r>
              <a:rPr lang="vi-VN" sz="2800">
                <a:solidFill>
                  <a:srgbClr val="000000"/>
                </a:solidFill>
                <a:latin typeface="Times New Roman" panose="02020603050405020304" pitchFamily="18" charset="0"/>
                <a:ea typeface="Times New Roman" panose="02020603050405020304" pitchFamily="18" charset="0"/>
              </a:rPr>
              <a:t>+ Thu thập từ q</a:t>
            </a:r>
            <a:r>
              <a:rPr lang="en-US" sz="2800">
                <a:solidFill>
                  <a:srgbClr val="000000"/>
                </a:solidFill>
                <a:latin typeface="Times New Roman" panose="02020603050405020304" pitchFamily="18" charset="0"/>
                <a:ea typeface="Times New Roman" panose="02020603050405020304" pitchFamily="18" charset="0"/>
              </a:rPr>
              <a:t>uan sát, lập phiếu điều tra, tiến hành phỏng v</a:t>
            </a:r>
            <a:r>
              <a:rPr lang="vi-VN" sz="2800">
                <a:solidFill>
                  <a:srgbClr val="000000"/>
                </a:solidFill>
                <a:latin typeface="Times New Roman" panose="02020603050405020304" pitchFamily="18" charset="0"/>
                <a:ea typeface="Times New Roman" panose="02020603050405020304" pitchFamily="18" charset="0"/>
              </a:rPr>
              <a:t>ấ</a:t>
            </a:r>
            <a:r>
              <a:rPr lang="en-US" sz="2800">
                <a:solidFill>
                  <a:srgbClr val="000000"/>
                </a:solidFill>
                <a:latin typeface="Times New Roman" panose="02020603050405020304" pitchFamily="18" charset="0"/>
                <a:ea typeface="Times New Roman" panose="02020603050405020304" pitchFamily="18" charset="0"/>
              </a:rPr>
              <a:t>n, … </a:t>
            </a:r>
            <a:endParaRPr lang="vi-VN" sz="2800">
              <a:solidFill>
                <a:srgbClr val="000000"/>
              </a:solidFill>
              <a:latin typeface="Times New Roman" panose="02020603050405020304" pitchFamily="18" charset="0"/>
              <a:ea typeface="Times New Roman" panose="02020603050405020304" pitchFamily="18" charset="0"/>
            </a:endParaRPr>
          </a:p>
          <a:p>
            <a:pPr algn="just">
              <a:spcBef>
                <a:spcPts val="300"/>
              </a:spcBef>
              <a:spcAft>
                <a:spcPts val="300"/>
              </a:spcAft>
            </a:pPr>
            <a:r>
              <a:rPr lang="vi-VN" sz="2800">
                <a:solidFill>
                  <a:srgbClr val="000000"/>
                </a:solidFill>
                <a:latin typeface="Times New Roman" panose="02020603050405020304" pitchFamily="18" charset="0"/>
                <a:ea typeface="Times New Roman" panose="02020603050405020304" pitchFamily="18" charset="0"/>
              </a:rPr>
              <a:t>+ H</a:t>
            </a:r>
            <a:r>
              <a:rPr lang="en-US" sz="2800">
                <a:solidFill>
                  <a:srgbClr val="000000"/>
                </a:solidFill>
                <a:latin typeface="Times New Roman" panose="02020603050405020304" pitchFamily="18" charset="0"/>
                <a:ea typeface="Times New Roman" panose="02020603050405020304" pitchFamily="18" charset="0"/>
              </a:rPr>
              <a:t>oặc thu thập từ những nguồn có sẵn như sách, báo, trang web, </a:t>
            </a:r>
            <a:r>
              <a:rPr lang="vi-VN" sz="2800">
                <a:solidFill>
                  <a:srgbClr val="000000"/>
                </a:solidFill>
                <a:latin typeface="Times New Roman" panose="02020603050405020304" pitchFamily="18" charset="0"/>
                <a:ea typeface="Times New Roman" panose="02020603050405020304" pitchFamily="18" charset="0"/>
              </a:rPr>
              <a:t>các phương tiện thông tin đại chúng. </a:t>
            </a:r>
            <a:endParaRPr lang="en-US" sz="28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28752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fade">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fade">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fade">
                                      <p:cBhvr>
                                        <p:cTn id="2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3140</TotalTime>
  <Words>2467</Words>
  <Application>Microsoft Office PowerPoint</Application>
  <PresentationFormat>On-screen Show (16:9)</PresentationFormat>
  <Paragraphs>177</Paragraphs>
  <Slides>33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33</vt:i4>
      </vt:variant>
    </vt:vector>
  </HeadingPairs>
  <TitlesOfParts>
    <vt:vector size="40" baseType="lpstr">
      <vt:lpstr>Arial</vt:lpstr>
      <vt:lpstr>Calibri</vt:lpstr>
      <vt:lpstr>Calibri Light</vt:lpstr>
      <vt:lpstr>Cambria Math</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Thuan Nguyen Thi My</dc:creator>
  <cp:lastModifiedBy>A36697 Dương Tuấn Anh</cp:lastModifiedBy>
  <cp:revision>342</cp:revision>
  <dcterms:created xsi:type="dcterms:W3CDTF">2021-07-22T17:31:00Z</dcterms:created>
  <dcterms:modified xsi:type="dcterms:W3CDTF">2025-02-18T03:57:38Z</dcterms:modified>
</cp:coreProperties>
</file>