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1" r:id="rId3"/>
    <p:sldId id="260" r:id="rId4"/>
    <p:sldId id="290" r:id="rId5"/>
    <p:sldId id="291" r:id="rId6"/>
    <p:sldId id="292" r:id="rId7"/>
    <p:sldId id="270" r:id="rId8"/>
    <p:sldId id="271" r:id="rId9"/>
    <p:sldId id="293" r:id="rId10"/>
    <p:sldId id="294" r:id="rId11"/>
    <p:sldId id="295" r:id="rId12"/>
    <p:sldId id="274" r:id="rId13"/>
    <p:sldId id="275" r:id="rId14"/>
    <p:sldId id="277" r:id="rId15"/>
    <p:sldId id="285" r:id="rId16"/>
    <p:sldId id="28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4" autoAdjust="0"/>
    <p:restoredTop sz="94660"/>
  </p:normalViewPr>
  <p:slideViewPr>
    <p:cSldViewPr snapToGrid="0">
      <p:cViewPr>
        <p:scale>
          <a:sx n="80" d="100"/>
          <a:sy n="80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623-AE33-4F83-AF40-071E020D8CD4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680A-E3EC-4E6E-BC07-09D0D89F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5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t>21/3/2022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Orb5Bz3bx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vietnamnet.vn/dataimages/201003/original/images1929734_image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33" y="2405247"/>
            <a:ext cx="1751611" cy="131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óc nhí - Blog - Nhật ký Sóc Nhí - Rừng nhiệt đớ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21" y="592557"/>
            <a:ext cx="1429693" cy="1034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vietnamnet.vn/dataimages/201003/original/images1929751_image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532" y="5111969"/>
            <a:ext cx="2001468" cy="1501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NHAC MO DAU BAI H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912" end="3716.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144500" y="2314204"/>
            <a:ext cx="609600" cy="609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70538" y="1483207"/>
            <a:ext cx="113066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24: RỪNG NHIỆT ĐỚI</a:t>
            </a:r>
          </a:p>
        </p:txBody>
      </p:sp>
      <p:pic>
        <p:nvPicPr>
          <p:cNvPr id="20" name="Tieng hai au va bi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363623" y="4356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8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8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2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29539" y="345008"/>
            <a:ext cx="5966935" cy="584775"/>
            <a:chOff x="994820" y="496392"/>
            <a:chExt cx="5706059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706059" cy="495365"/>
              <a:chOff x="3532280" y="5381090"/>
              <a:chExt cx="5706059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753372" y="5381090"/>
                <a:ext cx="48496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5" y="496392"/>
              <a:ext cx="4808457" cy="62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2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Bảo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vệ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rừng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nhiệt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đới</a:t>
              </a:r>
              <a:endParaRPr lang="zh-CN" altLang="en-US" sz="32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3" y="322262"/>
            <a:ext cx="3541712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178" y="1040585"/>
            <a:ext cx="716477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nl-NL" sz="3200" b="1" dirty="0">
                <a:latin typeface="Times New Roman" pitchFamily="18" charset="0"/>
                <a:ea typeface="Calibri"/>
                <a:cs typeface="Times New Roman" pitchFamily="18" charset="0"/>
              </a:rPr>
              <a:t>Hiện trạng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Diện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tích rừng nhiệt đới đang giảm ở mức báo động, mỗi năm mất đi 130 nghìn </a:t>
            </a: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km2 do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cháy rừng và các hoạt động của con </a:t>
            </a: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người.</a:t>
            </a:r>
            <a:endParaRPr lang="en-US" sz="24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29539" y="345008"/>
            <a:ext cx="5966935" cy="584775"/>
            <a:chOff x="994820" y="496392"/>
            <a:chExt cx="5706059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706059" cy="495365"/>
              <a:chOff x="3532280" y="5381090"/>
              <a:chExt cx="5706059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753372" y="5381090"/>
                <a:ext cx="48496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5" y="496392"/>
              <a:ext cx="4808457" cy="62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2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Bảo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vệ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rừng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nhiệt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đới</a:t>
              </a:r>
              <a:endParaRPr lang="zh-CN" altLang="en-US" sz="32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3" y="322262"/>
            <a:ext cx="3541712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178" y="1040585"/>
            <a:ext cx="7892495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nl-NL" sz="3200" b="1" dirty="0">
                <a:latin typeface="Times New Roman" pitchFamily="18" charset="0"/>
                <a:ea typeface="Calibri"/>
                <a:cs typeface="Times New Roman" pitchFamily="18" charset="0"/>
              </a:rPr>
              <a:t>Các giải pháp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nl-NL" sz="3200" b="1" dirty="0">
                <a:latin typeface="Times New Roman" pitchFamily="18" charset="0"/>
                <a:ea typeface="Calibri"/>
                <a:cs typeface="Times New Roman" pitchFamily="18" charset="0"/>
              </a:rPr>
              <a:t>bảo vệ rừng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+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Nghiêm cấm khai thác ở những khu vực rừng phòng hộ, rừng đặc dụng, rừng nguy cấp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+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Phân công khu vực bảo vệ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+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Tuyên truyền về tầm quan trọng của rừng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+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Sử dụng sản phẩm từ rừng tiết kiệm và hiệu quả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nl-NL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+ </a:t>
            </a:r>
            <a:r>
              <a:rPr lang="nl-NL" sz="3200" dirty="0">
                <a:latin typeface="Times New Roman" pitchFamily="18" charset="0"/>
                <a:ea typeface="Calibri"/>
                <a:cs typeface="Times New Roman" pitchFamily="18" charset="0"/>
              </a:rPr>
              <a:t>Không đốt rừng làm nương rẫy...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3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09801" y="953085"/>
            <a:ext cx="117112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 tập 1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Lựa chọn đáp án đúng</a:t>
            </a:r>
            <a:endParaRPr lang="en-US" sz="2800" b="1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9195" y="2262696"/>
            <a:ext cx="283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sz="24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a. Đáp án </a:t>
            </a:r>
            <a:r>
              <a:rPr lang="en-US" sz="2400" b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A</a:t>
            </a:r>
            <a:endParaRPr lang="en-US" sz="2400" b="1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en-US" sz="24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b. Đáp án </a:t>
            </a:r>
            <a:r>
              <a:rPr lang="en-US" sz="2400" b="1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</a:t>
            </a:r>
            <a:endParaRPr lang="en-US" sz="2400" b="1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25" y="1464227"/>
            <a:ext cx="8159313" cy="50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4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 tập 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82" y="1213885"/>
            <a:ext cx="4949980" cy="529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4162" y="1665084"/>
            <a:ext cx="3659360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latin typeface="Times New Roman"/>
                <a:ea typeface="Calibri"/>
                <a:cs typeface="Times New Roman"/>
              </a:rPr>
              <a:t>4</a:t>
            </a:r>
            <a:r>
              <a:rPr lang="en-US" sz="2400" b="1">
                <a:latin typeface="Times New Roman"/>
                <a:ea typeface="Calibri"/>
                <a:cs typeface="Times New Roman"/>
              </a:rPr>
              <a:t>. Tầng cây vượt tán.</a:t>
            </a:r>
            <a:endParaRPr lang="en-US" sz="2400" b="1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8716" y="5693628"/>
            <a:ext cx="383874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1. Tầng cỏ quyết và cây bụi.</a:t>
            </a:r>
            <a:endParaRPr lang="en-US" sz="2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1180" y="4541722"/>
            <a:ext cx="410484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2. Tầng cây gỗ trung bình.</a:t>
            </a:r>
            <a:endParaRPr lang="en-US" sz="2400" b="1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524" y="2892839"/>
            <a:ext cx="313662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2400" b="1">
                <a:latin typeface="Times New Roman"/>
                <a:ea typeface="Calibri"/>
                <a:cs typeface="Times New Roman"/>
              </a:rPr>
              <a:t>3. Tầng cây gỗ cao.</a:t>
            </a:r>
            <a:endParaRPr lang="en-US" sz="2400" b="1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89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4579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 DỤNG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98764" y="1348120"/>
            <a:ext cx="1135280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Hãy giải thích vì sao rừng nhiệt đới có nhiều tầng.</a:t>
            </a:r>
            <a:endParaRPr lang="en-US" sz="36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4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Ở Việt Nam, kiều rừng nhiệt đới nào chiếm ưu thế? Em hăy tìm hiểu về kiều rừng đổ.</a:t>
            </a:r>
            <a:endParaRPr lang="en-US" sz="360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4579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 DỤNG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9195" y="1061940"/>
            <a:ext cx="11352809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>
              <a:lnSpc>
                <a:spcPct val="115000"/>
              </a:lnSpc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Hãy giải thích vì sao rừng nhiệt đới có nhiều tầng.</a:t>
            </a:r>
            <a:endParaRPr lang="en-US" sz="32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94" y="1680633"/>
            <a:ext cx="11352809" cy="4025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vì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Môi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xích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đạo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ẩm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ẩm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dồi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dào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mưa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lớn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rậm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xanh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quanh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năm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phong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phú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chủng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Mỗi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cây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thích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ánh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ẩm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nên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khí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hậu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thực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còn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phụ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ánh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sáng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ẩm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,…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phù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hợp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sống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phát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triển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cây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6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02557" y="19293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4579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 DỤNG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9195" y="878306"/>
            <a:ext cx="1135280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en-US" sz="3200" b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Ở Việt Nam, kiều rừng nhiệt đới nào chiếm ưu thế? Em hăy tìm hiểu về kiều rừng đổ.</a:t>
            </a:r>
            <a:endParaRPr lang="en-US" sz="320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253" y="2139955"/>
            <a:ext cx="11313940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* Ở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Nam,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gió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mùa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chiếm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ưu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 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*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số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tiêu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gió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mùa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: 330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cây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2460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tầng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320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loài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sinh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nhau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rậm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xanh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quanh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năm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Đồng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cỏ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cao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đới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 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latin typeface="Times New Roman"/>
                <a:ea typeface="Calibri"/>
                <a:cs typeface="Times New Roman"/>
              </a:rPr>
              <a:t>     +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ngập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mặn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 </a:t>
            </a:r>
            <a:endParaRPr lang="en-US" sz="2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Phân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bố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dạng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hình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môi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i="1" dirty="0" err="1">
                <a:latin typeface="Times New Roman"/>
                <a:ea typeface="Calibri"/>
                <a:cs typeface="Times New Roman"/>
              </a:rPr>
              <a:t>nhau</a:t>
            </a:r>
            <a:r>
              <a:rPr lang="en-US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5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87134" y="2256209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Cô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0" y="1678431"/>
            <a:ext cx="1446958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04224" y="2203500"/>
              <a:ext cx="12458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8378" y="1967332"/>
            <a:ext cx="1555234" cy="1168595"/>
            <a:chOff x="6448378" y="1967332"/>
            <a:chExt cx="1555234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48378" y="2175921"/>
              <a:ext cx="15552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Thầy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403966"/>
            <a:ext cx="3731017" cy="831909"/>
            <a:chOff x="994820" y="289666"/>
            <a:chExt cx="5886671" cy="831909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289666"/>
              <a:ext cx="42697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MỞ ĐẦU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5" y="1235876"/>
            <a:ext cx="9541566" cy="534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776058" y="1826548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1.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Đặc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điểm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rừng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nhiệt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đới</a:t>
            </a:r>
            <a:endParaRPr lang="zh-CN" altLang="en-US" sz="2800" dirty="0"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22971" y="2958925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Bảo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vệ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rừng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nhiệt</a:t>
            </a:r>
            <a:r>
              <a:rPr lang="en-US" altLang="zh-CN" sz="2800" dirty="0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đới</a:t>
            </a:r>
            <a:endParaRPr lang="zh-CN" altLang="en-US" sz="2800" dirty="0"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300946" y="694090"/>
            <a:ext cx="582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mtClean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24: RỪNG NHIỆT ĐỚI</a:t>
            </a:r>
            <a:endParaRPr lang="zh-CN" altLang="en-US" sz="3600" b="1" dirty="0"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1" y="433706"/>
            <a:ext cx="6294661" cy="522068"/>
            <a:chOff x="994820" y="525519"/>
            <a:chExt cx="5664588" cy="596056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588224"/>
              <a:ext cx="5664588" cy="533351"/>
              <a:chOff x="3532280" y="5343104"/>
              <a:chExt cx="5664588" cy="533351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800171" y="5343104"/>
                <a:ext cx="39669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363738" y="525519"/>
              <a:ext cx="4898973" cy="527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1. </a:t>
              </a:r>
              <a:r>
                <a:rPr lang="en-US" altLang="zh-CN" sz="24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Đặc</a:t>
              </a:r>
              <a:r>
                <a:rPr lang="en-US" altLang="zh-CN" sz="24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điểm</a:t>
              </a:r>
              <a:r>
                <a:rPr lang="en-US" altLang="zh-CN" sz="24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rừng</a:t>
              </a:r>
              <a:r>
                <a:rPr lang="en-US" altLang="zh-CN" sz="24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nhiệt</a:t>
              </a:r>
              <a:r>
                <a:rPr lang="en-US" altLang="zh-CN" sz="24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đới</a:t>
              </a:r>
              <a:endParaRPr lang="zh-CN" altLang="en-US" sz="24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32509" y="2522290"/>
            <a:ext cx="7885216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479" y="296885"/>
            <a:ext cx="3546206" cy="621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623" y="1394759"/>
            <a:ext cx="4814138" cy="914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1: </a:t>
            </a:r>
            <a:endParaRPr lang="en-US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chung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nhiệt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đới</a:t>
            </a:r>
            <a:endParaRPr lang="en-US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3336" y="433706"/>
            <a:ext cx="3070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youtu.be/Orb5Bz3bxrA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83066" y="373843"/>
            <a:ext cx="6294661" cy="522068"/>
            <a:chOff x="994820" y="525519"/>
            <a:chExt cx="5664588" cy="596056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588224"/>
              <a:ext cx="5664588" cy="533351"/>
              <a:chOff x="3532280" y="5343104"/>
              <a:chExt cx="5664588" cy="533351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800171" y="5343104"/>
                <a:ext cx="39669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363738" y="525519"/>
              <a:ext cx="4898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Đặc điểm rừng nhiệt đới</a:t>
              </a:r>
              <a:endParaRPr lang="zh-CN" altLang="en-US" sz="3200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83066" y="901257"/>
            <a:ext cx="800397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Nhiệm vụ 2: </a:t>
            </a:r>
            <a:endParaRPr lang="en-US" sz="2800" b="1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Kiểu 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rừng mưa nhiệt đới và rừng nhiệt đới gió mùa</a:t>
            </a:r>
            <a:endParaRPr lang="en-US" sz="280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67422"/>
              </p:ext>
            </p:extLst>
          </p:nvPr>
        </p:nvGraphicFramePr>
        <p:xfrm>
          <a:off x="794030" y="2548453"/>
          <a:ext cx="7231747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3615175"/>
                <a:gridCol w="3616572"/>
              </a:tblGrid>
              <a:tr h="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Rừng  nhiệt đới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Phân bố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Nhiệt độ TB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Lượng mưa TB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Động vật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Thực vật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Sự khác nhau  của rừng mưa nhiệt đới và rừng nhiệt đới gió mùa</a:t>
                      </a:r>
                      <a:r>
                        <a:rPr lang="nl-NL" sz="2400" b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4324" y="1942108"/>
            <a:ext cx="7481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800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nl-NL" sz="28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hảo luận nhóm 5’ và hoàn thành bảng sau:</a:t>
            </a:r>
            <a:endParaRPr kumimoji="0" lang="nl-NL" sz="2800" b="1" i="0" u="none" strike="noStrike" cap="none" normalizeH="0" baseline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33361" y="255092"/>
            <a:ext cx="3269672" cy="31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645236" y="3363534"/>
            <a:ext cx="3254170" cy="31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3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83066" y="373843"/>
            <a:ext cx="6294661" cy="584775"/>
            <a:chOff x="994820" y="525519"/>
            <a:chExt cx="5664588" cy="667650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588224"/>
              <a:ext cx="5664588" cy="533351"/>
              <a:chOff x="3532280" y="5343104"/>
              <a:chExt cx="5664588" cy="533351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800171" y="5343104"/>
                <a:ext cx="39669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363738" y="525519"/>
              <a:ext cx="4898973" cy="66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1.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Đặc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điểm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rừng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nhiệt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đới</a:t>
              </a:r>
              <a:endParaRPr lang="zh-CN" altLang="en-US" sz="32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33361" y="255092"/>
            <a:ext cx="3269672" cy="318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645236" y="3363534"/>
            <a:ext cx="3254170" cy="317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16766"/>
              </p:ext>
            </p:extLst>
          </p:nvPr>
        </p:nvGraphicFramePr>
        <p:xfrm>
          <a:off x="283066" y="1033154"/>
          <a:ext cx="8124663" cy="5356123"/>
        </p:xfrm>
        <a:graphic>
          <a:graphicData uri="http://schemas.openxmlformats.org/drawingml/2006/table">
            <a:tbl>
              <a:tblPr firstRow="1" firstCol="1" bandRow="1"/>
              <a:tblGrid>
                <a:gridCol w="1961294"/>
                <a:gridCol w="6163369"/>
              </a:tblGrid>
              <a:tr h="343260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Rừng  nhiệt đới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56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Phân bố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203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Nhiệt độ TB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9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Lượng mưa TB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614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Động vật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614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Thực vật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4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nl-NL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nl-NL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Sự </a:t>
                      </a:r>
                      <a:r>
                        <a:rPr lang="nl-NL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khác nhau  của rừng mưa nhiệt đới và rừng nhiệt đới gió mùa</a:t>
                      </a:r>
                      <a:r>
                        <a:rPr lang="nl-NL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8603" y="135447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ừ vùng Xích đạo đến hết vành đai nhiệt đới ở cả bán cầu Bắc và bán cầu Nam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6461" y="2082964"/>
            <a:ext cx="3807453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hiệt độ trung bình năm trên 21 °</a:t>
            </a: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0138" y="2386465"/>
            <a:ext cx="4583306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ượng mưa trung bình năm trên 1 700 mm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8603" y="2782345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Động vật rất phong phú, nhiều loài sống trên cây, leo trèo giỏi như khỉ, vượn,... nhiều loài chim ăn quả có màu sắc sặc sỡ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8603" y="3809436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Rừng gồm nhiều tầng: trong rừng có nhiều loài cây thân gỗ, dây leo chẳng chịt; phong lan, tầm gửi, địa y bám trên thân cây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065" y="5180348"/>
            <a:ext cx="804153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Ít tầng hơn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Phần lớn cây trong rừng bị rụng lá về mùa khô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 fontAlgn="base">
              <a:lnSpc>
                <a:spcPct val="115000"/>
              </a:lnSpc>
            </a:pPr>
            <a:r>
              <a:rPr lang="nl-NL" sz="2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Rừng thoáng và không ẩm ướt bằng rừng mưa nhiệt đới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5509028" y="3905866"/>
            <a:ext cx="4317209" cy="573459"/>
            <a:chOff x="3756428" y="2385641"/>
            <a:chExt cx="4317209" cy="573459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56428" y="2385641"/>
              <a:ext cx="4317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2. Bảo vệ rừng nhiệt đới</a:t>
              </a:r>
              <a:endParaRPr lang="zh-CN" altLang="en-US" sz="280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3467197" y="492210"/>
            <a:ext cx="5826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36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BÀI 24: RỪNG NHIỆT ĐỚI</a:t>
            </a:r>
            <a:endParaRPr lang="zh-CN" altLang="en-US" sz="3600" b="1" dirty="0"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29539" y="345008"/>
            <a:ext cx="7085661" cy="584775"/>
            <a:chOff x="994820" y="496392"/>
            <a:chExt cx="5706059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706059" cy="495365"/>
              <a:chOff x="3532280" y="5381090"/>
              <a:chExt cx="5706059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753372" y="5381090"/>
                <a:ext cx="48496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5" y="496392"/>
              <a:ext cx="4808457" cy="62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2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.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Bảo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vệ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rừng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nhiệt</a:t>
              </a:r>
              <a:r>
                <a:rPr lang="en-US" altLang="zh-CN" sz="3200" b="1" dirty="0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 </a:t>
              </a:r>
              <a:r>
                <a:rPr lang="en-US" altLang="zh-CN" sz="3200" b="1" dirty="0" err="1" smtClean="0">
                  <a:latin typeface="Times New Roman" pitchFamily="18" charset="0"/>
                  <a:ea typeface="汉仪喵魂体W" panose="00020600040101010101" pitchFamily="18" charset="-122"/>
                  <a:cs typeface="Times New Roman" pitchFamily="18" charset="0"/>
                </a:rPr>
                <a:t>đới</a:t>
              </a:r>
              <a:endParaRPr lang="zh-CN" altLang="en-US" sz="3200" b="1" dirty="0"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41940" y="1440417"/>
            <a:ext cx="629392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HS thảo luận cặp </a:t>
            </a:r>
            <a:r>
              <a:rPr lang="nl-NL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đôi 5’ </a:t>
            </a:r>
            <a:r>
              <a:rPr lang="nl-NL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 nội dung:</a:t>
            </a:r>
            <a:endParaRPr lang="en-US" sz="3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1. Vai trò của rừng nhiệt đới.</a:t>
            </a:r>
            <a:endParaRPr lang="en-US" sz="3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Hiện trạng rừng nhiệt đới.</a:t>
            </a:r>
            <a:endParaRPr lang="en-US" sz="32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3. Các giải pháp bảo vệ </a:t>
            </a:r>
            <a:r>
              <a:rPr lang="nl-NL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rừng.</a:t>
            </a:r>
            <a:endParaRPr lang="en-US" sz="32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3" y="322262"/>
            <a:ext cx="3541712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229539" y="345008"/>
            <a:ext cx="5966935" cy="584775"/>
            <a:chOff x="994820" y="496392"/>
            <a:chExt cx="5706059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706059" cy="495365"/>
              <a:chOff x="3532280" y="5381090"/>
              <a:chExt cx="5706059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753372" y="5381090"/>
                <a:ext cx="484967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5" y="496392"/>
              <a:ext cx="4808457" cy="625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2</a:t>
              </a:r>
              <a:r>
                <a:rPr lang="en-US" altLang="zh-CN" sz="3200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. </a:t>
              </a:r>
              <a:r>
                <a:rPr lang="en-US" altLang="zh-CN" sz="3200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Bảo</a:t>
              </a:r>
              <a:r>
                <a:rPr lang="en-US" altLang="zh-CN" sz="3200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vệ</a:t>
              </a:r>
              <a:r>
                <a:rPr lang="en-US" altLang="zh-CN" sz="3200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rừng</a:t>
              </a:r>
              <a:r>
                <a:rPr lang="en-US" altLang="zh-CN" sz="3200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nhiệt</a:t>
              </a:r>
              <a:r>
                <a:rPr lang="en-US" altLang="zh-CN" sz="3200" dirty="0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en-US" altLang="zh-CN" sz="3200" dirty="0" err="1" smtClean="0"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đới</a:t>
              </a:r>
              <a:endParaRPr lang="zh-CN" altLang="en-US" sz="3200" dirty="0"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73" y="322262"/>
            <a:ext cx="3541712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9179" y="1040585"/>
            <a:ext cx="76516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>
                <a:latin typeface="Times New Roman"/>
                <a:ea typeface="Calibri"/>
                <a:cs typeface="Times New Roman"/>
              </a:rPr>
              <a:t>- </a:t>
            </a:r>
            <a:r>
              <a:rPr lang="nl-NL" sz="3200" b="1" dirty="0">
                <a:latin typeface="Times New Roman"/>
                <a:ea typeface="Calibri"/>
                <a:cs typeface="Times New Roman"/>
              </a:rPr>
              <a:t>Vai trò: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 </a:t>
            </a:r>
            <a:endParaRPr lang="nl-NL" sz="3200" dirty="0" smtClean="0">
              <a:latin typeface="Times New Roman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/>
                <a:ea typeface="Calibri"/>
                <a:cs typeface="Times New Roman"/>
              </a:rPr>
              <a:t>     + Hết 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sức quan trọng đối với việc </a:t>
            </a:r>
            <a:r>
              <a:rPr lang="nl-NL" sz="3200" dirty="0" smtClean="0">
                <a:latin typeface="Times New Roman"/>
                <a:ea typeface="Calibri"/>
                <a:cs typeface="Times New Roman"/>
              </a:rPr>
              <a:t>ổn 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định khí hậu Trái </a:t>
            </a:r>
            <a:r>
              <a:rPr lang="nl-NL" sz="3200" dirty="0" smtClean="0">
                <a:latin typeface="Times New Roman"/>
                <a:ea typeface="Calibri"/>
                <a:cs typeface="Times New Roman"/>
              </a:rPr>
              <a:t>Đất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.</a:t>
            </a:r>
            <a:endParaRPr lang="nl-NL" sz="3200" dirty="0" smtClean="0">
              <a:latin typeface="Times New Roman"/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/>
                <a:ea typeface="Calibri"/>
                <a:cs typeface="Times New Roman"/>
              </a:rPr>
              <a:t>     + Là 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nơi bảo tồn đa dạng sinh </a:t>
            </a:r>
            <a:r>
              <a:rPr lang="nl-NL" sz="3200" dirty="0" smtClean="0">
                <a:latin typeface="Times New Roman"/>
                <a:ea typeface="Calibri"/>
                <a:cs typeface="Times New Roman"/>
              </a:rPr>
              <a:t>học.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nl-NL" sz="3200" dirty="0" smtClean="0">
                <a:latin typeface="Times New Roman"/>
                <a:ea typeface="Calibri"/>
                <a:cs typeface="Times New Roman"/>
              </a:rPr>
              <a:t>     + Là nguồn </a:t>
            </a:r>
            <a:r>
              <a:rPr lang="nl-NL" sz="3200" dirty="0">
                <a:latin typeface="Times New Roman"/>
                <a:ea typeface="Calibri"/>
                <a:cs typeface="Times New Roman"/>
              </a:rPr>
              <a:t>dược liệu, thực phẩm </a:t>
            </a:r>
            <a:r>
              <a:rPr lang="nl-NL" sz="3200" dirty="0" smtClean="0">
                <a:latin typeface="Times New Roman"/>
                <a:ea typeface="Calibri"/>
                <a:cs typeface="Times New Roman"/>
              </a:rPr>
              <a:t>và gỗ.</a:t>
            </a: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41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810</Words>
  <Application>Microsoft Office PowerPoint</Application>
  <PresentationFormat>Custom</PresentationFormat>
  <Paragraphs>113</Paragraphs>
  <Slides>17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93</cp:revision>
  <dcterms:created xsi:type="dcterms:W3CDTF">2020-11-02T15:38:20Z</dcterms:created>
  <dcterms:modified xsi:type="dcterms:W3CDTF">2022-03-21T15:05:20Z</dcterms:modified>
</cp:coreProperties>
</file>