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20" r:id="rId2"/>
    <p:sldMasterId id="2147483732" r:id="rId3"/>
  </p:sldMasterIdLst>
  <p:notesMasterIdLst>
    <p:notesMasterId r:id="rId36"/>
  </p:notesMasterIdLst>
  <p:sldIdLst>
    <p:sldId id="532" r:id="rId4"/>
    <p:sldId id="533" r:id="rId5"/>
    <p:sldId id="426" r:id="rId6"/>
    <p:sldId id="319" r:id="rId7"/>
    <p:sldId id="427" r:id="rId8"/>
    <p:sldId id="434" r:id="rId9"/>
    <p:sldId id="428" r:id="rId10"/>
    <p:sldId id="485" r:id="rId11"/>
    <p:sldId id="510" r:id="rId12"/>
    <p:sldId id="509" r:id="rId13"/>
    <p:sldId id="508" r:id="rId14"/>
    <p:sldId id="523" r:id="rId15"/>
    <p:sldId id="511" r:id="rId16"/>
    <p:sldId id="512" r:id="rId17"/>
    <p:sldId id="513" r:id="rId18"/>
    <p:sldId id="535" r:id="rId19"/>
    <p:sldId id="514" r:id="rId20"/>
    <p:sldId id="515" r:id="rId21"/>
    <p:sldId id="516" r:id="rId22"/>
    <p:sldId id="517" r:id="rId23"/>
    <p:sldId id="407" r:id="rId24"/>
    <p:sldId id="408" r:id="rId25"/>
    <p:sldId id="520" r:id="rId26"/>
    <p:sldId id="521" r:id="rId27"/>
    <p:sldId id="524" r:id="rId28"/>
    <p:sldId id="525" r:id="rId29"/>
    <p:sldId id="526" r:id="rId30"/>
    <p:sldId id="527" r:id="rId31"/>
    <p:sldId id="528" r:id="rId32"/>
    <p:sldId id="529" r:id="rId33"/>
    <p:sldId id="530" r:id="rId34"/>
    <p:sldId id="531" r:id="rId35"/>
  </p:sldIdLst>
  <p:sldSz cx="18288000" cy="10287000"/>
  <p:notesSz cx="6858000" cy="9144000"/>
  <p:embeddedFontLst>
    <p:embeddedFont>
      <p:font typeface="#9Slide05 FS Blonde Script" panose="03000503000000000000" pitchFamily="65" charset="0"/>
      <p:italic r:id="rId37"/>
    </p:embeddedFont>
    <p:embeddedFont>
      <p:font typeface="#9Slide05 SVNVanilla Daisy Pro" panose="00000500000000000000" pitchFamily="2" charset="0"/>
      <p:regular r:id="rId38"/>
    </p:embeddedFont>
    <p:embeddedFont>
      <p:font typeface="#9Slide07 SVNGuerrilla" panose="00000500000000000000" pitchFamily="2" charset="0"/>
      <p:regular r:id="rId39"/>
    </p:embeddedFont>
    <p:embeddedFont>
      <p:font typeface="Calibri Light" panose="020F0302020204030204" pitchFamily="34" charset="0"/>
      <p:regular r:id="rId40"/>
      <p:italic r:id="rId41"/>
    </p:embeddedFont>
    <p:embeddedFont>
      <p:font typeface="Calibri" panose="020F0502020204030204" pitchFamily="34" charset="0"/>
      <p:regular r:id="rId42"/>
      <p:bold r:id="rId43"/>
      <p:italic r:id="rId44"/>
      <p:boldItalic r:id="rId45"/>
    </p:embeddedFont>
    <p:embeddedFont>
      <p:font typeface="Cambria" panose="02040503050406030204" pitchFamily="18" charset="0"/>
      <p:regular r:id="rId46"/>
      <p:bold r:id="rId47"/>
      <p:italic r:id="rId48"/>
      <p:boldItalic r:id="rId49"/>
    </p:embeddedFont>
    <p:embeddedFont>
      <p:font typeface="#9Slide04 Maitree SemiBold" panose="00000700000000000000" pitchFamily="2" charset="-34"/>
      <p:bold r:id="rId50"/>
    </p:embeddedFont>
    <p:embeddedFont>
      <p:font typeface="#9Slide04 Maitree Medium" panose="00000600000000000000" pitchFamily="2" charset="-34"/>
      <p:regular r:id="rId51"/>
    </p:embeddedFont>
    <p:embeddedFont>
      <p:font typeface="#9Slide05 Good Vibes Pro" panose="02000507080000020002" pitchFamily="2"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DCDC"/>
    <a:srgbClr val="F8A4A4"/>
    <a:srgbClr val="D3E5DE"/>
    <a:srgbClr val="A8CBBD"/>
    <a:srgbClr val="B0A8CB"/>
    <a:srgbClr val="F8DF8C"/>
    <a:srgbClr val="CFAD8A"/>
    <a:srgbClr val="13538A"/>
    <a:srgbClr val="2C92D5"/>
    <a:srgbClr val="37C9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94364" autoAdjust="0"/>
  </p:normalViewPr>
  <p:slideViewPr>
    <p:cSldViewPr>
      <p:cViewPr varScale="1">
        <p:scale>
          <a:sx n="43" d="100"/>
          <a:sy n="43" d="100"/>
        </p:scale>
        <p:origin x="772"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903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2001C-F5E1-4E45-BB06-4995BDB00B68}" type="datetimeFigureOut">
              <a:rPr lang="en-US" smtClean="0"/>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2235F-CBD4-4275-A14B-69DBBBB67F08}" type="slidenum">
              <a:rPr lang="en-US" smtClean="0"/>
              <a:t>‹#›</a:t>
            </a:fld>
            <a:endParaRPr lang="en-US"/>
          </a:p>
        </p:txBody>
      </p:sp>
    </p:spTree>
    <p:extLst>
      <p:ext uri="{BB962C8B-B14F-4D97-AF65-F5344CB8AC3E}">
        <p14:creationId xmlns:p14="http://schemas.microsoft.com/office/powerpoint/2010/main" val="371115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GV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tổ</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chức</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hoạt</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Kí</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ức</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gv</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gọi</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ngẫu</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nhiên</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HS chia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sẻ</a:t>
            </a:r>
            <a:endPar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điều</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tốt</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đẹp</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dành</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thân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lang="en-US" sz="1200" baseline="0" dirty="0">
              <a:solidFill>
                <a:prstClr val="black"/>
              </a:solidFill>
              <a:latin typeface="Times New Roman" panose="020206030504050203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3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điều</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chưa</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thất</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hứa</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thân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lang="en-US" sz="1200" dirty="0">
                <a:solidFill>
                  <a:prstClr val="black"/>
                </a:solidFill>
                <a:latin typeface="Times New Roman" panose="02020603050405020304" pitchFamily="18" charset="0"/>
                <a:cs typeface="Times New Roman" panose="02020603050405020304" pitchFamily="18" charset="0"/>
              </a:rPr>
              <a:t>:</a:t>
            </a:r>
            <a:endPar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1200" noProof="0" dirty="0" err="1">
                <a:solidFill>
                  <a:prstClr val="black"/>
                </a:solidFill>
                <a:latin typeface="Times New Roman" panose="02020603050405020304" pitchFamily="18" charset="0"/>
                <a:cs typeface="Times New Roman" panose="02020603050405020304" pitchFamily="18" charset="0"/>
              </a:rPr>
              <a:t>Để</a:t>
            </a:r>
            <a:r>
              <a:rPr lang="en-US" sz="1200" noProof="0" dirty="0">
                <a:solidFill>
                  <a:prstClr val="black"/>
                </a:solidFill>
                <a:latin typeface="Times New Roman" panose="02020603050405020304" pitchFamily="18" charset="0"/>
                <a:cs typeface="Times New Roman" panose="02020603050405020304" pitchFamily="18" charset="0"/>
              </a:rPr>
              <a:t> </a:t>
            </a:r>
            <a:r>
              <a:rPr lang="en-US" sz="1200" noProof="0" dirty="0" err="1">
                <a:solidFill>
                  <a:prstClr val="black"/>
                </a:solidFill>
                <a:latin typeface="Times New Roman" panose="02020603050405020304" pitchFamily="18" charset="0"/>
                <a:cs typeface="Times New Roman" panose="02020603050405020304" pitchFamily="18" charset="0"/>
              </a:rPr>
              <a:t>có</a:t>
            </a:r>
            <a:r>
              <a:rPr lang="en-US" sz="1200" noProof="0" dirty="0">
                <a:solidFill>
                  <a:prstClr val="black"/>
                </a:solidFill>
                <a:latin typeface="Times New Roman" panose="02020603050405020304" pitchFamily="18" charset="0"/>
                <a:cs typeface="Times New Roman" panose="02020603050405020304" pitchFamily="18" charset="0"/>
              </a:rPr>
              <a:t> 1 </a:t>
            </a:r>
            <a:r>
              <a:rPr lang="en-US" sz="1200" noProof="0" dirty="0" err="1">
                <a:solidFill>
                  <a:prstClr val="black"/>
                </a:solidFill>
                <a:latin typeface="Times New Roman" panose="02020603050405020304" pitchFamily="18" charset="0"/>
                <a:cs typeface="Times New Roman" panose="02020603050405020304" pitchFamily="18" charset="0"/>
              </a:rPr>
              <a:t>tình</a:t>
            </a:r>
            <a:r>
              <a:rPr lang="en-US" sz="1200" noProof="0" dirty="0">
                <a:solidFill>
                  <a:prstClr val="black"/>
                </a:solidFill>
                <a:latin typeface="Times New Roman" panose="02020603050405020304" pitchFamily="18" charset="0"/>
                <a:cs typeface="Times New Roman" panose="02020603050405020304" pitchFamily="18" charset="0"/>
              </a:rPr>
              <a:t> </a:t>
            </a:r>
            <a:r>
              <a:rPr lang="en-US" sz="1200" noProof="0" dirty="0" err="1">
                <a:solidFill>
                  <a:prstClr val="black"/>
                </a:solidFill>
                <a:latin typeface="Times New Roman" panose="02020603050405020304" pitchFamily="18" charset="0"/>
                <a:cs typeface="Times New Roman" panose="02020603050405020304" pitchFamily="18" charset="0"/>
              </a:rPr>
              <a:t>bạn</a:t>
            </a:r>
            <a:r>
              <a:rPr lang="en-US" sz="1200" noProof="0" dirty="0">
                <a:solidFill>
                  <a:prstClr val="black"/>
                </a:solidFill>
                <a:latin typeface="Times New Roman" panose="02020603050405020304" pitchFamily="18" charset="0"/>
                <a:cs typeface="Times New Roman" panose="02020603050405020304" pitchFamily="18" charset="0"/>
              </a:rPr>
              <a:t> </a:t>
            </a:r>
            <a:r>
              <a:rPr lang="en-US" sz="1200" noProof="0" dirty="0" err="1">
                <a:solidFill>
                  <a:prstClr val="black"/>
                </a:solidFill>
                <a:latin typeface="Times New Roman" panose="02020603050405020304" pitchFamily="18" charset="0"/>
                <a:cs typeface="Times New Roman" panose="02020603050405020304" pitchFamily="18" charset="0"/>
              </a:rPr>
              <a:t>vĩnh</a:t>
            </a:r>
            <a:r>
              <a:rPr lang="en-US" sz="1200" noProof="0" dirty="0">
                <a:solidFill>
                  <a:prstClr val="black"/>
                </a:solidFill>
                <a:latin typeface="Times New Roman" panose="02020603050405020304" pitchFamily="18" charset="0"/>
                <a:cs typeface="Times New Roman" panose="02020603050405020304" pitchFamily="18" charset="0"/>
              </a:rPr>
              <a:t> </a:t>
            </a:r>
            <a:r>
              <a:rPr lang="en-US" sz="1200" noProof="0" dirty="0" err="1">
                <a:solidFill>
                  <a:prstClr val="black"/>
                </a:solidFill>
                <a:latin typeface="Times New Roman" panose="02020603050405020304" pitchFamily="18" charset="0"/>
                <a:cs typeface="Times New Roman" panose="02020603050405020304" pitchFamily="18" charset="0"/>
              </a:rPr>
              <a:t>cửu</a:t>
            </a:r>
            <a:r>
              <a:rPr lang="en-US" sz="1200" noProof="0" dirty="0">
                <a:solidFill>
                  <a:prstClr val="black"/>
                </a:solidFill>
                <a:latin typeface="Times New Roman" panose="02020603050405020304" pitchFamily="18" charset="0"/>
                <a:cs typeface="Times New Roman" panose="02020603050405020304" pitchFamily="18" charset="0"/>
              </a:rPr>
              <a:t>, </a:t>
            </a:r>
            <a:r>
              <a:rPr lang="en-US" sz="1200" noProof="0" dirty="0" err="1">
                <a:solidFill>
                  <a:prstClr val="black"/>
                </a:solidFill>
                <a:latin typeface="Times New Roman" panose="02020603050405020304" pitchFamily="18" charset="0"/>
                <a:cs typeface="Times New Roman" panose="02020603050405020304" pitchFamily="18" charset="0"/>
              </a:rPr>
              <a:t>những</a:t>
            </a:r>
            <a:r>
              <a:rPr lang="en-US" sz="1200" noProof="0" dirty="0">
                <a:solidFill>
                  <a:prstClr val="black"/>
                </a:solidFill>
                <a:latin typeface="Times New Roman" panose="02020603050405020304" pitchFamily="18" charset="0"/>
                <a:cs typeface="Times New Roman" panose="02020603050405020304" pitchFamily="18" charset="0"/>
              </a:rPr>
              <a:t> </a:t>
            </a:r>
            <a:r>
              <a:rPr lang="en-US" sz="1200" noProof="0" dirty="0" err="1">
                <a:solidFill>
                  <a:prstClr val="black"/>
                </a:solidFill>
                <a:latin typeface="Times New Roman" panose="02020603050405020304" pitchFamily="18" charset="0"/>
                <a:cs typeface="Times New Roman" panose="02020603050405020304" pitchFamily="18" charset="0"/>
              </a:rPr>
              <a:t>điều</a:t>
            </a:r>
            <a:r>
              <a:rPr lang="en-US" sz="1200" noProof="0" dirty="0">
                <a:solidFill>
                  <a:prstClr val="black"/>
                </a:solidFill>
                <a:latin typeface="Times New Roman" panose="02020603050405020304" pitchFamily="18" charset="0"/>
                <a:cs typeface="Times New Roman" panose="02020603050405020304" pitchFamily="18" charset="0"/>
              </a:rPr>
              <a:t> </a:t>
            </a:r>
            <a:r>
              <a:rPr lang="en-US" sz="1200" noProof="0" dirty="0" err="1">
                <a:solidFill>
                  <a:prstClr val="black"/>
                </a:solidFill>
                <a:latin typeface="Times New Roman" panose="02020603050405020304" pitchFamily="18" charset="0"/>
                <a:cs typeface="Times New Roman" panose="02020603050405020304" pitchFamily="18" charset="0"/>
              </a:rPr>
              <a:t>nên</a:t>
            </a:r>
            <a:r>
              <a:rPr lang="en-US" sz="1200" noProof="0" dirty="0">
                <a:solidFill>
                  <a:prstClr val="black"/>
                </a:solidFill>
                <a:latin typeface="Times New Roman" panose="02020603050405020304" pitchFamily="18" charset="0"/>
                <a:cs typeface="Times New Roman" panose="02020603050405020304" pitchFamily="18" charset="0"/>
              </a:rPr>
              <a:t> </a:t>
            </a:r>
            <a:r>
              <a:rPr lang="en-US" sz="1200" noProof="0" dirty="0" err="1">
                <a:solidFill>
                  <a:prstClr val="black"/>
                </a:solidFill>
                <a:latin typeface="Times New Roman" panose="02020603050405020304" pitchFamily="18" charset="0"/>
                <a:cs typeface="Times New Roman" panose="02020603050405020304" pitchFamily="18" charset="0"/>
              </a:rPr>
              <a:t>làm</a:t>
            </a:r>
            <a:r>
              <a:rPr lang="en-US" sz="1200" noProof="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là</a:t>
            </a:r>
            <a:r>
              <a:rPr lang="en-US" sz="1200" dirty="0">
                <a:solidFill>
                  <a:prstClr val="black"/>
                </a:solidFill>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a:t>
            </a:fld>
            <a:endParaRPr lang="en-US"/>
          </a:p>
        </p:txBody>
      </p:sp>
    </p:spTree>
    <p:extLst>
      <p:ext uri="{BB962C8B-B14F-4D97-AF65-F5344CB8AC3E}">
        <p14:creationId xmlns:p14="http://schemas.microsoft.com/office/powerpoint/2010/main" val="2298270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Tó</a:t>
            </a:r>
            <a:r>
              <a:rPr lang="en-US" baseline="0" dirty="0" err="1"/>
              <a:t>m</a:t>
            </a:r>
            <a:r>
              <a:rPr lang="en-US" baseline="0" dirty="0"/>
              <a:t> </a:t>
            </a:r>
            <a:r>
              <a:rPr lang="en-US" baseline="0" dirty="0" err="1"/>
              <a:t>tắt</a:t>
            </a:r>
            <a:r>
              <a:rPr lang="en-US" baseline="0" dirty="0"/>
              <a:t> </a:t>
            </a:r>
            <a:r>
              <a:rPr lang="en-US" baseline="0" dirty="0" err="1"/>
              <a:t>truyện</a:t>
            </a:r>
            <a:r>
              <a:rPr lang="en-US" baseline="0" dirty="0"/>
              <a:t> </a:t>
            </a:r>
            <a:r>
              <a:rPr lang="en-US" baseline="0" dirty="0" err="1"/>
              <a:t>ngắn</a:t>
            </a:r>
            <a:r>
              <a:rPr lang="en-US" baseline="0" dirty="0"/>
              <a:t> “</a:t>
            </a:r>
            <a:r>
              <a:rPr lang="en-US" baseline="0" dirty="0" err="1"/>
              <a:t>Người</a:t>
            </a:r>
            <a:r>
              <a:rPr lang="en-US" baseline="0" dirty="0"/>
              <a:t> </a:t>
            </a:r>
            <a:r>
              <a:rPr lang="en-US" baseline="0" dirty="0" err="1"/>
              <a:t>thứ</a:t>
            </a:r>
            <a:r>
              <a:rPr lang="en-US" baseline="0" dirty="0"/>
              <a:t> </a:t>
            </a:r>
            <a:r>
              <a:rPr lang="en-US" baseline="0" dirty="0" err="1"/>
              <a:t>bảy</a:t>
            </a:r>
            <a:r>
              <a:rPr lang="en-US" baseline="0" dirty="0"/>
              <a:t>”</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10</a:t>
            </a:fld>
            <a:endParaRPr lang="en-US"/>
          </a:p>
        </p:txBody>
      </p:sp>
    </p:spTree>
    <p:extLst>
      <p:ext uri="{BB962C8B-B14F-4D97-AF65-F5344CB8AC3E}">
        <p14:creationId xmlns:p14="http://schemas.microsoft.com/office/powerpoint/2010/main" val="1023927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61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12</a:t>
            </a:fld>
            <a:endParaRPr lang="en-US"/>
          </a:p>
        </p:txBody>
      </p:sp>
    </p:spTree>
    <p:extLst>
      <p:ext uri="{BB962C8B-B14F-4D97-AF65-F5344CB8AC3E}">
        <p14:creationId xmlns:p14="http://schemas.microsoft.com/office/powerpoint/2010/main" val="11377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13</a:t>
            </a:fld>
            <a:endParaRPr lang="en-US"/>
          </a:p>
        </p:txBody>
      </p:sp>
    </p:spTree>
    <p:extLst>
      <p:ext uri="{BB962C8B-B14F-4D97-AF65-F5344CB8AC3E}">
        <p14:creationId xmlns:p14="http://schemas.microsoft.com/office/powerpoint/2010/main" val="1506228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14</a:t>
            </a:fld>
            <a:endParaRPr lang="en-US"/>
          </a:p>
        </p:txBody>
      </p:sp>
    </p:spTree>
    <p:extLst>
      <p:ext uri="{BB962C8B-B14F-4D97-AF65-F5344CB8AC3E}">
        <p14:creationId xmlns:p14="http://schemas.microsoft.com/office/powerpoint/2010/main" val="1877815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15</a:t>
            </a:fld>
            <a:endParaRPr lang="en-US"/>
          </a:p>
        </p:txBody>
      </p:sp>
    </p:spTree>
    <p:extLst>
      <p:ext uri="{BB962C8B-B14F-4D97-AF65-F5344CB8AC3E}">
        <p14:creationId xmlns:p14="http://schemas.microsoft.com/office/powerpoint/2010/main" val="1390072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4 </a:t>
            </a:r>
            <a:r>
              <a:rPr lang="en-US" dirty="0" err="1"/>
              <a:t>nhóm</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16</a:t>
            </a:fld>
            <a:endParaRPr lang="en-US"/>
          </a:p>
        </p:txBody>
      </p:sp>
    </p:spTree>
    <p:extLst>
      <p:ext uri="{BB962C8B-B14F-4D97-AF65-F5344CB8AC3E}">
        <p14:creationId xmlns:p14="http://schemas.microsoft.com/office/powerpoint/2010/main" val="3887473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17</a:t>
            </a:fld>
            <a:endParaRPr lang="en-US"/>
          </a:p>
        </p:txBody>
      </p:sp>
    </p:spTree>
    <p:extLst>
      <p:ext uri="{BB962C8B-B14F-4D97-AF65-F5344CB8AC3E}">
        <p14:creationId xmlns:p14="http://schemas.microsoft.com/office/powerpoint/2010/main" val="2099608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18</a:t>
            </a:fld>
            <a:endParaRPr lang="en-US"/>
          </a:p>
        </p:txBody>
      </p:sp>
    </p:spTree>
    <p:extLst>
      <p:ext uri="{BB962C8B-B14F-4D97-AF65-F5344CB8AC3E}">
        <p14:creationId xmlns:p14="http://schemas.microsoft.com/office/powerpoint/2010/main" val="3405806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Truyện </a:t>
            </a:r>
            <a:r>
              <a:rPr lang="vi-VN" sz="1200" b="0" i="1" kern="1200" dirty="0">
                <a:solidFill>
                  <a:schemeClr val="tx1"/>
                </a:solidFill>
                <a:effectLst/>
                <a:latin typeface="+mn-lt"/>
                <a:ea typeface="+mn-ea"/>
                <a:cs typeface="+mn-cs"/>
              </a:rPr>
              <a:t>Người thứ bảy</a:t>
            </a:r>
            <a:r>
              <a:rPr lang="vi-VN" sz="1200" b="0" i="0" kern="1200" dirty="0">
                <a:solidFill>
                  <a:schemeClr val="tx1"/>
                </a:solidFill>
                <a:effectLst/>
                <a:latin typeface="+mn-lt"/>
                <a:ea typeface="+mn-ea"/>
                <a:cs typeface="+mn-cs"/>
              </a:rPr>
              <a:t> muốn gửi bạn thông điệp gì? Đoạn kết của truyện có phải là nội dung thông điệp ấy không? Vì sao?</a:t>
            </a:r>
          </a:p>
          <a:p>
            <a:r>
              <a:rPr lang="vi-VN" dirty="0"/>
              <a:t/>
            </a:r>
            <a:br>
              <a:rPr lang="vi-VN" dirty="0"/>
            </a:b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19</a:t>
            </a:fld>
            <a:endParaRPr lang="en-US"/>
          </a:p>
        </p:txBody>
      </p:sp>
    </p:spTree>
    <p:extLst>
      <p:ext uri="{BB962C8B-B14F-4D97-AF65-F5344CB8AC3E}">
        <p14:creationId xmlns:p14="http://schemas.microsoft.com/office/powerpoint/2010/main" val="592126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baseline="0" dirty="0"/>
              <a:t> 2</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a:t>
            </a:fld>
            <a:endParaRPr lang="en-US"/>
          </a:p>
        </p:txBody>
      </p:sp>
    </p:spTree>
    <p:extLst>
      <p:ext uri="{BB962C8B-B14F-4D97-AF65-F5344CB8AC3E}">
        <p14:creationId xmlns:p14="http://schemas.microsoft.com/office/powerpoint/2010/main" val="2532922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20</a:t>
            </a:fld>
            <a:endParaRPr lang="en-US"/>
          </a:p>
        </p:txBody>
      </p:sp>
    </p:spTree>
    <p:extLst>
      <p:ext uri="{BB962C8B-B14F-4D97-AF65-F5344CB8AC3E}">
        <p14:creationId xmlns:p14="http://schemas.microsoft.com/office/powerpoint/2010/main" val="3353001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252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365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23</a:t>
            </a:fld>
            <a:endParaRPr lang="en-US"/>
          </a:p>
        </p:txBody>
      </p:sp>
    </p:spTree>
    <p:extLst>
      <p:ext uri="{BB962C8B-B14F-4D97-AF65-F5344CB8AC3E}">
        <p14:creationId xmlns:p14="http://schemas.microsoft.com/office/powerpoint/2010/main" val="3440053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a:t>
            </a:r>
            <a:r>
              <a:rPr lang="en-US" dirty="0" err="1"/>
              <a:t>nêu</a:t>
            </a:r>
            <a:r>
              <a:rPr lang="en-US" baseline="0" dirty="0"/>
              <a:t> ý </a:t>
            </a:r>
            <a:r>
              <a:rPr lang="en-US" baseline="0" dirty="0" err="1"/>
              <a:t>kiến</a:t>
            </a:r>
            <a:r>
              <a:rPr lang="en-US" baseline="0" dirty="0"/>
              <a:t>. </a:t>
            </a:r>
            <a:r>
              <a:rPr lang="en-US" baseline="0" dirty="0" err="1"/>
              <a:t>Lưu</a:t>
            </a:r>
            <a:r>
              <a:rPr lang="en-US" baseline="0" dirty="0"/>
              <a:t> ý, GV </a:t>
            </a:r>
            <a:r>
              <a:rPr lang="en-US" baseline="0" dirty="0" err="1"/>
              <a:t>nên</a:t>
            </a:r>
            <a:r>
              <a:rPr lang="en-US" baseline="0" dirty="0"/>
              <a:t> </a:t>
            </a:r>
            <a:r>
              <a:rPr lang="en-US" baseline="0" dirty="0" err="1"/>
              <a:t>yêu</a:t>
            </a:r>
            <a:r>
              <a:rPr lang="en-US" baseline="0" dirty="0"/>
              <a:t> </a:t>
            </a:r>
            <a:r>
              <a:rPr lang="en-US" baseline="0" dirty="0" err="1"/>
              <a:t>cầu</a:t>
            </a:r>
            <a:r>
              <a:rPr lang="en-US" baseline="0" dirty="0"/>
              <a:t> HS </a:t>
            </a:r>
            <a:r>
              <a:rPr lang="en-US" baseline="0" dirty="0" err="1"/>
              <a:t>trình</a:t>
            </a:r>
            <a:r>
              <a:rPr lang="en-US" baseline="0" dirty="0"/>
              <a:t> </a:t>
            </a:r>
            <a:r>
              <a:rPr lang="en-US" baseline="0" dirty="0" err="1"/>
              <a:t>bày</a:t>
            </a:r>
            <a:r>
              <a:rPr lang="en-US" baseline="0" dirty="0"/>
              <a:t> </a:t>
            </a:r>
            <a:r>
              <a:rPr lang="en-US" baseline="0" dirty="0" err="1"/>
              <a:t>và</a:t>
            </a:r>
            <a:r>
              <a:rPr lang="en-US" baseline="0" dirty="0"/>
              <a:t> </a:t>
            </a:r>
            <a:r>
              <a:rPr lang="en-US" baseline="0" dirty="0" err="1"/>
              <a:t>lí</a:t>
            </a:r>
            <a:r>
              <a:rPr lang="en-US" baseline="0" dirty="0"/>
              <a:t> </a:t>
            </a:r>
            <a:r>
              <a:rPr lang="en-US" baseline="0" dirty="0" err="1"/>
              <a:t>giải</a:t>
            </a:r>
            <a:r>
              <a:rPr lang="en-US" baseline="0" dirty="0"/>
              <a:t> </a:t>
            </a:r>
            <a:r>
              <a:rPr lang="en-US" baseline="0" dirty="0" err="1"/>
              <a:t>vì</a:t>
            </a:r>
            <a:r>
              <a:rPr lang="en-US" baseline="0" dirty="0"/>
              <a:t> </a:t>
            </a:r>
            <a:r>
              <a:rPr lang="en-US" baseline="0" dirty="0" err="1"/>
              <a:t>sao</a:t>
            </a:r>
            <a:r>
              <a:rPr lang="en-US" baseline="0" dirty="0"/>
              <a:t> </a:t>
            </a:r>
            <a:r>
              <a:rPr lang="en-US" baseline="0" dirty="0" err="1"/>
              <a:t>lại</a:t>
            </a:r>
            <a:r>
              <a:rPr lang="en-US" baseline="0" dirty="0"/>
              <a:t> </a:t>
            </a:r>
            <a:r>
              <a:rPr lang="en-US" baseline="0" dirty="0" err="1"/>
              <a:t>có</a:t>
            </a:r>
            <a:r>
              <a:rPr lang="en-US" baseline="0" dirty="0"/>
              <a:t> </a:t>
            </a:r>
            <a:r>
              <a:rPr lang="en-US" baseline="0" dirty="0" err="1"/>
              <a:t>ấn</a:t>
            </a:r>
            <a:r>
              <a:rPr lang="en-US" baseline="0" dirty="0"/>
              <a:t> </a:t>
            </a:r>
            <a:r>
              <a:rPr lang="en-US" baseline="0" dirty="0" err="1"/>
              <a:t>tượng</a:t>
            </a:r>
            <a:r>
              <a:rPr lang="en-US" baseline="0" dirty="0"/>
              <a:t> </a:t>
            </a:r>
            <a:r>
              <a:rPr lang="en-US" baseline="0" dirty="0" err="1"/>
              <a:t>sâu</a:t>
            </a:r>
            <a:r>
              <a:rPr lang="en-US" baseline="0" dirty="0"/>
              <a:t> </a:t>
            </a:r>
            <a:r>
              <a:rPr lang="en-US" baseline="0" dirty="0" err="1"/>
              <a:t>sắc</a:t>
            </a:r>
            <a:r>
              <a:rPr lang="en-US" baseline="0" dirty="0"/>
              <a:t> </a:t>
            </a:r>
            <a:r>
              <a:rPr lang="en-US" baseline="0" dirty="0" err="1"/>
              <a:t>với</a:t>
            </a:r>
            <a:r>
              <a:rPr lang="en-US" baseline="0" dirty="0"/>
              <a:t> chi </a:t>
            </a:r>
            <a:r>
              <a:rPr lang="en-US" baseline="0" dirty="0" err="1"/>
              <a:t>tiết</a:t>
            </a:r>
            <a:r>
              <a:rPr lang="en-US" baseline="0" dirty="0"/>
              <a:t> </a:t>
            </a:r>
            <a:r>
              <a:rPr lang="en-US" baseline="0" dirty="0" err="1"/>
              <a:t>ấy</a:t>
            </a:r>
            <a:r>
              <a:rPr lang="en-US" baseline="0" dirty="0"/>
              <a:t>. </a:t>
            </a:r>
            <a:r>
              <a:rPr lang="en-US" baseline="0" dirty="0" err="1"/>
              <a:t>Sự</a:t>
            </a:r>
            <a:r>
              <a:rPr lang="en-US" baseline="0" dirty="0"/>
              <a:t> </a:t>
            </a:r>
            <a:r>
              <a:rPr lang="en-US" baseline="0" dirty="0" err="1"/>
              <a:t>lí</a:t>
            </a:r>
            <a:r>
              <a:rPr lang="en-US" baseline="0" dirty="0"/>
              <a:t> </a:t>
            </a:r>
            <a:r>
              <a:rPr lang="en-US" baseline="0" dirty="0" err="1"/>
              <a:t>giải</a:t>
            </a:r>
            <a:r>
              <a:rPr lang="en-US" baseline="0" dirty="0"/>
              <a:t> </a:t>
            </a:r>
            <a:r>
              <a:rPr lang="en-US" baseline="0" dirty="0" err="1"/>
              <a:t>cần</a:t>
            </a:r>
            <a:r>
              <a:rPr lang="en-US" baseline="0" dirty="0"/>
              <a:t> </a:t>
            </a:r>
            <a:r>
              <a:rPr lang="en-US" baseline="0" dirty="0" err="1"/>
              <a:t>phù</a:t>
            </a:r>
            <a:r>
              <a:rPr lang="en-US" baseline="0" dirty="0"/>
              <a:t> </a:t>
            </a:r>
            <a:r>
              <a:rPr lang="en-US" baseline="0" dirty="0" err="1"/>
              <a:t>hợp</a:t>
            </a:r>
            <a:r>
              <a:rPr lang="en-US" baseline="0" dirty="0"/>
              <a:t> </a:t>
            </a:r>
            <a:r>
              <a:rPr lang="en-US" baseline="0" dirty="0" err="1"/>
              <a:t>với</a:t>
            </a:r>
            <a:r>
              <a:rPr lang="en-US" baseline="0" dirty="0"/>
              <a:t> </a:t>
            </a:r>
            <a:r>
              <a:rPr lang="en-US" baseline="0" dirty="0" err="1"/>
              <a:t>nội</a:t>
            </a:r>
            <a:r>
              <a:rPr lang="en-US" baseline="0" dirty="0"/>
              <a:t> dung </a:t>
            </a:r>
            <a:r>
              <a:rPr lang="en-US" baseline="0" dirty="0" err="1"/>
              <a:t>và</a:t>
            </a:r>
            <a:r>
              <a:rPr lang="en-US" baseline="0" dirty="0"/>
              <a:t> </a:t>
            </a:r>
            <a:r>
              <a:rPr lang="en-US" baseline="0" dirty="0" err="1"/>
              <a:t>thông</a:t>
            </a:r>
            <a:r>
              <a:rPr lang="en-US" baseline="0" dirty="0"/>
              <a:t> </a:t>
            </a:r>
            <a:r>
              <a:rPr lang="en-US" baseline="0" dirty="0" err="1"/>
              <a:t>điệp</a:t>
            </a:r>
            <a:r>
              <a:rPr lang="en-US" baseline="0" dirty="0"/>
              <a:t> </a:t>
            </a:r>
            <a:r>
              <a:rPr lang="en-US" baseline="0" dirty="0" err="1"/>
              <a:t>truyện</a:t>
            </a:r>
            <a:r>
              <a:rPr lang="en-US" baseline="0" dirty="0"/>
              <a:t>.</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24</a:t>
            </a:fld>
            <a:endParaRPr lang="en-US"/>
          </a:p>
        </p:txBody>
      </p:sp>
    </p:spTree>
    <p:extLst>
      <p:ext uri="{BB962C8B-B14F-4D97-AF65-F5344CB8AC3E}">
        <p14:creationId xmlns:p14="http://schemas.microsoft.com/office/powerpoint/2010/main" val="2835104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25</a:t>
            </a:fld>
            <a:endParaRPr lang="en-US"/>
          </a:p>
        </p:txBody>
      </p:sp>
    </p:spTree>
    <p:extLst>
      <p:ext uri="{BB962C8B-B14F-4D97-AF65-F5344CB8AC3E}">
        <p14:creationId xmlns:p14="http://schemas.microsoft.com/office/powerpoint/2010/main" val="2462608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a:p>
          <a:p>
            <a:endParaRPr lang="en-US"/>
          </a:p>
        </p:txBody>
      </p:sp>
      <p:sp>
        <p:nvSpPr>
          <p:cNvPr id="4" name="Slide Number Placeholder 3"/>
          <p:cNvSpPr>
            <a:spLocks noGrp="1"/>
          </p:cNvSpPr>
          <p:nvPr>
            <p:ph type="sldNum" sz="quarter" idx="10"/>
          </p:nvPr>
        </p:nvSpPr>
        <p:spPr/>
        <p:txBody>
          <a:bodyPr/>
          <a:lstStyle/>
          <a:p>
            <a:fld id="{66D2235F-CBD4-4275-A14B-69DBBBB67F08}" type="slidenum">
              <a:rPr lang="en-US" smtClean="0"/>
              <a:t>26</a:t>
            </a:fld>
            <a:endParaRPr lang="en-US"/>
          </a:p>
        </p:txBody>
      </p:sp>
    </p:spTree>
    <p:extLst>
      <p:ext uri="{BB962C8B-B14F-4D97-AF65-F5344CB8AC3E}">
        <p14:creationId xmlns:p14="http://schemas.microsoft.com/office/powerpoint/2010/main" val="202674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3</a:t>
            </a:fld>
            <a:endParaRPr lang="en-US"/>
          </a:p>
        </p:txBody>
      </p:sp>
    </p:spTree>
    <p:extLst>
      <p:ext uri="{BB962C8B-B14F-4D97-AF65-F5344CB8AC3E}">
        <p14:creationId xmlns:p14="http://schemas.microsoft.com/office/powerpoint/2010/main" val="1330835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4</a:t>
            </a:fld>
            <a:endParaRPr lang="en-US"/>
          </a:p>
        </p:txBody>
      </p:sp>
    </p:spTree>
    <p:extLst>
      <p:ext uri="{BB962C8B-B14F-4D97-AF65-F5344CB8AC3E}">
        <p14:creationId xmlns:p14="http://schemas.microsoft.com/office/powerpoint/2010/main" val="3026046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155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611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496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8</a:t>
            </a:fld>
            <a:endParaRPr lang="en-US"/>
          </a:p>
        </p:txBody>
      </p:sp>
    </p:spTree>
    <p:extLst>
      <p:ext uri="{BB962C8B-B14F-4D97-AF65-F5344CB8AC3E}">
        <p14:creationId xmlns:p14="http://schemas.microsoft.com/office/powerpoint/2010/main" val="1257061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X</a:t>
            </a:r>
            <a:r>
              <a:rPr lang="vi-VN" sz="1200" b="0" i="0" kern="1200" dirty="0">
                <a:solidFill>
                  <a:schemeClr val="tx1"/>
                </a:solidFill>
                <a:effectLst/>
                <a:latin typeface="+mn-lt"/>
                <a:ea typeface="+mn-ea"/>
                <a:cs typeface="+mn-cs"/>
              </a:rPr>
              <a:t>ác định nhân vật chính của truyện </a:t>
            </a:r>
            <a:r>
              <a:rPr lang="vi-VN" sz="1200" b="0" i="1" kern="1200" dirty="0">
                <a:solidFill>
                  <a:schemeClr val="tx1"/>
                </a:solidFill>
                <a:effectLst/>
                <a:latin typeface="+mn-lt"/>
                <a:ea typeface="+mn-ea"/>
                <a:cs typeface="+mn-cs"/>
              </a:rPr>
              <a:t>Người thứ bảy</a:t>
            </a:r>
            <a:endParaRPr lang="en-US" sz="1200" b="0" i="1"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Nêu nội dung chính của mỗi phần được đánh số trong văn bản bằng một câu ngắn gọn.</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9</a:t>
            </a:fld>
            <a:endParaRPr lang="en-US"/>
          </a:p>
        </p:txBody>
      </p:sp>
    </p:spTree>
    <p:extLst>
      <p:ext uri="{BB962C8B-B14F-4D97-AF65-F5344CB8AC3E}">
        <p14:creationId xmlns:p14="http://schemas.microsoft.com/office/powerpoint/2010/main" val="783951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83A48-79DC-4174-E26F-5B8CDBD4036E}"/>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3EBAF87-1491-BF41-CBC1-BC8B1BE25D8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1CCBE66-9CB0-9FE7-0744-86381A369BE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462F1D4-4349-D0BF-F1AB-A3CBC78E23B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B8FF6E7-6D4B-58B6-0AA0-B1290C61BF53}"/>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779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04FB-C0F0-5483-C3F3-15BC6D55DF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2D18B-5270-20C9-108C-106D11ADC0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C27D0-58A5-24EF-9442-87ADD0A58AEB}"/>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BFE0BD-9E72-706F-3FAB-1D272082793E}"/>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0ED9AD-AC0A-6F03-06EE-81382625F868}"/>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314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8946-766A-0D95-96B4-D740636A257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C4D2ABBF-3A5C-A86A-F274-7043B997BA4C}"/>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2C21B-1A78-978A-6218-964A211AB2AF}"/>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A92E721-B118-704E-F186-718607CB8396}"/>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3C56692-A2B2-5CEA-E358-7F7F615C812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878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0065-50D7-BE75-B866-747063FDF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EB141-275A-2D83-F159-A04AC4FB8D1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492E1-0C97-7E29-95D7-5FF7202EA92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6DFE6C-BF5F-B965-2AE9-7DC69D145D53}"/>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BA9A98-5C5C-D981-588D-CB688A7A0F8D}"/>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9ACB7E-759B-4909-2C4F-E55F42DCDC93}"/>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877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C439-6AED-93FC-FA1A-936BB72214E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A9D985-DA3F-44D9-BD0B-DC3B7EE49B6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731FB-6684-8B16-5BC6-6955668CBE9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CF641D-F58F-DB9B-D7CA-40C689A9BDB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9DAE039-2750-039C-87E6-710FB87A8798}"/>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10581-DE48-B050-9E27-8FAAEB39D914}"/>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84F65CF-E691-132B-E698-8EB54D25CA9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9E3A8A7-4B3D-AE74-695E-2B25BD662DC1}"/>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093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DC2B-7B1B-FACD-B807-C8A2AF6D5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E4A569-DE8B-D0E3-E3DE-568A81376B66}"/>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F7F89DE-4546-4533-7122-B35EE65C6EC2}"/>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B1733BF-5392-F80E-0F43-A6305BB5D71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157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7CDF4E-F8A3-A916-D4C4-CE9C27255285}"/>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423FDC0-026A-FFE1-362F-46A69DD76C56}"/>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ED18DFB-A891-C627-BE1F-3977473ED828}"/>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785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2471F-BC82-FB13-DB83-A8D2332DEDD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0563E35-0142-E3E6-242E-204CEB0402B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8FF4AE-EC3F-CC62-00D8-9B34843FC2B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06D8505-9889-0EAD-5EF2-38EE35FAC31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1DD367A-2213-CDE9-6DA1-C9FAFBA5D34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B667E02-363B-51C7-6F48-FACCAE0DAF0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818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9903-DA83-31CE-A2DA-D461DC6D987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871F23D-BF46-4740-0FE3-359CED3D113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359907F-2FCB-5A4E-3801-28FA24A1B68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070FCE0-CB90-4679-693F-AD4FF967AA21}"/>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7CDA8AA-AB18-DBAE-44C5-5C18B52480B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390AE27-3D17-D61A-5CB2-C12AB6F5774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998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77B0-EBA9-27BB-9756-31DF6F27E7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A395E-8B8E-5BEC-F1CA-430D7B830E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532DB-4616-C92F-255D-7566FF036001}"/>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C61583-13E3-A401-1A89-A6736BB1FD14}"/>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55B4A4D-176B-4C45-0B98-672C615D5467}"/>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278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CE885-A00E-C60E-6A9C-35F87195E70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4B7929-03AF-7CA6-A357-40BB7DCA929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55EBE-88DC-3EE2-72DA-508C32A34575}"/>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8067F6-1678-1892-7B3E-437922A42D52}"/>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7939581-4F08-4919-1CD6-5C37F0CF5046}"/>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430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335011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764577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215810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324272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8"/>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2/7/2025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782260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2/7/2025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173027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2/7/2025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14057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408682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1948890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236196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2"/>
            <a:ext cx="4114800" cy="65817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9562"/>
            <a:ext cx="12039600" cy="65817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161718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1F52C8-7E1D-369C-5105-AA0EC025C6F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008E65-8F0D-6366-6E95-883BF99863B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F3593-FB8A-B378-7F25-14BA45F292E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FD8AC9E-628E-1616-EBFA-EA9F2E3F0A0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BB37C35-4425-2344-C55F-1E99C4BBD6B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449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fld id="{67CAB675-0451-46BA-B838-2996E7357EA3}" type="datetimeFigureOut">
              <a:rPr lang="en-US" smtClean="0">
                <a:solidFill>
                  <a:prstClr val="black">
                    <a:tint val="75000"/>
                  </a:prstClr>
                </a:solidFill>
              </a:rPr>
              <a:pPr defTabSz="1828800"/>
              <a:t>2/7/2025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5485220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6.svg"/><Relationship Id="rId5" Type="http://schemas.openxmlformats.org/officeDocument/2006/relationships/image" Target="../media/image19.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2.pn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8.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5.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31.pn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32.pn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3.jpeg"/><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slide" Target="slide26.xml"/><Relationship Id="rId5" Type="http://schemas.microsoft.com/office/2007/relationships/hdphoto" Target="../media/hdphoto2.wdp"/><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13" Type="http://schemas.openxmlformats.org/officeDocument/2006/relationships/image" Target="../media/image41.png"/><Relationship Id="rId18" Type="http://schemas.microsoft.com/office/2007/relationships/hdphoto" Target="../media/hdphoto11.wdp"/><Relationship Id="rId26" Type="http://schemas.openxmlformats.org/officeDocument/2006/relationships/image" Target="../media/image48.png"/><Relationship Id="rId39" Type="http://schemas.openxmlformats.org/officeDocument/2006/relationships/image" Target="../media/image55.png"/><Relationship Id="rId21" Type="http://schemas.openxmlformats.org/officeDocument/2006/relationships/image" Target="../media/image45.png"/><Relationship Id="rId34" Type="http://schemas.openxmlformats.org/officeDocument/2006/relationships/image" Target="../media/image52.png"/><Relationship Id="rId42" Type="http://schemas.openxmlformats.org/officeDocument/2006/relationships/image" Target="../media/image56.png"/><Relationship Id="rId47" Type="http://schemas.openxmlformats.org/officeDocument/2006/relationships/slide" Target="slide28.xml"/><Relationship Id="rId50" Type="http://schemas.openxmlformats.org/officeDocument/2006/relationships/slide" Target="slide29.xml"/><Relationship Id="rId55" Type="http://schemas.microsoft.com/office/2007/relationships/hdphoto" Target="../media/hdphoto26.wdp"/><Relationship Id="rId7" Type="http://schemas.openxmlformats.org/officeDocument/2006/relationships/image" Target="../media/image38.png"/><Relationship Id="rId2" Type="http://schemas.openxmlformats.org/officeDocument/2006/relationships/notesSlide" Target="../notesSlides/notesSlide26.xml"/><Relationship Id="rId16" Type="http://schemas.microsoft.com/office/2007/relationships/hdphoto" Target="../media/hdphoto10.wdp"/><Relationship Id="rId29" Type="http://schemas.microsoft.com/office/2007/relationships/hdphoto" Target="../media/hdphoto16.wdp"/><Relationship Id="rId11" Type="http://schemas.openxmlformats.org/officeDocument/2006/relationships/image" Target="../media/image40.png"/><Relationship Id="rId24" Type="http://schemas.microsoft.com/office/2007/relationships/hdphoto" Target="../media/hdphoto14.wdp"/><Relationship Id="rId32" Type="http://schemas.openxmlformats.org/officeDocument/2006/relationships/image" Target="../media/image51.png"/><Relationship Id="rId37" Type="http://schemas.openxmlformats.org/officeDocument/2006/relationships/image" Target="../media/image54.png"/><Relationship Id="rId40" Type="http://schemas.microsoft.com/office/2007/relationships/hdphoto" Target="../media/hdphoto21.wdp"/><Relationship Id="rId45" Type="http://schemas.openxmlformats.org/officeDocument/2006/relationships/image" Target="../media/image57.png"/><Relationship Id="rId53" Type="http://schemas.openxmlformats.org/officeDocument/2006/relationships/slide" Target="slide30.xml"/><Relationship Id="rId58" Type="http://schemas.microsoft.com/office/2007/relationships/hdphoto" Target="../media/hdphoto27.wdp"/><Relationship Id="rId5" Type="http://schemas.openxmlformats.org/officeDocument/2006/relationships/image" Target="../media/image37.png"/><Relationship Id="rId19" Type="http://schemas.openxmlformats.org/officeDocument/2006/relationships/image" Target="../media/image44.png"/><Relationship Id="rId4" Type="http://schemas.microsoft.com/office/2007/relationships/hdphoto" Target="../media/hdphoto4.wdp"/><Relationship Id="rId9" Type="http://schemas.openxmlformats.org/officeDocument/2006/relationships/image" Target="../media/image39.png"/><Relationship Id="rId14" Type="http://schemas.microsoft.com/office/2007/relationships/hdphoto" Target="../media/hdphoto9.wdp"/><Relationship Id="rId22" Type="http://schemas.microsoft.com/office/2007/relationships/hdphoto" Target="../media/hdphoto13.wdp"/><Relationship Id="rId27" Type="http://schemas.microsoft.com/office/2007/relationships/hdphoto" Target="../media/hdphoto15.wdp"/><Relationship Id="rId30" Type="http://schemas.openxmlformats.org/officeDocument/2006/relationships/image" Target="../media/image50.png"/><Relationship Id="rId35" Type="http://schemas.microsoft.com/office/2007/relationships/hdphoto" Target="../media/hdphoto19.wdp"/><Relationship Id="rId43" Type="http://schemas.microsoft.com/office/2007/relationships/hdphoto" Target="../media/hdphoto22.wdp"/><Relationship Id="rId48" Type="http://schemas.openxmlformats.org/officeDocument/2006/relationships/image" Target="../media/image58.png"/><Relationship Id="rId56" Type="http://schemas.openxmlformats.org/officeDocument/2006/relationships/slide" Target="slide31.xml"/><Relationship Id="rId8" Type="http://schemas.microsoft.com/office/2007/relationships/hdphoto" Target="../media/hdphoto6.wdp"/><Relationship Id="rId51" Type="http://schemas.openxmlformats.org/officeDocument/2006/relationships/image" Target="../media/image59.png"/><Relationship Id="rId3" Type="http://schemas.openxmlformats.org/officeDocument/2006/relationships/image" Target="../media/image36.png"/><Relationship Id="rId12" Type="http://schemas.microsoft.com/office/2007/relationships/hdphoto" Target="../media/hdphoto8.wdp"/><Relationship Id="rId17" Type="http://schemas.openxmlformats.org/officeDocument/2006/relationships/image" Target="../media/image43.png"/><Relationship Id="rId25" Type="http://schemas.openxmlformats.org/officeDocument/2006/relationships/image" Target="../media/image47.png"/><Relationship Id="rId33" Type="http://schemas.microsoft.com/office/2007/relationships/hdphoto" Target="../media/hdphoto18.wdp"/><Relationship Id="rId38" Type="http://schemas.microsoft.com/office/2007/relationships/hdphoto" Target="../media/hdphoto20.wdp"/><Relationship Id="rId46" Type="http://schemas.microsoft.com/office/2007/relationships/hdphoto" Target="../media/hdphoto23.wdp"/><Relationship Id="rId20" Type="http://schemas.microsoft.com/office/2007/relationships/hdphoto" Target="../media/hdphoto12.wdp"/><Relationship Id="rId41" Type="http://schemas.openxmlformats.org/officeDocument/2006/relationships/slide" Target="slide32.xml"/><Relationship Id="rId54" Type="http://schemas.openxmlformats.org/officeDocument/2006/relationships/image" Target="../media/image60.png"/><Relationship Id="rId1" Type="http://schemas.openxmlformats.org/officeDocument/2006/relationships/slideLayout" Target="../slideLayouts/slideLayout23.xml"/><Relationship Id="rId6" Type="http://schemas.microsoft.com/office/2007/relationships/hdphoto" Target="../media/hdphoto5.wdp"/><Relationship Id="rId15" Type="http://schemas.openxmlformats.org/officeDocument/2006/relationships/image" Target="../media/image42.png"/><Relationship Id="rId23" Type="http://schemas.openxmlformats.org/officeDocument/2006/relationships/image" Target="../media/image46.png"/><Relationship Id="rId28" Type="http://schemas.openxmlformats.org/officeDocument/2006/relationships/image" Target="../media/image49.png"/><Relationship Id="rId36" Type="http://schemas.openxmlformats.org/officeDocument/2006/relationships/image" Target="../media/image53.png"/><Relationship Id="rId49" Type="http://schemas.microsoft.com/office/2007/relationships/hdphoto" Target="../media/hdphoto24.wdp"/><Relationship Id="rId57" Type="http://schemas.openxmlformats.org/officeDocument/2006/relationships/image" Target="../media/image61.png"/><Relationship Id="rId10" Type="http://schemas.microsoft.com/office/2007/relationships/hdphoto" Target="../media/hdphoto7.wdp"/><Relationship Id="rId31" Type="http://schemas.microsoft.com/office/2007/relationships/hdphoto" Target="../media/hdphoto17.wdp"/><Relationship Id="rId44" Type="http://schemas.openxmlformats.org/officeDocument/2006/relationships/slide" Target="slide27.xml"/><Relationship Id="rId52" Type="http://schemas.microsoft.com/office/2007/relationships/hdphoto" Target="../media/hdphoto25.wdp"/></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3.xml"/><Relationship Id="rId6" Type="http://schemas.microsoft.com/office/2007/relationships/hdphoto" Target="../media/hdphoto28.wdp"/><Relationship Id="rId5" Type="http://schemas.openxmlformats.org/officeDocument/2006/relationships/image" Target="../media/image64.png"/><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3.xml"/><Relationship Id="rId6" Type="http://schemas.microsoft.com/office/2007/relationships/hdphoto" Target="../media/hdphoto28.wdp"/><Relationship Id="rId5" Type="http://schemas.openxmlformats.org/officeDocument/2006/relationships/image" Target="../media/image64.png"/><Relationship Id="rId4" Type="http://schemas.openxmlformats.org/officeDocument/2006/relationships/slide" Target="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3.xml"/><Relationship Id="rId6" Type="http://schemas.microsoft.com/office/2007/relationships/hdphoto" Target="../media/hdphoto28.wdp"/><Relationship Id="rId5" Type="http://schemas.openxmlformats.org/officeDocument/2006/relationships/image" Target="../media/image64.png"/><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sv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3.xml"/><Relationship Id="rId6" Type="http://schemas.microsoft.com/office/2007/relationships/hdphoto" Target="../media/hdphoto28.wdp"/><Relationship Id="rId5" Type="http://schemas.openxmlformats.org/officeDocument/2006/relationships/image" Target="../media/image64.png"/><Relationship Id="rId4" Type="http://schemas.openxmlformats.org/officeDocument/2006/relationships/slide" Target="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3.xml"/><Relationship Id="rId6" Type="http://schemas.microsoft.com/office/2007/relationships/hdphoto" Target="../media/hdphoto28.wdp"/><Relationship Id="rId5" Type="http://schemas.openxmlformats.org/officeDocument/2006/relationships/image" Target="../media/image64.png"/><Relationship Id="rId4" Type="http://schemas.openxmlformats.org/officeDocument/2006/relationships/slide" Target="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3.xml"/><Relationship Id="rId6" Type="http://schemas.microsoft.com/office/2007/relationships/hdphoto" Target="../media/hdphoto28.wdp"/><Relationship Id="rId5" Type="http://schemas.openxmlformats.org/officeDocument/2006/relationships/image" Target="../media/image64.png"/><Relationship Id="rId4" Type="http://schemas.openxmlformats.org/officeDocument/2006/relationships/slide" Target="slide2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svg"/><Relationship Id="rId5" Type="http://schemas.openxmlformats.org/officeDocument/2006/relationships/image" Target="../media/image12.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1.svg"/><Relationship Id="rId5" Type="http://schemas.openxmlformats.org/officeDocument/2006/relationships/image" Target="../media/image16.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4.svg"/><Relationship Id="rId5" Type="http://schemas.openxmlformats.org/officeDocument/2006/relationships/image" Target="../media/image18.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xmlns=""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8FC19DD-7360-66F1-4E71-3134C12022DC}"/>
              </a:ext>
            </a:extLst>
          </p:cNvPr>
          <p:cNvSpPr txBox="1">
            <a:spLocks/>
          </p:cNvSpPr>
          <p:nvPr/>
        </p:nvSpPr>
        <p:spPr>
          <a:xfrm>
            <a:off x="6248400" y="4197996"/>
            <a:ext cx="13925550" cy="60615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1500" b="1" dirty="0" err="1">
                <a:solidFill>
                  <a:srgbClr val="FF0000"/>
                </a:solidFill>
                <a:latin typeface="#9Slide05 FS Blonde Script" panose="03000503000000000000" pitchFamily="65" charset="0"/>
              </a:rPr>
              <a:t>Kí</a:t>
            </a:r>
            <a:r>
              <a:rPr lang="en-US" sz="11500" b="1" dirty="0">
                <a:solidFill>
                  <a:srgbClr val="FF0000"/>
                </a:solidFill>
                <a:latin typeface="#9Slide05 FS Blonde Script" panose="03000503000000000000" pitchFamily="65" charset="0"/>
              </a:rPr>
              <a:t> </a:t>
            </a:r>
            <a:r>
              <a:rPr lang="en-US" sz="11500" b="1" dirty="0" err="1">
                <a:solidFill>
                  <a:srgbClr val="FF0000"/>
                </a:solidFill>
                <a:latin typeface="#9Slide05 FS Blonde Script" panose="03000503000000000000" pitchFamily="65" charset="0"/>
              </a:rPr>
              <a:t>ức</a:t>
            </a:r>
            <a:r>
              <a:rPr lang="en-US" sz="11500" b="1" dirty="0">
                <a:solidFill>
                  <a:srgbClr val="FF0000"/>
                </a:solidFill>
                <a:latin typeface="#9Slide05 FS Blonde Script" panose="03000503000000000000" pitchFamily="65" charset="0"/>
              </a:rPr>
              <a:t> </a:t>
            </a:r>
            <a:r>
              <a:rPr lang="en-US" sz="11500" b="1" dirty="0" err="1">
                <a:solidFill>
                  <a:srgbClr val="FF0000"/>
                </a:solidFill>
                <a:latin typeface="#9Slide05 FS Blonde Script" panose="03000503000000000000" pitchFamily="65" charset="0"/>
              </a:rPr>
              <a:t>tình</a:t>
            </a:r>
            <a:r>
              <a:rPr lang="en-US" sz="11500" b="1" dirty="0">
                <a:solidFill>
                  <a:srgbClr val="FF0000"/>
                </a:solidFill>
                <a:latin typeface="#9Slide05 FS Blonde Script" panose="03000503000000000000" pitchFamily="65" charset="0"/>
              </a:rPr>
              <a:t> </a:t>
            </a:r>
            <a:r>
              <a:rPr lang="en-US" sz="11500" b="1" dirty="0" err="1">
                <a:solidFill>
                  <a:srgbClr val="FF0000"/>
                </a:solidFill>
                <a:latin typeface="#9Slide05 FS Blonde Script" panose="03000503000000000000" pitchFamily="65" charset="0"/>
              </a:rPr>
              <a:t>bạn</a:t>
            </a:r>
            <a:endParaRPr lang="en-US" sz="6000" b="1" dirty="0">
              <a:solidFill>
                <a:srgbClr val="FF0000"/>
              </a:solidFill>
              <a:latin typeface="#9Slide05 FS Blonde Script" panose="03000503000000000000" pitchFamily="65" charset="0"/>
            </a:endParaRPr>
          </a:p>
        </p:txBody>
      </p:sp>
      <p:sp>
        <p:nvSpPr>
          <p:cNvPr id="3" name="Freeform 3">
            <a:extLst>
              <a:ext uri="{FF2B5EF4-FFF2-40B4-BE49-F238E27FC236}">
                <a16:creationId xmlns:a16="http://schemas.microsoft.com/office/drawing/2014/main" id="{79FE6B5D-4BB2-F5C5-B111-19C33A1B0462}"/>
              </a:ext>
            </a:extLst>
          </p:cNvPr>
          <p:cNvSpPr/>
          <p:nvPr/>
        </p:nvSpPr>
        <p:spPr>
          <a:xfrm>
            <a:off x="3124200" y="2705100"/>
            <a:ext cx="6638396" cy="6273284"/>
          </a:xfrm>
          <a:custGeom>
            <a:avLst/>
            <a:gdLst/>
            <a:ahLst/>
            <a:cxnLst/>
            <a:rect l="l" t="t" r="r" b="b"/>
            <a:pathLst>
              <a:path w="6638396" h="6273284">
                <a:moveTo>
                  <a:pt x="0" y="0"/>
                </a:moveTo>
                <a:lnTo>
                  <a:pt x="6638396" y="0"/>
                </a:lnTo>
                <a:lnTo>
                  <a:pt x="6638396" y="6273284"/>
                </a:lnTo>
                <a:lnTo>
                  <a:pt x="0" y="6273284"/>
                </a:lnTo>
                <a:lnTo>
                  <a:pt x="0" y="0"/>
                </a:lnTo>
                <a:close/>
              </a:path>
            </a:pathLst>
          </a:custGeom>
          <a:blipFill>
            <a:blip r:embed="rId5"/>
            <a:stretch>
              <a:fillRect/>
            </a:stretch>
          </a:blipFill>
        </p:spPr>
        <p:txBody>
          <a:bodyPr/>
          <a:lstStyle/>
          <a:p>
            <a:endParaRPr lang="en-US"/>
          </a:p>
        </p:txBody>
      </p:sp>
      <p:sp>
        <p:nvSpPr>
          <p:cNvPr id="4" name="Freeform 4">
            <a:extLst>
              <a:ext uri="{FF2B5EF4-FFF2-40B4-BE49-F238E27FC236}">
                <a16:creationId xmlns:a16="http://schemas.microsoft.com/office/drawing/2014/main" id="{F93EC5A0-3146-C25C-7890-AADA68023841}"/>
              </a:ext>
            </a:extLst>
          </p:cNvPr>
          <p:cNvSpPr/>
          <p:nvPr/>
        </p:nvSpPr>
        <p:spPr>
          <a:xfrm>
            <a:off x="0" y="4865000"/>
            <a:ext cx="5867326" cy="4913886"/>
          </a:xfrm>
          <a:custGeom>
            <a:avLst/>
            <a:gdLst/>
            <a:ahLst/>
            <a:cxnLst/>
            <a:rect l="l" t="t" r="r" b="b"/>
            <a:pathLst>
              <a:path w="5867326" h="4913886">
                <a:moveTo>
                  <a:pt x="0" y="0"/>
                </a:moveTo>
                <a:lnTo>
                  <a:pt x="5867326" y="0"/>
                </a:lnTo>
                <a:lnTo>
                  <a:pt x="5867326" y="4913886"/>
                </a:lnTo>
                <a:lnTo>
                  <a:pt x="0" y="4913886"/>
                </a:lnTo>
                <a:lnTo>
                  <a:pt x="0" y="0"/>
                </a:lnTo>
                <a:close/>
              </a:path>
            </a:pathLst>
          </a:custGeom>
          <a:blipFill>
            <a:blip r:embed="rId6"/>
            <a:stretch>
              <a:fillRect/>
            </a:stretch>
          </a:blipFill>
        </p:spPr>
        <p:txBody>
          <a:bodyPr/>
          <a:lstStyle/>
          <a:p>
            <a:endParaRPr lang="en-US"/>
          </a:p>
        </p:txBody>
      </p:sp>
      <p:sp>
        <p:nvSpPr>
          <p:cNvPr id="5" name="Freeform 5">
            <a:extLst>
              <a:ext uri="{FF2B5EF4-FFF2-40B4-BE49-F238E27FC236}">
                <a16:creationId xmlns:a16="http://schemas.microsoft.com/office/drawing/2014/main" id="{BBA8B5A0-077E-8AC2-B3B4-9F132A4BDAF2}"/>
              </a:ext>
            </a:extLst>
          </p:cNvPr>
          <p:cNvSpPr/>
          <p:nvPr/>
        </p:nvSpPr>
        <p:spPr>
          <a:xfrm>
            <a:off x="1219200" y="266700"/>
            <a:ext cx="5785308" cy="4114800"/>
          </a:xfrm>
          <a:custGeom>
            <a:avLst/>
            <a:gdLst/>
            <a:ahLst/>
            <a:cxnLst/>
            <a:rect l="l" t="t" r="r" b="b"/>
            <a:pathLst>
              <a:path w="5785308" h="4114800">
                <a:moveTo>
                  <a:pt x="0" y="0"/>
                </a:moveTo>
                <a:lnTo>
                  <a:pt x="5785307" y="0"/>
                </a:lnTo>
                <a:lnTo>
                  <a:pt x="578530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54845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xmlns=""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5" name="Rectangle 4"/>
          <p:cNvSpPr/>
          <p:nvPr/>
        </p:nvSpPr>
        <p:spPr>
          <a:xfrm>
            <a:off x="1676400" y="2817506"/>
            <a:ext cx="15697200" cy="6863417"/>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Tóm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tắt</a:t>
            </a:r>
            <a:r>
              <a:rPr lang="en-US" sz="4400" b="1" dirty="0">
                <a:latin typeface="Times New Roman" panose="02020603050405020304" pitchFamily="18" charset="0"/>
                <a:cs typeface="Times New Roman" panose="02020603050405020304" pitchFamily="18" charset="0"/>
              </a:rPr>
              <a:t>: </a:t>
            </a:r>
          </a:p>
          <a:p>
            <a:pPr algn="just"/>
            <a:r>
              <a:rPr lang="vi-VN" sz="4400" dirty="0">
                <a:latin typeface="Times New Roman" panose="02020603050405020304" pitchFamily="18" charset="0"/>
                <a:cs typeface="Times New Roman" panose="02020603050405020304" pitchFamily="18" charset="0"/>
              </a:rPr>
              <a:t>Nhân vật “tôi” và K là hai người bạn thân. Trong một cơn bão lớn, con sóng dữ dội đã cuốn K đi trước sự chứng kiến của nhân vật “tôi”. Hình ảnh đó đã ám ảnh trong tâm trí nhân vật “tôi” khiến anh phải chuyển chỗ ở. Sau bốn mươi năm, nhân vật “tôi” mới trở lại quê nhà. Anh dũng cảm quay trở lại bờ biển năm nó, nơi đã cuốn người bạn của mình đi mất. Dường như mọi thứ đã xoa dịu được nỗi đau của nhân vật “tôi”, anh không còn nằm mơ thấy ác mộng cũng như hình ảnh những con sóng dữ. Anh cảm thấy may mắn vì nỗi sợ hãi đã được biến mất</a:t>
            </a:r>
          </a:p>
        </p:txBody>
      </p:sp>
      <p:sp>
        <p:nvSpPr>
          <p:cNvPr id="8" name="TextBox 7">
            <a:extLst>
              <a:ext uri="{FF2B5EF4-FFF2-40B4-BE49-F238E27FC236}">
                <a16:creationId xmlns:a16="http://schemas.microsoft.com/office/drawing/2014/main" id="{7FD8C187-6B8E-8670-A105-4D27A4AE0E4A}"/>
              </a:ext>
            </a:extLst>
          </p:cNvPr>
          <p:cNvSpPr txBox="1"/>
          <p:nvPr/>
        </p:nvSpPr>
        <p:spPr>
          <a:xfrm>
            <a:off x="772767" y="745578"/>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A193958E-A680-4C16-62E2-3C7D1BEF73B0}"/>
              </a:ext>
            </a:extLst>
          </p:cNvPr>
          <p:cNvSpPr txBox="1"/>
          <p:nvPr/>
        </p:nvSpPr>
        <p:spPr>
          <a:xfrm>
            <a:off x="1251833" y="1795149"/>
            <a:ext cx="4079517"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Freeform 5"/>
          <p:cNvSpPr/>
          <p:nvPr/>
        </p:nvSpPr>
        <p:spPr>
          <a:xfrm>
            <a:off x="10940143" y="412634"/>
            <a:ext cx="7315200" cy="2404872"/>
          </a:xfrm>
          <a:custGeom>
            <a:avLst/>
            <a:gdLst/>
            <a:ahLst/>
            <a:cxnLst/>
            <a:rect l="l" t="t" r="r" b="b"/>
            <a:pathLst>
              <a:path w="7315200" h="2404872">
                <a:moveTo>
                  <a:pt x="0" y="0"/>
                </a:moveTo>
                <a:lnTo>
                  <a:pt x="7315200" y="0"/>
                </a:lnTo>
                <a:lnTo>
                  <a:pt x="7315200" y="2404872"/>
                </a:lnTo>
                <a:lnTo>
                  <a:pt x="0" y="240487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106556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xmlns=""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2FEC6814-E71A-F561-C123-FAB244BE75F1}"/>
              </a:ext>
            </a:extLst>
          </p:cNvPr>
          <p:cNvSpPr/>
          <p:nvPr/>
        </p:nvSpPr>
        <p:spPr>
          <a:xfrm>
            <a:off x="-76200" y="3162300"/>
            <a:ext cx="18440400" cy="8040484"/>
          </a:xfrm>
          <a:custGeom>
            <a:avLst/>
            <a:gdLst/>
            <a:ahLst/>
            <a:cxnLst/>
            <a:rect l="l" t="t" r="r" b="b"/>
            <a:pathLst>
              <a:path w="3851201" h="3544684">
                <a:moveTo>
                  <a:pt x="0" y="0"/>
                </a:moveTo>
                <a:lnTo>
                  <a:pt x="3851201" y="0"/>
                </a:lnTo>
                <a:lnTo>
                  <a:pt x="3851201" y="3544684"/>
                </a:lnTo>
                <a:lnTo>
                  <a:pt x="0" y="3544684"/>
                </a:lnTo>
                <a:lnTo>
                  <a:pt x="0" y="0"/>
                </a:lnTo>
                <a:close/>
              </a:path>
            </a:pathLst>
          </a:custGeom>
          <a:blipFill>
            <a:blip r:embed="rId5"/>
            <a:stretch>
              <a:fillRect/>
            </a:stretch>
          </a:blipFill>
        </p:spPr>
        <p:txBody>
          <a:bodyPr/>
          <a:lstStyle/>
          <a:p>
            <a:endParaRPr lang="en-US"/>
          </a:p>
        </p:txBody>
      </p:sp>
      <p:sp>
        <p:nvSpPr>
          <p:cNvPr id="2" name="TextBox 1">
            <a:extLst>
              <a:ext uri="{FF2B5EF4-FFF2-40B4-BE49-F238E27FC236}">
                <a16:creationId xmlns:a16="http://schemas.microsoft.com/office/drawing/2014/main" id="{754E53A1-6715-B8DF-E3CB-243DBEA2FB3F}"/>
              </a:ext>
            </a:extLst>
          </p:cNvPr>
          <p:cNvSpPr txBox="1"/>
          <p:nvPr/>
        </p:nvSpPr>
        <p:spPr>
          <a:xfrm>
            <a:off x="3868616" y="361533"/>
            <a:ext cx="1055076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TÌM HIỂU CHI TIẾT</a:t>
            </a:r>
            <a:endParaRPr kumimoji="0" lang="en-US" sz="8800" b="1" i="1" u="none" strike="noStrike" kern="0" cap="none" spc="0" normalizeH="0" baseline="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92515502"/>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xmlns=""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2519F5-E144-EDFA-5426-8FEEF767C2C8}"/>
              </a:ext>
            </a:extLst>
          </p:cNvPr>
          <p:cNvSpPr txBox="1"/>
          <p:nvPr/>
        </p:nvSpPr>
        <p:spPr>
          <a:xfrm>
            <a:off x="8279628" y="4076700"/>
            <a:ext cx="10163331" cy="1569660"/>
          </a:xfrm>
          <a:prstGeom prst="rect">
            <a:avLst/>
          </a:prstGeom>
          <a:noFill/>
          <a:ln>
            <a:noFill/>
          </a:ln>
        </p:spPr>
        <p:txBody>
          <a:bodyPr wrap="square">
            <a:spAutoFit/>
          </a:bodyPr>
          <a:lstStyle/>
          <a:p>
            <a:pPr algn="ctr" defTabSz="1371600"/>
            <a:r>
              <a:rPr lang="en-US" sz="9600" b="1" dirty="0">
                <a:solidFill>
                  <a:srgbClr val="C00000"/>
                </a:solidFill>
                <a:latin typeface="#9Slide05 SVNVanilla Daisy Pro" panose="00000500000000000000" pitchFamily="2" charset="0"/>
                <a:ea typeface="Times New Roman" panose="02020603050405020304" pitchFamily="18" charset="0"/>
                <a:cs typeface="Times New Roman" panose="02020603050405020304" pitchFamily="18" charset="0"/>
              </a:rPr>
              <a:t>1. </a:t>
            </a:r>
            <a:r>
              <a:rPr lang="en-US" sz="9600" b="1" dirty="0" err="1">
                <a:solidFill>
                  <a:srgbClr val="C00000"/>
                </a:solidFill>
                <a:latin typeface="#9Slide05 SVNVanilla Daisy Pro" panose="00000500000000000000" pitchFamily="2" charset="0"/>
                <a:ea typeface="Times New Roman" panose="02020603050405020304" pitchFamily="18" charset="0"/>
                <a:cs typeface="Times New Roman" panose="02020603050405020304" pitchFamily="18" charset="0"/>
              </a:rPr>
              <a:t>Bối</a:t>
            </a:r>
            <a:r>
              <a:rPr lang="en-US" sz="9600" b="1" dirty="0">
                <a:solidFill>
                  <a:srgbClr val="C00000"/>
                </a:solidFill>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9600" b="1" dirty="0" err="1">
                <a:solidFill>
                  <a:srgbClr val="C00000"/>
                </a:solidFill>
                <a:latin typeface="#9Slide05 SVNVanilla Daisy Pro" panose="00000500000000000000" pitchFamily="2" charset="0"/>
                <a:ea typeface="Times New Roman" panose="02020603050405020304" pitchFamily="18" charset="0"/>
                <a:cs typeface="Times New Roman" panose="02020603050405020304" pitchFamily="18" charset="0"/>
              </a:rPr>
              <a:t>cảnh</a:t>
            </a:r>
            <a:endParaRPr lang="en-US" sz="9600" b="1" dirty="0">
              <a:solidFill>
                <a:srgbClr val="C00000"/>
              </a:solidFill>
              <a:latin typeface="#9Slide05 SVNVanilla Daisy Pro" panose="00000500000000000000" pitchFamily="2" charset="0"/>
              <a:ea typeface="Times New Roman" panose="02020603050405020304" pitchFamily="18" charset="0"/>
              <a:cs typeface="Times New Roman" panose="02020603050405020304" pitchFamily="18" charset="0"/>
            </a:endParaRPr>
          </a:p>
        </p:txBody>
      </p:sp>
      <p:sp>
        <p:nvSpPr>
          <p:cNvPr id="12" name="Freeform 6"/>
          <p:cNvSpPr/>
          <p:nvPr/>
        </p:nvSpPr>
        <p:spPr>
          <a:xfrm>
            <a:off x="381000" y="342900"/>
            <a:ext cx="9342926" cy="9967686"/>
          </a:xfrm>
          <a:custGeom>
            <a:avLst/>
            <a:gdLst/>
            <a:ahLst/>
            <a:cxnLst/>
            <a:rect l="l" t="t" r="r" b="b"/>
            <a:pathLst>
              <a:path w="2604392" h="3235269">
                <a:moveTo>
                  <a:pt x="0" y="0"/>
                </a:moveTo>
                <a:lnTo>
                  <a:pt x="2604392" y="0"/>
                </a:lnTo>
                <a:lnTo>
                  <a:pt x="2604392" y="3235269"/>
                </a:lnTo>
                <a:lnTo>
                  <a:pt x="0" y="3235269"/>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9247630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xmlns=""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12519F5-E144-EDFA-5426-8FEEF767C2C8}"/>
              </a:ext>
            </a:extLst>
          </p:cNvPr>
          <p:cNvSpPr txBox="1"/>
          <p:nvPr/>
        </p:nvSpPr>
        <p:spPr>
          <a:xfrm>
            <a:off x="8325904" y="4914900"/>
            <a:ext cx="10163331" cy="1107996"/>
          </a:xfrm>
          <a:prstGeom prst="rect">
            <a:avLst/>
          </a:prstGeom>
          <a:noFill/>
          <a:ln>
            <a:noFill/>
          </a:ln>
        </p:spPr>
        <p:txBody>
          <a:bodyPr wrap="square">
            <a:spAutoFit/>
          </a:bodyPr>
          <a:lstStyle/>
          <a:p>
            <a:pPr algn="ctr" defTabSz="1371600"/>
            <a:r>
              <a:rPr lang="en-US" sz="6600" b="1"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NHANH NHƯ CHỚP</a:t>
            </a:r>
          </a:p>
        </p:txBody>
      </p:sp>
      <p:sp>
        <p:nvSpPr>
          <p:cNvPr id="3" name="Freeform 3"/>
          <p:cNvSpPr/>
          <p:nvPr/>
        </p:nvSpPr>
        <p:spPr>
          <a:xfrm>
            <a:off x="11734800" y="266700"/>
            <a:ext cx="5911232" cy="3276600"/>
          </a:xfrm>
          <a:custGeom>
            <a:avLst/>
            <a:gdLst/>
            <a:ahLst/>
            <a:cxnLst/>
            <a:rect l="l" t="t" r="r" b="b"/>
            <a:pathLst>
              <a:path w="7282832" h="4114800">
                <a:moveTo>
                  <a:pt x="0" y="0"/>
                </a:moveTo>
                <a:lnTo>
                  <a:pt x="7282832" y="0"/>
                </a:lnTo>
                <a:lnTo>
                  <a:pt x="728283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7017380D-5F4C-CFF6-75DD-83CB6294E160}"/>
              </a:ext>
            </a:extLst>
          </p:cNvPr>
          <p:cNvPicPr>
            <a:picLocks noChangeAspect="1"/>
          </p:cNvPicPr>
          <p:nvPr/>
        </p:nvPicPr>
        <p:blipFill>
          <a:blip r:embed="rId7"/>
          <a:stretch>
            <a:fillRect/>
          </a:stretch>
        </p:blipFill>
        <p:spPr>
          <a:xfrm>
            <a:off x="1066800" y="30843"/>
            <a:ext cx="7259104" cy="10287000"/>
          </a:xfrm>
          <a:prstGeom prst="rect">
            <a:avLst/>
          </a:prstGeom>
        </p:spPr>
      </p:pic>
    </p:spTree>
    <p:extLst>
      <p:ext uri="{BB962C8B-B14F-4D97-AF65-F5344CB8AC3E}">
        <p14:creationId xmlns:p14="http://schemas.microsoft.com/office/powerpoint/2010/main" val="174778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xmlns=""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3E67A3-BE0D-F854-86E5-FF65DA74C74A}"/>
              </a:ext>
            </a:extLst>
          </p:cNvPr>
          <p:cNvSpPr txBox="1"/>
          <p:nvPr/>
        </p:nvSpPr>
        <p:spPr>
          <a:xfrm>
            <a:off x="1237027" y="1181100"/>
            <a:ext cx="15813945" cy="34778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rtlCol="0">
            <a:spAutoFit/>
          </a:bodyPr>
          <a:lstStyle/>
          <a:p>
            <a:pPr algn="just" defTabSz="1371600"/>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9</a:t>
            </a:r>
            <a:endParaRPr lang="en-US" sz="44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a:p>
            <a:pPr algn="just" defTabSz="1371600"/>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cơn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bão</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đổ</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trấn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S.</a:t>
            </a:r>
            <a:endParaRPr lang="en-US" sz="44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a:p>
            <a:pPr algn="just" defTabSz="1371600"/>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tạm</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nghỉ</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cửa</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hạ</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cửa</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cuốn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a:p>
            <a:pPr algn="just" defTabSz="1371600"/>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cầm</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lắc</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lư</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cơn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bão</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a:p>
            <a:pPr algn="just" defTabSz="1371600"/>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ngả</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rạp</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C39BEC77-CD25-E979-7548-3E00582C94CC}"/>
              </a:ext>
            </a:extLst>
          </p:cNvPr>
          <p:cNvSpPr txBox="1"/>
          <p:nvPr/>
        </p:nvSpPr>
        <p:spPr>
          <a:xfrm>
            <a:off x="1237027" y="5655240"/>
            <a:ext cx="10726373" cy="2031325"/>
          </a:xfrm>
          <a:prstGeom prst="rect">
            <a:avLst/>
          </a:prstGeom>
          <a:noFill/>
          <a:ln>
            <a:noFill/>
          </a:ln>
        </p:spPr>
        <p:txBody>
          <a:bodyPr wrap="square">
            <a:spAutoFit/>
          </a:bodyPr>
          <a:lstStyle/>
          <a:p>
            <a:pPr algn="just" defTabSz="1371600"/>
            <a:r>
              <a:rPr lang="en-US" sz="4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Nhận</a:t>
            </a:r>
            <a:r>
              <a:rPr lang="en-US" sz="4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xét</a:t>
            </a:r>
            <a:r>
              <a:rPr lang="en-US" sz="4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Bối</a:t>
            </a:r>
            <a:r>
              <a:rPr lang="en-US" sz="4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cảnh</a:t>
            </a:r>
            <a:r>
              <a:rPr lang="en-US" sz="4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cụ</a:t>
            </a:r>
            <a:r>
              <a:rPr lang="en-US" sz="4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thể</a:t>
            </a:r>
            <a:r>
              <a:rPr lang="en-US" sz="4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lo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lắng</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sợ</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hãi</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cơn</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bão</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rgbClr val="C0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Freeform 3"/>
          <p:cNvSpPr/>
          <p:nvPr/>
        </p:nvSpPr>
        <p:spPr>
          <a:xfrm>
            <a:off x="12192000" y="4305300"/>
            <a:ext cx="6331082" cy="6083702"/>
          </a:xfrm>
          <a:custGeom>
            <a:avLst/>
            <a:gdLst/>
            <a:ahLst/>
            <a:cxnLst/>
            <a:rect l="l" t="t" r="r" b="b"/>
            <a:pathLst>
              <a:path w="5035682" h="5245502">
                <a:moveTo>
                  <a:pt x="0" y="0"/>
                </a:moveTo>
                <a:lnTo>
                  <a:pt x="5035682" y="0"/>
                </a:lnTo>
                <a:lnTo>
                  <a:pt x="5035682" y="5245501"/>
                </a:lnTo>
                <a:lnTo>
                  <a:pt x="0" y="5245501"/>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05750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Vertical)">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xmlns=""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2519F5-E144-EDFA-5426-8FEEF767C2C8}"/>
              </a:ext>
            </a:extLst>
          </p:cNvPr>
          <p:cNvSpPr txBox="1"/>
          <p:nvPr/>
        </p:nvSpPr>
        <p:spPr>
          <a:xfrm>
            <a:off x="2209800" y="1714500"/>
            <a:ext cx="10163331" cy="1446550"/>
          </a:xfrm>
          <a:prstGeom prst="rect">
            <a:avLst/>
          </a:prstGeom>
          <a:noFill/>
          <a:ln>
            <a:noFill/>
          </a:ln>
        </p:spPr>
        <p:txBody>
          <a:bodyPr wrap="square">
            <a:spAutoFit/>
          </a:bodyPr>
          <a:lstStyle/>
          <a:p>
            <a:pPr algn="ctr" defTabSz="1371600"/>
            <a:r>
              <a:rPr lang="en-US" sz="8800" b="1" dirty="0">
                <a:solidFill>
                  <a:srgbClr val="C00000"/>
                </a:solidFill>
                <a:latin typeface="#9Slide05 SVNVanilla Daisy Pro" panose="00000500000000000000" pitchFamily="2" charset="0"/>
                <a:ea typeface="Times New Roman" panose="02020603050405020304" pitchFamily="18" charset="0"/>
                <a:cs typeface="Times New Roman" panose="02020603050405020304" pitchFamily="18" charset="0"/>
              </a:rPr>
              <a:t>2. </a:t>
            </a:r>
            <a:r>
              <a:rPr lang="en-US" sz="8800" b="1" dirty="0" err="1">
                <a:solidFill>
                  <a:srgbClr val="C00000"/>
                </a:solidFill>
                <a:latin typeface="#9Slide05 SVNVanilla Daisy Pro" panose="00000500000000000000" pitchFamily="2" charset="0"/>
                <a:ea typeface="Times New Roman" panose="02020603050405020304" pitchFamily="18" charset="0"/>
                <a:cs typeface="Times New Roman" panose="02020603050405020304" pitchFamily="18" charset="0"/>
              </a:rPr>
              <a:t>Nhân</a:t>
            </a:r>
            <a:r>
              <a:rPr lang="en-US" sz="8800" b="1" dirty="0">
                <a:solidFill>
                  <a:srgbClr val="C00000"/>
                </a:solidFill>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8800" b="1" dirty="0" err="1">
                <a:solidFill>
                  <a:srgbClr val="C00000"/>
                </a:solidFill>
                <a:latin typeface="#9Slide05 SVNVanilla Daisy Pro" panose="00000500000000000000" pitchFamily="2" charset="0"/>
                <a:ea typeface="Times New Roman" panose="02020603050405020304" pitchFamily="18" charset="0"/>
                <a:cs typeface="Times New Roman" panose="02020603050405020304" pitchFamily="18" charset="0"/>
              </a:rPr>
              <a:t>vật</a:t>
            </a:r>
            <a:endParaRPr lang="en-US" sz="8800" b="1" dirty="0">
              <a:solidFill>
                <a:srgbClr val="C00000"/>
              </a:solidFill>
              <a:latin typeface="#9Slide05 SVNVanilla Daisy Pro" panose="00000500000000000000" pitchFamily="2" charset="0"/>
              <a:ea typeface="Times New Roman" panose="02020603050405020304" pitchFamily="18" charset="0"/>
              <a:cs typeface="Times New Roman" panose="02020603050405020304" pitchFamily="18" charset="0"/>
            </a:endParaRPr>
          </a:p>
        </p:txBody>
      </p:sp>
      <p:grpSp>
        <p:nvGrpSpPr>
          <p:cNvPr id="13" name="Group 3"/>
          <p:cNvGrpSpPr/>
          <p:nvPr/>
        </p:nvGrpSpPr>
        <p:grpSpPr>
          <a:xfrm>
            <a:off x="1" y="3467100"/>
            <a:ext cx="18288000" cy="6553200"/>
            <a:chOff x="0" y="0"/>
            <a:chExt cx="6340094" cy="2727452"/>
          </a:xfrm>
        </p:grpSpPr>
        <p:sp>
          <p:nvSpPr>
            <p:cNvPr id="14" name="Freeform 4"/>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5"/>
              <a:stretch>
                <a:fillRect t="-32803" b="-32803"/>
              </a:stretch>
            </a:blipFill>
          </p:spPr>
          <p:txBody>
            <a:bodyPr/>
            <a:lstStyle/>
            <a:p>
              <a:endParaRPr lang="en-US"/>
            </a:p>
          </p:txBody>
        </p:sp>
      </p:grpSp>
    </p:spTree>
    <p:extLst>
      <p:ext uri="{BB962C8B-B14F-4D97-AF65-F5344CB8AC3E}">
        <p14:creationId xmlns:p14="http://schemas.microsoft.com/office/powerpoint/2010/main" val="42595929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xmlns=""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4E53A1-6715-B8DF-E3CB-243DBEA2FB3F}"/>
              </a:ext>
            </a:extLst>
          </p:cNvPr>
          <p:cNvSpPr txBox="1"/>
          <p:nvPr/>
        </p:nvSpPr>
        <p:spPr>
          <a:xfrm>
            <a:off x="5693789" y="1445575"/>
            <a:ext cx="1055076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chemeClr val="tx2">
                    <a:lumMod val="50000"/>
                  </a:schemeClr>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Hoạt</a:t>
            </a:r>
            <a:r>
              <a:rPr kumimoji="0" lang="en-US" sz="8800" b="1" i="0" u="none" strike="noStrike" kern="0" cap="none" spc="0" normalizeH="0" baseline="0" noProof="0" dirty="0">
                <a:ln>
                  <a:noFill/>
                </a:ln>
                <a:solidFill>
                  <a:schemeClr val="tx2">
                    <a:lumMod val="50000"/>
                  </a:schemeClr>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chemeClr val="tx2">
                    <a:lumMod val="50000"/>
                  </a:schemeClr>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động</a:t>
            </a:r>
            <a:r>
              <a:rPr kumimoji="0" lang="en-US" sz="8800" b="1" i="0" u="none" strike="noStrike" kern="0" cap="none" spc="0" normalizeH="0" baseline="0" noProof="0" dirty="0">
                <a:ln>
                  <a:noFill/>
                </a:ln>
                <a:solidFill>
                  <a:schemeClr val="tx2">
                    <a:lumMod val="50000"/>
                  </a:schemeClr>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chemeClr val="tx2">
                    <a:lumMod val="50000"/>
                  </a:schemeClr>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nhóm</a:t>
            </a:r>
            <a:endParaRPr kumimoji="0" lang="en-US" sz="8800" b="1" i="1" u="none" strike="noStrike" kern="0" cap="none" spc="0" normalizeH="0" baseline="0" noProof="0" dirty="0">
              <a:ln>
                <a:noFill/>
              </a:ln>
              <a:solidFill>
                <a:schemeClr val="tx2">
                  <a:lumMod val="50000"/>
                </a:schemeClr>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pic>
        <p:nvPicPr>
          <p:cNvPr id="7" name="Picture 6" descr="A white rectangular object with black text&#10;&#10;Description automatically generated">
            <a:extLst>
              <a:ext uri="{FF2B5EF4-FFF2-40B4-BE49-F238E27FC236}">
                <a16:creationId xmlns:a16="http://schemas.microsoft.com/office/drawing/2014/main" id="{67EBF49D-F65D-2866-2810-49ECE43005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0" y="3771900"/>
            <a:ext cx="8443772" cy="4648200"/>
          </a:xfrm>
          <a:prstGeom prst="rect">
            <a:avLst/>
          </a:prstGeom>
        </p:spPr>
      </p:pic>
      <p:pic>
        <p:nvPicPr>
          <p:cNvPr id="9" name="Picture 8">
            <a:extLst>
              <a:ext uri="{FF2B5EF4-FFF2-40B4-BE49-F238E27FC236}">
                <a16:creationId xmlns:a16="http://schemas.microsoft.com/office/drawing/2014/main" id="{02A29AB6-90E8-3005-1D07-0EAD09FB10AC}"/>
              </a:ext>
            </a:extLst>
          </p:cNvPr>
          <p:cNvPicPr>
            <a:picLocks noChangeAspect="1"/>
          </p:cNvPicPr>
          <p:nvPr/>
        </p:nvPicPr>
        <p:blipFill>
          <a:blip r:embed="rId6"/>
          <a:stretch>
            <a:fillRect/>
          </a:stretch>
        </p:blipFill>
        <p:spPr>
          <a:xfrm>
            <a:off x="1752600" y="2857500"/>
            <a:ext cx="5057793" cy="7206318"/>
          </a:xfrm>
          <a:prstGeom prst="rect">
            <a:avLst/>
          </a:prstGeom>
        </p:spPr>
      </p:pic>
      <p:sp>
        <p:nvSpPr>
          <p:cNvPr id="10" name="Freeform 2"/>
          <p:cNvSpPr/>
          <p:nvPr/>
        </p:nvSpPr>
        <p:spPr>
          <a:xfrm>
            <a:off x="3629" y="243139"/>
            <a:ext cx="7315200" cy="2404872"/>
          </a:xfrm>
          <a:custGeom>
            <a:avLst/>
            <a:gdLst/>
            <a:ahLst/>
            <a:cxnLst/>
            <a:rect l="l" t="t" r="r" b="b"/>
            <a:pathLst>
              <a:path w="7315200" h="2404872">
                <a:moveTo>
                  <a:pt x="0" y="0"/>
                </a:moveTo>
                <a:lnTo>
                  <a:pt x="7315200" y="0"/>
                </a:lnTo>
                <a:lnTo>
                  <a:pt x="7315200" y="2404872"/>
                </a:lnTo>
                <a:lnTo>
                  <a:pt x="0" y="24048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80458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xmlns="" r:embed="rId4"/>
              </a:ext>
            </a:extLst>
          </a:blip>
          <a:srcRect/>
          <a:stretch>
            <a:fillRect t="-14000" b="-14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22726185"/>
              </p:ext>
            </p:extLst>
          </p:nvPr>
        </p:nvGraphicFramePr>
        <p:xfrm>
          <a:off x="304800" y="495300"/>
          <a:ext cx="17526000" cy="9509760"/>
        </p:xfrm>
        <a:graphic>
          <a:graphicData uri="http://schemas.openxmlformats.org/drawingml/2006/table">
            <a:tbl>
              <a:tblPr firstRow="1" bandRow="1">
                <a:tableStyleId>{5940675A-B579-460E-94D1-54222C63F5DA}</a:tableStyleId>
              </a:tblPr>
              <a:tblGrid>
                <a:gridCol w="2590800">
                  <a:extLst>
                    <a:ext uri="{9D8B030D-6E8A-4147-A177-3AD203B41FA5}">
                      <a16:colId xmlns:a16="http://schemas.microsoft.com/office/drawing/2014/main" val="2022240408"/>
                    </a:ext>
                  </a:extLst>
                </a:gridCol>
                <a:gridCol w="12192000">
                  <a:extLst>
                    <a:ext uri="{9D8B030D-6E8A-4147-A177-3AD203B41FA5}">
                      <a16:colId xmlns:a16="http://schemas.microsoft.com/office/drawing/2014/main" val="3086943640"/>
                    </a:ext>
                  </a:extLst>
                </a:gridCol>
                <a:gridCol w="2743200">
                  <a:extLst>
                    <a:ext uri="{9D8B030D-6E8A-4147-A177-3AD203B41FA5}">
                      <a16:colId xmlns:a16="http://schemas.microsoft.com/office/drawing/2014/main" val="2215396911"/>
                    </a:ext>
                  </a:extLst>
                </a:gridCol>
              </a:tblGrid>
              <a:tr h="304800">
                <a:tc>
                  <a:txBody>
                    <a:bodyPr/>
                    <a:lstStyle/>
                    <a:p>
                      <a:pPr algn="ctr"/>
                      <a:r>
                        <a:rPr lang="en-US" sz="3600" b="1" dirty="0" err="1">
                          <a:latin typeface="Times New Roman" panose="02020603050405020304" pitchFamily="18" charset="0"/>
                          <a:cs typeface="Times New Roman" panose="02020603050405020304" pitchFamily="18" charset="0"/>
                        </a:rPr>
                        <a:t>Trước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xảy</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ra</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kết</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cục</a:t>
                      </a:r>
                      <a:r>
                        <a:rPr lang="en-US" sz="3600" b="1" baseline="0" dirty="0">
                          <a:latin typeface="Times New Roman" panose="02020603050405020304" pitchFamily="18" charset="0"/>
                          <a:cs typeface="Times New Roman" panose="02020603050405020304" pitchFamily="18" charset="0"/>
                        </a:rPr>
                        <a:t> bi </a:t>
                      </a:r>
                      <a:r>
                        <a:rPr lang="en-US" sz="3600" b="1" baseline="0" dirty="0" err="1">
                          <a:latin typeface="Times New Roman" panose="02020603050405020304" pitchFamily="18" charset="0"/>
                          <a:cs typeface="Times New Roman" panose="02020603050405020304" pitchFamily="18" charset="0"/>
                        </a:rPr>
                        <a:t>thảm</a:t>
                      </a:r>
                      <a:endParaRPr lang="en-US" sz="36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600" b="1" dirty="0" err="1">
                          <a:latin typeface="Times New Roman" panose="02020603050405020304" pitchFamily="18" charset="0"/>
                          <a:cs typeface="Times New Roman" panose="02020603050405020304" pitchFamily="18" charset="0"/>
                        </a:rPr>
                        <a:t>Sau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xảy</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ra</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kết</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cục</a:t>
                      </a:r>
                      <a:r>
                        <a:rPr lang="en-US" sz="3600" b="1" baseline="0" dirty="0">
                          <a:latin typeface="Times New Roman" panose="02020603050405020304" pitchFamily="18" charset="0"/>
                          <a:cs typeface="Times New Roman" panose="02020603050405020304" pitchFamily="18" charset="0"/>
                        </a:rPr>
                        <a:t> bi </a:t>
                      </a:r>
                      <a:r>
                        <a:rPr lang="en-US" sz="3600" b="1" baseline="0" dirty="0" err="1">
                          <a:latin typeface="Times New Roman" panose="02020603050405020304" pitchFamily="18" charset="0"/>
                          <a:cs typeface="Times New Roman" panose="02020603050405020304" pitchFamily="18" charset="0"/>
                        </a:rPr>
                        <a:t>thảm</a:t>
                      </a:r>
                      <a:endParaRPr lang="en-US" sz="36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600" b="1" dirty="0" err="1">
                          <a:latin typeface="Times New Roman" panose="02020603050405020304" pitchFamily="18" charset="0"/>
                          <a:cs typeface="Times New Roman" panose="02020603050405020304" pitchFamily="18" charset="0"/>
                        </a:rPr>
                        <a:t>Nhận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xét</a:t>
                      </a:r>
                      <a:endParaRPr lang="en-US" sz="36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4102240601"/>
                  </a:ext>
                </a:extLst>
              </a:tr>
              <a:tr h="370840">
                <a:tc>
                  <a:txBody>
                    <a:bodyPr/>
                    <a:lstStyle/>
                    <a:p>
                      <a:pPr algn="just" defTabSz="1371600"/>
                      <a:r>
                        <a:rPr lang="en-US" sz="3600" dirty="0" err="1">
                          <a:solidFill>
                            <a:prstClr val="black"/>
                          </a:solidFill>
                          <a:latin typeface="Times New Roman" panose="02020603050405020304" pitchFamily="18" charset="0"/>
                          <a:cs typeface="Times New Roman" panose="02020603050405020304" pitchFamily="18" charset="0"/>
                        </a:rPr>
                        <a:t>Nhân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vật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tôi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K </a:t>
                      </a: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quan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hệ</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thiết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tôi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thích</a:t>
                      </a:r>
                      <a:r>
                        <a:rPr lang="en-US" sz="3600" dirty="0">
                          <a:solidFill>
                            <a:prstClr val="black"/>
                          </a:solidFill>
                          <a:latin typeface="Times New Roman" panose="02020603050405020304" pitchFamily="18" charset="0"/>
                          <a:cs typeface="Times New Roman" panose="02020603050405020304" pitchFamily="18" charset="0"/>
                        </a:rPr>
                        <a:t> ở </a:t>
                      </a:r>
                      <a:r>
                        <a:rPr lang="en-US" sz="3600" dirty="0" err="1">
                          <a:solidFill>
                            <a:prstClr val="black"/>
                          </a:solidFill>
                          <a:latin typeface="Times New Roman" panose="02020603050405020304" pitchFamily="18" charset="0"/>
                          <a:cs typeface="Times New Roman" panose="02020603050405020304" pitchFamily="18" charset="0"/>
                        </a:rPr>
                        <a:t>cạnh</a:t>
                      </a:r>
                      <a:r>
                        <a:rPr lang="en-US" sz="3600" dirty="0">
                          <a:solidFill>
                            <a:prstClr val="black"/>
                          </a:solidFill>
                          <a:latin typeface="Times New Roman" panose="02020603050405020304" pitchFamily="18" charset="0"/>
                          <a:cs typeface="Times New Roman" panose="02020603050405020304" pitchFamily="18" charset="0"/>
                        </a:rPr>
                        <a:t> K </a:t>
                      </a:r>
                      <a:r>
                        <a:rPr lang="en-US" sz="3600" dirty="0" err="1">
                          <a:solidFill>
                            <a:prstClr val="black"/>
                          </a:solidFill>
                          <a:latin typeface="Times New Roman" panose="02020603050405020304" pitchFamily="18" charset="0"/>
                          <a:cs typeface="Times New Roman" panose="02020603050405020304" pitchFamily="18" charset="0"/>
                        </a:rPr>
                        <a:t>vì</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cậu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ấy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tim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rất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ấm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áp</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thành</a:t>
                      </a:r>
                      <a:r>
                        <a:rPr lang="en-US" sz="3600" dirty="0">
                          <a:solidFill>
                            <a:prstClr val="black"/>
                          </a:solidFill>
                          <a:latin typeface="Times New Roman" panose="02020603050405020304" pitchFamily="18" charset="0"/>
                          <a:cs typeface="Times New Roman" panose="02020603050405020304" pitchFamily="18" charset="0"/>
                        </a:rPr>
                        <a:t>.</a:t>
                      </a:r>
                    </a:p>
                  </a:txBody>
                  <a:tcPr/>
                </a:tc>
                <a:tc>
                  <a:txBody>
                    <a:bodyPr/>
                    <a:lstStyle/>
                    <a:p>
                      <a:pPr algn="just" defTabSz="1371600"/>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người</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chứng</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kiến</a:t>
                      </a:r>
                      <a:r>
                        <a:rPr lang="en-US" sz="3600" baseline="0" dirty="0">
                          <a:solidFill>
                            <a:prstClr val="black"/>
                          </a:solidFill>
                          <a:latin typeface="Times New Roman" panose="02020603050405020304" pitchFamily="18" charset="0"/>
                          <a:cs typeface="Times New Roman" panose="02020603050405020304" pitchFamily="18" charset="0"/>
                        </a:rPr>
                        <a:t> K </a:t>
                      </a:r>
                      <a:r>
                        <a:rPr lang="en-US" sz="3600" baseline="0" dirty="0" err="1">
                          <a:solidFill>
                            <a:prstClr val="black"/>
                          </a:solidFill>
                          <a:latin typeface="Times New Roman" panose="02020603050405020304" pitchFamily="18" charset="0"/>
                          <a:cs typeface="Times New Roman" panose="02020603050405020304" pitchFamily="18" charset="0"/>
                        </a:rPr>
                        <a:t>bị</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sóng</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cuốn</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đi</a:t>
                      </a:r>
                      <a:endParaRPr lang="en-US" sz="3600" dirty="0">
                        <a:solidFill>
                          <a:prstClr val="black"/>
                        </a:solidFill>
                        <a:latin typeface="Times New Roman" panose="02020603050405020304" pitchFamily="18" charset="0"/>
                        <a:cs typeface="Times New Roman" panose="02020603050405020304" pitchFamily="18" charset="0"/>
                      </a:endParaRPr>
                    </a:p>
                    <a:p>
                      <a:pPr marL="0" indent="0" algn="just" defTabSz="1371600">
                        <a:buFontTx/>
                        <a:buNone/>
                      </a:pP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Diễn</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biến</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tâm</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lí</a:t>
                      </a:r>
                      <a:endParaRPr lang="en-US" sz="3600" baseline="0" dirty="0">
                        <a:solidFill>
                          <a:prstClr val="black"/>
                        </a:solidFill>
                        <a:latin typeface="Times New Roman" panose="02020603050405020304" pitchFamily="18" charset="0"/>
                        <a:cs typeface="Times New Roman" panose="02020603050405020304" pitchFamily="18" charset="0"/>
                      </a:endParaRPr>
                    </a:p>
                    <a:p>
                      <a:pPr marL="0" indent="0" algn="just" defTabSz="1371600">
                        <a:buFontTx/>
                        <a:buNone/>
                      </a:pPr>
                      <a:r>
                        <a:rPr lang="en-US" sz="3600" dirty="0">
                          <a:solidFill>
                            <a:prstClr val="black"/>
                          </a:solidFill>
                          <a:latin typeface="Times New Roman" panose="02020603050405020304" pitchFamily="18" charset="0"/>
                          <a:cs typeface="Times New Roman" panose="02020603050405020304" pitchFamily="18" charset="0"/>
                        </a:rPr>
                        <a:t>+</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1" baseline="0" dirty="0" err="1">
                          <a:solidFill>
                            <a:prstClr val="black"/>
                          </a:solidFill>
                          <a:latin typeface="Times New Roman" panose="02020603050405020304" pitchFamily="18" charset="0"/>
                          <a:cs typeface="Times New Roman" panose="02020603050405020304" pitchFamily="18" charset="0"/>
                        </a:rPr>
                        <a:t>Bất</a:t>
                      </a:r>
                      <a:r>
                        <a:rPr lang="en-US" sz="3600" b="1" baseline="0" dirty="0">
                          <a:solidFill>
                            <a:prstClr val="black"/>
                          </a:solidFill>
                          <a:latin typeface="Times New Roman" panose="02020603050405020304" pitchFamily="18" charset="0"/>
                          <a:cs typeface="Times New Roman" panose="02020603050405020304" pitchFamily="18" charset="0"/>
                        </a:rPr>
                        <a:t> </a:t>
                      </a:r>
                      <a:r>
                        <a:rPr lang="en-US" sz="3600" b="1" baseline="0" dirty="0" err="1">
                          <a:solidFill>
                            <a:prstClr val="black"/>
                          </a:solidFill>
                          <a:latin typeface="Times New Roman" panose="02020603050405020304" pitchFamily="18" charset="0"/>
                          <a:cs typeface="Times New Roman" panose="02020603050405020304" pitchFamily="18" charset="0"/>
                        </a:rPr>
                        <a:t>ngờ</a:t>
                      </a:r>
                      <a:r>
                        <a:rPr lang="en-US" sz="3600" b="1" baseline="0" dirty="0">
                          <a:solidFill>
                            <a:prstClr val="black"/>
                          </a:solidFill>
                          <a:latin typeface="Times New Roman" panose="02020603050405020304" pitchFamily="18" charset="0"/>
                          <a:cs typeface="Times New Roman" panose="02020603050405020304" pitchFamily="18" charset="0"/>
                        </a:rPr>
                        <a:t> </a:t>
                      </a:r>
                      <a:r>
                        <a:rPr lang="en-US" sz="3600" b="1" baseline="0" dirty="0" err="1">
                          <a:solidFill>
                            <a:prstClr val="black"/>
                          </a:solidFill>
                          <a:latin typeface="Times New Roman" panose="02020603050405020304" pitchFamily="18" charset="0"/>
                          <a:cs typeface="Times New Roman" panose="02020603050405020304" pitchFamily="18" charset="0"/>
                        </a:rPr>
                        <a:t>đến</a:t>
                      </a:r>
                      <a:r>
                        <a:rPr lang="en-US" sz="3600" b="1" baseline="0" dirty="0">
                          <a:solidFill>
                            <a:prstClr val="black"/>
                          </a:solidFill>
                          <a:latin typeface="Times New Roman" panose="02020603050405020304" pitchFamily="18" charset="0"/>
                          <a:cs typeface="Times New Roman" panose="02020603050405020304" pitchFamily="18" charset="0"/>
                        </a:rPr>
                        <a:t> </a:t>
                      </a:r>
                      <a:r>
                        <a:rPr lang="en-US" sz="3600" b="1" baseline="0" dirty="0" err="1">
                          <a:solidFill>
                            <a:prstClr val="black"/>
                          </a:solidFill>
                          <a:latin typeface="Times New Roman" panose="02020603050405020304" pitchFamily="18" charset="0"/>
                          <a:cs typeface="Times New Roman" panose="02020603050405020304" pitchFamily="18" charset="0"/>
                        </a:rPr>
                        <a:t>hoang</a:t>
                      </a:r>
                      <a:r>
                        <a:rPr lang="en-US" sz="3600" b="1" baseline="0" dirty="0">
                          <a:solidFill>
                            <a:prstClr val="black"/>
                          </a:solidFill>
                          <a:latin typeface="Times New Roman" panose="02020603050405020304" pitchFamily="18" charset="0"/>
                          <a:cs typeface="Times New Roman" panose="02020603050405020304" pitchFamily="18" charset="0"/>
                        </a:rPr>
                        <a:t> </a:t>
                      </a:r>
                      <a:r>
                        <a:rPr lang="en-US" sz="3600" b="1" baseline="0" dirty="0" err="1">
                          <a:solidFill>
                            <a:prstClr val="black"/>
                          </a:solidFill>
                          <a:latin typeface="Times New Roman" panose="02020603050405020304" pitchFamily="18" charset="0"/>
                          <a:cs typeface="Times New Roman" panose="02020603050405020304" pitchFamily="18" charset="0"/>
                        </a:rPr>
                        <a:t>đường</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Khi</a:t>
                      </a:r>
                      <a:r>
                        <a:rPr lang="en-US" sz="3600" dirty="0">
                          <a:solidFill>
                            <a:prstClr val="black"/>
                          </a:solidFill>
                          <a:latin typeface="Times New Roman" panose="02020603050405020304" pitchFamily="18" charset="0"/>
                          <a:cs typeface="Times New Roman" panose="02020603050405020304" pitchFamily="18" charset="0"/>
                        </a:rPr>
                        <a:t> con </a:t>
                      </a:r>
                      <a:r>
                        <a:rPr lang="en-US" sz="3600" dirty="0" err="1">
                          <a:solidFill>
                            <a:prstClr val="black"/>
                          </a:solidFill>
                          <a:latin typeface="Times New Roman" panose="02020603050405020304" pitchFamily="18" charset="0"/>
                          <a:cs typeface="Times New Roman" panose="02020603050405020304" pitchFamily="18" charset="0"/>
                        </a:rPr>
                        <a:t>sóng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thứ</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hai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sắp</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ập</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cuốn</a:t>
                      </a:r>
                      <a:r>
                        <a:rPr lang="en-US" sz="3600" dirty="0">
                          <a:solidFill>
                            <a:prstClr val="black"/>
                          </a:solidFill>
                          <a:latin typeface="Times New Roman" panose="02020603050405020304" pitchFamily="18" charset="0"/>
                          <a:cs typeface="Times New Roman" panose="02020603050405020304" pitchFamily="18" charset="0"/>
                        </a:rPr>
                        <a:t> “ </a:t>
                      </a:r>
                      <a:r>
                        <a:rPr lang="en-US" sz="3600" dirty="0" err="1">
                          <a:solidFill>
                            <a:prstClr val="black"/>
                          </a:solidFill>
                          <a:latin typeface="Times New Roman" panose="02020603050405020304" pitchFamily="18" charset="0"/>
                          <a:cs typeface="Times New Roman" panose="02020603050405020304" pitchFamily="18" charset="0"/>
                        </a:rPr>
                        <a:t>tôi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theo</a:t>
                      </a:r>
                      <a:r>
                        <a:rPr lang="en-US" sz="3600" dirty="0">
                          <a:solidFill>
                            <a:prstClr val="black"/>
                          </a:solidFill>
                          <a:latin typeface="Times New Roman" panose="02020603050405020304" pitchFamily="18" charset="0"/>
                          <a:cs typeface="Times New Roman" panose="02020603050405020304" pitchFamily="18" charset="0"/>
                        </a:rPr>
                        <a:t> K </a:t>
                      </a:r>
                      <a:r>
                        <a:rPr lang="en-US" sz="3600" dirty="0" err="1">
                          <a:solidFill>
                            <a:prstClr val="black"/>
                          </a:solidFill>
                          <a:latin typeface="Times New Roman" panose="02020603050405020304" pitchFamily="18" charset="0"/>
                          <a:cs typeface="Times New Roman" panose="02020603050405020304" pitchFamily="18" charset="0"/>
                        </a:rPr>
                        <a:t>thì</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tôi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thấy</a:t>
                      </a:r>
                      <a:r>
                        <a:rPr lang="en-US" sz="3600" dirty="0">
                          <a:solidFill>
                            <a:prstClr val="black"/>
                          </a:solidFill>
                          <a:latin typeface="Times New Roman" panose="02020603050405020304" pitchFamily="18" charset="0"/>
                          <a:cs typeface="Times New Roman" panose="02020603050405020304" pitchFamily="18" charset="0"/>
                        </a:rPr>
                        <a:t> “ </a:t>
                      </a:r>
                      <a:r>
                        <a:rPr lang="en-US" sz="3600" dirty="0" err="1">
                          <a:solidFill>
                            <a:prstClr val="black"/>
                          </a:solidFill>
                          <a:latin typeface="Times New Roman" panose="02020603050405020304" pitchFamily="18" charset="0"/>
                          <a:cs typeface="Times New Roman" panose="02020603050405020304" pitchFamily="18" charset="0"/>
                        </a:rPr>
                        <a:t>bên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trong</a:t>
                      </a:r>
                      <a:r>
                        <a:rPr lang="en-US" sz="3600" dirty="0">
                          <a:solidFill>
                            <a:prstClr val="black"/>
                          </a:solidFill>
                          <a:latin typeface="Times New Roman" panose="02020603050405020304" pitchFamily="18" charset="0"/>
                          <a:cs typeface="Times New Roman" panose="02020603050405020304" pitchFamily="18" charset="0"/>
                        </a:rPr>
                        <a:t> con </a:t>
                      </a:r>
                      <a:r>
                        <a:rPr lang="en-US" sz="3600" dirty="0" err="1">
                          <a:solidFill>
                            <a:prstClr val="black"/>
                          </a:solidFill>
                          <a:latin typeface="Times New Roman" panose="02020603050405020304" pitchFamily="18" charset="0"/>
                          <a:cs typeface="Times New Roman" panose="02020603050405020304" pitchFamily="18" charset="0"/>
                        </a:rPr>
                        <a:t>sóng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dirty="0">
                          <a:solidFill>
                            <a:prstClr val="black"/>
                          </a:solidFill>
                          <a:latin typeface="Times New Roman" panose="02020603050405020304" pitchFamily="18" charset="0"/>
                          <a:cs typeface="Times New Roman" panose="02020603050405020304" pitchFamily="18" charset="0"/>
                        </a:rPr>
                        <a:t> K, </a:t>
                      </a:r>
                      <a:r>
                        <a:rPr lang="en-US" sz="3600" dirty="0" err="1">
                          <a:solidFill>
                            <a:prstClr val="black"/>
                          </a:solidFill>
                          <a:latin typeface="Times New Roman" panose="02020603050405020304" pitchFamily="18" charset="0"/>
                          <a:cs typeface="Times New Roman" panose="02020603050405020304" pitchFamily="18" charset="0"/>
                        </a:rPr>
                        <a:t>cậu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nhìn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tôi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cười</a:t>
                      </a:r>
                      <a:r>
                        <a:rPr lang="en-US" sz="3600" dirty="0">
                          <a:solidFill>
                            <a:prstClr val="black"/>
                          </a:solidFill>
                          <a:latin typeface="Times New Roman" panose="02020603050405020304" pitchFamily="18" charset="0"/>
                          <a:cs typeface="Times New Roman" panose="02020603050405020304" pitchFamily="18" charset="0"/>
                        </a:rPr>
                        <a:t>”, “ </a:t>
                      </a:r>
                      <a:r>
                        <a:rPr lang="en-US" sz="3600" dirty="0" err="1">
                          <a:solidFill>
                            <a:prstClr val="black"/>
                          </a:solidFill>
                          <a:latin typeface="Times New Roman" panose="02020603050405020304" pitchFamily="18" charset="0"/>
                          <a:cs typeface="Times New Roman" panose="02020603050405020304" pitchFamily="18" charset="0"/>
                        </a:rPr>
                        <a:t>Đó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nụ</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bình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thường</a:t>
                      </a:r>
                      <a:r>
                        <a:rPr lang="en-US" sz="3600" dirty="0">
                          <a:solidFill>
                            <a:prstClr val="black"/>
                          </a:solidFill>
                          <a:latin typeface="Times New Roman" panose="02020603050405020304" pitchFamily="18" charset="0"/>
                          <a:cs typeface="Times New Roman" panose="02020603050405020304" pitchFamily="18" charset="0"/>
                        </a:rPr>
                        <a:t>…..</a:t>
                      </a:r>
                      <a:r>
                        <a:rPr lang="en-US" sz="3600" dirty="0" err="1">
                          <a:solidFill>
                            <a:prstClr val="black"/>
                          </a:solidFill>
                          <a:latin typeface="Times New Roman" panose="02020603050405020304" pitchFamily="18" charset="0"/>
                          <a:cs typeface="Times New Roman" panose="02020603050405020304" pitchFamily="18" charset="0"/>
                        </a:rPr>
                        <a:t>Đôi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mắt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lạnh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lẽo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cậu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nhìn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tôi</a:t>
                      </a:r>
                      <a:r>
                        <a:rPr lang="en-US" sz="3600" dirty="0">
                          <a:solidFill>
                            <a:prstClr val="black"/>
                          </a:solidFill>
                          <a:latin typeface="Times New Roman" panose="02020603050405020304" pitchFamily="18" charset="0"/>
                          <a:cs typeface="Times New Roman" panose="02020603050405020304" pitchFamily="18" charset="0"/>
                        </a:rPr>
                        <a:t>”.</a:t>
                      </a:r>
                    </a:p>
                    <a:p>
                      <a:pPr algn="just" defTabSz="1371600"/>
                      <a:r>
                        <a:rPr lang="en-US" sz="3600"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Cú</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sốc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tâm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lí</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làm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cuộc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sống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của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tôi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thay</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đổi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hoàn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toàn</a:t>
                      </a:r>
                      <a:r>
                        <a:rPr lang="en-US" sz="3600" b="1" dirty="0">
                          <a:solidFill>
                            <a:prstClr val="black"/>
                          </a:solidFill>
                          <a:latin typeface="Times New Roman" panose="02020603050405020304" pitchFamily="18" charset="0"/>
                          <a:cs typeface="Times New Roman" panose="02020603050405020304" pitchFamily="18" charset="0"/>
                        </a:rPr>
                        <a: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nghỉ</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học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nhiều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ăn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uống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chỉ</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nằm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giường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nhìn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trần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nhà</a:t>
                      </a:r>
                      <a:r>
                        <a:rPr lang="en-US" sz="3600" dirty="0">
                          <a:solidFill>
                            <a:prstClr val="black"/>
                          </a:solidFill>
                          <a:latin typeface="Times New Roman" panose="02020603050405020304" pitchFamily="18" charset="0"/>
                          <a:cs typeface="Times New Roman" panose="02020603050405020304" pitchFamily="18" charset="0"/>
                        </a:rPr>
                        <a:t> K </a:t>
                      </a:r>
                      <a:r>
                        <a:rPr lang="en-US" sz="3600" dirty="0" err="1">
                          <a:solidFill>
                            <a:prstClr val="black"/>
                          </a:solidFill>
                          <a:latin typeface="Times New Roman" panose="02020603050405020304" pitchFamily="18" charset="0"/>
                          <a:cs typeface="Times New Roman" panose="02020603050405020304" pitchFamily="18" charset="0"/>
                        </a:rPr>
                        <a:t>luôn</a:t>
                      </a:r>
                      <a:r>
                        <a:rPr lang="en-US" sz="3600" dirty="0">
                          <a:solidFill>
                            <a:prstClr val="black"/>
                          </a:solidFill>
                          <a:latin typeface="Times New Roman" panose="02020603050405020304" pitchFamily="18" charset="0"/>
                          <a:cs typeface="Times New Roman" panose="02020603050405020304" pitchFamily="18" charset="0"/>
                        </a:rPr>
                        <a:t> ở </a:t>
                      </a:r>
                      <a:r>
                        <a:rPr lang="en-US" sz="3600" dirty="0" err="1">
                          <a:solidFill>
                            <a:prstClr val="black"/>
                          </a:solidFill>
                          <a:latin typeface="Times New Roman" panose="02020603050405020304" pitchFamily="18" charset="0"/>
                          <a:cs typeface="Times New Roman" panose="02020603050405020304" pitchFamily="18" charset="0"/>
                        </a:rPr>
                        <a:t>đó</a:t>
                      </a:r>
                      <a:r>
                        <a:rPr lang="en-US" sz="3600" dirty="0">
                          <a:solidFill>
                            <a:prstClr val="black"/>
                          </a:solidFill>
                          <a:latin typeface="Times New Roman" panose="02020603050405020304" pitchFamily="18" charset="0"/>
                          <a:cs typeface="Times New Roman" panose="02020603050405020304" pitchFamily="18" charset="0"/>
                        </a:rPr>
                        <a:t>…</a:t>
                      </a:r>
                      <a:r>
                        <a:rPr lang="en-US" sz="3600" dirty="0" err="1">
                          <a:solidFill>
                            <a:prstClr val="black"/>
                          </a:solidFill>
                          <a:latin typeface="Times New Roman" panose="02020603050405020304" pitchFamily="18" charset="0"/>
                          <a:cs typeface="Times New Roman" panose="02020603050405020304" pitchFamily="18" charset="0"/>
                        </a:rPr>
                        <a:t>nhìn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tôi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tay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giơ</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vẫy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gọi</a:t>
                      </a:r>
                      <a:r>
                        <a:rPr lang="en-US" sz="3600" dirty="0">
                          <a:solidFill>
                            <a:prstClr val="black"/>
                          </a:solidFill>
                          <a:latin typeface="Times New Roman" panose="02020603050405020304" pitchFamily="18" charset="0"/>
                          <a:cs typeface="Times New Roman" panose="02020603050405020304" pitchFamily="18" charset="0"/>
                        </a:rPr>
                        <a:t>. </a:t>
                      </a:r>
                    </a:p>
                    <a:p>
                      <a:pPr algn="just" defTabSz="1371600"/>
                      <a:r>
                        <a:rPr lang="en-US" sz="3600"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Sự</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ám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ảnh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giày</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vò</a:t>
                      </a:r>
                      <a:r>
                        <a:rPr lang="en-US" sz="3600" b="1"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khiến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tôi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chuyển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một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khác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tránh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quê</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gần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bốn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mươi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năm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Tôi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hồ</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suối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tránh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mọi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tầu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thuyền</a:t>
                      </a:r>
                      <a:r>
                        <a:rPr lang="en-US" sz="3600" dirty="0">
                          <a:solidFill>
                            <a:prstClr val="black"/>
                          </a:solidFill>
                          <a:latin typeface="Times New Roman" panose="02020603050405020304" pitchFamily="18" charset="0"/>
                          <a:cs typeface="Times New Roman" panose="02020603050405020304" pitchFamily="18" charset="0"/>
                        </a:rPr>
                        <a:t>,…</a:t>
                      </a:r>
                      <a:r>
                        <a:rPr lang="en-US" sz="3600" dirty="0" err="1">
                          <a:solidFill>
                            <a:prstClr val="black"/>
                          </a:solidFill>
                          <a:latin typeface="Times New Roman" panose="02020603050405020304" pitchFamily="18" charset="0"/>
                          <a:cs typeface="Times New Roman" panose="02020603050405020304" pitchFamily="18" charset="0"/>
                        </a:rPr>
                        <a:t>luôn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thấy</a:t>
                      </a:r>
                      <a:r>
                        <a:rPr lang="en-US" sz="3600" dirty="0">
                          <a:solidFill>
                            <a:prstClr val="black"/>
                          </a:solidFill>
                          <a:latin typeface="Times New Roman" panose="02020603050405020304" pitchFamily="18" charset="0"/>
                          <a:cs typeface="Times New Roman" panose="02020603050405020304" pitchFamily="18" charset="0"/>
                        </a:rPr>
                        <a:t> “ </a:t>
                      </a:r>
                      <a:r>
                        <a:rPr lang="en-US" sz="3600" dirty="0" err="1">
                          <a:solidFill>
                            <a:prstClr val="black"/>
                          </a:solidFill>
                          <a:latin typeface="Times New Roman" panose="02020603050405020304" pitchFamily="18" charset="0"/>
                          <a:cs typeface="Times New Roman" panose="02020603050405020304" pitchFamily="18" charset="0"/>
                        </a:rPr>
                        <a:t>bàn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tay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lạnh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lẽo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K, </a:t>
                      </a:r>
                      <a:r>
                        <a:rPr lang="en-US" sz="3600" dirty="0" err="1">
                          <a:solidFill>
                            <a:prstClr val="black"/>
                          </a:solidFill>
                          <a:latin typeface="Times New Roman" panose="02020603050405020304" pitchFamily="18" charset="0"/>
                          <a:cs typeface="Times New Roman" panose="02020603050405020304" pitchFamily="18" charset="0"/>
                        </a:rPr>
                        <a:t>hình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ảnh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đen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ấy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bao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giờ</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rời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khỏi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tâm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trí</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tôi</a:t>
                      </a:r>
                      <a:r>
                        <a:rPr lang="en-US" sz="3600" dirty="0">
                          <a:solidFill>
                            <a:prstClr val="black"/>
                          </a:solidFill>
                          <a:latin typeface="Times New Roman" panose="02020603050405020304" pitchFamily="18" charset="0"/>
                          <a:cs typeface="Times New Roman" panose="02020603050405020304" pitchFamily="18" charset="0"/>
                        </a:rPr>
                        <a:t>”.</a:t>
                      </a:r>
                    </a:p>
                    <a:p>
                      <a:pPr marL="0" marR="0" indent="0" algn="just" defTabSz="1371600" rtl="0" eaLnBrk="1" fontAlgn="auto" latinLnBrk="0" hangingPunct="1">
                        <a:lnSpc>
                          <a:spcPct val="100000"/>
                        </a:lnSpc>
                        <a:spcBef>
                          <a:spcPts val="0"/>
                        </a:spcBef>
                        <a:spcAft>
                          <a:spcPts val="0"/>
                        </a:spcAft>
                        <a:buClrTx/>
                        <a:buSzTx/>
                        <a:buFontTx/>
                        <a:buNone/>
                        <a:tabLst/>
                        <a:defRPr/>
                      </a:pPr>
                      <a:r>
                        <a:rPr lang="en-US" sz="3600" b="1" dirty="0">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cs typeface="Times New Roman" panose="02020603050405020304" pitchFamily="18" charset="0"/>
                        </a:rPr>
                        <a:t>Tâm</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lí</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thay</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đổi</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hoàn</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toàn</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sau</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khi</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xảy</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ra</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cái</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chết</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của</a:t>
                      </a:r>
                      <a:r>
                        <a:rPr lang="en-US" sz="3600" b="1" baseline="0" dirty="0">
                          <a:latin typeface="Times New Roman" panose="02020603050405020304" pitchFamily="18" charset="0"/>
                          <a:cs typeface="Times New Roman" panose="02020603050405020304" pitchFamily="18" charset="0"/>
                        </a:rPr>
                        <a:t> K</a:t>
                      </a:r>
                    </a:p>
                  </a:txBody>
                  <a:tcPr/>
                </a:tc>
                <a:tc>
                  <a:txBody>
                    <a:bodyPr/>
                    <a:lstStyle/>
                    <a:p>
                      <a:pPr algn="just" defTabSz="1371600"/>
                      <a:r>
                        <a:rPr lang="en-GB" sz="3600" i="1" dirty="0">
                          <a:solidFill>
                            <a:prstClr val="black"/>
                          </a:solidFill>
                          <a:latin typeface="Times New Roman" panose="02020603050405020304" pitchFamily="18" charset="0"/>
                          <a:cs typeface="Times New Roman" panose="02020603050405020304" pitchFamily="18" charset="0"/>
                        </a:rPr>
                        <a:t>-</a:t>
                      </a:r>
                      <a:r>
                        <a:rPr lang="en-GB" sz="3600" i="1" baseline="0" dirty="0">
                          <a:solidFill>
                            <a:prstClr val="black"/>
                          </a:solidFill>
                          <a:latin typeface="Times New Roman" panose="02020603050405020304" pitchFamily="18" charset="0"/>
                          <a:cs typeface="Times New Roman" panose="02020603050405020304" pitchFamily="18" charset="0"/>
                        </a:rPr>
                        <a:t> </a:t>
                      </a:r>
                      <a:r>
                        <a:rPr lang="en-GB" sz="3600" b="1" dirty="0" err="1">
                          <a:solidFill>
                            <a:prstClr val="black"/>
                          </a:solidFill>
                          <a:latin typeface="Times New Roman" panose="02020603050405020304" pitchFamily="18" charset="0"/>
                          <a:cs typeface="Times New Roman" panose="02020603050405020304" pitchFamily="18" charset="0"/>
                        </a:rPr>
                        <a:t>Nghệ</a:t>
                      </a:r>
                      <a:r>
                        <a:rPr lang="en-GB" sz="3600" b="1" dirty="0">
                          <a:solidFill>
                            <a:prstClr val="black"/>
                          </a:solidFill>
                          <a:latin typeface="Times New Roman" panose="02020603050405020304" pitchFamily="18" charset="0"/>
                          <a:cs typeface="Times New Roman" panose="02020603050405020304" pitchFamily="18" charset="0"/>
                        </a:rPr>
                        <a:t> </a:t>
                      </a:r>
                      <a:r>
                        <a:rPr lang="en-GB" sz="3600" b="1" dirty="0" err="1">
                          <a:solidFill>
                            <a:prstClr val="black"/>
                          </a:solidFill>
                          <a:latin typeface="Times New Roman" panose="02020603050405020304" pitchFamily="18" charset="0"/>
                          <a:cs typeface="Times New Roman" panose="02020603050405020304" pitchFamily="18" charset="0"/>
                        </a:rPr>
                        <a:t>thuật</a:t>
                      </a:r>
                      <a:r>
                        <a:rPr lang="en-GB" sz="3600" dirty="0">
                          <a:solidFill>
                            <a:prstClr val="black"/>
                          </a:solidFill>
                          <a:latin typeface="Times New Roman" panose="02020603050405020304" pitchFamily="18" charset="0"/>
                          <a:cs typeface="Times New Roman" panose="02020603050405020304" pitchFamily="18" charset="0"/>
                        </a:rPr>
                        <a:t>: </a:t>
                      </a:r>
                      <a:r>
                        <a:rPr lang="en-GB" sz="3600" dirty="0" err="1">
                          <a:solidFill>
                            <a:prstClr val="black"/>
                          </a:solidFill>
                          <a:latin typeface="Times New Roman" panose="02020603050405020304" pitchFamily="18" charset="0"/>
                          <a:cs typeface="Times New Roman" panose="02020603050405020304" pitchFamily="18" charset="0"/>
                        </a:rPr>
                        <a:t>miêu</a:t>
                      </a:r>
                      <a:r>
                        <a:rPr lang="en-GB" sz="3600" dirty="0">
                          <a:solidFill>
                            <a:prstClr val="black"/>
                          </a:solidFill>
                          <a:latin typeface="Times New Roman" panose="02020603050405020304" pitchFamily="18" charset="0"/>
                          <a:cs typeface="Times New Roman" panose="02020603050405020304" pitchFamily="18" charset="0"/>
                        </a:rPr>
                        <a:t> </a:t>
                      </a:r>
                      <a:r>
                        <a:rPr lang="en-GB" sz="3600" dirty="0" err="1">
                          <a:solidFill>
                            <a:prstClr val="black"/>
                          </a:solidFill>
                          <a:latin typeface="Times New Roman" panose="02020603050405020304" pitchFamily="18" charset="0"/>
                          <a:cs typeface="Times New Roman" panose="02020603050405020304" pitchFamily="18" charset="0"/>
                        </a:rPr>
                        <a:t>tả</a:t>
                      </a:r>
                      <a:r>
                        <a:rPr lang="en-GB" sz="3600" dirty="0">
                          <a:solidFill>
                            <a:prstClr val="black"/>
                          </a:solidFill>
                          <a:latin typeface="Times New Roman" panose="02020603050405020304" pitchFamily="18" charset="0"/>
                          <a:cs typeface="Times New Roman" panose="02020603050405020304" pitchFamily="18" charset="0"/>
                        </a:rPr>
                        <a:t> </a:t>
                      </a:r>
                      <a:r>
                        <a:rPr lang="en-GB" sz="3600" dirty="0" err="1">
                          <a:solidFill>
                            <a:prstClr val="black"/>
                          </a:solidFill>
                          <a:latin typeface="Times New Roman" panose="02020603050405020304" pitchFamily="18" charset="0"/>
                          <a:cs typeface="Times New Roman" panose="02020603050405020304" pitchFamily="18" charset="0"/>
                        </a:rPr>
                        <a:t>tâm</a:t>
                      </a:r>
                      <a:r>
                        <a:rPr lang="en-GB" sz="3600" dirty="0">
                          <a:solidFill>
                            <a:prstClr val="black"/>
                          </a:solidFill>
                          <a:latin typeface="Times New Roman" panose="02020603050405020304" pitchFamily="18" charset="0"/>
                          <a:cs typeface="Times New Roman" panose="02020603050405020304" pitchFamily="18" charset="0"/>
                        </a:rPr>
                        <a:t> </a:t>
                      </a:r>
                      <a:r>
                        <a:rPr lang="en-GB" sz="3600" dirty="0" err="1">
                          <a:solidFill>
                            <a:prstClr val="black"/>
                          </a:solidFill>
                          <a:latin typeface="Times New Roman" panose="02020603050405020304" pitchFamily="18" charset="0"/>
                          <a:cs typeface="Times New Roman" panose="02020603050405020304" pitchFamily="18" charset="0"/>
                        </a:rPr>
                        <a:t>lí</a:t>
                      </a:r>
                      <a:r>
                        <a:rPr lang="en-GB" sz="3600" dirty="0">
                          <a:solidFill>
                            <a:prstClr val="black"/>
                          </a:solidFill>
                          <a:latin typeface="Times New Roman" panose="02020603050405020304" pitchFamily="18" charset="0"/>
                          <a:cs typeface="Times New Roman" panose="02020603050405020304" pitchFamily="18" charset="0"/>
                        </a:rPr>
                        <a:t> </a:t>
                      </a:r>
                      <a:r>
                        <a:rPr lang="en-GB" sz="3600" dirty="0" err="1">
                          <a:solidFill>
                            <a:prstClr val="black"/>
                          </a:solidFill>
                          <a:latin typeface="Times New Roman" panose="02020603050405020304" pitchFamily="18" charset="0"/>
                          <a:cs typeface="Times New Roman" panose="02020603050405020304" pitchFamily="18" charset="0"/>
                        </a:rPr>
                        <a:t>nhân</a:t>
                      </a:r>
                      <a:r>
                        <a:rPr lang="en-GB" sz="3600" dirty="0">
                          <a:solidFill>
                            <a:prstClr val="black"/>
                          </a:solidFill>
                          <a:latin typeface="Times New Roman" panose="02020603050405020304" pitchFamily="18" charset="0"/>
                          <a:cs typeface="Times New Roman" panose="02020603050405020304" pitchFamily="18" charset="0"/>
                        </a:rPr>
                        <a:t> </a:t>
                      </a:r>
                      <a:r>
                        <a:rPr lang="en-GB" sz="3600" dirty="0" err="1">
                          <a:solidFill>
                            <a:prstClr val="black"/>
                          </a:solidFill>
                          <a:latin typeface="Times New Roman" panose="02020603050405020304" pitchFamily="18" charset="0"/>
                          <a:cs typeface="Times New Roman" panose="02020603050405020304" pitchFamily="18" charset="0"/>
                        </a:rPr>
                        <a:t>vật</a:t>
                      </a:r>
                      <a:r>
                        <a:rPr lang="en-GB" sz="3600" dirty="0">
                          <a:solidFill>
                            <a:prstClr val="black"/>
                          </a:solidFill>
                          <a:latin typeface="Times New Roman" panose="02020603050405020304" pitchFamily="18" charset="0"/>
                          <a:cs typeface="Times New Roman" panose="02020603050405020304" pitchFamily="18" charset="0"/>
                        </a:rPr>
                        <a:t> </a:t>
                      </a:r>
                      <a:r>
                        <a:rPr lang="en-GB" sz="3600" dirty="0" err="1">
                          <a:solidFill>
                            <a:prstClr val="black"/>
                          </a:solidFill>
                          <a:latin typeface="Times New Roman" panose="02020603050405020304" pitchFamily="18" charset="0"/>
                          <a:cs typeface="Times New Roman" panose="02020603050405020304" pitchFamily="18" charset="0"/>
                        </a:rPr>
                        <a:t>sâu</a:t>
                      </a:r>
                      <a:r>
                        <a:rPr lang="en-GB" sz="3600" dirty="0">
                          <a:solidFill>
                            <a:prstClr val="black"/>
                          </a:solidFill>
                          <a:latin typeface="Times New Roman" panose="02020603050405020304" pitchFamily="18" charset="0"/>
                          <a:cs typeface="Times New Roman" panose="02020603050405020304" pitchFamily="18" charset="0"/>
                        </a:rPr>
                        <a:t> </a:t>
                      </a:r>
                      <a:r>
                        <a:rPr lang="en-GB" sz="3600" dirty="0" err="1">
                          <a:solidFill>
                            <a:prstClr val="black"/>
                          </a:solidFill>
                          <a:latin typeface="Times New Roman" panose="02020603050405020304" pitchFamily="18" charset="0"/>
                          <a:cs typeface="Times New Roman" panose="02020603050405020304" pitchFamily="18" charset="0"/>
                        </a:rPr>
                        <a:t>sắc</a:t>
                      </a:r>
                      <a:endParaRPr lang="en-US" sz="3600" dirty="0">
                        <a:solidFill>
                          <a:prstClr val="black"/>
                        </a:solidFill>
                        <a:latin typeface="Times New Roman" panose="02020603050405020304" pitchFamily="18" charset="0"/>
                        <a:cs typeface="Times New Roman" panose="02020603050405020304" pitchFamily="18" charset="0"/>
                      </a:endParaRPr>
                    </a:p>
                    <a:p>
                      <a:pPr algn="just" defTabSz="1371600"/>
                      <a:r>
                        <a:rPr lang="en-GB" sz="3600" dirty="0">
                          <a:solidFill>
                            <a:prstClr val="black"/>
                          </a:solidFill>
                          <a:latin typeface="Times New Roman" panose="02020603050405020304" pitchFamily="18" charset="0"/>
                          <a:cs typeface="Times New Roman" panose="02020603050405020304" pitchFamily="18" charset="0"/>
                        </a:rPr>
                        <a:t>-</a:t>
                      </a:r>
                      <a:r>
                        <a:rPr lang="en-GB" sz="3600" baseline="0"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Tính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cách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nhân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vật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tôi</a:t>
                      </a:r>
                      <a:r>
                        <a:rPr lang="en-US" sz="3600" b="1" dirty="0">
                          <a:solidFill>
                            <a:prstClr val="black"/>
                          </a:solidFill>
                          <a:latin typeface="Times New Roman" panose="02020603050405020304" pitchFamily="18" charset="0"/>
                          <a:cs typeface="Times New Roman" panose="02020603050405020304" pitchFamily="18" charset="0"/>
                        </a:rPr>
                        <a:t>”: </a:t>
                      </a:r>
                      <a:r>
                        <a:rPr lang="en-US" sz="3600" b="0" dirty="0" err="1">
                          <a:solidFill>
                            <a:prstClr val="black"/>
                          </a:solidFill>
                          <a:latin typeface="Times New Roman" panose="02020603050405020304" pitchFamily="18" charset="0"/>
                          <a:cs typeface="Times New Roman" panose="02020603050405020304" pitchFamily="18" charset="0"/>
                        </a:rPr>
                        <a:t>sống</a:t>
                      </a:r>
                      <a:r>
                        <a:rPr lang="en-US" sz="3600" b="0" baseline="0" dirty="0">
                          <a:solidFill>
                            <a:prstClr val="black"/>
                          </a:solidFill>
                          <a:latin typeface="Times New Roman" panose="02020603050405020304" pitchFamily="18" charset="0"/>
                          <a:cs typeface="Times New Roman" panose="02020603050405020304" pitchFamily="18" charset="0"/>
                        </a:rPr>
                        <a:t> </a:t>
                      </a:r>
                      <a:r>
                        <a:rPr lang="en-US" sz="3600" b="0" baseline="0" dirty="0" err="1">
                          <a:solidFill>
                            <a:prstClr val="black"/>
                          </a:solidFill>
                          <a:latin typeface="Times New Roman" panose="02020603050405020304" pitchFamily="18" charset="0"/>
                          <a:cs typeface="Times New Roman" panose="02020603050405020304" pitchFamily="18" charset="0"/>
                        </a:rPr>
                        <a:t>nội</a:t>
                      </a:r>
                      <a:r>
                        <a:rPr lang="en-US" sz="3600" b="0" baseline="0" dirty="0">
                          <a:solidFill>
                            <a:prstClr val="black"/>
                          </a:solidFill>
                          <a:latin typeface="Times New Roman" panose="02020603050405020304" pitchFamily="18" charset="0"/>
                          <a:cs typeface="Times New Roman" panose="02020603050405020304" pitchFamily="18" charset="0"/>
                        </a:rPr>
                        <a:t> </a:t>
                      </a:r>
                      <a:r>
                        <a:rPr lang="en-US" sz="3600" b="0" baseline="0" dirty="0" err="1">
                          <a:solidFill>
                            <a:prstClr val="black"/>
                          </a:solidFill>
                          <a:latin typeface="Times New Roman" panose="02020603050405020304" pitchFamily="18" charset="0"/>
                          <a:cs typeface="Times New Roman" panose="02020603050405020304" pitchFamily="18" charset="0"/>
                        </a:rPr>
                        <a:t>tâm</a:t>
                      </a:r>
                      <a:r>
                        <a:rPr lang="en-US" sz="3600" b="0" baseline="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trọng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tình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bạn</a:t>
                      </a:r>
                      <a:r>
                        <a:rPr lang="en-US" sz="3600" dirty="0">
                          <a:solidFill>
                            <a:prstClr val="black"/>
                          </a:solidFill>
                          <a:latin typeface="Times New Roman" panose="02020603050405020304" pitchFamily="18" charset="0"/>
                          <a:cs typeface="Times New Roman" panose="02020603050405020304" pitchFamily="18" charset="0"/>
                        </a:rPr>
                        <a:t>,</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nhận</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thức</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được</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sai</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lầm</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của</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bản</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thân</a:t>
                      </a:r>
                      <a:r>
                        <a:rPr lang="en-US" sz="3600" baseline="0" dirty="0">
                          <a:solidFill>
                            <a:prstClr val="black"/>
                          </a:solidFill>
                          <a:latin typeface="Times New Roman" panose="02020603050405020304" pitchFamily="18" charset="0"/>
                          <a:cs typeface="Times New Roman" panose="02020603050405020304" pitchFamily="18" charset="0"/>
                        </a:rPr>
                        <a:t>…</a:t>
                      </a:r>
                      <a:endParaRPr lang="en-US" sz="3600" dirty="0">
                        <a:solidFill>
                          <a:prstClr val="black"/>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91367146"/>
                  </a:ext>
                </a:extLst>
              </a:tr>
            </a:tbl>
          </a:graphicData>
        </a:graphic>
      </p:graphicFrame>
    </p:spTree>
    <p:extLst>
      <p:ext uri="{BB962C8B-B14F-4D97-AF65-F5344CB8AC3E}">
        <p14:creationId xmlns:p14="http://schemas.microsoft.com/office/powerpoint/2010/main" val="59681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xmlns=""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2" name="Rectangle 1"/>
          <p:cNvSpPr/>
          <p:nvPr/>
        </p:nvSpPr>
        <p:spPr>
          <a:xfrm>
            <a:off x="990600" y="1181100"/>
            <a:ext cx="16687800" cy="3231654"/>
          </a:xfrm>
          <a:prstGeom prst="rect">
            <a:avLst/>
          </a:prstGeom>
        </p:spPr>
        <p:txBody>
          <a:bodyPr wrap="square">
            <a:spAutoFit/>
          </a:bodyPr>
          <a:lstStyle/>
          <a:p>
            <a:pPr algn="ctr"/>
            <a:r>
              <a:rPr lang="en-US" sz="7200" b="1" dirty="0">
                <a:solidFill>
                  <a:srgbClr val="C00000"/>
                </a:solidFill>
                <a:latin typeface="#9Slide07 SVNGuerrilla" panose="00000500000000000000" pitchFamily="2" charset="0"/>
              </a:rPr>
              <a:t>60 </a:t>
            </a:r>
            <a:r>
              <a:rPr lang="en-US" sz="7200" b="1" dirty="0" err="1">
                <a:solidFill>
                  <a:srgbClr val="C00000"/>
                </a:solidFill>
                <a:latin typeface="#9Slide07 SVNGuerrilla" panose="00000500000000000000" pitchFamily="2" charset="0"/>
              </a:rPr>
              <a:t>giây</a:t>
            </a:r>
            <a:r>
              <a:rPr lang="en-US" sz="7200" b="1" dirty="0">
                <a:solidFill>
                  <a:srgbClr val="C00000"/>
                </a:solidFill>
                <a:latin typeface="#9Slide07 SVNGuerrilla" panose="00000500000000000000" pitchFamily="2" charset="0"/>
              </a:rPr>
              <a:t> </a:t>
            </a:r>
            <a:r>
              <a:rPr lang="en-US" sz="7200" b="1" dirty="0" err="1">
                <a:solidFill>
                  <a:srgbClr val="C00000"/>
                </a:solidFill>
                <a:latin typeface="#9Slide07 SVNGuerrilla" panose="00000500000000000000" pitchFamily="2" charset="0"/>
              </a:rPr>
              <a:t>bày</a:t>
            </a:r>
            <a:r>
              <a:rPr lang="en-US" sz="7200" b="1" dirty="0">
                <a:solidFill>
                  <a:srgbClr val="C00000"/>
                </a:solidFill>
                <a:latin typeface="#9Slide07 SVNGuerrilla" panose="00000500000000000000" pitchFamily="2" charset="0"/>
              </a:rPr>
              <a:t> </a:t>
            </a:r>
            <a:r>
              <a:rPr lang="en-US" sz="7200" b="1" dirty="0" err="1">
                <a:solidFill>
                  <a:srgbClr val="C00000"/>
                </a:solidFill>
                <a:latin typeface="#9Slide07 SVNGuerrilla" panose="00000500000000000000" pitchFamily="2" charset="0"/>
              </a:rPr>
              <a:t>tỏ</a:t>
            </a:r>
            <a:r>
              <a:rPr lang="en-US" sz="7200" b="1" dirty="0">
                <a:solidFill>
                  <a:srgbClr val="C00000"/>
                </a:solidFill>
                <a:latin typeface="#9Slide07 SVNGuerrilla" panose="00000500000000000000" pitchFamily="2" charset="0"/>
              </a:rPr>
              <a:t> </a:t>
            </a:r>
            <a:r>
              <a:rPr lang="en-US" sz="7200" b="1" dirty="0" err="1">
                <a:solidFill>
                  <a:srgbClr val="C00000"/>
                </a:solidFill>
                <a:latin typeface="#9Slide07 SVNGuerrilla" panose="00000500000000000000" pitchFamily="2" charset="0"/>
              </a:rPr>
              <a:t>suy</a:t>
            </a:r>
            <a:r>
              <a:rPr lang="en-US" sz="7200" b="1" dirty="0">
                <a:solidFill>
                  <a:srgbClr val="C00000"/>
                </a:solidFill>
                <a:latin typeface="#9Slide07 SVNGuerrilla" panose="00000500000000000000" pitchFamily="2" charset="0"/>
              </a:rPr>
              <a:t> </a:t>
            </a:r>
            <a:r>
              <a:rPr lang="en-US" sz="7200" b="1" dirty="0" err="1">
                <a:solidFill>
                  <a:srgbClr val="C00000"/>
                </a:solidFill>
                <a:latin typeface="#9Slide07 SVNGuerrilla" panose="00000500000000000000" pitchFamily="2" charset="0"/>
              </a:rPr>
              <a:t>nghĩ</a:t>
            </a:r>
            <a:endParaRPr lang="en-US" sz="7200" b="1" dirty="0">
              <a:solidFill>
                <a:srgbClr val="C00000"/>
              </a:solidFill>
              <a:latin typeface="#9Slide07 SVNGuerrilla" panose="00000500000000000000" pitchFamily="2" charset="0"/>
            </a:endParaRPr>
          </a:p>
          <a:p>
            <a:pPr algn="just"/>
            <a:r>
              <a:rPr lang="vi-VN" sz="4400" b="1" dirty="0">
                <a:solidFill>
                  <a:srgbClr val="000000"/>
                </a:solidFill>
                <a:latin typeface="+mj-lt"/>
              </a:rPr>
              <a:t>Hình ảnh con sóng dữ dội và nụ cười của nhân vật K trong con sóng được nhắc lại nhiều lần có ý nghĩa và tác dụng gì trong việc thể hiện nội dung truyện?</a:t>
            </a:r>
          </a:p>
        </p:txBody>
      </p:sp>
      <p:sp>
        <p:nvSpPr>
          <p:cNvPr id="4" name="Freeform 4"/>
          <p:cNvSpPr/>
          <p:nvPr/>
        </p:nvSpPr>
        <p:spPr>
          <a:xfrm>
            <a:off x="2743200" y="266700"/>
            <a:ext cx="1828800" cy="1981200"/>
          </a:xfrm>
          <a:custGeom>
            <a:avLst/>
            <a:gdLst/>
            <a:ahLst/>
            <a:cxnLst/>
            <a:rect l="l" t="t" r="r" b="b"/>
            <a:pathLst>
              <a:path w="3739324" h="4114800">
                <a:moveTo>
                  <a:pt x="0" y="0"/>
                </a:moveTo>
                <a:lnTo>
                  <a:pt x="3739325" y="0"/>
                </a:lnTo>
                <a:lnTo>
                  <a:pt x="3739325"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 name="Rectangle 2">
            <a:extLst>
              <a:ext uri="{FF2B5EF4-FFF2-40B4-BE49-F238E27FC236}">
                <a16:creationId xmlns:a16="http://schemas.microsoft.com/office/drawing/2014/main" id="{9EACBFD9-C17B-8D48-98D3-DF175B3668C1}"/>
              </a:ext>
            </a:extLst>
          </p:cNvPr>
          <p:cNvSpPr/>
          <p:nvPr/>
        </p:nvSpPr>
        <p:spPr>
          <a:xfrm>
            <a:off x="2133600" y="4914900"/>
            <a:ext cx="8915400" cy="2800767"/>
          </a:xfrm>
          <a:prstGeom prst="rect">
            <a:avLst/>
          </a:prstGeom>
        </p:spPr>
        <p:txBody>
          <a:bodyPr wrap="square">
            <a:spAutoFit/>
          </a:bodyPr>
          <a:lstStyle/>
          <a:p>
            <a:pPr algn="just" defTabSz="1371600"/>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ám</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dằn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vặt</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sóng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dữ</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chết</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K.</a:t>
            </a:r>
            <a:endParaRPr lang="en-US" sz="44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Freeform 9"/>
          <p:cNvSpPr/>
          <p:nvPr/>
        </p:nvSpPr>
        <p:spPr>
          <a:xfrm>
            <a:off x="11430000" y="4412754"/>
            <a:ext cx="5201725" cy="6016699"/>
          </a:xfrm>
          <a:custGeom>
            <a:avLst/>
            <a:gdLst/>
            <a:ahLst/>
            <a:cxnLst/>
            <a:rect l="l" t="t" r="r" b="b"/>
            <a:pathLst>
              <a:path w="1848925" h="2085553">
                <a:moveTo>
                  <a:pt x="0" y="0"/>
                </a:moveTo>
                <a:lnTo>
                  <a:pt x="1848926" y="0"/>
                </a:lnTo>
                <a:lnTo>
                  <a:pt x="1848926" y="2085553"/>
                </a:lnTo>
                <a:lnTo>
                  <a:pt x="0" y="2085553"/>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34941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xmlns=""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7" name="Freeform 7"/>
          <p:cNvSpPr/>
          <p:nvPr/>
        </p:nvSpPr>
        <p:spPr>
          <a:xfrm>
            <a:off x="0" y="1752654"/>
            <a:ext cx="18288000" cy="9982200"/>
          </a:xfrm>
          <a:custGeom>
            <a:avLst/>
            <a:gdLst/>
            <a:ahLst/>
            <a:cxnLst/>
            <a:rect l="l" t="t" r="r" b="b"/>
            <a:pathLst>
              <a:path w="5537607" h="4116773">
                <a:moveTo>
                  <a:pt x="0" y="0"/>
                </a:moveTo>
                <a:lnTo>
                  <a:pt x="5537607" y="0"/>
                </a:lnTo>
                <a:lnTo>
                  <a:pt x="5537607" y="4116773"/>
                </a:lnTo>
                <a:lnTo>
                  <a:pt x="0" y="4116773"/>
                </a:lnTo>
                <a:lnTo>
                  <a:pt x="0" y="0"/>
                </a:lnTo>
                <a:close/>
              </a:path>
            </a:pathLst>
          </a:custGeom>
          <a:blipFill>
            <a:blip r:embed="rId5"/>
            <a:stretch>
              <a:fillRect/>
            </a:stretch>
          </a:blipFill>
        </p:spPr>
        <p:txBody>
          <a:bodyPr/>
          <a:lstStyle/>
          <a:p>
            <a:endParaRPr lang="en-US"/>
          </a:p>
        </p:txBody>
      </p:sp>
      <p:sp>
        <p:nvSpPr>
          <p:cNvPr id="2" name="TextBox 1">
            <a:extLst>
              <a:ext uri="{FF2B5EF4-FFF2-40B4-BE49-F238E27FC236}">
                <a16:creationId xmlns:a16="http://schemas.microsoft.com/office/drawing/2014/main" id="{B12519F5-E144-EDFA-5426-8FEEF767C2C8}"/>
              </a:ext>
            </a:extLst>
          </p:cNvPr>
          <p:cNvSpPr txBox="1"/>
          <p:nvPr/>
        </p:nvSpPr>
        <p:spPr>
          <a:xfrm>
            <a:off x="457200" y="1090934"/>
            <a:ext cx="10163331" cy="1323439"/>
          </a:xfrm>
          <a:prstGeom prst="rect">
            <a:avLst/>
          </a:prstGeom>
          <a:noFill/>
          <a:ln>
            <a:noFill/>
          </a:ln>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C0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rPr>
              <a:t>3. </a:t>
            </a:r>
            <a:r>
              <a:rPr kumimoji="0" lang="en-US" sz="8000" b="1" i="0" u="none" strike="noStrike" kern="1200" cap="none" spc="0" normalizeH="0" baseline="0" noProof="0" dirty="0" err="1">
                <a:ln>
                  <a:noFill/>
                </a:ln>
                <a:solidFill>
                  <a:srgbClr val="C0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rPr>
              <a:t>Thông</a:t>
            </a:r>
            <a:r>
              <a:rPr kumimoji="0" lang="en-US" sz="8000" b="1" i="0" u="none" strike="noStrike" kern="1200" cap="none" spc="0" normalizeH="0" noProof="0" dirty="0">
                <a:ln>
                  <a:noFill/>
                </a:ln>
                <a:solidFill>
                  <a:srgbClr val="C0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rPr>
              <a:t> </a:t>
            </a:r>
            <a:r>
              <a:rPr kumimoji="0" lang="en-US" sz="8000" b="1" i="0" u="none" strike="noStrike" kern="1200" cap="none" spc="0" normalizeH="0" noProof="0" dirty="0" err="1">
                <a:ln>
                  <a:noFill/>
                </a:ln>
                <a:solidFill>
                  <a:srgbClr val="C0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rPr>
              <a:t>điệp</a:t>
            </a:r>
            <a:endParaRPr kumimoji="0" lang="en-US" sz="8000" b="1" i="0" u="none" strike="noStrike" kern="1200" cap="none" spc="0" normalizeH="0" baseline="0" noProof="0" dirty="0">
              <a:ln>
                <a:noFill/>
              </a:ln>
              <a:solidFill>
                <a:srgbClr val="C0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346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xmlns=""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8FC19DD-7360-66F1-4E71-3134C12022DC}"/>
              </a:ext>
            </a:extLst>
          </p:cNvPr>
          <p:cNvSpPr txBox="1">
            <a:spLocks/>
          </p:cNvSpPr>
          <p:nvPr/>
        </p:nvSpPr>
        <p:spPr>
          <a:xfrm>
            <a:off x="-790575" y="1562100"/>
            <a:ext cx="13925550" cy="60615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1500" b="1" dirty="0" err="1">
                <a:solidFill>
                  <a:srgbClr val="002060"/>
                </a:solidFill>
                <a:latin typeface="#9Slide05 FS Blonde Script" panose="03000503000000000000" pitchFamily="65" charset="0"/>
              </a:rPr>
              <a:t>Tự</a:t>
            </a:r>
            <a:r>
              <a:rPr lang="en-US" sz="11500" b="1" dirty="0">
                <a:solidFill>
                  <a:srgbClr val="002060"/>
                </a:solidFill>
                <a:latin typeface="#9Slide05 FS Blonde Script" panose="03000503000000000000" pitchFamily="65" charset="0"/>
              </a:rPr>
              <a:t> </a:t>
            </a:r>
            <a:r>
              <a:rPr lang="en-US" sz="11500" b="1" dirty="0" err="1">
                <a:solidFill>
                  <a:srgbClr val="002060"/>
                </a:solidFill>
                <a:latin typeface="#9Slide05 FS Blonde Script" panose="03000503000000000000" pitchFamily="65" charset="0"/>
              </a:rPr>
              <a:t>bạch</a:t>
            </a:r>
            <a:endParaRPr lang="en-US" sz="6000" b="1" dirty="0">
              <a:solidFill>
                <a:srgbClr val="002060"/>
              </a:solidFill>
              <a:latin typeface="#9Slide05 FS Blonde Script" panose="03000503000000000000" pitchFamily="65" charset="0"/>
            </a:endParaRPr>
          </a:p>
        </p:txBody>
      </p:sp>
      <p:sp>
        <p:nvSpPr>
          <p:cNvPr id="3" name="TextBox 2">
            <a:extLst>
              <a:ext uri="{FF2B5EF4-FFF2-40B4-BE49-F238E27FC236}">
                <a16:creationId xmlns:a16="http://schemas.microsoft.com/office/drawing/2014/main" id="{0A55E294-B04B-252D-45C5-EEFF1CFE2801}"/>
              </a:ext>
            </a:extLst>
          </p:cNvPr>
          <p:cNvSpPr txBox="1"/>
          <p:nvPr/>
        </p:nvSpPr>
        <p:spPr>
          <a:xfrm>
            <a:off x="2209800" y="4229100"/>
            <a:ext cx="7924800" cy="2031325"/>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trót</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Freeform 2">
            <a:extLst>
              <a:ext uri="{FF2B5EF4-FFF2-40B4-BE49-F238E27FC236}">
                <a16:creationId xmlns:a16="http://schemas.microsoft.com/office/drawing/2014/main" id="{EF896755-323B-EF5F-F723-DA2FEC146553}"/>
              </a:ext>
            </a:extLst>
          </p:cNvPr>
          <p:cNvSpPr/>
          <p:nvPr/>
        </p:nvSpPr>
        <p:spPr>
          <a:xfrm>
            <a:off x="12554674" y="2766556"/>
            <a:ext cx="6413017" cy="7520444"/>
          </a:xfrm>
          <a:custGeom>
            <a:avLst/>
            <a:gdLst/>
            <a:ahLst/>
            <a:cxnLst/>
            <a:rect l="l" t="t" r="r" b="b"/>
            <a:pathLst>
              <a:path w="4314711" h="6152886">
                <a:moveTo>
                  <a:pt x="0" y="0"/>
                </a:moveTo>
                <a:lnTo>
                  <a:pt x="4314712" y="0"/>
                </a:lnTo>
                <a:lnTo>
                  <a:pt x="4314712" y="6152886"/>
                </a:lnTo>
                <a:lnTo>
                  <a:pt x="0" y="61528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59837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xmlns=""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2" name="Rectangle 1"/>
          <p:cNvSpPr/>
          <p:nvPr/>
        </p:nvSpPr>
        <p:spPr>
          <a:xfrm>
            <a:off x="1181792" y="2095500"/>
            <a:ext cx="11772208" cy="5509200"/>
          </a:xfrm>
          <a:prstGeom prst="rect">
            <a:avLst/>
          </a:prstGeom>
        </p:spPr>
        <p:txBody>
          <a:bodyPr wrap="square">
            <a:spAutoFit/>
          </a:bodyPr>
          <a:lstStyle/>
          <a:p>
            <a:pPr algn="just" defTabSz="1371600"/>
            <a:r>
              <a:rPr lang="en-US" sz="4400" b="1" kern="0" dirty="0" err="1">
                <a:solidFill>
                  <a:prstClr val="black"/>
                </a:solidFill>
                <a:latin typeface="Times New Roman" panose="02020603050405020304" pitchFamily="18" charset="0"/>
                <a:ea typeface="Times New Roman" panose="02020603050405020304" pitchFamily="18" charset="0"/>
              </a:rPr>
              <a:t>Trong</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cuộc</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đời</a:t>
            </a:r>
            <a:r>
              <a:rPr lang="en-US" sz="4400" b="1" kern="0" dirty="0">
                <a:solidFill>
                  <a:prstClr val="black"/>
                </a:solidFill>
                <a:latin typeface="Times New Roman" panose="02020603050405020304" pitchFamily="18" charset="0"/>
                <a:ea typeface="Times New Roman" panose="02020603050405020304" pitchFamily="18" charset="0"/>
              </a:rPr>
              <a:t> con </a:t>
            </a:r>
            <a:r>
              <a:rPr lang="en-US" sz="4400" b="1" kern="0" dirty="0" err="1">
                <a:solidFill>
                  <a:prstClr val="black"/>
                </a:solidFill>
                <a:latin typeface="Times New Roman" panose="02020603050405020304" pitchFamily="18" charset="0"/>
                <a:ea typeface="Times New Roman" panose="02020603050405020304" pitchFamily="18" charset="0"/>
              </a:rPr>
              <a:t>người</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luôn</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có</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những</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nỗi</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sợ</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cách</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tốt</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nhất</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là</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phải</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đối</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mặt</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với</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nỗi</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sợ</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đừng</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đầu</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hàng</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trước</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nó</a:t>
            </a:r>
            <a:r>
              <a:rPr lang="en-US" sz="4400" b="1" kern="0" dirty="0">
                <a:solidFill>
                  <a:prstClr val="black"/>
                </a:solidFill>
                <a:latin typeface="Times New Roman" panose="02020603050405020304" pitchFamily="18" charset="0"/>
                <a:ea typeface="Times New Roman" panose="02020603050405020304" pitchFamily="18" charset="0"/>
              </a:rPr>
              <a:t>. </a:t>
            </a:r>
          </a:p>
          <a:p>
            <a:pPr algn="just" defTabSz="1371600"/>
            <a:r>
              <a:rPr lang="en-US" sz="4400" i="1" kern="0" dirty="0">
                <a:solidFill>
                  <a:prstClr val="black"/>
                </a:solidFill>
                <a:latin typeface="Times New Roman" panose="02020603050405020304" pitchFamily="18" charset="0"/>
                <a:ea typeface="Times New Roman" panose="02020603050405020304" pitchFamily="18" charset="0"/>
              </a:rPr>
              <a:t>"</a:t>
            </a:r>
            <a:r>
              <a:rPr lang="en-US" sz="4400" i="1" kern="0" dirty="0" err="1">
                <a:solidFill>
                  <a:prstClr val="black"/>
                </a:solidFill>
                <a:latin typeface="Times New Roman" panose="02020603050405020304" pitchFamily="18" charset="0"/>
                <a:ea typeface="Times New Roman" panose="02020603050405020304" pitchFamily="18" charset="0"/>
              </a:rPr>
              <a:t>Thứ</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đáng</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sợ</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nhất</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mà</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chúng</a:t>
            </a:r>
            <a:r>
              <a:rPr lang="en-US" sz="4400" i="1" kern="0" dirty="0">
                <a:solidFill>
                  <a:prstClr val="black"/>
                </a:solidFill>
                <a:latin typeface="Times New Roman" panose="02020603050405020304" pitchFamily="18" charset="0"/>
                <a:ea typeface="Times New Roman" panose="02020603050405020304" pitchFamily="18" charset="0"/>
              </a:rPr>
              <a:t> ta </a:t>
            </a:r>
            <a:r>
              <a:rPr lang="en-US" sz="4400" i="1" kern="0" dirty="0" err="1">
                <a:solidFill>
                  <a:prstClr val="black"/>
                </a:solidFill>
                <a:latin typeface="Times New Roman" panose="02020603050405020304" pitchFamily="18" charset="0"/>
                <a:ea typeface="Times New Roman" panose="02020603050405020304" pitchFamily="18" charset="0"/>
              </a:rPr>
              <a:t>làm</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khi</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ấy</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lại</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là</a:t>
            </a:r>
            <a:r>
              <a:rPr lang="en-US" sz="4400" i="1" kern="0" dirty="0">
                <a:solidFill>
                  <a:prstClr val="black"/>
                </a:solidFill>
                <a:latin typeface="Times New Roman" panose="02020603050405020304" pitchFamily="18" charset="0"/>
                <a:ea typeface="Times New Roman" panose="02020603050405020304" pitchFamily="18" charset="0"/>
              </a:rPr>
              <a:t> quay </a:t>
            </a:r>
            <a:r>
              <a:rPr lang="en-US" sz="4400" i="1" kern="0" dirty="0" err="1">
                <a:solidFill>
                  <a:prstClr val="black"/>
                </a:solidFill>
                <a:latin typeface="Times New Roman" panose="02020603050405020304" pitchFamily="18" charset="0"/>
                <a:ea typeface="Times New Roman" panose="02020603050405020304" pitchFamily="18" charset="0"/>
              </a:rPr>
              <a:t>lưng</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về</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phía</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nỗi</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sợ</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và</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nhắm</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mắt</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lại</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Khi</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đó</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chúng</a:t>
            </a:r>
            <a:r>
              <a:rPr lang="en-US" sz="4400" i="1" kern="0" dirty="0">
                <a:solidFill>
                  <a:prstClr val="black"/>
                </a:solidFill>
                <a:latin typeface="Times New Roman" panose="02020603050405020304" pitchFamily="18" charset="0"/>
                <a:ea typeface="Times New Roman" panose="02020603050405020304" pitchFamily="18" charset="0"/>
              </a:rPr>
              <a:t> ta </a:t>
            </a:r>
            <a:r>
              <a:rPr lang="en-US" sz="4400" i="1" kern="0" dirty="0" err="1">
                <a:solidFill>
                  <a:prstClr val="black"/>
                </a:solidFill>
                <a:latin typeface="Times New Roman" panose="02020603050405020304" pitchFamily="18" charset="0"/>
                <a:ea typeface="Times New Roman" panose="02020603050405020304" pitchFamily="18" charset="0"/>
              </a:rPr>
              <a:t>sẽ</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giữ</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lại</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thứ</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gì</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quý</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nhất</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đối</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với</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bản</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thân</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giấu</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nó</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vào</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trong</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tim</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mình</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và</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đầu</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hàng</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trước</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một</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thứ</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khác</a:t>
            </a:r>
            <a:r>
              <a:rPr lang="en-US" sz="4400" i="1" kern="0" dirty="0">
                <a:solidFill>
                  <a:prstClr val="black"/>
                </a:solidFill>
                <a:latin typeface="Times New Roman" panose="02020603050405020304" pitchFamily="18" charset="0"/>
                <a:ea typeface="Times New Roman" panose="02020603050405020304" pitchFamily="18" charset="0"/>
              </a:rPr>
              <a:t>."</a:t>
            </a:r>
            <a:endParaRPr lang="en-US" sz="4400" i="1" dirty="0"/>
          </a:p>
        </p:txBody>
      </p:sp>
      <p:sp>
        <p:nvSpPr>
          <p:cNvPr id="7" name="Freeform 7"/>
          <p:cNvSpPr/>
          <p:nvPr/>
        </p:nvSpPr>
        <p:spPr>
          <a:xfrm>
            <a:off x="13335000" y="2552700"/>
            <a:ext cx="4039985" cy="4114800"/>
          </a:xfrm>
          <a:custGeom>
            <a:avLst/>
            <a:gdLst/>
            <a:ahLst/>
            <a:cxnLst/>
            <a:rect l="l" t="t" r="r" b="b"/>
            <a:pathLst>
              <a:path w="4039985" h="4114800">
                <a:moveTo>
                  <a:pt x="0" y="0"/>
                </a:moveTo>
                <a:lnTo>
                  <a:pt x="4039985" y="0"/>
                </a:lnTo>
                <a:lnTo>
                  <a:pt x="4039985"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361009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xmlns=""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763C8129-1988-1EE6-C47F-8DE885BA8433}"/>
              </a:ext>
            </a:extLst>
          </p:cNvPr>
          <p:cNvSpPr/>
          <p:nvPr/>
        </p:nvSpPr>
        <p:spPr>
          <a:xfrm>
            <a:off x="0" y="6286500"/>
            <a:ext cx="18440400" cy="4910250"/>
          </a:xfrm>
          <a:custGeom>
            <a:avLst/>
            <a:gdLst/>
            <a:ahLst/>
            <a:cxnLst/>
            <a:rect l="l" t="t" r="r" b="b"/>
            <a:pathLst>
              <a:path w="3615697" h="2033830">
                <a:moveTo>
                  <a:pt x="0" y="0"/>
                </a:moveTo>
                <a:lnTo>
                  <a:pt x="3615697" y="0"/>
                </a:lnTo>
                <a:lnTo>
                  <a:pt x="3615697" y="2033830"/>
                </a:lnTo>
                <a:lnTo>
                  <a:pt x="0" y="2033830"/>
                </a:lnTo>
                <a:lnTo>
                  <a:pt x="0" y="0"/>
                </a:lnTo>
                <a:close/>
              </a:path>
            </a:pathLst>
          </a:custGeom>
          <a:blipFill>
            <a:blip r:embed="rId5"/>
            <a:stretch>
              <a:fillRect/>
            </a:stretch>
          </a:blipFill>
        </p:spPr>
        <p:txBody>
          <a:bodyPr/>
          <a:lstStyle/>
          <a:p>
            <a:endParaRPr lang="en-US" dirty="0"/>
          </a:p>
        </p:txBody>
      </p:sp>
      <p:sp>
        <p:nvSpPr>
          <p:cNvPr id="3" name="TextBox 2">
            <a:extLst>
              <a:ext uri="{FF2B5EF4-FFF2-40B4-BE49-F238E27FC236}">
                <a16:creationId xmlns:a16="http://schemas.microsoft.com/office/drawing/2014/main" id="{78669D5E-089F-D1B5-6D9B-1B278B0C77BA}"/>
              </a:ext>
            </a:extLst>
          </p:cNvPr>
          <p:cNvSpPr txBox="1"/>
          <p:nvPr/>
        </p:nvSpPr>
        <p:spPr>
          <a:xfrm>
            <a:off x="3869202" y="18669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00206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00206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kumimoji="0" lang="en-US" sz="8800" b="1" i="0" u="none" strike="noStrike" kern="0" cap="none" spc="0" normalizeH="0" baseline="0" noProof="0" dirty="0">
                <a:ln>
                  <a:noFill/>
                </a:ln>
                <a:solidFill>
                  <a:srgbClr val="00206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00206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kết</a:t>
            </a:r>
            <a:r>
              <a:rPr kumimoji="0" lang="en-US" sz="8800" b="1" i="0" u="none" strike="noStrike" kern="0" cap="none" spc="0" normalizeH="0" baseline="0" noProof="0" dirty="0">
                <a:ln>
                  <a:noFill/>
                </a:ln>
                <a:solidFill>
                  <a:srgbClr val="00206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p>
        </p:txBody>
      </p:sp>
    </p:spTree>
    <p:extLst>
      <p:ext uri="{BB962C8B-B14F-4D97-AF65-F5344CB8AC3E}">
        <p14:creationId xmlns:p14="http://schemas.microsoft.com/office/powerpoint/2010/main" val="2123494613"/>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xmlns="" r:embed="rId4"/>
              </a:ext>
            </a:extLst>
          </a:blip>
          <a:srcRect/>
          <a:stretch>
            <a:fillRect t="-14000" b="-14000"/>
          </a:stretch>
        </a:blipFill>
        <a:effectLst/>
      </p:bgPr>
    </p:bg>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08A27FB4-19FB-F768-5D76-23E44300B680}"/>
              </a:ext>
            </a:extLst>
          </p:cNvPr>
          <p:cNvGrpSpPr/>
          <p:nvPr/>
        </p:nvGrpSpPr>
        <p:grpSpPr>
          <a:xfrm>
            <a:off x="457200" y="28161"/>
            <a:ext cx="7999711" cy="11498414"/>
            <a:chOff x="0" y="0"/>
            <a:chExt cx="751518" cy="3206393"/>
          </a:xfrm>
          <a:solidFill>
            <a:schemeClr val="bg2">
              <a:lumMod val="90000"/>
            </a:schemeClr>
          </a:solidFill>
        </p:grpSpPr>
        <p:sp>
          <p:nvSpPr>
            <p:cNvPr id="3" name="Freeform 6">
              <a:extLst>
                <a:ext uri="{FF2B5EF4-FFF2-40B4-BE49-F238E27FC236}">
                  <a16:creationId xmlns:a16="http://schemas.microsoft.com/office/drawing/2014/main" id="{18DFE942-1681-C79B-BC30-599AE33EF24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a:ea typeface="+mn-ea"/>
                <a:cs typeface="+mn-cs"/>
              </a:endParaRPr>
            </a:p>
          </p:txBody>
        </p:sp>
        <p:sp>
          <p:nvSpPr>
            <p:cNvPr id="4" name="TextBox 7">
              <a:extLst>
                <a:ext uri="{FF2B5EF4-FFF2-40B4-BE49-F238E27FC236}">
                  <a16:creationId xmlns:a16="http://schemas.microsoft.com/office/drawing/2014/main" id="{93E1C080-E801-0421-FB84-776202F8D2F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sp>
        <p:nvSpPr>
          <p:cNvPr id="5" name="AutoShape 58">
            <a:extLst>
              <a:ext uri="{FF2B5EF4-FFF2-40B4-BE49-F238E27FC236}">
                <a16:creationId xmlns:a16="http://schemas.microsoft.com/office/drawing/2014/main" id="{BA180B7C-E511-25C0-4B40-2DCE31F8EDDA}"/>
              </a:ext>
            </a:extLst>
          </p:cNvPr>
          <p:cNvSpPr/>
          <p:nvPr/>
        </p:nvSpPr>
        <p:spPr>
          <a:xfrm flipH="1" flipV="1">
            <a:off x="8976104" y="2705100"/>
            <a:ext cx="15497" cy="4030576"/>
          </a:xfrm>
          <a:prstGeom prst="line">
            <a:avLst/>
          </a:prstGeom>
          <a:ln w="66675" cap="rnd">
            <a:solidFill>
              <a:srgbClr val="C65750"/>
            </a:solidFill>
            <a:prstDash val="solid"/>
            <a:headEnd type="oval" w="lg" len="lg"/>
            <a:tailEnd type="oval"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a:ea typeface="+mn-ea"/>
              <a:cs typeface="+mn-cs"/>
            </a:endParaRPr>
          </a:p>
        </p:txBody>
      </p:sp>
      <p:grpSp>
        <p:nvGrpSpPr>
          <p:cNvPr id="6" name="Group 5">
            <a:extLst>
              <a:ext uri="{FF2B5EF4-FFF2-40B4-BE49-F238E27FC236}">
                <a16:creationId xmlns:a16="http://schemas.microsoft.com/office/drawing/2014/main" id="{9DCB60E2-0C02-4B55-6AAB-041D73A45876}"/>
              </a:ext>
            </a:extLst>
          </p:cNvPr>
          <p:cNvGrpSpPr/>
          <p:nvPr/>
        </p:nvGrpSpPr>
        <p:grpSpPr>
          <a:xfrm>
            <a:off x="9559423" y="28161"/>
            <a:ext cx="7999711" cy="11498414"/>
            <a:chOff x="0" y="0"/>
            <a:chExt cx="751518" cy="3206393"/>
          </a:xfrm>
          <a:solidFill>
            <a:schemeClr val="accent3">
              <a:lumMod val="20000"/>
              <a:lumOff val="80000"/>
            </a:schemeClr>
          </a:solidFill>
        </p:grpSpPr>
        <p:sp>
          <p:nvSpPr>
            <p:cNvPr id="7" name="Freeform 6">
              <a:extLst>
                <a:ext uri="{FF2B5EF4-FFF2-40B4-BE49-F238E27FC236}">
                  <a16:creationId xmlns:a16="http://schemas.microsoft.com/office/drawing/2014/main" id="{468BF276-355C-CC28-3EA2-C26439C37483}"/>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a:ea typeface="+mn-ea"/>
                <a:cs typeface="+mn-cs"/>
              </a:endParaRPr>
            </a:p>
          </p:txBody>
        </p:sp>
        <p:sp>
          <p:nvSpPr>
            <p:cNvPr id="8" name="TextBox 7">
              <a:extLst>
                <a:ext uri="{FF2B5EF4-FFF2-40B4-BE49-F238E27FC236}">
                  <a16:creationId xmlns:a16="http://schemas.microsoft.com/office/drawing/2014/main" id="{552E8E6D-6764-D282-DD27-B1B9A053513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sp>
        <p:nvSpPr>
          <p:cNvPr id="9" name="TextBox 8">
            <a:extLst>
              <a:ext uri="{FF2B5EF4-FFF2-40B4-BE49-F238E27FC236}">
                <a16:creationId xmlns:a16="http://schemas.microsoft.com/office/drawing/2014/main" id="{DBB6B4D5-04BC-9094-CD8D-3D37A0E19807}"/>
              </a:ext>
            </a:extLst>
          </p:cNvPr>
          <p:cNvSpPr txBox="1"/>
          <p:nvPr/>
        </p:nvSpPr>
        <p:spPr>
          <a:xfrm>
            <a:off x="1548850"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thuật</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57DE17B-166D-526D-D595-1B1921E40DB2}"/>
              </a:ext>
            </a:extLst>
          </p:cNvPr>
          <p:cNvSpPr txBox="1"/>
          <p:nvPr/>
        </p:nvSpPr>
        <p:spPr>
          <a:xfrm>
            <a:off x="11082778"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dung</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C3415615-0367-D159-528C-381EE2FBF53C}"/>
              </a:ext>
            </a:extLst>
          </p:cNvPr>
          <p:cNvSpPr txBox="1"/>
          <p:nvPr/>
        </p:nvSpPr>
        <p:spPr>
          <a:xfrm>
            <a:off x="990600" y="2643789"/>
            <a:ext cx="7010399" cy="3170099"/>
          </a:xfrm>
          <a:prstGeom prst="rect">
            <a:avLst/>
          </a:prstGeom>
          <a:noFill/>
        </p:spPr>
        <p:txBody>
          <a:bodyPr wrap="square" rtlCol="0">
            <a:spAutoFit/>
          </a:bodyPr>
          <a:lstStyle/>
          <a:p>
            <a:pPr algn="just" defTabSz="1371600"/>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kể</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chậm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rãi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như</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những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tự</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thú</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như</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một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cuốn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phim</a:t>
            </a:r>
            <a:r>
              <a:rPr lang="en-US" sz="4000" dirty="0">
                <a:solidFill>
                  <a:prstClr val="black"/>
                </a:solidFill>
                <a:latin typeface="Times New Roman" panose="02020603050405020304" pitchFamily="18" charset="0"/>
                <a:cs typeface="Times New Roman" panose="02020603050405020304" pitchFamily="18" charset="0"/>
              </a:rPr>
              <a:t> quay </a:t>
            </a:r>
            <a:r>
              <a:rPr lang="en-US" sz="4000" dirty="0" err="1">
                <a:solidFill>
                  <a:prstClr val="black"/>
                </a:solidFill>
                <a:latin typeface="Times New Roman" panose="02020603050405020304" pitchFamily="18" charset="0"/>
                <a:cs typeface="Times New Roman" panose="02020603050405020304" pitchFamily="18" charset="0"/>
              </a:rPr>
              <a:t>chậm</a:t>
            </a:r>
            <a:r>
              <a:rPr lang="en-US" sz="4000" dirty="0">
                <a:solidFill>
                  <a:prstClr val="black"/>
                </a:solidFill>
                <a:latin typeface="Times New Roman" panose="02020603050405020304" pitchFamily="18" charset="0"/>
                <a:cs typeface="Times New Roman" panose="02020603050405020304" pitchFamily="18" charset="0"/>
              </a:rPr>
              <a:t>.</a:t>
            </a:r>
          </a:p>
          <a:p>
            <a:pPr algn="just" defTabSz="1371600"/>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Diễn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sắc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tính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chất</a:t>
            </a:r>
            <a:r>
              <a:rPr lang="en-US" sz="4000" dirty="0">
                <a:solidFill>
                  <a:prstClr val="black"/>
                </a:solidFill>
                <a:latin typeface="Times New Roman" panose="02020603050405020304" pitchFamily="18" charset="0"/>
                <a:cs typeface="Times New Roman" panose="02020603050405020304" pitchFamily="18" charset="0"/>
              </a:rPr>
              <a:t> bi </a:t>
            </a:r>
            <a:r>
              <a:rPr lang="en-US" sz="4000" dirty="0" err="1">
                <a:solidFill>
                  <a:prstClr val="black"/>
                </a:solidFill>
                <a:latin typeface="Times New Roman" panose="02020603050405020304" pitchFamily="18" charset="0"/>
                <a:cs typeface="Times New Roman" panose="02020603050405020304" pitchFamily="18" charset="0"/>
              </a:rPr>
              <a:t>kịch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diễn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tâm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hồn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vật</a:t>
            </a:r>
            <a:r>
              <a:rPr lang="en-US" sz="4000" dirty="0">
                <a:solidFill>
                  <a:prstClr val="black"/>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5F5DDE8B-32BB-D2FE-745E-4A5F7474700D}"/>
              </a:ext>
            </a:extLst>
          </p:cNvPr>
          <p:cNvSpPr txBox="1"/>
          <p:nvPr/>
        </p:nvSpPr>
        <p:spPr>
          <a:xfrm>
            <a:off x="10054078" y="2642411"/>
            <a:ext cx="7010399" cy="4401205"/>
          </a:xfrm>
          <a:prstGeom prst="rect">
            <a:avLst/>
          </a:prstGeom>
          <a:noFill/>
        </p:spPr>
        <p:txBody>
          <a:bodyPr wrap="square" rtlCol="0">
            <a:spAutoFit/>
          </a:bodyPr>
          <a:lstStyle/>
          <a:p>
            <a:pPr algn="just" defTabSz="1371600"/>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chuyện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người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viết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tự</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kể</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về</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một</a:t>
            </a:r>
            <a:r>
              <a:rPr lang="en-US" sz="4000" dirty="0">
                <a:solidFill>
                  <a:prstClr val="black"/>
                </a:solidFill>
                <a:latin typeface="Times New Roman" panose="02020603050405020304" pitchFamily="18" charset="0"/>
                <a:cs typeface="Times New Roman" panose="02020603050405020304" pitchFamily="18" charset="0"/>
              </a:rPr>
              <a:t> tai </a:t>
            </a:r>
            <a:r>
              <a:rPr lang="en-US" sz="4000" dirty="0" err="1">
                <a:solidFill>
                  <a:prstClr val="black"/>
                </a:solidFill>
                <a:latin typeface="Times New Roman" panose="02020603050405020304" pitchFamily="18" charset="0"/>
                <a:cs typeface="Times New Roman" panose="02020603050405020304" pitchFamily="18" charset="0"/>
              </a:rPr>
              <a:t>nạn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một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sự</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cố</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đau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lòng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để</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hiện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sự</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tự</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vấn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lương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tâm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sự</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hận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ăn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năn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nỗi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đau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khổ</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dằn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vặt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về</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lỗi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lầm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tâm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hồn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người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cuộc</a:t>
            </a:r>
            <a:r>
              <a:rPr lang="en-US" sz="4000" dirty="0">
                <a:solidFill>
                  <a:prstClr val="black"/>
                </a:solidFill>
                <a:latin typeface="Times New Roman" panose="02020603050405020304" pitchFamily="18" charset="0"/>
                <a:cs typeface="Times New Roman" panose="02020603050405020304" pitchFamily="18" charset="0"/>
              </a:rPr>
              <a:t> ( </a:t>
            </a:r>
            <a:r>
              <a:rPr lang="en-US" sz="4000" dirty="0" err="1">
                <a:solidFill>
                  <a:prstClr val="black"/>
                </a:solidFill>
                <a:latin typeface="Times New Roman" panose="02020603050405020304" pitchFamily="18" charset="0"/>
                <a:cs typeface="Times New Roman" panose="02020603050405020304" pitchFamily="18" charset="0"/>
              </a:rPr>
              <a:t>nhân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vật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tôi</a:t>
            </a:r>
            <a:r>
              <a:rPr lang="en-US" sz="40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5568051"/>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xmlns=""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2519F5-E144-EDFA-5426-8FEEF767C2C8}"/>
              </a:ext>
            </a:extLst>
          </p:cNvPr>
          <p:cNvSpPr txBox="1"/>
          <p:nvPr/>
        </p:nvSpPr>
        <p:spPr>
          <a:xfrm>
            <a:off x="3194960" y="617792"/>
            <a:ext cx="12197440" cy="830997"/>
          </a:xfrm>
          <a:prstGeom prst="rect">
            <a:avLst/>
          </a:prstGeom>
          <a:noFill/>
        </p:spPr>
        <p:txBody>
          <a:bodyPr wrap="square">
            <a:spAutoFit/>
          </a:bodyPr>
          <a:lstStyle/>
          <a:p>
            <a:pPr algn="ctr" defTabSz="1371600"/>
            <a:r>
              <a:rPr lang="en-US" sz="4800" b="1" dirty="0">
                <a:latin typeface="Times New Roman" panose="02020603050405020304" pitchFamily="18" charset="0"/>
                <a:ea typeface="Times New Roman" panose="02020603050405020304" pitchFamily="18" charset="0"/>
                <a:cs typeface="Times New Roman" panose="02020603050405020304" pitchFamily="18" charset="0"/>
              </a:rPr>
              <a:t>3.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lưu</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truyện</a:t>
            </a:r>
            <a:endParaRPr lang="en-US" sz="48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EAB8A84-67DD-6EA0-FB14-4D3A5B2516C0}"/>
              </a:ext>
            </a:extLst>
          </p:cNvPr>
          <p:cNvSpPr txBox="1"/>
          <p:nvPr/>
        </p:nvSpPr>
        <p:spPr>
          <a:xfrm>
            <a:off x="1447800" y="2273468"/>
            <a:ext cx="15087600" cy="4154984"/>
          </a:xfrm>
          <a:prstGeom prst="rect">
            <a:avLst/>
          </a:prstGeom>
          <a:noFill/>
        </p:spPr>
        <p:txBody>
          <a:bodyPr wrap="square">
            <a:spAutoFit/>
          </a:bodyPr>
          <a:lstStyle/>
          <a:p>
            <a:pPr algn="just"/>
            <a:r>
              <a:rPr lang="vi-VN" sz="4400" dirty="0">
                <a:latin typeface="+mj-lt"/>
              </a:rPr>
              <a:t>- Tóm tắt được nội dung truyện.</a:t>
            </a:r>
          </a:p>
          <a:p>
            <a:pPr algn="just"/>
            <a:r>
              <a:rPr lang="vi-VN" sz="4400" dirty="0">
                <a:latin typeface="+mj-lt"/>
              </a:rPr>
              <a:t>- Xác định bối cảnh truyện</a:t>
            </a:r>
          </a:p>
          <a:p>
            <a:pPr algn="just"/>
            <a:r>
              <a:rPr lang="vi-VN" sz="4400" dirty="0">
                <a:latin typeface="+mj-lt"/>
              </a:rPr>
              <a:t>- Xác định được nhân vật chính và phân tích các phương diện mà nhân vật được miêu tả như ngoại hình, lời nói, hành động, mối quan hệ với các nhân vật khác, đặc biệt là tâm lí, cảm xúc.</a:t>
            </a:r>
          </a:p>
          <a:p>
            <a:pPr algn="just"/>
            <a:r>
              <a:rPr lang="vi-VN" sz="4400" dirty="0">
                <a:latin typeface="+mj-lt"/>
              </a:rPr>
              <a:t>- Rút ra thông điệp, tư tưởng của truyện.</a:t>
            </a:r>
          </a:p>
        </p:txBody>
      </p:sp>
      <p:sp>
        <p:nvSpPr>
          <p:cNvPr id="6" name="Freeform 4"/>
          <p:cNvSpPr/>
          <p:nvPr/>
        </p:nvSpPr>
        <p:spPr>
          <a:xfrm>
            <a:off x="152400" y="7200900"/>
            <a:ext cx="18135600" cy="2855976"/>
          </a:xfrm>
          <a:custGeom>
            <a:avLst/>
            <a:gdLst/>
            <a:ahLst/>
            <a:cxnLst/>
            <a:rect l="l" t="t" r="r" b="b"/>
            <a:pathLst>
              <a:path w="7315200" h="1865376">
                <a:moveTo>
                  <a:pt x="0" y="0"/>
                </a:moveTo>
                <a:lnTo>
                  <a:pt x="7315200" y="0"/>
                </a:lnTo>
                <a:lnTo>
                  <a:pt x="7315200" y="1865376"/>
                </a:lnTo>
                <a:lnTo>
                  <a:pt x="0" y="18653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2920250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extLst>
              <a:ext uri="{96DAC541-7B7A-43D3-8B79-37D633B846F1}">
                <asvg:svgBlip xmlns:asvg="http://schemas.microsoft.com/office/drawing/2016/SVG/main" xmlns=""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2" name="Rectangle 1"/>
          <p:cNvSpPr/>
          <p:nvPr/>
        </p:nvSpPr>
        <p:spPr>
          <a:xfrm>
            <a:off x="5943600" y="3532098"/>
            <a:ext cx="9982200" cy="2123658"/>
          </a:xfrm>
          <a:prstGeom prst="rect">
            <a:avLst/>
          </a:prstGeom>
        </p:spPr>
        <p:txBody>
          <a:bodyPr wrap="square">
            <a:spAutoFit/>
          </a:bodyPr>
          <a:lstStyle/>
          <a:p>
            <a:pPr algn="just"/>
            <a:r>
              <a:rPr lang="vi-VN" sz="4400" dirty="0">
                <a:solidFill>
                  <a:srgbClr val="000000"/>
                </a:solidFill>
                <a:latin typeface="+mj-lt"/>
              </a:rPr>
              <a:t>Em có ấn tượng sâu sắc nhất về chi tiết (hình ảnh, sự việc, nhân vật, lời thoại...) nào trong truyện ngắn này? Vì sao?</a:t>
            </a:r>
            <a:endParaRPr lang="en-US" sz="4400" dirty="0">
              <a:latin typeface="+mj-lt"/>
            </a:endParaRPr>
          </a:p>
        </p:txBody>
      </p:sp>
      <p:sp>
        <p:nvSpPr>
          <p:cNvPr id="3" name="Rectangle 2"/>
          <p:cNvSpPr/>
          <p:nvPr/>
        </p:nvSpPr>
        <p:spPr>
          <a:xfrm>
            <a:off x="2971800" y="1176647"/>
            <a:ext cx="12115800" cy="1323439"/>
          </a:xfrm>
          <a:prstGeom prst="rect">
            <a:avLst/>
          </a:prstGeom>
        </p:spPr>
        <p:txBody>
          <a:bodyPr wrap="square">
            <a:spAutoFit/>
          </a:bodyPr>
          <a:lstStyle/>
          <a:p>
            <a:pPr algn="ctr"/>
            <a:r>
              <a:rPr lang="en-US" sz="8000" b="1" dirty="0">
                <a:solidFill>
                  <a:srgbClr val="C00000"/>
                </a:solidFill>
                <a:latin typeface="#9Slide07 SVNGuerrilla" panose="00000500000000000000" pitchFamily="2" charset="0"/>
              </a:rPr>
              <a:t>THINK – PAIR – SHARE </a:t>
            </a:r>
          </a:p>
        </p:txBody>
      </p:sp>
      <p:sp>
        <p:nvSpPr>
          <p:cNvPr id="4" name="Freeform 3"/>
          <p:cNvSpPr/>
          <p:nvPr/>
        </p:nvSpPr>
        <p:spPr>
          <a:xfrm>
            <a:off x="-914400" y="2476500"/>
            <a:ext cx="6161643" cy="8458584"/>
          </a:xfrm>
          <a:custGeom>
            <a:avLst/>
            <a:gdLst/>
            <a:ahLst/>
            <a:cxnLst/>
            <a:rect l="l" t="t" r="r" b="b"/>
            <a:pathLst>
              <a:path w="3091712" h="5496377">
                <a:moveTo>
                  <a:pt x="0" y="0"/>
                </a:moveTo>
                <a:lnTo>
                  <a:pt x="3091712" y="0"/>
                </a:lnTo>
                <a:lnTo>
                  <a:pt x="3091712" y="5496377"/>
                </a:lnTo>
                <a:lnTo>
                  <a:pt x="0" y="5496377"/>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92446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18288000" cy="107061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620000" y="7124700"/>
            <a:ext cx="4114800" cy="39004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721773" y="7886700"/>
            <a:ext cx="3741729" cy="1815882"/>
          </a:xfrm>
          <a:prstGeom prst="rect">
            <a:avLst/>
          </a:prstGeom>
          <a:noFill/>
        </p:spPr>
        <p:txBody>
          <a:bodyPr wrap="none" rtlCol="0">
            <a:spAutoFit/>
          </a:bodyPr>
          <a:lstStyle/>
          <a:p>
            <a:pPr algn="ctr" defTabSz="1828800"/>
            <a:r>
              <a:rPr lang="en-US" sz="5600" dirty="0">
                <a:solidFill>
                  <a:srgbClr val="009900"/>
                </a:solidFill>
                <a:latin typeface="UTM Azuki" panose="02040603050506020204" pitchFamily="18" charset="0"/>
              </a:rPr>
              <a:t>XÂY DỰNG</a:t>
            </a:r>
          </a:p>
          <a:p>
            <a:pPr algn="ctr" defTabSz="1828800"/>
            <a:r>
              <a:rPr lang="en-US" sz="5600" dirty="0">
                <a:solidFill>
                  <a:srgbClr val="009900"/>
                </a:solidFill>
                <a:latin typeface="UTM Azuki" panose="02040603050506020204" pitchFamily="18" charset="0"/>
              </a:rPr>
              <a:t>NÔNG TRẠI</a:t>
            </a:r>
          </a:p>
        </p:txBody>
      </p:sp>
      <p:pic>
        <p:nvPicPr>
          <p:cNvPr id="3076" name="Picture 4" descr="C:\Users\ADMIN\Desktop\Tai nguyen thiet ke tro choi\Bảng gỗ\bat dau.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630401" y="32492"/>
            <a:ext cx="3419474" cy="1453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51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22516" y="0"/>
            <a:ext cx="18810516" cy="105809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8750552" y="1822778"/>
            <a:ext cx="1612648" cy="16971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05201" y="5313628"/>
            <a:ext cx="3498830" cy="104907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199" y="5513399"/>
            <a:ext cx="5116286" cy="15340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10363201" y="1080038"/>
            <a:ext cx="1791154" cy="20400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822884" y="-647700"/>
            <a:ext cx="3160316" cy="37187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3999" y="2913975"/>
            <a:ext cx="2002970" cy="177232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51829" y="-38099"/>
            <a:ext cx="1193742" cy="121067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1885" y="4071406"/>
            <a:ext cx="3498830" cy="104907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304800" y="4381500"/>
            <a:ext cx="2272784" cy="161199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6884" y="4293508"/>
            <a:ext cx="2133600" cy="146446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702687" y="-38099"/>
            <a:ext cx="1193742" cy="121067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801600" y="419101"/>
            <a:ext cx="6143908" cy="488340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1262588" y="3995771"/>
            <a:ext cx="3367812" cy="114773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2400" y="-38099"/>
            <a:ext cx="1183596" cy="114953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6121823" y="4039388"/>
            <a:ext cx="1530550" cy="133923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C:\Users\ADMIN\Desktop\Nong trai\472224296 (a6).jpg"/>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096000" y="-38099"/>
            <a:ext cx="1219200" cy="121067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6981377" y="4709104"/>
            <a:ext cx="3928266" cy="262083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34">
            <a:extLst>
              <a:ext uri="{BEBA8EAE-BF5A-486C-A8C5-ECC9F3942E4B}">
                <a14:imgProps xmlns:a14="http://schemas.microsoft.com/office/drawing/2010/main">
                  <a14:imgLayer r:embed="rId35">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3141067" y="-38100"/>
            <a:ext cx="1206142" cy="116455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6">
            <a:extLst>
              <a:ext uri="{BEBA8EAE-BF5A-486C-A8C5-ECC9F3942E4B}">
                <a14:imgProps xmlns:a14="http://schemas.microsoft.com/office/drawing/2010/main">
                  <a14:imgLayer r:embed="rId33">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3600588" y="6437600"/>
            <a:ext cx="2963294" cy="228712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C:\Users\ADMIN\Desktop\Nong trai\il_fullxfull.1073011138_eng3 (2).jpg"/>
          <p:cNvPicPr>
            <a:picLocks noChangeAspect="1" noChangeArrowheads="1"/>
          </p:cNvPicPr>
          <p:nvPr/>
        </p:nvPicPr>
        <p:blipFill>
          <a:blip r:embed="rId37" cstate="print">
            <a:extLst>
              <a:ext uri="{BEBA8EAE-BF5A-486C-A8C5-ECC9F3942E4B}">
                <a14:imgProps xmlns:a14="http://schemas.microsoft.com/office/drawing/2010/main">
                  <a14:imgLayer r:embed="rId38">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7366651" y="-38384"/>
            <a:ext cx="1624950" cy="137188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6291946" y="5905501"/>
            <a:ext cx="4610100" cy="46769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Tai nguyen thiet ke tro choi\Bảng gỗ\6.jpg">
            <a:hlinkClick r:id="rId41" action="ppaction://hlinksldjump"/>
          </p:cNvPr>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568360" y="1028700"/>
            <a:ext cx="1577148" cy="168880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44" action="ppaction://hlinksldjump"/>
          </p:cNvPr>
          <p:cNvPicPr>
            <a:picLocks noChangeAspect="1" noChangeArrowheads="1"/>
          </p:cNvPicPr>
          <p:nvPr/>
        </p:nvPicPr>
        <p:blipFill>
          <a:blip r:embed="rId45">
            <a:extLst>
              <a:ext uri="{BEBA8EAE-BF5A-486C-A8C5-ECC9F3942E4B}">
                <a14:imgProps xmlns:a14="http://schemas.microsoft.com/office/drawing/2010/main">
                  <a14:imgLayer r:embed="rId4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2419" y="1028700"/>
            <a:ext cx="1652482" cy="16888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47" action="ppaction://hlinksldjump"/>
          </p:cNvPr>
          <p:cNvPicPr>
            <a:picLocks noChangeAspect="1" noChangeArrowheads="1"/>
          </p:cNvPicPr>
          <p:nvPr/>
        </p:nvPicPr>
        <p:blipFill>
          <a:blip r:embed="rId48">
            <a:extLst>
              <a:ext uri="{BEBA8EAE-BF5A-486C-A8C5-ECC9F3942E4B}">
                <a14:imgProps xmlns:a14="http://schemas.microsoft.com/office/drawing/2010/main">
                  <a14:imgLayer r:embed="rId49">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524000" y="1080039"/>
            <a:ext cx="1562884" cy="167353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50" action="ppaction://hlinksldjump"/>
          </p:cNvPr>
          <p:cNvPicPr>
            <a:picLocks noChangeAspect="1" noChangeArrowheads="1"/>
          </p:cNvPicPr>
          <p:nvPr/>
        </p:nvPicPr>
        <p:blipFill>
          <a:blip r:embed="rId51">
            <a:extLst>
              <a:ext uri="{BEBA8EAE-BF5A-486C-A8C5-ECC9F3942E4B}">
                <a14:imgProps xmlns:a14="http://schemas.microsoft.com/office/drawing/2010/main">
                  <a14:imgLayer r:embed="rId5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89495" y="975509"/>
            <a:ext cx="1582506" cy="16945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53" action="ppaction://hlinksldjump"/>
          </p:cNvPr>
          <p:cNvPicPr>
            <a:picLocks noChangeAspect="1" noChangeArrowheads="1"/>
          </p:cNvPicPr>
          <p:nvPr/>
        </p:nvPicPr>
        <p:blipFill>
          <a:blip r:embed="rId54">
            <a:extLst>
              <a:ext uri="{BEBA8EAE-BF5A-486C-A8C5-ECC9F3942E4B}">
                <a14:imgProps xmlns:a14="http://schemas.microsoft.com/office/drawing/2010/main">
                  <a14:imgLayer r:embed="rId55">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588328" y="1055641"/>
            <a:ext cx="1507672" cy="161441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5.jpg">
            <a:hlinkClick r:id="rId56" action="ppaction://hlinksldjump"/>
          </p:cNvPr>
          <p:cNvPicPr>
            <a:picLocks noChangeAspect="1" noChangeArrowheads="1"/>
          </p:cNvPicPr>
          <p:nvPr/>
        </p:nvPicPr>
        <p:blipFill>
          <a:blip r:embed="rId57">
            <a:extLst>
              <a:ext uri="{BEBA8EAE-BF5A-486C-A8C5-ECC9F3942E4B}">
                <a14:imgProps xmlns:a14="http://schemas.microsoft.com/office/drawing/2010/main">
                  <a14:imgLayer r:embed="rId58">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6112328" y="1055643"/>
            <a:ext cx="1507672" cy="1614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5179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0"/>
                                        </p:tgtEl>
                                        <p:attrNameLst>
                                          <p:attrName>r</p:attrName>
                                        </p:attrNameLst>
                                      </p:cBhvr>
                                    </p:animRot>
                                    <p:animRot by="-240000">
                                      <p:cBhvr>
                                        <p:cTn id="49" dur="1000" fill="hold">
                                          <p:stCondLst>
                                            <p:cond delay="1000"/>
                                          </p:stCondLst>
                                        </p:cTn>
                                        <p:tgtEl>
                                          <p:spTgt spid="70"/>
                                        </p:tgtEl>
                                        <p:attrNameLst>
                                          <p:attrName>r</p:attrName>
                                        </p:attrNameLst>
                                      </p:cBhvr>
                                    </p:animRot>
                                    <p:animRot by="240000">
                                      <p:cBhvr>
                                        <p:cTn id="50" dur="1000" fill="hold">
                                          <p:stCondLst>
                                            <p:cond delay="2000"/>
                                          </p:stCondLst>
                                        </p:cTn>
                                        <p:tgtEl>
                                          <p:spTgt spid="70"/>
                                        </p:tgtEl>
                                        <p:attrNameLst>
                                          <p:attrName>r</p:attrName>
                                        </p:attrNameLst>
                                      </p:cBhvr>
                                    </p:animRot>
                                    <p:animRot by="-240000">
                                      <p:cBhvr>
                                        <p:cTn id="51" dur="1000" fill="hold">
                                          <p:stCondLst>
                                            <p:cond delay="3000"/>
                                          </p:stCondLst>
                                        </p:cTn>
                                        <p:tgtEl>
                                          <p:spTgt spid="70"/>
                                        </p:tgtEl>
                                        <p:attrNameLst>
                                          <p:attrName>r</p:attrName>
                                        </p:attrNameLst>
                                      </p:cBhvr>
                                    </p:animRot>
                                    <p:animRot by="120000">
                                      <p:cBhvr>
                                        <p:cTn id="52" dur="1000" fill="hold">
                                          <p:stCondLst>
                                            <p:cond delay="4000"/>
                                          </p:stCondLst>
                                        </p:cTn>
                                        <p:tgtEl>
                                          <p:spTgt spid="70"/>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72"/>
                                        </p:tgtEl>
                                        <p:attrNameLst>
                                          <p:attrName>r</p:attrName>
                                        </p:attrNameLst>
                                      </p:cBhvr>
                                    </p:animRot>
                                    <p:animRot by="-240000">
                                      <p:cBhvr>
                                        <p:cTn id="64" dur="400" fill="hold">
                                          <p:stCondLst>
                                            <p:cond delay="400"/>
                                          </p:stCondLst>
                                        </p:cTn>
                                        <p:tgtEl>
                                          <p:spTgt spid="72"/>
                                        </p:tgtEl>
                                        <p:attrNameLst>
                                          <p:attrName>r</p:attrName>
                                        </p:attrNameLst>
                                      </p:cBhvr>
                                    </p:animRot>
                                    <p:animRot by="240000">
                                      <p:cBhvr>
                                        <p:cTn id="65" dur="400" fill="hold">
                                          <p:stCondLst>
                                            <p:cond delay="800"/>
                                          </p:stCondLst>
                                        </p:cTn>
                                        <p:tgtEl>
                                          <p:spTgt spid="72"/>
                                        </p:tgtEl>
                                        <p:attrNameLst>
                                          <p:attrName>r</p:attrName>
                                        </p:attrNameLst>
                                      </p:cBhvr>
                                    </p:animRot>
                                    <p:animRot by="-240000">
                                      <p:cBhvr>
                                        <p:cTn id="66" dur="400" fill="hold">
                                          <p:stCondLst>
                                            <p:cond delay="1200"/>
                                          </p:stCondLst>
                                        </p:cTn>
                                        <p:tgtEl>
                                          <p:spTgt spid="72"/>
                                        </p:tgtEl>
                                        <p:attrNameLst>
                                          <p:attrName>r</p:attrName>
                                        </p:attrNameLst>
                                      </p:cBhvr>
                                    </p:animRot>
                                    <p:animRot by="120000">
                                      <p:cBhvr>
                                        <p:cTn id="67" dur="400" fill="hold">
                                          <p:stCondLst>
                                            <p:cond delay="1600"/>
                                          </p:stCondLst>
                                        </p:cTn>
                                        <p:tgtEl>
                                          <p:spTgt spid="72"/>
                                        </p:tgtEl>
                                        <p:attrNameLst>
                                          <p:attrName>r</p:attrName>
                                        </p:attrNameLst>
                                      </p:cBhvr>
                                    </p:animRot>
                                  </p:childTnLst>
                                </p:cTn>
                              </p:par>
                              <p:par>
                                <p:cTn id="68" presetID="1" presetClass="exit" presetSubtype="0" fill="hold"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2" restart="whenNotActive" fill="hold" evtFilter="cancelBubble" nodeType="interactiveSeq">
                <p:stCondLst>
                  <p:cond evt="onClick" delay="0">
                    <p:tgtEl>
                      <p:spTgt spid="7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200" fill="hold">
                                          <p:stCondLst>
                                            <p:cond delay="0"/>
                                          </p:stCondLst>
                                        </p:cTn>
                                        <p:tgtEl>
                                          <p:spTgt spid="74"/>
                                        </p:tgtEl>
                                        <p:attrNameLst>
                                          <p:attrName>r</p:attrName>
                                        </p:attrNameLst>
                                      </p:cBhvr>
                                    </p:animRot>
                                    <p:animRot by="-240000">
                                      <p:cBhvr>
                                        <p:cTn id="79" dur="400" fill="hold">
                                          <p:stCondLst>
                                            <p:cond delay="400"/>
                                          </p:stCondLst>
                                        </p:cTn>
                                        <p:tgtEl>
                                          <p:spTgt spid="74"/>
                                        </p:tgtEl>
                                        <p:attrNameLst>
                                          <p:attrName>r</p:attrName>
                                        </p:attrNameLst>
                                      </p:cBhvr>
                                    </p:animRot>
                                    <p:animRot by="240000">
                                      <p:cBhvr>
                                        <p:cTn id="80" dur="400" fill="hold">
                                          <p:stCondLst>
                                            <p:cond delay="800"/>
                                          </p:stCondLst>
                                        </p:cTn>
                                        <p:tgtEl>
                                          <p:spTgt spid="74"/>
                                        </p:tgtEl>
                                        <p:attrNameLst>
                                          <p:attrName>r</p:attrName>
                                        </p:attrNameLst>
                                      </p:cBhvr>
                                    </p:animRot>
                                    <p:animRot by="-240000">
                                      <p:cBhvr>
                                        <p:cTn id="81" dur="400" fill="hold">
                                          <p:stCondLst>
                                            <p:cond delay="1200"/>
                                          </p:stCondLst>
                                        </p:cTn>
                                        <p:tgtEl>
                                          <p:spTgt spid="74"/>
                                        </p:tgtEl>
                                        <p:attrNameLst>
                                          <p:attrName>r</p:attrName>
                                        </p:attrNameLst>
                                      </p:cBhvr>
                                    </p:animRot>
                                    <p:animRot by="120000">
                                      <p:cBhvr>
                                        <p:cTn id="82" dur="400" fill="hold">
                                          <p:stCondLst>
                                            <p:cond delay="1600"/>
                                          </p:stCondLst>
                                        </p:cTn>
                                        <p:tgtEl>
                                          <p:spTgt spid="74"/>
                                        </p:tgtEl>
                                        <p:attrNameLst>
                                          <p:attrName>r</p:attrName>
                                        </p:attrNameLst>
                                      </p:cBhvr>
                                    </p:animRot>
                                  </p:childTnLst>
                                </p:cTn>
                              </p:par>
                              <p:par>
                                <p:cTn id="83"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84" dur="35000" fill="hold"/>
                                        <p:tgtEl>
                                          <p:spTgt spid="74"/>
                                        </p:tgtEl>
                                        <p:attrNameLst>
                                          <p:attrName>ppt_x</p:attrName>
                                          <p:attrName>ppt_y</p:attrName>
                                        </p:attrNameLst>
                                      </p:cBhvr>
                                      <p:rCtr x="-60556" y="2407"/>
                                    </p:animMotion>
                                  </p:childTnLst>
                                </p:cTn>
                              </p:par>
                              <p:par>
                                <p:cTn id="85" presetID="1"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200" fill="hold">
                                          <p:stCondLst>
                                            <p:cond delay="0"/>
                                          </p:stCondLst>
                                        </p:cTn>
                                        <p:tgtEl>
                                          <p:spTgt spid="76"/>
                                        </p:tgtEl>
                                        <p:attrNameLst>
                                          <p:attrName>r</p:attrName>
                                        </p:attrNameLst>
                                      </p:cBhvr>
                                    </p:animRot>
                                    <p:animRot by="-240000">
                                      <p:cBhvr>
                                        <p:cTn id="89" dur="400" fill="hold">
                                          <p:stCondLst>
                                            <p:cond delay="400"/>
                                          </p:stCondLst>
                                        </p:cTn>
                                        <p:tgtEl>
                                          <p:spTgt spid="76"/>
                                        </p:tgtEl>
                                        <p:attrNameLst>
                                          <p:attrName>r</p:attrName>
                                        </p:attrNameLst>
                                      </p:cBhvr>
                                    </p:animRot>
                                    <p:animRot by="240000">
                                      <p:cBhvr>
                                        <p:cTn id="90" dur="400" fill="hold">
                                          <p:stCondLst>
                                            <p:cond delay="800"/>
                                          </p:stCondLst>
                                        </p:cTn>
                                        <p:tgtEl>
                                          <p:spTgt spid="76"/>
                                        </p:tgtEl>
                                        <p:attrNameLst>
                                          <p:attrName>r</p:attrName>
                                        </p:attrNameLst>
                                      </p:cBhvr>
                                    </p:animRot>
                                    <p:animRot by="-240000">
                                      <p:cBhvr>
                                        <p:cTn id="91" dur="400" fill="hold">
                                          <p:stCondLst>
                                            <p:cond delay="1200"/>
                                          </p:stCondLst>
                                        </p:cTn>
                                        <p:tgtEl>
                                          <p:spTgt spid="76"/>
                                        </p:tgtEl>
                                        <p:attrNameLst>
                                          <p:attrName>r</p:attrName>
                                        </p:attrNameLst>
                                      </p:cBhvr>
                                    </p:animRot>
                                    <p:animRot by="120000">
                                      <p:cBhvr>
                                        <p:cTn id="92" dur="400" fill="hold">
                                          <p:stCondLst>
                                            <p:cond delay="1600"/>
                                          </p:stCondLst>
                                        </p:cTn>
                                        <p:tgtEl>
                                          <p:spTgt spid="76"/>
                                        </p:tgtEl>
                                        <p:attrNameLst>
                                          <p:attrName>r</p:attrName>
                                        </p:attrNameLst>
                                      </p:cBhvr>
                                    </p:animRot>
                                  </p:childTnLst>
                                </p:cTn>
                              </p:par>
                              <p:par>
                                <p:cTn id="93" presetID="35" presetClass="path" presetSubtype="0" repeatCount="indefinite" accel="50000" decel="50000" fill="hold" nodeType="withEffect">
                                  <p:stCondLst>
                                    <p:cond delay="0"/>
                                  </p:stCondLst>
                                  <p:childTnLst>
                                    <p:animMotion origin="layout" path="M -1.38889E-6 -1.11214E-7 L 1.1908 -0.01483 " pathEditMode="relative" rAng="0" ptsTypes="AA">
                                      <p:cBhvr>
                                        <p:cTn id="94" dur="32000" fill="hold"/>
                                        <p:tgtEl>
                                          <p:spTgt spid="76"/>
                                        </p:tgtEl>
                                        <p:attrNameLst>
                                          <p:attrName>ppt_x</p:attrName>
                                          <p:attrName>ppt_y</p:attrName>
                                        </p:attrNameLst>
                                      </p:cBhvr>
                                      <p:rCtr x="59531" y="-741"/>
                                    </p:animMotion>
                                  </p:childTnLst>
                                </p:cTn>
                              </p:par>
                              <p:par>
                                <p:cTn id="95" presetID="1" presetClass="exit" presetSubtype="0" fill="hold" nodeType="withEffect">
                                  <p:stCondLst>
                                    <p:cond delay="0"/>
                                  </p:stCondLst>
                                  <p:childTnLst>
                                    <p:set>
                                      <p:cBhvr>
                                        <p:cTn id="96" dur="1" fill="hold">
                                          <p:stCondLst>
                                            <p:cond delay="0"/>
                                          </p:stCondLst>
                                        </p:cTn>
                                        <p:tgtEl>
                                          <p:spTgt spid="7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9" restart="whenNotActive" fill="hold" evtFilter="cancelBubble" nodeType="interactiveSeq">
                <p:stCondLst>
                  <p:cond evt="onClick" delay="0">
                    <p:tgtEl>
                      <p:spTgt spid="77"/>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78"/>
                                        </p:tgtEl>
                                        <p:attrNameLst>
                                          <p:attrName>style.visibility</p:attrName>
                                        </p:attrNameLst>
                                      </p:cBhvr>
                                      <p:to>
                                        <p:strVal val="visible"/>
                                      </p:to>
                                    </p:set>
                                  </p:childTnLst>
                                </p:cTn>
                              </p:par>
                              <p:par>
                                <p:cTn id="104" presetID="32" presetClass="emph" presetSubtype="0" repeatCount="indefinite" fill="hold" nodeType="withEffect">
                                  <p:stCondLst>
                                    <p:cond delay="0"/>
                                  </p:stCondLst>
                                  <p:childTnLst>
                                    <p:animRot by="120000">
                                      <p:cBhvr>
                                        <p:cTn id="105" dur="200" fill="hold">
                                          <p:stCondLst>
                                            <p:cond delay="0"/>
                                          </p:stCondLst>
                                        </p:cTn>
                                        <p:tgtEl>
                                          <p:spTgt spid="78"/>
                                        </p:tgtEl>
                                        <p:attrNameLst>
                                          <p:attrName>r</p:attrName>
                                        </p:attrNameLst>
                                      </p:cBhvr>
                                    </p:animRot>
                                    <p:animRot by="-240000">
                                      <p:cBhvr>
                                        <p:cTn id="106" dur="400" fill="hold">
                                          <p:stCondLst>
                                            <p:cond delay="400"/>
                                          </p:stCondLst>
                                        </p:cTn>
                                        <p:tgtEl>
                                          <p:spTgt spid="78"/>
                                        </p:tgtEl>
                                        <p:attrNameLst>
                                          <p:attrName>r</p:attrName>
                                        </p:attrNameLst>
                                      </p:cBhvr>
                                    </p:animRot>
                                    <p:animRot by="240000">
                                      <p:cBhvr>
                                        <p:cTn id="107" dur="400" fill="hold">
                                          <p:stCondLst>
                                            <p:cond delay="800"/>
                                          </p:stCondLst>
                                        </p:cTn>
                                        <p:tgtEl>
                                          <p:spTgt spid="78"/>
                                        </p:tgtEl>
                                        <p:attrNameLst>
                                          <p:attrName>r</p:attrName>
                                        </p:attrNameLst>
                                      </p:cBhvr>
                                    </p:animRot>
                                    <p:animRot by="-240000">
                                      <p:cBhvr>
                                        <p:cTn id="108" dur="400" fill="hold">
                                          <p:stCondLst>
                                            <p:cond delay="1200"/>
                                          </p:stCondLst>
                                        </p:cTn>
                                        <p:tgtEl>
                                          <p:spTgt spid="78"/>
                                        </p:tgtEl>
                                        <p:attrNameLst>
                                          <p:attrName>r</p:attrName>
                                        </p:attrNameLst>
                                      </p:cBhvr>
                                    </p:animRot>
                                    <p:animRot by="120000">
                                      <p:cBhvr>
                                        <p:cTn id="109" dur="400" fill="hold">
                                          <p:stCondLst>
                                            <p:cond delay="1600"/>
                                          </p:stCondLst>
                                        </p:cTn>
                                        <p:tgtEl>
                                          <p:spTgt spid="78"/>
                                        </p:tgtEl>
                                        <p:attrNameLst>
                                          <p:attrName>r</p:attrName>
                                        </p:attrNameLst>
                                      </p:cBhvr>
                                    </p:animRot>
                                  </p:childTnLst>
                                </p:cTn>
                              </p:par>
                              <p:par>
                                <p:cTn id="110"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11" dur="25000" fill="hold"/>
                                        <p:tgtEl>
                                          <p:spTgt spid="78"/>
                                        </p:tgtEl>
                                        <p:attrNameLst>
                                          <p:attrName>ppt_x</p:attrName>
                                          <p:attrName>ppt_y</p:attrName>
                                        </p:attrNameLst>
                                      </p:cBhvr>
                                      <p:rCtr x="-59601" y="1236"/>
                                    </p:animMotion>
                                  </p:childTnLst>
                                </p:cTn>
                              </p:par>
                              <p:par>
                                <p:cTn id="112" presetID="1" presetClass="exit" presetSubtype="0" fill="hold" nodeType="withEffect">
                                  <p:stCondLst>
                                    <p:cond delay="0"/>
                                  </p:stCondLst>
                                  <p:childTnLst>
                                    <p:set>
                                      <p:cBhvr>
                                        <p:cTn id="113" dur="1" fill="hold">
                                          <p:stCondLst>
                                            <p:cond delay="0"/>
                                          </p:stCondLst>
                                        </p:cTn>
                                        <p:tgtEl>
                                          <p:spTgt spid="77"/>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33600" y="2115355"/>
            <a:ext cx="13411200" cy="1815882"/>
          </a:xfrm>
          <a:prstGeom prst="rect">
            <a:avLst/>
          </a:prstGeom>
          <a:noFill/>
        </p:spPr>
        <p:txBody>
          <a:bodyPr wrap="square" rtlCol="0">
            <a:spAutoFit/>
          </a:bodyPr>
          <a:lstStyle/>
          <a:p>
            <a:pPr algn="ctr" defTabSz="1828800"/>
            <a:r>
              <a:rPr lang="en-US" sz="5600" b="1" dirty="0">
                <a:solidFill>
                  <a:prstClr val="white"/>
                </a:solidFill>
                <a:latin typeface="Times New Roman" panose="02020603050405020304" pitchFamily="18" charset="0"/>
                <a:cs typeface="Times New Roman" panose="02020603050405020304" pitchFamily="18" charset="0"/>
              </a:rPr>
              <a:t>1. </a:t>
            </a:r>
            <a:r>
              <a:rPr lang="en-US" sz="5600" b="1" dirty="0" err="1">
                <a:solidFill>
                  <a:prstClr val="white"/>
                </a:solidFill>
                <a:latin typeface="Times New Roman" panose="02020603050405020304" pitchFamily="18" charset="0"/>
                <a:cs typeface="Times New Roman" panose="02020603050405020304" pitchFamily="18" charset="0"/>
              </a:rPr>
              <a:t>Trong</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văn</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bản</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Người</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thứ</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bảy</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nhân</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vật</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tôi</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đã</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đánh</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mất</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điều</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gì</a:t>
            </a:r>
            <a:r>
              <a:rPr lang="en-US" sz="5600" b="1" dirty="0">
                <a:solidFill>
                  <a:prstClr val="white"/>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5653657" y="5531703"/>
            <a:ext cx="4176143" cy="830997"/>
          </a:xfrm>
          <a:prstGeom prst="rect">
            <a:avLst/>
          </a:prstGeom>
          <a:noFill/>
        </p:spPr>
        <p:txBody>
          <a:bodyPr wrap="none" rtlCol="0">
            <a:spAutoFit/>
          </a:bodyPr>
          <a:lstStyle/>
          <a:p>
            <a:pPr defTabSz="1828800"/>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thân</a:t>
            </a:r>
            <a:r>
              <a:rPr lang="en-US" sz="4800" dirty="0">
                <a:latin typeface="Times New Roman" panose="02020603050405020304" pitchFamily="18" charset="0"/>
                <a:cs typeface="Times New Roman" panose="02020603050405020304" pitchFamily="18" charset="0"/>
              </a:rPr>
              <a:t> </a:t>
            </a: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2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0800" y="2400301"/>
            <a:ext cx="13487400" cy="1569660"/>
          </a:xfrm>
          <a:prstGeom prst="rect">
            <a:avLst/>
          </a:prstGeom>
          <a:noFill/>
        </p:spPr>
        <p:txBody>
          <a:bodyPr wrap="square" rtlCol="0">
            <a:spAutoFit/>
          </a:bodyPr>
          <a:lstStyle/>
          <a:p>
            <a:pPr algn="ctr" defTabSz="1828800"/>
            <a:r>
              <a:rPr lang="en-US" sz="4800" b="1" dirty="0">
                <a:solidFill>
                  <a:prstClr val="white"/>
                </a:solidFill>
                <a:latin typeface="Times New Roman" panose="02020603050405020304" pitchFamily="18" charset="0"/>
                <a:cs typeface="Times New Roman" panose="02020603050405020304" pitchFamily="18" charset="0"/>
              </a:rPr>
              <a:t>2. </a:t>
            </a:r>
            <a:r>
              <a:rPr lang="en-US" sz="4800" b="1" dirty="0" err="1">
                <a:solidFill>
                  <a:prstClr val="white"/>
                </a:solidFill>
                <a:latin typeface="Times New Roman" panose="02020603050405020304" pitchFamily="18" charset="0"/>
                <a:cs typeface="Times New Roman" panose="02020603050405020304" pitchFamily="18" charset="0"/>
              </a:rPr>
              <a:t>Sau</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khi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người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bạn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thân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mất</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mỗi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khi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nhìn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thấy</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cơn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sóng</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nhân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vật</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tôi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có</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cảm</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giác</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như</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thế</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nào</a:t>
            </a:r>
            <a:r>
              <a:rPr lang="en-US" sz="4800" b="1" dirty="0">
                <a:solidFill>
                  <a:prstClr val="white"/>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5029200" y="5446932"/>
            <a:ext cx="6013185" cy="923330"/>
          </a:xfrm>
          <a:prstGeom prst="rect">
            <a:avLst/>
          </a:prstGeom>
          <a:noFill/>
        </p:spPr>
        <p:txBody>
          <a:bodyPr wrap="none" rtlCol="0">
            <a:spAutoFit/>
          </a:bodyPr>
          <a:lstStyle/>
          <a:p>
            <a:pPr defTabSz="1828800"/>
            <a:r>
              <a:rPr lang="en-US" sz="5400" dirty="0" err="1">
                <a:latin typeface="Times New Roman" panose="02020603050405020304" pitchFamily="18" charset="0"/>
                <a:cs typeface="Times New Roman" panose="02020603050405020304" pitchFamily="18" charset="0"/>
              </a:rPr>
              <a:t>Sợ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hãi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hoảng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loạn</a:t>
            </a:r>
            <a:endParaRPr lang="en-US" sz="5400" dirty="0">
              <a:latin typeface="Times New Roman" panose="02020603050405020304" pitchFamily="18" charset="0"/>
              <a:cs typeface="Times New Roman" panose="02020603050405020304" pitchFamily="18" charset="0"/>
            </a:endParaRPr>
          </a:p>
        </p:txBody>
      </p:sp>
      <p:pic>
        <p:nvPicPr>
          <p:cNvPr id="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93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00401" y="2400301"/>
            <a:ext cx="12039600" cy="1754326"/>
          </a:xfrm>
          <a:prstGeom prst="rect">
            <a:avLst/>
          </a:prstGeom>
          <a:noFill/>
        </p:spPr>
        <p:txBody>
          <a:bodyPr wrap="square" rtlCol="0">
            <a:spAutoFit/>
          </a:bodyPr>
          <a:lstStyle/>
          <a:p>
            <a:pPr algn="ctr"/>
            <a:r>
              <a:rPr lang="en-US" sz="5400" b="1" dirty="0">
                <a:solidFill>
                  <a:schemeClr val="bg1"/>
                </a:solidFill>
                <a:latin typeface="Times New Roman" panose="02020603050405020304" pitchFamily="18" charset="0"/>
                <a:cs typeface="Times New Roman" panose="02020603050405020304" pitchFamily="18" charset="0"/>
              </a:rPr>
              <a:t>3. </a:t>
            </a:r>
            <a:r>
              <a:rPr lang="vi-VN" sz="5400" b="1" dirty="0">
                <a:solidFill>
                  <a:schemeClr val="bg1"/>
                </a:solidFill>
                <a:latin typeface="Times New Roman" panose="02020603050405020304" pitchFamily="18" charset="0"/>
                <a:cs typeface="Times New Roman" panose="02020603050405020304" pitchFamily="18" charset="0"/>
              </a:rPr>
              <a:t>Sau cơn bão, người thứ bảy đã làm gì để đối mặt với nỗi sợ hãi?</a:t>
            </a:r>
          </a:p>
        </p:txBody>
      </p:sp>
      <p:sp>
        <p:nvSpPr>
          <p:cNvPr id="5" name="TextBox 4"/>
          <p:cNvSpPr txBox="1"/>
          <p:nvPr/>
        </p:nvSpPr>
        <p:spPr>
          <a:xfrm>
            <a:off x="5181600" y="5310810"/>
            <a:ext cx="6530121" cy="830997"/>
          </a:xfrm>
          <a:prstGeom prst="rect">
            <a:avLst/>
          </a:prstGeom>
          <a:noFill/>
        </p:spPr>
        <p:txBody>
          <a:bodyPr wrap="none" rtlCol="0">
            <a:spAutoFit/>
          </a:bodyPr>
          <a:lstStyle/>
          <a:p>
            <a:r>
              <a:rPr lang="vi-VN" sz="4800" dirty="0">
                <a:latin typeface="Times New Roman" panose="02020603050405020304" pitchFamily="18" charset="0"/>
                <a:cs typeface="Times New Roman" panose="02020603050405020304" pitchFamily="18" charset="0"/>
              </a:rPr>
              <a:t>Trở lại nơi xảy ra sự việc </a:t>
            </a:r>
          </a:p>
        </p:txBody>
      </p:sp>
      <p:pic>
        <p:nvPicPr>
          <p:cNvPr id="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36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xmlns="" r:embed="rId4"/>
              </a:ext>
            </a:extLst>
          </a:blip>
          <a:srcRect/>
          <a:stretch>
            <a:fillRect t="-14000" b="-14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2824689-782D-DCCC-757E-C21E776A676C}"/>
              </a:ext>
            </a:extLst>
          </p:cNvPr>
          <p:cNvGrpSpPr/>
          <p:nvPr/>
        </p:nvGrpSpPr>
        <p:grpSpPr>
          <a:xfrm>
            <a:off x="0" y="-1"/>
            <a:ext cx="18440400" cy="11196751"/>
            <a:chOff x="0" y="-1"/>
            <a:chExt cx="18440400" cy="11196751"/>
          </a:xfrm>
        </p:grpSpPr>
        <p:pic>
          <p:nvPicPr>
            <p:cNvPr id="7" name="Picture 6">
              <a:extLst>
                <a:ext uri="{FF2B5EF4-FFF2-40B4-BE49-F238E27FC236}">
                  <a16:creationId xmlns:a16="http://schemas.microsoft.com/office/drawing/2014/main" id="{08BBA90A-A763-F41A-1379-D3AA22E56B6A}"/>
                </a:ext>
              </a:extLst>
            </p:cNvPr>
            <p:cNvPicPr>
              <a:picLocks noChangeAspect="1"/>
            </p:cNvPicPr>
            <p:nvPr/>
          </p:nvPicPr>
          <p:blipFill>
            <a:blip r:embed="rId5">
              <a:extLst>
                <a:ext uri="{BEBA8EAE-BF5A-486C-A8C5-ECC9F3942E4B}">
                  <a14:imgProps xmlns:a14="http://schemas.microsoft.com/office/drawing/2010/main">
                    <a14:imgLayer r:embed="rId6">
                      <a14:imgEffect>
                        <a14:saturation sat="33000"/>
                      </a14:imgEffect>
                    </a14:imgLayer>
                  </a14:imgProps>
                </a:ext>
              </a:extLst>
            </a:blip>
            <a:srcRect t="19527" r="11355"/>
            <a:stretch/>
          </p:blipFill>
          <p:spPr>
            <a:xfrm>
              <a:off x="0" y="-1"/>
              <a:ext cx="18440400" cy="10564563"/>
            </a:xfrm>
            <a:prstGeom prst="rect">
              <a:avLst/>
            </a:prstGeom>
          </p:spPr>
        </p:pic>
        <p:sp>
          <p:nvSpPr>
            <p:cNvPr id="5" name="Freeform 7">
              <a:extLst>
                <a:ext uri="{FF2B5EF4-FFF2-40B4-BE49-F238E27FC236}">
                  <a16:creationId xmlns:a16="http://schemas.microsoft.com/office/drawing/2014/main" id="{6DE7391B-668E-6A61-BEAF-2D8BBA5C6C06}"/>
                </a:ext>
              </a:extLst>
            </p:cNvPr>
            <p:cNvSpPr/>
            <p:nvPr/>
          </p:nvSpPr>
          <p:spPr>
            <a:xfrm>
              <a:off x="0" y="6286500"/>
              <a:ext cx="18440400" cy="4910250"/>
            </a:xfrm>
            <a:custGeom>
              <a:avLst/>
              <a:gdLst/>
              <a:ahLst/>
              <a:cxnLst/>
              <a:rect l="l" t="t" r="r" b="b"/>
              <a:pathLst>
                <a:path w="3615697" h="2033830">
                  <a:moveTo>
                    <a:pt x="0" y="0"/>
                  </a:moveTo>
                  <a:lnTo>
                    <a:pt x="3615697" y="0"/>
                  </a:lnTo>
                  <a:lnTo>
                    <a:pt x="3615697" y="2033830"/>
                  </a:lnTo>
                  <a:lnTo>
                    <a:pt x="0" y="2033830"/>
                  </a:lnTo>
                  <a:lnTo>
                    <a:pt x="0" y="0"/>
                  </a:lnTo>
                  <a:close/>
                </a:path>
              </a:pathLst>
            </a:custGeom>
            <a:blipFill>
              <a:blip r:embed="rId7"/>
              <a:stretch>
                <a:fillRect/>
              </a:stretch>
            </a:blipFill>
          </p:spPr>
          <p:txBody>
            <a:bodyPr/>
            <a:lstStyle/>
            <a:p>
              <a:endParaRPr lang="en-US" dirty="0"/>
            </a:p>
          </p:txBody>
        </p:sp>
      </p:grpSp>
      <p:sp>
        <p:nvSpPr>
          <p:cNvPr id="10" name="Freeform 3">
            <a:extLst>
              <a:ext uri="{FF2B5EF4-FFF2-40B4-BE49-F238E27FC236}">
                <a16:creationId xmlns:a16="http://schemas.microsoft.com/office/drawing/2014/main" id="{DD1CDD40-DD3D-8E2E-E663-399376310447}"/>
              </a:ext>
            </a:extLst>
          </p:cNvPr>
          <p:cNvSpPr/>
          <p:nvPr/>
        </p:nvSpPr>
        <p:spPr>
          <a:xfrm>
            <a:off x="-825670" y="0"/>
            <a:ext cx="5321469" cy="7632137"/>
          </a:xfrm>
          <a:custGeom>
            <a:avLst/>
            <a:gdLst/>
            <a:ahLst/>
            <a:cxnLst/>
            <a:rect l="l" t="t" r="r" b="b"/>
            <a:pathLst>
              <a:path w="3091712" h="5496377">
                <a:moveTo>
                  <a:pt x="0" y="0"/>
                </a:moveTo>
                <a:lnTo>
                  <a:pt x="3091712" y="0"/>
                </a:lnTo>
                <a:lnTo>
                  <a:pt x="3091712" y="5496377"/>
                </a:lnTo>
                <a:lnTo>
                  <a:pt x="0" y="5496377"/>
                </a:lnTo>
                <a:lnTo>
                  <a:pt x="0" y="0"/>
                </a:lnTo>
                <a:close/>
              </a:path>
            </a:pathLst>
          </a:custGeom>
          <a:blipFill>
            <a:blip r:embed="rId8">
              <a:duotone>
                <a:schemeClr val="bg2">
                  <a:shade val="45000"/>
                  <a:satMod val="135000"/>
                </a:schemeClr>
                <a:prstClr val="white"/>
              </a:duotone>
            </a:blip>
            <a:stretch>
              <a:fillRect/>
            </a:stretch>
          </a:blipFill>
        </p:spPr>
        <p:txBody>
          <a:bodyPr/>
          <a:lstStyle/>
          <a:p>
            <a:endParaRPr lang="en-US"/>
          </a:p>
        </p:txBody>
      </p:sp>
      <p:sp>
        <p:nvSpPr>
          <p:cNvPr id="2" name="Title 1">
            <a:extLst>
              <a:ext uri="{FF2B5EF4-FFF2-40B4-BE49-F238E27FC236}">
                <a16:creationId xmlns:a16="http://schemas.microsoft.com/office/drawing/2014/main" id="{08D092A1-676C-F272-30AF-0FBC98745410}"/>
              </a:ext>
            </a:extLst>
          </p:cNvPr>
          <p:cNvSpPr txBox="1">
            <a:spLocks/>
          </p:cNvSpPr>
          <p:nvPr/>
        </p:nvSpPr>
        <p:spPr>
          <a:xfrm>
            <a:off x="2247900" y="709370"/>
            <a:ext cx="13792200" cy="1600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err="1">
                <a:latin typeface="#9Slide04 Maitree SemiBold" panose="00000700000000000000" pitchFamily="2" charset="-34"/>
                <a:cs typeface="#9Slide04 Maitree SemiBold" panose="00000700000000000000" pitchFamily="2" charset="-34"/>
              </a:rPr>
              <a:t>Bài</a:t>
            </a:r>
            <a:r>
              <a:rPr lang="en-US" sz="4800" dirty="0">
                <a:latin typeface="#9Slide04 Maitree SemiBold" panose="00000700000000000000" pitchFamily="2" charset="-34"/>
                <a:cs typeface="#9Slide04 Maitree SemiBold" panose="00000700000000000000" pitchFamily="2" charset="-34"/>
              </a:rPr>
              <a:t> 9. Bi </a:t>
            </a:r>
            <a:r>
              <a:rPr lang="en-US" sz="4800" dirty="0" err="1">
                <a:latin typeface="#9Slide04 Maitree SemiBold" panose="00000700000000000000" pitchFamily="2" charset="-34"/>
                <a:cs typeface="#9Slide04 Maitree SemiBold" panose="00000700000000000000" pitchFamily="2" charset="-34"/>
              </a:rPr>
              <a:t>kịch</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và</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truyện</a:t>
            </a:r>
            <a:endParaRPr lang="en-US" sz="4800" dirty="0">
              <a:latin typeface="#9Slide04 Maitree SemiBold" panose="00000700000000000000" pitchFamily="2" charset="-34"/>
              <a:cs typeface="#9Slide04 Maitree SemiBold" panose="00000700000000000000" pitchFamily="2" charset="-34"/>
            </a:endParaRPr>
          </a:p>
        </p:txBody>
      </p:sp>
      <p:sp>
        <p:nvSpPr>
          <p:cNvPr id="3" name="Content Placeholder 2">
            <a:extLst>
              <a:ext uri="{FF2B5EF4-FFF2-40B4-BE49-F238E27FC236}">
                <a16:creationId xmlns:a16="http://schemas.microsoft.com/office/drawing/2014/main" id="{D0F4464B-8B35-D8AD-0353-BD22EE18673B}"/>
              </a:ext>
            </a:extLst>
          </p:cNvPr>
          <p:cNvSpPr txBox="1">
            <a:spLocks/>
          </p:cNvSpPr>
          <p:nvPr/>
        </p:nvSpPr>
        <p:spPr>
          <a:xfrm>
            <a:off x="7391400" y="2335234"/>
            <a:ext cx="3505200" cy="6858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5400" dirty="0">
                <a:latin typeface="#9Slide04 Maitree Medium" panose="00000600000000000000" pitchFamily="2" charset="-34"/>
                <a:cs typeface="#9Slide04 Maitree Medium" panose="00000600000000000000" pitchFamily="2" charset="-34"/>
              </a:rPr>
              <a:t>Văn </a:t>
            </a:r>
            <a:r>
              <a:rPr lang="en-US" sz="5400" dirty="0" err="1">
                <a:latin typeface="#9Slide04 Maitree Medium" panose="00000600000000000000" pitchFamily="2" charset="-34"/>
                <a:cs typeface="#9Slide04 Maitree Medium" panose="00000600000000000000" pitchFamily="2" charset="-34"/>
              </a:rPr>
              <a:t>bản</a:t>
            </a:r>
            <a:endParaRPr lang="en-US" sz="5400" dirty="0">
              <a:latin typeface="#9Slide04 Maitree Medium" panose="00000600000000000000" pitchFamily="2" charset="-34"/>
              <a:cs typeface="#9Slide04 Maitree Medium" panose="00000600000000000000" pitchFamily="2" charset="-34"/>
            </a:endParaRPr>
          </a:p>
        </p:txBody>
      </p:sp>
      <p:sp>
        <p:nvSpPr>
          <p:cNvPr id="4" name="Content Placeholder 2">
            <a:extLst>
              <a:ext uri="{FF2B5EF4-FFF2-40B4-BE49-F238E27FC236}">
                <a16:creationId xmlns:a16="http://schemas.microsoft.com/office/drawing/2014/main" id="{08FC19DD-7360-66F1-4E71-3134C12022DC}"/>
              </a:ext>
            </a:extLst>
          </p:cNvPr>
          <p:cNvSpPr txBox="1">
            <a:spLocks/>
          </p:cNvSpPr>
          <p:nvPr/>
        </p:nvSpPr>
        <p:spPr>
          <a:xfrm>
            <a:off x="2114550" y="3021034"/>
            <a:ext cx="13925550" cy="60615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1500" b="1" dirty="0" err="1">
                <a:solidFill>
                  <a:srgbClr val="002060"/>
                </a:solidFill>
                <a:latin typeface="#9Slide05 Good Vibes Pro" panose="02000507080000020002" pitchFamily="2" charset="0"/>
              </a:rPr>
              <a:t>Người</a:t>
            </a:r>
            <a:r>
              <a:rPr lang="en-US" sz="11500" b="1" dirty="0">
                <a:solidFill>
                  <a:srgbClr val="002060"/>
                </a:solidFill>
                <a:latin typeface="#9Slide05 Good Vibes Pro" panose="02000507080000020002" pitchFamily="2" charset="0"/>
              </a:rPr>
              <a:t> </a:t>
            </a:r>
            <a:r>
              <a:rPr lang="en-US" sz="11500" b="1" dirty="0" err="1">
                <a:solidFill>
                  <a:srgbClr val="002060"/>
                </a:solidFill>
                <a:latin typeface="#9Slide05 Good Vibes Pro" panose="02000507080000020002" pitchFamily="2" charset="0"/>
              </a:rPr>
              <a:t>thứ</a:t>
            </a:r>
            <a:r>
              <a:rPr lang="en-US" sz="11500" b="1" dirty="0">
                <a:solidFill>
                  <a:srgbClr val="002060"/>
                </a:solidFill>
                <a:latin typeface="#9Slide05 Good Vibes Pro" panose="02000507080000020002" pitchFamily="2" charset="0"/>
              </a:rPr>
              <a:t> </a:t>
            </a:r>
            <a:r>
              <a:rPr lang="en-US" sz="11500" b="1" dirty="0" err="1">
                <a:solidFill>
                  <a:srgbClr val="002060"/>
                </a:solidFill>
                <a:latin typeface="#9Slide05 Good Vibes Pro" panose="02000507080000020002" pitchFamily="2" charset="0"/>
              </a:rPr>
              <a:t>bảy</a:t>
            </a:r>
            <a:endParaRPr lang="en-US" sz="11500" b="1" dirty="0">
              <a:solidFill>
                <a:srgbClr val="002060"/>
              </a:solidFill>
              <a:latin typeface="#9Slide05 Good Vibes Pro" panose="02000507080000020002" pitchFamily="2" charset="0"/>
            </a:endParaRPr>
          </a:p>
          <a:p>
            <a:pPr marL="0" indent="0" algn="ctr">
              <a:buFont typeface="Arial" pitchFamily="34" charset="0"/>
              <a:buNone/>
            </a:pPr>
            <a:r>
              <a:rPr lang="en-US" sz="6000" b="1" dirty="0">
                <a:latin typeface="#9Slide05 Good Vibes Pro" panose="02000507080000020002" pitchFamily="2" charset="0"/>
              </a:rPr>
              <a:t>(</a:t>
            </a:r>
            <a:r>
              <a:rPr lang="en-US" sz="6000" b="1" dirty="0" err="1">
                <a:latin typeface="#9Slide05 Good Vibes Pro" panose="02000507080000020002" pitchFamily="2" charset="0"/>
              </a:rPr>
              <a:t>Trích</a:t>
            </a:r>
            <a:r>
              <a:rPr lang="en-US" sz="6000" b="1" dirty="0">
                <a:latin typeface="#9Slide05 Good Vibes Pro" panose="02000507080000020002" pitchFamily="2" charset="0"/>
              </a:rPr>
              <a:t>)</a:t>
            </a:r>
          </a:p>
          <a:p>
            <a:pPr marL="0" indent="0" algn="r">
              <a:buFont typeface="Arial" pitchFamily="34" charset="0"/>
              <a:buNone/>
            </a:pPr>
            <a:r>
              <a:rPr lang="en-US" sz="6000" b="1" dirty="0">
                <a:latin typeface="#9Slide05 Good Vibes Pro" panose="02000507080000020002" pitchFamily="2" charset="0"/>
              </a:rPr>
              <a:t>Mu-</a:t>
            </a:r>
            <a:r>
              <a:rPr lang="en-US" sz="6000" b="1" dirty="0" err="1">
                <a:latin typeface="#9Slide05 Good Vibes Pro" panose="02000507080000020002" pitchFamily="2" charset="0"/>
              </a:rPr>
              <a:t>ra</a:t>
            </a:r>
            <a:r>
              <a:rPr lang="en-US" sz="6000" b="1" dirty="0">
                <a:latin typeface="#9Slide05 Good Vibes Pro" panose="02000507080000020002" pitchFamily="2" charset="0"/>
              </a:rPr>
              <a:t>-</a:t>
            </a:r>
            <a:r>
              <a:rPr lang="en-US" sz="6000" b="1" dirty="0" err="1">
                <a:latin typeface="#9Slide05 Good Vibes Pro" panose="02000507080000020002" pitchFamily="2" charset="0"/>
              </a:rPr>
              <a:t>ka</a:t>
            </a:r>
            <a:r>
              <a:rPr lang="en-US" sz="6000" b="1" dirty="0">
                <a:latin typeface="#9Slide05 Good Vibes Pro" panose="02000507080000020002" pitchFamily="2" charset="0"/>
              </a:rPr>
              <a:t>-mi Ha-</a:t>
            </a:r>
            <a:r>
              <a:rPr lang="en-US" sz="6000" b="1" dirty="0" err="1">
                <a:latin typeface="#9Slide05 Good Vibes Pro" panose="02000507080000020002" pitchFamily="2" charset="0"/>
              </a:rPr>
              <a:t>ru</a:t>
            </a:r>
            <a:r>
              <a:rPr lang="en-US" sz="6000" b="1" dirty="0">
                <a:latin typeface="#9Slide05 Good Vibes Pro" panose="02000507080000020002" pitchFamily="2" charset="0"/>
              </a:rPr>
              <a:t>-</a:t>
            </a:r>
            <a:r>
              <a:rPr lang="en-US" sz="6000" b="1" dirty="0" err="1">
                <a:latin typeface="#9Slide05 Good Vibes Pro" panose="02000507080000020002" pitchFamily="2" charset="0"/>
              </a:rPr>
              <a:t>ki</a:t>
            </a:r>
            <a:endParaRPr lang="en-US" sz="6000" b="1" dirty="0">
              <a:latin typeface="#9Slide05 Good Vibes Pro" panose="02000507080000020002" pitchFamily="2" charset="0"/>
            </a:endParaRPr>
          </a:p>
        </p:txBody>
      </p:sp>
      <p:sp>
        <p:nvSpPr>
          <p:cNvPr id="6" name="Freeform 8">
            <a:extLst>
              <a:ext uri="{FF2B5EF4-FFF2-40B4-BE49-F238E27FC236}">
                <a16:creationId xmlns:a16="http://schemas.microsoft.com/office/drawing/2014/main" id="{8F6630D5-9037-776C-19B9-92C704669D90}"/>
              </a:ext>
            </a:extLst>
          </p:cNvPr>
          <p:cNvSpPr/>
          <p:nvPr/>
        </p:nvSpPr>
        <p:spPr>
          <a:xfrm>
            <a:off x="0" y="2135760"/>
            <a:ext cx="6080760" cy="8301480"/>
          </a:xfrm>
          <a:custGeom>
            <a:avLst/>
            <a:gdLst/>
            <a:ahLst/>
            <a:cxnLst/>
            <a:rect l="l" t="t" r="r" b="b"/>
            <a:pathLst>
              <a:path w="3067018" h="4262880">
                <a:moveTo>
                  <a:pt x="0" y="0"/>
                </a:moveTo>
                <a:lnTo>
                  <a:pt x="3067018" y="0"/>
                </a:lnTo>
                <a:lnTo>
                  <a:pt x="3067018" y="4262879"/>
                </a:lnTo>
                <a:lnTo>
                  <a:pt x="0" y="4262879"/>
                </a:lnTo>
                <a:lnTo>
                  <a:pt x="0" y="0"/>
                </a:lnTo>
                <a:close/>
              </a:path>
            </a:pathLst>
          </a:custGeom>
          <a:blipFill>
            <a:blip r:embed="rId9"/>
            <a:stretch>
              <a:fillRect l="-140042" t="-38561" r="-30255"/>
            </a:stretch>
          </a:blipFill>
        </p:spPr>
        <p:txBody>
          <a:bodyPr/>
          <a:lstStyle/>
          <a:p>
            <a:endParaRPr lang="en-US"/>
          </a:p>
        </p:txBody>
      </p:sp>
    </p:spTree>
    <p:extLst>
      <p:ext uri="{BB962C8B-B14F-4D97-AF65-F5344CB8AC3E}">
        <p14:creationId xmlns:p14="http://schemas.microsoft.com/office/powerpoint/2010/main" val="981284404"/>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71800" y="2400301"/>
            <a:ext cx="12108543" cy="1754326"/>
          </a:xfrm>
          <a:prstGeom prst="rect">
            <a:avLst/>
          </a:prstGeom>
          <a:noFill/>
        </p:spPr>
        <p:txBody>
          <a:bodyPr wrap="square" rtlCol="0">
            <a:spAutoFit/>
          </a:bodyPr>
          <a:lstStyle/>
          <a:p>
            <a:pPr algn="ctr"/>
            <a:r>
              <a:rPr lang="en-US" sz="5400" b="1" dirty="0">
                <a:solidFill>
                  <a:schemeClr val="bg1"/>
                </a:solidFill>
                <a:latin typeface="Times New Roman" panose="02020603050405020304" pitchFamily="18" charset="0"/>
                <a:cs typeface="Times New Roman" panose="02020603050405020304" pitchFamily="18" charset="0"/>
              </a:rPr>
              <a:t>4. </a:t>
            </a:r>
            <a:r>
              <a:rPr lang="vi-VN" sz="5400" b="1" dirty="0">
                <a:solidFill>
                  <a:schemeClr val="bg1"/>
                </a:solidFill>
                <a:latin typeface="Times New Roman" panose="02020603050405020304" pitchFamily="18" charset="0"/>
                <a:cs typeface="Times New Roman" panose="02020603050405020304" pitchFamily="18" charset="0"/>
              </a:rPr>
              <a:t>Câu chuyện của người thứ bảy có ý nghĩa gì?</a:t>
            </a:r>
          </a:p>
        </p:txBody>
      </p:sp>
      <p:sp>
        <p:nvSpPr>
          <p:cNvPr id="5" name="TextBox 4"/>
          <p:cNvSpPr txBox="1"/>
          <p:nvPr/>
        </p:nvSpPr>
        <p:spPr>
          <a:xfrm>
            <a:off x="4584095" y="4838701"/>
            <a:ext cx="6769706" cy="1569660"/>
          </a:xfrm>
          <a:prstGeom prst="rect">
            <a:avLst/>
          </a:prstGeom>
          <a:noFill/>
        </p:spPr>
        <p:txBody>
          <a:bodyPr wrap="square" rtlCol="0">
            <a:spAutoFit/>
          </a:bodyPr>
          <a:lstStyle/>
          <a:p>
            <a:r>
              <a:rPr lang="vi-VN" sz="4800" dirty="0">
                <a:latin typeface="Times New Roman" panose="02020603050405020304" pitchFamily="18" charset="0"/>
                <a:cs typeface="Times New Roman" panose="02020603050405020304" pitchFamily="18" charset="0"/>
              </a:rPr>
              <a:t>Khuyến khích con người đối mặt với nỗi sợ hãi</a:t>
            </a:r>
          </a:p>
        </p:txBody>
      </p:sp>
      <p:pic>
        <p:nvPicPr>
          <p:cNvPr id="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78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97295" y="2400301"/>
            <a:ext cx="12372298" cy="954107"/>
          </a:xfrm>
          <a:prstGeom prst="rect">
            <a:avLst/>
          </a:prstGeom>
          <a:noFill/>
        </p:spPr>
        <p:txBody>
          <a:bodyPr wrap="none" rtlCol="0">
            <a:spAutoFit/>
          </a:bodyPr>
          <a:lstStyle/>
          <a:p>
            <a:pPr algn="ctr" defTabSz="1828800"/>
            <a:r>
              <a:rPr lang="en-US" sz="5600" b="1" dirty="0">
                <a:solidFill>
                  <a:prstClr val="white"/>
                </a:solidFill>
                <a:latin typeface="Times New Roman" panose="02020603050405020304" pitchFamily="18" charset="0"/>
                <a:cs typeface="Times New Roman" panose="02020603050405020304" pitchFamily="18" charset="0"/>
              </a:rPr>
              <a:t>5. </a:t>
            </a:r>
            <a:r>
              <a:rPr lang="en-US" sz="5600" b="1" dirty="0" err="1">
                <a:solidFill>
                  <a:prstClr val="white"/>
                </a:solidFill>
                <a:latin typeface="Times New Roman" panose="02020603050405020304" pitchFamily="18" charset="0"/>
                <a:cs typeface="Times New Roman" panose="02020603050405020304" pitchFamily="18" charset="0"/>
              </a:rPr>
              <a:t>Hãy</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nêu</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bối</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cảnh</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xảy</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ra</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câu</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chuyện</a:t>
            </a:r>
            <a:r>
              <a:rPr lang="en-US" sz="5600" b="1" dirty="0">
                <a:solidFill>
                  <a:prstClr val="white"/>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3733800" y="4838701"/>
            <a:ext cx="8305800" cy="2308324"/>
          </a:xfrm>
          <a:prstGeom prst="rect">
            <a:avLst/>
          </a:prstGeom>
          <a:noFill/>
        </p:spPr>
        <p:txBody>
          <a:bodyPr wrap="square" rtlCol="0">
            <a:spAutoFit/>
          </a:bodyPr>
          <a:lstStyle/>
          <a:p>
            <a:pPr algn="just" defTabSz="1371600"/>
            <a:r>
              <a:rPr lang="en-US" sz="4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4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4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4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4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9</a:t>
            </a:r>
            <a:endParaRPr lang="en-US" sz="48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a:p>
            <a:pPr algn="just" defTabSz="1371600"/>
            <a:r>
              <a:rPr lang="en-US" sz="4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4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cơn</a:t>
            </a:r>
            <a:r>
              <a:rPr lang="en-US" sz="4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bão</a:t>
            </a:r>
            <a:r>
              <a:rPr lang="en-US" sz="4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4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đổ</a:t>
            </a:r>
            <a:r>
              <a:rPr lang="en-US" sz="4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4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4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4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trấn</a:t>
            </a:r>
            <a:r>
              <a:rPr lang="en-US" sz="4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S.</a:t>
            </a:r>
            <a:endParaRPr lang="en-US" sz="48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38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43200" y="2316900"/>
            <a:ext cx="12801600" cy="1938992"/>
          </a:xfrm>
          <a:prstGeom prst="rect">
            <a:avLst/>
          </a:prstGeom>
          <a:noFill/>
        </p:spPr>
        <p:txBody>
          <a:bodyPr wrap="square" rtlCol="0">
            <a:spAutoFit/>
          </a:bodyPr>
          <a:lstStyle/>
          <a:p>
            <a:pPr algn="ctr"/>
            <a:r>
              <a:rPr lang="en-US" sz="6000" b="1" dirty="0">
                <a:solidFill>
                  <a:schemeClr val="bg1"/>
                </a:solidFill>
                <a:latin typeface="Times New Roman" panose="02020603050405020304" pitchFamily="18" charset="0"/>
                <a:cs typeface="Times New Roman" panose="02020603050405020304" pitchFamily="18" charset="0"/>
              </a:rPr>
              <a:t>6.</a:t>
            </a:r>
            <a:r>
              <a:rPr lang="vi-VN" sz="6000" b="1" dirty="0">
                <a:solidFill>
                  <a:schemeClr val="bg1"/>
                </a:solidFill>
                <a:latin typeface="Times New Roman" panose="02020603050405020304" pitchFamily="18" charset="0"/>
                <a:cs typeface="Times New Roman" panose="02020603050405020304" pitchFamily="18" charset="0"/>
              </a:rPr>
              <a:t>Văn bản “Người thứ bảy” thuộc thể loại nào?</a:t>
            </a:r>
          </a:p>
        </p:txBody>
      </p:sp>
      <p:sp>
        <p:nvSpPr>
          <p:cNvPr id="5" name="TextBox 4"/>
          <p:cNvSpPr txBox="1"/>
          <p:nvPr/>
        </p:nvSpPr>
        <p:spPr>
          <a:xfrm>
            <a:off x="5410200" y="5262267"/>
            <a:ext cx="3853619" cy="923330"/>
          </a:xfrm>
          <a:prstGeom prst="rect">
            <a:avLst/>
          </a:prstGeom>
          <a:noFill/>
        </p:spPr>
        <p:txBody>
          <a:bodyPr wrap="none" rtlCol="0">
            <a:spAutoFit/>
          </a:bodyPr>
          <a:lstStyle/>
          <a:p>
            <a:r>
              <a:rPr lang="vi-VN" sz="5400" dirty="0">
                <a:latin typeface="Times New Roman" panose="02020603050405020304" pitchFamily="18" charset="0"/>
                <a:cs typeface="Times New Roman" panose="02020603050405020304" pitchFamily="18" charset="0"/>
              </a:rPr>
              <a:t>Truyện ngắn </a:t>
            </a:r>
          </a:p>
        </p:txBody>
      </p:sp>
      <p:pic>
        <p:nvPicPr>
          <p:cNvPr id="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57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xmlns=""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E53A1-6715-B8DF-E3CB-243DBEA2FB3F}"/>
              </a:ext>
            </a:extLst>
          </p:cNvPr>
          <p:cNvSpPr txBox="1"/>
          <p:nvPr/>
        </p:nvSpPr>
        <p:spPr>
          <a:xfrm>
            <a:off x="3868615" y="625376"/>
            <a:ext cx="10550768"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002060"/>
                </a:solidFill>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solidFill>
                  <a:srgbClr val="002060"/>
                </a:solidFill>
                <a:latin typeface="#9Slide07 SVNGuerrilla" panose="00000500000000000000" pitchFamily="2" charset="0"/>
                <a:ea typeface="Cambria" panose="02040503050406030204" pitchFamily="18" charset="0"/>
                <a:cs typeface="Times New Roman" panose="02020603050405020304" pitchFamily="18" charset="0"/>
                <a:sym typeface="Arial"/>
              </a:rPr>
              <a:t>Đọc</a:t>
            </a:r>
            <a:r>
              <a:rPr lang="en-US" sz="7200" b="1" kern="0" dirty="0">
                <a:solidFill>
                  <a:srgbClr val="002060"/>
                </a:solidFill>
                <a:latin typeface="#9Slide07 SVNGuerrilla" panose="00000500000000000000" pitchFamily="2" charset="0"/>
                <a:ea typeface="Cambria" panose="02040503050406030204" pitchFamily="18" charset="0"/>
                <a:cs typeface="Times New Roman" panose="02020603050405020304" pitchFamily="18" charset="0"/>
                <a:sym typeface="Arial"/>
              </a:rPr>
              <a:t> – </a:t>
            </a:r>
            <a:r>
              <a:rPr lang="en-US" sz="7200" b="1" kern="0" dirty="0" err="1">
                <a:solidFill>
                  <a:srgbClr val="002060"/>
                </a:solidFill>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7200" b="1" kern="0" dirty="0">
                <a:solidFill>
                  <a:srgbClr val="00206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002060"/>
                </a:solidFill>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7200" b="1" kern="0" dirty="0">
                <a:solidFill>
                  <a:srgbClr val="00206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002060"/>
                </a:solidFill>
                <a:latin typeface="#9Slide07 SVNGuerrilla" panose="00000500000000000000" pitchFamily="2" charset="0"/>
                <a:ea typeface="Cambria" panose="02040503050406030204" pitchFamily="18" charset="0"/>
                <a:cs typeface="Times New Roman" panose="02020603050405020304" pitchFamily="18" charset="0"/>
                <a:sym typeface="Arial"/>
              </a:rPr>
              <a:t>chung</a:t>
            </a:r>
            <a:endParaRPr lang="en-US" sz="7200" b="1" i="1" kern="0" dirty="0">
              <a:solidFill>
                <a:srgbClr val="00206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8" name="Freeform 8"/>
          <p:cNvSpPr/>
          <p:nvPr/>
        </p:nvSpPr>
        <p:spPr>
          <a:xfrm>
            <a:off x="-61686" y="2933700"/>
            <a:ext cx="18411371" cy="10287000"/>
          </a:xfrm>
          <a:custGeom>
            <a:avLst/>
            <a:gdLst/>
            <a:ahLst/>
            <a:cxnLst/>
            <a:rect l="l" t="t" r="r" b="b"/>
            <a:pathLst>
              <a:path w="3165192" h="2961185">
                <a:moveTo>
                  <a:pt x="0" y="0"/>
                </a:moveTo>
                <a:lnTo>
                  <a:pt x="3165192" y="0"/>
                </a:lnTo>
                <a:lnTo>
                  <a:pt x="3165192" y="2961185"/>
                </a:lnTo>
                <a:lnTo>
                  <a:pt x="0" y="2961185"/>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898472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xmlns=""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55E294-B04B-252D-45C5-EEFF1CFE2801}"/>
              </a:ext>
            </a:extLst>
          </p:cNvPr>
          <p:cNvSpPr txBox="1"/>
          <p:nvPr/>
        </p:nvSpPr>
        <p:spPr>
          <a:xfrm>
            <a:off x="1981200" y="3162300"/>
            <a:ext cx="1235463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HS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nối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3B0FCC59-A423-221B-29C8-D6789CCB93CC}"/>
              </a:ext>
            </a:extLst>
          </p:cNvPr>
          <p:cNvSpPr txBox="1"/>
          <p:nvPr/>
        </p:nvSpPr>
        <p:spPr>
          <a:xfrm>
            <a:off x="772767" y="745578"/>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7" name="TextBox 6">
            <a:extLst>
              <a:ext uri="{FF2B5EF4-FFF2-40B4-BE49-F238E27FC236}">
                <a16:creationId xmlns:a16="http://schemas.microsoft.com/office/drawing/2014/main" id="{3B0FCC59-A423-221B-29C8-D6789CCB93CC}"/>
              </a:ext>
            </a:extLst>
          </p:cNvPr>
          <p:cNvSpPr txBox="1"/>
          <p:nvPr/>
        </p:nvSpPr>
        <p:spPr>
          <a:xfrm>
            <a:off x="1088334" y="1890236"/>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Freeform 5"/>
          <p:cNvSpPr/>
          <p:nvPr/>
        </p:nvSpPr>
        <p:spPr>
          <a:xfrm>
            <a:off x="8382000" y="3900964"/>
            <a:ext cx="10199127" cy="6485670"/>
          </a:xfrm>
          <a:custGeom>
            <a:avLst/>
            <a:gdLst/>
            <a:ahLst/>
            <a:cxnLst/>
            <a:rect l="l" t="t" r="r" b="b"/>
            <a:pathLst>
              <a:path w="4179327" h="2523269">
                <a:moveTo>
                  <a:pt x="0" y="0"/>
                </a:moveTo>
                <a:lnTo>
                  <a:pt x="4179327" y="0"/>
                </a:lnTo>
                <a:lnTo>
                  <a:pt x="4179327" y="2523268"/>
                </a:lnTo>
                <a:lnTo>
                  <a:pt x="0" y="2523268"/>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78696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xmlns=""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55E294-B04B-252D-45C5-EEFF1CFE2801}"/>
              </a:ext>
            </a:extLst>
          </p:cNvPr>
          <p:cNvSpPr txBox="1"/>
          <p:nvPr/>
        </p:nvSpPr>
        <p:spPr>
          <a:xfrm>
            <a:off x="1398437" y="3066008"/>
            <a:ext cx="12354636" cy="3854197"/>
          </a:xfrm>
          <a:prstGeom prst="rect">
            <a:avLst/>
          </a:prstGeom>
          <a:noFill/>
        </p:spPr>
        <p:txBody>
          <a:bodyPr wrap="square" rtlCol="0">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bên</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endPar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371600" rtl="0" eaLnBrk="1" fontAlgn="auto" latinLnBrk="0" hangingPunct="1">
              <a:lnSpc>
                <a:spcPct val="150000"/>
              </a:lnSpc>
              <a:spcBef>
                <a:spcPts val="0"/>
              </a:spcBef>
              <a:spcAft>
                <a:spcPts val="0"/>
              </a:spcAft>
              <a:buClrTx/>
              <a:buSzTx/>
              <a:buFontTx/>
              <a:buNone/>
              <a:tabLst/>
              <a:defRPr/>
            </a:pPr>
            <a:r>
              <a:rPr lang="en-US" sz="4200" b="1" baseline="0" dirty="0">
                <a:solidFill>
                  <a:prstClr val="black"/>
                </a:solidFill>
                <a:latin typeface="Times New Roman" panose="02020603050405020304" pitchFamily="18" charset="0"/>
                <a:cs typeface="Times New Roman" panose="02020603050405020304" pitchFamily="18" charset="0"/>
              </a:rPr>
              <a:t>- </a:t>
            </a:r>
            <a:r>
              <a:rPr lang="en-US" sz="4200" b="1" baseline="0" dirty="0" err="1">
                <a:solidFill>
                  <a:prstClr val="black"/>
                </a:solidFill>
                <a:latin typeface="Times New Roman" panose="02020603050405020304" pitchFamily="18" charset="0"/>
                <a:cs typeface="Times New Roman" panose="02020603050405020304" pitchFamily="18" charset="0"/>
              </a:rPr>
              <a:t>Cứu</a:t>
            </a:r>
            <a:r>
              <a:rPr lang="en-US" sz="4200" b="1" baseline="0" dirty="0">
                <a:solidFill>
                  <a:prstClr val="black"/>
                </a:solidFill>
                <a:latin typeface="Times New Roman" panose="02020603050405020304" pitchFamily="18" charset="0"/>
                <a:cs typeface="Times New Roman" panose="02020603050405020304" pitchFamily="18" charset="0"/>
              </a:rPr>
              <a:t> </a:t>
            </a:r>
            <a:r>
              <a:rPr lang="en-US" sz="4200" b="1" baseline="0" dirty="0" err="1">
                <a:solidFill>
                  <a:prstClr val="black"/>
                </a:solidFill>
                <a:latin typeface="Times New Roman" panose="02020603050405020304" pitchFamily="18" charset="0"/>
                <a:cs typeface="Times New Roman" panose="02020603050405020304" pitchFamily="18" charset="0"/>
              </a:rPr>
              <a:t>rỗi</a:t>
            </a:r>
            <a:r>
              <a:rPr lang="en-US" sz="4200" b="1" baseline="0" dirty="0">
                <a:solidFill>
                  <a:prstClr val="black"/>
                </a:solidFill>
                <a:latin typeface="Times New Roman" panose="02020603050405020304" pitchFamily="18" charset="0"/>
                <a:cs typeface="Times New Roman" panose="02020603050405020304" pitchFamily="18" charset="0"/>
              </a:rPr>
              <a:t>:</a:t>
            </a:r>
            <a:r>
              <a:rPr lang="en-US" sz="4200" b="1"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cứu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vớt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linh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hồn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khỏi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xuống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địa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ngục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theo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quan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niệm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một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số</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tôn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giáo</a:t>
            </a:r>
            <a:r>
              <a:rPr lang="en-US" sz="4200" dirty="0">
                <a:solidFill>
                  <a:prstClr val="black"/>
                </a:solidFill>
                <a:latin typeface="Times New Roman" panose="02020603050405020304" pitchFamily="18" charset="0"/>
                <a:cs typeface="Times New Roman" panose="02020603050405020304" pitchFamily="18" charset="0"/>
              </a:rPr>
              <a:t>.</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3B0FCC59-A423-221B-29C8-D6789CCB93CC}"/>
              </a:ext>
            </a:extLst>
          </p:cNvPr>
          <p:cNvSpPr txBox="1"/>
          <p:nvPr/>
        </p:nvSpPr>
        <p:spPr>
          <a:xfrm>
            <a:off x="772767" y="745578"/>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7" name="TextBox 6">
            <a:extLst>
              <a:ext uri="{FF2B5EF4-FFF2-40B4-BE49-F238E27FC236}">
                <a16:creationId xmlns:a16="http://schemas.microsoft.com/office/drawing/2014/main" id="{3B0FCC59-A423-221B-29C8-D6789CCB93CC}"/>
              </a:ext>
            </a:extLst>
          </p:cNvPr>
          <p:cNvSpPr txBox="1"/>
          <p:nvPr/>
        </p:nvSpPr>
        <p:spPr>
          <a:xfrm>
            <a:off x="1088334" y="1890236"/>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Freeform 2"/>
          <p:cNvSpPr/>
          <p:nvPr/>
        </p:nvSpPr>
        <p:spPr>
          <a:xfrm>
            <a:off x="13207858" y="6172200"/>
            <a:ext cx="4597542" cy="4114800"/>
          </a:xfrm>
          <a:custGeom>
            <a:avLst/>
            <a:gdLst/>
            <a:ahLst/>
            <a:cxnLst/>
            <a:rect l="l" t="t" r="r" b="b"/>
            <a:pathLst>
              <a:path w="4597542" h="4114800">
                <a:moveTo>
                  <a:pt x="0" y="0"/>
                </a:moveTo>
                <a:lnTo>
                  <a:pt x="4597542" y="0"/>
                </a:lnTo>
                <a:lnTo>
                  <a:pt x="459754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147295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xmlns=""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D8C187-6B8E-8670-A105-4D27A4AE0E4A}"/>
              </a:ext>
            </a:extLst>
          </p:cNvPr>
          <p:cNvSpPr txBox="1"/>
          <p:nvPr/>
        </p:nvSpPr>
        <p:spPr>
          <a:xfrm>
            <a:off x="772767" y="745578"/>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A193958E-A680-4C16-62E2-3C7D1BEF73B0}"/>
              </a:ext>
            </a:extLst>
          </p:cNvPr>
          <p:cNvSpPr txBox="1"/>
          <p:nvPr/>
        </p:nvSpPr>
        <p:spPr>
          <a:xfrm>
            <a:off x="1251833" y="1795149"/>
            <a:ext cx="4079517"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a:extLst>
              <a:ext uri="{FF2B5EF4-FFF2-40B4-BE49-F238E27FC236}">
                <a16:creationId xmlns:a16="http://schemas.microsoft.com/office/drawing/2014/main" id="{690F7F53-0627-C93C-09DC-CA25FCF77AD3}"/>
              </a:ext>
            </a:extLst>
          </p:cNvPr>
          <p:cNvSpPr/>
          <p:nvPr/>
        </p:nvSpPr>
        <p:spPr>
          <a:xfrm rot="20720281">
            <a:off x="12858315" y="9251267"/>
            <a:ext cx="7143168" cy="1678170"/>
          </a:xfrm>
          <a:custGeom>
            <a:avLst/>
            <a:gdLst/>
            <a:ahLst/>
            <a:cxnLst/>
            <a:rect l="l" t="t" r="r" b="b"/>
            <a:pathLst>
              <a:path w="3192558" h="971450">
                <a:moveTo>
                  <a:pt x="0" y="0"/>
                </a:moveTo>
                <a:lnTo>
                  <a:pt x="3192558" y="0"/>
                </a:lnTo>
                <a:lnTo>
                  <a:pt x="3192558" y="971449"/>
                </a:lnTo>
                <a:lnTo>
                  <a:pt x="0" y="97144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8ADEAB6-A4FC-5D4E-2366-F15EB8564923}"/>
              </a:ext>
            </a:extLst>
          </p:cNvPr>
          <p:cNvSpPr txBox="1"/>
          <p:nvPr/>
        </p:nvSpPr>
        <p:spPr>
          <a:xfrm>
            <a:off x="4952999" y="3086100"/>
            <a:ext cx="11996117" cy="5509200"/>
          </a:xfrm>
          <a:prstGeom prst="rect">
            <a:avLst/>
          </a:prstGeom>
          <a:noFill/>
        </p:spPr>
        <p:txBody>
          <a:bodyPr wrap="square" rtlCol="0">
            <a:spAutoFit/>
          </a:bodyPr>
          <a:lstStyle/>
          <a:p>
            <a:pPr algn="ctr" defTabSz="1371600"/>
            <a:r>
              <a:rPr lang="en-US" sz="4400" dirty="0">
                <a:solidFill>
                  <a:srgbClr val="FF0000"/>
                </a:solidFill>
                <a:latin typeface="Times New Roman" panose="02020603050405020304" pitchFamily="18" charset="0"/>
                <a:cs typeface="Times New Roman" panose="02020603050405020304" pitchFamily="18" charset="0"/>
              </a:rPr>
              <a:t>Mu-</a:t>
            </a:r>
            <a:r>
              <a:rPr lang="en-US" sz="4400" dirty="0" err="1">
                <a:solidFill>
                  <a:srgbClr val="FF0000"/>
                </a:solidFill>
                <a:latin typeface="Times New Roman" panose="02020603050405020304" pitchFamily="18" charset="0"/>
                <a:cs typeface="Times New Roman" panose="02020603050405020304" pitchFamily="18" charset="0"/>
              </a:rPr>
              <a:t>ra</a:t>
            </a: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ka</a:t>
            </a:r>
            <a:r>
              <a:rPr lang="en-US" sz="4400" dirty="0">
                <a:solidFill>
                  <a:srgbClr val="FF0000"/>
                </a:solidFill>
                <a:latin typeface="Times New Roman" panose="02020603050405020304" pitchFamily="18" charset="0"/>
                <a:cs typeface="Times New Roman" panose="02020603050405020304" pitchFamily="18" charset="0"/>
              </a:rPr>
              <a:t>-mi Ha-</a:t>
            </a:r>
            <a:r>
              <a:rPr lang="en-US" sz="4400" dirty="0" err="1">
                <a:solidFill>
                  <a:srgbClr val="FF0000"/>
                </a:solidFill>
                <a:latin typeface="Times New Roman" panose="02020603050405020304" pitchFamily="18" charset="0"/>
                <a:cs typeface="Times New Roman" panose="02020603050405020304" pitchFamily="18" charset="0"/>
              </a:rPr>
              <a:t>ru</a:t>
            </a: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ki</a:t>
            </a:r>
            <a:r>
              <a:rPr lang="en-US" sz="4400" dirty="0">
                <a:solidFill>
                  <a:srgbClr val="FF0000"/>
                </a:solidFill>
                <a:latin typeface="Times New Roman" panose="02020603050405020304" pitchFamily="18" charset="0"/>
                <a:cs typeface="Times New Roman" panose="02020603050405020304" pitchFamily="18" charset="0"/>
              </a:rPr>
              <a:t> (Murakami Haruki)</a:t>
            </a:r>
            <a:endParaRPr lang="en-US" altLang="en-US" sz="4400" dirty="0">
              <a:solidFill>
                <a:srgbClr val="FF0000"/>
              </a:solidFill>
              <a:latin typeface="Times New Roman" panose="02020603050405020304" pitchFamily="18" charset="0"/>
              <a:cs typeface="Times New Roman" panose="02020603050405020304" pitchFamily="18" charset="0"/>
            </a:endParaRPr>
          </a:p>
          <a:p>
            <a:pPr algn="just" defTabSz="1371600"/>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Năm</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1949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Nhật</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Phong</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sáng</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phong cách phương Tây đan xen phong cách Á Đông, hài hước thâm thuý, nhẹ nhàng, sâu sắc đi thẳng vào lòng người.</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phẩm</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tiêu</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biểu</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Xứ sở kỳ diệu lạnh lùng và nơi tận cùng của thế giới</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Lắng</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nghe</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gió</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hát</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Săn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cừu</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hoang</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Rừng</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Nauy</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grpSp>
        <p:nvGrpSpPr>
          <p:cNvPr id="5" name="Group 5"/>
          <p:cNvGrpSpPr>
            <a:grpSpLocks noChangeAspect="1"/>
          </p:cNvGrpSpPr>
          <p:nvPr/>
        </p:nvGrpSpPr>
        <p:grpSpPr>
          <a:xfrm>
            <a:off x="990600" y="3247295"/>
            <a:ext cx="3534534" cy="5246370"/>
            <a:chOff x="0" y="0"/>
            <a:chExt cx="3304032" cy="4904232"/>
          </a:xfrm>
        </p:grpSpPr>
        <p:sp>
          <p:nvSpPr>
            <p:cNvPr id="6" name="Freeform 6"/>
            <p:cNvSpPr/>
            <p:nvPr/>
          </p:nvSpPr>
          <p:spPr>
            <a:xfrm>
              <a:off x="0" y="0"/>
              <a:ext cx="3304032" cy="4904232"/>
            </a:xfrm>
            <a:custGeom>
              <a:avLst/>
              <a:gdLst/>
              <a:ahLst/>
              <a:cxnLst/>
              <a:rect l="l" t="t" r="r" b="b"/>
              <a:pathLst>
                <a:path w="3304032" h="4904232">
                  <a:moveTo>
                    <a:pt x="3304032" y="4904232"/>
                  </a:moveTo>
                  <a:lnTo>
                    <a:pt x="0" y="4904232"/>
                  </a:lnTo>
                  <a:lnTo>
                    <a:pt x="0" y="0"/>
                  </a:lnTo>
                  <a:lnTo>
                    <a:pt x="3304032" y="0"/>
                  </a:lnTo>
                  <a:lnTo>
                    <a:pt x="3304032" y="4904232"/>
                  </a:lnTo>
                  <a:close/>
                </a:path>
              </a:pathLst>
            </a:custGeom>
            <a:blipFill>
              <a:blip r:embed="rId6"/>
              <a:stretch>
                <a:fillRect t="-654" b="-654"/>
              </a:stretch>
            </a:blipFill>
          </p:spPr>
          <p:txBody>
            <a:bodyPr/>
            <a:lstStyle/>
            <a:p>
              <a:endParaRPr lang="en-US"/>
            </a:p>
          </p:txBody>
        </p:sp>
        <p:sp>
          <p:nvSpPr>
            <p:cNvPr id="7" name="Freeform 7"/>
            <p:cNvSpPr/>
            <p:nvPr/>
          </p:nvSpPr>
          <p:spPr>
            <a:xfrm>
              <a:off x="77287" y="70236"/>
              <a:ext cx="3150561" cy="3968517"/>
            </a:xfrm>
            <a:custGeom>
              <a:avLst/>
              <a:gdLst/>
              <a:ahLst/>
              <a:cxnLst/>
              <a:rect l="l" t="t" r="r" b="b"/>
              <a:pathLst>
                <a:path w="3150561" h="3968517">
                  <a:moveTo>
                    <a:pt x="3150562" y="0"/>
                  </a:moveTo>
                  <a:lnTo>
                    <a:pt x="3127307" y="3968517"/>
                  </a:lnTo>
                  <a:lnTo>
                    <a:pt x="0" y="3951752"/>
                  </a:lnTo>
                  <a:lnTo>
                    <a:pt x="34018" y="0"/>
                  </a:lnTo>
                  <a:lnTo>
                    <a:pt x="3150562" y="0"/>
                  </a:lnTo>
                  <a:close/>
                </a:path>
              </a:pathLst>
            </a:custGeom>
            <a:blipFill>
              <a:blip r:embed="rId7"/>
              <a:stretch>
                <a:fillRect l="-3148" r="-3148"/>
              </a:stretch>
            </a:blipFill>
          </p:spPr>
          <p:txBody>
            <a:bodyPr/>
            <a:lstStyle/>
            <a:p>
              <a:endParaRPr lang="en-US" dirty="0"/>
            </a:p>
          </p:txBody>
        </p:sp>
      </p:grpSp>
    </p:spTree>
    <p:extLst>
      <p:ext uri="{BB962C8B-B14F-4D97-AF65-F5344CB8AC3E}">
        <p14:creationId xmlns:p14="http://schemas.microsoft.com/office/powerpoint/2010/main" val="219964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xmlns=""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5" name="Rectangle 4"/>
          <p:cNvSpPr/>
          <p:nvPr/>
        </p:nvSpPr>
        <p:spPr>
          <a:xfrm>
            <a:off x="533400" y="7486233"/>
            <a:ext cx="6553200" cy="2123658"/>
          </a:xfrm>
          <a:prstGeom prst="rect">
            <a:avLst/>
          </a:prstGeom>
        </p:spPr>
        <p:txBody>
          <a:bodyPr wrap="square">
            <a:spAutoFit/>
          </a:bodyPr>
          <a:lstStyle/>
          <a:p>
            <a:pPr algn="just"/>
            <a:r>
              <a:rPr lang="en-US" sz="4400" b="1" dirty="0">
                <a:latin typeface="Times New Roman" panose="02020603050405020304" pitchFamily="18" charset="0"/>
              </a:rPr>
              <a:t>- </a:t>
            </a:r>
            <a:r>
              <a:rPr lang="en-US" sz="4400" b="1" dirty="0" err="1">
                <a:latin typeface="Times New Roman" panose="02020603050405020304" pitchFamily="18" charset="0"/>
              </a:rPr>
              <a:t>Xuất</a:t>
            </a:r>
            <a:r>
              <a:rPr lang="en-US" sz="4400" b="1" dirty="0">
                <a:latin typeface="Times New Roman" panose="02020603050405020304" pitchFamily="18" charset="0"/>
              </a:rPr>
              <a:t> </a:t>
            </a:r>
            <a:r>
              <a:rPr lang="en-US" sz="4400" b="1" dirty="0" err="1">
                <a:latin typeface="Times New Roman" panose="02020603050405020304" pitchFamily="18" charset="0"/>
              </a:rPr>
              <a:t>xứ</a:t>
            </a:r>
            <a:r>
              <a:rPr lang="en-US" sz="4400" dirty="0">
                <a:latin typeface="Times New Roman" panose="02020603050405020304" pitchFamily="18" charset="0"/>
              </a:rPr>
              <a:t>: </a:t>
            </a:r>
            <a:r>
              <a:rPr lang="en-US" sz="4400" i="1" dirty="0" err="1">
                <a:latin typeface="Times New Roman" panose="02020603050405020304" pitchFamily="18" charset="0"/>
              </a:rPr>
              <a:t>Bóng</a:t>
            </a:r>
            <a:r>
              <a:rPr lang="en-US" sz="4400" i="1" dirty="0">
                <a:latin typeface="Times New Roman" panose="02020603050405020304" pitchFamily="18" charset="0"/>
              </a:rPr>
              <a:t> ma ở Lê-</a:t>
            </a:r>
            <a:r>
              <a:rPr lang="en-US" sz="4400" i="1" dirty="0" err="1">
                <a:latin typeface="Times New Roman" panose="02020603050405020304" pitchFamily="18" charset="0"/>
              </a:rPr>
              <a:t>xtinh</a:t>
            </a:r>
            <a:r>
              <a:rPr lang="en-US" sz="4400" i="1" dirty="0">
                <a:latin typeface="Times New Roman" panose="02020603050405020304" pitchFamily="18" charset="0"/>
              </a:rPr>
              <a:t>-</a:t>
            </a:r>
            <a:r>
              <a:rPr lang="en-US" sz="4400" i="1" dirty="0" err="1">
                <a:latin typeface="Times New Roman" panose="02020603050405020304" pitchFamily="18" charset="0"/>
              </a:rPr>
              <a:t>tơn</a:t>
            </a:r>
            <a:r>
              <a:rPr lang="en-US" sz="4400" dirty="0">
                <a:latin typeface="Times New Roman" panose="02020603050405020304" pitchFamily="18" charset="0"/>
              </a:rPr>
              <a:t>, </a:t>
            </a:r>
            <a:r>
              <a:rPr lang="en-US" sz="4400" dirty="0" err="1">
                <a:latin typeface="Times New Roman" panose="02020603050405020304" pitchFamily="18" charset="0"/>
              </a:rPr>
              <a:t>Phạm</a:t>
            </a:r>
            <a:r>
              <a:rPr lang="en-US" sz="4400" dirty="0">
                <a:latin typeface="Times New Roman" panose="02020603050405020304" pitchFamily="18" charset="0"/>
              </a:rPr>
              <a:t> Vũ </a:t>
            </a:r>
            <a:r>
              <a:rPr lang="en-US" sz="4400" dirty="0" err="1">
                <a:latin typeface="Times New Roman" panose="02020603050405020304" pitchFamily="18" charset="0"/>
              </a:rPr>
              <a:t>Thịnh</a:t>
            </a:r>
            <a:r>
              <a:rPr lang="en-US" sz="4400" dirty="0">
                <a:latin typeface="Times New Roman" panose="02020603050405020304" pitchFamily="18" charset="0"/>
              </a:rPr>
              <a:t> </a:t>
            </a:r>
            <a:r>
              <a:rPr lang="en-US" sz="4400" dirty="0" err="1">
                <a:latin typeface="Times New Roman" panose="02020603050405020304" pitchFamily="18" charset="0"/>
              </a:rPr>
              <a:t>dịch</a:t>
            </a:r>
            <a:r>
              <a:rPr lang="en-US" sz="4400" dirty="0">
                <a:latin typeface="Times New Roman" panose="02020603050405020304" pitchFamily="18" charset="0"/>
              </a:rPr>
              <a:t>, NXB </a:t>
            </a:r>
            <a:r>
              <a:rPr lang="en-US" sz="4400" dirty="0" err="1">
                <a:latin typeface="Times New Roman" panose="02020603050405020304" pitchFamily="18" charset="0"/>
              </a:rPr>
              <a:t>Đà</a:t>
            </a:r>
            <a:r>
              <a:rPr lang="en-US" sz="4400" dirty="0">
                <a:latin typeface="Times New Roman" panose="02020603050405020304" pitchFamily="18" charset="0"/>
              </a:rPr>
              <a:t> </a:t>
            </a:r>
            <a:r>
              <a:rPr lang="en-US" sz="4400" dirty="0" err="1">
                <a:latin typeface="Times New Roman" panose="02020603050405020304" pitchFamily="18" charset="0"/>
              </a:rPr>
              <a:t>Nẵng</a:t>
            </a:r>
            <a:r>
              <a:rPr lang="en-US" sz="4400" dirty="0">
                <a:latin typeface="Times New Roman" panose="02020603050405020304" pitchFamily="18" charset="0"/>
              </a:rPr>
              <a:t>, 2007.</a:t>
            </a:r>
            <a:endParaRPr lang="vi-VN" sz="4400" dirty="0">
              <a:latin typeface="Times New Roman" panose="02020603050405020304" pitchFamily="18" charset="0"/>
            </a:endParaRPr>
          </a:p>
        </p:txBody>
      </p:sp>
      <p:sp>
        <p:nvSpPr>
          <p:cNvPr id="8" name="TextBox 7">
            <a:extLst>
              <a:ext uri="{FF2B5EF4-FFF2-40B4-BE49-F238E27FC236}">
                <a16:creationId xmlns:a16="http://schemas.microsoft.com/office/drawing/2014/main" id="{7FD8C187-6B8E-8670-A105-4D27A4AE0E4A}"/>
              </a:ext>
            </a:extLst>
          </p:cNvPr>
          <p:cNvSpPr txBox="1"/>
          <p:nvPr/>
        </p:nvSpPr>
        <p:spPr>
          <a:xfrm>
            <a:off x="772767" y="745578"/>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A193958E-A680-4C16-62E2-3C7D1BEF73B0}"/>
              </a:ext>
            </a:extLst>
          </p:cNvPr>
          <p:cNvSpPr txBox="1"/>
          <p:nvPr/>
        </p:nvSpPr>
        <p:spPr>
          <a:xfrm>
            <a:off x="1251833" y="1795149"/>
            <a:ext cx="4079517"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Freeform 8"/>
          <p:cNvSpPr/>
          <p:nvPr/>
        </p:nvSpPr>
        <p:spPr>
          <a:xfrm>
            <a:off x="4876800" y="4152900"/>
            <a:ext cx="7109806" cy="4114800"/>
          </a:xfrm>
          <a:custGeom>
            <a:avLst/>
            <a:gdLst/>
            <a:ahLst/>
            <a:cxnLst/>
            <a:rect l="l" t="t" r="r" b="b"/>
            <a:pathLst>
              <a:path w="7109806" h="4114800">
                <a:moveTo>
                  <a:pt x="0" y="0"/>
                </a:moveTo>
                <a:lnTo>
                  <a:pt x="7109806" y="0"/>
                </a:lnTo>
                <a:lnTo>
                  <a:pt x="710980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 name="Rectangle 2">
            <a:extLst>
              <a:ext uri="{FF2B5EF4-FFF2-40B4-BE49-F238E27FC236}">
                <a16:creationId xmlns:a16="http://schemas.microsoft.com/office/drawing/2014/main" id="{20E3DF5D-9D97-4953-3620-ECA07A74733B}"/>
              </a:ext>
            </a:extLst>
          </p:cNvPr>
          <p:cNvSpPr/>
          <p:nvPr/>
        </p:nvSpPr>
        <p:spPr>
          <a:xfrm>
            <a:off x="7249885" y="3383459"/>
            <a:ext cx="5617029" cy="769441"/>
          </a:xfrm>
          <a:prstGeom prst="rect">
            <a:avLst/>
          </a:prstGeom>
        </p:spPr>
        <p:txBody>
          <a:bodyPr wrap="square">
            <a:spAutoFit/>
          </a:bodyPr>
          <a:lstStyle/>
          <a:p>
            <a:pPr algn="just"/>
            <a:r>
              <a:rPr lang="en-US" sz="4400" b="1" dirty="0">
                <a:latin typeface="Times New Roman" panose="02020603050405020304" pitchFamily="18" charset="0"/>
              </a:rPr>
              <a:t>- </a:t>
            </a:r>
            <a:r>
              <a:rPr lang="en-US" sz="4400" b="1" dirty="0" err="1">
                <a:latin typeface="Times New Roman" panose="02020603050405020304" pitchFamily="18" charset="0"/>
              </a:rPr>
              <a:t>Thể</a:t>
            </a:r>
            <a:r>
              <a:rPr lang="en-US" sz="4400" b="1" dirty="0">
                <a:latin typeface="Times New Roman" panose="02020603050405020304" pitchFamily="18" charset="0"/>
              </a:rPr>
              <a:t> </a:t>
            </a:r>
            <a:r>
              <a:rPr lang="en-US" sz="4400" b="1" dirty="0" err="1">
                <a:latin typeface="Times New Roman" panose="02020603050405020304" pitchFamily="18" charset="0"/>
              </a:rPr>
              <a:t>loại</a:t>
            </a:r>
            <a:r>
              <a:rPr lang="en-US" sz="4400" b="1" dirty="0">
                <a:latin typeface="Times New Roman" panose="02020603050405020304" pitchFamily="18" charset="0"/>
              </a:rPr>
              <a:t>: </a:t>
            </a:r>
            <a:r>
              <a:rPr lang="en-US" sz="4400" dirty="0" err="1">
                <a:latin typeface="Times New Roman" panose="02020603050405020304" pitchFamily="18" charset="0"/>
              </a:rPr>
              <a:t>truyện</a:t>
            </a:r>
            <a:r>
              <a:rPr lang="en-US" sz="4400" dirty="0">
                <a:latin typeface="Times New Roman" panose="02020603050405020304" pitchFamily="18" charset="0"/>
              </a:rPr>
              <a:t> </a:t>
            </a:r>
            <a:r>
              <a:rPr lang="en-US" sz="4400" dirty="0" err="1">
                <a:latin typeface="Times New Roman" panose="02020603050405020304" pitchFamily="18" charset="0"/>
              </a:rPr>
              <a:t>ngắn</a:t>
            </a:r>
            <a:endParaRPr lang="en-US" sz="4400" dirty="0">
              <a:latin typeface="Times New Roman" panose="02020603050405020304" pitchFamily="18" charset="0"/>
            </a:endParaRPr>
          </a:p>
        </p:txBody>
      </p:sp>
      <p:sp>
        <p:nvSpPr>
          <p:cNvPr id="4" name="Rectangle 3">
            <a:extLst>
              <a:ext uri="{FF2B5EF4-FFF2-40B4-BE49-F238E27FC236}">
                <a16:creationId xmlns:a16="http://schemas.microsoft.com/office/drawing/2014/main" id="{9E5F3935-AB5C-98AC-8C09-F9AA56B0E405}"/>
              </a:ext>
            </a:extLst>
          </p:cNvPr>
          <p:cNvSpPr/>
          <p:nvPr/>
        </p:nvSpPr>
        <p:spPr>
          <a:xfrm>
            <a:off x="9525000" y="8652420"/>
            <a:ext cx="15697200" cy="769441"/>
          </a:xfrm>
          <a:prstGeom prst="rect">
            <a:avLst/>
          </a:prstGeom>
        </p:spPr>
        <p:txBody>
          <a:bodyPr wrap="square">
            <a:spAutoFit/>
          </a:bodyPr>
          <a:lstStyle/>
          <a:p>
            <a:pPr algn="just"/>
            <a:r>
              <a:rPr lang="en-US" sz="4400" dirty="0">
                <a:latin typeface="Times New Roman" panose="02020603050405020304" pitchFamily="18" charset="0"/>
              </a:rPr>
              <a:t>- </a:t>
            </a:r>
            <a:r>
              <a:rPr lang="en-US" sz="4400" b="1" dirty="0">
                <a:latin typeface="Times New Roman" panose="02020603050405020304" pitchFamily="18" charset="0"/>
              </a:rPr>
              <a:t>PTBĐ </a:t>
            </a:r>
            <a:r>
              <a:rPr lang="en-US" sz="4400" b="1" dirty="0" err="1">
                <a:latin typeface="Times New Roman" panose="02020603050405020304" pitchFamily="18" charset="0"/>
              </a:rPr>
              <a:t>chính</a:t>
            </a:r>
            <a:r>
              <a:rPr lang="en-US" sz="4400" dirty="0">
                <a:latin typeface="Times New Roman" panose="02020603050405020304" pitchFamily="18" charset="0"/>
              </a:rPr>
              <a:t>: </a:t>
            </a:r>
            <a:r>
              <a:rPr lang="en-US" sz="4400" dirty="0" err="1">
                <a:latin typeface="Times New Roman" panose="02020603050405020304" pitchFamily="18" charset="0"/>
              </a:rPr>
              <a:t>tự</a:t>
            </a:r>
            <a:r>
              <a:rPr lang="en-US" sz="4400" dirty="0">
                <a:latin typeface="Times New Roman" panose="02020603050405020304" pitchFamily="18" charset="0"/>
              </a:rPr>
              <a:t> </a:t>
            </a:r>
            <a:r>
              <a:rPr lang="en-US" sz="4400" dirty="0" err="1">
                <a:latin typeface="Times New Roman" panose="02020603050405020304" pitchFamily="18" charset="0"/>
              </a:rPr>
              <a:t>sự</a:t>
            </a:r>
            <a:endParaRPr lang="vi-VN" sz="4400" dirty="0">
              <a:latin typeface="Times New Roman" panose="02020603050405020304" pitchFamily="18" charset="0"/>
            </a:endParaRPr>
          </a:p>
        </p:txBody>
      </p:sp>
      <p:sp>
        <p:nvSpPr>
          <p:cNvPr id="6" name="Freeform 9"/>
          <p:cNvSpPr/>
          <p:nvPr/>
        </p:nvSpPr>
        <p:spPr>
          <a:xfrm>
            <a:off x="13726461" y="2492177"/>
            <a:ext cx="3647139" cy="5152308"/>
          </a:xfrm>
          <a:custGeom>
            <a:avLst/>
            <a:gdLst/>
            <a:ahLst/>
            <a:cxnLst/>
            <a:rect l="l" t="t" r="r" b="b"/>
            <a:pathLst>
              <a:path w="3647139" h="5152308">
                <a:moveTo>
                  <a:pt x="0" y="0"/>
                </a:moveTo>
                <a:lnTo>
                  <a:pt x="3647139" y="0"/>
                </a:lnTo>
                <a:lnTo>
                  <a:pt x="3647139" y="5152308"/>
                </a:lnTo>
                <a:lnTo>
                  <a:pt x="0" y="5152308"/>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424228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p:bldP spid="4"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xmlns=""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5" name="Rectangle 4"/>
          <p:cNvSpPr/>
          <p:nvPr/>
        </p:nvSpPr>
        <p:spPr>
          <a:xfrm>
            <a:off x="1600200" y="2933700"/>
            <a:ext cx="15697200" cy="769441"/>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Nhân</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vật</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chính</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nhân</a:t>
            </a:r>
            <a:r>
              <a:rPr kumimoji="0" lang="en-US" sz="4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vật</a:t>
            </a:r>
            <a:r>
              <a:rPr kumimoji="0" lang="en-US" sz="4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xưng</a:t>
            </a:r>
            <a:r>
              <a:rPr kumimoji="0" lang="en-US" sz="4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tôi</a:t>
            </a:r>
            <a:r>
              <a:rPr kumimoji="0" lang="en-US" sz="4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người</a:t>
            </a:r>
            <a:r>
              <a:rPr kumimoji="0" lang="en-US" sz="4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kể</a:t>
            </a:r>
            <a:r>
              <a:rPr kumimoji="0" lang="en-US" sz="4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chuyện</a:t>
            </a:r>
            <a:endParaRPr kumimoji="0" lang="vi-VN"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FD8C187-6B8E-8670-A105-4D27A4AE0E4A}"/>
              </a:ext>
            </a:extLst>
          </p:cNvPr>
          <p:cNvSpPr txBox="1"/>
          <p:nvPr/>
        </p:nvSpPr>
        <p:spPr>
          <a:xfrm>
            <a:off x="772767" y="745578"/>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A193958E-A680-4C16-62E2-3C7D1BEF73B0}"/>
              </a:ext>
            </a:extLst>
          </p:cNvPr>
          <p:cNvSpPr txBox="1"/>
          <p:nvPr/>
        </p:nvSpPr>
        <p:spPr>
          <a:xfrm>
            <a:off x="1251833" y="1795149"/>
            <a:ext cx="4079517"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354B8F55-A3EC-AF06-AE6C-2649018E0CB1}"/>
              </a:ext>
            </a:extLst>
          </p:cNvPr>
          <p:cNvSpPr/>
          <p:nvPr/>
        </p:nvSpPr>
        <p:spPr>
          <a:xfrm>
            <a:off x="10591798" y="4305300"/>
            <a:ext cx="6908921" cy="2123658"/>
          </a:xfrm>
          <a:prstGeom prst="rect">
            <a:avLst/>
          </a:prstGeom>
        </p:spPr>
        <p:txBody>
          <a:bodyPr wrap="square">
            <a:spAutoFit/>
          </a:bodyPr>
          <a:lstStyle/>
          <a:p>
            <a:pPr lvl="0" algn="just"/>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1</a:t>
            </a:r>
            <a:r>
              <a:rPr kumimoji="0" lang="en-US" sz="4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Từ đầu đến </a:t>
            </a:r>
            <a:r>
              <a:rPr lang="vi-VN" sz="4400" i="1" dirty="0">
                <a:latin typeface="Times New Roman" panose="02020603050405020304" pitchFamily="18" charset="0"/>
                <a:cs typeface="Times New Roman" panose="02020603050405020304" pitchFamily="18" charset="0"/>
              </a:rPr>
              <a:t>“cười toe toét”</a:t>
            </a:r>
            <a:r>
              <a:rPr lang="vi-VN" sz="4400"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 name="Freeform 2"/>
          <p:cNvSpPr/>
          <p:nvPr/>
        </p:nvSpPr>
        <p:spPr>
          <a:xfrm>
            <a:off x="6231747" y="4305300"/>
            <a:ext cx="4360053" cy="4114800"/>
          </a:xfrm>
          <a:custGeom>
            <a:avLst/>
            <a:gdLst/>
            <a:ahLst/>
            <a:cxnLst/>
            <a:rect l="l" t="t" r="r" b="b"/>
            <a:pathLst>
              <a:path w="4360053" h="4114800">
                <a:moveTo>
                  <a:pt x="0" y="0"/>
                </a:moveTo>
                <a:lnTo>
                  <a:pt x="4360053" y="0"/>
                </a:lnTo>
                <a:lnTo>
                  <a:pt x="436005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D88A0568-939D-748B-1728-CB108EE9D08C}"/>
              </a:ext>
            </a:extLst>
          </p:cNvPr>
          <p:cNvSpPr/>
          <p:nvPr/>
        </p:nvSpPr>
        <p:spPr>
          <a:xfrm>
            <a:off x="7339589" y="5977979"/>
            <a:ext cx="2144367" cy="769441"/>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sz="4400" b="1" baseline="0" dirty="0" err="1">
                <a:latin typeface="Times New Roman" panose="02020603050405020304" pitchFamily="18" charset="0"/>
                <a:cs typeface="Times New Roman" panose="02020603050405020304" pitchFamily="18" charset="0"/>
              </a:rPr>
              <a:t>Bố</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cục</a:t>
            </a:r>
            <a:endParaRPr kumimoji="0" lang="vi-VN"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ABC9EF4-D55C-A645-1910-AB8F5A870A7E}"/>
              </a:ext>
            </a:extLst>
          </p:cNvPr>
          <p:cNvSpPr/>
          <p:nvPr/>
        </p:nvSpPr>
        <p:spPr>
          <a:xfrm>
            <a:off x="10606312" y="7802484"/>
            <a:ext cx="6908921" cy="2800767"/>
          </a:xfrm>
          <a:prstGeom prst="rect">
            <a:avLst/>
          </a:prstGeom>
        </p:spPr>
        <p:txBody>
          <a:bodyPr wrap="square">
            <a:spAutoFit/>
          </a:bodyPr>
          <a:lstStyle/>
          <a:p>
            <a:pPr lvl="0"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còn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bi </a:t>
            </a:r>
            <a:r>
              <a:rPr lang="en-US" sz="4400" dirty="0" err="1">
                <a:latin typeface="Times New Roman" panose="02020603050405020304" pitchFamily="18" charset="0"/>
                <a:cs typeface="Times New Roman" panose="02020603050405020304" pitchFamily="18" charset="0"/>
              </a:rPr>
              <a:t>kịch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thoát</a:t>
            </a:r>
            <a:r>
              <a:rPr lang="en-US" sz="4400"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endParaRPr kumimoji="0" lang="vi-VN"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DBD9F08-666C-EB7D-6A7C-14E6D85A48BE}"/>
              </a:ext>
            </a:extLst>
          </p:cNvPr>
          <p:cNvSpPr/>
          <p:nvPr/>
        </p:nvSpPr>
        <p:spPr>
          <a:xfrm>
            <a:off x="510291" y="6423515"/>
            <a:ext cx="5562600" cy="2800767"/>
          </a:xfrm>
          <a:prstGeom prst="rect">
            <a:avLst/>
          </a:prstGeom>
        </p:spPr>
        <p:txBody>
          <a:bodyPr wrap="square">
            <a:spAutoFit/>
          </a:bodyPr>
          <a:lstStyle/>
          <a:p>
            <a:pPr lvl="0"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2</a:t>
            </a:r>
            <a:r>
              <a:rPr lang="en-US" sz="4400" dirty="0">
                <a:latin typeface="Times New Roman" panose="02020603050405020304" pitchFamily="18" charset="0"/>
                <a:cs typeface="Times New Roman" panose="02020603050405020304" pitchFamily="18" charset="0"/>
              </a:rPr>
              <a:t>: T</a:t>
            </a:r>
            <a:r>
              <a:rPr lang="vi-VN" sz="4400" dirty="0">
                <a:latin typeface="Times New Roman" panose="02020603050405020304" pitchFamily="18" charset="0"/>
                <a:cs typeface="Times New Roman" panose="02020603050405020304" pitchFamily="18" charset="0"/>
              </a:rPr>
              <a:t>iếp đến </a:t>
            </a:r>
            <a:r>
              <a:rPr lang="vi-VN"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sóng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cuốn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trôi</a:t>
            </a:r>
            <a:r>
              <a:rPr lang="vi-VN" sz="4400" i="1" dirty="0">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bi </a:t>
            </a:r>
            <a:r>
              <a:rPr lang="en-US" sz="4400" dirty="0" err="1">
                <a:latin typeface="Times New Roman" panose="02020603050405020304" pitchFamily="18" charset="0"/>
                <a:cs typeface="Times New Roman" panose="02020603050405020304" pitchFamily="18" charset="0"/>
              </a:rPr>
              <a:t>kịch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6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animBg="1"/>
      <p:bldP spid="4"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7015</TotalTime>
  <Words>1709</Words>
  <Application>Microsoft Office PowerPoint</Application>
  <PresentationFormat>Custom</PresentationFormat>
  <Paragraphs>157</Paragraphs>
  <Slides>32</Slides>
  <Notes>26</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32</vt:i4>
      </vt:variant>
    </vt:vector>
  </HeadingPairs>
  <TitlesOfParts>
    <vt:vector size="49" baseType="lpstr">
      <vt:lpstr>#9Slide05 FS Blonde Script</vt:lpstr>
      <vt:lpstr>#9Slide05 SVNVanilla Daisy Pro</vt:lpstr>
      <vt:lpstr>UTM Azuki</vt:lpstr>
      <vt:lpstr>#9Slide07 SVNGuerrilla</vt:lpstr>
      <vt:lpstr>Calibri Light</vt:lpstr>
      <vt:lpstr>Times New Roman</vt:lpstr>
      <vt:lpstr>Wingdings</vt:lpstr>
      <vt:lpstr>Calibri</vt:lpstr>
      <vt:lpstr>Arial</vt:lpstr>
      <vt:lpstr>Cambria</vt:lpstr>
      <vt:lpstr>#9Slide04 Maitree SemiBold</vt:lpstr>
      <vt:lpstr>#9Slide04 Maitree Medium</vt:lpstr>
      <vt:lpstr>#9Slide05 Good Vibes Pro</vt:lpstr>
      <vt:lpstr>.VnTime</vt:lpstr>
      <vt:lpstr>Office Theme</vt:lpstr>
      <vt:lpstr>4_Office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Pink Minimalist Fashion Social Media Report Presentation</dc:title>
  <cp:lastModifiedBy>DELL</cp:lastModifiedBy>
  <cp:revision>191</cp:revision>
  <dcterms:created xsi:type="dcterms:W3CDTF">2006-08-16T00:00:00Z</dcterms:created>
  <dcterms:modified xsi:type="dcterms:W3CDTF">2025-02-07T03:45:20Z</dcterms:modified>
  <dc:identifier>DAGCccFhkTk</dc:identifier>
</cp:coreProperties>
</file>