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96" r:id="rId3"/>
    <p:sldMasterId id="2147483720" r:id="rId4"/>
    <p:sldMasterId id="2147483732" r:id="rId5"/>
    <p:sldMasterId id="2147483744" r:id="rId6"/>
  </p:sldMasterIdLst>
  <p:notesMasterIdLst>
    <p:notesMasterId r:id="rId30"/>
  </p:notesMasterIdLst>
  <p:sldIdLst>
    <p:sldId id="403" r:id="rId7"/>
    <p:sldId id="256" r:id="rId8"/>
    <p:sldId id="259" r:id="rId9"/>
    <p:sldId id="391" r:id="rId10"/>
    <p:sldId id="401" r:id="rId11"/>
    <p:sldId id="260" r:id="rId12"/>
    <p:sldId id="402" r:id="rId13"/>
    <p:sldId id="392" r:id="rId14"/>
    <p:sldId id="393" r:id="rId15"/>
    <p:sldId id="394" r:id="rId16"/>
    <p:sldId id="395" r:id="rId17"/>
    <p:sldId id="396" r:id="rId18"/>
    <p:sldId id="397" r:id="rId19"/>
    <p:sldId id="398" r:id="rId20"/>
    <p:sldId id="376" r:id="rId21"/>
    <p:sldId id="377" r:id="rId22"/>
    <p:sldId id="378" r:id="rId23"/>
    <p:sldId id="379" r:id="rId24"/>
    <p:sldId id="380" r:id="rId25"/>
    <p:sldId id="381" r:id="rId26"/>
    <p:sldId id="382" r:id="rId27"/>
    <p:sldId id="390" r:id="rId28"/>
    <p:sldId id="404" r:id="rId29"/>
  </p:sldIdLst>
  <p:sldSz cx="18288000" cy="10287000"/>
  <p:notesSz cx="6858000" cy="9144000"/>
  <p:embeddedFontLst>
    <p:embeddedFont>
      <p:font typeface="#9Slide04 Spectral Bold" panose="02020802060000000000" pitchFamily="18" charset="0"/>
      <p:bold r:id="rId31"/>
    </p:embeddedFont>
    <p:embeddedFont>
      <p:font typeface="#9Slide07 SVNBango" panose="02000000000000000000" pitchFamily="2" charset="0"/>
      <p:regular r:id="rId32"/>
    </p:embeddedFont>
    <p:embeddedFont>
      <p:font typeface="#9Slide07 SVNGuerrilla" panose="00000500000000000000" pitchFamily="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9636" autoAdjust="0"/>
  </p:normalViewPr>
  <p:slideViewPr>
    <p:cSldViewPr>
      <p:cViewPr varScale="1">
        <p:scale>
          <a:sx n="44" d="100"/>
          <a:sy n="44" d="100"/>
        </p:scale>
        <p:origin x="68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2</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7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5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58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27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79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950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490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515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70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16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97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những</a:t>
            </a:r>
            <a:r>
              <a:rPr lang="en-US" baseline="0" dirty="0"/>
              <a:t> </a:t>
            </a:r>
            <a:r>
              <a:rPr lang="en-US" baseline="0" dirty="0" err="1"/>
              <a:t>bài</a:t>
            </a:r>
            <a:r>
              <a:rPr lang="en-US" baseline="0" dirty="0"/>
              <a:t> </a:t>
            </a:r>
            <a:r>
              <a:rPr lang="en-US" baseline="0" dirty="0" err="1"/>
              <a:t>thơ</a:t>
            </a:r>
            <a:r>
              <a:rPr lang="en-US" baseline="0" dirty="0"/>
              <a:t> hay </a:t>
            </a:r>
            <a:r>
              <a:rPr lang="en-US" baseline="0" dirty="0">
                <a:sym typeface="Wingdings" panose="05000000000000000000" pitchFamily="2" charset="2"/>
              </a:rPr>
              <a:t> HS </a:t>
            </a:r>
            <a:r>
              <a:rPr lang="en-US" baseline="0" dirty="0" err="1">
                <a:sym typeface="Wingdings" panose="05000000000000000000" pitchFamily="2" charset="2"/>
              </a:rPr>
              <a:t>chỉnh</a:t>
            </a:r>
            <a:r>
              <a:rPr lang="en-US" baseline="0" dirty="0">
                <a:sym typeface="Wingdings" panose="05000000000000000000" pitchFamily="2" charset="2"/>
              </a:rPr>
              <a:t> </a:t>
            </a:r>
            <a:r>
              <a:rPr lang="en-US" baseline="0" dirty="0" err="1">
                <a:sym typeface="Wingdings" panose="05000000000000000000" pitchFamily="2" charset="2"/>
              </a:rPr>
              <a:t>sửa</a:t>
            </a:r>
            <a:r>
              <a:rPr lang="en-US" baseline="0">
                <a:sym typeface="Wingdings" panose="05000000000000000000" pitchFamily="2" charset="2"/>
              </a:rPr>
              <a:t> them về</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thức</a:t>
            </a:r>
            <a:r>
              <a:rPr lang="en-US" baseline="0" dirty="0">
                <a:sym typeface="Wingdings" panose="05000000000000000000" pitchFamily="2" charset="2"/>
              </a:rPr>
              <a:t> (</a:t>
            </a:r>
            <a:r>
              <a:rPr lang="en-US" baseline="0" dirty="0" err="1">
                <a:sym typeface="Wingdings" panose="05000000000000000000" pitchFamily="2" charset="2"/>
              </a:rPr>
              <a:t>vẽ</a:t>
            </a:r>
            <a:r>
              <a:rPr lang="en-US" baseline="0" dirty="0">
                <a:sym typeface="Wingdings" panose="05000000000000000000" pitchFamily="2" charset="2"/>
              </a:rPr>
              <a:t> </a:t>
            </a:r>
            <a:r>
              <a:rPr lang="en-US" baseline="0" dirty="0" err="1">
                <a:sym typeface="Wingdings" panose="05000000000000000000" pitchFamily="2" charset="2"/>
              </a:rPr>
              <a:t>tranh</a:t>
            </a:r>
            <a:r>
              <a:rPr lang="en-US" baseline="0" dirty="0">
                <a:sym typeface="Wingdings" panose="05000000000000000000" pitchFamily="2" charset="2"/>
              </a:rPr>
              <a:t>, </a:t>
            </a:r>
            <a:r>
              <a:rPr lang="en-US" baseline="0" dirty="0" err="1">
                <a:sym typeface="Wingdings" panose="05000000000000000000" pitchFamily="2" charset="2"/>
              </a:rPr>
              <a:t>trang</a:t>
            </a:r>
            <a:r>
              <a:rPr lang="en-US" baseline="0" dirty="0">
                <a:sym typeface="Wingdings" panose="05000000000000000000" pitchFamily="2" charset="2"/>
              </a:rPr>
              <a:t> </a:t>
            </a:r>
            <a:r>
              <a:rPr lang="en-US" baseline="0" dirty="0" err="1">
                <a:sym typeface="Wingdings" panose="05000000000000000000" pitchFamily="2" charset="2"/>
              </a:rPr>
              <a:t>trí</a:t>
            </a:r>
            <a:r>
              <a:rPr lang="en-US" baseline="0" dirty="0">
                <a:sym typeface="Wingdings" panose="05000000000000000000" pitchFamily="2" charset="2"/>
              </a:rPr>
              <a:t>…)  </a:t>
            </a:r>
            <a:r>
              <a:rPr lang="en-US" baseline="0" dirty="0" err="1">
                <a:sym typeface="Wingdings" panose="05000000000000000000" pitchFamily="2" charset="2"/>
              </a:rPr>
              <a:t>treo</a:t>
            </a:r>
            <a:r>
              <a:rPr lang="en-US" baseline="0" dirty="0">
                <a:sym typeface="Wingdings" panose="05000000000000000000" pitchFamily="2" charset="2"/>
              </a:rPr>
              <a:t> </a:t>
            </a:r>
            <a:r>
              <a:rPr lang="en-US" baseline="0" dirty="0" err="1">
                <a:sym typeface="Wingdings" panose="05000000000000000000" pitchFamily="2" charset="2"/>
              </a:rPr>
              <a:t>trong</a:t>
            </a:r>
            <a:r>
              <a:rPr lang="en-US" baseline="0" dirty="0">
                <a:sym typeface="Wingdings" panose="05000000000000000000" pitchFamily="2" charset="2"/>
              </a:rPr>
              <a:t> </a:t>
            </a:r>
            <a:r>
              <a:rPr lang="en-US" baseline="0" dirty="0" err="1">
                <a:sym typeface="Wingdings" panose="05000000000000000000" pitchFamily="2" charset="2"/>
              </a:rPr>
              <a:t>lớp</a:t>
            </a:r>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23</a:t>
            </a:fld>
            <a:endParaRPr lang="en-US"/>
          </a:p>
        </p:txBody>
      </p:sp>
    </p:spTree>
    <p:extLst>
      <p:ext uri="{BB962C8B-B14F-4D97-AF65-F5344CB8AC3E}">
        <p14:creationId xmlns:p14="http://schemas.microsoft.com/office/powerpoint/2010/main" val="148681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09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6</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27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13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77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4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95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61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31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5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27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076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82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98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2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390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3861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813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98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2218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95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390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534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851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4729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2742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0171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8359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6990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997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0309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1452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088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8147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727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0208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99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5209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170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387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729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783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70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617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18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112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0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295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981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858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3757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0598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28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0859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3449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3913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5678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036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4084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668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70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078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229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0817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39489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E2DC2E-B8DF-C938-8BED-B554CFE8687C}"/>
              </a:ext>
            </a:extLst>
          </p:cNvPr>
          <p:cNvPicPr>
            <a:picLocks noChangeAspect="1"/>
          </p:cNvPicPr>
          <p:nvPr/>
        </p:nvPicPr>
        <p:blipFill>
          <a:blip r:embed="rId2"/>
          <a:stretch>
            <a:fillRect/>
          </a:stretch>
        </p:blipFill>
        <p:spPr>
          <a:xfrm>
            <a:off x="2416329" y="0"/>
            <a:ext cx="13455342" cy="10287000"/>
          </a:xfrm>
          <a:prstGeom prst="rect">
            <a:avLst/>
          </a:prstGeom>
        </p:spPr>
      </p:pic>
    </p:spTree>
    <p:extLst>
      <p:ext uri="{BB962C8B-B14F-4D97-AF65-F5344CB8AC3E}">
        <p14:creationId xmlns:p14="http://schemas.microsoft.com/office/powerpoint/2010/main" val="25021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Tiếng mẹ gọi trong hoàng hôn khói </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Cánh đồng xa cò trắng rủ nhau về</a:t>
            </a:r>
          </a:p>
          <a:p>
            <a:pPr algn="just"/>
            <a:r>
              <a:rPr lang="vi-VN" sz="4400" dirty="0">
                <a:latin typeface="Times New Roman" panose="02020603050405020304" pitchFamily="18" charset="0"/>
                <a:cs typeface="Times New Roman" panose="02020603050405020304" pitchFamily="18" charset="0"/>
              </a:rPr>
              <a:t>Có con nghé trên lưng bùn ướt </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Nghe xạc xào gió thổi những cau tre.</a:t>
            </a: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499538"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s</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ẫm</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sũng</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95514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n</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hạt</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lạnh</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a:solidFill>
                    <a:srgbClr val="FFFFFF"/>
                  </a:solidFill>
                  <a:latin typeface="Times New Roman" panose="02020603050405020304" pitchFamily="18" charset="0"/>
                  <a:cs typeface="Times New Roman" panose="02020603050405020304" pitchFamily="18" charset="0"/>
                </a:rPr>
                <a:t>s</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ẫm</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đẫm</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ỏa</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lạnh</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1734800" y="428803"/>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a:solidFill>
                  <a:srgbClr val="C00000"/>
                </a:solidFill>
                <a:latin typeface="Times New Roman" panose="02020603050405020304" pitchFamily="18" charset="0"/>
                <a:cs typeface="Times New Roman" panose="02020603050405020304" pitchFamily="18" charset="0"/>
              </a:rPr>
              <a:t>s</a:t>
            </a: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ẫm</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a:extLst>
              <a:ext uri="{FF2B5EF4-FFF2-40B4-BE49-F238E27FC236}">
                <a16:creationId xmlns:a16="http://schemas.microsoft.com/office/drawing/2014/main" id="{1895CC40-857D-DB3D-B36B-BF8C33CBED9E}"/>
              </a:ext>
            </a:extLst>
          </p:cNvPr>
          <p:cNvSpPr txBox="1"/>
          <p:nvPr/>
        </p:nvSpPr>
        <p:spPr>
          <a:xfrm>
            <a:off x="10762437" y="1762123"/>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noProof="0" dirty="0" err="1">
                <a:solidFill>
                  <a:srgbClr val="C00000"/>
                </a:solidFill>
                <a:latin typeface="Times New Roman" panose="02020603050405020304" pitchFamily="18" charset="0"/>
                <a:cs typeface="Times New Roman" panose="02020603050405020304" pitchFamily="18" charset="0"/>
              </a:rPr>
              <a:t>đẫm</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reeform 3"/>
          <p:cNvSpPr/>
          <p:nvPr/>
        </p:nvSpPr>
        <p:spPr>
          <a:xfrm>
            <a:off x="10538174" y="5489418"/>
            <a:ext cx="7538377" cy="4541872"/>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826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83E43D3-CEA6-626F-C579-86FBBD00F38E}"/>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BC69A3EB-28EB-BADB-F337-F5C2ADCC7FE5}"/>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817B715-8184-C60C-9350-08ECBDFFF037}"/>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3">
            <a:extLst>
              <a:ext uri="{FF2B5EF4-FFF2-40B4-BE49-F238E27FC236}">
                <a16:creationId xmlns:a16="http://schemas.microsoft.com/office/drawing/2014/main" id="{3493D167-CD0E-B274-09DD-B2BA53B96544}"/>
              </a:ext>
            </a:extLst>
          </p:cNvPr>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Chú phượng già ưỡn ngực đợi gió đông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Bằng lăng tím hoa xếp vòng bẽn lẽn</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Mười giờ nở trên luống còn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Tán bàng xanh nhớ hẹn đợi tôi về.</a:t>
            </a:r>
            <a:endParaRPr kumimoji="0" lang="en-US" sz="4400" b="0" i="0" u="none" strike="noStrike" kern="1200" cap="none" spc="234" normalizeH="0" baseline="0" noProof="0" dirty="0">
              <a:ln>
                <a:noFill/>
              </a:ln>
              <a:solidFill>
                <a:prstClr val="black"/>
              </a:solidFill>
              <a:effectLst/>
              <a:uLnTx/>
              <a:uFillTx/>
              <a:latin typeface="Calibri"/>
              <a:ea typeface="+mn-ea"/>
              <a:cs typeface="+mn-cs"/>
            </a:endParaRPr>
          </a:p>
        </p:txBody>
      </p:sp>
      <p:grpSp>
        <p:nvGrpSpPr>
          <p:cNvPr id="6" name="Group 20">
            <a:extLst>
              <a:ext uri="{FF2B5EF4-FFF2-40B4-BE49-F238E27FC236}">
                <a16:creationId xmlns:a16="http://schemas.microsoft.com/office/drawing/2014/main" id="{496733B5-74AD-9B42-29D3-8BDBD4A21237}"/>
              </a:ext>
            </a:extLst>
          </p:cNvPr>
          <p:cNvGrpSpPr/>
          <p:nvPr/>
        </p:nvGrpSpPr>
        <p:grpSpPr>
          <a:xfrm>
            <a:off x="7315200" y="4762738"/>
            <a:ext cx="3099827" cy="1123687"/>
            <a:chOff x="0" y="0"/>
            <a:chExt cx="4133103" cy="1498250"/>
          </a:xfrm>
        </p:grpSpPr>
        <p:pic>
          <p:nvPicPr>
            <p:cNvPr id="7" name="Picture 21">
              <a:extLst>
                <a:ext uri="{FF2B5EF4-FFF2-40B4-BE49-F238E27FC236}">
                  <a16:creationId xmlns:a16="http://schemas.microsoft.com/office/drawing/2014/main" id="{8D9B91D5-7E83-9F3D-D759-F3A16448BF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65D29DC6-C4CB-D490-22AA-385A1D4D0477}"/>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bon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chen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F068C68D-BBD9-4E64-282B-145FF9DA8A6E}"/>
              </a:ext>
            </a:extLst>
          </p:cNvPr>
          <p:cNvGrpSpPr/>
          <p:nvPr/>
        </p:nvGrpSpPr>
        <p:grpSpPr>
          <a:xfrm>
            <a:off x="12168740" y="4702550"/>
            <a:ext cx="3099827" cy="1123687"/>
            <a:chOff x="0" y="0"/>
            <a:chExt cx="4133103" cy="1498250"/>
          </a:xfrm>
        </p:grpSpPr>
        <p:pic>
          <p:nvPicPr>
            <p:cNvPr id="10" name="Picture 24">
              <a:extLst>
                <a:ext uri="{FF2B5EF4-FFF2-40B4-BE49-F238E27FC236}">
                  <a16:creationId xmlns:a16="http://schemas.microsoft.com/office/drawing/2014/main" id="{CC98C086-4330-C601-9589-3C4C2F41B2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88D32C0C-8468-34C7-F61A-20439D1EABFF}"/>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đỏ</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hoen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39FB0FBE-D0D6-1A42-276B-FCFBCDC88283}"/>
              </a:ext>
            </a:extLst>
          </p:cNvPr>
          <p:cNvGrpSpPr/>
          <p:nvPr/>
        </p:nvGrpSpPr>
        <p:grpSpPr>
          <a:xfrm>
            <a:off x="7350760" y="6682097"/>
            <a:ext cx="3099827" cy="1123687"/>
            <a:chOff x="0" y="0"/>
            <a:chExt cx="4133103" cy="1498250"/>
          </a:xfrm>
        </p:grpSpPr>
        <p:pic>
          <p:nvPicPr>
            <p:cNvPr id="13" name="Picture 27">
              <a:extLst>
                <a:ext uri="{FF2B5EF4-FFF2-40B4-BE49-F238E27FC236}">
                  <a16:creationId xmlns:a16="http://schemas.microsoft.com/office/drawing/2014/main" id="{D6CEB14E-9041-09F8-E1D4-E54B2BA518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BDD58CB5-014C-79A7-40F6-376AB35BC792}"/>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xen</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kẽ</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B74B4CD9-D7C7-99ED-DC3B-ED63E5DFB20B}"/>
              </a:ext>
            </a:extLst>
          </p:cNvPr>
          <p:cNvGrpSpPr/>
          <p:nvPr/>
        </p:nvGrpSpPr>
        <p:grpSpPr>
          <a:xfrm>
            <a:off x="12310942" y="7071330"/>
            <a:ext cx="3099827" cy="1123687"/>
            <a:chOff x="0" y="0"/>
            <a:chExt cx="4133103" cy="1498250"/>
          </a:xfrm>
        </p:grpSpPr>
        <p:pic>
          <p:nvPicPr>
            <p:cNvPr id="16" name="Picture 24">
              <a:extLst>
                <a:ext uri="{FF2B5EF4-FFF2-40B4-BE49-F238E27FC236}">
                  <a16:creationId xmlns:a16="http://schemas.microsoft.com/office/drawing/2014/main" id="{FF3E6526-3342-22AC-78BB-B86D1CE2D3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76E90174-64DC-1259-9466-289453791AB4}"/>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thẹn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8627BD38-8474-4FB5-D035-2CBBB6D9BF19}"/>
              </a:ext>
            </a:extLst>
          </p:cNvPr>
          <p:cNvSpPr txBox="1"/>
          <p:nvPr/>
        </p:nvSpPr>
        <p:spPr>
          <a:xfrm>
            <a:off x="10012449" y="20283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e </a:t>
            </a: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thẹn</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tree with red flowers&#10;&#10;Description automatically generated">
            <a:extLst>
              <a:ext uri="{FF2B5EF4-FFF2-40B4-BE49-F238E27FC236}">
                <a16:creationId xmlns:a16="http://schemas.microsoft.com/office/drawing/2014/main" id="{84DA019D-A1A1-6087-2B4D-8CB39FD9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63" y="4878388"/>
            <a:ext cx="8260047" cy="5528725"/>
          </a:xfrm>
          <a:prstGeom prst="rect">
            <a:avLst/>
          </a:prstGeom>
        </p:spPr>
      </p:pic>
    </p:spTree>
    <p:extLst>
      <p:ext uri="{BB962C8B-B14F-4D97-AF65-F5344CB8AC3E}">
        <p14:creationId xmlns:p14="http://schemas.microsoft.com/office/powerpoint/2010/main" val="13951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DE5492A-725A-2699-C57B-1CE5C6108ED9}"/>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4CBEA875-3C65-7095-68E1-5A3DF201684A}"/>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584C913-B09E-0AA5-B82B-65B8B33D32C2}"/>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3">
            <a:extLst>
              <a:ext uri="{FF2B5EF4-FFF2-40B4-BE49-F238E27FC236}">
                <a16:creationId xmlns:a16="http://schemas.microsoft.com/office/drawing/2014/main" id="{732E5CF6-5680-C02B-7833-7EC35418A823}"/>
              </a:ext>
            </a:extLst>
          </p:cNvPr>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 cạnh mẹ con hạnh phúc nhiều thêm</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Mong buổi tối mẹ êm đềm giấc ngủ</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Yêu thương con biết bao nhiêu cho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lỗi lầm chuyện cũ mẹ thứ tha</a:t>
            </a:r>
          </a:p>
        </p:txBody>
      </p:sp>
      <p:grpSp>
        <p:nvGrpSpPr>
          <p:cNvPr id="6" name="Group 20">
            <a:extLst>
              <a:ext uri="{FF2B5EF4-FFF2-40B4-BE49-F238E27FC236}">
                <a16:creationId xmlns:a16="http://schemas.microsoft.com/office/drawing/2014/main" id="{3CF7FBC7-3F4B-88C1-ED90-135A35238D4D}"/>
              </a:ext>
            </a:extLst>
          </p:cNvPr>
          <p:cNvGrpSpPr/>
          <p:nvPr/>
        </p:nvGrpSpPr>
        <p:grpSpPr>
          <a:xfrm>
            <a:off x="4419704" y="4787798"/>
            <a:ext cx="3099827" cy="1123687"/>
            <a:chOff x="0" y="0"/>
            <a:chExt cx="4133103" cy="1498250"/>
          </a:xfrm>
        </p:grpSpPr>
        <p:pic>
          <p:nvPicPr>
            <p:cNvPr id="7" name="Picture 21">
              <a:extLst>
                <a:ext uri="{FF2B5EF4-FFF2-40B4-BE49-F238E27FC236}">
                  <a16:creationId xmlns:a16="http://schemas.microsoft.com/office/drawing/2014/main" id="{EE370FBC-C34B-A628-8746-AB6ED06644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397478A2-234B-5CF2-F9F5-33EF0B88CC00}"/>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cũ</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087C122A-A835-E4E5-98FE-4E4D969D6722}"/>
              </a:ext>
            </a:extLst>
          </p:cNvPr>
          <p:cNvGrpSpPr/>
          <p:nvPr/>
        </p:nvGrpSpPr>
        <p:grpSpPr>
          <a:xfrm>
            <a:off x="5969617" y="7455945"/>
            <a:ext cx="3099827" cy="1123687"/>
            <a:chOff x="-10775501" y="1965661"/>
            <a:chExt cx="4133103" cy="1498250"/>
          </a:xfrm>
        </p:grpSpPr>
        <p:pic>
          <p:nvPicPr>
            <p:cNvPr id="10" name="Picture 24">
              <a:extLst>
                <a:ext uri="{FF2B5EF4-FFF2-40B4-BE49-F238E27FC236}">
                  <a16:creationId xmlns:a16="http://schemas.microsoft.com/office/drawing/2014/main" id="{E4EF8421-03E7-8710-C3A1-BE972DF96D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775501" y="1965661"/>
              <a:ext cx="4133103" cy="1498250"/>
            </a:xfrm>
            <a:prstGeom prst="rect">
              <a:avLst/>
            </a:prstGeom>
          </p:spPr>
        </p:pic>
        <p:sp>
          <p:nvSpPr>
            <p:cNvPr id="11" name="TextBox 25">
              <a:extLst>
                <a:ext uri="{FF2B5EF4-FFF2-40B4-BE49-F238E27FC236}">
                  <a16:creationId xmlns:a16="http://schemas.microsoft.com/office/drawing/2014/main" id="{FC670D0B-7059-9AE5-9CF6-335BF5EAB71D}"/>
                </a:ext>
              </a:extLst>
            </p:cNvPr>
            <p:cNvSpPr txBox="1"/>
            <p:nvPr/>
          </p:nvSpPr>
          <p:spPr>
            <a:xfrm>
              <a:off x="-10418972" y="1977654"/>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nhiều</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7520C858-BAD8-D542-282B-406A0AF5BC51}"/>
              </a:ext>
            </a:extLst>
          </p:cNvPr>
          <p:cNvGrpSpPr/>
          <p:nvPr/>
        </p:nvGrpSpPr>
        <p:grpSpPr>
          <a:xfrm>
            <a:off x="9016958" y="4652518"/>
            <a:ext cx="3099827" cy="1123687"/>
            <a:chOff x="0" y="0"/>
            <a:chExt cx="4133103" cy="1498250"/>
          </a:xfrm>
        </p:grpSpPr>
        <p:pic>
          <p:nvPicPr>
            <p:cNvPr id="13" name="Picture 27">
              <a:extLst>
                <a:ext uri="{FF2B5EF4-FFF2-40B4-BE49-F238E27FC236}">
                  <a16:creationId xmlns:a16="http://schemas.microsoft.com/office/drawing/2014/main" id="{14F98294-DD15-656C-E732-1393748643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4F75AE71-45BE-DDF3-2B0D-F018A6F5BE3E}"/>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đủ</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35B27D7C-0B09-8882-15AE-ECFC0E120DB1}"/>
              </a:ext>
            </a:extLst>
          </p:cNvPr>
          <p:cNvGrpSpPr/>
          <p:nvPr/>
        </p:nvGrpSpPr>
        <p:grpSpPr>
          <a:xfrm>
            <a:off x="10465827" y="7776523"/>
            <a:ext cx="3099827" cy="1123687"/>
            <a:chOff x="0" y="0"/>
            <a:chExt cx="4133103" cy="1498250"/>
          </a:xfrm>
        </p:grpSpPr>
        <p:pic>
          <p:nvPicPr>
            <p:cNvPr id="16" name="Picture 24">
              <a:extLst>
                <a:ext uri="{FF2B5EF4-FFF2-40B4-BE49-F238E27FC236}">
                  <a16:creationId xmlns:a16="http://schemas.microsoft.com/office/drawing/2014/main" id="{936842A5-3689-92E9-DE2A-ADA0B4429C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D9195DFA-1D8F-269F-E85D-6A922196A176}"/>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nhủ</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4A3D2217-68C1-DCCB-D383-867EE0D188BF}"/>
              </a:ext>
            </a:extLst>
          </p:cNvPr>
          <p:cNvSpPr txBox="1"/>
          <p:nvPr/>
        </p:nvSpPr>
        <p:spPr>
          <a:xfrm>
            <a:off x="11421965" y="20577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đủ</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person and a child hugging&#10;&#10;Description automatically generated">
            <a:extLst>
              <a:ext uri="{FF2B5EF4-FFF2-40B4-BE49-F238E27FC236}">
                <a16:creationId xmlns:a16="http://schemas.microsoft.com/office/drawing/2014/main" id="{C5F55624-9449-3102-B41B-DAAF63257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48" y="5381832"/>
            <a:ext cx="5865948" cy="5865948"/>
          </a:xfrm>
          <a:prstGeom prst="rect">
            <a:avLst/>
          </a:prstGeom>
        </p:spPr>
      </p:pic>
    </p:spTree>
    <p:extLst>
      <p:ext uri="{BB962C8B-B14F-4D97-AF65-F5344CB8AC3E}">
        <p14:creationId xmlns:p14="http://schemas.microsoft.com/office/powerpoint/2010/main" val="55645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719351" cy="2708434"/>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Con xót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mẹ hái trái bưởi đào</a:t>
            </a:r>
          </a:p>
          <a:p>
            <a:pPr algn="just"/>
            <a:r>
              <a:rPr lang="vi-VN" sz="4400" dirty="0">
                <a:latin typeface="Times New Roman" panose="02020603050405020304" pitchFamily="18" charset="0"/>
                <a:cs typeface="Times New Roman" panose="02020603050405020304" pitchFamily="18" charset="0"/>
              </a:rPr>
              <a:t>Con nhạt miệng, có canh tôm nấu khế</a:t>
            </a:r>
          </a:p>
          <a:p>
            <a:pPr algn="just"/>
            <a:r>
              <a:rPr lang="vi-VN" sz="4400" dirty="0">
                <a:latin typeface="Times New Roman" panose="02020603050405020304" pitchFamily="18" charset="0"/>
                <a:cs typeface="Times New Roman" panose="02020603050405020304" pitchFamily="18" charset="0"/>
              </a:rPr>
              <a:t>Khoai nướng, ngô bung, ngọt lòng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thế</a:t>
            </a:r>
          </a:p>
          <a:p>
            <a:pPr algn="just"/>
            <a:r>
              <a:rPr lang="vi-VN" sz="4400" dirty="0">
                <a:latin typeface="Times New Roman" panose="02020603050405020304" pitchFamily="18" charset="0"/>
                <a:cs typeface="Times New Roman" panose="02020603050405020304" pitchFamily="18" charset="0"/>
              </a:rPr>
              <a:t>Mỗi ban mai toả khói ấm trong nhà</a:t>
            </a: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x</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l</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òng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đến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r</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uột</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như</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x</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đến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5798451" y="428803"/>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lòng</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a:extLst>
              <a:ext uri="{FF2B5EF4-FFF2-40B4-BE49-F238E27FC236}">
                <a16:creationId xmlns:a16="http://schemas.microsoft.com/office/drawing/2014/main" id="{1895CC40-857D-DB3D-B36B-BF8C33CBED9E}"/>
              </a:ext>
            </a:extLst>
          </p:cNvPr>
          <p:cNvSpPr txBox="1"/>
          <p:nvPr/>
        </p:nvSpPr>
        <p:spPr>
          <a:xfrm>
            <a:off x="11811000" y="171575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C00000"/>
                </a:solidFill>
                <a:latin typeface="Times New Roman" panose="02020603050405020304" pitchFamily="18" charset="0"/>
                <a:cs typeface="Times New Roman" panose="02020603050405020304" pitchFamily="18" charset="0"/>
              </a:rPr>
              <a:t>đến</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reeform 4"/>
          <p:cNvSpPr/>
          <p:nvPr/>
        </p:nvSpPr>
        <p:spPr>
          <a:xfrm>
            <a:off x="11269827" y="5645037"/>
            <a:ext cx="5350966" cy="4641963"/>
          </a:xfrm>
          <a:custGeom>
            <a:avLst/>
            <a:gdLst/>
            <a:ahLst/>
            <a:cxnLst/>
            <a:rect l="l" t="t" r="r" b="b"/>
            <a:pathLst>
              <a:path w="5350966" h="4641963">
                <a:moveTo>
                  <a:pt x="0" y="0"/>
                </a:moveTo>
                <a:lnTo>
                  <a:pt x="5350966" y="0"/>
                </a:lnTo>
                <a:lnTo>
                  <a:pt x="5350966" y="4641963"/>
                </a:lnTo>
                <a:lnTo>
                  <a:pt x="0" y="464196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1827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reo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rỉa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1143437" y="1790700"/>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a:t>
            </a: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ắng</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a:extLst>
              <a:ext uri="{FF2B5EF4-FFF2-40B4-BE49-F238E27FC236}">
                <a16:creationId xmlns:a16="http://schemas.microsoft.com/office/drawing/2014/main" id="{1895CC40-857D-DB3D-B36B-BF8C33CBED9E}"/>
              </a:ext>
            </a:extLst>
          </p:cNvPr>
          <p:cNvSpPr txBox="1"/>
          <p:nvPr/>
        </p:nvSpPr>
        <p:spPr>
          <a:xfrm>
            <a:off x="11729662" y="244983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tơ</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Freeform 5">
            <a:extLst>
              <a:ext uri="{FF2B5EF4-FFF2-40B4-BE49-F238E27FC236}">
                <a16:creationId xmlns:a16="http://schemas.microsoft.com/office/drawing/2014/main" id="{4BDD5938-318A-5D0D-B8F9-A2A56B642138}"/>
              </a:ext>
            </a:extLst>
          </p:cNvPr>
          <p:cNvSpPr/>
          <p:nvPr/>
        </p:nvSpPr>
        <p:spPr>
          <a:xfrm>
            <a:off x="12778791" y="4686299"/>
            <a:ext cx="4148144" cy="5318133"/>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9814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4152900"/>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đề tài đem lại cho em nhiều cảm xúc nhất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ợi ý: thiên nhiên, quê hương, đất nước, thầy cô, bạn bè, mái trường...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7B009030-4141-20A8-3E5F-B4EC95C07041}"/>
              </a:ext>
            </a:extLst>
          </p:cNvPr>
          <p:cNvSpPr/>
          <p:nvPr/>
        </p:nvSpPr>
        <p:spPr>
          <a:xfrm>
            <a:off x="-381000" y="495300"/>
            <a:ext cx="19050000" cy="769441"/>
          </a:xfrm>
          <a:prstGeom prst="rect">
            <a:avLst/>
          </a:prstGeom>
          <a:solidFill>
            <a:schemeClr val="bg1"/>
          </a:solid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Viết một bài thơ tám chữ về đề tài quê hương hoặc gia đình.</a:t>
            </a:r>
            <a:endParaRPr lang="vi-VN" sz="4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FABCBD-8B82-9128-33F6-B232D96BD8CB}"/>
              </a:ext>
            </a:extLst>
          </p:cNvPr>
          <p:cNvSpPr/>
          <p:nvPr/>
        </p:nvSpPr>
        <p:spPr>
          <a:xfrm>
            <a:off x="858520" y="2850059"/>
            <a:ext cx="63398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đề tài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8534400" y="5593889"/>
            <a:ext cx="11007745" cy="4705811"/>
          </a:xfrm>
          <a:custGeom>
            <a:avLst/>
            <a:gdLst/>
            <a:ahLst/>
            <a:cxnLst/>
            <a:rect l="l" t="t" r="r" b="b"/>
            <a:pathLst>
              <a:path w="7315200" h="3127248">
                <a:moveTo>
                  <a:pt x="0" y="0"/>
                </a:moveTo>
                <a:lnTo>
                  <a:pt x="7315200" y="0"/>
                </a:lnTo>
                <a:lnTo>
                  <a:pt x="7315200" y="3127248"/>
                </a:lnTo>
                <a:lnTo>
                  <a:pt x="0" y="31272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F480565-B3D6-6B40-11F0-8491BE763F5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80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0600" y="2946400"/>
            <a:ext cx="526542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842760" y="2857500"/>
            <a:ext cx="1091184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5AA8E8A-6C53-1430-F8F1-2A375A88893E}"/>
              </a:ext>
            </a:extLst>
          </p:cNvPr>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F480565-B3D6-6B40-11F0-8491BE763F5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
        <p:nvSpPr>
          <p:cNvPr id="4" name="Freeform 4"/>
          <p:cNvSpPr/>
          <p:nvPr/>
        </p:nvSpPr>
        <p:spPr>
          <a:xfrm>
            <a:off x="8829803" y="5905500"/>
            <a:ext cx="6404358" cy="4114800"/>
          </a:xfrm>
          <a:custGeom>
            <a:avLst/>
            <a:gdLst/>
            <a:ahLst/>
            <a:cxnLst/>
            <a:rect l="l" t="t" r="r" b="b"/>
            <a:pathLst>
              <a:path w="6404358" h="4114800">
                <a:moveTo>
                  <a:pt x="0" y="0"/>
                </a:moveTo>
                <a:lnTo>
                  <a:pt x="6404358" y="0"/>
                </a:lnTo>
                <a:lnTo>
                  <a:pt x="6404358"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17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13180" y="2900680"/>
            <a:ext cx="5011420" cy="6586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định tình cảm, cảm xúc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yêu mến, nhớ thương, hạnh phúc, tự hào, tiếc nuối, bâng khuâng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29400" y="2882900"/>
            <a:ext cx="10744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EA556A2E-E80F-F1B4-0E32-FE99E394CF47}"/>
              </a:ext>
            </a:extLst>
          </p:cNvPr>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6CA24E1-89AB-E743-DA47-1CA5B61662A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
        <p:nvSpPr>
          <p:cNvPr id="4" name="Freeform 5"/>
          <p:cNvSpPr/>
          <p:nvPr/>
        </p:nvSpPr>
        <p:spPr>
          <a:xfrm>
            <a:off x="14173200" y="5143500"/>
            <a:ext cx="3657600" cy="5053679"/>
          </a:xfrm>
          <a:custGeom>
            <a:avLst/>
            <a:gdLst/>
            <a:ahLst/>
            <a:cxnLst/>
            <a:rect l="l" t="t" r="r" b="b"/>
            <a:pathLst>
              <a:path w="5956173" h="8229600">
                <a:moveTo>
                  <a:pt x="0" y="0"/>
                </a:moveTo>
                <a:lnTo>
                  <a:pt x="5956173" y="0"/>
                </a:lnTo>
                <a:lnTo>
                  <a:pt x="5956173"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2960" y="3009900"/>
            <a:ext cx="512064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6629400" y="3009900"/>
            <a:ext cx="480060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định tình cảm, cảm xúc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yêu mến, nhớ thương, hạnh phúc, tự hào, tiếc nuối, bâng khuâng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12115800" y="3009900"/>
            <a:ext cx="4932218"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Diễn tả dòng cảm xúc của em theo sự vận động của chi tiết, hình ảnh trong bài thơ. Sử dụng từ ngữ phù hợp để biểu đạt chính xác nhất cảm xúc của em</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hevron 1"/>
          <p:cNvSpPr/>
          <p:nvPr/>
        </p:nvSpPr>
        <p:spPr>
          <a:xfrm>
            <a:off x="6033793"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9" name="Chevron 8"/>
          <p:cNvSpPr/>
          <p:nvPr/>
        </p:nvSpPr>
        <p:spPr>
          <a:xfrm>
            <a:off x="11492207"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7E41F4EA-5013-B2CF-2DD8-7BCDBCA3A14E}"/>
              </a:ext>
            </a:extLst>
          </p:cNvPr>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9D3B6CC-ECAA-3233-E5BE-AEBBF9161F49}"/>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Tree>
    <p:extLst>
      <p:ext uri="{BB962C8B-B14F-4D97-AF65-F5344CB8AC3E}">
        <p14:creationId xmlns:p14="http://schemas.microsoft.com/office/powerpoint/2010/main" val="24186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040" y="2705100"/>
            <a:ext cx="167640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Ngắt 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linh hoạt, không bắt buộc tuân thủ theo đặc điểm của thể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vần chân, vần liền hoặc vần cách</a:t>
            </a:r>
          </a:p>
        </p:txBody>
      </p:sp>
      <p:sp>
        <p:nvSpPr>
          <p:cNvPr id="3" name="Rectangle 2"/>
          <p:cNvSpPr/>
          <p:nvPr/>
        </p:nvSpPr>
        <p:spPr>
          <a:xfrm>
            <a:off x="4191000" y="4686300"/>
            <a:ext cx="12157364"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hôm nay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sống trong lòng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Miền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Bắc </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Sờ lên ngực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trái tim</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thầm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nhắc </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tiếng thiêng liên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tiếng Miền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Nam</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nhớ không nguôi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ánh nắng màu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quên sao được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sắc trời xanh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biếc</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nhớ cả</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những người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quen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(Tế Hanh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Nhớ con sông quê hương)</a:t>
            </a:r>
            <a:endParaRPr kumimoji="0" lang="vi-VN" sz="8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FE7A6C7C-C178-B42D-8BB6-EDFB546EE013}"/>
              </a:ext>
            </a:extLst>
          </p:cNvPr>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2907624-3A1E-D243-2F9D-11213410EF2C}"/>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Gieo vần, ngắt nhịp</a:t>
            </a:r>
          </a:p>
        </p:txBody>
      </p:sp>
      <p:sp>
        <p:nvSpPr>
          <p:cNvPr id="5" name="Freeform 6">
            <a:extLst>
              <a:ext uri="{FF2B5EF4-FFF2-40B4-BE49-F238E27FC236}">
                <a16:creationId xmlns:a16="http://schemas.microsoft.com/office/drawing/2014/main" id="{C57CAF7C-B485-ECA3-8AD3-01753B4D7824}"/>
              </a:ext>
            </a:extLst>
          </p:cNvPr>
          <p:cNvSpPr/>
          <p:nvPr/>
        </p:nvSpPr>
        <p:spPr>
          <a:xfrm>
            <a:off x="-401319" y="7353300"/>
            <a:ext cx="4262034" cy="27432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5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EDDC377-DF89-AB5B-5F3F-C3CD6123AE29}"/>
              </a:ext>
            </a:extLst>
          </p:cNvPr>
          <p:cNvGrpSpPr/>
          <p:nvPr/>
        </p:nvGrpSpPr>
        <p:grpSpPr>
          <a:xfrm>
            <a:off x="609600" y="-3271836"/>
            <a:ext cx="13030200" cy="9369959"/>
            <a:chOff x="0" y="0"/>
            <a:chExt cx="4218789" cy="2167467"/>
          </a:xfrm>
          <a:solidFill>
            <a:schemeClr val="accent3">
              <a:lumMod val="20000"/>
              <a:lumOff val="80000"/>
            </a:schemeClr>
          </a:solidFill>
        </p:grpSpPr>
        <p:sp>
          <p:nvSpPr>
            <p:cNvPr id="3" name="Freeform 5">
              <a:extLst>
                <a:ext uri="{FF2B5EF4-FFF2-40B4-BE49-F238E27FC236}">
                  <a16:creationId xmlns:a16="http://schemas.microsoft.com/office/drawing/2014/main" id="{07F59693-EFF2-E5A1-08F8-C2A0D165BF22}"/>
                </a:ext>
              </a:extLst>
            </p:cNvPr>
            <p:cNvSpPr>
              <a:spLocks/>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grpFill/>
            <a:ln w="76200" cap="rnd">
              <a:solidFill>
                <a:srgbClr val="462718"/>
              </a:solidFill>
              <a:prstDash val="solid"/>
              <a:round/>
            </a:ln>
          </p:spPr>
          <p:txBody>
            <a:bodyPr/>
            <a:lstStyle/>
            <a:p>
              <a:endParaRPr lang="en-US"/>
            </a:p>
          </p:txBody>
        </p:sp>
        <p:sp>
          <p:nvSpPr>
            <p:cNvPr id="4" name="TextBox 6">
              <a:extLst>
                <a:ext uri="{FF2B5EF4-FFF2-40B4-BE49-F238E27FC236}">
                  <a16:creationId xmlns:a16="http://schemas.microsoft.com/office/drawing/2014/main" id="{7496AFD0-0EDD-29C7-611B-D95CB35D213B}"/>
                </a:ext>
              </a:extLst>
            </p:cNvPr>
            <p:cNvSpPr txBox="1"/>
            <p:nvPr/>
          </p:nvSpPr>
          <p:spPr>
            <a:xfrm>
              <a:off x="0" y="0"/>
              <a:ext cx="4218789" cy="2167467"/>
            </a:xfrm>
            <a:prstGeom prst="rect">
              <a:avLst/>
            </a:prstGeom>
            <a:grpFill/>
          </p:spPr>
          <p:txBody>
            <a:bodyPr lIns="50800" tIns="50800" rIns="50800" bIns="50800" rtlCol="0" anchor="ctr"/>
            <a:lstStyle/>
            <a:p>
              <a:pPr algn="ctr">
                <a:lnSpc>
                  <a:spcPts val="2851"/>
                </a:lnSpc>
              </a:pPr>
              <a:endParaRPr/>
            </a:p>
          </p:txBody>
        </p:sp>
      </p:grpSp>
      <p:sp>
        <p:nvSpPr>
          <p:cNvPr id="19" name="Rectangle 18">
            <a:extLst>
              <a:ext uri="{FF2B5EF4-FFF2-40B4-BE49-F238E27FC236}">
                <a16:creationId xmlns:a16="http://schemas.microsoft.com/office/drawing/2014/main" id="{AA891B22-B5F2-36C7-2BCA-40A728B5767F}"/>
              </a:ext>
            </a:extLst>
          </p:cNvPr>
          <p:cNvSpPr/>
          <p:nvPr/>
        </p:nvSpPr>
        <p:spPr>
          <a:xfrm>
            <a:off x="1066800" y="4232420"/>
            <a:ext cx="10972800" cy="1015663"/>
          </a:xfrm>
          <a:prstGeom prst="rect">
            <a:avLst/>
          </a:prstGeom>
        </p:spPr>
        <p:txBody>
          <a:bodyPr wrap="square">
            <a:spAutoFit/>
          </a:bodyPr>
          <a:lstStyle/>
          <a:p>
            <a:pPr algn="ctr"/>
            <a:r>
              <a:rPr lang="en-US" sz="6000" dirty="0" err="1">
                <a:latin typeface="#9Slide04 Spectral Bold" panose="02020802060000000000" pitchFamily="18" charset="0"/>
              </a:rPr>
              <a:t>Tập</a:t>
            </a:r>
            <a:r>
              <a:rPr lang="en-US" sz="6000" dirty="0">
                <a:latin typeface="#9Slide04 Spectral Bold" panose="02020802060000000000" pitchFamily="18" charset="0"/>
              </a:rPr>
              <a:t> </a:t>
            </a:r>
            <a:r>
              <a:rPr lang="en-US" sz="6000" dirty="0" err="1">
                <a:latin typeface="#9Slide04 Spectral Bold" panose="02020802060000000000" pitchFamily="18" charset="0"/>
              </a:rPr>
              <a:t>làm</a:t>
            </a:r>
            <a:r>
              <a:rPr lang="en-US" sz="6000" dirty="0">
                <a:latin typeface="#9Slide04 Spectral Bold" panose="02020802060000000000" pitchFamily="18" charset="0"/>
              </a:rPr>
              <a:t> </a:t>
            </a:r>
            <a:r>
              <a:rPr lang="en-US" sz="6000" dirty="0" err="1">
                <a:latin typeface="#9Slide04 Spectral Bold" panose="02020802060000000000" pitchFamily="18" charset="0"/>
              </a:rPr>
              <a:t>thơ</a:t>
            </a:r>
            <a:r>
              <a:rPr lang="en-US" sz="6000" dirty="0">
                <a:latin typeface="#9Slide04 Spectral Bold" panose="02020802060000000000" pitchFamily="18" charset="0"/>
              </a:rPr>
              <a:t> </a:t>
            </a:r>
            <a:r>
              <a:rPr lang="en-US" sz="6000" dirty="0" err="1">
                <a:latin typeface="#9Slide04 Spectral Bold" panose="02020802060000000000" pitchFamily="18" charset="0"/>
              </a:rPr>
              <a:t>tám</a:t>
            </a:r>
            <a:r>
              <a:rPr lang="en-US" sz="6000" dirty="0">
                <a:latin typeface="#9Slide04 Spectral Bold" panose="02020802060000000000" pitchFamily="18" charset="0"/>
              </a:rPr>
              <a:t> </a:t>
            </a:r>
            <a:r>
              <a:rPr lang="en-US" sz="6000" dirty="0" err="1">
                <a:latin typeface="#9Slide04 Spectral Bold" panose="02020802060000000000" pitchFamily="18" charset="0"/>
              </a:rPr>
              <a:t>chữ</a:t>
            </a:r>
            <a:endParaRPr lang="vi-VN" sz="6000" dirty="0">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838200" y="1046268"/>
            <a:ext cx="12344400" cy="1569660"/>
          </a:xfrm>
          <a:prstGeom prst="rect">
            <a:avLst/>
          </a:prstGeom>
        </p:spPr>
        <p:txBody>
          <a:bodyPr wrap="square">
            <a:spAutoFit/>
          </a:bodyPr>
          <a:lstStyle/>
          <a:p>
            <a:pPr algn="ctr"/>
            <a:r>
              <a:rPr lang="en-US" sz="4800" dirty="0" err="1">
                <a:latin typeface="#9Slide07 SVNBango" panose="02000000000000000000" pitchFamily="2" charset="0"/>
              </a:rPr>
              <a:t>Bài</a:t>
            </a:r>
            <a:r>
              <a:rPr lang="en-US" sz="4800" dirty="0">
                <a:latin typeface="#9Slide07 SVNBango" panose="02000000000000000000" pitchFamily="2" charset="0"/>
              </a:rPr>
              <a:t> 7.</a:t>
            </a:r>
          </a:p>
          <a:p>
            <a:pPr algn="ctr"/>
            <a:r>
              <a:rPr lang="vi-VN" sz="4800" b="0" i="0" dirty="0">
                <a:effectLst/>
                <a:latin typeface="#9Slide07 SVNBango" panose="02000000000000000000" pitchFamily="2" charset="0"/>
              </a:rPr>
              <a:t>Thơ</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tám</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chữ</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và</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thơ</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tự</a:t>
            </a:r>
            <a:r>
              <a:rPr lang="en-US" sz="4800" b="0" i="0" dirty="0">
                <a:effectLst/>
                <a:latin typeface="#9Slide07 SVNBango" panose="02000000000000000000" pitchFamily="2" charset="0"/>
              </a:rPr>
              <a:t> do</a:t>
            </a:r>
            <a:endParaRPr lang="vi-VN" sz="4000" b="0" i="0" dirty="0">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381000" y="2938956"/>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5" name="Freeform 4">
            <a:extLst>
              <a:ext uri="{FF2B5EF4-FFF2-40B4-BE49-F238E27FC236}">
                <a16:creationId xmlns:a16="http://schemas.microsoft.com/office/drawing/2014/main" id="{C1FE0715-8D9A-D779-21EE-8178BD610E8E}"/>
              </a:ext>
            </a:extLst>
          </p:cNvPr>
          <p:cNvSpPr/>
          <p:nvPr/>
        </p:nvSpPr>
        <p:spPr>
          <a:xfrm>
            <a:off x="7239000" y="4216092"/>
            <a:ext cx="10515600" cy="6177915"/>
          </a:xfrm>
          <a:custGeom>
            <a:avLst/>
            <a:gdLst/>
            <a:ahLst/>
            <a:cxnLst/>
            <a:rect l="l" t="t" r="r" b="b"/>
            <a:pathLst>
              <a:path w="7003915" h="4114800">
                <a:moveTo>
                  <a:pt x="0" y="0"/>
                </a:moveTo>
                <a:lnTo>
                  <a:pt x="7003915" y="0"/>
                </a:lnTo>
                <a:lnTo>
                  <a:pt x="70039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8314999"/>
              </p:ext>
            </p:extLst>
          </p:nvPr>
        </p:nvGraphicFramePr>
        <p:xfrm>
          <a:off x="457200" y="2171700"/>
          <a:ext cx="17373600" cy="7071360"/>
        </p:xfrm>
        <a:graphic>
          <a:graphicData uri="http://schemas.openxmlformats.org/drawingml/2006/table">
            <a:tbl>
              <a:tblPr firstRow="1" bandRow="1">
                <a:tableStyleId>{5940675A-B579-460E-94D1-54222C63F5DA}</a:tableStyleId>
              </a:tblPr>
              <a:tblGrid>
                <a:gridCol w="4800600">
                  <a:extLst>
                    <a:ext uri="{9D8B030D-6E8A-4147-A177-3AD203B41FA5}">
                      <a16:colId xmlns:a16="http://schemas.microsoft.com/office/drawing/2014/main" val="3802173407"/>
                    </a:ext>
                  </a:extLst>
                </a:gridCol>
                <a:gridCol w="12573000">
                  <a:extLst>
                    <a:ext uri="{9D8B030D-6E8A-4147-A177-3AD203B41FA5}">
                      <a16:colId xmlns:a16="http://schemas.microsoft.com/office/drawing/2014/main" val="1733189099"/>
                    </a:ext>
                  </a:extLst>
                </a:gridCol>
              </a:tblGrid>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r>
                        <a:rPr lang="en-US" sz="4400" b="1" dirty="0">
                          <a:latin typeface="Times New Roman" panose="02020603050405020304" pitchFamily="18" charset="0"/>
                          <a:cs typeface="Times New Roman" panose="02020603050405020304" pitchFamily="18" charset="0"/>
                        </a:rPr>
                        <a:t> </a:t>
                      </a: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Nêu ấn tượng chung về chi tiết, hình ảnh gợi cho em nhiều cảm xúc</a:t>
                      </a:r>
                      <a:r>
                        <a:rPr lang="en-US" sz="4400" dirty="0">
                          <a:latin typeface="Times New Roman" panose="02020603050405020304" pitchFamily="18" charset="0"/>
                          <a:cs typeface="Times New Roman" panose="02020603050405020304" pitchFamily="18" charset="0"/>
                        </a:rPr>
                        <a:t> hay</a:t>
                      </a:r>
                      <a:r>
                        <a:rPr lang="vi-VN" sz="4400" dirty="0">
                          <a:latin typeface="Times New Roman" panose="02020603050405020304" pitchFamily="18" charset="0"/>
                          <a:cs typeface="Times New Roman" panose="02020603050405020304" pitchFamily="18" charset="0"/>
                        </a:rPr>
                        <a:t> giới thiệu, miêu tả đặc điểm của đối tượng được thể hiện trong bài thơ</a:t>
                      </a:r>
                    </a:p>
                  </a:txBody>
                  <a:tcPr/>
                </a:tc>
                <a:extLst>
                  <a:ext uri="{0D108BD9-81ED-4DB2-BD59-A6C34878D82A}">
                    <a16:rowId xmlns:a16="http://schemas.microsoft.com/office/drawing/2014/main" val="1657744328"/>
                  </a:ext>
                </a:extLst>
              </a:tr>
              <a:tr h="370840">
                <a:tc>
                  <a:txBody>
                    <a:bodyPr/>
                    <a:lstStyle/>
                    <a:p>
                      <a:pPr algn="just"/>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4400" dirty="0">
                          <a:latin typeface="Times New Roman" panose="02020603050405020304" pitchFamily="18" charset="0"/>
                          <a:cs typeface="Times New Roman" panose="02020603050405020304" pitchFamily="18" charset="0"/>
                        </a:rPr>
                        <a:t>Phát triển cảm xúc dựa trên câu thơ đầu bằng cách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cảm xúc về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4545925"/>
                  </a:ext>
                </a:extLst>
              </a:tr>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k</a:t>
                      </a:r>
                      <a:r>
                        <a:rPr lang="vi-VN" sz="4400" b="1" dirty="0">
                          <a:latin typeface="Times New Roman" panose="02020603050405020304" pitchFamily="18" charset="0"/>
                          <a:cs typeface="Times New Roman" panose="02020603050405020304" pitchFamily="18" charset="0"/>
                        </a:rPr>
                        <a:t>ết thúc</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những suy tư, chiêm nghiệm, thông điệp muốn chuyển tải tới người đọc</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9566600"/>
                  </a:ext>
                </a:extLst>
              </a:tr>
              <a:tr h="370840">
                <a:tc gridSpan="2">
                  <a:txBody>
                    <a:bodyPr/>
                    <a:lstStyle/>
                    <a:p>
                      <a:pPr algn="just"/>
                      <a:r>
                        <a:rPr lang="en-US" sz="4400" b="1" dirty="0" err="1">
                          <a:latin typeface="Times New Roman" panose="02020603050405020304" pitchFamily="18" charset="0"/>
                          <a:cs typeface="Times New Roman" panose="02020603050405020304" pitchFamily="18" charset="0"/>
                        </a:rPr>
                        <a:t>Lưu</a:t>
                      </a:r>
                      <a:r>
                        <a:rPr lang="en-US" sz="4400" b="1"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BPTT….</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262034105"/>
                  </a:ext>
                </a:extLst>
              </a:tr>
            </a:tbl>
          </a:graphicData>
        </a:graphic>
      </p:graphicFrame>
      <p:sp>
        <p:nvSpPr>
          <p:cNvPr id="2" name="Rectangle 1">
            <a:extLst>
              <a:ext uri="{FF2B5EF4-FFF2-40B4-BE49-F238E27FC236}">
                <a16:creationId xmlns:a16="http://schemas.microsoft.com/office/drawing/2014/main" id="{1E2E4E7E-2A1A-BCD4-FFA9-58EEE4EE69F9}"/>
              </a:ext>
            </a:extLst>
          </p:cNvPr>
          <p:cNvSpPr/>
          <p:nvPr/>
        </p:nvSpPr>
        <p:spPr>
          <a:xfrm>
            <a:off x="-381000" y="495300"/>
            <a:ext cx="19050000" cy="76944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9Slide04 Spectral Bold" panose="02020802060000000000"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Viết</a:t>
            </a:r>
            <a:endParaRPr kumimoji="0" lang="vi-VN" sz="44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Tree>
    <p:extLst>
      <p:ext uri="{BB962C8B-B14F-4D97-AF65-F5344CB8AC3E}">
        <p14:creationId xmlns:p14="http://schemas.microsoft.com/office/powerpoint/2010/main" val="417453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90B6EE-4647-DDD0-F70B-DE62FF5D3E33}"/>
              </a:ext>
            </a:extLst>
          </p:cNvPr>
          <p:cNvSpPr/>
          <p:nvPr/>
        </p:nvSpPr>
        <p:spPr>
          <a:xfrm>
            <a:off x="-381000" y="495300"/>
            <a:ext cx="19050000" cy="76944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hỉnh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p:cNvGraphicFramePr>
            <a:graphicFrameLocks noGrp="1"/>
          </p:cNvGraphicFramePr>
          <p:nvPr/>
        </p:nvGraphicFramePr>
        <p:xfrm>
          <a:off x="381000" y="1943100"/>
          <a:ext cx="17526001" cy="7696201"/>
        </p:xfrm>
        <a:graphic>
          <a:graphicData uri="http://schemas.openxmlformats.org/drawingml/2006/table">
            <a:tbl>
              <a:tblPr firstRow="1" bandRow="1">
                <a:tableStyleId>{5C22544A-7EE6-4342-B048-85BDC9FD1C3A}</a:tableStyleId>
              </a:tblPr>
              <a:tblGrid>
                <a:gridCol w="2300288">
                  <a:extLst>
                    <a:ext uri="{9D8B030D-6E8A-4147-A177-3AD203B41FA5}">
                      <a16:colId xmlns:a16="http://schemas.microsoft.com/office/drawing/2014/main" val="1443705695"/>
                    </a:ext>
                  </a:extLst>
                </a:gridCol>
                <a:gridCol w="9858375">
                  <a:extLst>
                    <a:ext uri="{9D8B030D-6E8A-4147-A177-3AD203B41FA5}">
                      <a16:colId xmlns:a16="http://schemas.microsoft.com/office/drawing/2014/main" val="2736051906"/>
                    </a:ext>
                  </a:extLst>
                </a:gridCol>
                <a:gridCol w="1862138">
                  <a:extLst>
                    <a:ext uri="{9D8B030D-6E8A-4147-A177-3AD203B41FA5}">
                      <a16:colId xmlns:a16="http://schemas.microsoft.com/office/drawing/2014/main" val="3374301702"/>
                    </a:ext>
                  </a:extLst>
                </a:gridCol>
                <a:gridCol w="3505200">
                  <a:extLst>
                    <a:ext uri="{9D8B030D-6E8A-4147-A177-3AD203B41FA5}">
                      <a16:colId xmlns:a16="http://schemas.microsoft.com/office/drawing/2014/main" val="1980237047"/>
                    </a:ext>
                  </a:extLst>
                </a:gridCol>
              </a:tblGrid>
              <a:tr h="868926">
                <a:tc gridSpan="2">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Tiêu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Đạt</a:t>
                      </a:r>
                      <a:r>
                        <a:rPr lang="en-US" sz="4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Chưa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đạt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89491125"/>
                  </a:ext>
                </a:extLst>
              </a:tr>
              <a:tr h="1613719">
                <a:tc rowSpan="5">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Hình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Đảm bảo đúng số lượng tiếng trong mỗi câu thơ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2752835"/>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Gieo vần đúng quy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305078"/>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Nhịp thơ phù hợp với cảm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0746373"/>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hình ảnh biểu tượng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311133"/>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sử dụng biện pháp tu từ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39172"/>
                  </a:ext>
                </a:extLst>
              </a:tr>
              <a:tr h="868926">
                <a:tc rowSpan="2">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Nội</a:t>
                      </a:r>
                      <a:r>
                        <a:rPr lang="en-US" sz="4400" b="1" dirty="0">
                          <a:solidFill>
                            <a:schemeClr val="tx1"/>
                          </a:solidFill>
                          <a:latin typeface="Times New Roman" panose="02020603050405020304" pitchFamily="18" charset="0"/>
                          <a:cs typeface="Times New Roman" panose="02020603050405020304"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xúc</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dị</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352789"/>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điệp</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ý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nghĩa</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0098029"/>
                  </a:ext>
                </a:extLst>
              </a:tr>
            </a:tbl>
          </a:graphicData>
        </a:graphic>
      </p:graphicFrame>
      <p:pic>
        <p:nvPicPr>
          <p:cNvPr id="5" name="Picture 4">
            <a:extLst>
              <a:ext uri="{FF2B5EF4-FFF2-40B4-BE49-F238E27FC236}">
                <a16:creationId xmlns:a16="http://schemas.microsoft.com/office/drawing/2014/main" id="{4FAD8E19-C179-FB22-EEE3-BE40A85815F8}"/>
              </a:ext>
            </a:extLst>
          </p:cNvPr>
          <p:cNvPicPr>
            <a:picLocks noChangeAspect="1"/>
          </p:cNvPicPr>
          <p:nvPr/>
        </p:nvPicPr>
        <p:blipFill>
          <a:blip r:embed="rId3"/>
          <a:stretch>
            <a:fillRect/>
          </a:stretch>
        </p:blipFill>
        <p:spPr>
          <a:xfrm>
            <a:off x="13792200" y="4305300"/>
            <a:ext cx="4784755" cy="6819900"/>
          </a:xfrm>
          <a:prstGeom prst="rect">
            <a:avLst/>
          </a:prstGeom>
        </p:spPr>
      </p:pic>
      <p:sp>
        <p:nvSpPr>
          <p:cNvPr id="4" name="Rectangle 3"/>
          <p:cNvSpPr/>
          <p:nvPr/>
        </p:nvSpPr>
        <p:spPr>
          <a:xfrm>
            <a:off x="4572000" y="4266337"/>
            <a:ext cx="9144000" cy="369332"/>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89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13247-51A3-1FF4-FDA4-1E2463996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00" y="1562100"/>
            <a:ext cx="7772400" cy="7772400"/>
          </a:xfrm>
          <a:prstGeom prst="rect">
            <a:avLst/>
          </a:prstGeom>
        </p:spPr>
      </p:pic>
      <p:pic>
        <p:nvPicPr>
          <p:cNvPr id="5" name="Picture 4">
            <a:extLst>
              <a:ext uri="{FF2B5EF4-FFF2-40B4-BE49-F238E27FC236}">
                <a16:creationId xmlns:a16="http://schemas.microsoft.com/office/drawing/2014/main" id="{2224FD69-783A-44EE-9D4C-3F929D327CB4}"/>
              </a:ext>
            </a:extLst>
          </p:cNvPr>
          <p:cNvPicPr>
            <a:picLocks noChangeAspect="1"/>
          </p:cNvPicPr>
          <p:nvPr/>
        </p:nvPicPr>
        <p:blipFill>
          <a:blip r:embed="rId4"/>
          <a:stretch>
            <a:fillRect/>
          </a:stretch>
        </p:blipFill>
        <p:spPr>
          <a:xfrm>
            <a:off x="2667000" y="0"/>
            <a:ext cx="7221948" cy="10287000"/>
          </a:xfrm>
          <a:prstGeom prst="rect">
            <a:avLst/>
          </a:prstGeom>
        </p:spPr>
      </p:pic>
      <p:sp>
        <p:nvSpPr>
          <p:cNvPr id="2" name="Freeform 6">
            <a:extLst>
              <a:ext uri="{FF2B5EF4-FFF2-40B4-BE49-F238E27FC236}">
                <a16:creationId xmlns:a16="http://schemas.microsoft.com/office/drawing/2014/main" id="{9B458E7F-DFA4-F1CB-C107-5405A9D40395}"/>
              </a:ext>
            </a:extLst>
          </p:cNvPr>
          <p:cNvSpPr/>
          <p:nvPr/>
        </p:nvSpPr>
        <p:spPr>
          <a:xfrm>
            <a:off x="14097000" y="7200900"/>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2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8922" y="1485900"/>
            <a:ext cx="10614536" cy="1323439"/>
          </a:xfrm>
          <a:prstGeom prst="rect">
            <a:avLst/>
          </a:prstGeom>
          <a:noFill/>
        </p:spPr>
        <p:txBody>
          <a:bodyPr wrap="square" rtlCol="0">
            <a:spAutoFit/>
          </a:bodyPr>
          <a:lstStyle/>
          <a:p>
            <a:pPr algn="ctr"/>
            <a:r>
              <a:rPr lang="en-US" sz="8000" b="1" dirty="0" err="1">
                <a:solidFill>
                  <a:srgbClr val="FF0000"/>
                </a:solidFill>
                <a:latin typeface="#9Slide07 SVNGuerrilla" panose="00000500000000000000" pitchFamily="2" charset="0"/>
                <a:cs typeface="Times New Roman" panose="02020603050405020304" pitchFamily="18" charset="0"/>
              </a:rPr>
              <a:t>Góc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thơ</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6" name="Freeform 6"/>
          <p:cNvSpPr/>
          <p:nvPr/>
        </p:nvSpPr>
        <p:spPr>
          <a:xfrm>
            <a:off x="-381000" y="0"/>
            <a:ext cx="9907190" cy="10096500"/>
          </a:xfrm>
          <a:custGeom>
            <a:avLst/>
            <a:gdLst/>
            <a:ahLst/>
            <a:cxnLst/>
            <a:rect l="l" t="t" r="r" b="b"/>
            <a:pathLst>
              <a:path w="3511715" h="3578818">
                <a:moveTo>
                  <a:pt x="0" y="0"/>
                </a:moveTo>
                <a:lnTo>
                  <a:pt x="3511715" y="0"/>
                </a:lnTo>
                <a:lnTo>
                  <a:pt x="3511715" y="3578817"/>
                </a:lnTo>
                <a:lnTo>
                  <a:pt x="0" y="3578817"/>
                </a:lnTo>
                <a:lnTo>
                  <a:pt x="0" y="0"/>
                </a:lnTo>
                <a:close/>
              </a:path>
            </a:pathLst>
          </a:custGeom>
          <a:blipFill>
            <a:blip r:embed="rId3"/>
            <a:stretch>
              <a:fillRect/>
            </a:stretch>
          </a:blipFill>
        </p:spPr>
        <p:txBody>
          <a:bodyPr/>
          <a:lstStyle/>
          <a:p>
            <a:endParaRPr lang="en-US"/>
          </a:p>
        </p:txBody>
      </p:sp>
      <p:sp>
        <p:nvSpPr>
          <p:cNvPr id="7" name="Freeform 7"/>
          <p:cNvSpPr/>
          <p:nvPr/>
        </p:nvSpPr>
        <p:spPr>
          <a:xfrm>
            <a:off x="10591800" y="4381500"/>
            <a:ext cx="7696200" cy="5905500"/>
          </a:xfrm>
          <a:custGeom>
            <a:avLst/>
            <a:gdLst/>
            <a:ahLst/>
            <a:cxnLst/>
            <a:rect l="l" t="t" r="r" b="b"/>
            <a:pathLst>
              <a:path w="4553602" h="4114800">
                <a:moveTo>
                  <a:pt x="0" y="0"/>
                </a:moveTo>
                <a:lnTo>
                  <a:pt x="4553602" y="0"/>
                </a:lnTo>
                <a:lnTo>
                  <a:pt x="45536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20880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B87BF20E-FD7F-740A-5693-65FC3FBB8533}"/>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chemeClr val="bg1"/>
          </a:solidFill>
        </p:spPr>
        <p:txBody>
          <a:bodyPr/>
          <a:lstStyle/>
          <a:p>
            <a:endParaRPr lang="en-US"/>
          </a:p>
        </p:txBody>
      </p:sp>
      <p:sp>
        <p:nvSpPr>
          <p:cNvPr id="10" name="TextBox 9"/>
          <p:cNvSpPr txBox="1"/>
          <p:nvPr/>
        </p:nvSpPr>
        <p:spPr>
          <a:xfrm>
            <a:off x="7284844" y="2476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id="{CC32A91C-C472-1EB9-F407-585EFF4E1C56}"/>
              </a:ext>
            </a:extLst>
          </p:cNvPr>
          <p:cNvSpPr/>
          <p:nvPr/>
        </p:nvSpPr>
        <p:spPr>
          <a:xfrm>
            <a:off x="609600" y="1411024"/>
            <a:ext cx="7894748" cy="789474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7768192"/>
              </p:ext>
            </p:extLst>
          </p:nvPr>
        </p:nvGraphicFramePr>
        <p:xfrm>
          <a:off x="533400" y="2400300"/>
          <a:ext cx="17449800" cy="3535680"/>
        </p:xfrm>
        <a:graphic>
          <a:graphicData uri="http://schemas.openxmlformats.org/drawingml/2006/table">
            <a:tbl>
              <a:tblPr firstRow="1" bandRow="1">
                <a:tableStyleId>{5940675A-B579-460E-94D1-54222C63F5DA}</a:tableStyleId>
              </a:tblPr>
              <a:tblGrid>
                <a:gridCol w="3432747">
                  <a:extLst>
                    <a:ext uri="{9D8B030D-6E8A-4147-A177-3AD203B41FA5}">
                      <a16:colId xmlns:a16="http://schemas.microsoft.com/office/drawing/2014/main" val="148078159"/>
                    </a:ext>
                  </a:extLst>
                </a:gridCol>
                <a:gridCol w="14017053">
                  <a:extLst>
                    <a:ext uri="{9D8B030D-6E8A-4147-A177-3AD203B41FA5}">
                      <a16:colId xmlns:a16="http://schemas.microsoft.com/office/drawing/2014/main" val="1656196502"/>
                    </a:ext>
                  </a:extLst>
                </a:gridCol>
              </a:tblGrid>
              <a:tr h="741680">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Khái</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niệm</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400" dirty="0">
                          <a:solidFill>
                            <a:schemeClr val="tx1"/>
                          </a:solidFill>
                          <a:latin typeface="Times New Roman" panose="02020603050405020304" pitchFamily="18" charset="0"/>
                          <a:cs typeface="Times New Roman" panose="02020603050405020304" pitchFamily="18" charset="0"/>
                        </a:rPr>
                        <a:t>L</a:t>
                      </a:r>
                      <a:r>
                        <a:rPr lang="vi-VN" sz="4400" dirty="0">
                          <a:solidFill>
                            <a:schemeClr val="tx1"/>
                          </a:solidFill>
                          <a:latin typeface="Times New Roman" panose="02020603050405020304" pitchFamily="18" charset="0"/>
                          <a:cs typeface="Times New Roman" panose="02020603050405020304" pitchFamily="18" charset="0"/>
                        </a:rPr>
                        <a:t>à thể thơ trong đó mỗi dòng thơ có tám chữ (tiếng)</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11004261"/>
                  </a:ext>
                </a:extLst>
              </a:tr>
              <a:tr h="2133600">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Đặc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hình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lượng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chia </a:t>
                      </a:r>
                      <a:r>
                        <a:rPr lang="en-US" sz="4400" dirty="0" err="1">
                          <a:solidFill>
                            <a:schemeClr val="tx1"/>
                          </a:solidFill>
                          <a:latin typeface="Times New Roman" panose="02020603050405020304" pitchFamily="18" charset="0"/>
                          <a:cs typeface="Times New Roman" panose="02020603050405020304" pitchFamily="18" charset="0"/>
                        </a:rPr>
                        <a:t>khổ</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Nhịp</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thơ</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ngắt nhịp đa dạng</a:t>
                      </a:r>
                      <a:r>
                        <a:rPr lang="en-US" sz="4400" dirty="0">
                          <a:solidFill>
                            <a:schemeClr val="tx1"/>
                          </a:solidFill>
                          <a:latin typeface="Times New Roman" panose="02020603050405020304" pitchFamily="18" charset="0"/>
                          <a:cs typeface="Times New Roman" panose="02020603050405020304" pitchFamily="18" charset="0"/>
                        </a:rPr>
                        <a:t>:</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3/3/2 hoặc 3/2/3,</a:t>
                      </a:r>
                      <a:r>
                        <a:rPr lang="en-US" sz="4400" dirty="0">
                          <a:solidFill>
                            <a:schemeClr val="tx1"/>
                          </a:solidFill>
                          <a:latin typeface="Times New Roman" panose="02020603050405020304" pitchFamily="18" charset="0"/>
                          <a:cs typeface="Times New Roman" panose="02020603050405020304" pitchFamily="18" charset="0"/>
                        </a:rPr>
                        <a:t>4/4</a:t>
                      </a:r>
                      <a:r>
                        <a:rPr lang="vi-VN" sz="4400" dirty="0">
                          <a:solidFill>
                            <a:schemeClr val="tx1"/>
                          </a:solidFill>
                          <a:latin typeface="Times New Roman" panose="02020603050405020304" pitchFamily="18" charset="0"/>
                          <a:cs typeface="Times New Roman" panose="02020603050405020304" pitchFamily="18" charset="0"/>
                        </a:rPr>
                        <a:t> </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a:solidFill>
                            <a:schemeClr val="tx1"/>
                          </a:solidFill>
                          <a:latin typeface="Times New Roman" panose="02020603050405020304" pitchFamily="18" charset="0"/>
                          <a:cs typeface="Times New Roman" panose="02020603050405020304" pitchFamily="18" charset="0"/>
                        </a:rPr>
                        <a:t>G</a:t>
                      </a:r>
                      <a:r>
                        <a:rPr lang="vi-VN" sz="4400" b="1" dirty="0">
                          <a:solidFill>
                            <a:schemeClr val="tx1"/>
                          </a:solidFill>
                          <a:latin typeface="Times New Roman" panose="02020603050405020304" pitchFamily="18" charset="0"/>
                          <a:cs typeface="Times New Roman" panose="02020603050405020304" pitchFamily="18" charset="0"/>
                        </a:rPr>
                        <a:t>ieo vần</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theo nhiều cách khác nhau nhưng phổ biến nhất là vần chân</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07238525"/>
                  </a:ext>
                </a:extLst>
              </a:tr>
            </a:tbl>
          </a:graphicData>
        </a:graphic>
      </p:graphicFrame>
      <p:sp>
        <p:nvSpPr>
          <p:cNvPr id="3" name="Rectangle 2"/>
          <p:cNvSpPr/>
          <p:nvPr/>
        </p:nvSpPr>
        <p:spPr>
          <a:xfrm>
            <a:off x="-76200" y="525355"/>
            <a:ext cx="18288000" cy="1075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19500" y="647700"/>
            <a:ext cx="11049000" cy="830997"/>
          </a:xfrm>
          <a:prstGeom prst="rect">
            <a:avLst/>
          </a:prstGeom>
        </p:spPr>
        <p:txBody>
          <a:bodyPr wrap="square">
            <a:spAutoFit/>
          </a:bodyPr>
          <a:lstStyle/>
          <a:p>
            <a:pPr lvl="0" algn="ctr">
              <a:defRPr/>
            </a:pPr>
            <a:r>
              <a:rPr lang="en-US" sz="4800" b="1" dirty="0" err="1">
                <a:solidFill>
                  <a:prstClr val="black"/>
                </a:solidFill>
                <a:latin typeface="#9Slide04 Spectral Bold" panose="02020802060000000000" pitchFamily="18" charset="0"/>
                <a:cs typeface="Times New Roman" panose="02020603050405020304" pitchFamily="18" charset="0"/>
              </a:rPr>
              <a:t>Thơ</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tám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chữ</a:t>
            </a:r>
            <a:endParaRPr lang="vi-VN" sz="4800" dirty="0">
              <a:solidFill>
                <a:prstClr val="black"/>
              </a:solidFill>
              <a:latin typeface="#9Slide04 Spectral Bold" panose="02020802060000000000" pitchFamily="18" charset="0"/>
            </a:endParaRPr>
          </a:p>
        </p:txBody>
      </p:sp>
      <p:pic>
        <p:nvPicPr>
          <p:cNvPr id="6" name="Picture 5" descr="A cartoon of a space scene&#10;&#10;Description automatically generated with medium confidence">
            <a:extLst>
              <a:ext uri="{FF2B5EF4-FFF2-40B4-BE49-F238E27FC236}">
                <a16:creationId xmlns:a16="http://schemas.microsoft.com/office/drawing/2014/main" id="{9732DBE4-8097-EF71-533D-2CC4F7096C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6600" y="5524500"/>
            <a:ext cx="7224171" cy="5476952"/>
          </a:xfrm>
          <a:prstGeom prst="rect">
            <a:avLst/>
          </a:prstGeom>
        </p:spPr>
      </p:pic>
    </p:spTree>
    <p:extLst>
      <p:ext uri="{BB962C8B-B14F-4D97-AF65-F5344CB8AC3E}">
        <p14:creationId xmlns:p14="http://schemas.microsoft.com/office/powerpoint/2010/main" val="128152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7370049"/>
            <a:ext cx="60198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điệp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p:cNvSpPr/>
          <p:nvPr/>
        </p:nvSpPr>
        <p:spPr>
          <a:xfrm>
            <a:off x="7626181" y="4559484"/>
            <a:ext cx="3898773" cy="4114800"/>
          </a:xfrm>
          <a:custGeom>
            <a:avLst/>
            <a:gdLst/>
            <a:ahLst/>
            <a:cxnLst/>
            <a:rect l="l" t="t" r="r" b="b"/>
            <a:pathLst>
              <a:path w="3898773" h="4114800">
                <a:moveTo>
                  <a:pt x="0" y="0"/>
                </a:moveTo>
                <a:lnTo>
                  <a:pt x="3898773" y="0"/>
                </a:lnTo>
                <a:lnTo>
                  <a:pt x="3898773"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FDEBC887-78FF-CD1C-44F5-3C2C614EE5C6}"/>
              </a:ext>
            </a:extLst>
          </p:cNvPr>
          <p:cNvSpPr/>
          <p:nvPr/>
        </p:nvSpPr>
        <p:spPr>
          <a:xfrm>
            <a:off x="2831867" y="2552700"/>
            <a:ext cx="134874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anose="02020603050405020304" pitchFamily="18" charset="0"/>
                <a:cs typeface="Times New Roman" panose="02020603050405020304" pitchFamily="18" charset="0"/>
              </a:rPr>
              <a:t>Đảm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mỗi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dòng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nhịp</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70D6282A-B610-135F-EEE7-468208AE16A6}"/>
              </a:ext>
            </a:extLst>
          </p:cNvPr>
          <p:cNvSpPr/>
          <p:nvPr/>
        </p:nvSpPr>
        <p:spPr>
          <a:xfrm>
            <a:off x="11956047" y="7370049"/>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0" y="486414"/>
            <a:ext cx="18288000" cy="1075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19500" y="647700"/>
            <a:ext cx="11049000" cy="830997"/>
          </a:xfrm>
          <a:prstGeom prst="rect">
            <a:avLst/>
          </a:prstGeom>
        </p:spPr>
        <p:txBody>
          <a:bodyPr wrap="square">
            <a:spAutoFit/>
          </a:bodyPr>
          <a:lstStyle/>
          <a:p>
            <a:pPr lvl="0" algn="ctr">
              <a:defRPr/>
            </a:pPr>
            <a:r>
              <a:rPr lang="en-US" sz="4800" b="1" dirty="0" err="1">
                <a:solidFill>
                  <a:prstClr val="black"/>
                </a:solidFill>
                <a:latin typeface="#9Slide04 Spectral Bold" panose="02020802060000000000" pitchFamily="18" charset="0"/>
                <a:cs typeface="Times New Roman" panose="02020603050405020304" pitchFamily="18" charset="0"/>
              </a:rPr>
              <a:t>Yêu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cầu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khi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làm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một</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bài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thơ</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tám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chữ</a:t>
            </a:r>
            <a:endParaRPr lang="vi-VN" sz="4800" dirty="0">
              <a:solidFill>
                <a:prstClr val="black"/>
              </a:solidFill>
              <a:latin typeface="#9Slide04 Spectral Bold" panose="02020802060000000000" pitchFamily="18" charset="0"/>
            </a:endParaRPr>
          </a:p>
        </p:txBody>
      </p:sp>
    </p:spTree>
    <p:extLst>
      <p:ext uri="{BB962C8B-B14F-4D97-AF65-F5344CB8AC3E}">
        <p14:creationId xmlns:p14="http://schemas.microsoft.com/office/powerpoint/2010/main" val="332488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41D68A3E-32E9-BCD3-A51D-2C2927073D9E}"/>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chemeClr val="bg1"/>
          </a:solidFill>
        </p:spPr>
        <p:txBody>
          <a:bodyPr/>
          <a:lstStyle/>
          <a:p>
            <a:endParaRPr lang="en-US"/>
          </a:p>
        </p:txBody>
      </p:sp>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3"/>
          <p:cNvSpPr/>
          <p:nvPr/>
        </p:nvSpPr>
        <p:spPr>
          <a:xfrm>
            <a:off x="8763000" y="1562100"/>
            <a:ext cx="7138320" cy="7543800"/>
          </a:xfrm>
          <a:custGeom>
            <a:avLst/>
            <a:gdLst/>
            <a:ahLst/>
            <a:cxnLst/>
            <a:rect l="l" t="t" r="r" b="b"/>
            <a:pathLst>
              <a:path w="4886916" h="5164509">
                <a:moveTo>
                  <a:pt x="0" y="0"/>
                </a:moveTo>
                <a:lnTo>
                  <a:pt x="4886917" y="0"/>
                </a:lnTo>
                <a:lnTo>
                  <a:pt x="4886917" y="5164509"/>
                </a:lnTo>
                <a:lnTo>
                  <a:pt x="0" y="5164509"/>
                </a:lnTo>
                <a:lnTo>
                  <a:pt x="0" y="0"/>
                </a:lnTo>
                <a:close/>
              </a:path>
            </a:pathLst>
          </a:custGeom>
          <a:blipFill>
            <a:blip r:embed="rId3"/>
            <a:stretch>
              <a:fillRect/>
            </a:stretch>
          </a:blipFill>
        </p:spPr>
        <p:txBody>
          <a:bodyPr/>
          <a:lstStyle/>
          <a:p>
            <a:endParaRPr lang="en-US"/>
          </a:p>
        </p:txBody>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B009030-4141-20A8-3E5F-B4EC95C07041}"/>
              </a:ext>
            </a:extLst>
          </p:cNvPr>
          <p:cNvSpPr/>
          <p:nvPr/>
        </p:nvSpPr>
        <p:spPr>
          <a:xfrm>
            <a:off x="-381000" y="495300"/>
            <a:ext cx="19050000" cy="76944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a:extLst>
              <a:ext uri="{FF2B5EF4-FFF2-40B4-BE49-F238E27FC236}">
                <a16:creationId xmlns:a16="http://schemas.microsoft.com/office/drawing/2014/main" id="{6DFDA26C-7C13-E117-6ED3-433AFB5E0147}"/>
              </a:ext>
            </a:extLst>
          </p:cNvPr>
          <p:cNvSpPr/>
          <p:nvPr/>
        </p:nvSpPr>
        <p:spPr>
          <a:xfrm>
            <a:off x="13068300" y="3482340"/>
            <a:ext cx="5094990" cy="680466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4267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DAA4B36-6880-9318-F7FD-8BF89F7F8168}"/>
              </a:ext>
            </a:extLst>
          </p:cNvPr>
          <p:cNvSpPr/>
          <p:nvPr/>
        </p:nvSpPr>
        <p:spPr>
          <a:xfrm>
            <a:off x="445681" y="2019300"/>
            <a:ext cx="4673704" cy="7775443"/>
          </a:xfrm>
          <a:custGeom>
            <a:avLst/>
            <a:gdLst/>
            <a:ahLst/>
            <a:cxnLst/>
            <a:rect l="l" t="t" r="r" b="b"/>
            <a:pathLst>
              <a:path w="4263325" h="7463152">
                <a:moveTo>
                  <a:pt x="0" y="0"/>
                </a:moveTo>
                <a:lnTo>
                  <a:pt x="4263325" y="0"/>
                </a:lnTo>
                <a:lnTo>
                  <a:pt x="4263325" y="7463152"/>
                </a:lnTo>
                <a:lnTo>
                  <a:pt x="0" y="74631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64352BA3-864C-2276-1CD2-80C65714A1E8}"/>
              </a:ext>
            </a:extLst>
          </p:cNvPr>
          <p:cNvGrpSpPr/>
          <p:nvPr/>
        </p:nvGrpSpPr>
        <p:grpSpPr>
          <a:xfrm>
            <a:off x="6183038" y="435374"/>
            <a:ext cx="11266762" cy="2325153"/>
            <a:chOff x="6118761" y="435374"/>
            <a:chExt cx="11266762" cy="2325153"/>
          </a:xfrm>
        </p:grpSpPr>
        <p:sp>
          <p:nvSpPr>
            <p:cNvPr id="4" name="Freeform 3">
              <a:extLst>
                <a:ext uri="{FF2B5EF4-FFF2-40B4-BE49-F238E27FC236}">
                  <a16:creationId xmlns:a16="http://schemas.microsoft.com/office/drawing/2014/main" id="{4B2C8E8E-33AA-0351-CDD9-494D160BBABB}"/>
                </a:ext>
              </a:extLst>
            </p:cNvPr>
            <p:cNvSpPr/>
            <p:nvPr/>
          </p:nvSpPr>
          <p:spPr>
            <a:xfrm>
              <a:off x="6118761" y="743529"/>
              <a:ext cx="1312648" cy="2016998"/>
            </a:xfrm>
            <a:custGeom>
              <a:avLst/>
              <a:gdLst/>
              <a:ahLst/>
              <a:cxnLst/>
              <a:rect l="l" t="t" r="r" b="b"/>
              <a:pathLst>
                <a:path w="1747559" h="2730561">
                  <a:moveTo>
                    <a:pt x="0" y="0"/>
                  </a:moveTo>
                  <a:lnTo>
                    <a:pt x="1747559" y="0"/>
                  </a:lnTo>
                  <a:lnTo>
                    <a:pt x="1747559" y="2730560"/>
                  </a:lnTo>
                  <a:lnTo>
                    <a:pt x="0" y="27305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extLst>
                <a:ext uri="{FF2B5EF4-FFF2-40B4-BE49-F238E27FC236}">
                  <a16:creationId xmlns:a16="http://schemas.microsoft.com/office/drawing/2014/main" id="{1C241AE7-7333-8C9D-4955-4E68A8867A0B}"/>
                </a:ext>
              </a:extLst>
            </p:cNvPr>
            <p:cNvSpPr/>
            <p:nvPr/>
          </p:nvSpPr>
          <p:spPr>
            <a:xfrm>
              <a:off x="7582848" y="594414"/>
              <a:ext cx="2030276" cy="2166113"/>
            </a:xfrm>
            <a:custGeom>
              <a:avLst/>
              <a:gdLst/>
              <a:ahLst/>
              <a:cxnLst/>
              <a:rect l="l" t="t" r="r" b="b"/>
              <a:pathLst>
                <a:path w="2465393" h="2960624">
                  <a:moveTo>
                    <a:pt x="0" y="0"/>
                  </a:moveTo>
                  <a:lnTo>
                    <a:pt x="2465393" y="0"/>
                  </a:lnTo>
                  <a:lnTo>
                    <a:pt x="2465393" y="2960624"/>
                  </a:lnTo>
                  <a:lnTo>
                    <a:pt x="0" y="296062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extLst>
                <a:ext uri="{FF2B5EF4-FFF2-40B4-BE49-F238E27FC236}">
                  <a16:creationId xmlns:a16="http://schemas.microsoft.com/office/drawing/2014/main" id="{2D154F2C-26B3-BB9F-D26F-9F4F5FAD9244}"/>
                </a:ext>
              </a:extLst>
            </p:cNvPr>
            <p:cNvSpPr/>
            <p:nvPr/>
          </p:nvSpPr>
          <p:spPr>
            <a:xfrm>
              <a:off x="10058400" y="1278072"/>
              <a:ext cx="1296360" cy="1482455"/>
            </a:xfrm>
            <a:custGeom>
              <a:avLst/>
              <a:gdLst/>
              <a:ahLst/>
              <a:cxnLst/>
              <a:rect l="l" t="t" r="r" b="b"/>
              <a:pathLst>
                <a:path w="2690613" h="2494932">
                  <a:moveTo>
                    <a:pt x="0" y="0"/>
                  </a:moveTo>
                  <a:lnTo>
                    <a:pt x="2690613" y="0"/>
                  </a:lnTo>
                  <a:lnTo>
                    <a:pt x="2690613" y="2494932"/>
                  </a:lnTo>
                  <a:lnTo>
                    <a:pt x="0" y="24949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E1810ADB-9EA3-AB56-6796-6943129451E5}"/>
                </a:ext>
              </a:extLst>
            </p:cNvPr>
            <p:cNvSpPr/>
            <p:nvPr/>
          </p:nvSpPr>
          <p:spPr>
            <a:xfrm>
              <a:off x="12050310" y="743528"/>
              <a:ext cx="1220413" cy="2016999"/>
            </a:xfrm>
            <a:custGeom>
              <a:avLst/>
              <a:gdLst/>
              <a:ahLst/>
              <a:cxnLst/>
              <a:rect l="l" t="t" r="r" b="b"/>
              <a:pathLst>
                <a:path w="1747559" h="2730561">
                  <a:moveTo>
                    <a:pt x="0" y="0"/>
                  </a:moveTo>
                  <a:lnTo>
                    <a:pt x="1747559" y="0"/>
                  </a:lnTo>
                  <a:lnTo>
                    <a:pt x="1747559" y="2730561"/>
                  </a:lnTo>
                  <a:lnTo>
                    <a:pt x="0" y="2730561"/>
                  </a:lnTo>
                  <a:lnTo>
                    <a:pt x="0" y="0"/>
                  </a:lnTo>
                  <a:close/>
                </a:path>
              </a:pathLst>
            </a:custGeom>
            <a:blipFill>
              <a:blip r:embed="rId7">
                <a:extLst>
                  <a:ext uri="{BEBA8EAE-BF5A-486C-A8C5-ECC9F3942E4B}">
                    <a14:imgProps xmlns:a14="http://schemas.microsoft.com/office/drawing/2010/main">
                      <a14:imgLayer r:embed="rId8">
                        <a14:imgEffect>
                          <a14:artisticPhotocopy/>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A9A601A0-8686-F4F8-F496-3671BD826E93}"/>
                </a:ext>
              </a:extLst>
            </p:cNvPr>
            <p:cNvSpPr/>
            <p:nvPr/>
          </p:nvSpPr>
          <p:spPr>
            <a:xfrm>
              <a:off x="13522298" y="756228"/>
              <a:ext cx="1653426" cy="2004299"/>
            </a:xfrm>
            <a:custGeom>
              <a:avLst/>
              <a:gdLst/>
              <a:ahLst/>
              <a:cxnLst/>
              <a:rect l="l" t="t" r="r" b="b"/>
              <a:pathLst>
                <a:path w="2296583" h="2643549">
                  <a:moveTo>
                    <a:pt x="0" y="0"/>
                  </a:moveTo>
                  <a:lnTo>
                    <a:pt x="2296583" y="0"/>
                  </a:lnTo>
                  <a:lnTo>
                    <a:pt x="2296583" y="2643549"/>
                  </a:lnTo>
                  <a:lnTo>
                    <a:pt x="0" y="264354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B9510A83-277F-E208-C274-C78E6CF13ED8}"/>
                </a:ext>
              </a:extLst>
            </p:cNvPr>
            <p:cNvGrpSpPr/>
            <p:nvPr/>
          </p:nvGrpSpPr>
          <p:grpSpPr>
            <a:xfrm>
              <a:off x="15427299" y="1017528"/>
              <a:ext cx="1958224" cy="1740459"/>
              <a:chOff x="0" y="0"/>
              <a:chExt cx="3420441" cy="3231627"/>
            </a:xfrm>
          </p:grpSpPr>
          <p:sp>
            <p:nvSpPr>
              <p:cNvPr id="11" name="Freeform 9">
                <a:extLst>
                  <a:ext uri="{FF2B5EF4-FFF2-40B4-BE49-F238E27FC236}">
                    <a16:creationId xmlns:a16="http://schemas.microsoft.com/office/drawing/2014/main" id="{09592C2A-FFE6-9BF3-C0E0-A10167B12A53}"/>
                  </a:ext>
                </a:extLst>
              </p:cNvPr>
              <p:cNvSpPr/>
              <p:nvPr/>
            </p:nvSpPr>
            <p:spPr>
              <a:xfrm>
                <a:off x="0" y="293105"/>
                <a:ext cx="2809961" cy="2938522"/>
              </a:xfrm>
              <a:custGeom>
                <a:avLst/>
                <a:gdLst/>
                <a:ahLst/>
                <a:cxnLst/>
                <a:rect l="l" t="t" r="r" b="b"/>
                <a:pathLst>
                  <a:path w="2809961" h="2938522">
                    <a:moveTo>
                      <a:pt x="0" y="0"/>
                    </a:moveTo>
                    <a:lnTo>
                      <a:pt x="2809961" y="0"/>
                    </a:lnTo>
                    <a:lnTo>
                      <a:pt x="2809961" y="2938522"/>
                    </a:lnTo>
                    <a:lnTo>
                      <a:pt x="0" y="2938522"/>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BFF14A81-3C7C-0610-8B91-201F14E590BA}"/>
                  </a:ext>
                </a:extLst>
              </p:cNvPr>
              <p:cNvSpPr/>
              <p:nvPr/>
            </p:nvSpPr>
            <p:spPr>
              <a:xfrm rot="-6090482">
                <a:off x="1677614" y="795421"/>
                <a:ext cx="2264695" cy="784921"/>
              </a:xfrm>
              <a:custGeom>
                <a:avLst/>
                <a:gdLst/>
                <a:ahLst/>
                <a:cxnLst/>
                <a:rect l="l" t="t" r="r" b="b"/>
                <a:pathLst>
                  <a:path w="2264695" h="784921">
                    <a:moveTo>
                      <a:pt x="0" y="0"/>
                    </a:moveTo>
                    <a:lnTo>
                      <a:pt x="2264695" y="0"/>
                    </a:lnTo>
                    <a:lnTo>
                      <a:pt x="2264695" y="784921"/>
                    </a:lnTo>
                    <a:lnTo>
                      <a:pt x="0" y="784921"/>
                    </a:lnTo>
                    <a:lnTo>
                      <a:pt x="0" y="0"/>
                    </a:lnTo>
                    <a:close/>
                  </a:path>
                </a:pathLst>
              </a:custGeom>
              <a:blipFill>
                <a:blip r:embed="rId11"/>
                <a:stretch>
                  <a:fillRect t="-3227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1">
              <a:extLst>
                <a:ext uri="{FF2B5EF4-FFF2-40B4-BE49-F238E27FC236}">
                  <a16:creationId xmlns:a16="http://schemas.microsoft.com/office/drawing/2014/main" id="{203B8F75-C0C8-FEE4-1B72-BFEE61B2A47D}"/>
                </a:ext>
              </a:extLst>
            </p:cNvPr>
            <p:cNvSpPr/>
            <p:nvPr/>
          </p:nvSpPr>
          <p:spPr>
            <a:xfrm>
              <a:off x="10603723" y="435374"/>
              <a:ext cx="455988" cy="616309"/>
            </a:xfrm>
            <a:custGeom>
              <a:avLst/>
              <a:gdLst/>
              <a:ahLst/>
              <a:cxnLst/>
              <a:rect l="l" t="t" r="r" b="b"/>
              <a:pathLst>
                <a:path w="786568" h="962655">
                  <a:moveTo>
                    <a:pt x="0" y="0"/>
                  </a:moveTo>
                  <a:lnTo>
                    <a:pt x="786568" y="0"/>
                  </a:lnTo>
                  <a:lnTo>
                    <a:pt x="786568" y="962655"/>
                  </a:lnTo>
                  <a:lnTo>
                    <a:pt x="0" y="962655"/>
                  </a:lnTo>
                  <a:lnTo>
                    <a:pt x="0" y="0"/>
                  </a:lnTo>
                  <a:close/>
                </a:path>
              </a:pathLst>
            </a:custGeom>
            <a:blipFill>
              <a:blip r:embed="rId12"/>
              <a:stretch>
                <a:fillRect b="-2950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195024AC-7323-2E05-3F37-63205EB1B60A}"/>
              </a:ext>
            </a:extLst>
          </p:cNvPr>
          <p:cNvSpPr/>
          <p:nvPr/>
        </p:nvSpPr>
        <p:spPr>
          <a:xfrm>
            <a:off x="5758136" y="3575414"/>
            <a:ext cx="118110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 quản trò sẽ đưa ra một câu thơ đặc sắc. Nhưng câu thơ này sẽ được ẩn đi một vài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 đó người quản trò sẽ thả ra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chữ có khả năng và có vẻ phù hợp để điền vào chỗ ẩn của câu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sẽ chọn 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cùng người quản trò sẽ đọc câu thơ hoàn chỉnh. Người chơi có chữ đúng sẽ chiến thắng và sẽ nhận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86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0DFE193-FC6A-2195-61E7-719657E59AA5}"/>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4310644C-D474-1E0C-5FA6-D1C9AAB39FC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5376FD1-5C52-3ACE-1608-8B0BC62606D9}"/>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3">
            <a:extLst>
              <a:ext uri="{FF2B5EF4-FFF2-40B4-BE49-F238E27FC236}">
                <a16:creationId xmlns:a16="http://schemas.microsoft.com/office/drawing/2014/main" id="{00F276B6-7B87-EAD7-AE2C-7926F70EE950}"/>
              </a:ext>
            </a:extLst>
          </p:cNvPr>
          <p:cNvSpPr txBox="1"/>
          <p:nvPr/>
        </p:nvSpPr>
        <p:spPr>
          <a:xfrm>
            <a:off x="3911231" y="839098"/>
            <a:ext cx="11425876" cy="2708434"/>
          </a:xfrm>
          <a:prstGeom prst="rect">
            <a:avLst/>
          </a:prstGeom>
        </p:spPr>
        <p:txBody>
          <a:bodyPr wrap="square" lIns="0" tIns="0" rIns="0" bIns="0" rtlCol="0" anchor="t">
            <a:spAutoFit/>
          </a:bodyPr>
          <a:lstStyle/>
          <a:p>
            <a:pPr algn="just"/>
            <a:r>
              <a:rPr lang="vi-VN" sz="4400" dirty="0">
                <a:latin typeface="+mj-lt"/>
              </a:rPr>
              <a:t>Ngày ửng hồng sau màn sương gấm</a:t>
            </a:r>
            <a:r>
              <a:rPr lang="en-US" sz="4400" dirty="0">
                <a:latin typeface="+mj-lt"/>
              </a:rPr>
              <a:t>…….</a:t>
            </a:r>
            <a:endParaRPr lang="vi-VN" sz="4400" dirty="0">
              <a:latin typeface="+mj-lt"/>
            </a:endParaRPr>
          </a:p>
          <a:p>
            <a:pPr algn="just"/>
            <a:r>
              <a:rPr lang="vi-VN" sz="4400" dirty="0">
                <a:latin typeface="+mj-lt"/>
              </a:rPr>
              <a:t>Nắng dát vàng trên bãi cỏ non</a:t>
            </a:r>
            <a:r>
              <a:rPr lang="en-US" sz="4400" dirty="0">
                <a:latin typeface="+mj-lt"/>
              </a:rPr>
              <a:t>……</a:t>
            </a:r>
            <a:endParaRPr lang="vi-VN" sz="4400" dirty="0">
              <a:latin typeface="+mj-lt"/>
            </a:endParaRPr>
          </a:p>
          <a:p>
            <a:pPr algn="just"/>
            <a:r>
              <a:rPr lang="vi-VN" sz="4400" dirty="0">
                <a:latin typeface="+mj-lt"/>
              </a:rPr>
              <a:t>Dịp cầu xa lồng bóng nước long lanh</a:t>
            </a:r>
          </a:p>
          <a:p>
            <a:pPr algn="just"/>
            <a:r>
              <a:rPr lang="vi-VN" sz="4400" dirty="0">
                <a:latin typeface="+mj-lt"/>
              </a:rPr>
              <a:t>Đàn cò trắng giăng hàng bay phấp ph</a:t>
            </a:r>
            <a:r>
              <a:rPr lang="en-US" sz="4400" dirty="0">
                <a:latin typeface="Times New Roman" panose="02020603050405020304" pitchFamily="18" charset="0"/>
                <a:cs typeface="Times New Roman" panose="02020603050405020304" pitchFamily="18" charset="0"/>
              </a:rPr>
              <a:t>ớ</a:t>
            </a:r>
            <a:r>
              <a:rPr lang="vi-VN" sz="4400" dirty="0">
                <a:latin typeface="+mj-lt"/>
              </a:rPr>
              <a:t>i.</a:t>
            </a:r>
          </a:p>
        </p:txBody>
      </p:sp>
      <p:grpSp>
        <p:nvGrpSpPr>
          <p:cNvPr id="6" name="Group 20">
            <a:extLst>
              <a:ext uri="{FF2B5EF4-FFF2-40B4-BE49-F238E27FC236}">
                <a16:creationId xmlns:a16="http://schemas.microsoft.com/office/drawing/2014/main" id="{F6BDCAED-7525-ADB5-E0FA-1534C02E87E4}"/>
              </a:ext>
            </a:extLst>
          </p:cNvPr>
          <p:cNvGrpSpPr/>
          <p:nvPr/>
        </p:nvGrpSpPr>
        <p:grpSpPr>
          <a:xfrm>
            <a:off x="5638800" y="4785157"/>
            <a:ext cx="4114800" cy="1123687"/>
            <a:chOff x="0" y="0"/>
            <a:chExt cx="4133103" cy="1498250"/>
          </a:xfrm>
        </p:grpSpPr>
        <p:pic>
          <p:nvPicPr>
            <p:cNvPr id="7" name="Picture 21">
              <a:extLst>
                <a:ext uri="{FF2B5EF4-FFF2-40B4-BE49-F238E27FC236}">
                  <a16:creationId xmlns:a16="http://schemas.microsoft.com/office/drawing/2014/main" id="{2717A4A3-BC02-7331-F934-E396185914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9A480253-E323-DBF6-3359-7DECECE4E19A}"/>
                </a:ext>
              </a:extLst>
            </p:cNvPr>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m</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ỏng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xanh</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2D5BB950-CFD9-2004-3FC1-4B6D34CA1DF0}"/>
              </a:ext>
            </a:extLst>
          </p:cNvPr>
          <p:cNvGrpSpPr/>
          <p:nvPr/>
        </p:nvGrpSpPr>
        <p:grpSpPr>
          <a:xfrm>
            <a:off x="11925138" y="4760141"/>
            <a:ext cx="3099827" cy="1123687"/>
            <a:chOff x="0" y="0"/>
            <a:chExt cx="4133103" cy="1498250"/>
          </a:xfrm>
        </p:grpSpPr>
        <p:pic>
          <p:nvPicPr>
            <p:cNvPr id="10" name="Picture 24">
              <a:extLst>
                <a:ext uri="{FF2B5EF4-FFF2-40B4-BE49-F238E27FC236}">
                  <a16:creationId xmlns:a16="http://schemas.microsoft.com/office/drawing/2014/main" id="{2F463C62-F509-A2F2-E719-A8147F2E61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F9B60230-3824-3081-F0B7-CB3D292E0267}"/>
                </a:ext>
              </a:extLst>
            </p:cNvPr>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l</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ạnh</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31AD6A5C-5277-1063-376A-53F473F5A5AC}"/>
              </a:ext>
            </a:extLst>
          </p:cNvPr>
          <p:cNvGrpSpPr/>
          <p:nvPr/>
        </p:nvGrpSpPr>
        <p:grpSpPr>
          <a:xfrm>
            <a:off x="7383739" y="7017358"/>
            <a:ext cx="3099827" cy="1123687"/>
            <a:chOff x="0" y="0"/>
            <a:chExt cx="4133103" cy="1498250"/>
          </a:xfrm>
        </p:grpSpPr>
        <p:pic>
          <p:nvPicPr>
            <p:cNvPr id="13" name="Picture 27">
              <a:extLst>
                <a:ext uri="{FF2B5EF4-FFF2-40B4-BE49-F238E27FC236}">
                  <a16:creationId xmlns:a16="http://schemas.microsoft.com/office/drawing/2014/main" id="{48BDB0F0-0EE7-4A38-DB63-FCDDFDC7DE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4410A2FA-F59C-5334-4A67-DC5941BDE3ED}"/>
                </a:ext>
              </a:extLst>
            </p:cNvPr>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n</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hẹ</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6525761D-CD62-4E9F-EFDA-B0584A0FA2A8}"/>
              </a:ext>
            </a:extLst>
          </p:cNvPr>
          <p:cNvGrpSpPr/>
          <p:nvPr/>
        </p:nvGrpSpPr>
        <p:grpSpPr>
          <a:xfrm>
            <a:off x="13182253" y="7406591"/>
            <a:ext cx="3099827" cy="1123687"/>
            <a:chOff x="0" y="0"/>
            <a:chExt cx="4133103" cy="1498250"/>
          </a:xfrm>
        </p:grpSpPr>
        <p:pic>
          <p:nvPicPr>
            <p:cNvPr id="16" name="Picture 24">
              <a:extLst>
                <a:ext uri="{FF2B5EF4-FFF2-40B4-BE49-F238E27FC236}">
                  <a16:creationId xmlns:a16="http://schemas.microsoft.com/office/drawing/2014/main" id="{8C1001E3-D258-E054-0B50-64046DE446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B754D979-9C62-45EF-375A-4BE89104ECEF}"/>
                </a:ext>
              </a:extLst>
            </p:cNvPr>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FFFFFF"/>
                  </a:solidFill>
                  <a:latin typeface="Times New Roman" panose="02020603050405020304" pitchFamily="18" charset="0"/>
                  <a:cs typeface="Times New Roman" panose="02020603050405020304" pitchFamily="18" charset="0"/>
                </a:rPr>
                <a:t>m</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ỏng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E8052FA2-A5A5-BF69-4E2B-6D33F2FA5922}"/>
              </a:ext>
            </a:extLst>
          </p:cNvPr>
          <p:cNvSpPr txBox="1"/>
          <p:nvPr/>
        </p:nvSpPr>
        <p:spPr>
          <a:xfrm>
            <a:off x="11481939" y="571500"/>
            <a:ext cx="2602969" cy="814518"/>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a:solidFill>
                  <a:srgbClr val="C00000"/>
                </a:solidFill>
                <a:latin typeface="Times New Roman" panose="02020603050405020304" pitchFamily="18" charset="0"/>
                <a:cs typeface="Times New Roman" panose="02020603050405020304" pitchFamily="18" charset="0"/>
              </a:rPr>
              <a:t>m</a:t>
            </a: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ỏng</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a:extLst>
              <a:ext uri="{FF2B5EF4-FFF2-40B4-BE49-F238E27FC236}">
                <a16:creationId xmlns:a16="http://schemas.microsoft.com/office/drawing/2014/main" id="{E8052FA2-A5A5-BF69-4E2B-6D33F2FA5922}"/>
              </a:ext>
            </a:extLst>
          </p:cNvPr>
          <p:cNvSpPr txBox="1"/>
          <p:nvPr/>
        </p:nvSpPr>
        <p:spPr>
          <a:xfrm>
            <a:off x="10229740" y="1197831"/>
            <a:ext cx="2602969" cy="814518"/>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lang="en-US" sz="4699" spc="234" dirty="0" err="1">
                <a:solidFill>
                  <a:srgbClr val="C00000"/>
                </a:solidFill>
                <a:latin typeface="Times New Roman" panose="02020603050405020304" pitchFamily="18" charset="0"/>
                <a:cs typeface="Times New Roman" panose="02020603050405020304" pitchFamily="18" charset="0"/>
              </a:rPr>
              <a:t>xanh</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Freeform 2"/>
          <p:cNvSpPr/>
          <p:nvPr/>
        </p:nvSpPr>
        <p:spPr>
          <a:xfrm>
            <a:off x="-76200" y="4922928"/>
            <a:ext cx="4514343" cy="4745695"/>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103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6821</TotalTime>
  <Words>1346</Words>
  <Application>Microsoft Office PowerPoint</Application>
  <PresentationFormat>Custom</PresentationFormat>
  <Paragraphs>176</Paragraphs>
  <Slides>23</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#9Slide07 SVNGuerrilla</vt:lpstr>
      <vt:lpstr>Calibri</vt:lpstr>
      <vt:lpstr>#9Slide07 SVNBango</vt:lpstr>
      <vt:lpstr>Wingdings</vt:lpstr>
      <vt:lpstr>#9Slide04 Spectral Bold</vt:lpstr>
      <vt:lpstr>Calibri Light</vt:lpstr>
      <vt:lpstr>Arial</vt:lpstr>
      <vt:lpstr>Times New Roman</vt:lpstr>
      <vt:lpstr>Office Theme</vt:lpstr>
      <vt:lpstr>3_Office Theme</vt:lpstr>
      <vt:lpstr>1_Office Theme</vt:lpstr>
      <vt:lpstr>4_Office Theme</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Dell Inspiron 5320</cp:lastModifiedBy>
  <cp:revision>213</cp:revision>
  <dcterms:created xsi:type="dcterms:W3CDTF">2006-08-16T00:00:00Z</dcterms:created>
  <dcterms:modified xsi:type="dcterms:W3CDTF">2024-12-23T14:37:13Z</dcterms:modified>
  <dc:identifier>DAFfUEe6qHg</dc:identifier>
</cp:coreProperties>
</file>