
<file path=[Content_Types].xml><?xml version="1.0" encoding="utf-8"?>
<Types xmlns="http://schemas.openxmlformats.org/package/2006/content-types">
  <Default Extension="emf" ContentType="image/x-emf"/>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756" r:id="rId2"/>
    <p:sldMasterId id="2147483838" r:id="rId3"/>
    <p:sldMasterId id="2147483850" r:id="rId4"/>
    <p:sldMasterId id="2147483862" r:id="rId5"/>
  </p:sldMasterIdLst>
  <p:notesMasterIdLst>
    <p:notesMasterId r:id="rId36"/>
  </p:notesMasterIdLst>
  <p:sldIdLst>
    <p:sldId id="367" r:id="rId6"/>
    <p:sldId id="258" r:id="rId7"/>
    <p:sldId id="259" r:id="rId8"/>
    <p:sldId id="260" r:id="rId9"/>
    <p:sldId id="261" r:id="rId10"/>
    <p:sldId id="263" r:id="rId11"/>
    <p:sldId id="368" r:id="rId12"/>
    <p:sldId id="369" r:id="rId13"/>
    <p:sldId id="265" r:id="rId14"/>
    <p:sldId id="354" r:id="rId15"/>
    <p:sldId id="267" r:id="rId16"/>
    <p:sldId id="370" r:id="rId17"/>
    <p:sldId id="350" r:id="rId18"/>
    <p:sldId id="351" r:id="rId19"/>
    <p:sldId id="356" r:id="rId20"/>
    <p:sldId id="352" r:id="rId21"/>
    <p:sldId id="357" r:id="rId22"/>
    <p:sldId id="359" r:id="rId23"/>
    <p:sldId id="303" r:id="rId24"/>
    <p:sldId id="283" r:id="rId25"/>
    <p:sldId id="284" r:id="rId26"/>
    <p:sldId id="331" r:id="rId27"/>
    <p:sldId id="330" r:id="rId28"/>
    <p:sldId id="360" r:id="rId29"/>
    <p:sldId id="361" r:id="rId30"/>
    <p:sldId id="362" r:id="rId31"/>
    <p:sldId id="363" r:id="rId32"/>
    <p:sldId id="364" r:id="rId33"/>
    <p:sldId id="365" r:id="rId34"/>
    <p:sldId id="366" r:id="rId35"/>
  </p:sldIdLst>
  <p:sldSz cx="18288000" cy="10287000"/>
  <p:notesSz cx="6858000" cy="9144000"/>
  <p:embeddedFontLst>
    <p:embeddedFont>
      <p:font typeface="#9Slide03 AmpleSoft" panose="02000000000000000000" pitchFamily="2" charset="0"/>
      <p:regular r:id="rId37"/>
    </p:embeddedFont>
    <p:embeddedFont>
      <p:font typeface="#9Slide03 Arima Madurai Bold" panose="00000800000000000000" pitchFamily="2" charset="0"/>
      <p:bold r:id="rId38"/>
    </p:embeddedFont>
    <p:embeddedFont>
      <p:font typeface="#9Slide04 Lora Bold" panose="00000800000000000000" pitchFamily="2" charset="0"/>
      <p:bold r:id="rId39"/>
    </p:embeddedFont>
    <p:embeddedFont>
      <p:font typeface="#9Slide05 Brannboll Ny" panose="02000000000000000000" pitchFamily="2" charset="0"/>
      <p:regular r:id="rId40"/>
    </p:embeddedFont>
    <p:embeddedFont>
      <p:font typeface="#9Slide05 Braxton Regular" panose="03060000000000000000" pitchFamily="66" charset="0"/>
      <p:regular r:id="rId41"/>
    </p:embeddedFont>
    <p:embeddedFont>
      <p:font typeface="#9Slide05 Dancing Script" panose="03080800040507000D00" pitchFamily="66" charset="0"/>
      <p:bold r:id="rId42"/>
    </p:embeddedFont>
    <p:embeddedFont>
      <p:font typeface="#9Slide05 FS Blonde Script" panose="03000503000000000000" pitchFamily="65" charset="0"/>
      <p:italic r:id="rId43"/>
    </p:embeddedFont>
    <p:embeddedFont>
      <p:font typeface="#9Slide07 Baloo Tamma" panose="03080902040302020200" pitchFamily="66" charset="0"/>
      <p:regular r:id="rId44"/>
    </p:embeddedFont>
    <p:embeddedFont>
      <p:font typeface="Meiryo" panose="020B0604030504040204" pitchFamily="34" charset="-128"/>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DDEB"/>
    <a:srgbClr val="B0A8CB"/>
    <a:srgbClr val="D3E5DE"/>
    <a:srgbClr val="FCDCDC"/>
    <a:srgbClr val="F8A4A4"/>
    <a:srgbClr val="A8CBBD"/>
    <a:srgbClr val="F8DF8C"/>
    <a:srgbClr val="CFAD8A"/>
    <a:srgbClr val="13538A"/>
    <a:srgbClr val="2C9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79" autoAdjust="0"/>
  </p:normalViewPr>
  <p:slideViewPr>
    <p:cSldViewPr>
      <p:cViewPr varScale="1">
        <p:scale>
          <a:sx n="46" d="100"/>
          <a:sy n="46" d="100"/>
        </p:scale>
        <p:origin x="567"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sẽ</a:t>
            </a:r>
            <a:r>
              <a:rPr lang="en-US" baseline="0" dirty="0"/>
              <a:t> </a:t>
            </a:r>
            <a:r>
              <a:rPr lang="en-US" baseline="0" dirty="0" err="1"/>
              <a:t>mở</a:t>
            </a:r>
            <a:r>
              <a:rPr lang="en-US" baseline="0" dirty="0"/>
              <a:t> 1 </a:t>
            </a:r>
            <a:r>
              <a:rPr lang="en-US" baseline="0" dirty="0" err="1"/>
              <a:t>bản</a:t>
            </a:r>
            <a:r>
              <a:rPr lang="en-US" baseline="0" dirty="0"/>
              <a:t> </a:t>
            </a:r>
            <a:r>
              <a:rPr lang="en-US" baseline="0" dirty="0" err="1"/>
              <a:t>nhạc</a:t>
            </a:r>
            <a:r>
              <a:rPr lang="en-US" baseline="0" dirty="0"/>
              <a:t> </a:t>
            </a:r>
            <a:r>
              <a:rPr lang="en-US" baseline="0" dirty="0" err="1"/>
              <a:t>và</a:t>
            </a:r>
            <a:r>
              <a:rPr lang="en-US" baseline="0" dirty="0"/>
              <a:t> </a:t>
            </a:r>
            <a:r>
              <a:rPr lang="en-US" baseline="0" dirty="0" err="1"/>
              <a:t>cho</a:t>
            </a:r>
            <a:r>
              <a:rPr lang="en-US" baseline="0" dirty="0"/>
              <a:t> </a:t>
            </a:r>
            <a:r>
              <a:rPr lang="en-US" baseline="0" dirty="0" err="1"/>
              <a:t>dừng</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khi</a:t>
            </a:r>
            <a:r>
              <a:rPr lang="en-US" baseline="0" dirty="0"/>
              <a:t> </a:t>
            </a:r>
            <a:r>
              <a:rPr lang="en-US" baseline="0" dirty="0" err="1"/>
              <a:t>nhạc</a:t>
            </a:r>
            <a:r>
              <a:rPr lang="en-US" baseline="0" dirty="0"/>
              <a:t> </a:t>
            </a:r>
            <a:r>
              <a:rPr lang="en-US" baseline="0" dirty="0" err="1"/>
              <a:t>dừng</a:t>
            </a:r>
            <a:r>
              <a:rPr lang="en-US" baseline="0" dirty="0"/>
              <a:t>, </a:t>
            </a:r>
            <a:r>
              <a:rPr lang="en-US" baseline="0" dirty="0" err="1"/>
              <a:t>chiếc</a:t>
            </a:r>
            <a:r>
              <a:rPr lang="en-US" baseline="0" dirty="0"/>
              <a:t> </a:t>
            </a:r>
            <a:r>
              <a:rPr lang="en-US" baseline="0" dirty="0" err="1"/>
              <a:t>bút</a:t>
            </a:r>
            <a:r>
              <a:rPr lang="en-US" baseline="0" dirty="0"/>
              <a:t> </a:t>
            </a:r>
            <a:r>
              <a:rPr lang="en-US" baseline="0" dirty="0" err="1"/>
              <a:t>dừng</a:t>
            </a:r>
            <a:r>
              <a:rPr lang="en-US" baseline="0" dirty="0"/>
              <a:t> ở </a:t>
            </a:r>
            <a:r>
              <a:rPr lang="en-US" baseline="0" dirty="0" err="1"/>
              <a:t>đâu</a:t>
            </a:r>
            <a:r>
              <a:rPr lang="en-US" baseline="0" dirty="0"/>
              <a:t> </a:t>
            </a:r>
            <a:r>
              <a:rPr lang="en-US" baseline="0" dirty="0" err="1"/>
              <a:t>thì</a:t>
            </a:r>
            <a:r>
              <a:rPr lang="en-US" baseline="0" dirty="0"/>
              <a:t> </a:t>
            </a:r>
            <a:r>
              <a:rPr lang="en-US" baseline="0" dirty="0" err="1"/>
              <a:t>bạn</a:t>
            </a:r>
            <a:r>
              <a:rPr lang="en-US" baseline="0" dirty="0"/>
              <a:t> HS </a:t>
            </a:r>
            <a:r>
              <a:rPr lang="en-US" baseline="0" dirty="0" err="1"/>
              <a:t>đó</a:t>
            </a:r>
            <a:r>
              <a:rPr lang="en-US" baseline="0" dirty="0"/>
              <a:t> </a:t>
            </a:r>
            <a:r>
              <a:rPr lang="en-US" baseline="0" dirty="0" err="1"/>
              <a:t>sẽ</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nếu</a:t>
            </a:r>
            <a:r>
              <a:rPr lang="en-US" baseline="0" dirty="0"/>
              <a:t> </a:t>
            </a:r>
            <a:r>
              <a:rPr lang="en-US" baseline="0" dirty="0" err="1"/>
              <a:t>là</a:t>
            </a:r>
            <a:r>
              <a:rPr lang="en-US" baseline="0" dirty="0"/>
              <a:t> </a:t>
            </a:r>
            <a:r>
              <a:rPr lang="en-US" baseline="0" dirty="0" err="1"/>
              <a:t>bài</a:t>
            </a:r>
            <a:r>
              <a:rPr lang="en-US" baseline="0" dirty="0"/>
              <a:t> </a:t>
            </a:r>
            <a:r>
              <a:rPr lang="en-US" baseline="0" dirty="0" err="1"/>
              <a:t>thơ</a:t>
            </a:r>
            <a:r>
              <a:rPr lang="en-US" baseline="0" dirty="0"/>
              <a:t> – </a:t>
            </a:r>
            <a:r>
              <a:rPr lang="en-US" baseline="0" dirty="0" err="1"/>
              <a:t>đọc</a:t>
            </a:r>
            <a:r>
              <a:rPr lang="en-US" baseline="0" dirty="0"/>
              <a:t> </a:t>
            </a:r>
            <a:r>
              <a:rPr lang="en-US" baseline="0" dirty="0" err="1"/>
              <a:t>câu</a:t>
            </a:r>
            <a:r>
              <a:rPr lang="en-US" baseline="0" dirty="0"/>
              <a:t> </a:t>
            </a:r>
            <a:r>
              <a:rPr lang="en-US" baseline="0" dirty="0" err="1"/>
              <a:t>thơ</a:t>
            </a:r>
            <a:r>
              <a:rPr lang="en-US" baseline="0" dirty="0"/>
              <a:t>; </a:t>
            </a:r>
            <a:r>
              <a:rPr lang="en-US" baseline="0" dirty="0" err="1"/>
              <a:t>bài</a:t>
            </a:r>
            <a:r>
              <a:rPr lang="en-US" baseline="0" dirty="0"/>
              <a:t> </a:t>
            </a:r>
            <a:r>
              <a:rPr lang="en-US" baseline="0" dirty="0" err="1"/>
              <a:t>hát</a:t>
            </a:r>
            <a:r>
              <a:rPr lang="en-US" baseline="0" dirty="0"/>
              <a:t> – </a:t>
            </a:r>
            <a:r>
              <a:rPr lang="en-US" baseline="0" dirty="0" err="1"/>
              <a:t>hát</a:t>
            </a:r>
            <a:r>
              <a:rPr lang="en-US" baseline="0" dirty="0"/>
              <a:t> 1 </a:t>
            </a:r>
            <a:r>
              <a:rPr lang="en-US" baseline="0" dirty="0" err="1"/>
              <a:t>vài</a:t>
            </a:r>
            <a:r>
              <a:rPr lang="en-US" baseline="0" dirty="0"/>
              <a:t> </a:t>
            </a:r>
            <a:r>
              <a:rPr lang="en-US" baseline="0" dirty="0" err="1"/>
              <a:t>câu</a:t>
            </a:r>
            <a:r>
              <a:rPr lang="en-US" baseline="0" dirty="0"/>
              <a:t>,…)</a:t>
            </a:r>
          </a:p>
          <a:p>
            <a:r>
              <a:rPr lang="en-US" baseline="0" dirty="0" err="1"/>
              <a:t>Lần</a:t>
            </a:r>
            <a:r>
              <a:rPr lang="en-US" baseline="0" dirty="0"/>
              <a:t> </a:t>
            </a:r>
            <a:r>
              <a:rPr lang="en-US" baseline="0" dirty="0" err="1"/>
              <a:t>lượt</a:t>
            </a:r>
            <a:r>
              <a:rPr lang="en-US" baseline="0" dirty="0"/>
              <a:t> </a:t>
            </a:r>
            <a:r>
              <a:rPr lang="en-US" baseline="0" dirty="0" err="1"/>
              <a:t>luân</a:t>
            </a:r>
            <a:r>
              <a:rPr lang="en-US" baseline="0" dirty="0"/>
              <a:t> </a:t>
            </a:r>
            <a:r>
              <a:rPr lang="en-US" baseline="0" dirty="0" err="1"/>
              <a:t>chuyển</a:t>
            </a:r>
            <a:r>
              <a:rPr lang="en-US" baseline="0" dirty="0"/>
              <a:t> </a:t>
            </a:r>
            <a:r>
              <a:rPr lang="en-US" baseline="0" dirty="0" err="1"/>
              <a:t>bút</a:t>
            </a:r>
            <a:r>
              <a:rPr lang="en-US" baseline="0" dirty="0"/>
              <a:t> </a:t>
            </a:r>
            <a:r>
              <a:rPr lang="en-US" baseline="0" dirty="0" err="1"/>
              <a:t>đến</a:t>
            </a:r>
            <a:r>
              <a:rPr lang="en-US" baseline="0" dirty="0"/>
              <a:t> </a:t>
            </a:r>
            <a:r>
              <a:rPr lang="en-US" baseline="0" dirty="0" err="1"/>
              <a:t>khi</a:t>
            </a:r>
            <a:r>
              <a:rPr lang="en-US" baseline="0" dirty="0"/>
              <a:t> </a:t>
            </a:r>
            <a:r>
              <a:rPr lang="en-US" baseline="0" dirty="0" err="1"/>
              <a:t>bản</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endParaRPr lang="en-US" baseline="0" dirty="0"/>
          </a:p>
          <a:p>
            <a:r>
              <a:rPr lang="en-US" baseline="0" dirty="0"/>
              <a:t>HS </a:t>
            </a:r>
            <a:r>
              <a:rPr lang="en-US" baseline="0" dirty="0" err="1"/>
              <a:t>nào</a:t>
            </a:r>
            <a:r>
              <a:rPr lang="en-US" baseline="0" dirty="0"/>
              <a:t> </a:t>
            </a:r>
            <a:r>
              <a:rPr lang="en-US" baseline="0" dirty="0" err="1"/>
              <a:t>đưa</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thì</a:t>
            </a:r>
            <a:r>
              <a:rPr lang="en-US" baseline="0" dirty="0"/>
              <a:t> </a:t>
            </a:r>
            <a:r>
              <a:rPr lang="en-US" baseline="0" dirty="0" err="1"/>
              <a:t>sẽ</a:t>
            </a:r>
            <a:r>
              <a:rPr lang="en-US" baseline="0" dirty="0"/>
              <a:t> </a:t>
            </a:r>
            <a:r>
              <a:rPr lang="en-US" baseline="0" dirty="0" err="1"/>
              <a:t>chịu</a:t>
            </a:r>
            <a:r>
              <a:rPr lang="en-US" baseline="0" dirty="0"/>
              <a:t> </a:t>
            </a:r>
            <a:r>
              <a:rPr lang="en-US" baseline="0" dirty="0" err="1"/>
              <a:t>hình</a:t>
            </a:r>
            <a:r>
              <a:rPr lang="en-US" baseline="0" dirty="0"/>
              <a:t> </a:t>
            </a:r>
            <a:r>
              <a:rPr lang="en-US" baseline="0" dirty="0" err="1"/>
              <a:t>phạt</a:t>
            </a:r>
            <a:r>
              <a:rPr lang="en-US" baseline="0" dirty="0"/>
              <a:t> </a:t>
            </a:r>
            <a:r>
              <a:rPr lang="en-US" baseline="0" dirty="0" err="1"/>
              <a:t>của</a:t>
            </a:r>
            <a:r>
              <a:rPr lang="en-US" baseline="0" dirty="0"/>
              <a:t> GV</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3840245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11</a:t>
            </a:fld>
            <a:endParaRPr lang="en-US"/>
          </a:p>
        </p:txBody>
      </p:sp>
    </p:spTree>
    <p:extLst>
      <p:ext uri="{BB962C8B-B14F-4D97-AF65-F5344CB8AC3E}">
        <p14:creationId xmlns:p14="http://schemas.microsoft.com/office/powerpoint/2010/main" val="2343274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9527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71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Cảm hứng chủ đạo của tác giả thể hiện trong bài thơ là gì? Bài thơ triển khai mạch cảm xúc theo trình tự nào?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530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117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408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Bức tranh cảnh chiều xuân được khắc hoạ trong bài thơ có đặc điểm gì? </a:t>
            </a:r>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Phân tích tác dụng của những biện pháp tu từ được sử dụng trong bài thơ </a:t>
            </a:r>
            <a:r>
              <a:rPr lang="vi-VN" sz="1200" b="0" i="1" kern="1200" dirty="0">
                <a:solidFill>
                  <a:schemeClr val="tx1"/>
                </a:solidFill>
                <a:effectLst/>
                <a:latin typeface="+mn-lt"/>
                <a:ea typeface="+mn-ea"/>
                <a:cs typeface="+mn-cs"/>
              </a:rPr>
              <a:t>Chiều xuân</a:t>
            </a:r>
            <a:r>
              <a:rPr lang="vi-VN"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104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Hình ảnh em tích nhất là </a:t>
            </a:r>
            <a:r>
              <a:rPr lang="vi-VN" sz="1200" b="0" i="1" kern="1200" dirty="0">
                <a:solidFill>
                  <a:schemeClr val="tx1"/>
                </a:solidFill>
                <a:effectLst/>
                <a:latin typeface="+mn-lt"/>
                <a:ea typeface="+mn-ea"/>
                <a:cs typeface="+mn-cs"/>
              </a:rPr>
              <a:t>“Ngoài đường đê cỏ non tràn biếc cỏ” vì c</a:t>
            </a:r>
            <a:r>
              <a:rPr lang="vi-VN" sz="1200" b="0" i="0" kern="1200" dirty="0">
                <a:solidFill>
                  <a:schemeClr val="tx1"/>
                </a:solidFill>
                <a:effectLst/>
                <a:latin typeface="+mn-lt"/>
                <a:ea typeface="+mn-ea"/>
                <a:cs typeface="+mn-cs"/>
              </a:rPr>
              <a:t>ảnh chiều xuân được mở rộng hơn sau những ngày băng giá, xuân về cỏ non trở nên tốt tươi hơn “</a:t>
            </a:r>
            <a:r>
              <a:rPr lang="vi-VN" sz="1200" b="0" i="1" kern="1200" dirty="0">
                <a:solidFill>
                  <a:schemeClr val="tx1"/>
                </a:solidFill>
                <a:effectLst/>
                <a:latin typeface="+mn-lt"/>
                <a:ea typeface="+mn-ea"/>
                <a:cs typeface="+mn-cs"/>
              </a:rPr>
              <a:t>cỏ non tràn biếc cỏ</a:t>
            </a:r>
            <a:r>
              <a:rPr lang="vi-VN" sz="1200" b="0" i="0" kern="1200" dirty="0">
                <a:solidFill>
                  <a:schemeClr val="tx1"/>
                </a:solidFill>
                <a:effectLst/>
                <a:latin typeface="+mn-lt"/>
                <a:ea typeface="+mn-ea"/>
                <a:cs typeface="+mn-cs"/>
              </a:rPr>
              <a:t>”, điệp từ “</a:t>
            </a:r>
            <a:r>
              <a:rPr lang="vi-VN" sz="1200" b="0" i="1" kern="1200" dirty="0">
                <a:solidFill>
                  <a:schemeClr val="tx1"/>
                </a:solidFill>
                <a:effectLst/>
                <a:latin typeface="+mn-lt"/>
                <a:ea typeface="+mn-ea"/>
                <a:cs typeface="+mn-cs"/>
              </a:rPr>
              <a:t>cỏ</a:t>
            </a:r>
            <a:r>
              <a:rPr lang="vi-VN" sz="1200" b="0" i="0" kern="1200" dirty="0">
                <a:solidFill>
                  <a:schemeClr val="tx1"/>
                </a:solidFill>
                <a:effectLst/>
                <a:latin typeface="+mn-lt"/>
                <a:ea typeface="+mn-ea"/>
                <a:cs typeface="+mn-cs"/>
              </a:rPr>
              <a:t>” được lặp lại 2 lần đã khắc họa được cảnh vật thân quen ở nông thôn, cỏ non xanh mơn mởn, sức sống bừng lên mạnh mẽ qua cụm từ “</a:t>
            </a:r>
            <a:r>
              <a:rPr lang="vi-VN" sz="1200" b="0" i="1" kern="1200" dirty="0">
                <a:solidFill>
                  <a:schemeClr val="tx1"/>
                </a:solidFill>
                <a:effectLst/>
                <a:latin typeface="+mn-lt"/>
                <a:ea typeface="+mn-ea"/>
                <a:cs typeface="+mn-cs"/>
              </a:rPr>
              <a:t>tràn biếc cỏ</a:t>
            </a:r>
            <a:r>
              <a:rPr lang="vi-VN" sz="1200" b="0" i="0" kern="1200" dirty="0">
                <a:solidFill>
                  <a:schemeClr val="tx1"/>
                </a:solidFill>
                <a:effectLst/>
                <a:latin typeface="+mn-lt"/>
                <a:ea typeface="+mn-ea"/>
                <a:cs typeface="+mn-cs"/>
              </a:rPr>
              <a:t>”.</a:t>
            </a:r>
          </a:p>
          <a:p>
            <a:br>
              <a:rPr lang="vi-VN"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60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20</a:t>
            </a:fld>
            <a:endParaRPr lang="en-US"/>
          </a:p>
        </p:txBody>
      </p:sp>
    </p:spTree>
    <p:extLst>
      <p:ext uri="{BB962C8B-B14F-4D97-AF65-F5344CB8AC3E}">
        <p14:creationId xmlns:p14="http://schemas.microsoft.com/office/powerpoint/2010/main" val="745068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21</a:t>
            </a:fld>
            <a:endParaRPr lang="en-US"/>
          </a:p>
        </p:txBody>
      </p:sp>
    </p:spTree>
    <p:extLst>
      <p:ext uri="{BB962C8B-B14F-4D97-AF65-F5344CB8AC3E}">
        <p14:creationId xmlns:p14="http://schemas.microsoft.com/office/powerpoint/2010/main" val="168111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Mùa xuân là thời điểm của lễ hội sặc sỡ, của những cặp đôi hẹn hò và thề non hẹn biển. Nó cũng là mùa của cảm xúc thơ mộng, sâu lắng trong lòng các nhà thơ. Trái với sắc xuân mãnh liệt trong thơ của Xuân Diệu, mùa xuân trong bài thơ </a:t>
            </a:r>
            <a:r>
              <a:rPr lang="vi-VN" sz="1200" b="1" i="1" kern="1200" dirty="0">
                <a:solidFill>
                  <a:schemeClr val="tx1"/>
                </a:solidFill>
                <a:effectLst/>
                <a:latin typeface="+mn-lt"/>
                <a:ea typeface="+mn-ea"/>
                <a:cs typeface="+mn-cs"/>
              </a:rPr>
              <a:t>Chiều xuân </a:t>
            </a:r>
            <a:r>
              <a:rPr lang="vi-VN" sz="1200" b="0" i="1" kern="1200" dirty="0">
                <a:solidFill>
                  <a:schemeClr val="tx1"/>
                </a:solidFill>
                <a:effectLst/>
                <a:latin typeface="+mn-lt"/>
                <a:ea typeface="+mn-ea"/>
                <a:cs typeface="+mn-cs"/>
              </a:rPr>
              <a:t>của Anh Thơ lại mang một vẻ đẹp giản dị, yên bình như chính bản tính thanh thản của làng quê Việt Nam. Trong bài học hôm nay, chúng ta sẽ cùng tìm hiểu tác phẩm này nhé.</a:t>
            </a:r>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a:t>
            </a:fld>
            <a:endParaRPr lang="en-US"/>
          </a:p>
        </p:txBody>
      </p:sp>
    </p:spTree>
    <p:extLst>
      <p:ext uri="{BB962C8B-B14F-4D97-AF65-F5344CB8AC3E}">
        <p14:creationId xmlns:p14="http://schemas.microsoft.com/office/powerpoint/2010/main" val="3924868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Bức tranh chiều xuân mở ra trên bến vắng với khung cảnh yên lặng và thanh bình. Quán tranh đứng lặng yên bên cây hoa xoan tím. Bên cạnh đó vạn vật như đang có sự chuyển động: cỏ non tràn biếc cỏ, đàn sáo đen sà xuống hòa cùng vào mấy cánh bướm trôi trước gió. Trên cánh đồng, đàn trâu đang thung thăng gặm cỏ, lũ cò chốc chốc lại vụt ra, cô nàng yếm thắm cào cỏ hi vọng một mùa màng bội thu.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95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26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3</a:t>
            </a:fld>
            <a:endParaRPr lang="en-US"/>
          </a:p>
        </p:txBody>
      </p:sp>
    </p:spTree>
    <p:extLst>
      <p:ext uri="{BB962C8B-B14F-4D97-AF65-F5344CB8AC3E}">
        <p14:creationId xmlns:p14="http://schemas.microsoft.com/office/powerpoint/2010/main" val="1460615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4</a:t>
            </a:fld>
            <a:endParaRPr lang="en-US"/>
          </a:p>
        </p:txBody>
      </p:sp>
    </p:spTree>
    <p:extLst>
      <p:ext uri="{BB962C8B-B14F-4D97-AF65-F5344CB8AC3E}">
        <p14:creationId xmlns:p14="http://schemas.microsoft.com/office/powerpoint/2010/main" val="149696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5</a:t>
            </a:fld>
            <a:endParaRPr lang="en-US"/>
          </a:p>
        </p:txBody>
      </p:sp>
    </p:spTree>
    <p:extLst>
      <p:ext uri="{BB962C8B-B14F-4D97-AF65-F5344CB8AC3E}">
        <p14:creationId xmlns:p14="http://schemas.microsoft.com/office/powerpoint/2010/main" val="69354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6</a:t>
            </a:fld>
            <a:endParaRPr lang="en-US"/>
          </a:p>
        </p:txBody>
      </p:sp>
    </p:spTree>
    <p:extLst>
      <p:ext uri="{BB962C8B-B14F-4D97-AF65-F5344CB8AC3E}">
        <p14:creationId xmlns:p14="http://schemas.microsoft.com/office/powerpoint/2010/main" val="171626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Nhận</a:t>
            </a:r>
            <a:r>
              <a:rPr lang="en-US" dirty="0"/>
              <a:t> </a:t>
            </a:r>
            <a:r>
              <a:rPr lang="en-US" dirty="0" err="1"/>
              <a:t>định</a:t>
            </a:r>
            <a:r>
              <a:rPr lang="en-US" baseline="0" dirty="0"/>
              <a:t> </a:t>
            </a:r>
            <a:r>
              <a:rPr lang="en-US" baseline="0" dirty="0" err="1"/>
              <a:t>của</a:t>
            </a:r>
            <a:r>
              <a:rPr lang="en-US" baseline="0" dirty="0"/>
              <a:t> Hoài Thanh, Hoài </a:t>
            </a:r>
            <a:r>
              <a:rPr lang="en-US" baseline="0" dirty="0" err="1"/>
              <a:t>Chân</a:t>
            </a:r>
            <a:r>
              <a:rPr lang="en-US" baseline="0" dirty="0"/>
              <a:t> </a:t>
            </a:r>
            <a:r>
              <a:rPr lang="en-US" baseline="0" dirty="0" err="1"/>
              <a:t>về</a:t>
            </a:r>
            <a:r>
              <a:rPr lang="en-US" baseline="0" dirty="0"/>
              <a:t> Anh </a:t>
            </a:r>
            <a:r>
              <a:rPr lang="en-US" baseline="0" dirty="0" err="1"/>
              <a:t>Thơ</a:t>
            </a:r>
            <a:r>
              <a:rPr lang="en-US" baseline="0" dirty="0"/>
              <a:t>, </a:t>
            </a:r>
            <a:r>
              <a:rPr lang="en-US" baseline="0" dirty="0" err="1"/>
              <a:t>trong</a:t>
            </a:r>
            <a:r>
              <a:rPr lang="en-US" baseline="0" dirty="0"/>
              <a:t> </a:t>
            </a:r>
            <a:r>
              <a:rPr lang="en-US" baseline="0" dirty="0" err="1"/>
              <a:t>Thi</a:t>
            </a:r>
            <a:r>
              <a:rPr lang="en-US" baseline="0" dirty="0"/>
              <a:t> </a:t>
            </a:r>
            <a:r>
              <a:rPr lang="en-US" baseline="0" dirty="0" err="1"/>
              <a:t>nhân</a:t>
            </a:r>
            <a:r>
              <a:rPr lang="en-US" baseline="0" dirty="0"/>
              <a:t> </a:t>
            </a:r>
            <a:r>
              <a:rPr lang="en-US" baseline="0" dirty="0" err="1"/>
              <a:t>Việt</a:t>
            </a:r>
            <a:r>
              <a:rPr lang="en-US" baseline="0" dirty="0"/>
              <a:t> Nam</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400941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9</a:t>
            </a:fld>
            <a:endParaRPr lang="en-US"/>
          </a:p>
        </p:txBody>
      </p:sp>
    </p:spTree>
    <p:extLst>
      <p:ext uri="{BB962C8B-B14F-4D97-AF65-F5344CB8AC3E}">
        <p14:creationId xmlns:p14="http://schemas.microsoft.com/office/powerpoint/2010/main" val="92585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Chỉ ra bố cục của bài thơ </a:t>
            </a:r>
            <a:r>
              <a:rPr lang="vi-VN" sz="1200" b="0" i="1" kern="1200" dirty="0">
                <a:solidFill>
                  <a:schemeClr val="tx1"/>
                </a:solidFill>
                <a:effectLst/>
                <a:latin typeface="+mn-lt"/>
                <a:ea typeface="+mn-ea"/>
                <a:cs typeface="+mn-cs"/>
              </a:rPr>
              <a:t>Chiều xuân</a:t>
            </a:r>
            <a:r>
              <a:rPr lang="vi-VN" sz="1200" b="0" i="0" kern="1200" dirty="0">
                <a:solidFill>
                  <a:schemeClr val="tx1"/>
                </a:solidFill>
                <a:effectLst/>
                <a:latin typeface="+mn-lt"/>
                <a:ea typeface="+mn-ea"/>
                <a:cs typeface="+mn-cs"/>
              </a:rPr>
              <a:t>. Nêu nội dung chính của mỗi phần.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887A6-B6BF-442D-BDB2-B380B62A4E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521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6065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911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497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3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12/23/2024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634033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922756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819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227352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705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696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92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857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636703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110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4228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3714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4566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337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18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6331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691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574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9666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1510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090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38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34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162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409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097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646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813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64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9052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4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701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529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38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6924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297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3682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695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059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56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2336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343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9110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4706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794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357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737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65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0051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alpha val="5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44BCE056-1FE6-4272-BE12-937DFDF81A7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3FA11641-0518-473D-B0E1-40EAE822B44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27883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55062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53224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3000"/>
            <a:lum/>
            <a:extLst>
              <a:ext uri="{96DAC541-7B7A-43D3-8B79-37D633B846F1}">
                <asvg:svgBlip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12/23/2024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71764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906838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28.xml"/><Relationship Id="rId3" Type="http://schemas.openxmlformats.org/officeDocument/2006/relationships/image" Target="../media/image58.png"/><Relationship Id="rId7" Type="http://schemas.openxmlformats.org/officeDocument/2006/relationships/image" Target="../media/image57.png"/><Relationship Id="rId12" Type="http://schemas.openxmlformats.org/officeDocument/2006/relationships/slide" Target="slide29.xml"/><Relationship Id="rId17"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slide" Target="slide2.xml"/><Relationship Id="rId1" Type="http://schemas.openxmlformats.org/officeDocument/2006/relationships/slideLayout" Target="../slideLayouts/slideLayout43.xml"/><Relationship Id="rId6" Type="http://schemas.openxmlformats.org/officeDocument/2006/relationships/image" Target="../media/image56.png"/><Relationship Id="rId11" Type="http://schemas.openxmlformats.org/officeDocument/2006/relationships/slide" Target="slide27.xml"/><Relationship Id="rId5" Type="http://schemas.openxmlformats.org/officeDocument/2006/relationships/image" Target="../media/image62.png"/><Relationship Id="rId15" Type="http://schemas.openxmlformats.org/officeDocument/2006/relationships/slide" Target="slide30.xml"/><Relationship Id="rId10" Type="http://schemas.openxmlformats.org/officeDocument/2006/relationships/slide" Target="slide26.xml"/><Relationship Id="rId4" Type="http://schemas.openxmlformats.org/officeDocument/2006/relationships/image" Target="../media/image59.png"/><Relationship Id="rId9" Type="http://schemas.openxmlformats.org/officeDocument/2006/relationships/image" Target="../media/image63.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slideLayout" Target="../slideLayouts/slideLayout49.xml"/><Relationship Id="rId10" Type="http://schemas.openxmlformats.org/officeDocument/2006/relationships/slide" Target="slide25.xml"/><Relationship Id="rId4" Type="http://schemas.openxmlformats.org/officeDocument/2006/relationships/audio" Target="../media/media2.mp3"/><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5.xml"/><Relationship Id="rId5" Type="http://schemas.openxmlformats.org/officeDocument/2006/relationships/slideLayout" Target="../slideLayouts/slideLayout49.xml"/><Relationship Id="rId10" Type="http://schemas.openxmlformats.org/officeDocument/2006/relationships/image" Target="../media/image71.png"/><Relationship Id="rId4" Type="http://schemas.openxmlformats.org/officeDocument/2006/relationships/audio" Target="../media/media2.mp3"/><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5.xml"/><Relationship Id="rId5" Type="http://schemas.openxmlformats.org/officeDocument/2006/relationships/slideLayout" Target="../slideLayouts/slideLayout49.xml"/><Relationship Id="rId10" Type="http://schemas.openxmlformats.org/officeDocument/2006/relationships/image" Target="../media/image71.png"/><Relationship Id="rId4" Type="http://schemas.openxmlformats.org/officeDocument/2006/relationships/audio" Target="../media/media2.mp3"/><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5.xml"/><Relationship Id="rId5" Type="http://schemas.openxmlformats.org/officeDocument/2006/relationships/slideLayout" Target="../slideLayouts/slideLayout49.xml"/><Relationship Id="rId10" Type="http://schemas.openxmlformats.org/officeDocument/2006/relationships/image" Target="../media/image71.png"/><Relationship Id="rId4" Type="http://schemas.openxmlformats.org/officeDocument/2006/relationships/audio" Target="../media/media2.mp3"/><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5.xml"/><Relationship Id="rId5" Type="http://schemas.openxmlformats.org/officeDocument/2006/relationships/slideLayout" Target="../slideLayouts/slideLayout49.xml"/><Relationship Id="rId10" Type="http://schemas.openxmlformats.org/officeDocument/2006/relationships/image" Target="../media/image71.png"/><Relationship Id="rId4" Type="http://schemas.openxmlformats.org/officeDocument/2006/relationships/audio" Target="../media/media2.mp3"/><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24.sv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803BA30-68BE-C181-1E11-4F9A41F0B9E5}"/>
              </a:ext>
            </a:extLst>
          </p:cNvPr>
          <p:cNvSpPr/>
          <p:nvPr/>
        </p:nvSpPr>
        <p:spPr>
          <a:xfrm>
            <a:off x="14498782" y="495300"/>
            <a:ext cx="2790583" cy="4114800"/>
          </a:xfrm>
          <a:custGeom>
            <a:avLst/>
            <a:gdLst/>
            <a:ahLst/>
            <a:cxnLst/>
            <a:rect l="l" t="t" r="r" b="b"/>
            <a:pathLst>
              <a:path w="2790583" h="4114800">
                <a:moveTo>
                  <a:pt x="0" y="0"/>
                </a:moveTo>
                <a:lnTo>
                  <a:pt x="2790583" y="0"/>
                </a:lnTo>
                <a:lnTo>
                  <a:pt x="27905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D883477B-A83F-7CBC-AD9D-7020CF36EE99}"/>
              </a:ext>
            </a:extLst>
          </p:cNvPr>
          <p:cNvSpPr/>
          <p:nvPr/>
        </p:nvSpPr>
        <p:spPr>
          <a:xfrm>
            <a:off x="-204078" y="4328570"/>
            <a:ext cx="18696156" cy="8229600"/>
          </a:xfrm>
          <a:custGeom>
            <a:avLst/>
            <a:gdLst/>
            <a:ahLst/>
            <a:cxnLst/>
            <a:rect l="l" t="t" r="r" b="b"/>
            <a:pathLst>
              <a:path w="18696156" h="8229600">
                <a:moveTo>
                  <a:pt x="0" y="0"/>
                </a:moveTo>
                <a:lnTo>
                  <a:pt x="18696156" y="0"/>
                </a:lnTo>
                <a:lnTo>
                  <a:pt x="18696156" y="8229600"/>
                </a:lnTo>
                <a:lnTo>
                  <a:pt x="0" y="8229600"/>
                </a:lnTo>
                <a:lnTo>
                  <a:pt x="0" y="0"/>
                </a:lnTo>
                <a:close/>
              </a:path>
            </a:pathLst>
          </a:custGeom>
          <a: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aturation sat="33000"/>
                      </a14:imgEffect>
                    </a14:imgLayer>
                  </a14:imgProps>
                </a:ext>
              </a:extLst>
            </a:blip>
            <a:stretch>
              <a:fillRect t="-19432" b="-19432"/>
            </a:stretch>
          </a:blipFill>
        </p:spPr>
        <p:txBody>
          <a:bodyPr/>
          <a:lstStyle/>
          <a:p>
            <a:endParaRPr lang="en-US"/>
          </a:p>
        </p:txBody>
      </p:sp>
      <p:sp>
        <p:nvSpPr>
          <p:cNvPr id="6" name="Freeform 4">
            <a:extLst>
              <a:ext uri="{FF2B5EF4-FFF2-40B4-BE49-F238E27FC236}">
                <a16:creationId xmlns:a16="http://schemas.microsoft.com/office/drawing/2014/main" id="{B0B15E5D-2D30-ECBA-4398-650287653F58}"/>
              </a:ext>
            </a:extLst>
          </p:cNvPr>
          <p:cNvSpPr/>
          <p:nvPr/>
        </p:nvSpPr>
        <p:spPr>
          <a:xfrm>
            <a:off x="555036" y="1028700"/>
            <a:ext cx="4218984" cy="2816172"/>
          </a:xfrm>
          <a:custGeom>
            <a:avLst/>
            <a:gdLst/>
            <a:ahLst/>
            <a:cxnLst/>
            <a:rect l="l" t="t" r="r" b="b"/>
            <a:pathLst>
              <a:path w="4218984" h="2816172">
                <a:moveTo>
                  <a:pt x="0" y="0"/>
                </a:moveTo>
                <a:lnTo>
                  <a:pt x="4218984" y="0"/>
                </a:lnTo>
                <a:lnTo>
                  <a:pt x="4218984" y="2816172"/>
                </a:lnTo>
                <a:lnTo>
                  <a:pt x="0" y="2816172"/>
                </a:lnTo>
                <a:lnTo>
                  <a:pt x="0" y="0"/>
                </a:lnTo>
                <a:close/>
              </a:path>
            </a:pathLst>
          </a:custGeom>
          <a:blipFill>
            <a:blip r:embed="rId7"/>
            <a:stretch>
              <a:fillRect/>
            </a:stretch>
          </a:blipFill>
        </p:spPr>
        <p:txBody>
          <a:bodyPr/>
          <a:lstStyle/>
          <a:p>
            <a:endParaRPr lang="en-US"/>
          </a:p>
        </p:txBody>
      </p:sp>
      <p:sp>
        <p:nvSpPr>
          <p:cNvPr id="7" name="Freeform 5">
            <a:extLst>
              <a:ext uri="{FF2B5EF4-FFF2-40B4-BE49-F238E27FC236}">
                <a16:creationId xmlns:a16="http://schemas.microsoft.com/office/drawing/2014/main" id="{F6559B6F-5D1C-8809-A59E-D0644F7981AA}"/>
              </a:ext>
            </a:extLst>
          </p:cNvPr>
          <p:cNvSpPr/>
          <p:nvPr/>
        </p:nvSpPr>
        <p:spPr>
          <a:xfrm>
            <a:off x="228600" y="3467100"/>
            <a:ext cx="6036454" cy="7305845"/>
          </a:xfrm>
          <a:custGeom>
            <a:avLst/>
            <a:gdLst/>
            <a:ahLst/>
            <a:cxnLst/>
            <a:rect l="l" t="t" r="r" b="b"/>
            <a:pathLst>
              <a:path w="6036454" h="7305845">
                <a:moveTo>
                  <a:pt x="0" y="0"/>
                </a:moveTo>
                <a:lnTo>
                  <a:pt x="6036454" y="0"/>
                </a:lnTo>
                <a:lnTo>
                  <a:pt x="6036454" y="7305845"/>
                </a:lnTo>
                <a:lnTo>
                  <a:pt x="0" y="7305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FEC672D8-784A-4A6B-7F77-1B67E6A633F6}"/>
              </a:ext>
            </a:extLst>
          </p:cNvPr>
          <p:cNvSpPr txBox="1"/>
          <p:nvPr/>
        </p:nvSpPr>
        <p:spPr>
          <a:xfrm>
            <a:off x="4532707" y="1033221"/>
            <a:ext cx="10283589" cy="14478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err="1">
                <a:solidFill>
                  <a:srgbClr val="FF0000"/>
                </a:solidFill>
                <a:latin typeface="#9Slide04 Lora Bold" panose="00000800000000000000" pitchFamily="2" charset="0"/>
              </a:rPr>
              <a:t>Chiếc</a:t>
            </a:r>
            <a:r>
              <a:rPr lang="en-US" sz="8800" dirty="0">
                <a:solidFill>
                  <a:srgbClr val="FF0000"/>
                </a:solidFill>
                <a:latin typeface="#9Slide04 Lora Bold" panose="00000800000000000000" pitchFamily="2" charset="0"/>
              </a:rPr>
              <a:t> </a:t>
            </a:r>
            <a:r>
              <a:rPr lang="en-US" sz="8800" dirty="0" err="1">
                <a:solidFill>
                  <a:srgbClr val="FF0000"/>
                </a:solidFill>
                <a:latin typeface="#9Slide04 Lora Bold" panose="00000800000000000000" pitchFamily="2" charset="0"/>
              </a:rPr>
              <a:t>bút</a:t>
            </a:r>
            <a:r>
              <a:rPr lang="en-US" sz="8800" dirty="0">
                <a:solidFill>
                  <a:srgbClr val="FF0000"/>
                </a:solidFill>
                <a:latin typeface="#9Slide04 Lora Bold" panose="00000800000000000000" pitchFamily="2" charset="0"/>
              </a:rPr>
              <a:t> </a:t>
            </a:r>
            <a:r>
              <a:rPr lang="en-US" sz="8800" dirty="0" err="1">
                <a:solidFill>
                  <a:srgbClr val="FF0000"/>
                </a:solidFill>
                <a:latin typeface="#9Slide04 Lora Bold" panose="00000800000000000000" pitchFamily="2" charset="0"/>
              </a:rPr>
              <a:t>thần</a:t>
            </a:r>
            <a:r>
              <a:rPr lang="en-US" sz="8800" dirty="0">
                <a:solidFill>
                  <a:srgbClr val="FF0000"/>
                </a:solidFill>
                <a:latin typeface="#9Slide04 Lora Bold" panose="00000800000000000000" pitchFamily="2" charset="0"/>
              </a:rPr>
              <a:t> </a:t>
            </a:r>
            <a:r>
              <a:rPr lang="en-US" sz="8800" dirty="0" err="1">
                <a:solidFill>
                  <a:srgbClr val="FF0000"/>
                </a:solidFill>
                <a:latin typeface="#9Slide04 Lora Bold" panose="00000800000000000000" pitchFamily="2" charset="0"/>
              </a:rPr>
              <a:t>kì</a:t>
            </a:r>
            <a:endParaRPr lang="en-US" sz="8800" dirty="0">
              <a:solidFill>
                <a:srgbClr val="FF0000"/>
              </a:solidFill>
              <a:latin typeface="#9Slide04 Lora Bold" panose="00000800000000000000" pitchFamily="2" charset="0"/>
            </a:endParaRPr>
          </a:p>
        </p:txBody>
      </p:sp>
      <p:sp>
        <p:nvSpPr>
          <p:cNvPr id="3" name="TextBox 2"/>
          <p:cNvSpPr txBox="1"/>
          <p:nvPr/>
        </p:nvSpPr>
        <p:spPr>
          <a:xfrm>
            <a:off x="5171553" y="3179384"/>
            <a:ext cx="96774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Kể</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hát</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dao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tục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ngữ</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mùa</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xuân</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16209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8BDAAA4-DDFA-6ED5-360D-695451EA42BC}"/>
              </a:ext>
            </a:extLst>
          </p:cNvPr>
          <p:cNvSpPr/>
          <p:nvPr/>
        </p:nvSpPr>
        <p:spPr>
          <a:xfrm>
            <a:off x="15025" y="5546386"/>
            <a:ext cx="15228570" cy="6434070"/>
          </a:xfrm>
          <a:custGeom>
            <a:avLst/>
            <a:gdLst/>
            <a:ahLst/>
            <a:cxnLst/>
            <a:rect l="l" t="t" r="r" b="b"/>
            <a:pathLst>
              <a:path w="6494569" h="2743955">
                <a:moveTo>
                  <a:pt x="0" y="0"/>
                </a:moveTo>
                <a:lnTo>
                  <a:pt x="6494569" y="0"/>
                </a:lnTo>
                <a:lnTo>
                  <a:pt x="6494569" y="2743955"/>
                </a:lnTo>
                <a:lnTo>
                  <a:pt x="0" y="2743955"/>
                </a:lnTo>
                <a:lnTo>
                  <a:pt x="0" y="0"/>
                </a:lnTo>
                <a:close/>
              </a:path>
            </a:pathLst>
          </a:custGeom>
          <a:blipFill>
            <a:blip r:embed="rId3"/>
            <a:stretch>
              <a:fillRect/>
            </a:stretch>
          </a:blipFill>
        </p:spPr>
        <p:txBody>
          <a:bodyPr/>
          <a:lstStyle/>
          <a:p>
            <a:endParaRPr lang="en-US"/>
          </a:p>
        </p:txBody>
      </p:sp>
      <p:sp>
        <p:nvSpPr>
          <p:cNvPr id="2" name="Title 4">
            <a:extLst>
              <a:ext uri="{FF2B5EF4-FFF2-40B4-BE49-F238E27FC236}">
                <a16:creationId xmlns:a16="http://schemas.microsoft.com/office/drawing/2014/main" id="{EE2C6851-A28C-9E67-6295-416E18401D75}"/>
              </a:ext>
            </a:extLst>
          </p:cNvPr>
          <p:cNvSpPr txBox="1">
            <a:spLocks/>
          </p:cNvSpPr>
          <p:nvPr/>
        </p:nvSpPr>
        <p:spPr>
          <a:xfrm>
            <a:off x="1440000" y="248653"/>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9Slide05 Braxton Regular" panose="03060000000000000000" pitchFamily="66" charset="0"/>
                <a:ea typeface="+mj-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9Slide05 Braxton Regular" panose="03060000000000000000" pitchFamily="66" charset="0"/>
                <a:ea typeface="+mj-ea"/>
                <a:cs typeface="Times New Roman" panose="02020603050405020304" pitchFamily="18" charset="0"/>
              </a:rPr>
              <a:t>Tìm</a:t>
            </a:r>
            <a:r>
              <a:rPr kumimoji="0" lang="en-US" sz="6000" b="1" i="0" u="none" strike="noStrike" kern="1200" cap="none" spc="0" normalizeH="0" baseline="0" noProof="0" dirty="0">
                <a:ln>
                  <a:noFill/>
                </a:ln>
                <a:solidFill>
                  <a:prstClr val="black"/>
                </a:solidFill>
                <a:effectLst/>
                <a:uLnTx/>
                <a:uFillTx/>
                <a:latin typeface="#9Slide05 Braxton Regular" panose="03060000000000000000" pitchFamily="66"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9Slide05 Braxton Regular" panose="03060000000000000000" pitchFamily="66" charset="0"/>
                <a:ea typeface="+mj-ea"/>
                <a:cs typeface="Times New Roman" panose="02020603050405020304" pitchFamily="18" charset="0"/>
              </a:rPr>
              <a:t>hiểu</a:t>
            </a:r>
            <a:r>
              <a:rPr kumimoji="0" lang="en-US" sz="6000" b="1" i="0" u="none" strike="noStrike" kern="1200" cap="none" spc="0" normalizeH="0" baseline="0" noProof="0" dirty="0">
                <a:ln>
                  <a:noFill/>
                </a:ln>
                <a:solidFill>
                  <a:prstClr val="black"/>
                </a:solidFill>
                <a:effectLst/>
                <a:uLnTx/>
                <a:uFillTx/>
                <a:latin typeface="#9Slide05 Braxton Regular" panose="03060000000000000000" pitchFamily="66" charset="0"/>
                <a:ea typeface="+mj-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9Slide05 Braxton Regular" panose="03060000000000000000" pitchFamily="66" charset="0"/>
                <a:ea typeface="+mj-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9Slide05 Braxton Regular" panose="03060000000000000000" pitchFamily="66"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3BF5FE09-6967-EDEE-7108-853B22CC8CCB}"/>
              </a:ext>
            </a:extLst>
          </p:cNvPr>
          <p:cNvSpPr/>
          <p:nvPr/>
        </p:nvSpPr>
        <p:spPr>
          <a:xfrm>
            <a:off x="1181845" y="952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9893B93-1B62-F6C7-8751-A5BAC9441F66}"/>
              </a:ext>
            </a:extLst>
          </p:cNvPr>
          <p:cNvSpPr/>
          <p:nvPr/>
        </p:nvSpPr>
        <p:spPr>
          <a:xfrm>
            <a:off x="2590800" y="1651130"/>
            <a:ext cx="1356211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A472BB4D-FD4E-9CBF-DB74-3194A8477CFB}"/>
              </a:ext>
            </a:extLst>
          </p:cNvPr>
          <p:cNvSpPr/>
          <p:nvPr/>
        </p:nvSpPr>
        <p:spPr>
          <a:xfrm>
            <a:off x="2405816" y="3350292"/>
            <a:ext cx="14846478" cy="2780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nơ</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bến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đò</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đê</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mưa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khổ</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xuân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đồng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lúa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mưa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033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C0F69BE-C5A7-F2EE-19A6-0CBC71D3151E}"/>
              </a:ext>
            </a:extLst>
          </p:cNvPr>
          <p:cNvSpPr/>
          <p:nvPr/>
        </p:nvSpPr>
        <p:spPr>
          <a:xfrm>
            <a:off x="0" y="4076701"/>
            <a:ext cx="18211800" cy="62103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B37A456-2E77-4539-308B-A7FA7F272725}"/>
              </a:ext>
            </a:extLst>
          </p:cNvPr>
          <p:cNvSpPr txBox="1"/>
          <p:nvPr/>
        </p:nvSpPr>
        <p:spPr>
          <a:xfrm>
            <a:off x="4572000" y="419100"/>
            <a:ext cx="9525000" cy="45097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a:solidFill>
                  <a:srgbClr val="C00000"/>
                </a:solidFill>
                <a:latin typeface="#9Slide05 FS Blonde Script" panose="03000503000000000000" pitchFamily="65" charset="0"/>
              </a:rPr>
              <a:t>II.</a:t>
            </a:r>
          </a:p>
          <a:p>
            <a:pPr algn="ctr">
              <a:lnSpc>
                <a:spcPct val="90000"/>
              </a:lnSpc>
              <a:spcBef>
                <a:spcPct val="0"/>
              </a:spcBef>
              <a:spcAft>
                <a:spcPts val="600"/>
              </a:spcAft>
            </a:pPr>
            <a:r>
              <a:rPr lang="en-US" sz="8800" dirty="0" err="1">
                <a:solidFill>
                  <a:srgbClr val="C00000"/>
                </a:solidFill>
                <a:latin typeface="#9Slide05 FS Blonde Script" panose="03000503000000000000" pitchFamily="65" charset="0"/>
              </a:rPr>
              <a:t>Tìm</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hiểu</a:t>
            </a:r>
            <a:r>
              <a:rPr lang="en-US" sz="8800" dirty="0">
                <a:solidFill>
                  <a:srgbClr val="C00000"/>
                </a:solidFill>
                <a:latin typeface="#9Slide05 FS Blonde Script" panose="03000503000000000000" pitchFamily="65" charset="0"/>
              </a:rPr>
              <a:t> chi </a:t>
            </a:r>
            <a:r>
              <a:rPr lang="en-US" sz="8800" dirty="0" err="1">
                <a:solidFill>
                  <a:srgbClr val="C00000"/>
                </a:solidFill>
                <a:latin typeface="#9Slide05 FS Blonde Script" panose="03000503000000000000" pitchFamily="65" charset="0"/>
              </a:rPr>
              <a:t>tiết</a:t>
            </a:r>
            <a:endParaRPr lang="en-US" sz="8800" dirty="0">
              <a:solidFill>
                <a:srgbClr val="C00000"/>
              </a:solidFill>
              <a:latin typeface="#9Slide05 FS Blonde Script" panose="03000503000000000000" pitchFamily="65" charset="0"/>
            </a:endParaRPr>
          </a:p>
        </p:txBody>
      </p:sp>
      <p:sp>
        <p:nvSpPr>
          <p:cNvPr id="4" name="Freeform 8">
            <a:extLst>
              <a:ext uri="{FF2B5EF4-FFF2-40B4-BE49-F238E27FC236}">
                <a16:creationId xmlns:a16="http://schemas.microsoft.com/office/drawing/2014/main" id="{FE60B5FD-7818-139E-609D-A11D7646571B}"/>
              </a:ext>
            </a:extLst>
          </p:cNvPr>
          <p:cNvSpPr/>
          <p:nvPr/>
        </p:nvSpPr>
        <p:spPr>
          <a:xfrm>
            <a:off x="1371600" y="647700"/>
            <a:ext cx="3810000" cy="2686050"/>
          </a:xfrm>
          <a:custGeom>
            <a:avLst/>
            <a:gdLst/>
            <a:ahLst/>
            <a:cxnLst/>
            <a:rect l="l" t="t" r="r" b="b"/>
            <a:pathLst>
              <a:path w="5836596" h="4114800">
                <a:moveTo>
                  <a:pt x="0" y="0"/>
                </a:moveTo>
                <a:lnTo>
                  <a:pt x="5836596" y="0"/>
                </a:lnTo>
                <a:lnTo>
                  <a:pt x="58365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11360698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l="-13000" r="-13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CD3185F-2508-992E-DB81-24B8590D3033}"/>
              </a:ext>
            </a:extLst>
          </p:cNvPr>
          <p:cNvSpPr txBox="1"/>
          <p:nvPr/>
        </p:nvSpPr>
        <p:spPr>
          <a:xfrm>
            <a:off x="1295400" y="876300"/>
            <a:ext cx="156972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Đặc</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điểm</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về</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thể</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thơ</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của</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bài</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thơ</a:t>
            </a:r>
            <a:endParaRPr kumimoji="0" lang="vi-VN"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endParaRPr>
          </a:p>
        </p:txBody>
      </p:sp>
    </p:spTree>
    <p:extLst>
      <p:ext uri="{BB962C8B-B14F-4D97-AF65-F5344CB8AC3E}">
        <p14:creationId xmlns:p14="http://schemas.microsoft.com/office/powerpoint/2010/main" val="175053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A04C8B-6F59-7830-E820-377AADFF6C35}"/>
              </a:ext>
            </a:extLst>
          </p:cNvPr>
          <p:cNvSpPr/>
          <p:nvPr/>
        </p:nvSpPr>
        <p:spPr>
          <a:xfrm>
            <a:off x="534625" y="801395"/>
            <a:ext cx="17439299" cy="9346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A9CD6F8-CCBA-2B4E-CF64-25BC8F5E8BA6}"/>
              </a:ext>
            </a:extLst>
          </p:cNvPr>
          <p:cNvSpPr txBox="1"/>
          <p:nvPr/>
        </p:nvSpPr>
        <p:spPr>
          <a:xfrm>
            <a:off x="1447800" y="6141317"/>
            <a:ext cx="13517575" cy="73866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82E221EA-2A50-B716-945D-D75EF11F8E78}"/>
              </a:ext>
            </a:extLst>
          </p:cNvPr>
          <p:cNvSpPr txBox="1"/>
          <p:nvPr/>
        </p:nvSpPr>
        <p:spPr>
          <a:xfrm>
            <a:off x="7391400" y="1629839"/>
            <a:ext cx="9330109" cy="1384995"/>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03D3F82E-F6A0-7F12-B633-51A413196AF1}"/>
              </a:ext>
            </a:extLst>
          </p:cNvPr>
          <p:cNvSpPr txBox="1"/>
          <p:nvPr/>
        </p:nvSpPr>
        <p:spPr>
          <a:xfrm>
            <a:off x="7396398" y="3627403"/>
            <a:ext cx="9330108"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6B5CEAF-D417-D82C-840E-F419F6E22C2F}"/>
              </a:ext>
            </a:extLst>
          </p:cNvPr>
          <p:cNvSpPr txBox="1"/>
          <p:nvPr/>
        </p:nvSpPr>
        <p:spPr>
          <a:xfrm>
            <a:off x="1447800" y="7407425"/>
            <a:ext cx="15273709" cy="2031325"/>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nhịp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khoáng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9" name="Group 8">
            <a:extLst>
              <a:ext uri="{FF2B5EF4-FFF2-40B4-BE49-F238E27FC236}">
                <a16:creationId xmlns:a16="http://schemas.microsoft.com/office/drawing/2014/main" id="{FEA394B4-B4AB-AFC1-091E-164B12275460}"/>
              </a:ext>
            </a:extLst>
          </p:cNvPr>
          <p:cNvGrpSpPr/>
          <p:nvPr/>
        </p:nvGrpSpPr>
        <p:grpSpPr>
          <a:xfrm>
            <a:off x="534625" y="-247568"/>
            <a:ext cx="6258606" cy="5726516"/>
            <a:chOff x="0" y="228740"/>
            <a:chExt cx="3124863" cy="2652228"/>
          </a:xfrm>
        </p:grpSpPr>
        <p:sp>
          <p:nvSpPr>
            <p:cNvPr id="7" name="Freeform 4"/>
            <p:cNvSpPr/>
            <p:nvPr/>
          </p:nvSpPr>
          <p:spPr>
            <a:xfrm>
              <a:off x="0" y="228740"/>
              <a:ext cx="3124863" cy="2652228"/>
            </a:xfrm>
            <a:custGeom>
              <a:avLst/>
              <a:gdLst/>
              <a:ahLst/>
              <a:cxnLst/>
              <a:rect l="l" t="t" r="r" b="b"/>
              <a:pathLst>
                <a:path w="4259116" h="3614925">
                  <a:moveTo>
                    <a:pt x="0" y="0"/>
                  </a:moveTo>
                  <a:lnTo>
                    <a:pt x="4259117" y="0"/>
                  </a:lnTo>
                  <a:lnTo>
                    <a:pt x="4259117" y="3614925"/>
                  </a:lnTo>
                  <a:lnTo>
                    <a:pt x="0" y="3614925"/>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AAC20CF-A443-3715-BCCE-7B38832DDF63}"/>
                </a:ext>
              </a:extLst>
            </p:cNvPr>
            <p:cNvSpPr txBox="1"/>
            <p:nvPr/>
          </p:nvSpPr>
          <p:spPr>
            <a:xfrm rot="20567504">
              <a:off x="511860" y="986690"/>
              <a:ext cx="2105633" cy="1292661"/>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9Slide04 Lora Bold" panose="00000800000000000000" pitchFamily="2" charset="0"/>
                  <a:ea typeface="+mn-ea"/>
                  <a:cs typeface="Times New Roman" panose="02020603050405020304" pitchFamily="18" charset="0"/>
                </a:rPr>
                <a:t>Giải</a:t>
              </a:r>
              <a:r>
                <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a typeface="+mn-ea"/>
                  <a:cs typeface="Times New Roman" panose="02020603050405020304" pitchFamily="18"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9Slide04 Lora Bold" panose="00000800000000000000" pitchFamily="2" charset="0"/>
                  <a:ea typeface="+mn-ea"/>
                  <a:cs typeface="Times New Roman" panose="02020603050405020304" pitchFamily="18" charset="0"/>
                </a:rPr>
                <a:t>mật</a:t>
              </a:r>
              <a:r>
                <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a typeface="+mn-ea"/>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9Slide04 Lora Bold" panose="00000800000000000000" pitchFamily="2" charset="0"/>
                  <a:ea typeface="+mn-ea"/>
                  <a:cs typeface="Times New Roman" panose="02020603050405020304" pitchFamily="18" charset="0"/>
                </a:rPr>
                <a:t>thư</a:t>
              </a:r>
              <a:endPar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82E221EA-2A50-B716-945D-D75EF11F8E78}"/>
              </a:ext>
            </a:extLst>
          </p:cNvPr>
          <p:cNvSpPr txBox="1"/>
          <p:nvPr/>
        </p:nvSpPr>
        <p:spPr>
          <a:xfrm>
            <a:off x="14241475" y="3411907"/>
            <a:ext cx="1447800" cy="73866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chân</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2E221EA-2A50-B716-945D-D75EF11F8E78}"/>
              </a:ext>
            </a:extLst>
          </p:cNvPr>
          <p:cNvSpPr txBox="1"/>
          <p:nvPr/>
        </p:nvSpPr>
        <p:spPr>
          <a:xfrm>
            <a:off x="7696200" y="2195036"/>
            <a:ext cx="762000" cy="73866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82E221EA-2A50-B716-945D-D75EF11F8E78}"/>
              </a:ext>
            </a:extLst>
          </p:cNvPr>
          <p:cNvSpPr txBox="1"/>
          <p:nvPr/>
        </p:nvSpPr>
        <p:spPr>
          <a:xfrm>
            <a:off x="7657036" y="4176694"/>
            <a:ext cx="1447800" cy="73866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200" b="1" dirty="0" err="1">
                <a:solidFill>
                  <a:srgbClr val="FF0000"/>
                </a:solidFill>
                <a:latin typeface="Times New Roman" panose="02020603050405020304" pitchFamily="18" charset="0"/>
                <a:cs typeface="Times New Roman" panose="02020603050405020304" pitchFamily="18" charset="0"/>
              </a:rPr>
              <a:t>cách</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82E221EA-2A50-B716-945D-D75EF11F8E78}"/>
              </a:ext>
            </a:extLst>
          </p:cNvPr>
          <p:cNvSpPr txBox="1"/>
          <p:nvPr/>
        </p:nvSpPr>
        <p:spPr>
          <a:xfrm>
            <a:off x="11574475" y="5922975"/>
            <a:ext cx="4114800" cy="73866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3/3/2</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2E221EA-2A50-B716-945D-D75EF11F8E78}"/>
              </a:ext>
            </a:extLst>
          </p:cNvPr>
          <p:cNvSpPr txBox="1"/>
          <p:nvPr/>
        </p:nvSpPr>
        <p:spPr>
          <a:xfrm>
            <a:off x="1942036" y="7928944"/>
            <a:ext cx="2934764" cy="738664"/>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linh</a:t>
            </a: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
            <a:extLst>
              <a:ext uri="{FF2B5EF4-FFF2-40B4-BE49-F238E27FC236}">
                <a16:creationId xmlns:a16="http://schemas.microsoft.com/office/drawing/2014/main" id="{2A920234-3161-2C62-BA83-C65DF3341D74}"/>
              </a:ext>
            </a:extLst>
          </p:cNvPr>
          <p:cNvSpPr/>
          <p:nvPr/>
        </p:nvSpPr>
        <p:spPr>
          <a:xfrm>
            <a:off x="14706600" y="8647254"/>
            <a:ext cx="4648077" cy="3689411"/>
          </a:xfrm>
          <a:custGeom>
            <a:avLst/>
            <a:gdLst/>
            <a:ahLst/>
            <a:cxnLst/>
            <a:rect l="l" t="t" r="r" b="b"/>
            <a:pathLst>
              <a:path w="4648077" h="3689411">
                <a:moveTo>
                  <a:pt x="0" y="0"/>
                </a:moveTo>
                <a:lnTo>
                  <a:pt x="4648077" y="0"/>
                </a:lnTo>
                <a:lnTo>
                  <a:pt x="4648077" y="3689411"/>
                </a:lnTo>
                <a:lnTo>
                  <a:pt x="0" y="3689411"/>
                </a:lnTo>
                <a:lnTo>
                  <a:pt x="0" y="0"/>
                </a:lnTo>
                <a:close/>
              </a:path>
            </a:pathLst>
          </a:custGeom>
          <a:blipFill>
            <a:blip r:embed="rId6"/>
            <a:stretch>
              <a:fillRect/>
            </a:stretch>
          </a:blipFill>
        </p:spPr>
        <p:txBody>
          <a:bodyPr/>
          <a:lstStyle/>
          <a:p>
            <a:endParaRPr lang="en-US"/>
          </a:p>
        </p:txBody>
      </p:sp>
      <p:sp>
        <p:nvSpPr>
          <p:cNvPr id="18" name="Freeform 5">
            <a:extLst>
              <a:ext uri="{FF2B5EF4-FFF2-40B4-BE49-F238E27FC236}">
                <a16:creationId xmlns:a16="http://schemas.microsoft.com/office/drawing/2014/main" id="{531E2B66-D0AE-9B1A-EF17-6C29CBC8127E}"/>
              </a:ext>
            </a:extLst>
          </p:cNvPr>
          <p:cNvSpPr/>
          <p:nvPr/>
        </p:nvSpPr>
        <p:spPr>
          <a:xfrm>
            <a:off x="16856353" y="7462332"/>
            <a:ext cx="1829138" cy="3029628"/>
          </a:xfrm>
          <a:custGeom>
            <a:avLst/>
            <a:gdLst/>
            <a:ahLst/>
            <a:cxnLst/>
            <a:rect l="l" t="t" r="r" b="b"/>
            <a:pathLst>
              <a:path w="1829138" h="3029628">
                <a:moveTo>
                  <a:pt x="0" y="0"/>
                </a:moveTo>
                <a:lnTo>
                  <a:pt x="1829138" y="0"/>
                </a:lnTo>
                <a:lnTo>
                  <a:pt x="1829138" y="3029627"/>
                </a:lnTo>
                <a:lnTo>
                  <a:pt x="0" y="302962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4086385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2" grpId="0"/>
      <p:bldP spid="5" grpId="0"/>
      <p:bldP spid="6"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l="-3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3185F-2508-992E-DB81-24B8590D3033}"/>
              </a:ext>
            </a:extLst>
          </p:cNvPr>
          <p:cNvSpPr txBox="1"/>
          <p:nvPr/>
        </p:nvSpPr>
        <p:spPr>
          <a:xfrm>
            <a:off x="2725116" y="1485900"/>
            <a:ext cx="1283776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Mạch</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cảm</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xúc</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c</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ảm</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hứng</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chủ</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đạo</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của</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bài</a:t>
            </a:r>
            <a:r>
              <a:rPr kumimoji="0" lang="en-US"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C00000"/>
                </a:solidFill>
                <a:effectLst/>
                <a:uLnTx/>
                <a:uFillTx/>
                <a:latin typeface="#9Slide07 Baloo Tamma" panose="03080902040302020200" pitchFamily="66" charset="0"/>
                <a:ea typeface="+mn-ea"/>
                <a:cs typeface="#9Slide07 Baloo Tamma" panose="03080902040302020200" pitchFamily="66" charset="0"/>
              </a:rPr>
              <a:t>thơ</a:t>
            </a:r>
            <a:endParaRPr kumimoji="0" lang="vi-VN" sz="66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endParaRPr>
          </a:p>
        </p:txBody>
      </p:sp>
    </p:spTree>
    <p:extLst>
      <p:ext uri="{BB962C8B-B14F-4D97-AF65-F5344CB8AC3E}">
        <p14:creationId xmlns:p14="http://schemas.microsoft.com/office/powerpoint/2010/main" val="190616449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72BB4D-FD4E-9CBF-DB74-3194A8477CFB}"/>
              </a:ext>
            </a:extLst>
          </p:cNvPr>
          <p:cNvSpPr/>
          <p:nvPr/>
        </p:nvSpPr>
        <p:spPr>
          <a:xfrm>
            <a:off x="990600" y="876301"/>
            <a:ext cx="16154400" cy="144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Mạch</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triển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khai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mạch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gian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2">
            <a:extLst>
              <a:ext uri="{FF2B5EF4-FFF2-40B4-BE49-F238E27FC236}">
                <a16:creationId xmlns:a16="http://schemas.microsoft.com/office/drawing/2014/main" id="{062321A5-CBF9-C50C-4B5B-82D737D08D85}"/>
              </a:ext>
            </a:extLst>
          </p:cNvPr>
          <p:cNvSpPr/>
          <p:nvPr/>
        </p:nvSpPr>
        <p:spPr>
          <a:xfrm>
            <a:off x="2133600" y="3286674"/>
            <a:ext cx="2895600" cy="15240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đò</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4">
            <a:extLst>
              <a:ext uri="{FF2B5EF4-FFF2-40B4-BE49-F238E27FC236}">
                <a16:creationId xmlns:a16="http://schemas.microsoft.com/office/drawing/2014/main" id="{F49CEBC0-8094-47B1-A109-E133A7B41293}"/>
              </a:ext>
            </a:extLst>
          </p:cNvPr>
          <p:cNvSpPr/>
          <p:nvPr/>
        </p:nvSpPr>
        <p:spPr>
          <a:xfrm>
            <a:off x="7162800" y="3286674"/>
            <a:ext cx="2895600" cy="1524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anose="02020603050405020304" pitchFamily="18" charset="0"/>
                <a:cs typeface="Times New Roman" panose="02020603050405020304" pitchFamily="18" charset="0"/>
              </a:rPr>
              <a:t>Đường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đê</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7">
            <a:extLst>
              <a:ext uri="{FF2B5EF4-FFF2-40B4-BE49-F238E27FC236}">
                <a16:creationId xmlns:a16="http://schemas.microsoft.com/office/drawing/2014/main" id="{5940D0CA-75D1-17CA-B38B-9E52E8817741}"/>
              </a:ext>
            </a:extLst>
          </p:cNvPr>
          <p:cNvSpPr/>
          <p:nvPr/>
        </p:nvSpPr>
        <p:spPr>
          <a:xfrm>
            <a:off x="12115800" y="3286674"/>
            <a:ext cx="2895600" cy="1524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anose="02020603050405020304" pitchFamily="18" charset="0"/>
                <a:cs typeface="Times New Roman" panose="02020603050405020304" pitchFamily="18" charset="0"/>
              </a:rPr>
              <a:t>Đồng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lúa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5ABC287-85B5-B520-9A92-DDFF9AD8B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12856">
            <a:off x="5058197" y="3113356"/>
            <a:ext cx="2075607" cy="2075607"/>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589D610D-58E3-03BD-C6EB-72125ADED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12856">
            <a:off x="9940161" y="3113355"/>
            <a:ext cx="2075607" cy="2075607"/>
          </a:xfrm>
          <a:prstGeom prst="rect">
            <a:avLst/>
          </a:prstGeom>
        </p:spPr>
      </p:pic>
      <p:sp>
        <p:nvSpPr>
          <p:cNvPr id="10" name="Rectangle 9">
            <a:extLst>
              <a:ext uri="{FF2B5EF4-FFF2-40B4-BE49-F238E27FC236}">
                <a16:creationId xmlns:a16="http://schemas.microsoft.com/office/drawing/2014/main" id="{A472BB4D-FD4E-9CBF-DB74-3194A8477CFB}"/>
              </a:ext>
            </a:extLst>
          </p:cNvPr>
          <p:cNvSpPr/>
          <p:nvPr/>
        </p:nvSpPr>
        <p:spPr>
          <a:xfrm>
            <a:off x="990600" y="5389020"/>
            <a:ext cx="16154400" cy="3259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hứng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ngợi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vẻ</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tĩnh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lặng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trẻo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yên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dị</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vẫn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tràn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dã</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quê</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hương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F067AB26-92EE-0909-02C5-7BD40827B96F}"/>
              </a:ext>
            </a:extLst>
          </p:cNvPr>
          <p:cNvSpPr/>
          <p:nvPr/>
        </p:nvSpPr>
        <p:spPr>
          <a:xfrm>
            <a:off x="14630400" y="7468766"/>
            <a:ext cx="3377935" cy="3019029"/>
          </a:xfrm>
          <a:custGeom>
            <a:avLst/>
            <a:gdLst/>
            <a:ahLst/>
            <a:cxnLst/>
            <a:rect l="l" t="t" r="r" b="b"/>
            <a:pathLst>
              <a:path w="4912592" h="4390629">
                <a:moveTo>
                  <a:pt x="0" y="0"/>
                </a:moveTo>
                <a:lnTo>
                  <a:pt x="4912592" y="0"/>
                </a:lnTo>
                <a:lnTo>
                  <a:pt x="4912592" y="4390630"/>
                </a:lnTo>
                <a:lnTo>
                  <a:pt x="0" y="439063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200294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3185F-2508-992E-DB81-24B8590D3033}"/>
              </a:ext>
            </a:extLst>
          </p:cNvPr>
          <p:cNvSpPr txBox="1"/>
          <p:nvPr/>
        </p:nvSpPr>
        <p:spPr>
          <a:xfrm>
            <a:off x="0" y="2019300"/>
            <a:ext cx="18288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3</a:t>
            </a:r>
            <a:r>
              <a:rPr kumimoji="0" lang="vi-VN" sz="60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a:t>
            </a:r>
            <a:r>
              <a:rPr kumimoji="0" lang="en-US" sz="60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  </a:t>
            </a:r>
            <a:r>
              <a:rPr kumimoji="0" lang="vi-VN" sz="60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Nét độc đáo của bài thơ </a:t>
            </a:r>
            <a:endParaRPr kumimoji="0" lang="en-US" sz="60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thể hiện qua từ ngữ, hình ảnh, BPTT</a:t>
            </a:r>
          </a:p>
        </p:txBody>
      </p:sp>
    </p:spTree>
    <p:extLst>
      <p:ext uri="{BB962C8B-B14F-4D97-AF65-F5344CB8AC3E}">
        <p14:creationId xmlns:p14="http://schemas.microsoft.com/office/powerpoint/2010/main" val="357550456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20435776"/>
              </p:ext>
            </p:extLst>
          </p:nvPr>
        </p:nvGraphicFramePr>
        <p:xfrm>
          <a:off x="533400" y="2781300"/>
          <a:ext cx="17145000" cy="485775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1191844558"/>
                    </a:ext>
                  </a:extLst>
                </a:gridCol>
                <a:gridCol w="6553200">
                  <a:extLst>
                    <a:ext uri="{9D8B030D-6E8A-4147-A177-3AD203B41FA5}">
                      <a16:colId xmlns:a16="http://schemas.microsoft.com/office/drawing/2014/main" val="3226650253"/>
                    </a:ext>
                  </a:extLst>
                </a:gridCol>
                <a:gridCol w="6629400">
                  <a:extLst>
                    <a:ext uri="{9D8B030D-6E8A-4147-A177-3AD203B41FA5}">
                      <a16:colId xmlns:a16="http://schemas.microsoft.com/office/drawing/2014/main" val="1559905653"/>
                    </a:ext>
                  </a:extLst>
                </a:gridCol>
              </a:tblGrid>
              <a:tr h="2286000">
                <a:tc>
                  <a:txBody>
                    <a:bodyPr/>
                    <a:lstStyle/>
                    <a:p>
                      <a:pPr algn="ctr"/>
                      <a:r>
                        <a:rPr lang="en-US" sz="5400" dirty="0" err="1">
                          <a:latin typeface="Times New Roman" panose="02020603050405020304" pitchFamily="18" charset="0"/>
                          <a:cs typeface="Times New Roman" panose="02020603050405020304" pitchFamily="18" charset="0"/>
                        </a:rPr>
                        <a:t>Bức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xuân</a:t>
                      </a:r>
                      <a:endParaRPr lang="en-US" sz="5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5400" dirty="0" err="1">
                          <a:latin typeface="Times New Roman" panose="02020603050405020304" pitchFamily="18" charset="0"/>
                          <a:cs typeface="Times New Roman" panose="02020603050405020304" pitchFamily="18" charset="0"/>
                        </a:rPr>
                        <a:t>Không</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khí</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và</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nhịp</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sống</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thôn</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quê</a:t>
                      </a:r>
                      <a:endParaRPr lang="en-US" sz="5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5400" dirty="0">
                          <a:latin typeface="Times New Roman" panose="02020603050405020304" pitchFamily="18" charset="0"/>
                          <a:cs typeface="Times New Roman" panose="02020603050405020304" pitchFamily="18" charset="0"/>
                        </a:rPr>
                        <a:t>BPTT </a:t>
                      </a:r>
                      <a:r>
                        <a:rPr lang="en-US" sz="5400" dirty="0" err="1">
                          <a:latin typeface="Times New Roman" panose="02020603050405020304" pitchFamily="18" charset="0"/>
                          <a:cs typeface="Times New Roman" panose="02020603050405020304" pitchFamily="18" charset="0"/>
                        </a:rPr>
                        <a:t>nổi</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bật</a:t>
                      </a:r>
                      <a:endParaRPr lang="en-US" sz="5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02899427"/>
                  </a:ext>
                </a:extLst>
              </a:tr>
              <a:tr h="1285875">
                <a:tc>
                  <a:txBody>
                    <a:bodyPr/>
                    <a:lstStyle/>
                    <a:p>
                      <a:endParaRPr lang="en-US" sz="5400">
                        <a:latin typeface="Times New Roman" panose="02020603050405020304" pitchFamily="18" charset="0"/>
                        <a:cs typeface="Times New Roman" panose="02020603050405020304" pitchFamily="18" charset="0"/>
                      </a:endParaRPr>
                    </a:p>
                  </a:txBody>
                  <a:tcPr/>
                </a:tc>
                <a:tc>
                  <a:txBody>
                    <a:bodyPr/>
                    <a:lstStyle/>
                    <a:p>
                      <a:endParaRPr lang="en-US" sz="5400">
                        <a:latin typeface="Times New Roman" panose="02020603050405020304" pitchFamily="18" charset="0"/>
                        <a:cs typeface="Times New Roman" panose="02020603050405020304" pitchFamily="18" charset="0"/>
                      </a:endParaRPr>
                    </a:p>
                  </a:txBody>
                  <a:tcPr/>
                </a:tc>
                <a:tc>
                  <a:txBody>
                    <a:bodyPr/>
                    <a:lstStyle/>
                    <a:p>
                      <a:endParaRPr lang="en-US" sz="5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55902095"/>
                  </a:ext>
                </a:extLst>
              </a:tr>
              <a:tr h="1285875">
                <a:tc gridSpan="3">
                  <a:txBody>
                    <a:bodyPr/>
                    <a:lstStyle/>
                    <a:p>
                      <a:r>
                        <a:rPr lang="en-US" sz="5400" dirty="0" err="1">
                          <a:latin typeface="Times New Roman" panose="02020603050405020304" pitchFamily="18" charset="0"/>
                          <a:cs typeface="Times New Roman" panose="02020603050405020304" pitchFamily="18" charset="0"/>
                        </a:rPr>
                        <a:t>Nhận</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xét</a:t>
                      </a:r>
                      <a:r>
                        <a:rPr lang="en-US" sz="5400" baseline="0" dirty="0">
                          <a:latin typeface="Times New Roman" panose="02020603050405020304" pitchFamily="18" charset="0"/>
                          <a:cs typeface="Times New Roman" panose="02020603050405020304" pitchFamily="18" charset="0"/>
                        </a:rPr>
                        <a:t> </a:t>
                      </a:r>
                      <a:r>
                        <a:rPr lang="en-US" sz="5400" baseline="0" dirty="0" err="1">
                          <a:latin typeface="Times New Roman" panose="02020603050405020304" pitchFamily="18" charset="0"/>
                          <a:cs typeface="Times New Roman" panose="02020603050405020304" pitchFamily="18" charset="0"/>
                        </a:rPr>
                        <a:t>chung</a:t>
                      </a:r>
                      <a:endParaRPr lang="en-US" sz="5400" dirty="0">
                        <a:latin typeface="Times New Roman" panose="02020603050405020304" pitchFamily="18" charset="0"/>
                        <a:cs typeface="Times New Roman" panose="02020603050405020304" pitchFamily="18" charset="0"/>
                      </a:endParaRPr>
                    </a:p>
                  </a:txBody>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26124402"/>
                  </a:ext>
                </a:extLst>
              </a:tr>
            </a:tbl>
          </a:graphicData>
        </a:graphic>
      </p:graphicFrame>
      <p:sp>
        <p:nvSpPr>
          <p:cNvPr id="4" name="TextBox 3">
            <a:extLst>
              <a:ext uri="{FF2B5EF4-FFF2-40B4-BE49-F238E27FC236}">
                <a16:creationId xmlns:a16="http://schemas.microsoft.com/office/drawing/2014/main" id="{2CD3185F-2508-992E-DB81-24B8590D3033}"/>
              </a:ext>
            </a:extLst>
          </p:cNvPr>
          <p:cNvSpPr txBox="1"/>
          <p:nvPr/>
        </p:nvSpPr>
        <p:spPr>
          <a:xfrm>
            <a:off x="1524000" y="1181100"/>
            <a:ext cx="15697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Think – pair</a:t>
            </a:r>
            <a:r>
              <a:rPr kumimoji="0" lang="en-US" sz="7200" b="0" i="0" u="none" strike="noStrike" kern="1200" cap="none" spc="0" normalizeH="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rPr>
              <a:t> - share</a:t>
            </a:r>
            <a:endParaRPr kumimoji="0" lang="vi-VN" sz="7200" b="0" i="0" u="none" strike="noStrike" kern="1200" cap="none" spc="0" normalizeH="0" baseline="0" noProof="0" dirty="0">
              <a:ln>
                <a:noFill/>
              </a:ln>
              <a:solidFill>
                <a:srgbClr val="C00000"/>
              </a:solidFill>
              <a:effectLst/>
              <a:uLnTx/>
              <a:uFillTx/>
              <a:latin typeface="#9Slide07 Baloo Tamma" panose="03080902040302020200" pitchFamily="66" charset="0"/>
              <a:ea typeface="+mn-ea"/>
              <a:cs typeface="#9Slide07 Baloo Tamma" panose="03080902040302020200" pitchFamily="66" charset="0"/>
            </a:endParaRPr>
          </a:p>
        </p:txBody>
      </p:sp>
      <p:sp>
        <p:nvSpPr>
          <p:cNvPr id="3" name="Freeform 4">
            <a:extLst>
              <a:ext uri="{FF2B5EF4-FFF2-40B4-BE49-F238E27FC236}">
                <a16:creationId xmlns:a16="http://schemas.microsoft.com/office/drawing/2014/main" id="{03495C49-6C9D-4390-267E-CAA8CE6DE68D}"/>
              </a:ext>
            </a:extLst>
          </p:cNvPr>
          <p:cNvSpPr/>
          <p:nvPr/>
        </p:nvSpPr>
        <p:spPr>
          <a:xfrm>
            <a:off x="31124" y="7429500"/>
            <a:ext cx="3735676" cy="5270795"/>
          </a:xfrm>
          <a:custGeom>
            <a:avLst/>
            <a:gdLst/>
            <a:ahLst/>
            <a:cxnLst/>
            <a:rect l="l" t="t" r="r" b="b"/>
            <a:pathLst>
              <a:path w="3735676" h="5270795">
                <a:moveTo>
                  <a:pt x="0" y="0"/>
                </a:moveTo>
                <a:lnTo>
                  <a:pt x="3735675" y="0"/>
                </a:lnTo>
                <a:lnTo>
                  <a:pt x="3735675" y="5270795"/>
                </a:lnTo>
                <a:lnTo>
                  <a:pt x="0" y="5270795"/>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26FC1A47-369C-A4A3-B21B-485108DD467A}"/>
              </a:ext>
            </a:extLst>
          </p:cNvPr>
          <p:cNvPicPr>
            <a:picLocks noChangeAspect="1"/>
          </p:cNvPicPr>
          <p:nvPr/>
        </p:nvPicPr>
        <p:blipFill>
          <a:blip r:embed="rId4"/>
          <a:stretch>
            <a:fillRect/>
          </a:stretch>
        </p:blipFill>
        <p:spPr>
          <a:xfrm>
            <a:off x="14173200" y="5196894"/>
            <a:ext cx="3133434" cy="4457700"/>
          </a:xfrm>
          <a:prstGeom prst="rect">
            <a:avLst/>
          </a:prstGeom>
        </p:spPr>
      </p:pic>
    </p:spTree>
    <p:extLst>
      <p:ext uri="{BB962C8B-B14F-4D97-AF65-F5344CB8AC3E}">
        <p14:creationId xmlns:p14="http://schemas.microsoft.com/office/powerpoint/2010/main" val="258142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42580568"/>
              </p:ext>
            </p:extLst>
          </p:nvPr>
        </p:nvGraphicFramePr>
        <p:xfrm>
          <a:off x="228600" y="266700"/>
          <a:ext cx="17678400" cy="9418320"/>
        </p:xfrm>
        <a:graphic>
          <a:graphicData uri="http://schemas.openxmlformats.org/drawingml/2006/table">
            <a:tbl>
              <a:tblPr firstRow="1" bandRow="1">
                <a:tableStyleId>{5940675A-B579-460E-94D1-54222C63F5DA}</a:tableStyleId>
              </a:tblPr>
              <a:tblGrid>
                <a:gridCol w="7924800">
                  <a:extLst>
                    <a:ext uri="{9D8B030D-6E8A-4147-A177-3AD203B41FA5}">
                      <a16:colId xmlns:a16="http://schemas.microsoft.com/office/drawing/2014/main" val="1191844558"/>
                    </a:ext>
                  </a:extLst>
                </a:gridCol>
                <a:gridCol w="5334000">
                  <a:extLst>
                    <a:ext uri="{9D8B030D-6E8A-4147-A177-3AD203B41FA5}">
                      <a16:colId xmlns:a16="http://schemas.microsoft.com/office/drawing/2014/main" val="3226650253"/>
                    </a:ext>
                  </a:extLst>
                </a:gridCol>
                <a:gridCol w="4419600">
                  <a:extLst>
                    <a:ext uri="{9D8B030D-6E8A-4147-A177-3AD203B41FA5}">
                      <a16:colId xmlns:a16="http://schemas.microsoft.com/office/drawing/2014/main" val="1559905653"/>
                    </a:ext>
                  </a:extLst>
                </a:gridCol>
              </a:tblGrid>
              <a:tr h="370840">
                <a:tc>
                  <a:txBody>
                    <a:bodyPr/>
                    <a:lstStyle/>
                    <a:p>
                      <a:pPr algn="ctr"/>
                      <a:r>
                        <a:rPr lang="en-US" sz="4000" b="1" dirty="0" err="1">
                          <a:latin typeface="Times New Roman" panose="02020603050405020304" pitchFamily="18" charset="0"/>
                          <a:cs typeface="Times New Roman" panose="02020603050405020304" pitchFamily="18" charset="0"/>
                        </a:rPr>
                        <a:t>Bức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xuân</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Không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và</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nhịp</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sống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thôn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quê</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a:latin typeface="Times New Roman" panose="02020603050405020304" pitchFamily="18" charset="0"/>
                          <a:cs typeface="Times New Roman" panose="02020603050405020304" pitchFamily="18" charset="0"/>
                        </a:rPr>
                        <a:t>BPTT </a:t>
                      </a:r>
                      <a:r>
                        <a:rPr lang="en-US" sz="4000" b="1" dirty="0" err="1">
                          <a:latin typeface="Times New Roman" panose="02020603050405020304" pitchFamily="18" charset="0"/>
                          <a:cs typeface="Times New Roman" panose="02020603050405020304" pitchFamily="18" charset="0"/>
                        </a:rPr>
                        <a:t>nổi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bật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02899427"/>
                  </a:ext>
                </a:extLst>
              </a:tr>
              <a:tr h="370840">
                <a:tc>
                  <a:txBody>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ảnh</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đò</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vắng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xoan</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đê</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bò</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lúa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cô</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gái</a:t>
                      </a:r>
                      <a:r>
                        <a:rPr lang="en-US" sz="4000" baseline="0" dirty="0">
                          <a:latin typeface="Times New Roman" panose="02020603050405020304" pitchFamily="18" charset="0"/>
                          <a:cs typeface="Times New Roman" panose="02020603050405020304" pitchFamily="18" charset="0"/>
                        </a:rPr>
                        <a:t>…</a:t>
                      </a:r>
                    </a:p>
                    <a:p>
                      <a:pPr algn="just"/>
                      <a:r>
                        <a:rPr lang="en-US" sz="4000"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Không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gian</a:t>
                      </a:r>
                      <a:r>
                        <a:rPr lang="en-US" sz="4000" b="1"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rộng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đò</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đường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quê</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lúa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mưa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mưa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đổ</a:t>
                      </a:r>
                      <a:r>
                        <a:rPr lang="en-US" sz="4000" baseline="0" dirty="0">
                          <a:latin typeface="Times New Roman" panose="02020603050405020304" pitchFamily="18" charset="0"/>
                          <a:cs typeface="Times New Roman" panose="02020603050405020304" pitchFamily="18" charset="0"/>
                        </a:rPr>
                        <a:t>)</a:t>
                      </a:r>
                    </a:p>
                    <a:p>
                      <a:pPr algn="just"/>
                      <a:r>
                        <a:rPr lang="en-US" sz="4000"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Màu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tím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hoa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xoan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đen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đàn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sáo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lúa</a:t>
                      </a:r>
                      <a:r>
                        <a:rPr lang="en-US" sz="4000" baseline="0"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mộc</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mạc</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gần</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gũi</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baseline="0" dirty="0" err="1">
                          <a:latin typeface="Times New Roman" panose="02020603050405020304" pitchFamily="18" charset="0"/>
                          <a:cs typeface="Times New Roman" panose="02020603050405020304" pitchFamily="18" charset="0"/>
                          <a:sym typeface="Wingdings" panose="05000000000000000000" pitchFamily="2" charset="2"/>
                        </a:rPr>
                        <a:t>dị</a:t>
                      </a:r>
                      <a:r>
                        <a:rPr lang="en-US" sz="4000" b="1"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latin typeface="Times New Roman" panose="02020603050405020304" pitchFamily="18" charset="0"/>
                        <a:cs typeface="Times New Roman" panose="02020603050405020304" pitchFamily="18" charset="0"/>
                      </a:endParaRPr>
                    </a:p>
                  </a:txBody>
                  <a:tcPr/>
                </a:tc>
                <a:tc>
                  <a:txBody>
                    <a:bodyPr/>
                    <a:lstStyle/>
                    <a:p>
                      <a:pPr marL="0" indent="0" algn="just">
                        <a:buFontTx/>
                        <a:buNone/>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khí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thơ</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mộng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êm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đềm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tĩnh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lặng</a:t>
                      </a:r>
                      <a:r>
                        <a:rPr lang="en-US" sz="4000" baseline="0" dirty="0">
                          <a:latin typeface="Times New Roman" panose="02020603050405020304" pitchFamily="18" charset="0"/>
                          <a:cs typeface="Times New Roman" panose="02020603050405020304" pitchFamily="18" charset="0"/>
                        </a:rPr>
                        <a:t>.</a:t>
                      </a:r>
                    </a:p>
                    <a:p>
                      <a:pPr marL="0" indent="0" algn="just">
                        <a:buFontTx/>
                        <a:buNone/>
                      </a:pPr>
                      <a:r>
                        <a:rPr lang="en-US" sz="4000"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Nhịp</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sống</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nhẹ</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nhàng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chậm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khoan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thai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đò</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biếng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im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bò</a:t>
                      </a:r>
                      <a:r>
                        <a:rPr lang="en-US" sz="4000" baseline="0" dirty="0">
                          <a:latin typeface="Times New Roman" panose="02020603050405020304" pitchFamily="18" charset="0"/>
                          <a:cs typeface="Times New Roman" panose="02020603050405020304" pitchFamily="18" charset="0"/>
                        </a:rPr>
                        <a:t> thong </a:t>
                      </a:r>
                      <a:r>
                        <a:rPr lang="en-US" sz="4000" baseline="0" dirty="0" err="1">
                          <a:latin typeface="Times New Roman" panose="02020603050405020304" pitchFamily="18" charset="0"/>
                          <a:cs typeface="Times New Roman" panose="02020603050405020304" pitchFamily="18" charset="0"/>
                        </a:rPr>
                        <a:t>thả</a:t>
                      </a:r>
                      <a:r>
                        <a:rPr lang="en-US" sz="4000" baseline="0" dirty="0">
                          <a:latin typeface="Times New Roman" panose="02020603050405020304" pitchFamily="18" charset="0"/>
                          <a:cs typeface="Times New Roman" panose="02020603050405020304" pitchFamily="18" charset="0"/>
                        </a:rPr>
                        <a:t>…)</a:t>
                      </a:r>
                    </a:p>
                  </a:txBody>
                  <a:tcPr/>
                </a:tc>
                <a:tc>
                  <a:txBody>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hóa</a:t>
                      </a:r>
                      <a:r>
                        <a:rPr lang="en-US" sz="4000" b="1"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rPr>
                        <a:t>(</a:t>
                      </a:r>
                      <a:r>
                        <a:rPr lang="en-US" sz="4000" baseline="0" dirty="0" err="1">
                          <a:latin typeface="Times New Roman" panose="02020603050405020304" pitchFamily="18" charset="0"/>
                          <a:cs typeface="Times New Roman" panose="02020603050405020304" pitchFamily="18" charset="0"/>
                        </a:rPr>
                        <a:t>đò</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biếng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im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lìm</a:t>
                      </a:r>
                      <a:r>
                        <a:rPr lang="en-US" sz="4000" baseline="0" dirty="0">
                          <a:latin typeface="Times New Roman" panose="02020603050405020304" pitchFamily="18" charset="0"/>
                          <a:cs typeface="Times New Roman" panose="02020603050405020304" pitchFamily="18" charset="0"/>
                        </a:rPr>
                        <a:t>…)</a:t>
                      </a:r>
                    </a:p>
                    <a:p>
                      <a:pPr algn="just"/>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Liệt kê</a:t>
                      </a:r>
                      <a:r>
                        <a:rPr lang="en-US" sz="4000" b="1"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000" b="0" i="0" kern="1200" baseline="0" dirty="0">
                          <a:solidFill>
                            <a:schemeClr val="tx1"/>
                          </a:solidFill>
                          <a:effectLst/>
                          <a:latin typeface="Times New Roman" panose="02020603050405020304" pitchFamily="18" charset="0"/>
                          <a:ea typeface="+mn-ea"/>
                          <a:cs typeface="Times New Roman" panose="02020603050405020304" pitchFamily="18" charset="0"/>
                        </a:rPr>
                        <a:t>(m</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ưa bụi, con đò, nước sông trôi, quán tranh vắng, hoa xoan tím,..</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a:t>
                      </a:r>
                    </a:p>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55902095"/>
                  </a:ext>
                </a:extLst>
              </a:tr>
              <a:tr h="370840">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Nhận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xét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chung</a:t>
                      </a:r>
                      <a:r>
                        <a:rPr lang="en-US" sz="4000" b="1"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sự</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quan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sát</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tinh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tế</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của</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tác</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giả</a:t>
                      </a:r>
                      <a:r>
                        <a:rPr lang="en-US" sz="4000" b="0" baseline="0" dirty="0">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bức</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tranh</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xuân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thoáng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buồn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vắng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lặng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vẫn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ấm</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áp</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tràn</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endPar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Cảnh</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xuân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đặc</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trưng</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miền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Bắc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txBody>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tc hMerge="1">
                  <a:txBody>
                    <a:bodyPr/>
                    <a:lstStyle/>
                    <a:p>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26124402"/>
                  </a:ext>
                </a:extLst>
              </a:tr>
            </a:tbl>
          </a:graphicData>
        </a:graphic>
      </p:graphicFrame>
    </p:spTree>
    <p:extLst>
      <p:ext uri="{BB962C8B-B14F-4D97-AF65-F5344CB8AC3E}">
        <p14:creationId xmlns:p14="http://schemas.microsoft.com/office/powerpoint/2010/main" val="29430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2C7CB-70AB-1EF1-FCC9-307406D1330A}"/>
              </a:ext>
            </a:extLst>
          </p:cNvPr>
          <p:cNvPicPr>
            <a:picLocks noChangeAspect="1"/>
          </p:cNvPicPr>
          <p:nvPr/>
        </p:nvPicPr>
        <p:blipFill rotWithShape="1">
          <a:blip r:embed="rId3"/>
          <a:srcRect t="18129"/>
          <a:stretch/>
        </p:blipFill>
        <p:spPr>
          <a:xfrm>
            <a:off x="-114300" y="3390900"/>
            <a:ext cx="18516600" cy="9291014"/>
          </a:xfrm>
          <a:prstGeom prst="rect">
            <a:avLst/>
          </a:prstGeom>
        </p:spPr>
      </p:pic>
      <p:sp>
        <p:nvSpPr>
          <p:cNvPr id="13" name="Rectangle 12">
            <a:extLst>
              <a:ext uri="{FF2B5EF4-FFF2-40B4-BE49-F238E27FC236}">
                <a16:creationId xmlns:a16="http://schemas.microsoft.com/office/drawing/2014/main" id="{A472BB4D-FD4E-9CBF-DB74-3194A8477CFB}"/>
              </a:ext>
            </a:extLst>
          </p:cNvPr>
          <p:cNvSpPr/>
          <p:nvPr/>
        </p:nvSpPr>
        <p:spPr>
          <a:xfrm>
            <a:off x="1066800" y="1104900"/>
            <a:ext cx="16154400" cy="1659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err="1">
                <a:solidFill>
                  <a:srgbClr val="FF0000"/>
                </a:solidFill>
                <a:latin typeface="#9Slide04 Lora Bold" panose="00000800000000000000" pitchFamily="2" charset="0"/>
              </a:rPr>
              <a:t>Thử</a:t>
            </a:r>
            <a:r>
              <a:rPr lang="en-US" sz="6000" dirty="0">
                <a:solidFill>
                  <a:srgbClr val="FF0000"/>
                </a:solidFill>
                <a:latin typeface="#9Slide04 Lora Bold" panose="00000800000000000000" pitchFamily="2" charset="0"/>
              </a:rPr>
              <a:t> </a:t>
            </a:r>
            <a:r>
              <a:rPr lang="en-US" sz="6000" dirty="0" err="1">
                <a:solidFill>
                  <a:srgbClr val="FF0000"/>
                </a:solidFill>
                <a:latin typeface="#9Slide04 Lora Bold" panose="00000800000000000000" pitchFamily="2" charset="0"/>
              </a:rPr>
              <a:t>thách</a:t>
            </a:r>
            <a:r>
              <a:rPr lang="en-US" sz="6000" dirty="0">
                <a:solidFill>
                  <a:srgbClr val="FF0000"/>
                </a:solidFill>
                <a:latin typeface="#9Slide04 Lora Bold" panose="00000800000000000000" pitchFamily="2" charset="0"/>
              </a:rPr>
              <a:t> 30 – 60</a:t>
            </a:r>
          </a:p>
          <a:p>
            <a:pPr lvl="0" algn="ctr"/>
            <a:r>
              <a:rPr lang="en-US" sz="6000" dirty="0">
                <a:solidFill>
                  <a:srgbClr val="FF0000"/>
                </a:solidFill>
                <a:latin typeface="#9Slide04 Lora Bold" panose="00000800000000000000" pitchFamily="2" charset="0"/>
              </a:rPr>
              <a:t> (30 </a:t>
            </a:r>
            <a:r>
              <a:rPr lang="en-US" sz="6000" dirty="0" err="1">
                <a:solidFill>
                  <a:srgbClr val="FF0000"/>
                </a:solidFill>
                <a:latin typeface="#9Slide04 Lora Bold" panose="00000800000000000000" pitchFamily="2" charset="0"/>
              </a:rPr>
              <a:t>giây</a:t>
            </a:r>
            <a:r>
              <a:rPr lang="en-US" sz="6000" dirty="0">
                <a:solidFill>
                  <a:srgbClr val="FF0000"/>
                </a:solidFill>
                <a:latin typeface="#9Slide04 Lora Bold" panose="00000800000000000000" pitchFamily="2" charset="0"/>
              </a:rPr>
              <a:t> </a:t>
            </a:r>
            <a:r>
              <a:rPr lang="en-US" sz="6000" dirty="0" err="1">
                <a:solidFill>
                  <a:srgbClr val="FF0000"/>
                </a:solidFill>
                <a:latin typeface="#9Slide04 Lora Bold" panose="00000800000000000000" pitchFamily="2" charset="0"/>
              </a:rPr>
              <a:t>suy</a:t>
            </a:r>
            <a:r>
              <a:rPr lang="en-US" sz="6000" dirty="0">
                <a:solidFill>
                  <a:srgbClr val="FF0000"/>
                </a:solidFill>
                <a:latin typeface="#9Slide04 Lora Bold" panose="00000800000000000000" pitchFamily="2" charset="0"/>
              </a:rPr>
              <a:t> </a:t>
            </a:r>
            <a:r>
              <a:rPr lang="en-US" sz="6000" dirty="0" err="1">
                <a:solidFill>
                  <a:srgbClr val="FF0000"/>
                </a:solidFill>
                <a:latin typeface="#9Slide04 Lora Bold" panose="00000800000000000000" pitchFamily="2" charset="0"/>
              </a:rPr>
              <a:t>nghĩ</a:t>
            </a:r>
            <a:r>
              <a:rPr lang="en-US" sz="6000" dirty="0">
                <a:solidFill>
                  <a:srgbClr val="FF0000"/>
                </a:solidFill>
                <a:latin typeface="#9Slide04 Lora Bold" panose="00000800000000000000" pitchFamily="2" charset="0"/>
              </a:rPr>
              <a:t>, 60 </a:t>
            </a:r>
            <a:r>
              <a:rPr lang="en-US" sz="6000" dirty="0" err="1">
                <a:solidFill>
                  <a:srgbClr val="FF0000"/>
                </a:solidFill>
                <a:latin typeface="#9Slide04 Lora Bold" panose="00000800000000000000" pitchFamily="2" charset="0"/>
              </a:rPr>
              <a:t>giây</a:t>
            </a:r>
            <a:r>
              <a:rPr lang="en-US" sz="6000" dirty="0">
                <a:solidFill>
                  <a:srgbClr val="FF0000"/>
                </a:solidFill>
                <a:latin typeface="#9Slide04 Lora Bold" panose="00000800000000000000" pitchFamily="2" charset="0"/>
              </a:rPr>
              <a:t> </a:t>
            </a:r>
            <a:r>
              <a:rPr lang="en-US" sz="6000" dirty="0" err="1">
                <a:solidFill>
                  <a:srgbClr val="FF0000"/>
                </a:solidFill>
                <a:latin typeface="#9Slide04 Lora Bold" panose="00000800000000000000" pitchFamily="2" charset="0"/>
              </a:rPr>
              <a:t>trình</a:t>
            </a:r>
            <a:r>
              <a:rPr lang="en-US" sz="6000" dirty="0">
                <a:solidFill>
                  <a:srgbClr val="FF0000"/>
                </a:solidFill>
                <a:latin typeface="#9Slide04 Lora Bold" panose="00000800000000000000" pitchFamily="2" charset="0"/>
              </a:rPr>
              <a:t> </a:t>
            </a:r>
            <a:r>
              <a:rPr lang="en-US" sz="6000" dirty="0" err="1">
                <a:solidFill>
                  <a:srgbClr val="FF0000"/>
                </a:solidFill>
                <a:latin typeface="#9Slide04 Lora Bold" panose="00000800000000000000" pitchFamily="2" charset="0"/>
              </a:rPr>
              <a:t>bày</a:t>
            </a:r>
            <a:r>
              <a:rPr lang="en-US" sz="6000" dirty="0">
                <a:solidFill>
                  <a:srgbClr val="FF0000"/>
                </a:solidFill>
                <a:latin typeface="#9Slide04 Lora Bold" panose="00000800000000000000" pitchFamily="2" charset="0"/>
              </a:rPr>
              <a:t>)</a:t>
            </a:r>
          </a:p>
          <a:p>
            <a:pPr lvl="0" algn="just"/>
            <a:r>
              <a:rPr lang="en-US" sz="4400" dirty="0" err="1">
                <a:solidFill>
                  <a:schemeClr val="tx1"/>
                </a:solidFill>
                <a:latin typeface="Times New Roman" panose="02020603050405020304" pitchFamily="18" charset="0"/>
                <a:cs typeface="Times New Roman" panose="02020603050405020304" pitchFamily="18" charset="0"/>
              </a:rPr>
              <a:t>Em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thích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hoặc</a:t>
            </a:r>
            <a:r>
              <a:rPr lang="en-US" sz="4400" dirty="0">
                <a:solidFill>
                  <a:schemeClr val="tx1"/>
                </a:solidFill>
                <a:latin typeface="Times New Roman" panose="02020603050405020304" pitchFamily="18" charset="0"/>
                <a:cs typeface="Times New Roman" panose="02020603050405020304" pitchFamily="18" charset="0"/>
              </a:rPr>
              <a:t> chi </a:t>
            </a:r>
            <a:r>
              <a:rPr lang="en-US" sz="4400" dirty="0" err="1">
                <a:solidFill>
                  <a:schemeClr val="tx1"/>
                </a:solidFill>
                <a:latin typeface="Times New Roman" panose="02020603050405020304" pitchFamily="18" charset="0"/>
                <a:cs typeface="Times New Roman" panose="02020603050405020304" pitchFamily="18" charset="0"/>
              </a:rPr>
              <a:t>tiết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nào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sao</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8800" b="0" i="0" u="none" strike="noStrike" kern="1200" cap="none" spc="0" normalizeH="0" baseline="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5235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85AF097-6DBF-66EF-8B06-BDC707941712}"/>
              </a:ext>
            </a:extLst>
          </p:cNvPr>
          <p:cNvSpPr/>
          <p:nvPr/>
        </p:nvSpPr>
        <p:spPr>
          <a:xfrm>
            <a:off x="0" y="2140355"/>
            <a:ext cx="18288000" cy="8146645"/>
          </a:xfrm>
          <a:custGeom>
            <a:avLst/>
            <a:gdLst/>
            <a:ahLst/>
            <a:cxnLst/>
            <a:rect l="l" t="t" r="r" b="b"/>
            <a:pathLst>
              <a:path w="18288000" h="6086475">
                <a:moveTo>
                  <a:pt x="0" y="0"/>
                </a:moveTo>
                <a:lnTo>
                  <a:pt x="18288000" y="0"/>
                </a:lnTo>
                <a:lnTo>
                  <a:pt x="18288000" y="6086475"/>
                </a:lnTo>
                <a:lnTo>
                  <a:pt x="0" y="6086475"/>
                </a:lnTo>
                <a:lnTo>
                  <a:pt x="0" y="0"/>
                </a:lnTo>
                <a:close/>
              </a:path>
            </a:pathLst>
          </a:custGeom>
          <a:blipFill>
            <a:blip r:embed="rId3"/>
            <a:stretch>
              <a:fillRect t="-6338" b="-6338"/>
            </a:stretch>
          </a:blipFill>
        </p:spPr>
        <p:txBody>
          <a:bodyPr/>
          <a:lstStyle/>
          <a:p>
            <a:endParaRPr lang="en-US"/>
          </a:p>
        </p:txBody>
      </p:sp>
      <p:sp>
        <p:nvSpPr>
          <p:cNvPr id="11" name="Freeform 3">
            <a:extLst>
              <a:ext uri="{FF2B5EF4-FFF2-40B4-BE49-F238E27FC236}">
                <a16:creationId xmlns:a16="http://schemas.microsoft.com/office/drawing/2014/main" id="{33C7F25F-F5EC-857B-501A-B9CF401EDABE}"/>
              </a:ext>
            </a:extLst>
          </p:cNvPr>
          <p:cNvSpPr/>
          <p:nvPr/>
        </p:nvSpPr>
        <p:spPr>
          <a:xfrm>
            <a:off x="196982" y="1737082"/>
            <a:ext cx="4665811" cy="2833950"/>
          </a:xfrm>
          <a:custGeom>
            <a:avLst/>
            <a:gdLst/>
            <a:ahLst/>
            <a:cxnLst/>
            <a:rect l="l" t="t" r="r" b="b"/>
            <a:pathLst>
              <a:path w="3728982" h="2264933">
                <a:moveTo>
                  <a:pt x="0" y="0"/>
                </a:moveTo>
                <a:lnTo>
                  <a:pt x="3728982" y="0"/>
                </a:lnTo>
                <a:lnTo>
                  <a:pt x="3728982" y="2264933"/>
                </a:lnTo>
                <a:lnTo>
                  <a:pt x="0" y="2264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B356F848-4E52-4651-8D29-494C3451F3BE}"/>
              </a:ext>
            </a:extLst>
          </p:cNvPr>
          <p:cNvSpPr/>
          <p:nvPr/>
        </p:nvSpPr>
        <p:spPr>
          <a:xfrm>
            <a:off x="14940148" y="-1879130"/>
            <a:ext cx="5721859" cy="5815660"/>
          </a:xfrm>
          <a:custGeom>
            <a:avLst/>
            <a:gdLst/>
            <a:ahLst/>
            <a:cxnLst/>
            <a:rect l="l" t="t" r="r" b="b"/>
            <a:pathLst>
              <a:path w="5721859" h="5815660">
                <a:moveTo>
                  <a:pt x="0" y="0"/>
                </a:moveTo>
                <a:lnTo>
                  <a:pt x="5721859" y="0"/>
                </a:lnTo>
                <a:lnTo>
                  <a:pt x="5721859" y="5815660"/>
                </a:lnTo>
                <a:lnTo>
                  <a:pt x="0" y="5815660"/>
                </a:lnTo>
                <a:lnTo>
                  <a:pt x="0" y="0"/>
                </a:lnTo>
                <a:close/>
              </a:path>
            </a:pathLst>
          </a:custGeom>
          <a:blipFill>
            <a:blip r:embed="rId6"/>
            <a:stretch>
              <a:fillRect/>
            </a:stretch>
          </a:blipFill>
        </p:spPr>
        <p:txBody>
          <a:bodyPr/>
          <a:lstStyle/>
          <a:p>
            <a:endParaRPr lang="en-US"/>
          </a:p>
        </p:txBody>
      </p:sp>
      <p:sp>
        <p:nvSpPr>
          <p:cNvPr id="13" name="Freeform 5">
            <a:extLst>
              <a:ext uri="{FF2B5EF4-FFF2-40B4-BE49-F238E27FC236}">
                <a16:creationId xmlns:a16="http://schemas.microsoft.com/office/drawing/2014/main" id="{62456FCD-4EB7-7589-F343-42526B5D5FB8}"/>
              </a:ext>
            </a:extLst>
          </p:cNvPr>
          <p:cNvSpPr/>
          <p:nvPr/>
        </p:nvSpPr>
        <p:spPr>
          <a:xfrm>
            <a:off x="1028700" y="7997749"/>
            <a:ext cx="5682778" cy="1870151"/>
          </a:xfrm>
          <a:custGeom>
            <a:avLst/>
            <a:gdLst/>
            <a:ahLst/>
            <a:cxnLst/>
            <a:rect l="l" t="t" r="r" b="b"/>
            <a:pathLst>
              <a:path w="3830403" h="1260551">
                <a:moveTo>
                  <a:pt x="0" y="0"/>
                </a:moveTo>
                <a:lnTo>
                  <a:pt x="3830403" y="0"/>
                </a:lnTo>
                <a:lnTo>
                  <a:pt x="3830403" y="1260551"/>
                </a:lnTo>
                <a:lnTo>
                  <a:pt x="0" y="1260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0038870B-1071-4F31-CC57-0698B6305419}"/>
              </a:ext>
            </a:extLst>
          </p:cNvPr>
          <p:cNvSpPr txBox="1"/>
          <p:nvPr/>
        </p:nvSpPr>
        <p:spPr>
          <a:xfrm>
            <a:off x="6469256" y="2268115"/>
            <a:ext cx="4965075" cy="209883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dirty="0" err="1">
                <a:solidFill>
                  <a:srgbClr val="271C2E"/>
                </a:solidFill>
                <a:latin typeface="#9Slide05 Braxton Regular" panose="03060000000000000000" pitchFamily="66" charset="0"/>
              </a:rPr>
              <a:t>Thực</a:t>
            </a:r>
            <a:r>
              <a:rPr lang="en-US" sz="4800" dirty="0">
                <a:solidFill>
                  <a:srgbClr val="271C2E"/>
                </a:solidFill>
                <a:latin typeface="#9Slide05 Braxton Regular" panose="03060000000000000000" pitchFamily="66" charset="0"/>
              </a:rPr>
              <a:t> </a:t>
            </a:r>
            <a:r>
              <a:rPr lang="en-US" sz="4800" dirty="0" err="1">
                <a:solidFill>
                  <a:srgbClr val="271C2E"/>
                </a:solidFill>
                <a:latin typeface="#9Slide05 Braxton Regular" panose="03060000000000000000" pitchFamily="66" charset="0"/>
              </a:rPr>
              <a:t>hành</a:t>
            </a:r>
            <a:r>
              <a:rPr lang="en-US" sz="4800" dirty="0">
                <a:solidFill>
                  <a:srgbClr val="271C2E"/>
                </a:solidFill>
                <a:latin typeface="#9Slide05 Braxton Regular" panose="03060000000000000000" pitchFamily="66" charset="0"/>
              </a:rPr>
              <a:t> </a:t>
            </a:r>
            <a:r>
              <a:rPr lang="en-US" sz="4800" dirty="0" err="1">
                <a:solidFill>
                  <a:srgbClr val="271C2E"/>
                </a:solidFill>
                <a:latin typeface="#9Slide05 Braxton Regular" panose="03060000000000000000" pitchFamily="66" charset="0"/>
              </a:rPr>
              <a:t>đọc</a:t>
            </a:r>
            <a:r>
              <a:rPr lang="en-US" sz="4800" dirty="0">
                <a:solidFill>
                  <a:srgbClr val="271C2E"/>
                </a:solidFill>
                <a:latin typeface="#9Slide05 Braxton Regular" panose="03060000000000000000" pitchFamily="66" charset="0"/>
              </a:rPr>
              <a:t> </a:t>
            </a:r>
            <a:r>
              <a:rPr lang="en-US" sz="4800" dirty="0" err="1">
                <a:solidFill>
                  <a:srgbClr val="271C2E"/>
                </a:solidFill>
                <a:latin typeface="#9Slide05 Braxton Regular" panose="03060000000000000000" pitchFamily="66" charset="0"/>
              </a:rPr>
              <a:t>hiểu</a:t>
            </a:r>
            <a:endParaRPr lang="en-US" sz="4800" dirty="0">
              <a:solidFill>
                <a:srgbClr val="271C2E"/>
              </a:solidFill>
              <a:latin typeface="#9Slide05 Braxton Regular" panose="03060000000000000000" pitchFamily="66" charset="0"/>
            </a:endParaRPr>
          </a:p>
        </p:txBody>
      </p:sp>
      <p:sp>
        <p:nvSpPr>
          <p:cNvPr id="4" name="TextBox 3">
            <a:extLst>
              <a:ext uri="{FF2B5EF4-FFF2-40B4-BE49-F238E27FC236}">
                <a16:creationId xmlns:a16="http://schemas.microsoft.com/office/drawing/2014/main" id="{FEC672D8-784A-4A6B-7F77-1B67E6A633F6}"/>
              </a:ext>
            </a:extLst>
          </p:cNvPr>
          <p:cNvSpPr txBox="1"/>
          <p:nvPr/>
        </p:nvSpPr>
        <p:spPr>
          <a:xfrm>
            <a:off x="3810000" y="419100"/>
            <a:ext cx="10283589" cy="1989109"/>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8000" b="1" dirty="0" err="1">
                <a:latin typeface="#9Slide05 Dancing Script" panose="03080800040507000D00" pitchFamily="66" charset="0"/>
              </a:rPr>
              <a:t>Bài</a:t>
            </a:r>
            <a:r>
              <a:rPr lang="en-US" sz="8000" b="1" dirty="0">
                <a:latin typeface="#9Slide05 Dancing Script" panose="03080800040507000D00" pitchFamily="66" charset="0"/>
              </a:rPr>
              <a:t> 7. </a:t>
            </a:r>
          </a:p>
          <a:p>
            <a:pPr algn="ctr">
              <a:lnSpc>
                <a:spcPct val="90000"/>
              </a:lnSpc>
              <a:spcBef>
                <a:spcPct val="0"/>
              </a:spcBef>
              <a:spcAft>
                <a:spcPts val="600"/>
              </a:spcAft>
            </a:pPr>
            <a:r>
              <a:rPr lang="en-US" sz="8000" b="1" dirty="0" err="1">
                <a:latin typeface="#9Slide05 Dancing Script" panose="03080800040507000D00" pitchFamily="66" charset="0"/>
              </a:rPr>
              <a:t>Thơ</a:t>
            </a:r>
            <a:r>
              <a:rPr lang="en-US" sz="8000" b="1" dirty="0">
                <a:latin typeface="#9Slide05 Dancing Script" panose="03080800040507000D00" pitchFamily="66" charset="0"/>
              </a:rPr>
              <a:t> </a:t>
            </a:r>
            <a:r>
              <a:rPr lang="en-US" sz="8000" b="1" dirty="0" err="1">
                <a:latin typeface="#9Slide05 Dancing Script" panose="03080800040507000D00" pitchFamily="66" charset="0"/>
              </a:rPr>
              <a:t>tám</a:t>
            </a:r>
            <a:r>
              <a:rPr lang="en-US" sz="8000" b="1" dirty="0">
                <a:latin typeface="#9Slide05 Dancing Script" panose="03080800040507000D00" pitchFamily="66" charset="0"/>
              </a:rPr>
              <a:t> </a:t>
            </a:r>
            <a:r>
              <a:rPr lang="en-US" sz="8000" b="1" dirty="0" err="1">
                <a:latin typeface="#9Slide05 Dancing Script" panose="03080800040507000D00" pitchFamily="66" charset="0"/>
              </a:rPr>
              <a:t>chữ</a:t>
            </a:r>
            <a:r>
              <a:rPr lang="en-US" sz="8000" b="1" dirty="0">
                <a:latin typeface="#9Slide05 Dancing Script" panose="03080800040507000D00" pitchFamily="66" charset="0"/>
              </a:rPr>
              <a:t> </a:t>
            </a:r>
            <a:r>
              <a:rPr lang="en-US" sz="8000" b="1" dirty="0" err="1">
                <a:latin typeface="#9Slide05 Dancing Script" panose="03080800040507000D00" pitchFamily="66" charset="0"/>
              </a:rPr>
              <a:t>và</a:t>
            </a:r>
            <a:r>
              <a:rPr lang="en-US" sz="8000" b="1" dirty="0">
                <a:latin typeface="#9Slide05 Dancing Script" panose="03080800040507000D00" pitchFamily="66" charset="0"/>
              </a:rPr>
              <a:t> </a:t>
            </a:r>
            <a:r>
              <a:rPr lang="en-US" sz="8000" b="1" dirty="0" err="1">
                <a:latin typeface="#9Slide05 Dancing Script" panose="03080800040507000D00" pitchFamily="66" charset="0"/>
              </a:rPr>
              <a:t>thơ</a:t>
            </a:r>
            <a:r>
              <a:rPr lang="en-US" sz="8000" b="1" dirty="0">
                <a:latin typeface="#9Slide05 Dancing Script" panose="03080800040507000D00" pitchFamily="66" charset="0"/>
              </a:rPr>
              <a:t> </a:t>
            </a:r>
            <a:r>
              <a:rPr lang="en-US" sz="8000" b="1" dirty="0" err="1">
                <a:latin typeface="#9Slide05 Dancing Script" panose="03080800040507000D00" pitchFamily="66" charset="0"/>
              </a:rPr>
              <a:t>tự</a:t>
            </a:r>
            <a:r>
              <a:rPr lang="en-US" sz="8000" b="1" dirty="0">
                <a:latin typeface="#9Slide05 Dancing Script" panose="03080800040507000D00" pitchFamily="66" charset="0"/>
              </a:rPr>
              <a:t> do</a:t>
            </a:r>
          </a:p>
        </p:txBody>
      </p:sp>
      <p:sp>
        <p:nvSpPr>
          <p:cNvPr id="5" name="TextBox 4">
            <a:extLst>
              <a:ext uri="{FF2B5EF4-FFF2-40B4-BE49-F238E27FC236}">
                <a16:creationId xmlns:a16="http://schemas.microsoft.com/office/drawing/2014/main" id="{145246BB-50FB-111A-5D18-2749D5441688}"/>
              </a:ext>
            </a:extLst>
          </p:cNvPr>
          <p:cNvSpPr txBox="1"/>
          <p:nvPr/>
        </p:nvSpPr>
        <p:spPr>
          <a:xfrm>
            <a:off x="4579842" y="3693829"/>
            <a:ext cx="8743904" cy="283395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6600" dirty="0" err="1">
                <a:solidFill>
                  <a:srgbClr val="C00000"/>
                </a:solidFill>
                <a:latin typeface="#9Slide05 FS Blonde Script" panose="03000503000000000000" pitchFamily="65" charset="0"/>
              </a:rPr>
              <a:t>Chiều</a:t>
            </a:r>
            <a:r>
              <a:rPr lang="en-US" sz="16600" dirty="0">
                <a:solidFill>
                  <a:srgbClr val="C00000"/>
                </a:solidFill>
                <a:latin typeface="#9Slide05 FS Blonde Script" panose="03000503000000000000" pitchFamily="65" charset="0"/>
              </a:rPr>
              <a:t> </a:t>
            </a:r>
            <a:r>
              <a:rPr lang="en-US" sz="16600" dirty="0" err="1">
                <a:solidFill>
                  <a:srgbClr val="C00000"/>
                </a:solidFill>
                <a:latin typeface="#9Slide05 FS Blonde Script" panose="03000503000000000000" pitchFamily="65" charset="0"/>
              </a:rPr>
              <a:t>xuân</a:t>
            </a:r>
            <a:endParaRPr lang="en-US" sz="16600" dirty="0">
              <a:solidFill>
                <a:srgbClr val="C00000"/>
              </a:solidFill>
              <a:latin typeface="#9Slide05 FS Blonde Script" panose="03000503000000000000" pitchFamily="65" charset="0"/>
            </a:endParaRPr>
          </a:p>
        </p:txBody>
      </p:sp>
      <p:sp>
        <p:nvSpPr>
          <p:cNvPr id="6" name="TextBox 5">
            <a:extLst>
              <a:ext uri="{FF2B5EF4-FFF2-40B4-BE49-F238E27FC236}">
                <a16:creationId xmlns:a16="http://schemas.microsoft.com/office/drawing/2014/main" id="{95E3F056-B289-0D22-A58A-568EF6A60C86}"/>
              </a:ext>
            </a:extLst>
          </p:cNvPr>
          <p:cNvSpPr txBox="1"/>
          <p:nvPr/>
        </p:nvSpPr>
        <p:spPr>
          <a:xfrm>
            <a:off x="11053853" y="5920051"/>
            <a:ext cx="3810000" cy="209883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dirty="0">
                <a:solidFill>
                  <a:srgbClr val="C00000"/>
                </a:solidFill>
                <a:latin typeface="#9Slide05 Braxton Regular" panose="03060000000000000000" pitchFamily="66" charset="0"/>
              </a:rPr>
              <a:t>- </a:t>
            </a:r>
            <a:r>
              <a:rPr lang="en-US" sz="5400" b="1" dirty="0" err="1">
                <a:solidFill>
                  <a:srgbClr val="C00000"/>
                </a:solidFill>
                <a:latin typeface="#9Slide05 Braxton Regular" panose="03060000000000000000" pitchFamily="66" charset="0"/>
              </a:rPr>
              <a:t>Anh</a:t>
            </a:r>
            <a:r>
              <a:rPr lang="en-US" sz="5400" b="1" dirty="0">
                <a:solidFill>
                  <a:srgbClr val="C00000"/>
                </a:solidFill>
                <a:latin typeface="#9Slide05 Braxton Regular" panose="03060000000000000000" pitchFamily="66" charset="0"/>
              </a:rPr>
              <a:t> </a:t>
            </a:r>
            <a:r>
              <a:rPr lang="en-US" sz="5400" b="1" dirty="0" err="1">
                <a:solidFill>
                  <a:srgbClr val="C00000"/>
                </a:solidFill>
                <a:latin typeface="#9Slide05 Braxton Regular" panose="03060000000000000000" pitchFamily="66" charset="0"/>
              </a:rPr>
              <a:t>Thơ</a:t>
            </a:r>
            <a:r>
              <a:rPr lang="en-US" sz="5400" b="1" dirty="0">
                <a:solidFill>
                  <a:srgbClr val="C00000"/>
                </a:solidFill>
                <a:latin typeface="#9Slide05 Braxton Regular" panose="03060000000000000000" pitchFamily="66" charset="0"/>
              </a:rPr>
              <a:t> -</a:t>
            </a:r>
          </a:p>
        </p:txBody>
      </p:sp>
    </p:spTree>
    <p:extLst>
      <p:ext uri="{BB962C8B-B14F-4D97-AF65-F5344CB8AC3E}">
        <p14:creationId xmlns:p14="http://schemas.microsoft.com/office/powerpoint/2010/main" val="82296349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8EC40C-9BDD-968B-60A1-0AF9ECC8F86B}"/>
              </a:ext>
            </a:extLst>
          </p:cNvPr>
          <p:cNvSpPr txBox="1"/>
          <p:nvPr/>
        </p:nvSpPr>
        <p:spPr>
          <a:xfrm>
            <a:off x="7620000" y="647700"/>
            <a:ext cx="4742910" cy="396037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800" dirty="0">
                <a:solidFill>
                  <a:srgbClr val="C00000"/>
                </a:solidFill>
                <a:latin typeface="#9Slide05 FS Blonde Script" panose="03000503000000000000" pitchFamily="65" charset="0"/>
                <a:ea typeface="+mj-ea"/>
                <a:cs typeface="+mj-cs"/>
              </a:rPr>
              <a:t>III.</a:t>
            </a:r>
          </a:p>
          <a:p>
            <a:pPr algn="ctr">
              <a:lnSpc>
                <a:spcPct val="90000"/>
              </a:lnSpc>
              <a:spcBef>
                <a:spcPct val="0"/>
              </a:spcBef>
              <a:spcAft>
                <a:spcPts val="600"/>
              </a:spcAft>
            </a:pPr>
            <a:r>
              <a:rPr lang="en-US" sz="8800" dirty="0" err="1">
                <a:solidFill>
                  <a:srgbClr val="C00000"/>
                </a:solidFill>
                <a:latin typeface="#9Slide05 FS Blonde Script" panose="03000503000000000000" pitchFamily="65" charset="0"/>
                <a:ea typeface="+mj-ea"/>
                <a:cs typeface="+mj-cs"/>
              </a:rPr>
              <a:t>Tổng</a:t>
            </a:r>
            <a:r>
              <a:rPr lang="en-US" sz="8800" dirty="0">
                <a:solidFill>
                  <a:srgbClr val="C00000"/>
                </a:solidFill>
                <a:latin typeface="#9Slide05 FS Blonde Script" panose="03000503000000000000" pitchFamily="65" charset="0"/>
                <a:ea typeface="+mj-ea"/>
                <a:cs typeface="+mj-cs"/>
              </a:rPr>
              <a:t> </a:t>
            </a:r>
            <a:r>
              <a:rPr lang="en-US" sz="8800" dirty="0" err="1">
                <a:solidFill>
                  <a:srgbClr val="C00000"/>
                </a:solidFill>
                <a:latin typeface="#9Slide05 FS Blonde Script" panose="03000503000000000000" pitchFamily="65" charset="0"/>
                <a:ea typeface="+mj-ea"/>
                <a:cs typeface="+mj-cs"/>
              </a:rPr>
              <a:t>kết</a:t>
            </a:r>
            <a:endParaRPr lang="en-US" sz="8800" dirty="0">
              <a:solidFill>
                <a:srgbClr val="C00000"/>
              </a:solidFill>
              <a:latin typeface="#9Slide05 FS Blonde Script" panose="03000503000000000000" pitchFamily="65" charset="0"/>
              <a:ea typeface="+mj-ea"/>
              <a:cs typeface="+mj-cs"/>
            </a:endParaRPr>
          </a:p>
        </p:txBody>
      </p:sp>
    </p:spTree>
    <p:extLst>
      <p:ext uri="{BB962C8B-B14F-4D97-AF65-F5344CB8AC3E}">
        <p14:creationId xmlns:p14="http://schemas.microsoft.com/office/powerpoint/2010/main" val="214087992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7906D91A-EB9B-226A-BDBD-1598E610A67D}"/>
              </a:ext>
            </a:extLst>
          </p:cNvPr>
          <p:cNvGrpSpPr/>
          <p:nvPr/>
        </p:nvGrpSpPr>
        <p:grpSpPr>
          <a:xfrm>
            <a:off x="457200" y="299383"/>
            <a:ext cx="17108789" cy="8958917"/>
            <a:chOff x="0" y="0"/>
            <a:chExt cx="22811719" cy="5865751"/>
          </a:xfrm>
          <a:solidFill>
            <a:schemeClr val="accent3">
              <a:lumMod val="20000"/>
              <a:lumOff val="80000"/>
            </a:schemeClr>
          </a:solidFill>
        </p:grpSpPr>
        <p:sp>
          <p:nvSpPr>
            <p:cNvPr id="9" name="Freeform 11">
              <a:extLst>
                <a:ext uri="{FF2B5EF4-FFF2-40B4-BE49-F238E27FC236}">
                  <a16:creationId xmlns:a16="http://schemas.microsoft.com/office/drawing/2014/main" id="{A45BDC07-81A0-CE6D-5D8D-C0C297395644}"/>
                </a:ext>
              </a:extLst>
            </p:cNvPr>
            <p:cNvSpPr/>
            <p:nvPr/>
          </p:nvSpPr>
          <p:spPr>
            <a:xfrm>
              <a:off x="11609764" y="0"/>
              <a:ext cx="11201955" cy="5865751"/>
            </a:xfrm>
            <a:custGeom>
              <a:avLst/>
              <a:gdLst/>
              <a:ahLst/>
              <a:cxnLst/>
              <a:rect l="l" t="t" r="r" b="b"/>
              <a:pathLst>
                <a:path w="11201955" h="5865751">
                  <a:moveTo>
                    <a:pt x="0" y="0"/>
                  </a:moveTo>
                  <a:lnTo>
                    <a:pt x="11201955" y="0"/>
                  </a:lnTo>
                  <a:lnTo>
                    <a:pt x="11201955" y="5865751"/>
                  </a:lnTo>
                  <a:lnTo>
                    <a:pt x="0" y="5865751"/>
                  </a:lnTo>
                  <a:lnTo>
                    <a:pt x="0" y="0"/>
                  </a:lnTo>
                  <a:close/>
                </a:path>
              </a:pathLst>
            </a:custGeom>
            <a:grpFill/>
          </p:spPr>
          <p:txBody>
            <a:bodyPr/>
            <a:lstStyle/>
            <a:p>
              <a:endParaRPr lang="en-US"/>
            </a:p>
          </p:txBody>
        </p:sp>
        <p:sp>
          <p:nvSpPr>
            <p:cNvPr id="6" name="Freeform 8">
              <a:extLst>
                <a:ext uri="{FF2B5EF4-FFF2-40B4-BE49-F238E27FC236}">
                  <a16:creationId xmlns:a16="http://schemas.microsoft.com/office/drawing/2014/main" id="{2060A03B-ABFD-D431-35F1-F1F8FB0FDDBF}"/>
                </a:ext>
              </a:extLst>
            </p:cNvPr>
            <p:cNvSpPr/>
            <p:nvPr/>
          </p:nvSpPr>
          <p:spPr>
            <a:xfrm>
              <a:off x="0" y="0"/>
              <a:ext cx="11201955" cy="5865751"/>
            </a:xfrm>
            <a:custGeom>
              <a:avLst/>
              <a:gdLst/>
              <a:ahLst/>
              <a:cxnLst/>
              <a:rect l="l" t="t" r="r" b="b"/>
              <a:pathLst>
                <a:path w="11201955" h="5865751">
                  <a:moveTo>
                    <a:pt x="0" y="0"/>
                  </a:moveTo>
                  <a:lnTo>
                    <a:pt x="11201955" y="0"/>
                  </a:lnTo>
                  <a:lnTo>
                    <a:pt x="11201955" y="5865751"/>
                  </a:lnTo>
                  <a:lnTo>
                    <a:pt x="0" y="5865751"/>
                  </a:lnTo>
                  <a:lnTo>
                    <a:pt x="0" y="0"/>
                  </a:lnTo>
                  <a:close/>
                </a:path>
              </a:pathLst>
            </a:custGeom>
            <a:grpFill/>
          </p:spPr>
          <p:txBody>
            <a:bodyPr/>
            <a:lstStyle/>
            <a:p>
              <a:endParaRPr lang="en-US"/>
            </a:p>
          </p:txBody>
        </p:sp>
        <p:sp>
          <p:nvSpPr>
            <p:cNvPr id="8" name="TextBox 10">
              <a:extLst>
                <a:ext uri="{FF2B5EF4-FFF2-40B4-BE49-F238E27FC236}">
                  <a16:creationId xmlns:a16="http://schemas.microsoft.com/office/drawing/2014/main" id="{32263D08-B6A9-161F-8175-CAECF48527D3}"/>
                </a:ext>
              </a:extLst>
            </p:cNvPr>
            <p:cNvSpPr txBox="1"/>
            <p:nvPr/>
          </p:nvSpPr>
          <p:spPr>
            <a:xfrm>
              <a:off x="2131753" y="928790"/>
              <a:ext cx="6938447" cy="889132"/>
            </a:xfrm>
            <a:prstGeom prst="rect">
              <a:avLst/>
            </a:prstGeom>
            <a:grpFill/>
          </p:spPr>
          <p:txBody>
            <a:bodyPr lIns="0" tIns="0" rIns="0" bIns="0" rtlCol="0" anchor="t">
              <a:spAutoFit/>
            </a:bodyPr>
            <a:lstStyle/>
            <a:p>
              <a:pPr algn="ctr">
                <a:lnSpc>
                  <a:spcPts val="5179"/>
                </a:lnSpc>
              </a:pPr>
              <a:r>
                <a:rPr lang="en-US" sz="4400" b="1" dirty="0">
                  <a:solidFill>
                    <a:srgbClr val="726151"/>
                  </a:solidFill>
                  <a:latin typeface="Times New Roman" panose="02020603050405020304" pitchFamily="18" charset="0"/>
                  <a:cs typeface="Times New Roman" panose="02020603050405020304" pitchFamily="18" charset="0"/>
                </a:rPr>
                <a:t>1. </a:t>
              </a:r>
              <a:r>
                <a:rPr lang="en-US" sz="4400" b="1" dirty="0" err="1">
                  <a:solidFill>
                    <a:srgbClr val="726151"/>
                  </a:solidFill>
                  <a:latin typeface="Times New Roman" panose="02020603050405020304" pitchFamily="18" charset="0"/>
                  <a:cs typeface="Times New Roman" panose="02020603050405020304" pitchFamily="18" charset="0"/>
                </a:rPr>
                <a:t>Nghệ</a:t>
              </a:r>
              <a:r>
                <a:rPr lang="en-US" sz="4400" b="1" dirty="0">
                  <a:solidFill>
                    <a:srgbClr val="726151"/>
                  </a:solidFill>
                  <a:latin typeface="Times New Roman" panose="02020603050405020304" pitchFamily="18" charset="0"/>
                  <a:cs typeface="Times New Roman" panose="02020603050405020304" pitchFamily="18" charset="0"/>
                </a:rPr>
                <a:t> </a:t>
              </a:r>
              <a:r>
                <a:rPr lang="en-US" sz="4400" b="1" dirty="0" err="1">
                  <a:solidFill>
                    <a:srgbClr val="726151"/>
                  </a:solidFill>
                  <a:latin typeface="Times New Roman" panose="02020603050405020304" pitchFamily="18" charset="0"/>
                  <a:cs typeface="Times New Roman" panose="02020603050405020304" pitchFamily="18" charset="0"/>
                </a:rPr>
                <a:t>thuật</a:t>
              </a:r>
              <a:endParaRPr lang="en-US" sz="4400" b="1" dirty="0">
                <a:solidFill>
                  <a:srgbClr val="726151"/>
                </a:solidFill>
                <a:latin typeface="Times New Roman" panose="02020603050405020304" pitchFamily="18" charset="0"/>
                <a:cs typeface="Times New Roman" panose="02020603050405020304" pitchFamily="18" charset="0"/>
              </a:endParaRPr>
            </a:p>
          </p:txBody>
        </p:sp>
        <p:sp>
          <p:nvSpPr>
            <p:cNvPr id="11" name="TextBox 13">
              <a:extLst>
                <a:ext uri="{FF2B5EF4-FFF2-40B4-BE49-F238E27FC236}">
                  <a16:creationId xmlns:a16="http://schemas.microsoft.com/office/drawing/2014/main" id="{88554FEC-F26A-245A-BF0E-184ACD3BC317}"/>
                </a:ext>
              </a:extLst>
            </p:cNvPr>
            <p:cNvSpPr txBox="1"/>
            <p:nvPr/>
          </p:nvSpPr>
          <p:spPr>
            <a:xfrm>
              <a:off x="13741518" y="928790"/>
              <a:ext cx="6938447" cy="889132"/>
            </a:xfrm>
            <a:prstGeom prst="rect">
              <a:avLst/>
            </a:prstGeom>
            <a:grpFill/>
          </p:spPr>
          <p:txBody>
            <a:bodyPr lIns="0" tIns="0" rIns="0" bIns="0" rtlCol="0" anchor="t">
              <a:spAutoFit/>
            </a:bodyPr>
            <a:lstStyle/>
            <a:p>
              <a:pPr algn="ctr">
                <a:lnSpc>
                  <a:spcPts val="5179"/>
                </a:lnSpc>
              </a:pPr>
              <a:r>
                <a:rPr lang="en-US" sz="4400" b="1" dirty="0">
                  <a:solidFill>
                    <a:srgbClr val="726151"/>
                  </a:solidFill>
                  <a:latin typeface="Times New Roman" panose="02020603050405020304" pitchFamily="18" charset="0"/>
                  <a:cs typeface="Times New Roman" panose="02020603050405020304" pitchFamily="18" charset="0"/>
                </a:rPr>
                <a:t>2. </a:t>
              </a:r>
              <a:r>
                <a:rPr lang="en-US" sz="4400" b="1" dirty="0" err="1">
                  <a:solidFill>
                    <a:srgbClr val="726151"/>
                  </a:solidFill>
                  <a:latin typeface="Times New Roman" panose="02020603050405020304" pitchFamily="18" charset="0"/>
                  <a:cs typeface="Times New Roman" panose="02020603050405020304" pitchFamily="18" charset="0"/>
                </a:rPr>
                <a:t>Nội</a:t>
              </a:r>
              <a:r>
                <a:rPr lang="en-US" sz="4400" b="1" dirty="0">
                  <a:solidFill>
                    <a:srgbClr val="726151"/>
                  </a:solidFill>
                  <a:latin typeface="Times New Roman" panose="02020603050405020304" pitchFamily="18" charset="0"/>
                  <a:cs typeface="Times New Roman" panose="02020603050405020304" pitchFamily="18" charset="0"/>
                </a:rPr>
                <a:t> dung</a:t>
              </a:r>
            </a:p>
          </p:txBody>
        </p:sp>
      </p:grpSp>
      <p:sp>
        <p:nvSpPr>
          <p:cNvPr id="2" name="TextBox 1">
            <a:extLst>
              <a:ext uri="{FF2B5EF4-FFF2-40B4-BE49-F238E27FC236}">
                <a16:creationId xmlns:a16="http://schemas.microsoft.com/office/drawing/2014/main" id="{04AF294C-B2A1-D78C-D0BE-9332657572B5}"/>
              </a:ext>
            </a:extLst>
          </p:cNvPr>
          <p:cNvSpPr txBox="1"/>
          <p:nvPr/>
        </p:nvSpPr>
        <p:spPr>
          <a:xfrm>
            <a:off x="9829800" y="3314700"/>
            <a:ext cx="7391400" cy="2800767"/>
          </a:xfrm>
          <a:prstGeom prst="rect">
            <a:avLst/>
          </a:prstGeom>
          <a:noFill/>
        </p:spPr>
        <p:txBody>
          <a:bodyPr wrap="square" rtlCol="0">
            <a:spAutoFit/>
          </a:bodyPr>
          <a:lstStyle/>
          <a:p>
            <a:pPr lvl="0" algn="just">
              <a:defRPr/>
            </a:pP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xuân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nơi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quê</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yên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giản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dị</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quê</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hương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F301D20-C7D7-16E2-B4F9-378839FF1790}"/>
              </a:ext>
            </a:extLst>
          </p:cNvPr>
          <p:cNvSpPr txBox="1"/>
          <p:nvPr/>
        </p:nvSpPr>
        <p:spPr>
          <a:xfrm>
            <a:off x="1054555" y="3314700"/>
            <a:ext cx="7777329" cy="3139321"/>
          </a:xfrm>
          <a:prstGeom prst="rect">
            <a:avLst/>
          </a:prstGeom>
          <a:noFill/>
        </p:spPr>
        <p:txBody>
          <a:bodyPr wrap="square" rtlCol="0">
            <a:spAutoFit/>
          </a:bodyPr>
          <a:lstStyle/>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BPTT</a:t>
            </a:r>
          </a:p>
          <a:p>
            <a:pPr algn="just">
              <a:lnSpc>
                <a:spcPct val="9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sp>
        <p:nvSpPr>
          <p:cNvPr id="7" name="Freeform 9">
            <a:extLst>
              <a:ext uri="{FF2B5EF4-FFF2-40B4-BE49-F238E27FC236}">
                <a16:creationId xmlns:a16="http://schemas.microsoft.com/office/drawing/2014/main" id="{DDAD3B23-5103-F281-0F93-6E1D0470C02E}"/>
              </a:ext>
            </a:extLst>
          </p:cNvPr>
          <p:cNvSpPr/>
          <p:nvPr/>
        </p:nvSpPr>
        <p:spPr>
          <a:xfrm>
            <a:off x="7712846" y="6689021"/>
            <a:ext cx="3050492" cy="3476344"/>
          </a:xfrm>
          <a:custGeom>
            <a:avLst/>
            <a:gdLst/>
            <a:ahLst/>
            <a:cxnLst/>
            <a:rect l="l" t="t" r="r" b="b"/>
            <a:pathLst>
              <a:path w="3050492" h="3476344">
                <a:moveTo>
                  <a:pt x="0" y="0"/>
                </a:moveTo>
                <a:lnTo>
                  <a:pt x="3050491" y="0"/>
                </a:lnTo>
                <a:lnTo>
                  <a:pt x="3050491" y="3476344"/>
                </a:lnTo>
                <a:lnTo>
                  <a:pt x="0" y="347634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7901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1A3A8EB-6F95-83DD-0CC8-6ACB5F8C9A66}"/>
              </a:ext>
            </a:extLst>
          </p:cNvPr>
          <p:cNvSpPr txBox="1">
            <a:spLocks/>
          </p:cNvSpPr>
          <p:nvPr/>
        </p:nvSpPr>
        <p:spPr>
          <a:xfrm>
            <a:off x="838200" y="2449569"/>
            <a:ext cx="16535400" cy="2312931"/>
          </a:xfrm>
          <a:prstGeom prst="rect">
            <a:avLst/>
          </a:prstGeom>
          <a:solidFill>
            <a:schemeClr val="accent3">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rPr>
              <a:t> Chỉ ra màu sắc hội họa trong ngôn ngữ của bài thơ. Hãy vẽ hoặc viết một đoạn văn miêu tả lại bức tranh chiều xuân theo sự hình dung, tưởng tượng của em.</a:t>
            </a:r>
            <a:endParaRPr lang="en-US" sz="4400" dirty="0">
              <a:latin typeface="+mj-lt"/>
              <a:cs typeface="Times New Roman" panose="02020603050405020304" pitchFamily="18" charset="0"/>
            </a:endParaRPr>
          </a:p>
        </p:txBody>
      </p:sp>
      <p:sp>
        <p:nvSpPr>
          <p:cNvPr id="2" name="Rectangle 1"/>
          <p:cNvSpPr/>
          <p:nvPr/>
        </p:nvSpPr>
        <p:spPr>
          <a:xfrm>
            <a:off x="4114800" y="952500"/>
            <a:ext cx="10058400" cy="1215717"/>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8000" b="1" dirty="0" err="1">
                <a:solidFill>
                  <a:srgbClr val="C00000"/>
                </a:solidFill>
                <a:latin typeface="#9Slide05 Brannboll Ny" panose="02000000000000000000" pitchFamily="2" charset="0"/>
                <a:cs typeface="Times New Roman" panose="02020603050405020304" pitchFamily="18" charset="0"/>
              </a:rPr>
              <a:t>Bức</a:t>
            </a:r>
            <a:r>
              <a:rPr lang="en-US" sz="8000" b="1" dirty="0">
                <a:solidFill>
                  <a:srgbClr val="C00000"/>
                </a:solidFill>
                <a:latin typeface="#9Slide05 Brannboll Ny" panose="02000000000000000000" pitchFamily="2" charset="0"/>
                <a:cs typeface="Times New Roman" panose="02020603050405020304" pitchFamily="18" charset="0"/>
              </a:rPr>
              <a:t> </a:t>
            </a:r>
            <a:r>
              <a:rPr lang="en-US" sz="8000" b="1" dirty="0" err="1">
                <a:solidFill>
                  <a:srgbClr val="C00000"/>
                </a:solidFill>
                <a:latin typeface="#9Slide05 Brannboll Ny" panose="02000000000000000000" pitchFamily="2" charset="0"/>
                <a:cs typeface="Times New Roman" panose="02020603050405020304" pitchFamily="18" charset="0"/>
              </a:rPr>
              <a:t>họa</a:t>
            </a:r>
            <a:r>
              <a:rPr lang="en-US" sz="8000" b="1" dirty="0">
                <a:solidFill>
                  <a:srgbClr val="C00000"/>
                </a:solidFill>
                <a:latin typeface="#9Slide05 Brannboll Ny" panose="02000000000000000000" pitchFamily="2" charset="0"/>
                <a:cs typeface="Times New Roman" panose="02020603050405020304" pitchFamily="18" charset="0"/>
              </a:rPr>
              <a:t> </a:t>
            </a:r>
            <a:r>
              <a:rPr lang="en-US" sz="8000" b="1" dirty="0" err="1">
                <a:solidFill>
                  <a:srgbClr val="C00000"/>
                </a:solidFill>
                <a:latin typeface="#9Slide05 Brannboll Ny" panose="02000000000000000000" pitchFamily="2" charset="0"/>
                <a:cs typeface="Times New Roman" panose="02020603050405020304" pitchFamily="18" charset="0"/>
              </a:rPr>
              <a:t>chiều</a:t>
            </a:r>
            <a:r>
              <a:rPr lang="en-US" sz="8000" b="1" dirty="0">
                <a:solidFill>
                  <a:srgbClr val="C00000"/>
                </a:solidFill>
                <a:latin typeface="#9Slide05 Brannboll Ny" panose="02000000000000000000" pitchFamily="2" charset="0"/>
                <a:cs typeface="Times New Roman" panose="02020603050405020304" pitchFamily="18" charset="0"/>
              </a:rPr>
              <a:t> </a:t>
            </a:r>
            <a:r>
              <a:rPr lang="en-US" sz="8000" b="1" dirty="0" err="1">
                <a:solidFill>
                  <a:srgbClr val="C00000"/>
                </a:solidFill>
                <a:latin typeface="#9Slide05 Brannboll Ny" panose="02000000000000000000" pitchFamily="2" charset="0"/>
                <a:cs typeface="Times New Roman" panose="02020603050405020304" pitchFamily="18" charset="0"/>
              </a:rPr>
              <a:t>xuân</a:t>
            </a:r>
            <a:endParaRPr kumimoji="0" lang="en-US" sz="8000" b="1" i="0" u="none" strike="noStrike" kern="1200" cap="none" spc="0" normalizeH="0" baseline="0" noProof="0" dirty="0">
              <a:ln>
                <a:noFill/>
              </a:ln>
              <a:solidFill>
                <a:srgbClr val="C00000"/>
              </a:solidFill>
              <a:effectLst/>
              <a:uLnTx/>
              <a:uFillTx/>
              <a:latin typeface="#9Slide05 Brannboll Ny" panose="020000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A472BB4D-FD4E-9CBF-DB74-3194A8477CFB}"/>
              </a:ext>
            </a:extLst>
          </p:cNvPr>
          <p:cNvSpPr/>
          <p:nvPr/>
        </p:nvSpPr>
        <p:spPr>
          <a:xfrm>
            <a:off x="838200" y="5768057"/>
            <a:ext cx="12039600" cy="3259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đậm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họa</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danh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tên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tượng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gợi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dáng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vẻ</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màu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tượng</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Bút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miêu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tả</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C543372D-268F-20E6-77BE-C1F00D8B3881}"/>
              </a:ext>
            </a:extLst>
          </p:cNvPr>
          <p:cNvSpPr/>
          <p:nvPr/>
        </p:nvSpPr>
        <p:spPr>
          <a:xfrm>
            <a:off x="14097000" y="4762500"/>
            <a:ext cx="3735676" cy="5270795"/>
          </a:xfrm>
          <a:custGeom>
            <a:avLst/>
            <a:gdLst/>
            <a:ahLst/>
            <a:cxnLst/>
            <a:rect l="l" t="t" r="r" b="b"/>
            <a:pathLst>
              <a:path w="3735676" h="5270795">
                <a:moveTo>
                  <a:pt x="0" y="0"/>
                </a:moveTo>
                <a:lnTo>
                  <a:pt x="3735675" y="0"/>
                </a:lnTo>
                <a:lnTo>
                  <a:pt x="3735675" y="5270795"/>
                </a:lnTo>
                <a:lnTo>
                  <a:pt x="0" y="527079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9813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Cảm nhận bài thơ Chiều xuân (dàn ý, 5 mẫu)"/>
          <p:cNvPicPr>
            <a:picLocks noChangeAspect="1" noChangeArrowheads="1"/>
          </p:cNvPicPr>
          <p:nvPr/>
        </p:nvPicPr>
        <p:blipFill>
          <a:blip r:embed="rId3">
            <a:extLst>
              <a:ext uri="{28A0092B-C50C-407E-A947-70E740481C1C}">
                <a14:useLocalDpi xmlns:a14="http://schemas.microsoft.com/office/drawing/2010/main" val="0"/>
              </a:ext>
            </a:extLst>
          </a:blip>
          <a:srcRect r="4320" b="2"/>
          <a:stretch/>
        </p:blipFill>
        <p:spPr bwMode="auto">
          <a:xfrm>
            <a:off x="20" y="10"/>
            <a:ext cx="1492060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79073" y="0"/>
            <a:ext cx="7808927" cy="10287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35" name="Freeform: Shape 103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2339" y="0"/>
            <a:ext cx="7565661" cy="10287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037" name="Freeform: Shape 103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45519" y="0"/>
            <a:ext cx="3794585" cy="10287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Rectangle 4"/>
          <p:cNvSpPr/>
          <p:nvPr/>
        </p:nvSpPr>
        <p:spPr>
          <a:xfrm>
            <a:off x="10722339" y="3924300"/>
            <a:ext cx="7329866" cy="4050093"/>
          </a:xfrm>
          <a:prstGeom prst="rect">
            <a:avLst/>
          </a:prstGeom>
        </p:spPr>
        <p:txBody>
          <a:bodyPr vert="horz" lIns="91440" tIns="45720" rIns="91440" bIns="45720" rtlCol="0">
            <a:normAutofit/>
          </a:bodyPr>
          <a:lstStyle/>
          <a:p>
            <a:pPr>
              <a:lnSpc>
                <a:spcPct val="90000"/>
              </a:lnSpc>
              <a:spcAft>
                <a:spcPts val="6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bụi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a:t>
            </a:r>
          </a:p>
          <a:p>
            <a:pPr>
              <a:lnSpc>
                <a:spcPct val="90000"/>
              </a:lnSpc>
              <a:spcAft>
                <a:spcPts val="6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trôi</a:t>
            </a:r>
            <a:r>
              <a:rPr lang="en-US" sz="3200" dirty="0">
                <a:latin typeface="Times New Roman" panose="02020603050405020304" pitchFamily="18" charset="0"/>
                <a:cs typeface="Times New Roman" panose="02020603050405020304" pitchFamily="18" charset="0"/>
              </a:rPr>
              <a:t>;</a:t>
            </a:r>
          </a:p>
          <a:p>
            <a:pPr>
              <a:lnSpc>
                <a:spcPct val="90000"/>
              </a:lnSpc>
              <a:spcAft>
                <a:spcPts val="6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endParaRPr lang="en-US" sz="3200" dirty="0">
              <a:latin typeface="Times New Roman" panose="02020603050405020304" pitchFamily="18" charset="0"/>
              <a:cs typeface="Times New Roman" panose="02020603050405020304" pitchFamily="18" charset="0"/>
            </a:endParaRPr>
          </a:p>
          <a:p>
            <a:pPr>
              <a:lnSpc>
                <a:spcPct val="90000"/>
              </a:lnSpc>
              <a:spcAft>
                <a:spcPts val="6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chòm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59215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3653ACE-B91C-90F7-F841-7CE685032615}"/>
              </a:ext>
            </a:extLst>
          </p:cNvPr>
          <p:cNvGrpSpPr/>
          <p:nvPr/>
        </p:nvGrpSpPr>
        <p:grpSpPr>
          <a:xfrm>
            <a:off x="18613412" y="936894"/>
            <a:ext cx="9098499" cy="3905886"/>
            <a:chOff x="12408941" y="624596"/>
            <a:chExt cx="6065666" cy="2603924"/>
          </a:xfrm>
        </p:grpSpPr>
        <p:pic>
          <p:nvPicPr>
            <p:cNvPr id="10" name="Picture 15">
              <a:extLst>
                <a:ext uri="{FF2B5EF4-FFF2-40B4-BE49-F238E27FC236}">
                  <a16:creationId xmlns:a16="http://schemas.microsoft.com/office/drawing/2014/main" id="{D638024B-38D1-3A4C-3550-EDBD6718BB69}"/>
                </a:ext>
              </a:extLst>
            </p:cNvPr>
            <p:cNvPicPr>
              <a:picLocks noChangeAspect="1"/>
            </p:cNvPicPr>
            <p:nvPr/>
          </p:nvPicPr>
          <p:blipFill>
            <a:blip r:embed="rId2"/>
            <a:srcRect/>
            <a:stretch>
              <a:fillRect/>
            </a:stretch>
          </p:blipFill>
          <p:spPr>
            <a:xfrm>
              <a:off x="12408941" y="2319799"/>
              <a:ext cx="1478597" cy="908721"/>
            </a:xfrm>
            <a:prstGeom prst="rect">
              <a:avLst/>
            </a:prstGeom>
          </p:spPr>
        </p:pic>
        <p:pic>
          <p:nvPicPr>
            <p:cNvPr id="11" name="Picture 23">
              <a:extLst>
                <a:ext uri="{FF2B5EF4-FFF2-40B4-BE49-F238E27FC236}">
                  <a16:creationId xmlns:a16="http://schemas.microsoft.com/office/drawing/2014/main" id="{4860FF8B-1E86-CCBD-71BA-903AF628B3D5}"/>
                </a:ext>
              </a:extLst>
            </p:cNvPr>
            <p:cNvPicPr>
              <a:picLocks noChangeAspect="1"/>
            </p:cNvPicPr>
            <p:nvPr/>
          </p:nvPicPr>
          <p:blipFill>
            <a:blip r:embed="rId3"/>
            <a:srcRect/>
            <a:stretch>
              <a:fillRect/>
            </a:stretch>
          </p:blipFill>
          <p:spPr>
            <a:xfrm>
              <a:off x="12746373" y="624596"/>
              <a:ext cx="1832014" cy="1354927"/>
            </a:xfrm>
            <a:prstGeom prst="rect">
              <a:avLst/>
            </a:prstGeom>
          </p:spPr>
        </p:pic>
        <p:pic>
          <p:nvPicPr>
            <p:cNvPr id="12" name="Picture 15">
              <a:extLst>
                <a:ext uri="{FF2B5EF4-FFF2-40B4-BE49-F238E27FC236}">
                  <a16:creationId xmlns:a16="http://schemas.microsoft.com/office/drawing/2014/main" id="{628A8416-67E6-DB89-FBEB-093DE12EE330}"/>
                </a:ext>
              </a:extLst>
            </p:cNvPr>
            <p:cNvPicPr>
              <a:picLocks noChangeAspect="1"/>
            </p:cNvPicPr>
            <p:nvPr/>
          </p:nvPicPr>
          <p:blipFill>
            <a:blip r:embed="rId2"/>
            <a:srcRect/>
            <a:stretch>
              <a:fillRect/>
            </a:stretch>
          </p:blipFill>
          <p:spPr>
            <a:xfrm>
              <a:off x="15134284" y="1919702"/>
              <a:ext cx="1130523" cy="694801"/>
            </a:xfrm>
            <a:prstGeom prst="rect">
              <a:avLst/>
            </a:prstGeom>
          </p:spPr>
        </p:pic>
        <p:pic>
          <p:nvPicPr>
            <p:cNvPr id="13" name="Picture 15">
              <a:extLst>
                <a:ext uri="{FF2B5EF4-FFF2-40B4-BE49-F238E27FC236}">
                  <a16:creationId xmlns:a16="http://schemas.microsoft.com/office/drawing/2014/main" id="{7621BE33-2DA3-D38B-67AB-0020CDA05A8A}"/>
                </a:ext>
              </a:extLst>
            </p:cNvPr>
            <p:cNvPicPr>
              <a:picLocks noChangeAspect="1"/>
            </p:cNvPicPr>
            <p:nvPr/>
          </p:nvPicPr>
          <p:blipFill>
            <a:blip r:embed="rId2"/>
            <a:srcRect/>
            <a:stretch>
              <a:fillRect/>
            </a:stretch>
          </p:blipFill>
          <p:spPr>
            <a:xfrm>
              <a:off x="17344084" y="1284722"/>
              <a:ext cx="1130523" cy="694801"/>
            </a:xfrm>
            <a:prstGeom prst="rect">
              <a:avLst/>
            </a:prstGeom>
          </p:spPr>
        </p:pic>
      </p:grpSp>
      <p:grpSp>
        <p:nvGrpSpPr>
          <p:cNvPr id="14" name="Group 13">
            <a:extLst>
              <a:ext uri="{FF2B5EF4-FFF2-40B4-BE49-F238E27FC236}">
                <a16:creationId xmlns:a16="http://schemas.microsoft.com/office/drawing/2014/main" id="{0ECB2E50-8C48-64E7-0633-E7CCC19A69AD}"/>
              </a:ext>
            </a:extLst>
          </p:cNvPr>
          <p:cNvGrpSpPr/>
          <p:nvPr/>
        </p:nvGrpSpPr>
        <p:grpSpPr>
          <a:xfrm>
            <a:off x="-7638498" y="264367"/>
            <a:ext cx="7521471" cy="3896873"/>
            <a:chOff x="-5092332" y="176244"/>
            <a:chExt cx="5014314" cy="2597915"/>
          </a:xfrm>
        </p:grpSpPr>
        <p:pic>
          <p:nvPicPr>
            <p:cNvPr id="15" name="Picture 15">
              <a:extLst>
                <a:ext uri="{FF2B5EF4-FFF2-40B4-BE49-F238E27FC236}">
                  <a16:creationId xmlns:a16="http://schemas.microsoft.com/office/drawing/2014/main" id="{CC379DE3-9852-8864-640A-4BED1045374C}"/>
                </a:ext>
              </a:extLst>
            </p:cNvPr>
            <p:cNvPicPr>
              <a:picLocks noChangeAspect="1"/>
            </p:cNvPicPr>
            <p:nvPr/>
          </p:nvPicPr>
          <p:blipFill>
            <a:blip r:embed="rId2"/>
            <a:srcRect/>
            <a:stretch>
              <a:fillRect/>
            </a:stretch>
          </p:blipFill>
          <p:spPr>
            <a:xfrm>
              <a:off x="-3186310" y="1302059"/>
              <a:ext cx="1478597" cy="908721"/>
            </a:xfrm>
            <a:prstGeom prst="rect">
              <a:avLst/>
            </a:prstGeom>
          </p:spPr>
        </p:pic>
        <p:pic>
          <p:nvPicPr>
            <p:cNvPr id="16" name="Picture 15">
              <a:extLst>
                <a:ext uri="{FF2B5EF4-FFF2-40B4-BE49-F238E27FC236}">
                  <a16:creationId xmlns:a16="http://schemas.microsoft.com/office/drawing/2014/main" id="{FF0CF416-5F1F-6A12-1CD1-98E416F24356}"/>
                </a:ext>
              </a:extLst>
            </p:cNvPr>
            <p:cNvPicPr>
              <a:picLocks noChangeAspect="1"/>
            </p:cNvPicPr>
            <p:nvPr/>
          </p:nvPicPr>
          <p:blipFill>
            <a:blip r:embed="rId2"/>
            <a:srcRect/>
            <a:stretch>
              <a:fillRect/>
            </a:stretch>
          </p:blipFill>
          <p:spPr>
            <a:xfrm>
              <a:off x="-1208541" y="176244"/>
              <a:ext cx="1130523" cy="694801"/>
            </a:xfrm>
            <a:prstGeom prst="rect">
              <a:avLst/>
            </a:prstGeom>
          </p:spPr>
        </p:pic>
        <p:pic>
          <p:nvPicPr>
            <p:cNvPr id="17" name="Picture 15">
              <a:extLst>
                <a:ext uri="{FF2B5EF4-FFF2-40B4-BE49-F238E27FC236}">
                  <a16:creationId xmlns:a16="http://schemas.microsoft.com/office/drawing/2014/main" id="{2533FD92-B7EE-3B29-1FFD-298AF9F22E64}"/>
                </a:ext>
              </a:extLst>
            </p:cNvPr>
            <p:cNvPicPr>
              <a:picLocks noChangeAspect="1"/>
            </p:cNvPicPr>
            <p:nvPr/>
          </p:nvPicPr>
          <p:blipFill>
            <a:blip r:embed="rId2"/>
            <a:srcRect/>
            <a:stretch>
              <a:fillRect/>
            </a:stretch>
          </p:blipFill>
          <p:spPr>
            <a:xfrm>
              <a:off x="-1549475" y="2079358"/>
              <a:ext cx="1130523" cy="694801"/>
            </a:xfrm>
            <a:prstGeom prst="rect">
              <a:avLst/>
            </a:prstGeom>
          </p:spPr>
        </p:pic>
        <p:pic>
          <p:nvPicPr>
            <p:cNvPr id="18" name="Picture 15">
              <a:extLst>
                <a:ext uri="{FF2B5EF4-FFF2-40B4-BE49-F238E27FC236}">
                  <a16:creationId xmlns:a16="http://schemas.microsoft.com/office/drawing/2014/main" id="{64C41A83-75A0-BA32-5CD9-AECDFA156DCD}"/>
                </a:ext>
              </a:extLst>
            </p:cNvPr>
            <p:cNvPicPr>
              <a:picLocks noChangeAspect="1"/>
            </p:cNvPicPr>
            <p:nvPr/>
          </p:nvPicPr>
          <p:blipFill>
            <a:blip r:embed="rId2"/>
            <a:srcRect/>
            <a:stretch>
              <a:fillRect/>
            </a:stretch>
          </p:blipFill>
          <p:spPr>
            <a:xfrm>
              <a:off x="-5092332" y="871045"/>
              <a:ext cx="1130523" cy="694801"/>
            </a:xfrm>
            <a:prstGeom prst="rect">
              <a:avLst/>
            </a:prstGeom>
          </p:spPr>
        </p:pic>
      </p:grpSp>
      <p:pic>
        <p:nvPicPr>
          <p:cNvPr id="4" name="Picture 14">
            <a:extLst>
              <a:ext uri="{FF2B5EF4-FFF2-40B4-BE49-F238E27FC236}">
                <a16:creationId xmlns:a16="http://schemas.microsoft.com/office/drawing/2014/main" id="{C65B06C7-61EB-0676-D597-D7299F33E7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963891" y="6789420"/>
            <a:ext cx="9324110" cy="3497580"/>
          </a:xfrm>
          <a:prstGeom prst="rect">
            <a:avLst/>
          </a:prstGeom>
        </p:spPr>
      </p:pic>
      <p:pic>
        <p:nvPicPr>
          <p:cNvPr id="5" name="Picture 15">
            <a:extLst>
              <a:ext uri="{FF2B5EF4-FFF2-40B4-BE49-F238E27FC236}">
                <a16:creationId xmlns:a16="http://schemas.microsoft.com/office/drawing/2014/main" id="{0EEBF5D7-0461-0B8D-0AC5-5DE45C62E4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6789420"/>
            <a:ext cx="9144000" cy="3497580"/>
          </a:xfrm>
          <a:prstGeom prst="rect">
            <a:avLst/>
          </a:prstGeom>
        </p:spPr>
      </p:pic>
      <p:pic>
        <p:nvPicPr>
          <p:cNvPr id="6" name="Picture 6">
            <a:extLst>
              <a:ext uri="{FF2B5EF4-FFF2-40B4-BE49-F238E27FC236}">
                <a16:creationId xmlns:a16="http://schemas.microsoft.com/office/drawing/2014/main" id="{F5928F19-2BB9-2B92-4FF8-3276D8B70793}"/>
              </a:ext>
            </a:extLst>
          </p:cNvPr>
          <p:cNvPicPr>
            <a:picLocks noChangeAspect="1"/>
          </p:cNvPicPr>
          <p:nvPr/>
        </p:nvPicPr>
        <p:blipFill>
          <a:blip r:embed="rId6"/>
          <a:srcRect/>
          <a:stretch>
            <a:fillRect/>
          </a:stretch>
        </p:blipFill>
        <p:spPr>
          <a:xfrm>
            <a:off x="9609925" y="1167851"/>
            <a:ext cx="8542379" cy="7677462"/>
          </a:xfrm>
          <a:prstGeom prst="rect">
            <a:avLst/>
          </a:prstGeom>
        </p:spPr>
      </p:pic>
      <p:pic>
        <p:nvPicPr>
          <p:cNvPr id="19" name="Picture 2">
            <a:extLst>
              <a:ext uri="{FF2B5EF4-FFF2-40B4-BE49-F238E27FC236}">
                <a16:creationId xmlns:a16="http://schemas.microsoft.com/office/drawing/2014/main" id="{C5ED3509-9514-769F-1FED-91B0794C6F4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87367" y="178037"/>
            <a:ext cx="1979630" cy="1979630"/>
          </a:xfrm>
          <a:prstGeom prst="rect">
            <a:avLst/>
          </a:prstGeom>
        </p:spPr>
      </p:pic>
      <p:sp>
        <p:nvSpPr>
          <p:cNvPr id="20" name="Title 1">
            <a:extLst>
              <a:ext uri="{FF2B5EF4-FFF2-40B4-BE49-F238E27FC236}">
                <a16:creationId xmlns:a16="http://schemas.microsoft.com/office/drawing/2014/main" id="{AF9520BE-2053-7A3F-079A-83073CA0C17B}"/>
              </a:ext>
            </a:extLst>
          </p:cNvPr>
          <p:cNvSpPr txBox="1">
            <a:spLocks/>
          </p:cNvSpPr>
          <p:nvPr/>
        </p:nvSpPr>
        <p:spPr>
          <a:xfrm>
            <a:off x="718457" y="4149328"/>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9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BÍ MẬT TRÊN CÁNH HOA</a:t>
            </a:r>
          </a:p>
        </p:txBody>
      </p:sp>
    </p:spTree>
    <p:extLst>
      <p:ext uri="{BB962C8B-B14F-4D97-AF65-F5344CB8AC3E}">
        <p14:creationId xmlns:p14="http://schemas.microsoft.com/office/powerpoint/2010/main" val="416191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0" fill="hold"/>
                                        <p:tgtEl>
                                          <p:spTgt spid="14"/>
                                        </p:tgtEl>
                                        <p:attrNameLst>
                                          <p:attrName>ppt_x</p:attrName>
                                        </p:attrNameLst>
                                      </p:cBhvr>
                                      <p:tavLst>
                                        <p:tav tm="0">
                                          <p:val>
                                            <p:strVal val="1+#ppt_w/2"/>
                                          </p:val>
                                        </p:tav>
                                        <p:tav tm="100000">
                                          <p:val>
                                            <p:strVal val="#ppt_x"/>
                                          </p:val>
                                        </p:tav>
                                      </p:tavLst>
                                    </p:anim>
                                    <p:anim calcmode="lin" valueType="num">
                                      <p:cBhvr additive="base">
                                        <p:cTn id="8" dur="10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8000" fill="hold"/>
                                        <p:tgtEl>
                                          <p:spTgt spid="9"/>
                                        </p:tgtEl>
                                        <p:attrNameLst>
                                          <p:attrName>ppt_x</p:attrName>
                                        </p:attrNameLst>
                                      </p:cBhvr>
                                      <p:tavLst>
                                        <p:tav tm="0">
                                          <p:val>
                                            <p:strVal val="0-#ppt_w/2"/>
                                          </p:val>
                                        </p:tav>
                                        <p:tav tm="100000">
                                          <p:val>
                                            <p:strVal val="#ppt_x"/>
                                          </p:val>
                                        </p:tav>
                                      </p:tavLst>
                                    </p:anim>
                                    <p:anim calcmode="lin" valueType="num">
                                      <p:cBhvr additive="base">
                                        <p:cTn id="12" dur="8000" fill="hold"/>
                                        <p:tgtEl>
                                          <p:spTgt spid="9"/>
                                        </p:tgtEl>
                                        <p:attrNameLst>
                                          <p:attrName>ppt_y</p:attrName>
                                        </p:attrNameLst>
                                      </p:cBhvr>
                                      <p:tavLst>
                                        <p:tav tm="0">
                                          <p:val>
                                            <p:strVal val="#ppt_y"/>
                                          </p:val>
                                        </p:tav>
                                        <p:tav tm="100000">
                                          <p:val>
                                            <p:strVal val="#ppt_y"/>
                                          </p:val>
                                        </p:tav>
                                      </p:tavLst>
                                    </p:anim>
                                  </p:childTnLst>
                                </p:cTn>
                              </p:par>
                              <p:par>
                                <p:cTn id="13" presetID="26" presetClass="emph" presetSubtype="0" repeatCount="4000" fill="hold" grpId="0" nodeType="with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EDE3E0-1F0C-DBD7-A502-937195AA4788}"/>
              </a:ext>
            </a:extLst>
          </p:cNvPr>
          <p:cNvGrpSpPr/>
          <p:nvPr/>
        </p:nvGrpSpPr>
        <p:grpSpPr>
          <a:xfrm>
            <a:off x="0" y="6789420"/>
            <a:ext cx="18288000" cy="3497580"/>
            <a:chOff x="0" y="4526280"/>
            <a:chExt cx="12192000" cy="2331720"/>
          </a:xfrm>
        </p:grpSpPr>
        <p:pic>
          <p:nvPicPr>
            <p:cNvPr id="4" name="Picture 14">
              <a:extLst>
                <a:ext uri="{FF2B5EF4-FFF2-40B4-BE49-F238E27FC236}">
                  <a16:creationId xmlns:a16="http://schemas.microsoft.com/office/drawing/2014/main" id="{C65B06C7-61EB-0676-D597-D7299F33E7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975927" y="4526280"/>
              <a:ext cx="6216073" cy="2331720"/>
            </a:xfrm>
            <a:prstGeom prst="rect">
              <a:avLst/>
            </a:prstGeom>
          </p:spPr>
        </p:pic>
        <p:pic>
          <p:nvPicPr>
            <p:cNvPr id="5" name="Picture 15">
              <a:extLst>
                <a:ext uri="{FF2B5EF4-FFF2-40B4-BE49-F238E27FC236}">
                  <a16:creationId xmlns:a16="http://schemas.microsoft.com/office/drawing/2014/main" id="{0EEBF5D7-0461-0B8D-0AC5-5DE45C62E4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4526280"/>
              <a:ext cx="6096000" cy="2331720"/>
            </a:xfrm>
            <a:prstGeom prst="rect">
              <a:avLst/>
            </a:prstGeom>
          </p:spPr>
        </p:pic>
      </p:grpSp>
      <p:pic>
        <p:nvPicPr>
          <p:cNvPr id="21" name="Picture 7">
            <a:extLst>
              <a:ext uri="{FF2B5EF4-FFF2-40B4-BE49-F238E27FC236}">
                <a16:creationId xmlns:a16="http://schemas.microsoft.com/office/drawing/2014/main" id="{32C6A8F7-44A9-757D-9229-E4D8A76C267A}"/>
              </a:ext>
            </a:extLst>
          </p:cNvPr>
          <p:cNvPicPr>
            <a:picLocks noChangeAspect="1"/>
          </p:cNvPicPr>
          <p:nvPr/>
        </p:nvPicPr>
        <p:blipFill rotWithShape="1">
          <a:blip r:embed="rId5">
            <a:extLst>
              <a:ext uri="{28A0092B-C50C-407E-A947-70E740481C1C}">
                <a14:useLocalDpi xmlns:a14="http://schemas.microsoft.com/office/drawing/2010/main" val="0"/>
              </a:ext>
            </a:extLst>
          </a:blip>
          <a:srcRect t="66612"/>
          <a:stretch/>
        </p:blipFill>
        <p:spPr>
          <a:xfrm>
            <a:off x="7963169" y="4468305"/>
            <a:ext cx="2430077" cy="5818695"/>
          </a:xfrm>
          <a:prstGeom prst="rect">
            <a:avLst/>
          </a:prstGeom>
        </p:spPr>
      </p:pic>
      <p:grpSp>
        <p:nvGrpSpPr>
          <p:cNvPr id="9" name="Group 8">
            <a:extLst>
              <a:ext uri="{FF2B5EF4-FFF2-40B4-BE49-F238E27FC236}">
                <a16:creationId xmlns:a16="http://schemas.microsoft.com/office/drawing/2014/main" id="{C3653ACE-B91C-90F7-F841-7CE685032615}"/>
              </a:ext>
            </a:extLst>
          </p:cNvPr>
          <p:cNvGrpSpPr/>
          <p:nvPr/>
        </p:nvGrpSpPr>
        <p:grpSpPr>
          <a:xfrm>
            <a:off x="18613412" y="936894"/>
            <a:ext cx="9098499" cy="3905886"/>
            <a:chOff x="12408941" y="624596"/>
            <a:chExt cx="6065666" cy="2603924"/>
          </a:xfrm>
        </p:grpSpPr>
        <p:pic>
          <p:nvPicPr>
            <p:cNvPr id="10" name="Picture 15">
              <a:extLst>
                <a:ext uri="{FF2B5EF4-FFF2-40B4-BE49-F238E27FC236}">
                  <a16:creationId xmlns:a16="http://schemas.microsoft.com/office/drawing/2014/main" id="{D638024B-38D1-3A4C-3550-EDBD6718BB69}"/>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11" name="Picture 23">
              <a:extLst>
                <a:ext uri="{FF2B5EF4-FFF2-40B4-BE49-F238E27FC236}">
                  <a16:creationId xmlns:a16="http://schemas.microsoft.com/office/drawing/2014/main" id="{4860FF8B-1E86-CCBD-71BA-903AF628B3D5}"/>
                </a:ext>
              </a:extLst>
            </p:cNvPr>
            <p:cNvPicPr>
              <a:picLocks noChangeAspect="1"/>
            </p:cNvPicPr>
            <p:nvPr/>
          </p:nvPicPr>
          <p:blipFill>
            <a:blip r:embed="rId7"/>
            <a:srcRect/>
            <a:stretch>
              <a:fillRect/>
            </a:stretch>
          </p:blipFill>
          <p:spPr>
            <a:xfrm>
              <a:off x="12746373" y="624596"/>
              <a:ext cx="1832014" cy="1354927"/>
            </a:xfrm>
            <a:prstGeom prst="rect">
              <a:avLst/>
            </a:prstGeom>
          </p:spPr>
        </p:pic>
        <p:pic>
          <p:nvPicPr>
            <p:cNvPr id="12" name="Picture 15">
              <a:extLst>
                <a:ext uri="{FF2B5EF4-FFF2-40B4-BE49-F238E27FC236}">
                  <a16:creationId xmlns:a16="http://schemas.microsoft.com/office/drawing/2014/main" id="{628A8416-67E6-DB89-FBEB-093DE12EE330}"/>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13" name="Picture 15">
              <a:extLst>
                <a:ext uri="{FF2B5EF4-FFF2-40B4-BE49-F238E27FC236}">
                  <a16:creationId xmlns:a16="http://schemas.microsoft.com/office/drawing/2014/main" id="{7621BE33-2DA3-D38B-67AB-0020CDA05A8A}"/>
                </a:ext>
              </a:extLst>
            </p:cNvPr>
            <p:cNvPicPr>
              <a:picLocks noChangeAspect="1"/>
            </p:cNvPicPr>
            <p:nvPr/>
          </p:nvPicPr>
          <p:blipFill>
            <a:blip r:embed="rId6"/>
            <a:srcRect/>
            <a:stretch>
              <a:fillRect/>
            </a:stretch>
          </p:blipFill>
          <p:spPr>
            <a:xfrm>
              <a:off x="17344084" y="1284722"/>
              <a:ext cx="1130523" cy="694801"/>
            </a:xfrm>
            <a:prstGeom prst="rect">
              <a:avLst/>
            </a:prstGeom>
          </p:spPr>
        </p:pic>
      </p:grpSp>
      <p:grpSp>
        <p:nvGrpSpPr>
          <p:cNvPr id="14" name="Group 13">
            <a:extLst>
              <a:ext uri="{FF2B5EF4-FFF2-40B4-BE49-F238E27FC236}">
                <a16:creationId xmlns:a16="http://schemas.microsoft.com/office/drawing/2014/main" id="{0ECB2E50-8C48-64E7-0633-E7CCC19A69AD}"/>
              </a:ext>
            </a:extLst>
          </p:cNvPr>
          <p:cNvGrpSpPr/>
          <p:nvPr/>
        </p:nvGrpSpPr>
        <p:grpSpPr>
          <a:xfrm>
            <a:off x="-7638498" y="264367"/>
            <a:ext cx="7521471" cy="3896873"/>
            <a:chOff x="-5092332" y="176244"/>
            <a:chExt cx="5014314" cy="2597915"/>
          </a:xfrm>
        </p:grpSpPr>
        <p:pic>
          <p:nvPicPr>
            <p:cNvPr id="15" name="Picture 15">
              <a:extLst>
                <a:ext uri="{FF2B5EF4-FFF2-40B4-BE49-F238E27FC236}">
                  <a16:creationId xmlns:a16="http://schemas.microsoft.com/office/drawing/2014/main" id="{CC379DE3-9852-8864-640A-4BED1045374C}"/>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16" name="Picture 15">
              <a:extLst>
                <a:ext uri="{FF2B5EF4-FFF2-40B4-BE49-F238E27FC236}">
                  <a16:creationId xmlns:a16="http://schemas.microsoft.com/office/drawing/2014/main" id="{FF0CF416-5F1F-6A12-1CD1-98E416F2435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17" name="Picture 15">
              <a:extLst>
                <a:ext uri="{FF2B5EF4-FFF2-40B4-BE49-F238E27FC236}">
                  <a16:creationId xmlns:a16="http://schemas.microsoft.com/office/drawing/2014/main" id="{2533FD92-B7EE-3B29-1FFD-298AF9F22E64}"/>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18" name="Picture 15">
              <a:extLst>
                <a:ext uri="{FF2B5EF4-FFF2-40B4-BE49-F238E27FC236}">
                  <a16:creationId xmlns:a16="http://schemas.microsoft.com/office/drawing/2014/main" id="{64C41A83-75A0-BA32-5CD9-AECDFA156DCD}"/>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19" name="Picture 2">
            <a:extLst>
              <a:ext uri="{FF2B5EF4-FFF2-40B4-BE49-F238E27FC236}">
                <a16:creationId xmlns:a16="http://schemas.microsoft.com/office/drawing/2014/main" id="{C5ED3509-9514-769F-1FED-91B0794C6F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7367" y="178037"/>
            <a:ext cx="1979630" cy="1979630"/>
          </a:xfrm>
          <a:prstGeom prst="rect">
            <a:avLst/>
          </a:prstGeom>
        </p:spPr>
      </p:pic>
      <p:pic>
        <p:nvPicPr>
          <p:cNvPr id="42" name="Picture 41">
            <a:extLst>
              <a:ext uri="{FF2B5EF4-FFF2-40B4-BE49-F238E27FC236}">
                <a16:creationId xmlns:a16="http://schemas.microsoft.com/office/drawing/2014/main" id="{891679FD-86C6-FAB2-93F0-3114DDDCD553}"/>
              </a:ext>
            </a:extLst>
          </p:cNvPr>
          <p:cNvPicPr>
            <a:picLocks noChangeAspect="1"/>
          </p:cNvPicPr>
          <p:nvPr/>
        </p:nvPicPr>
        <p:blipFill>
          <a:blip r:embed="rId9"/>
          <a:stretch>
            <a:fillRect/>
          </a:stretch>
        </p:blipFill>
        <p:spPr>
          <a:xfrm>
            <a:off x="5830353" y="668641"/>
            <a:ext cx="6511092" cy="6529382"/>
          </a:xfrm>
          <a:prstGeom prst="rect">
            <a:avLst/>
          </a:prstGeom>
        </p:spPr>
      </p:pic>
      <p:sp>
        <p:nvSpPr>
          <p:cNvPr id="3" name="Cánh hoa 1">
            <a:hlinkClick r:id="rId10" action="ppaction://hlinksldjump"/>
            <a:extLst>
              <a:ext uri="{FF2B5EF4-FFF2-40B4-BE49-F238E27FC236}">
                <a16:creationId xmlns:a16="http://schemas.microsoft.com/office/drawing/2014/main" id="{EF933F79-72E3-12C0-E324-6566B27AF894}"/>
              </a:ext>
            </a:extLst>
          </p:cNvPr>
          <p:cNvSpPr/>
          <p:nvPr/>
        </p:nvSpPr>
        <p:spPr>
          <a:xfrm>
            <a:off x="7367243" y="638361"/>
            <a:ext cx="3421895" cy="308610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3" name="Cánh hoa 2">
            <a:hlinkClick r:id="rId11" action="ppaction://hlinksldjump"/>
            <a:extLst>
              <a:ext uri="{FF2B5EF4-FFF2-40B4-BE49-F238E27FC236}">
                <a16:creationId xmlns:a16="http://schemas.microsoft.com/office/drawing/2014/main" id="{D1F1A8D0-D2E1-3057-FEE5-25BEBDAF7397}"/>
              </a:ext>
            </a:extLst>
          </p:cNvPr>
          <p:cNvSpPr/>
          <p:nvPr/>
        </p:nvSpPr>
        <p:spPr>
          <a:xfrm rot="16200000">
            <a:off x="5624462" y="2389173"/>
            <a:ext cx="3429000" cy="308505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4" name="Cánh hoa 4">
            <a:hlinkClick r:id="rId12" action="ppaction://hlinksldjump"/>
            <a:extLst>
              <a:ext uri="{FF2B5EF4-FFF2-40B4-BE49-F238E27FC236}">
                <a16:creationId xmlns:a16="http://schemas.microsoft.com/office/drawing/2014/main" id="{ED31219A-CDA6-DBC9-15EC-10EBFA0FC8EC}"/>
              </a:ext>
            </a:extLst>
          </p:cNvPr>
          <p:cNvSpPr/>
          <p:nvPr/>
        </p:nvSpPr>
        <p:spPr>
          <a:xfrm rot="5400000">
            <a:off x="9126523" y="2383979"/>
            <a:ext cx="3421895" cy="3086100"/>
          </a:xfrm>
          <a:prstGeom prst="heart">
            <a:avLst/>
          </a:prstGeom>
          <a:solidFill>
            <a:srgbClr val="C223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1" name="Picture 30">
            <a:hlinkClick r:id="rId13" action="ppaction://hlinksldjump"/>
            <a:extLst>
              <a:ext uri="{FF2B5EF4-FFF2-40B4-BE49-F238E27FC236}">
                <a16:creationId xmlns:a16="http://schemas.microsoft.com/office/drawing/2014/main" id="{ABE638A5-E78F-5D33-FA2D-8097BD464FA1}"/>
              </a:ext>
            </a:extLst>
          </p:cNvPr>
          <p:cNvPicPr>
            <a:picLocks noChangeAspect="1"/>
          </p:cNvPicPr>
          <p:nvPr/>
        </p:nvPicPr>
        <p:blipFill>
          <a:blip r:embed="rId14"/>
          <a:stretch>
            <a:fillRect/>
          </a:stretch>
        </p:blipFill>
        <p:spPr>
          <a:xfrm>
            <a:off x="7359587" y="4142199"/>
            <a:ext cx="3456732" cy="3045216"/>
          </a:xfrm>
          <a:prstGeom prst="rect">
            <a:avLst/>
          </a:prstGeom>
        </p:spPr>
      </p:pic>
      <p:sp>
        <p:nvSpPr>
          <p:cNvPr id="2" name="Nhị hoa">
            <a:hlinkClick r:id="rId15" action="ppaction://hlinksldjump"/>
            <a:extLst>
              <a:ext uri="{FF2B5EF4-FFF2-40B4-BE49-F238E27FC236}">
                <a16:creationId xmlns:a16="http://schemas.microsoft.com/office/drawing/2014/main" id="{3F003499-2414-1472-68A1-F876C4FE2682}"/>
              </a:ext>
            </a:extLst>
          </p:cNvPr>
          <p:cNvSpPr/>
          <p:nvPr/>
        </p:nvSpPr>
        <p:spPr>
          <a:xfrm>
            <a:off x="8080928" y="2842020"/>
            <a:ext cx="2194560" cy="2194560"/>
          </a:xfrm>
          <a:prstGeom prst="ellipse">
            <a:avLst/>
          </a:prstGeom>
          <a:solidFill>
            <a:srgbClr val="F2BC5F"/>
          </a:solidFill>
          <a:ln>
            <a:solidFill>
              <a:srgbClr val="F2B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pic>
        <p:nvPicPr>
          <p:cNvPr id="43" name="Picture 42">
            <a:hlinkClick r:id="rId16" action="ppaction://hlinksldjump"/>
            <a:extLst>
              <a:ext uri="{FF2B5EF4-FFF2-40B4-BE49-F238E27FC236}">
                <a16:creationId xmlns:a16="http://schemas.microsoft.com/office/drawing/2014/main" id="{790BD406-7655-CA00-0D31-5D9C075F8D63}"/>
              </a:ext>
            </a:extLst>
          </p:cNvPr>
          <p:cNvPicPr>
            <a:picLocks noChangeAspect="1"/>
          </p:cNvPicPr>
          <p:nvPr/>
        </p:nvPicPr>
        <p:blipFill>
          <a:blip r:embed="rId17"/>
          <a:stretch>
            <a:fillRect/>
          </a:stretch>
        </p:blipFill>
        <p:spPr>
          <a:xfrm>
            <a:off x="14316288" y="7187417"/>
            <a:ext cx="3971712" cy="3099585"/>
          </a:xfrm>
          <a:prstGeom prst="rect">
            <a:avLst/>
          </a:prstGeom>
        </p:spPr>
      </p:pic>
    </p:spTree>
    <p:extLst>
      <p:ext uri="{BB962C8B-B14F-4D97-AF65-F5344CB8AC3E}">
        <p14:creationId xmlns:p14="http://schemas.microsoft.com/office/powerpoint/2010/main" val="158590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0" fill="hold"/>
                                        <p:tgtEl>
                                          <p:spTgt spid="14"/>
                                        </p:tgtEl>
                                        <p:attrNameLst>
                                          <p:attrName>ppt_x</p:attrName>
                                        </p:attrNameLst>
                                      </p:cBhvr>
                                      <p:tavLst>
                                        <p:tav tm="0">
                                          <p:val>
                                            <p:strVal val="1+#ppt_w/2"/>
                                          </p:val>
                                        </p:tav>
                                        <p:tav tm="100000">
                                          <p:val>
                                            <p:strVal val="#ppt_x"/>
                                          </p:val>
                                        </p:tav>
                                      </p:tavLst>
                                    </p:anim>
                                    <p:anim calcmode="lin" valueType="num">
                                      <p:cBhvr additive="base">
                                        <p:cTn id="8" dur="10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8000" fill="hold"/>
                                        <p:tgtEl>
                                          <p:spTgt spid="9"/>
                                        </p:tgtEl>
                                        <p:attrNameLst>
                                          <p:attrName>ppt_x</p:attrName>
                                        </p:attrNameLst>
                                      </p:cBhvr>
                                      <p:tavLst>
                                        <p:tav tm="0">
                                          <p:val>
                                            <p:strVal val="0-#ppt_w/2"/>
                                          </p:val>
                                        </p:tav>
                                        <p:tav tm="100000">
                                          <p:val>
                                            <p:strVal val="#ppt_x"/>
                                          </p:val>
                                        </p:tav>
                                      </p:tavLst>
                                    </p:anim>
                                    <p:anim calcmode="lin" valueType="num">
                                      <p:cBhvr additive="base">
                                        <p:cTn id="12" dur="8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3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
                  </p:tgtEl>
                </p:cond>
              </p:nextCondLst>
            </p:seq>
          </p:childTnLst>
        </p:cTn>
      </p:par>
    </p:tnLst>
    <p:bldLst>
      <p:bldP spid="3" grpId="0" animBg="1"/>
      <p:bldP spid="23" grpId="0" animBg="1"/>
      <p:bldP spid="24"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61306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1.</a:t>
            </a:r>
            <a:r>
              <a:rPr lang="vi-VN" sz="6600" b="1" dirty="0">
                <a:solidFill>
                  <a:srgbClr val="FF0000"/>
                </a:solidFill>
                <a:latin typeface="Times New Roman" panose="02020603050405020304" pitchFamily="18" charset="0"/>
                <a:cs typeface="Times New Roman" panose="02020603050405020304" pitchFamily="18" charset="0"/>
              </a:rPr>
              <a:t> </a:t>
            </a:r>
            <a:r>
              <a:rPr lang="en-US" sz="6600" b="1" dirty="0">
                <a:solidFill>
                  <a:srgbClr val="FF0000"/>
                </a:solidFill>
                <a:latin typeface="Times New Roman" panose="02020603050405020304" pitchFamily="18" charset="0"/>
                <a:cs typeface="Times New Roman" panose="02020603050405020304" pitchFamily="18" charset="0"/>
              </a:rPr>
              <a:t>H</a:t>
            </a:r>
            <a:r>
              <a:rPr lang="vi-VN" sz="6600" b="1" dirty="0">
                <a:solidFill>
                  <a:srgbClr val="FF0000"/>
                </a:solidFill>
                <a:latin typeface="Times New Roman" panose="02020603050405020304" pitchFamily="18" charset="0"/>
                <a:cs typeface="Times New Roman" panose="02020603050405020304" pitchFamily="18" charset="0"/>
              </a:rPr>
              <a:t>ình ảnh nào sau đây không </a:t>
            </a:r>
            <a:r>
              <a:rPr lang="en-US" sz="6600" b="1" dirty="0" err="1">
                <a:solidFill>
                  <a:srgbClr val="FF0000"/>
                </a:solidFill>
                <a:latin typeface="Times New Roman" panose="02020603050405020304" pitchFamily="18" charset="0"/>
                <a:cs typeface="Times New Roman" panose="02020603050405020304" pitchFamily="18" charset="0"/>
              </a:rPr>
              <a:t>xuất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hiện</a:t>
            </a:r>
            <a:r>
              <a:rPr lang="vi-VN" sz="6600" b="1" dirty="0">
                <a:solidFill>
                  <a:srgbClr val="FF0000"/>
                </a:solidFill>
                <a:latin typeface="Times New Roman" panose="02020603050405020304" pitchFamily="18" charset="0"/>
                <a:cs typeface="Times New Roman" panose="02020603050405020304" pitchFamily="18" charset="0"/>
              </a:rPr>
              <a:t> trong bài thơ “Chiều Xuân”?</a:t>
            </a:r>
            <a:endParaRPr kumimoji="0" lang="vi-VN"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65151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B. Em bé</a:t>
            </a:r>
            <a:endParaRPr kumimoji="0" lang="vi-VN"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0628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Bến</a:t>
            </a:r>
            <a:r>
              <a:rPr kumimoji="0" lang="en-US" sz="54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đò</a:t>
            </a:r>
            <a:endParaRPr kumimoji="0" lang="vi-VN"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0628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C. Cô</a:t>
            </a:r>
            <a:r>
              <a:rPr kumimoji="0" lang="en-US" sz="54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nàng yếm thắm</a:t>
            </a:r>
            <a:endParaRPr kumimoji="0" lang="vi-VN"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5151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Quán</a:t>
            </a:r>
            <a:r>
              <a:rPr kumimoji="0" lang="en-US" sz="54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tranh</a:t>
            </a:r>
            <a:endParaRPr kumimoji="0" lang="vi-VN" sz="54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224650" y="695575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44698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69445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6" y="44698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6" name="Picture 5">
              <a:extLst>
                <a:ext uri="{FF2B5EF4-FFF2-40B4-BE49-F238E27FC236}">
                  <a16:creationId xmlns:a16="http://schemas.microsoft.com/office/drawing/2014/main" id="{4C50EE16-EEB7-3528-D8D8-C49B5D2442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7" name="Picture 16">
            <a:hlinkClick r:id="rId10"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1"/>
          <a:stretch>
            <a:fillRect/>
          </a:stretch>
        </p:blipFill>
        <p:spPr>
          <a:xfrm>
            <a:off x="16002000" y="8402310"/>
            <a:ext cx="2107537" cy="1918031"/>
          </a:xfrm>
          <a:prstGeom prst="rect">
            <a:avLst/>
          </a:prstGeom>
        </p:spPr>
      </p:pic>
      <p:pic>
        <p:nvPicPr>
          <p:cNvPr id="18" name="Picture 11">
            <a:extLst>
              <a:ext uri="{FF2B5EF4-FFF2-40B4-BE49-F238E27FC236}">
                <a16:creationId xmlns:a16="http://schemas.microsoft.com/office/drawing/2014/main" id="{FBAF1A31-EAF5-CFFE-F368-88296F4D6F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spTree>
    <p:extLst>
      <p:ext uri="{BB962C8B-B14F-4D97-AF65-F5344CB8AC3E}">
        <p14:creationId xmlns:p14="http://schemas.microsoft.com/office/powerpoint/2010/main" val="156285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704065" y="460670"/>
            <a:ext cx="153231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6600" b="1" i="0" u="none" strike="noStrike" kern="1200" cap="none" spc="0" normalizeH="0" noProof="1">
                <a:ln>
                  <a:noFill/>
                </a:ln>
                <a:solidFill>
                  <a:srgbClr val="FF0000"/>
                </a:solidFill>
                <a:effectLst/>
                <a:uLnTx/>
                <a:uFillTx/>
                <a:latin typeface="Times New Roman" panose="02020603050405020304" pitchFamily="18" charset="0"/>
                <a:cs typeface="Times New Roman" panose="02020603050405020304" pitchFamily="18" charset="0"/>
              </a:rPr>
              <a:t> thơ “Chiều xuân” được sáng tác theo thể thơ nào</a:t>
            </a:r>
            <a:r>
              <a:rPr kumimoji="0" lang="vi-VN"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C. Thơ</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tám chữ</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Thơ</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tự do</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637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B. Thơ</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bảy chữ</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3627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Thơ</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thất ngôn bát cú</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076643" y="43511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6" y="679218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67921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6" y="43174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6" name="Picture 5">
              <a:extLst>
                <a:ext uri="{FF2B5EF4-FFF2-40B4-BE49-F238E27FC236}">
                  <a16:creationId xmlns:a16="http://schemas.microsoft.com/office/drawing/2014/main" id="{4C50EE16-EEB7-3528-D8D8-C49B5D2442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8" name="Picture 11">
            <a:extLst>
              <a:ext uri="{FF2B5EF4-FFF2-40B4-BE49-F238E27FC236}">
                <a16:creationId xmlns:a16="http://schemas.microsoft.com/office/drawing/2014/main" id="{FBAF1A31-EAF5-CFFE-F368-88296F4D6F9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19" name="Picture 18">
            <a:hlinkClick r:id="rId11"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2"/>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428572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704065" y="460670"/>
            <a:ext cx="153231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60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3</a:t>
            </a:r>
            <a:r>
              <a:rPr kumimoji="0" lang="en-US" sz="60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 </a:t>
            </a:r>
            <a:r>
              <a:rPr lang="vi-VN" sz="6000" b="1" dirty="0">
                <a:solidFill>
                  <a:srgbClr val="FF0000"/>
                </a:solidFill>
                <a:latin typeface="Times New Roman" panose="02020603050405020304" pitchFamily="18" charset="0"/>
                <a:cs typeface="Times New Roman" panose="02020603050405020304" pitchFamily="18" charset="0"/>
              </a:rPr>
              <a:t>Bài thơ triển khai mạch cảm xúc theo trình tự nào?</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C. Không</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gian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39104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Thời</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gian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637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B. Quá</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khứ - hiện tại</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3627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a:t>
            </a:r>
            <a:r>
              <a:rPr lang="en-US" sz="4800" noProof="1">
                <a:solidFill>
                  <a:prstClr val="black"/>
                </a:solidFill>
                <a:latin typeface="Times New Roman" panose="02020603050405020304" pitchFamily="18" charset="0"/>
                <a:cs typeface="Times New Roman" panose="02020603050405020304" pitchFamily="18" charset="0"/>
              </a:rPr>
              <a:t>Hiện tại - tương lai</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076643" y="43511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6" y="679218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67921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6" y="43174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6" name="Picture 5">
              <a:extLst>
                <a:ext uri="{FF2B5EF4-FFF2-40B4-BE49-F238E27FC236}">
                  <a16:creationId xmlns:a16="http://schemas.microsoft.com/office/drawing/2014/main" id="{4C50EE16-EEB7-3528-D8D8-C49B5D2442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8" name="Picture 11">
            <a:extLst>
              <a:ext uri="{FF2B5EF4-FFF2-40B4-BE49-F238E27FC236}">
                <a16:creationId xmlns:a16="http://schemas.microsoft.com/office/drawing/2014/main" id="{FBAF1A31-EAF5-CFFE-F368-88296F4D6F9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19" name="Picture 18">
            <a:hlinkClick r:id="rId11"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2"/>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31106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53686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4. </a:t>
            </a:r>
            <a:r>
              <a:rPr kumimoji="0" lang="en-US" sz="60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noProof="1">
                <a:ln>
                  <a:noFill/>
                </a:ln>
                <a:solidFill>
                  <a:srgbClr val="FF0000"/>
                </a:solidFill>
                <a:effectLst/>
                <a:uLnTx/>
                <a:uFillTx/>
                <a:latin typeface="Times New Roman" panose="02020603050405020304" pitchFamily="18" charset="0"/>
                <a:cs typeface="Times New Roman" panose="02020603050405020304" pitchFamily="18" charset="0"/>
              </a:rPr>
              <a:t> thơ có sự kết hợp của những phương thức biểu đạt nào</a:t>
            </a:r>
            <a:r>
              <a:rPr kumimoji="0" lang="vi-VN" sz="60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a:t>
            </a:r>
            <a:r>
              <a:rPr lang="en-US" sz="4800" noProof="1">
                <a:solidFill>
                  <a:prstClr val="black"/>
                </a:solidFill>
                <a:latin typeface="Times New Roman" panose="02020603050405020304" pitchFamily="18" charset="0"/>
                <a:cs typeface="Times New Roman" panose="02020603050405020304" pitchFamily="18" charset="0"/>
              </a:rPr>
              <a:t>Biểu cảm, miêu tả, tự sự</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B. Thuyết</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minh, miêu tả, biểu cảm</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C. Miêu</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tả, tự sự, nghị luận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a:t>
            </a:r>
            <a:r>
              <a:rPr lang="en-US" sz="4800" noProof="1">
                <a:solidFill>
                  <a:prstClr val="black"/>
                </a:solidFill>
                <a:latin typeface="Times New Roman" panose="02020603050405020304" pitchFamily="18" charset="0"/>
                <a:cs typeface="Times New Roman" panose="02020603050405020304" pitchFamily="18" charset="0"/>
              </a:rPr>
              <a:t>Biểu cảm, tự sự, nghị luận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224647" y="44273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43936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68683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3" y="6868389"/>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7" name="Picture 5">
              <a:extLst>
                <a:ext uri="{FF2B5EF4-FFF2-40B4-BE49-F238E27FC236}">
                  <a16:creationId xmlns:a16="http://schemas.microsoft.com/office/drawing/2014/main" id="{4C50EE16-EEB7-3528-D8D8-C49B5D2442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9" name="Picture 11">
            <a:extLst>
              <a:ext uri="{FF2B5EF4-FFF2-40B4-BE49-F238E27FC236}">
                <a16:creationId xmlns:a16="http://schemas.microsoft.com/office/drawing/2014/main" id="{FBAF1A31-EAF5-CFFE-F368-88296F4D6F9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20" name="Picture 19">
            <a:hlinkClick r:id="rId11"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2"/>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19849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37A456-2E77-4539-308B-A7FA7F272725}"/>
              </a:ext>
            </a:extLst>
          </p:cNvPr>
          <p:cNvSpPr txBox="1"/>
          <p:nvPr/>
        </p:nvSpPr>
        <p:spPr>
          <a:xfrm>
            <a:off x="5029200" y="419100"/>
            <a:ext cx="9525000" cy="45097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a:solidFill>
                  <a:srgbClr val="C00000"/>
                </a:solidFill>
                <a:latin typeface="#9Slide05 FS Blonde Script" panose="03000503000000000000" pitchFamily="65" charset="0"/>
              </a:rPr>
              <a:t>I.</a:t>
            </a:r>
          </a:p>
          <a:p>
            <a:pPr algn="ctr">
              <a:lnSpc>
                <a:spcPct val="90000"/>
              </a:lnSpc>
              <a:spcBef>
                <a:spcPct val="0"/>
              </a:spcBef>
              <a:spcAft>
                <a:spcPts val="600"/>
              </a:spcAft>
            </a:pPr>
            <a:r>
              <a:rPr lang="en-US" sz="8800" dirty="0" err="1">
                <a:solidFill>
                  <a:srgbClr val="C00000"/>
                </a:solidFill>
                <a:latin typeface="#9Slide05 FS Blonde Script" panose="03000503000000000000" pitchFamily="65" charset="0"/>
              </a:rPr>
              <a:t>Đọc</a:t>
            </a:r>
            <a:r>
              <a:rPr lang="en-US" sz="8800" dirty="0">
                <a:solidFill>
                  <a:srgbClr val="C00000"/>
                </a:solidFill>
                <a:latin typeface="#9Slide05 FS Blonde Script" panose="03000503000000000000" pitchFamily="65" charset="0"/>
              </a:rPr>
              <a:t> – </a:t>
            </a:r>
            <a:r>
              <a:rPr lang="en-US" sz="8800" dirty="0" err="1">
                <a:solidFill>
                  <a:srgbClr val="C00000"/>
                </a:solidFill>
                <a:latin typeface="#9Slide05 FS Blonde Script" panose="03000503000000000000" pitchFamily="65" charset="0"/>
              </a:rPr>
              <a:t>Tìm</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hiểu</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chung</a:t>
            </a:r>
            <a:endParaRPr lang="en-US" sz="8800" dirty="0">
              <a:solidFill>
                <a:srgbClr val="C00000"/>
              </a:solidFill>
              <a:latin typeface="#9Slide05 FS Blonde Script" panose="03000503000000000000" pitchFamily="65" charset="0"/>
            </a:endParaRPr>
          </a:p>
        </p:txBody>
      </p:sp>
      <p:sp>
        <p:nvSpPr>
          <p:cNvPr id="5" name="Freeform 5"/>
          <p:cNvSpPr/>
          <p:nvPr/>
        </p:nvSpPr>
        <p:spPr>
          <a:xfrm>
            <a:off x="-533400" y="5746337"/>
            <a:ext cx="18821400" cy="4540664"/>
          </a:xfrm>
          <a:custGeom>
            <a:avLst/>
            <a:gdLst/>
            <a:ahLst/>
            <a:cxnLst/>
            <a:rect l="l" t="t" r="r" b="b"/>
            <a:pathLst>
              <a:path w="9103588" h="2196241">
                <a:moveTo>
                  <a:pt x="0" y="0"/>
                </a:moveTo>
                <a:lnTo>
                  <a:pt x="9103588" y="0"/>
                </a:lnTo>
                <a:lnTo>
                  <a:pt x="9103588" y="2196241"/>
                </a:lnTo>
                <a:lnTo>
                  <a:pt x="0" y="2196241"/>
                </a:lnTo>
                <a:lnTo>
                  <a:pt x="0" y="0"/>
                </a:lnTo>
                <a:close/>
              </a:path>
            </a:pathLst>
          </a:custGeom>
          <a:blipFill>
            <a:blip r:embed="rId3"/>
            <a:stretch>
              <a:fillRect/>
            </a:stretch>
          </a:blipFill>
        </p:spPr>
        <p:txBody>
          <a:bodyPr/>
          <a:lstStyle/>
          <a:p>
            <a:endParaRPr lang="en-US"/>
          </a:p>
        </p:txBody>
      </p:sp>
      <p:sp>
        <p:nvSpPr>
          <p:cNvPr id="7" name="Freeform 7"/>
          <p:cNvSpPr/>
          <p:nvPr/>
        </p:nvSpPr>
        <p:spPr>
          <a:xfrm>
            <a:off x="-33130" y="602836"/>
            <a:ext cx="4164496" cy="3852159"/>
          </a:xfrm>
          <a:custGeom>
            <a:avLst/>
            <a:gdLst/>
            <a:ahLst/>
            <a:cxnLst/>
            <a:rect l="l" t="t" r="r" b="b"/>
            <a:pathLst>
              <a:path w="4448432" h="4114800">
                <a:moveTo>
                  <a:pt x="0" y="0"/>
                </a:moveTo>
                <a:lnTo>
                  <a:pt x="4448432" y="0"/>
                </a:lnTo>
                <a:lnTo>
                  <a:pt x="44484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0534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53686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5. </a:t>
            </a:r>
            <a:r>
              <a:rPr kumimoji="0" lang="en-US"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Trong bài</a:t>
            </a:r>
            <a:r>
              <a:rPr kumimoji="0" lang="en-US" sz="6600" b="1" i="0" u="none" strike="noStrike" kern="1200" cap="none" spc="0" normalizeH="0" noProof="1">
                <a:ln>
                  <a:noFill/>
                </a:ln>
                <a:solidFill>
                  <a:srgbClr val="FF0000"/>
                </a:solidFill>
                <a:effectLst/>
                <a:uLnTx/>
                <a:uFillTx/>
                <a:latin typeface="Times New Roman" panose="02020603050405020304" pitchFamily="18" charset="0"/>
                <a:cs typeface="Times New Roman" panose="02020603050405020304" pitchFamily="18" charset="0"/>
              </a:rPr>
              <a:t> thơ, nhân vật trữ tình xuất hiện như thế nào</a:t>
            </a:r>
            <a:r>
              <a:rPr kumimoji="0" lang="vi-VN" sz="6600" b="1" i="0" u="none" strike="noStrike" kern="1200" cap="none" spc="0" normalizeH="0" baseline="0" noProof="1">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Gián</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tiếp</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tiếp</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398664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xuất hiện</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43890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rPr>
              <a:t>D. Cả</a:t>
            </a:r>
            <a:r>
              <a:rPr kumimoji="0" lang="en-US" sz="4800" b="0" i="0" u="none" strike="noStrike" kern="1200" cap="none" spc="0" normalizeH="0" noProof="1">
                <a:ln>
                  <a:noFill/>
                </a:ln>
                <a:solidFill>
                  <a:prstClr val="black"/>
                </a:solidFill>
                <a:effectLst/>
                <a:uLnTx/>
                <a:uFillTx/>
                <a:latin typeface="Times New Roman" panose="02020603050405020304" pitchFamily="18" charset="0"/>
                <a:cs typeface="Times New Roman" panose="02020603050405020304" pitchFamily="18" charset="0"/>
              </a:rPr>
              <a:t> 3 đáp án đều sai</a:t>
            </a:r>
            <a:endParaRPr kumimoji="0" lang="vi-VN" sz="4800" b="0" i="0" u="none" strike="noStrike" kern="1200" cap="none" spc="0" normalizeH="0" baseline="0" noProof="1">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224647" y="4427303"/>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43936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190943" y="68683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229033" y="6868389"/>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0E778AC7-B7AD-1B38-4641-E3EBBF26E665}"/>
              </a:ext>
            </a:extLst>
          </p:cNvPr>
          <p:cNvGrpSpPr/>
          <p:nvPr/>
        </p:nvGrpSpPr>
        <p:grpSpPr>
          <a:xfrm>
            <a:off x="-304800" y="8648700"/>
            <a:ext cx="18897600" cy="1703282"/>
            <a:chOff x="0" y="5522976"/>
            <a:chExt cx="14173200" cy="1335024"/>
          </a:xfrm>
        </p:grpSpPr>
        <p:pic>
          <p:nvPicPr>
            <p:cNvPr id="15" name="Picture 5">
              <a:extLst>
                <a:ext uri="{FF2B5EF4-FFF2-40B4-BE49-F238E27FC236}">
                  <a16:creationId xmlns:a16="http://schemas.microsoft.com/office/drawing/2014/main" id="{5004FE07-2582-EA3D-3CB1-9B17FEDA52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5522976"/>
              <a:ext cx="7315200" cy="1335024"/>
            </a:xfrm>
            <a:prstGeom prst="rect">
              <a:avLst/>
            </a:prstGeom>
          </p:spPr>
        </p:pic>
        <p:pic>
          <p:nvPicPr>
            <p:cNvPr id="17" name="Picture 5">
              <a:extLst>
                <a:ext uri="{FF2B5EF4-FFF2-40B4-BE49-F238E27FC236}">
                  <a16:creationId xmlns:a16="http://schemas.microsoft.com/office/drawing/2014/main" id="{4C50EE16-EEB7-3528-D8D8-C49B5D2442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858000" y="5522976"/>
              <a:ext cx="7315200" cy="1335024"/>
            </a:xfrm>
            <a:prstGeom prst="rect">
              <a:avLst/>
            </a:prstGeom>
          </p:spPr>
        </p:pic>
      </p:grpSp>
      <p:pic>
        <p:nvPicPr>
          <p:cNvPr id="19" name="Picture 11">
            <a:extLst>
              <a:ext uri="{FF2B5EF4-FFF2-40B4-BE49-F238E27FC236}">
                <a16:creationId xmlns:a16="http://schemas.microsoft.com/office/drawing/2014/main" id="{FBAF1A31-EAF5-CFFE-F368-88296F4D6F9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7018" y="8275260"/>
            <a:ext cx="1988462" cy="2076722"/>
          </a:xfrm>
          <a:prstGeom prst="rect">
            <a:avLst/>
          </a:prstGeom>
        </p:spPr>
      </p:pic>
      <p:pic>
        <p:nvPicPr>
          <p:cNvPr id="20" name="Picture 19">
            <a:hlinkClick r:id="rId11" action="ppaction://hlinksldjump"/>
            <a:extLst>
              <a:ext uri="{FF2B5EF4-FFF2-40B4-BE49-F238E27FC236}">
                <a16:creationId xmlns:a16="http://schemas.microsoft.com/office/drawing/2014/main" id="{A91FEBD2-96FD-B72A-9BC2-3ED899B1CBEB}"/>
              </a:ext>
            </a:extLst>
          </p:cNvPr>
          <p:cNvPicPr>
            <a:picLocks noChangeAspect="1"/>
          </p:cNvPicPr>
          <p:nvPr/>
        </p:nvPicPr>
        <p:blipFill>
          <a:blip r:embed="rId12"/>
          <a:stretch>
            <a:fillRect/>
          </a:stretch>
        </p:blipFill>
        <p:spPr>
          <a:xfrm>
            <a:off x="16002000" y="8402310"/>
            <a:ext cx="2107537" cy="1918031"/>
          </a:xfrm>
          <a:prstGeom prst="rect">
            <a:avLst/>
          </a:prstGeom>
        </p:spPr>
      </p:pic>
    </p:spTree>
    <p:extLst>
      <p:ext uri="{BB962C8B-B14F-4D97-AF65-F5344CB8AC3E}">
        <p14:creationId xmlns:p14="http://schemas.microsoft.com/office/powerpoint/2010/main" val="7037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51BA079-D082-8695-27B3-CD86C8FD6F99}"/>
              </a:ext>
            </a:extLst>
          </p:cNvPr>
          <p:cNvSpPr txBox="1">
            <a:spLocks/>
          </p:cNvSpPr>
          <p:nvPr/>
        </p:nvSpPr>
        <p:spPr>
          <a:xfrm>
            <a:off x="1527675" y="566467"/>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endParaRPr lang="en-US" sz="6000" b="1" dirty="0">
              <a:latin typeface="#9Slide05 Braxton Regular" panose="03060000000000000000" pitchFamily="66" charset="0"/>
              <a:cs typeface="Times New Roman" panose="02020603050405020304" pitchFamily="18" charset="0"/>
            </a:endParaRPr>
          </a:p>
        </p:txBody>
      </p:sp>
      <p:sp>
        <p:nvSpPr>
          <p:cNvPr id="5" name="Freeform 3">
            <a:extLst>
              <a:ext uri="{FF2B5EF4-FFF2-40B4-BE49-F238E27FC236}">
                <a16:creationId xmlns:a16="http://schemas.microsoft.com/office/drawing/2014/main" id="{8D19A591-2F44-4DC9-8487-8FEDA3484C94}"/>
              </a:ext>
            </a:extLst>
          </p:cNvPr>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3"/>
            <a:stretch>
              <a:fillRect/>
            </a:stretch>
          </a:blipFill>
        </p:spPr>
        <p:txBody>
          <a:bodyPr/>
          <a:lstStyle/>
          <a:p>
            <a:endParaRPr lang="en-US"/>
          </a:p>
        </p:txBody>
      </p:sp>
      <p:sp>
        <p:nvSpPr>
          <p:cNvPr id="6" name="Freeform 4">
            <a:extLst>
              <a:ext uri="{FF2B5EF4-FFF2-40B4-BE49-F238E27FC236}">
                <a16:creationId xmlns:a16="http://schemas.microsoft.com/office/drawing/2014/main" id="{C7E8A98D-C452-9CB2-1EBD-E091C46D58E4}"/>
              </a:ext>
            </a:extLst>
          </p:cNvPr>
          <p:cNvSpPr/>
          <p:nvPr/>
        </p:nvSpPr>
        <p:spPr>
          <a:xfrm rot="-4065954">
            <a:off x="12535028" y="7387601"/>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stretch>
              <a:fillRect/>
            </a:stretch>
          </a:blipFill>
        </p:spPr>
        <p:txBody>
          <a:bodyPr/>
          <a:lstStyle/>
          <a:p>
            <a:endParaRPr lang="en-US"/>
          </a:p>
        </p:txBody>
      </p:sp>
      <p:sp>
        <p:nvSpPr>
          <p:cNvPr id="7" name="Freeform 5">
            <a:extLst>
              <a:ext uri="{FF2B5EF4-FFF2-40B4-BE49-F238E27FC236}">
                <a16:creationId xmlns:a16="http://schemas.microsoft.com/office/drawing/2014/main" id="{726BFD3A-CB71-81CA-84EF-646D251742A7}"/>
              </a:ext>
            </a:extLst>
          </p:cNvPr>
          <p:cNvSpPr/>
          <p:nvPr/>
        </p:nvSpPr>
        <p:spPr>
          <a:xfrm rot="-124391" flipV="1">
            <a:off x="15612139" y="64213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5"/>
            <a:stretch>
              <a:fillRect/>
            </a:stretch>
          </a:blipFill>
        </p:spPr>
        <p:txBody>
          <a:bodyPr/>
          <a:lstStyle/>
          <a:p>
            <a:endParaRPr lang="en-US"/>
          </a:p>
        </p:txBody>
      </p:sp>
      <p:sp>
        <p:nvSpPr>
          <p:cNvPr id="9" name="TextBox 8"/>
          <p:cNvSpPr txBox="1"/>
          <p:nvPr/>
        </p:nvSpPr>
        <p:spPr>
          <a:xfrm>
            <a:off x="3630287" y="1880844"/>
            <a:ext cx="128803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Gv</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gọi</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HS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lắng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nghe</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đọc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dựa</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mẫu</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sau</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graphicFrame>
        <p:nvGraphicFramePr>
          <p:cNvPr id="10" name="Table 14"/>
          <p:cNvGraphicFramePr>
            <a:graphicFrameLocks noGrp="1"/>
          </p:cNvGraphicFramePr>
          <p:nvPr>
            <p:extLst>
              <p:ext uri="{D42A27DB-BD31-4B8C-83A1-F6EECF244321}">
                <p14:modId xmlns:p14="http://schemas.microsoft.com/office/powerpoint/2010/main" val="2559569578"/>
              </p:ext>
            </p:extLst>
          </p:nvPr>
        </p:nvGraphicFramePr>
        <p:xfrm>
          <a:off x="481752" y="4418711"/>
          <a:ext cx="17499846" cy="4846320"/>
        </p:xfrm>
        <a:graphic>
          <a:graphicData uri="http://schemas.openxmlformats.org/drawingml/2006/table">
            <a:tbl>
              <a:tblPr>
                <a:tableStyleId>{5C22544A-7EE6-4342-B048-85BDC9FD1C3A}</a:tableStyleId>
              </a:tblPr>
              <a:tblGrid>
                <a:gridCol w="11872769">
                  <a:extLst>
                    <a:ext uri="{9D8B030D-6E8A-4147-A177-3AD203B41FA5}">
                      <a16:colId xmlns:a16="http://schemas.microsoft.com/office/drawing/2014/main" val="20000"/>
                    </a:ext>
                  </a:extLst>
                </a:gridCol>
                <a:gridCol w="2016368">
                  <a:extLst>
                    <a:ext uri="{9D8B030D-6E8A-4147-A177-3AD203B41FA5}">
                      <a16:colId xmlns:a16="http://schemas.microsoft.com/office/drawing/2014/main" val="20001"/>
                    </a:ext>
                  </a:extLst>
                </a:gridCol>
                <a:gridCol w="3610709">
                  <a:extLst>
                    <a:ext uri="{9D8B030D-6E8A-4147-A177-3AD203B41FA5}">
                      <a16:colId xmlns:a16="http://schemas.microsoft.com/office/drawing/2014/main" val="20002"/>
                    </a:ext>
                  </a:extLst>
                </a:gridCol>
              </a:tblGrid>
              <a:tr h="822960">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defRPr/>
                      </a:pPr>
                      <a:r>
                        <a:rPr lang="en-US" sz="4800" dirty="0">
                          <a:solidFill>
                            <a:schemeClr val="tx1">
                              <a:lumMod val="50000"/>
                            </a:schemeClr>
                          </a:solidFill>
                          <a:latin typeface="Times New Roman" panose="02020603050405020304" pitchFamily="18" charset="0"/>
                          <a:cs typeface="Times New Roman" panose="02020603050405020304" pitchFamily="18" charset="0"/>
                        </a:rPr>
                        <a:t>CHƯA ĐẠT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to, </a:t>
                      </a:r>
                      <a:r>
                        <a:rPr lang="en-US" sz="4800" dirty="0" err="1">
                          <a:solidFill>
                            <a:schemeClr val="tx1">
                              <a:lumMod val="50000"/>
                            </a:schemeClr>
                          </a:solidFill>
                          <a:latin typeface="Times New Roman" panose="02020603050405020304" pitchFamily="18" charset="0"/>
                          <a:cs typeface="Times New Roman" panose="02020603050405020304" pitchFamily="18" charset="0"/>
                        </a:rPr>
                        <a:t>rõ</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2296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Tốc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độ</a:t>
                      </a:r>
                      <a:r>
                        <a:rPr lang="en-US" sz="4800" dirty="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phù</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hợp</a:t>
                      </a:r>
                      <a:r>
                        <a:rPr lang="en-US" sz="4800" dirty="0">
                          <a:solidFill>
                            <a:schemeClr val="tx1">
                              <a:lumMod val="50000"/>
                            </a:schemeClr>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54480">
                <a:tc>
                  <a:txBody>
                    <a:bodyPr/>
                    <a:lstStyle/>
                    <a:p>
                      <a:pPr algn="just">
                        <a:defRPr/>
                      </a:pPr>
                      <a:r>
                        <a:rPr lang="en-US" sz="48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cảm</a:t>
                      </a:r>
                      <a:r>
                        <a:rPr lang="en-US" sz="4800" dirty="0">
                          <a:solidFill>
                            <a:schemeClr val="tx1">
                              <a:lumMod val="50000"/>
                            </a:schemeClr>
                          </a:solidFill>
                          <a:latin typeface="Times New Roman" panose="02020603050405020304" pitchFamily="18" charset="0"/>
                          <a:cs typeface="Times New Roman" panose="02020603050405020304" pitchFamily="18" charset="0"/>
                        </a:rPr>
                        <a: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48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48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Freeform 3">
            <a:extLst>
              <a:ext uri="{FF2B5EF4-FFF2-40B4-BE49-F238E27FC236}">
                <a16:creationId xmlns:a16="http://schemas.microsoft.com/office/drawing/2014/main" id="{8A848D2D-7FC7-C6A5-304D-068B5A5346DF}"/>
              </a:ext>
            </a:extLst>
          </p:cNvPr>
          <p:cNvSpPr/>
          <p:nvPr/>
        </p:nvSpPr>
        <p:spPr>
          <a:xfrm>
            <a:off x="-55373" y="-1104900"/>
            <a:ext cx="4057063" cy="4724382"/>
          </a:xfrm>
          <a:custGeom>
            <a:avLst/>
            <a:gdLst/>
            <a:ahLst/>
            <a:cxnLst/>
            <a:rect l="l" t="t" r="r" b="b"/>
            <a:pathLst>
              <a:path w="4057063" h="4724382">
                <a:moveTo>
                  <a:pt x="0" y="0"/>
                </a:moveTo>
                <a:lnTo>
                  <a:pt x="4057063" y="0"/>
                </a:lnTo>
                <a:lnTo>
                  <a:pt x="4057063" y="4724382"/>
                </a:lnTo>
                <a:lnTo>
                  <a:pt x="0" y="472438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617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45246BB-50FB-111A-5D18-2749D5441688}"/>
              </a:ext>
            </a:extLst>
          </p:cNvPr>
          <p:cNvSpPr txBox="1"/>
          <p:nvPr/>
        </p:nvSpPr>
        <p:spPr>
          <a:xfrm>
            <a:off x="10080260" y="303803"/>
            <a:ext cx="5995049" cy="306253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err="1">
                <a:solidFill>
                  <a:srgbClr val="C00000"/>
                </a:solidFill>
                <a:latin typeface="#9Slide05 FS Blonde Script" panose="03000503000000000000" pitchFamily="65" charset="0"/>
              </a:rPr>
              <a:t>Chiều</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xuân</a:t>
            </a:r>
            <a:r>
              <a:rPr lang="en-US" sz="8800" dirty="0">
                <a:solidFill>
                  <a:srgbClr val="C00000"/>
                </a:solidFill>
                <a:latin typeface="#9Slide05 FS Blonde Script" panose="03000503000000000000" pitchFamily="65" charset="0"/>
              </a:rPr>
              <a:t> </a:t>
            </a:r>
          </a:p>
          <a:p>
            <a:pPr algn="ctr">
              <a:lnSpc>
                <a:spcPct val="90000"/>
              </a:lnSpc>
              <a:spcBef>
                <a:spcPct val="0"/>
              </a:spcBef>
              <a:spcAft>
                <a:spcPts val="600"/>
              </a:spcAft>
            </a:pPr>
            <a:r>
              <a:rPr lang="en-US" sz="8800" dirty="0">
                <a:solidFill>
                  <a:srgbClr val="C00000"/>
                </a:solidFill>
                <a:latin typeface="#9Slide05 FS Blonde Script" panose="03000503000000000000" pitchFamily="65" charset="0"/>
              </a:rPr>
              <a:t>(Anh </a:t>
            </a:r>
            <a:r>
              <a:rPr lang="en-US" sz="8800" dirty="0" err="1">
                <a:solidFill>
                  <a:srgbClr val="C00000"/>
                </a:solidFill>
                <a:latin typeface="#9Slide05 FS Blonde Script" panose="03000503000000000000" pitchFamily="65" charset="0"/>
              </a:rPr>
              <a:t>Thơ</a:t>
            </a:r>
            <a:r>
              <a:rPr lang="en-US" sz="8800" dirty="0">
                <a:solidFill>
                  <a:srgbClr val="C00000"/>
                </a:solidFill>
                <a:latin typeface="#9Slide05 FS Blonde Script" panose="03000503000000000000" pitchFamily="65" charset="0"/>
              </a:rPr>
              <a:t>)</a:t>
            </a:r>
          </a:p>
        </p:txBody>
      </p:sp>
      <p:sp>
        <p:nvSpPr>
          <p:cNvPr id="4" name="Freeform 4"/>
          <p:cNvSpPr/>
          <p:nvPr/>
        </p:nvSpPr>
        <p:spPr>
          <a:xfrm>
            <a:off x="0" y="8877300"/>
            <a:ext cx="18364200" cy="2557670"/>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5" name="Rectangle 14"/>
          <p:cNvSpPr/>
          <p:nvPr/>
        </p:nvSpPr>
        <p:spPr>
          <a:xfrm>
            <a:off x="197862" y="373787"/>
            <a:ext cx="12420600" cy="9941183"/>
          </a:xfrm>
          <a:prstGeom prst="rect">
            <a:avLst/>
          </a:prstGeom>
        </p:spPr>
        <p:txBody>
          <a:bodyPr wrap="square">
            <a:spAutoFit/>
          </a:bodyPr>
          <a:lstStyle/>
          <a:p>
            <a:pPr algn="just"/>
            <a:r>
              <a:rPr lang="en-US" sz="4000" dirty="0">
                <a:solidFill>
                  <a:srgbClr val="000000"/>
                </a:solidFill>
                <a:latin typeface="#9Slide03 AmpleSoft" panose="02000000000000000000" pitchFamily="2" charset="0"/>
              </a:rPr>
              <a:t>    </a:t>
            </a:r>
            <a:r>
              <a:rPr lang="vi-VN" sz="4000" dirty="0">
                <a:solidFill>
                  <a:srgbClr val="000000"/>
                </a:solidFill>
                <a:latin typeface="#9Slide03 AmpleSoft" panose="02000000000000000000" pitchFamily="2" charset="0"/>
              </a:rPr>
              <a:t>Mưa đổ bụi êm êm trên bến vắng,</a:t>
            </a:r>
          </a:p>
          <a:p>
            <a:pPr algn="just"/>
            <a:r>
              <a:rPr lang="vi-VN" sz="4000" dirty="0">
                <a:solidFill>
                  <a:srgbClr val="000000"/>
                </a:solidFill>
                <a:latin typeface="#9Slide03 AmpleSoft" panose="02000000000000000000" pitchFamily="2" charset="0"/>
              </a:rPr>
              <a:t>    Đò biếng lười nằm mặc nước sông trôi;</a:t>
            </a:r>
          </a:p>
          <a:p>
            <a:pPr algn="just"/>
            <a:r>
              <a:rPr lang="vi-VN" sz="4000" dirty="0">
                <a:solidFill>
                  <a:srgbClr val="000000"/>
                </a:solidFill>
                <a:latin typeface="#9Slide03 AmpleSoft" panose="02000000000000000000" pitchFamily="2" charset="0"/>
              </a:rPr>
              <a:t>    Quán tranh đứng im lìm trong vắng lặng</a:t>
            </a:r>
          </a:p>
          <a:p>
            <a:pPr algn="just"/>
            <a:r>
              <a:rPr lang="vi-VN" sz="4000" dirty="0">
                <a:solidFill>
                  <a:srgbClr val="000000"/>
                </a:solidFill>
                <a:latin typeface="#9Slide03 AmpleSoft" panose="02000000000000000000" pitchFamily="2" charset="0"/>
              </a:rPr>
              <a:t>    Bên chòm xoan hoa tím rụng tơi bời.</a:t>
            </a:r>
          </a:p>
          <a:p>
            <a:pPr algn="just"/>
            <a:r>
              <a:rPr lang="vi-VN" sz="4000" dirty="0">
                <a:solidFill>
                  <a:srgbClr val="000000"/>
                </a:solidFill>
                <a:latin typeface="#9Slide03 AmpleSoft" panose="02000000000000000000" pitchFamily="2" charset="0"/>
              </a:rPr>
              <a:t>    </a:t>
            </a:r>
            <a:endParaRPr lang="en-US" sz="4000" dirty="0">
              <a:solidFill>
                <a:srgbClr val="000000"/>
              </a:solidFill>
              <a:latin typeface="#9Slide03 AmpleSoft" panose="02000000000000000000" pitchFamily="2" charset="0"/>
            </a:endParaRPr>
          </a:p>
          <a:p>
            <a:pPr algn="just"/>
            <a:r>
              <a:rPr lang="en-US" sz="4000" dirty="0">
                <a:solidFill>
                  <a:srgbClr val="000000"/>
                </a:solidFill>
                <a:latin typeface="#9Slide03 AmpleSoft" panose="02000000000000000000" pitchFamily="2" charset="0"/>
              </a:rPr>
              <a:t>    </a:t>
            </a:r>
            <a:r>
              <a:rPr lang="vi-VN" sz="4000" dirty="0">
                <a:solidFill>
                  <a:srgbClr val="000000"/>
                </a:solidFill>
                <a:latin typeface="#9Slide03 AmpleSoft" panose="02000000000000000000" pitchFamily="2" charset="0"/>
              </a:rPr>
              <a:t>Ngoài đường đê cỏ non tràn biếc cỏ,</a:t>
            </a:r>
          </a:p>
          <a:p>
            <a:pPr algn="just"/>
            <a:r>
              <a:rPr lang="vi-VN" sz="4000" dirty="0">
                <a:solidFill>
                  <a:srgbClr val="000000"/>
                </a:solidFill>
                <a:latin typeface="#9Slide03 AmpleSoft" panose="02000000000000000000" pitchFamily="2" charset="0"/>
              </a:rPr>
              <a:t>    Đàn sáo đen sà xuống mổ vu vơ;</a:t>
            </a:r>
          </a:p>
          <a:p>
            <a:pPr algn="just"/>
            <a:r>
              <a:rPr lang="vi-VN" sz="4000" dirty="0">
                <a:solidFill>
                  <a:srgbClr val="000000"/>
                </a:solidFill>
                <a:latin typeface="#9Slide03 AmpleSoft" panose="02000000000000000000" pitchFamily="2" charset="0"/>
              </a:rPr>
              <a:t>    Mấy cánh bướm </a:t>
            </a:r>
            <a:r>
              <a:rPr lang="en-US" sz="4000" dirty="0">
                <a:solidFill>
                  <a:srgbClr val="000000"/>
                </a:solidFill>
                <a:latin typeface="#9Slide03 AmpleSoft" panose="02000000000000000000" pitchFamily="2" charset="0"/>
              </a:rPr>
              <a:t>d</a:t>
            </a:r>
            <a:r>
              <a:rPr lang="vi-VN" sz="4000" dirty="0">
                <a:solidFill>
                  <a:srgbClr val="000000"/>
                </a:solidFill>
                <a:latin typeface="#9Slide03 AmpleSoft" panose="02000000000000000000" pitchFamily="2" charset="0"/>
              </a:rPr>
              <a:t>ập </a:t>
            </a:r>
            <a:r>
              <a:rPr lang="en-US" sz="4000" dirty="0">
                <a:solidFill>
                  <a:srgbClr val="000000"/>
                </a:solidFill>
                <a:latin typeface="#9Slide03 AmpleSoft" panose="02000000000000000000" pitchFamily="2" charset="0"/>
              </a:rPr>
              <a:t>d</a:t>
            </a:r>
            <a:r>
              <a:rPr lang="vi-VN" sz="4000" dirty="0">
                <a:solidFill>
                  <a:srgbClr val="000000"/>
                </a:solidFill>
                <a:latin typeface="#9Slide03 AmpleSoft" panose="02000000000000000000" pitchFamily="2" charset="0"/>
              </a:rPr>
              <a:t>ờn trôi </a:t>
            </a:r>
            <a:r>
              <a:rPr lang="en-US" sz="4000" dirty="0" err="1">
                <a:solidFill>
                  <a:srgbClr val="000000"/>
                </a:solidFill>
                <a:latin typeface="#9Slide03 AmpleSoft" panose="02000000000000000000" pitchFamily="2" charset="0"/>
              </a:rPr>
              <a:t>tr</a:t>
            </a:r>
            <a:r>
              <a:rPr lang="vi-VN" sz="4000" dirty="0">
                <a:solidFill>
                  <a:srgbClr val="000000"/>
                </a:solidFill>
                <a:latin typeface="#9Slide03 AmpleSoft" panose="02000000000000000000" pitchFamily="2" charset="0"/>
              </a:rPr>
              <a:t>ước gió,</a:t>
            </a:r>
          </a:p>
          <a:p>
            <a:pPr algn="just"/>
            <a:r>
              <a:rPr lang="vi-VN" sz="4000" dirty="0">
                <a:solidFill>
                  <a:srgbClr val="000000"/>
                </a:solidFill>
                <a:latin typeface="#9Slide03 AmpleSoft" panose="02000000000000000000" pitchFamily="2" charset="0"/>
              </a:rPr>
              <a:t>    Những trâu bò thong thả cúi ăn mưa.</a:t>
            </a:r>
          </a:p>
          <a:p>
            <a:pPr algn="just"/>
            <a:r>
              <a:rPr lang="vi-VN" sz="4000" dirty="0">
                <a:solidFill>
                  <a:srgbClr val="000000"/>
                </a:solidFill>
                <a:latin typeface="#9Slide03 AmpleSoft" panose="02000000000000000000" pitchFamily="2" charset="0"/>
              </a:rPr>
              <a:t>    </a:t>
            </a:r>
            <a:endParaRPr lang="en-US" sz="4000" dirty="0">
              <a:solidFill>
                <a:srgbClr val="000000"/>
              </a:solidFill>
              <a:latin typeface="#9Slide03 AmpleSoft" panose="02000000000000000000" pitchFamily="2" charset="0"/>
            </a:endParaRPr>
          </a:p>
          <a:p>
            <a:pPr algn="just"/>
            <a:r>
              <a:rPr lang="en-US" sz="4000" dirty="0">
                <a:solidFill>
                  <a:srgbClr val="000000"/>
                </a:solidFill>
                <a:latin typeface="#9Slide03 AmpleSoft" panose="02000000000000000000" pitchFamily="2" charset="0"/>
              </a:rPr>
              <a:t>    </a:t>
            </a:r>
            <a:r>
              <a:rPr lang="vi-VN" sz="4000" dirty="0">
                <a:solidFill>
                  <a:srgbClr val="000000"/>
                </a:solidFill>
                <a:latin typeface="#9Slide03 AmpleSoft" panose="02000000000000000000" pitchFamily="2" charset="0"/>
              </a:rPr>
              <a:t>Trong đồng lúa xanh rờn và ướt lặng,</a:t>
            </a:r>
          </a:p>
          <a:p>
            <a:pPr algn="just"/>
            <a:r>
              <a:rPr lang="vi-VN" sz="4000" dirty="0">
                <a:solidFill>
                  <a:srgbClr val="000000"/>
                </a:solidFill>
                <a:latin typeface="#9Slide03 AmpleSoft" panose="02000000000000000000" pitchFamily="2" charset="0"/>
              </a:rPr>
              <a:t>    Lũ cò con chốc chốc vụt bay ra,</a:t>
            </a:r>
          </a:p>
          <a:p>
            <a:pPr algn="just"/>
            <a:r>
              <a:rPr lang="vi-VN" sz="4000" dirty="0">
                <a:solidFill>
                  <a:srgbClr val="000000"/>
                </a:solidFill>
                <a:latin typeface="#9Slide03 AmpleSoft" panose="02000000000000000000" pitchFamily="2" charset="0"/>
              </a:rPr>
              <a:t>    Làm giật mình một cô nàng yếm thắm</a:t>
            </a:r>
          </a:p>
          <a:p>
            <a:pPr algn="just"/>
            <a:r>
              <a:rPr lang="vi-VN" sz="4000" dirty="0">
                <a:solidFill>
                  <a:srgbClr val="000000"/>
                </a:solidFill>
                <a:latin typeface="#9Slide03 AmpleSoft" panose="02000000000000000000" pitchFamily="2" charset="0"/>
              </a:rPr>
              <a:t>    Cúi cuốc cào cỏ ruộng sắp ra hoa.</a:t>
            </a:r>
          </a:p>
          <a:p>
            <a:pPr algn="just"/>
            <a:br>
              <a:rPr lang="vi-VN" sz="4000" dirty="0">
                <a:latin typeface="#9Slide03 AmpleSoft" panose="02000000000000000000" pitchFamily="2" charset="0"/>
              </a:rPr>
            </a:br>
            <a:endParaRPr lang="en-US" sz="4000" dirty="0">
              <a:latin typeface="#9Slide03 AmpleSoft" panose="02000000000000000000" pitchFamily="2" charset="0"/>
            </a:endParaRPr>
          </a:p>
        </p:txBody>
      </p:sp>
      <p:sp>
        <p:nvSpPr>
          <p:cNvPr id="2" name="Freeform 2">
            <a:extLst>
              <a:ext uri="{FF2B5EF4-FFF2-40B4-BE49-F238E27FC236}">
                <a16:creationId xmlns:a16="http://schemas.microsoft.com/office/drawing/2014/main" id="{8C5CB0C1-91C6-8047-E28B-26F141E793C6}"/>
              </a:ext>
            </a:extLst>
          </p:cNvPr>
          <p:cNvSpPr/>
          <p:nvPr/>
        </p:nvSpPr>
        <p:spPr>
          <a:xfrm flipH="1">
            <a:off x="12010711" y="4991100"/>
            <a:ext cx="6353489" cy="6443870"/>
          </a:xfrm>
          <a:custGeom>
            <a:avLst/>
            <a:gdLst/>
            <a:ahLst/>
            <a:cxnLst/>
            <a:rect l="l" t="t" r="r" b="b"/>
            <a:pathLst>
              <a:path w="4057086" h="4114800">
                <a:moveTo>
                  <a:pt x="0" y="0"/>
                </a:moveTo>
                <a:lnTo>
                  <a:pt x="4057086" y="0"/>
                </a:lnTo>
                <a:lnTo>
                  <a:pt x="405708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BD22848E-7521-4C1D-202A-8D9A1C943D71}"/>
              </a:ext>
            </a:extLst>
          </p:cNvPr>
          <p:cNvSpPr/>
          <p:nvPr/>
        </p:nvSpPr>
        <p:spPr>
          <a:xfrm>
            <a:off x="9134204" y="8846413"/>
            <a:ext cx="936117" cy="1066800"/>
          </a:xfrm>
          <a:custGeom>
            <a:avLst/>
            <a:gdLst/>
            <a:ahLst/>
            <a:cxnLst/>
            <a:rect l="l" t="t" r="r" b="b"/>
            <a:pathLst>
              <a:path w="3050492" h="3476344">
                <a:moveTo>
                  <a:pt x="0" y="0"/>
                </a:moveTo>
                <a:lnTo>
                  <a:pt x="3050491" y="0"/>
                </a:lnTo>
                <a:lnTo>
                  <a:pt x="3050491" y="3476344"/>
                </a:lnTo>
                <a:lnTo>
                  <a:pt x="0" y="3476344"/>
                </a:lnTo>
                <a:lnTo>
                  <a:pt x="0" y="0"/>
                </a:lnTo>
                <a:close/>
              </a:path>
            </a:pathLst>
          </a:custGeom>
          <a:blipFill>
            <a:blip r:embed="rId7"/>
            <a:stretch>
              <a:fillRect/>
            </a:stretch>
          </a:blipFill>
        </p:spPr>
        <p:txBody>
          <a:bodyPr/>
          <a:lstStyle/>
          <a:p>
            <a:endParaRPr lang="en-US"/>
          </a:p>
        </p:txBody>
      </p:sp>
      <p:sp>
        <p:nvSpPr>
          <p:cNvPr id="6" name="Freeform 5">
            <a:extLst>
              <a:ext uri="{FF2B5EF4-FFF2-40B4-BE49-F238E27FC236}">
                <a16:creationId xmlns:a16="http://schemas.microsoft.com/office/drawing/2014/main" id="{FC48D33D-506E-B0CE-D7E2-CCB5BEAA7E7E}"/>
              </a:ext>
            </a:extLst>
          </p:cNvPr>
          <p:cNvSpPr/>
          <p:nvPr/>
        </p:nvSpPr>
        <p:spPr>
          <a:xfrm>
            <a:off x="9530994" y="3514775"/>
            <a:ext cx="2479717" cy="1906283"/>
          </a:xfrm>
          <a:custGeom>
            <a:avLst/>
            <a:gdLst/>
            <a:ahLst/>
            <a:cxnLst/>
            <a:rect l="l" t="t" r="r" b="b"/>
            <a:pathLst>
              <a:path w="5352585" h="4114800">
                <a:moveTo>
                  <a:pt x="0" y="0"/>
                </a:moveTo>
                <a:lnTo>
                  <a:pt x="5352585" y="0"/>
                </a:lnTo>
                <a:lnTo>
                  <a:pt x="535258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EF39FC38-D4D2-98EE-C3EC-0020631C1ECA}"/>
              </a:ext>
            </a:extLst>
          </p:cNvPr>
          <p:cNvSpPr/>
          <p:nvPr/>
        </p:nvSpPr>
        <p:spPr>
          <a:xfrm>
            <a:off x="15953969" y="-1585277"/>
            <a:ext cx="5721859" cy="5815660"/>
          </a:xfrm>
          <a:custGeom>
            <a:avLst/>
            <a:gdLst/>
            <a:ahLst/>
            <a:cxnLst/>
            <a:rect l="l" t="t" r="r" b="b"/>
            <a:pathLst>
              <a:path w="5721859" h="5815660">
                <a:moveTo>
                  <a:pt x="0" y="0"/>
                </a:moveTo>
                <a:lnTo>
                  <a:pt x="5721859" y="0"/>
                </a:lnTo>
                <a:lnTo>
                  <a:pt x="5721859" y="5815660"/>
                </a:lnTo>
                <a:lnTo>
                  <a:pt x="0" y="581566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404346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BF632E6-DBEF-766D-4928-5093DA74834C}"/>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9Slide05 Braxton Regular" panose="03060000000000000000" pitchFamily="66" charset="0"/>
                <a:cs typeface="Times New Roman" panose="02020603050405020304" pitchFamily="18" charset="0"/>
              </a:rPr>
              <a:t>2. Tìm hiểu chung</a:t>
            </a:r>
            <a:endParaRPr lang="en-US" sz="6000" b="1" dirty="0">
              <a:latin typeface="#9Slide05 Braxton Regular" panose="03060000000000000000" pitchFamily="66" charset="0"/>
              <a:cs typeface="Times New Roman" panose="02020603050405020304" pitchFamily="18" charset="0"/>
            </a:endParaRPr>
          </a:p>
        </p:txBody>
      </p:sp>
      <p:sp>
        <p:nvSpPr>
          <p:cNvPr id="3" name="Rectangle 2">
            <a:extLst>
              <a:ext uri="{FF2B5EF4-FFF2-40B4-BE49-F238E27FC236}">
                <a16:creationId xmlns:a16="http://schemas.microsoft.com/office/drawing/2014/main" id="{22BBD6B4-7B4E-62CA-153D-096B0DAE2E3A}"/>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26D577AA-67FA-16A1-F1F7-888E4266E43C}"/>
              </a:ext>
            </a:extLst>
          </p:cNvPr>
          <p:cNvSpPr txBox="1">
            <a:spLocks/>
          </p:cNvSpPr>
          <p:nvPr/>
        </p:nvSpPr>
        <p:spPr>
          <a:xfrm>
            <a:off x="7086600" y="2476500"/>
            <a:ext cx="10820400" cy="56005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(1921 – 2005)</a:t>
            </a:r>
          </a:p>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Giang</a:t>
            </a:r>
            <a:endParaRPr lang="en-US" sz="4400" dirty="0">
              <a:latin typeface="Times New Roman" panose="02020603050405020304" pitchFamily="18" charset="0"/>
              <a:cs typeface="Times New Roman" panose="02020603050405020304" pitchFamily="18" charset="0"/>
            </a:endParaRPr>
          </a:p>
          <a:p>
            <a:pPr marL="0" indent="0" algn="just">
              <a:buNone/>
            </a:pP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Thơ thiên về tả cảnh bình dị quen thuộc: bờ tre, con đò, bến sống, với những nét vẽ chân thực, tinh tế thấm đượm một chút tình quê đằm thắm pha chút bâng khuâng buồn của thơ mới.</a:t>
            </a:r>
          </a:p>
          <a:p>
            <a:pPr marL="0" indent="0" algn="just">
              <a:buNone/>
            </a:pPr>
            <a:r>
              <a:rPr lang="vi-VN"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Các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chính</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Bức tranh quê </a:t>
            </a:r>
            <a:r>
              <a:rPr lang="vi-VN" sz="4400" dirty="0">
                <a:latin typeface="Times New Roman" panose="02020603050405020304" pitchFamily="18" charset="0"/>
                <a:cs typeface="Times New Roman" panose="02020603050405020304" pitchFamily="18" charset="0"/>
              </a:rPr>
              <a:t>(thơ – 1941), </a:t>
            </a:r>
            <a:r>
              <a:rPr lang="vi-VN" sz="4400" i="1" dirty="0">
                <a:latin typeface="Times New Roman" panose="02020603050405020304" pitchFamily="18" charset="0"/>
                <a:cs typeface="Times New Roman" panose="02020603050405020304" pitchFamily="18" charset="0"/>
              </a:rPr>
              <a:t>Kể chuyện Vũ Lăng </a:t>
            </a:r>
            <a:r>
              <a:rPr lang="vi-VN" sz="4400" dirty="0">
                <a:latin typeface="Times New Roman" panose="02020603050405020304" pitchFamily="18" charset="0"/>
                <a:cs typeface="Times New Roman" panose="02020603050405020304" pitchFamily="18" charset="0"/>
              </a:rPr>
              <a:t>(truyện thơ – 1957), </a:t>
            </a:r>
            <a:r>
              <a:rPr lang="vi-VN" sz="4400" i="1" dirty="0">
                <a:latin typeface="Times New Roman" panose="02020603050405020304" pitchFamily="18" charset="0"/>
                <a:cs typeface="Times New Roman" panose="02020603050405020304" pitchFamily="18" charset="0"/>
              </a:rPr>
              <a:t>Từ bến sông Thương </a:t>
            </a:r>
            <a:r>
              <a:rPr lang="vi-VN" sz="4400" dirty="0">
                <a:latin typeface="Times New Roman" panose="02020603050405020304" pitchFamily="18" charset="0"/>
                <a:cs typeface="Times New Roman" panose="02020603050405020304" pitchFamily="18" charset="0"/>
              </a:rPr>
              <a:t>(hồi kí – 1986),…</a:t>
            </a:r>
            <a:endParaRPr lang="en-US" sz="4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1DD718F-9A4C-D1E2-5BD1-0D7EA1E4DD26}"/>
              </a:ext>
            </a:extLst>
          </p:cNvPr>
          <p:cNvPicPr>
            <a:picLocks noChangeAspect="1"/>
          </p:cNvPicPr>
          <p:nvPr/>
        </p:nvPicPr>
        <p:blipFill>
          <a:blip r:embed="rId3"/>
          <a:stretch>
            <a:fillRect/>
          </a:stretch>
        </p:blipFill>
        <p:spPr>
          <a:xfrm>
            <a:off x="1411023" y="2628900"/>
            <a:ext cx="5318092" cy="6878066"/>
          </a:xfrm>
          <a:prstGeom prst="rect">
            <a:avLst/>
          </a:prstGeom>
        </p:spPr>
      </p:pic>
    </p:spTree>
    <p:extLst>
      <p:ext uri="{BB962C8B-B14F-4D97-AF65-F5344CB8AC3E}">
        <p14:creationId xmlns:p14="http://schemas.microsoft.com/office/powerpoint/2010/main" val="386856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79B680A-FEAA-D4F6-87B1-EDFD8A00D794}"/>
              </a:ext>
            </a:extLst>
          </p:cNvPr>
          <p:cNvPicPr>
            <a:picLocks noChangeAspect="1"/>
          </p:cNvPicPr>
          <p:nvPr/>
        </p:nvPicPr>
        <p:blipFill rotWithShape="1">
          <a:blip r:embed="rId2"/>
          <a:srcRect l="17208" t="12953" r="17342" b="17488"/>
          <a:stretch/>
        </p:blipFill>
        <p:spPr>
          <a:xfrm>
            <a:off x="288792" y="257574"/>
            <a:ext cx="5689902" cy="9771847"/>
          </a:xfrm>
          <a:prstGeom prst="rect">
            <a:avLst/>
          </a:prstGeom>
        </p:spPr>
      </p:pic>
      <p:pic>
        <p:nvPicPr>
          <p:cNvPr id="4" name="Picture 3">
            <a:extLst>
              <a:ext uri="{FF2B5EF4-FFF2-40B4-BE49-F238E27FC236}">
                <a16:creationId xmlns:a16="http://schemas.microsoft.com/office/drawing/2014/main" id="{80B966C3-AA43-1E51-154F-60D4BB14DA83}"/>
              </a:ext>
            </a:extLst>
          </p:cNvPr>
          <p:cNvPicPr>
            <a:picLocks noChangeAspect="1"/>
          </p:cNvPicPr>
          <p:nvPr/>
        </p:nvPicPr>
        <p:blipFill>
          <a:blip r:embed="rId3"/>
          <a:srcRect l="14146" r="6822" b="2"/>
          <a:stretch/>
        </p:blipFill>
        <p:spPr>
          <a:xfrm>
            <a:off x="6276807" y="257574"/>
            <a:ext cx="5734386" cy="9771847"/>
          </a:xfrm>
          <a:prstGeom prst="rect">
            <a:avLst/>
          </a:prstGeom>
        </p:spPr>
      </p:pic>
      <p:pic>
        <p:nvPicPr>
          <p:cNvPr id="3" name="Picture 2">
            <a:extLst>
              <a:ext uri="{FF2B5EF4-FFF2-40B4-BE49-F238E27FC236}">
                <a16:creationId xmlns:a16="http://schemas.microsoft.com/office/drawing/2014/main" id="{DF3A5090-0469-6066-22D8-46C46B738018}"/>
              </a:ext>
            </a:extLst>
          </p:cNvPr>
          <p:cNvPicPr>
            <a:picLocks noChangeAspect="1"/>
          </p:cNvPicPr>
          <p:nvPr/>
        </p:nvPicPr>
        <p:blipFill>
          <a:blip r:embed="rId4"/>
          <a:srcRect l="8016" r="16659"/>
          <a:stretch/>
        </p:blipFill>
        <p:spPr>
          <a:xfrm>
            <a:off x="12282048" y="257574"/>
            <a:ext cx="5698510" cy="9771847"/>
          </a:xfrm>
          <a:prstGeom prst="rect">
            <a:avLst/>
          </a:prstGeom>
        </p:spPr>
      </p:pic>
    </p:spTree>
    <p:extLst>
      <p:ext uri="{BB962C8B-B14F-4D97-AF65-F5344CB8AC3E}">
        <p14:creationId xmlns:p14="http://schemas.microsoft.com/office/powerpoint/2010/main" val="5080186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49B16-8B86-D4DC-B213-AB89E70A193B}"/>
              </a:ext>
            </a:extLst>
          </p:cNvPr>
          <p:cNvPicPr>
            <a:picLocks noChangeAspect="1"/>
          </p:cNvPicPr>
          <p:nvPr/>
        </p:nvPicPr>
        <p:blipFill>
          <a:blip r:embed="rId3"/>
          <a:srcRect t="19671" r="1" b="6055"/>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Rectangle 2"/>
          <p:cNvSpPr/>
          <p:nvPr/>
        </p:nvSpPr>
        <p:spPr>
          <a:xfrm>
            <a:off x="609600" y="1790700"/>
            <a:ext cx="7010400" cy="8001000"/>
          </a:xfrm>
          <a:prstGeom prst="rect">
            <a:avLst/>
          </a:prstGeom>
        </p:spPr>
        <p:txBody>
          <a:bodyPr vert="horz" lIns="91440" tIns="45720" rIns="91440" bIns="45720" rtlCol="0">
            <a:normAutofit/>
          </a:bodyPr>
          <a:lstStyle/>
          <a:p>
            <a:pPr algn="just">
              <a:lnSpc>
                <a:spcPct val="90000"/>
              </a:lnSpc>
              <a:spcAft>
                <a:spcPts val="600"/>
              </a:spcAft>
            </a:pPr>
            <a:r>
              <a:rPr lang="en-US" sz="4000" i="1" dirty="0" err="1">
                <a:latin typeface="#9Slide03 Arima Madurai Bold" panose="00000800000000000000" pitchFamily="2" charset="0"/>
                <a:cs typeface="#9Slide03 Arima Madurai Bold" panose="00000800000000000000" pitchFamily="2" charset="0"/>
              </a:rPr>
              <a:t>Không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thơ</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phải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là</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một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tia</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sáng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nối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cõi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thực</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và</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cõi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mộng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mặt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đất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với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các</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vì</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sao</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Thơ</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không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cốt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tả</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mà</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cốt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gợi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gợi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cảnh</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cũng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như</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gợi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tình</a:t>
            </a:r>
            <a:r>
              <a:rPr lang="en-US" sz="4000" i="1" dirty="0">
                <a:latin typeface="#9Slide03 Arima Madurai Bold" panose="00000800000000000000" pitchFamily="2" charset="0"/>
                <a:cs typeface="#9Slide03 Arima Madurai Bold" panose="00000800000000000000" pitchFamily="2" charset="0"/>
              </a:rPr>
              <a:t>. Cho </a:t>
            </a:r>
            <a:r>
              <a:rPr lang="en-US" sz="4000" i="1" dirty="0" err="1">
                <a:latin typeface="#9Slide03 Arima Madurai Bold" panose="00000800000000000000" pitchFamily="2" charset="0"/>
                <a:cs typeface="#9Slide03 Arima Madurai Bold" panose="00000800000000000000" pitchFamily="2" charset="0"/>
              </a:rPr>
              <a:t>nên</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mỗi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lần</a:t>
            </a:r>
            <a:r>
              <a:rPr lang="en-US" sz="4000" i="1" dirty="0">
                <a:latin typeface="#9Slide03 Arima Madurai Bold" panose="00000800000000000000" pitchFamily="2" charset="0"/>
                <a:cs typeface="#9Slide03 Arima Madurai Bold" panose="00000800000000000000" pitchFamily="2" charset="0"/>
              </a:rPr>
              <a:t> Anh </a:t>
            </a:r>
            <a:r>
              <a:rPr lang="en-US" sz="4000" i="1" dirty="0" err="1">
                <a:latin typeface="#9Slide03 Arima Madurai Bold" panose="00000800000000000000" pitchFamily="2" charset="0"/>
                <a:cs typeface="#9Slide03 Arima Madurai Bold" panose="00000800000000000000" pitchFamily="2" charset="0"/>
              </a:rPr>
              <a:t>Thơ</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chịu</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đi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ra</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ngoài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lối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tù</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túng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đó</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để</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nhìn</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cảnh</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vật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một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cách</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sâu</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sắc</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hơn</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lời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thơ</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bỗng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trở</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nên</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rộng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rãi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không</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ngờ</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và</a:t>
            </a:r>
            <a:r>
              <a:rPr lang="en-US" sz="4000" i="1" dirty="0">
                <a:latin typeface="#9Slide03 Arima Madurai Bold" panose="00000800000000000000" pitchFamily="2" charset="0"/>
                <a:cs typeface="#9Slide03 Arima Madurai Bold" panose="00000800000000000000" pitchFamily="2" charset="0"/>
              </a:rPr>
              <a:t> ta </a:t>
            </a:r>
            <a:r>
              <a:rPr lang="en-US" sz="4000" i="1" dirty="0" err="1">
                <a:latin typeface="#9Slide03 Arima Madurai Bold" panose="00000800000000000000" pitchFamily="2" charset="0"/>
                <a:cs typeface="#9Slide03 Arima Madurai Bold" panose="00000800000000000000" pitchFamily="2" charset="0"/>
              </a:rPr>
              <a:t>thấy</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khoan</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khoái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biết</a:t>
            </a:r>
            <a:r>
              <a:rPr lang="en-US" sz="4000" i="1" dirty="0">
                <a:latin typeface="#9Slide03 Arima Madurai Bold" panose="00000800000000000000" pitchFamily="2" charset="0"/>
                <a:cs typeface="#9Slide03 Arima Madurai Bold" panose="00000800000000000000" pitchFamily="2" charset="0"/>
              </a:rPr>
              <a:t> bao. Sau </a:t>
            </a:r>
            <a:r>
              <a:rPr lang="en-US" sz="4000" i="1" dirty="0" err="1">
                <a:latin typeface="#9Slide03 Arima Madurai Bold" panose="00000800000000000000" pitchFamily="2" charset="0"/>
                <a:cs typeface="#9Slide03 Arima Madurai Bold" panose="00000800000000000000" pitchFamily="2" charset="0"/>
              </a:rPr>
              <a:t>câu</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thơ</a:t>
            </a:r>
            <a:r>
              <a:rPr lang="en-US" sz="4000" i="1" dirty="0">
                <a:latin typeface="#9Slide03 Arima Madurai Bold" panose="00000800000000000000" pitchFamily="2" charset="0"/>
                <a:cs typeface="#9Slide03 Arima Madurai Bold" panose="00000800000000000000" pitchFamily="2" charset="0"/>
              </a:rPr>
              <a:t> ta </a:t>
            </a:r>
            <a:r>
              <a:rPr lang="en-US" sz="4000" i="1" dirty="0" err="1">
                <a:latin typeface="#9Slide03 Arima Madurai Bold" panose="00000800000000000000" pitchFamily="2" charset="0"/>
                <a:cs typeface="#9Slide03 Arima Madurai Bold" panose="00000800000000000000" pitchFamily="2" charset="0"/>
              </a:rPr>
              <a:t>mơ</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hồ</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thấy</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một</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cái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gì</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có</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lẽ</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là</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hồn</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thi</a:t>
            </a:r>
            <a:r>
              <a:rPr lang="en-US" sz="4000" i="1" dirty="0">
                <a:latin typeface="#9Slide03 Arima Madurai Bold" panose="00000800000000000000" pitchFamily="2" charset="0"/>
                <a:cs typeface="#9Slide03 Arima Madurai Bold" panose="00000800000000000000" pitchFamily="2" charset="0"/>
              </a:rPr>
              <a:t> </a:t>
            </a:r>
            <a:r>
              <a:rPr lang="en-US" sz="4000" i="1" dirty="0" err="1">
                <a:latin typeface="#9Slide03 Arima Madurai Bold" panose="00000800000000000000" pitchFamily="2" charset="0"/>
                <a:cs typeface="#9Slide03 Arima Madurai Bold" panose="00000800000000000000" pitchFamily="2" charset="0"/>
              </a:rPr>
              <a:t>nhân</a:t>
            </a:r>
            <a:r>
              <a:rPr lang="en-US" sz="4000" i="1" dirty="0">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779941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E2C6851-A28C-9E67-6295-416E18401D75}"/>
              </a:ext>
            </a:extLst>
          </p:cNvPr>
          <p:cNvSpPr txBox="1">
            <a:spLocks/>
          </p:cNvSpPr>
          <p:nvPr/>
        </p:nvSpPr>
        <p:spPr>
          <a:xfrm>
            <a:off x="1440000" y="248653"/>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3" name="Rectangle 2">
            <a:extLst>
              <a:ext uri="{FF2B5EF4-FFF2-40B4-BE49-F238E27FC236}">
                <a16:creationId xmlns:a16="http://schemas.microsoft.com/office/drawing/2014/main" id="{3BF5FE09-6967-EDEE-7108-853B22CC8CCB}"/>
              </a:ext>
            </a:extLst>
          </p:cNvPr>
          <p:cNvSpPr/>
          <p:nvPr/>
        </p:nvSpPr>
        <p:spPr>
          <a:xfrm>
            <a:off x="1181845" y="952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BA00AAC-6731-FAB6-AEC5-A6829AA4FBE3}"/>
              </a:ext>
            </a:extLst>
          </p:cNvPr>
          <p:cNvSpPr/>
          <p:nvPr/>
        </p:nvSpPr>
        <p:spPr>
          <a:xfrm>
            <a:off x="5791200" y="7919645"/>
            <a:ext cx="13562110" cy="1045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9893B93-1B62-F6C7-8751-A5BAC9441F66}"/>
              </a:ext>
            </a:extLst>
          </p:cNvPr>
          <p:cNvSpPr/>
          <p:nvPr/>
        </p:nvSpPr>
        <p:spPr>
          <a:xfrm>
            <a:off x="3505200" y="2529378"/>
            <a:ext cx="1356211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72BB4D-FD4E-9CBF-DB74-3194A8477CFB}"/>
              </a:ext>
            </a:extLst>
          </p:cNvPr>
          <p:cNvSpPr/>
          <p:nvPr/>
        </p:nvSpPr>
        <p:spPr>
          <a:xfrm>
            <a:off x="4495800" y="4953657"/>
            <a:ext cx="13219210" cy="144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Hoài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721D5153-A9F1-4EC2-16F3-169D9B515D2C}"/>
              </a:ext>
            </a:extLst>
          </p:cNvPr>
          <p:cNvGrpSpPr/>
          <p:nvPr/>
        </p:nvGrpSpPr>
        <p:grpSpPr>
          <a:xfrm>
            <a:off x="1584164" y="1659554"/>
            <a:ext cx="16778546" cy="7306073"/>
            <a:chOff x="1584164" y="1659554"/>
            <a:chExt cx="16778546" cy="7306073"/>
          </a:xfrm>
        </p:grpSpPr>
        <p:sp>
          <p:nvSpPr>
            <p:cNvPr id="4" name="Rectangle 3">
              <a:extLst>
                <a:ext uri="{FF2B5EF4-FFF2-40B4-BE49-F238E27FC236}">
                  <a16:creationId xmlns:a16="http://schemas.microsoft.com/office/drawing/2014/main" id="{2B1AD2E7-3042-5A98-F10D-6EA78AB7393D}"/>
                </a:ext>
              </a:extLst>
            </p:cNvPr>
            <p:cNvSpPr/>
            <p:nvPr/>
          </p:nvSpPr>
          <p:spPr>
            <a:xfrm>
              <a:off x="3320692" y="4088370"/>
              <a:ext cx="11486971" cy="838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xứ</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1D458B6E-CBC3-E35D-4ABC-3FBF81E3C999}"/>
                </a:ext>
              </a:extLst>
            </p:cNvPr>
            <p:cNvSpPr/>
            <p:nvPr/>
          </p:nvSpPr>
          <p:spPr>
            <a:xfrm>
              <a:off x="1584164" y="2401472"/>
              <a:ext cx="3216436" cy="6564155"/>
            </a:xfrm>
            <a:custGeom>
              <a:avLst/>
              <a:gdLst/>
              <a:ahLst/>
              <a:cxnLst/>
              <a:rect l="l" t="t" r="r" b="b"/>
              <a:pathLst>
                <a:path w="2016252" h="4114800">
                  <a:moveTo>
                    <a:pt x="0" y="0"/>
                  </a:moveTo>
                  <a:lnTo>
                    <a:pt x="2016252" y="0"/>
                  </a:lnTo>
                  <a:lnTo>
                    <a:pt x="2016252" y="4114800"/>
                  </a:lnTo>
                  <a:lnTo>
                    <a:pt x="0" y="4114800"/>
                  </a:lnTo>
                  <a:lnTo>
                    <a:pt x="0" y="0"/>
                  </a:lnTo>
                  <a:close/>
                </a:path>
              </a:pathLst>
            </a:custGeom>
            <a:blipFill>
              <a:blip r:embed="rId3"/>
              <a:stretch>
                <a:fillRect/>
              </a:stretch>
            </a:blipFill>
          </p:spPr>
          <p:txBody>
            <a:bodyPr/>
            <a:lstStyle/>
            <a:p>
              <a:endParaRPr lang="en-US"/>
            </a:p>
          </p:txBody>
        </p:sp>
        <p:sp>
          <p:nvSpPr>
            <p:cNvPr id="6" name="Rectangle 5">
              <a:extLst>
                <a:ext uri="{FF2B5EF4-FFF2-40B4-BE49-F238E27FC236}">
                  <a16:creationId xmlns:a16="http://schemas.microsoft.com/office/drawing/2014/main" id="{1AE291D9-3A0D-3283-DEB6-DDFC9426E3C8}"/>
                </a:ext>
              </a:extLst>
            </p:cNvPr>
            <p:cNvSpPr/>
            <p:nvPr/>
          </p:nvSpPr>
          <p:spPr>
            <a:xfrm>
              <a:off x="2362945" y="1659554"/>
              <a:ext cx="3216436"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9232D9E-30E2-0854-5146-30417378C836}"/>
                </a:ext>
              </a:extLst>
            </p:cNvPr>
            <p:cNvSpPr/>
            <p:nvPr/>
          </p:nvSpPr>
          <p:spPr>
            <a:xfrm>
              <a:off x="4800600" y="7188758"/>
              <a:ext cx="13562110" cy="62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PTBĐ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10" name="Freeform 4">
            <a:extLst>
              <a:ext uri="{FF2B5EF4-FFF2-40B4-BE49-F238E27FC236}">
                <a16:creationId xmlns:a16="http://schemas.microsoft.com/office/drawing/2014/main" id="{783555FC-A039-2220-CD6D-F994CEBBE763}"/>
              </a:ext>
            </a:extLst>
          </p:cNvPr>
          <p:cNvSpPr/>
          <p:nvPr/>
        </p:nvSpPr>
        <p:spPr>
          <a:xfrm>
            <a:off x="15240325" y="-190500"/>
            <a:ext cx="2927022" cy="4129837"/>
          </a:xfrm>
          <a:custGeom>
            <a:avLst/>
            <a:gdLst/>
            <a:ahLst/>
            <a:cxnLst/>
            <a:rect l="l" t="t" r="r" b="b"/>
            <a:pathLst>
              <a:path w="3735676" h="5270795">
                <a:moveTo>
                  <a:pt x="0" y="0"/>
                </a:moveTo>
                <a:lnTo>
                  <a:pt x="3735675" y="0"/>
                </a:lnTo>
                <a:lnTo>
                  <a:pt x="3735675" y="5270795"/>
                </a:lnTo>
                <a:lnTo>
                  <a:pt x="0" y="527079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9140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2958</TotalTime>
  <Words>2015</Words>
  <Application>Microsoft Office PowerPoint</Application>
  <PresentationFormat>Custom</PresentationFormat>
  <Paragraphs>195</Paragraphs>
  <Slides>30</Slides>
  <Notes>21</Notes>
  <HiddenSlides>0</HiddenSlides>
  <MMClips>10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30</vt:i4>
      </vt:variant>
    </vt:vector>
  </HeadingPairs>
  <TitlesOfParts>
    <vt:vector size="48" baseType="lpstr">
      <vt:lpstr>#9Slide07 Baloo Tamma</vt:lpstr>
      <vt:lpstr>Meiryo</vt:lpstr>
      <vt:lpstr>#9Slide05 Braxton Regular</vt:lpstr>
      <vt:lpstr>Arial</vt:lpstr>
      <vt:lpstr>#9Slide05 FS Blonde Script</vt:lpstr>
      <vt:lpstr>#9Slide03 AmpleSoft</vt:lpstr>
      <vt:lpstr>Times New Roman</vt:lpstr>
      <vt:lpstr>#9Slide04 Lora Bold</vt:lpstr>
      <vt:lpstr>#9Slide05 Brannboll Ny</vt:lpstr>
      <vt:lpstr>#9Slide03 Arima Madurai Bold</vt:lpstr>
      <vt:lpstr>#9Slide05 Dancing Script</vt:lpstr>
      <vt:lpstr>Calibri Light</vt:lpstr>
      <vt:lpstr>Calibri</vt:lpstr>
      <vt:lpstr>3_Office Theme</vt:lpstr>
      <vt:lpstr>4_Office Theme</vt:lpstr>
      <vt:lpstr>10_Office Theme</vt:lpstr>
      <vt:lpstr>11_Office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cp:lastModifiedBy>Dell Inspiron 5320</cp:lastModifiedBy>
  <cp:revision>167</cp:revision>
  <dcterms:created xsi:type="dcterms:W3CDTF">2006-08-16T00:00:00Z</dcterms:created>
  <dcterms:modified xsi:type="dcterms:W3CDTF">2024-12-23T14:35:48Z</dcterms:modified>
  <dc:identifier>DAGCccFhkTk</dc:identifier>
</cp:coreProperties>
</file>