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8807" r:id="rId3"/>
    <p:sldId id="298" r:id="rId4"/>
    <p:sldId id="18827" r:id="rId6"/>
    <p:sldId id="258" r:id="rId7"/>
    <p:sldId id="18809" r:id="rId8"/>
    <p:sldId id="1231" r:id="rId9"/>
    <p:sldId id="18806" r:id="rId10"/>
    <p:sldId id="18810" r:id="rId11"/>
    <p:sldId id="349" r:id="rId12"/>
    <p:sldId id="2015" r:id="rId13"/>
    <p:sldId id="325" r:id="rId14"/>
    <p:sldId id="2037" r:id="rId15"/>
    <p:sldId id="328" r:id="rId16"/>
    <p:sldId id="448" r:id="rId17"/>
    <p:sldId id="18813" r:id="rId18"/>
    <p:sldId id="329" r:id="rId19"/>
    <p:sldId id="313" r:id="rId20"/>
    <p:sldId id="309" r:id="rId21"/>
    <p:sldId id="1878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5989-681D-4314-A7F1-D413382BE1A7}"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36012-6FF3-453B-99E7-D9142837F8F4}"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A1814F3-7BF6-CC41-BA5F-F3649E84E65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1200" b="1" dirty="0">
                <a:solidFill>
                  <a:srgbClr val="002060"/>
                </a:solidFill>
                <a:latin typeface="#9Slide05 SVNCookie" panose="020B0606040200020203" pitchFamily="34" charset="0"/>
                <a:cs typeface="Arima Madurai Black" pitchFamily="2" charset="77"/>
              </a:rPr>
              <a:t>Cuộc sống muôn hình vạn trạng của chúng ta đang thay đổi từng giây, từng phút với bao vấn đề. Có những vấn đề chúng ta cần thảo luận, cần sự sẻ chia để thấu hiểu và có biện pháp ứng phó thích hợp</a:t>
            </a:r>
            <a:r>
              <a:rPr lang="en-US" sz="1200" b="1" dirty="0">
                <a:solidFill>
                  <a:srgbClr val="002060"/>
                </a:solidFill>
                <a:latin typeface="#9Slide05 SVNCookie" panose="020B0606040200020203" pitchFamily="34" charset="0"/>
                <a:cs typeface="Arima Madurai Black" pitchFamily="2" charset="77"/>
              </a:rPr>
              <a:t>. </a:t>
            </a:r>
            <a:r>
              <a:rPr lang="vi-VN" sz="1200" b="1" dirty="0">
                <a:solidFill>
                  <a:srgbClr val="002060"/>
                </a:solidFill>
                <a:latin typeface="#9Slide05 SVNCookie" panose="020B0606040200020203" pitchFamily="34" charset="0"/>
                <a:cs typeface="Arima Madurai Black" pitchFamily="2" charset="77"/>
              </a:rPr>
              <a:t>Một trong các vấn đề mà chúng ta cần quan tâm là gì. Điều đó sẽ được trả lời trong tiết Nói- nghe</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vi-VN"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Thảo luận nhóm về một vấn đề trong đời sống</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Vậy</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làm</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thế</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nào</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để</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trở</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thành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nói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hấp</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dẫn</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nghe</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tích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cực</a:t>
            </a:r>
            <a:r>
              <a:rPr lang="vi-VN" sz="1200" b="1" dirty="0">
                <a:solidFill>
                  <a:srgbClr val="002060"/>
                </a:solidFill>
                <a:latin typeface="#9Slide05 SVNCookie" panose="020B0606040200020203" pitchFamily="34" charset="0"/>
                <a:cs typeface="Arima Madurai Black" pitchFamily="2" charset="77"/>
              </a:rPr>
              <a:t> chúng ta cùng vào bài học ngày hôm nay.</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47F68EF-DF12-4582-A75F-2477A668FBD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E47F68EF-DF12-4582-A75F-2477A668FBDE}"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E47F68EF-DF12-4582-A75F-2477A668FBDE}"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68EF-DF12-4582-A75F-2477A668FBDE}"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68EF-DF12-4582-A75F-2477A668FBDE}"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47F68EF-DF12-4582-A75F-2477A668FBDE}"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47F68EF-DF12-4582-A75F-2477A668FBDE}"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F68EF-DF12-4582-A75F-2477A668FBDE}" type="datetimeFigureOut">
              <a:rPr lang="en-GB" smtClean="0"/>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457C41-6D0A-4465-A68C-EC454592F4D5}"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9.xml"/><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26.png"/><Relationship Id="rId3" Type="http://schemas.openxmlformats.org/officeDocument/2006/relationships/tags" Target="../tags/tag5.xml"/><Relationship Id="rId2" Type="http://schemas.openxmlformats.org/officeDocument/2006/relationships/image" Target="../media/image25.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emf"/><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emf"/></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tags" Target="../tags/tag4.xml"/><Relationship Id="rId4" Type="http://schemas.openxmlformats.org/officeDocument/2006/relationships/image" Target="../media/image8.jpeg"/><Relationship Id="rId3" Type="http://schemas.openxmlformats.org/officeDocument/2006/relationships/tags" Target="../tags/tag3.xml"/><Relationship Id="rId2" Type="http://schemas.openxmlformats.org/officeDocument/2006/relationships/image" Target="../media/image7.jpe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microsoft.com/office/2007/relationships/hdphoto" Target="../media/image15.wdp"/><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8.xml"/><Relationship Id="rId2" Type="http://schemas.microsoft.com/office/2007/relationships/hdphoto" Target="../media/image15.wdp"/><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p:cNvPicPr>
            <a:picLocks noChangeAspect="1"/>
          </p:cNvPicPr>
          <p:nvPr/>
        </p:nvPicPr>
        <p:blipFill rotWithShape="1">
          <a:blip r:embed="rId1"/>
          <a:srcRect t="2116" r="1" b="3375"/>
          <a:stretch>
            <a:fillRect/>
          </a:stretch>
        </p:blipFill>
        <p:spPr>
          <a:xfrm>
            <a:off x="0" y="10"/>
            <a:ext cx="12015788"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1" name="TextBox 10"/>
          <p:cNvSpPr txBox="1"/>
          <p:nvPr/>
        </p:nvSpPr>
        <p:spPr>
          <a:xfrm flipH="1">
            <a:off x="1656522" y="2705725"/>
            <a:ext cx="9037982" cy="1446550"/>
          </a:xfrm>
          <a:prstGeom prst="rect">
            <a:avLst/>
          </a:prstGeom>
          <a:noFill/>
        </p:spPr>
        <p:txBody>
          <a:bodyPr wrap="square" rtlCol="0">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rPr>
              <a:t> NHIỆT LIỆT CHÀO MỪNG QUÝ THẦY CÔ VÀ CÁC EM  </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131219" y="4718209"/>
            <a:ext cx="7929561" cy="954107"/>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Giáo viên:</a:t>
            </a:r>
            <a:endParaRPr lang="vi-VN" sz="2800" b="1" dirty="0">
              <a:solidFill>
                <a:srgbClr val="008000"/>
              </a:solidFill>
              <a:latin typeface="Times New Roman" panose="02020603050405020304" pitchFamily="18" charset="0"/>
              <a:cs typeface="Times New Roman" panose="02020603050405020304" pitchFamily="18" charset="0"/>
            </a:endParaRPr>
          </a:p>
          <a:p>
            <a:pPr algn="ctr"/>
            <a:r>
              <a:rPr lang="vi-VN" sz="2800" b="1" dirty="0">
                <a:solidFill>
                  <a:srgbClr val="008000"/>
                </a:solidFill>
                <a:latin typeface="Times New Roman" panose="02020603050405020304" pitchFamily="18" charset="0"/>
                <a:cs typeface="Times New Roman" panose="02020603050405020304" pitchFamily="18" charset="0"/>
              </a:rPr>
              <a:t>Trường THCS</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957081" y="1077962"/>
            <a:ext cx="2486321" cy="58356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NGỮ VĂN </a:t>
            </a:r>
            <a:r>
              <a:rPr lang="en-US" altLang="vi-VN" sz="3200" b="1" dirty="0">
                <a:solidFill>
                  <a:srgbClr val="FF0000"/>
                </a:solidFill>
                <a:latin typeface="Times New Roman" panose="02020603050405020304" pitchFamily="18" charset="0"/>
                <a:cs typeface="Times New Roman" panose="02020603050405020304" pitchFamily="18" charset="0"/>
              </a:rPr>
              <a:t>9</a:t>
            </a:r>
            <a:r>
              <a:rPr lang="vi-VN" sz="3200" b="1" dirty="0">
                <a:solidFill>
                  <a:srgbClr val="FF0000"/>
                </a:solidFill>
                <a:latin typeface="Times New Roman" panose="02020603050405020304" pitchFamily="18" charset="0"/>
                <a:cs typeface="Times New Roman" panose="02020603050405020304" pitchFamily="18" charset="0"/>
              </a:rPr>
              <a:t> </a:t>
            </a:r>
            <a:endParaRPr lang="en-SG" sz="3200" dirty="0">
              <a:solidFill>
                <a:srgbClr val="FF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29878" y="693458"/>
            <a:ext cx="7711122" cy="911860"/>
          </a:xfrm>
          <a:prstGeom prst="rect">
            <a:avLst/>
          </a:prstGeom>
          <a:noFill/>
        </p:spPr>
        <p:txBody>
          <a:bodyPr wrap="square" rtlCol="0">
            <a:spAutoFit/>
          </a:bodyPr>
          <a:lstStyle/>
          <a:p>
            <a:pPr algn="ctr">
              <a:lnSpc>
                <a:spcPts val="6400"/>
              </a:lnSpc>
            </a:pPr>
            <a:r>
              <a:rPr lang="vi-VN" sz="7200" b="1" dirty="0">
                <a:solidFill>
                  <a:srgbClr val="FF0000"/>
                </a:solidFill>
                <a:latin typeface="Times New Roman" panose="02020603050405020304" pitchFamily="18" charset="0"/>
                <a:ea typeface="Nunito Bold" charset="0"/>
                <a:cs typeface="Times New Roman" panose="02020603050405020304" pitchFamily="18" charset="0"/>
              </a:rPr>
              <a:t>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6" name="Group 119"/>
          <p:cNvGrpSpPr/>
          <p:nvPr/>
        </p:nvGrpSpPr>
        <p:grpSpPr bwMode="auto">
          <a:xfrm>
            <a:off x="31750" y="44450"/>
            <a:ext cx="12133263" cy="6773863"/>
            <a:chOff x="31588" y="44624"/>
            <a:chExt cx="12134080" cy="6773350"/>
          </a:xfrm>
        </p:grpSpPr>
        <p:grpSp>
          <p:nvGrpSpPr>
            <p:cNvPr id="17" name="Group 1"/>
            <p:cNvGrpSpPr>
              <a:grpSpLocks noChangeAspect="1"/>
            </p:cNvGrpSpPr>
            <p:nvPr/>
          </p:nvGrpSpPr>
          <p:grpSpPr bwMode="auto">
            <a:xfrm>
              <a:off x="33668" y="44624"/>
              <a:ext cx="12132000" cy="148614"/>
              <a:chOff x="495425" y="1620126"/>
              <a:chExt cx="11129769" cy="136337"/>
            </a:xfrm>
          </p:grpSpPr>
          <p:sp>
            <p:nvSpPr>
              <p:cNvPr id="90" name="Freeform 1"/>
              <p:cNvSpPr>
                <a:spLocks noChangeArrowheads="1"/>
              </p:cNvSpPr>
              <p:nvPr/>
            </p:nvSpPr>
            <p:spPr bwMode="auto">
              <a:xfrm>
                <a:off x="6022216"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1" name="Freeform 2"/>
              <p:cNvSpPr>
                <a:spLocks noChangeArrowheads="1"/>
              </p:cNvSpPr>
              <p:nvPr/>
            </p:nvSpPr>
            <p:spPr bwMode="auto">
              <a:xfrm>
                <a:off x="6351374" y="162012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2" name="Freeform 3"/>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93" name="Freeform 4"/>
              <p:cNvSpPr>
                <a:spLocks noChangeArrowheads="1"/>
              </p:cNvSpPr>
              <p:nvPr/>
            </p:nvSpPr>
            <p:spPr bwMode="auto">
              <a:xfrm>
                <a:off x="7059211"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4" name="Freeform 5"/>
              <p:cNvSpPr>
                <a:spLocks noChangeArrowheads="1"/>
              </p:cNvSpPr>
              <p:nvPr/>
            </p:nvSpPr>
            <p:spPr bwMode="auto">
              <a:xfrm>
                <a:off x="7369436"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5" name="Freeform 6"/>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96" name="Freeform 7"/>
              <p:cNvSpPr>
                <a:spLocks noChangeArrowheads="1"/>
              </p:cNvSpPr>
              <p:nvPr/>
            </p:nvSpPr>
            <p:spPr bwMode="auto">
              <a:xfrm>
                <a:off x="8078728"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7" name="Freeform 8"/>
              <p:cNvSpPr>
                <a:spLocks noChangeArrowheads="1"/>
              </p:cNvSpPr>
              <p:nvPr/>
            </p:nvSpPr>
            <p:spPr bwMode="auto">
              <a:xfrm>
                <a:off x="8409344" y="1620126"/>
                <a:ext cx="452957"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8" name="Freeform 9"/>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99" name="Freeform 10"/>
              <p:cNvSpPr>
                <a:spLocks noChangeArrowheads="1"/>
              </p:cNvSpPr>
              <p:nvPr/>
            </p:nvSpPr>
            <p:spPr bwMode="auto">
              <a:xfrm>
                <a:off x="9115724" y="1620126"/>
                <a:ext cx="452958"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0" name="Freeform 11"/>
              <p:cNvSpPr>
                <a:spLocks noChangeArrowheads="1"/>
              </p:cNvSpPr>
              <p:nvPr/>
            </p:nvSpPr>
            <p:spPr bwMode="auto">
              <a:xfrm>
                <a:off x="9491489"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1" name="Freeform 12"/>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02" name="Freeform 13"/>
              <p:cNvSpPr>
                <a:spLocks noChangeArrowheads="1"/>
              </p:cNvSpPr>
              <p:nvPr/>
            </p:nvSpPr>
            <p:spPr bwMode="auto">
              <a:xfrm>
                <a:off x="10135241"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3" name="Freeform 14"/>
              <p:cNvSpPr>
                <a:spLocks noChangeArrowheads="1"/>
              </p:cNvSpPr>
              <p:nvPr/>
            </p:nvSpPr>
            <p:spPr bwMode="auto">
              <a:xfrm>
                <a:off x="10462944"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4" name="Freeform 15"/>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05" name="Freeform 16"/>
              <p:cNvSpPr>
                <a:spLocks noChangeArrowheads="1"/>
              </p:cNvSpPr>
              <p:nvPr/>
            </p:nvSpPr>
            <p:spPr bwMode="auto">
              <a:xfrm>
                <a:off x="11172236"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6" name="Freeform 17"/>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07" name="Freeform 18"/>
              <p:cNvSpPr>
                <a:spLocks noChangeArrowheads="1"/>
              </p:cNvSpPr>
              <p:nvPr/>
            </p:nvSpPr>
            <p:spPr bwMode="auto">
              <a:xfrm>
                <a:off x="825588"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8" name="Freeform 19"/>
              <p:cNvSpPr>
                <a:spLocks noChangeArrowheads="1"/>
              </p:cNvSpPr>
              <p:nvPr/>
            </p:nvSpPr>
            <p:spPr bwMode="auto">
              <a:xfrm>
                <a:off x="1201353" y="1620126"/>
                <a:ext cx="452958"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9" name="Freeform 20"/>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0" name="Freeform 21"/>
              <p:cNvSpPr>
                <a:spLocks noChangeArrowheads="1"/>
              </p:cNvSpPr>
              <p:nvPr/>
            </p:nvSpPr>
            <p:spPr bwMode="auto">
              <a:xfrm>
                <a:off x="1843650" y="1620126"/>
                <a:ext cx="452957"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1" name="Freeform 22"/>
              <p:cNvSpPr>
                <a:spLocks noChangeArrowheads="1"/>
              </p:cNvSpPr>
              <p:nvPr/>
            </p:nvSpPr>
            <p:spPr bwMode="auto">
              <a:xfrm>
                <a:off x="2172808" y="162012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2" name="Freeform 23"/>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3" name="Freeform 24"/>
              <p:cNvSpPr>
                <a:spLocks noChangeArrowheads="1"/>
              </p:cNvSpPr>
              <p:nvPr/>
            </p:nvSpPr>
            <p:spPr bwMode="auto">
              <a:xfrm>
                <a:off x="2880645"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4" name="Freeform 25"/>
              <p:cNvSpPr>
                <a:spLocks noChangeArrowheads="1"/>
              </p:cNvSpPr>
              <p:nvPr/>
            </p:nvSpPr>
            <p:spPr bwMode="auto">
              <a:xfrm>
                <a:off x="3257866"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5" name="Freeform 26"/>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6" name="Freeform 27"/>
              <p:cNvSpPr>
                <a:spLocks noChangeArrowheads="1"/>
              </p:cNvSpPr>
              <p:nvPr/>
            </p:nvSpPr>
            <p:spPr bwMode="auto">
              <a:xfrm>
                <a:off x="3965703"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7" name="Freeform 28"/>
              <p:cNvSpPr>
                <a:spLocks noChangeArrowheads="1"/>
              </p:cNvSpPr>
              <p:nvPr/>
            </p:nvSpPr>
            <p:spPr bwMode="auto">
              <a:xfrm>
                <a:off x="4294861"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8" name="Freeform 29"/>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9" name="Freeform 30"/>
              <p:cNvSpPr>
                <a:spLocks noChangeArrowheads="1"/>
              </p:cNvSpPr>
              <p:nvPr/>
            </p:nvSpPr>
            <p:spPr bwMode="auto">
              <a:xfrm>
                <a:off x="4937158"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0" name="Freeform 31"/>
              <p:cNvSpPr>
                <a:spLocks noChangeArrowheads="1"/>
              </p:cNvSpPr>
              <p:nvPr/>
            </p:nvSpPr>
            <p:spPr bwMode="auto">
              <a:xfrm>
                <a:off x="5314379" y="162012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1" name="Freeform 32"/>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nvGrpSpPr>
            <p:cNvPr id="21" name="Group 34"/>
            <p:cNvGrpSpPr>
              <a:grpSpLocks noChangeAspect="1"/>
            </p:cNvGrpSpPr>
            <p:nvPr/>
          </p:nvGrpSpPr>
          <p:grpSpPr bwMode="auto">
            <a:xfrm>
              <a:off x="31588" y="6669360"/>
              <a:ext cx="12132000" cy="148614"/>
              <a:chOff x="495425" y="1620126"/>
              <a:chExt cx="11129769" cy="136337"/>
            </a:xfrm>
          </p:grpSpPr>
          <p:sp>
            <p:nvSpPr>
              <p:cNvPr id="58" name="Freeform 1"/>
              <p:cNvSpPr>
                <a:spLocks noChangeArrowheads="1"/>
              </p:cNvSpPr>
              <p:nvPr/>
            </p:nvSpPr>
            <p:spPr bwMode="auto">
              <a:xfrm>
                <a:off x="6022668"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9" name="Freeform 2"/>
              <p:cNvSpPr>
                <a:spLocks noChangeArrowheads="1"/>
              </p:cNvSpPr>
              <p:nvPr/>
            </p:nvSpPr>
            <p:spPr bwMode="auto">
              <a:xfrm>
                <a:off x="6351826" y="161957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0" name="Freeform 3"/>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61" name="Freeform 4"/>
              <p:cNvSpPr>
                <a:spLocks noChangeArrowheads="1"/>
              </p:cNvSpPr>
              <p:nvPr/>
            </p:nvSpPr>
            <p:spPr bwMode="auto">
              <a:xfrm>
                <a:off x="7059663"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2" name="Freeform 5"/>
              <p:cNvSpPr>
                <a:spLocks noChangeArrowheads="1"/>
              </p:cNvSpPr>
              <p:nvPr/>
            </p:nvSpPr>
            <p:spPr bwMode="auto">
              <a:xfrm>
                <a:off x="7369887"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3" name="Freeform 6"/>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64" name="Freeform 7"/>
              <p:cNvSpPr>
                <a:spLocks noChangeArrowheads="1"/>
              </p:cNvSpPr>
              <p:nvPr/>
            </p:nvSpPr>
            <p:spPr bwMode="auto">
              <a:xfrm>
                <a:off x="807918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5" name="Freeform 8"/>
              <p:cNvSpPr>
                <a:spLocks noChangeArrowheads="1"/>
              </p:cNvSpPr>
              <p:nvPr/>
            </p:nvSpPr>
            <p:spPr bwMode="auto">
              <a:xfrm>
                <a:off x="8409795" y="1619576"/>
                <a:ext cx="452958"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6" name="Freeform 9"/>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67" name="Freeform 10"/>
              <p:cNvSpPr>
                <a:spLocks noChangeArrowheads="1"/>
              </p:cNvSpPr>
              <p:nvPr/>
            </p:nvSpPr>
            <p:spPr bwMode="auto">
              <a:xfrm>
                <a:off x="9116176" y="1619576"/>
                <a:ext cx="452957"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8" name="Freeform 11"/>
              <p:cNvSpPr>
                <a:spLocks noChangeArrowheads="1"/>
              </p:cNvSpPr>
              <p:nvPr/>
            </p:nvSpPr>
            <p:spPr bwMode="auto">
              <a:xfrm>
                <a:off x="949194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9" name="Freeform 12"/>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0" name="Freeform 13"/>
              <p:cNvSpPr>
                <a:spLocks noChangeArrowheads="1"/>
              </p:cNvSpPr>
              <p:nvPr/>
            </p:nvSpPr>
            <p:spPr bwMode="auto">
              <a:xfrm>
                <a:off x="10135694"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1" name="Freeform 14"/>
              <p:cNvSpPr>
                <a:spLocks noChangeArrowheads="1"/>
              </p:cNvSpPr>
              <p:nvPr/>
            </p:nvSpPr>
            <p:spPr bwMode="auto">
              <a:xfrm>
                <a:off x="10463395"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2" name="Freeform 15"/>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3" name="Freeform 16"/>
              <p:cNvSpPr>
                <a:spLocks noChangeArrowheads="1"/>
              </p:cNvSpPr>
              <p:nvPr/>
            </p:nvSpPr>
            <p:spPr bwMode="auto">
              <a:xfrm>
                <a:off x="11172689"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4" name="Freeform 17"/>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5" name="Freeform 18"/>
              <p:cNvSpPr>
                <a:spLocks noChangeArrowheads="1"/>
              </p:cNvSpPr>
              <p:nvPr/>
            </p:nvSpPr>
            <p:spPr bwMode="auto">
              <a:xfrm>
                <a:off x="826040"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6" name="Freeform 19"/>
              <p:cNvSpPr>
                <a:spLocks noChangeArrowheads="1"/>
              </p:cNvSpPr>
              <p:nvPr/>
            </p:nvSpPr>
            <p:spPr bwMode="auto">
              <a:xfrm>
                <a:off x="1201806" y="1619576"/>
                <a:ext cx="452957"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7" name="Freeform 20"/>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8" name="Freeform 21"/>
              <p:cNvSpPr>
                <a:spLocks noChangeArrowheads="1"/>
              </p:cNvSpPr>
              <p:nvPr/>
            </p:nvSpPr>
            <p:spPr bwMode="auto">
              <a:xfrm>
                <a:off x="1844101" y="1619576"/>
                <a:ext cx="452958"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9" name="Freeform 22"/>
              <p:cNvSpPr>
                <a:spLocks noChangeArrowheads="1"/>
              </p:cNvSpPr>
              <p:nvPr/>
            </p:nvSpPr>
            <p:spPr bwMode="auto">
              <a:xfrm>
                <a:off x="2173260" y="161957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0" name="Freeform 23"/>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81" name="Freeform 24"/>
              <p:cNvSpPr>
                <a:spLocks noChangeArrowheads="1"/>
              </p:cNvSpPr>
              <p:nvPr/>
            </p:nvSpPr>
            <p:spPr bwMode="auto">
              <a:xfrm>
                <a:off x="2881096"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2" name="Freeform 25"/>
              <p:cNvSpPr>
                <a:spLocks noChangeArrowheads="1"/>
              </p:cNvSpPr>
              <p:nvPr/>
            </p:nvSpPr>
            <p:spPr bwMode="auto">
              <a:xfrm>
                <a:off x="3258318"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3" name="Freeform 26"/>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84" name="Freeform 27"/>
              <p:cNvSpPr>
                <a:spLocks noChangeArrowheads="1"/>
              </p:cNvSpPr>
              <p:nvPr/>
            </p:nvSpPr>
            <p:spPr bwMode="auto">
              <a:xfrm>
                <a:off x="3966155"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5" name="Freeform 28"/>
              <p:cNvSpPr>
                <a:spLocks noChangeArrowheads="1"/>
              </p:cNvSpPr>
              <p:nvPr/>
            </p:nvSpPr>
            <p:spPr bwMode="auto">
              <a:xfrm>
                <a:off x="4295314"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6" name="Freeform 29"/>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87" name="Freeform 30"/>
              <p:cNvSpPr>
                <a:spLocks noChangeArrowheads="1"/>
              </p:cNvSpPr>
              <p:nvPr/>
            </p:nvSpPr>
            <p:spPr bwMode="auto">
              <a:xfrm>
                <a:off x="4937609"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8" name="Freeform 31"/>
              <p:cNvSpPr>
                <a:spLocks noChangeArrowheads="1"/>
              </p:cNvSpPr>
              <p:nvPr/>
            </p:nvSpPr>
            <p:spPr bwMode="auto">
              <a:xfrm>
                <a:off x="5314831" y="161957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9" name="Freeform 32"/>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nvGrpSpPr>
            <p:cNvPr id="22" name="Group 100"/>
            <p:cNvGrpSpPr/>
            <p:nvPr/>
          </p:nvGrpSpPr>
          <p:grpSpPr bwMode="auto">
            <a:xfrm rot="-5400000">
              <a:off x="-3141232" y="3373395"/>
              <a:ext cx="6518125" cy="148614"/>
              <a:chOff x="61588" y="3717032"/>
              <a:chExt cx="6518125" cy="148614"/>
            </a:xfrm>
          </p:grpSpPr>
          <p:sp>
            <p:nvSpPr>
              <p:cNvPr id="41" name="Freeform 1"/>
              <p:cNvSpPr>
                <a:spLocks noChangeArrowheads="1"/>
              </p:cNvSpPr>
              <p:nvPr/>
            </p:nvSpPr>
            <p:spPr bwMode="auto">
              <a:xfrm>
                <a:off x="6087188" y="3717797"/>
                <a:ext cx="493676" cy="147648"/>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2" name="Freeform 17"/>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43" name="Freeform 18"/>
              <p:cNvSpPr>
                <a:spLocks noChangeArrowheads="1"/>
              </p:cNvSpPr>
              <p:nvPr/>
            </p:nvSpPr>
            <p:spPr bwMode="auto">
              <a:xfrm>
                <a:off x="423418" y="3717797"/>
                <a:ext cx="493676"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4" name="Freeform 19"/>
              <p:cNvSpPr>
                <a:spLocks noChangeArrowheads="1"/>
              </p:cNvSpPr>
              <p:nvPr/>
            </p:nvSpPr>
            <p:spPr bwMode="auto">
              <a:xfrm>
                <a:off x="832962" y="3717797"/>
                <a:ext cx="493676" cy="147648"/>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5" name="Freeform 20"/>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46" name="Freeform 21"/>
              <p:cNvSpPr>
                <a:spLocks noChangeArrowheads="1"/>
              </p:cNvSpPr>
              <p:nvPr/>
            </p:nvSpPr>
            <p:spPr bwMode="auto">
              <a:xfrm>
                <a:off x="1532997" y="3717798"/>
                <a:ext cx="493675" cy="147648"/>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7" name="Freeform 22"/>
              <p:cNvSpPr>
                <a:spLocks noChangeArrowheads="1"/>
              </p:cNvSpPr>
              <p:nvPr/>
            </p:nvSpPr>
            <p:spPr bwMode="auto">
              <a:xfrm>
                <a:off x="1890157" y="3717798"/>
                <a:ext cx="495262" cy="147648"/>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8" name="Freeform 23"/>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49" name="Freeform 24"/>
              <p:cNvSpPr>
                <a:spLocks noChangeArrowheads="1"/>
              </p:cNvSpPr>
              <p:nvPr/>
            </p:nvSpPr>
            <p:spPr bwMode="auto">
              <a:xfrm>
                <a:off x="2663211" y="3717798"/>
                <a:ext cx="493675" cy="147648"/>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0" name="Freeform 25"/>
              <p:cNvSpPr>
                <a:spLocks noChangeArrowheads="1"/>
              </p:cNvSpPr>
              <p:nvPr/>
            </p:nvSpPr>
            <p:spPr bwMode="auto">
              <a:xfrm>
                <a:off x="3072755" y="3717798"/>
                <a:ext cx="495262"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1" name="Freeform 26"/>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52" name="Freeform 27"/>
              <p:cNvSpPr>
                <a:spLocks noChangeArrowheads="1"/>
              </p:cNvSpPr>
              <p:nvPr/>
            </p:nvSpPr>
            <p:spPr bwMode="auto">
              <a:xfrm>
                <a:off x="3845808" y="3717797"/>
                <a:ext cx="493676"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3" name="Freeform 28"/>
              <p:cNvSpPr>
                <a:spLocks noChangeArrowheads="1"/>
              </p:cNvSpPr>
              <p:nvPr/>
            </p:nvSpPr>
            <p:spPr bwMode="auto">
              <a:xfrm>
                <a:off x="4202970" y="3717798"/>
                <a:ext cx="495262" cy="147648"/>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4" name="Freeform 29"/>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55" name="Freeform 30"/>
              <p:cNvSpPr>
                <a:spLocks noChangeArrowheads="1"/>
              </p:cNvSpPr>
              <p:nvPr/>
            </p:nvSpPr>
            <p:spPr bwMode="auto">
              <a:xfrm>
                <a:off x="4904591" y="3717798"/>
                <a:ext cx="493675"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6" name="Freeform 31"/>
              <p:cNvSpPr>
                <a:spLocks noChangeArrowheads="1"/>
              </p:cNvSpPr>
              <p:nvPr/>
            </p:nvSpPr>
            <p:spPr bwMode="auto">
              <a:xfrm>
                <a:off x="5317310" y="3717798"/>
                <a:ext cx="493675" cy="147648"/>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7" name="Freeform 32"/>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nvGrpSpPr>
            <p:cNvPr id="23" name="Group 101"/>
            <p:cNvGrpSpPr/>
            <p:nvPr/>
          </p:nvGrpSpPr>
          <p:grpSpPr bwMode="auto">
            <a:xfrm rot="-5400000">
              <a:off x="8832265" y="3301388"/>
              <a:ext cx="6518125" cy="148614"/>
              <a:chOff x="61588" y="3717032"/>
              <a:chExt cx="6518125" cy="148614"/>
            </a:xfrm>
          </p:grpSpPr>
          <p:sp>
            <p:nvSpPr>
              <p:cNvPr id="24" name="Freeform 1"/>
              <p:cNvSpPr>
                <a:spLocks noChangeArrowheads="1"/>
              </p:cNvSpPr>
              <p:nvPr/>
            </p:nvSpPr>
            <p:spPr bwMode="auto">
              <a:xfrm>
                <a:off x="6086614" y="3716445"/>
                <a:ext cx="493675" cy="149235"/>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5" name="Freeform 17"/>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26" name="Freeform 18"/>
              <p:cNvSpPr>
                <a:spLocks noChangeArrowheads="1"/>
              </p:cNvSpPr>
              <p:nvPr/>
            </p:nvSpPr>
            <p:spPr bwMode="auto">
              <a:xfrm>
                <a:off x="42125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7" name="Freeform 19"/>
              <p:cNvSpPr>
                <a:spLocks noChangeArrowheads="1"/>
              </p:cNvSpPr>
              <p:nvPr/>
            </p:nvSpPr>
            <p:spPr bwMode="auto">
              <a:xfrm>
                <a:off x="829213" y="3716445"/>
                <a:ext cx="495262" cy="149235"/>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8" name="Freeform 20"/>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29" name="Freeform 21"/>
              <p:cNvSpPr>
                <a:spLocks noChangeArrowheads="1"/>
              </p:cNvSpPr>
              <p:nvPr/>
            </p:nvSpPr>
            <p:spPr bwMode="auto">
              <a:xfrm>
                <a:off x="1530835" y="3716445"/>
                <a:ext cx="493675" cy="149235"/>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0" name="Freeform 22"/>
              <p:cNvSpPr>
                <a:spLocks noChangeArrowheads="1"/>
              </p:cNvSpPr>
              <p:nvPr/>
            </p:nvSpPr>
            <p:spPr bwMode="auto">
              <a:xfrm>
                <a:off x="1891169" y="3716444"/>
                <a:ext cx="493676" cy="149235"/>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1" name="Freeform 23"/>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32" name="Freeform 24"/>
              <p:cNvSpPr>
                <a:spLocks noChangeArrowheads="1"/>
              </p:cNvSpPr>
              <p:nvPr/>
            </p:nvSpPr>
            <p:spPr bwMode="auto">
              <a:xfrm>
                <a:off x="2661049" y="3716445"/>
                <a:ext cx="493675" cy="149235"/>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3" name="Freeform 25"/>
              <p:cNvSpPr>
                <a:spLocks noChangeArrowheads="1"/>
              </p:cNvSpPr>
              <p:nvPr/>
            </p:nvSpPr>
            <p:spPr bwMode="auto">
              <a:xfrm>
                <a:off x="3073768" y="3716445"/>
                <a:ext cx="493675"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4" name="Freeform 26"/>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35" name="Freeform 27"/>
              <p:cNvSpPr>
                <a:spLocks noChangeArrowheads="1"/>
              </p:cNvSpPr>
              <p:nvPr/>
            </p:nvSpPr>
            <p:spPr bwMode="auto">
              <a:xfrm>
                <a:off x="3843646" y="3716444"/>
                <a:ext cx="493676"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6" name="Freeform 28"/>
              <p:cNvSpPr>
                <a:spLocks noChangeArrowheads="1"/>
              </p:cNvSpPr>
              <p:nvPr/>
            </p:nvSpPr>
            <p:spPr bwMode="auto">
              <a:xfrm>
                <a:off x="4203982" y="3716445"/>
                <a:ext cx="493675" cy="149235"/>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7" name="Freeform 29"/>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38" name="Freeform 30"/>
              <p:cNvSpPr>
                <a:spLocks noChangeArrowheads="1"/>
              </p:cNvSpPr>
              <p:nvPr/>
            </p:nvSpPr>
            <p:spPr bwMode="auto">
              <a:xfrm>
                <a:off x="490401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9" name="Freeform 31"/>
              <p:cNvSpPr>
                <a:spLocks noChangeArrowheads="1"/>
              </p:cNvSpPr>
              <p:nvPr/>
            </p:nvSpPr>
            <p:spPr bwMode="auto">
              <a:xfrm>
                <a:off x="5313560" y="3716445"/>
                <a:ext cx="495262" cy="149235"/>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0" name="Freeform 32"/>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grpSp>
        <p:nvGrpSpPr>
          <p:cNvPr id="20" name="Group 19"/>
          <p:cNvGrpSpPr/>
          <p:nvPr/>
        </p:nvGrpSpPr>
        <p:grpSpPr>
          <a:xfrm>
            <a:off x="440758" y="2290191"/>
            <a:ext cx="2960766" cy="3464948"/>
            <a:chOff x="1622655" y="2839745"/>
            <a:chExt cx="2960766" cy="3464948"/>
          </a:xfrm>
        </p:grpSpPr>
        <p:sp>
          <p:nvSpPr>
            <p:cNvPr id="2" name="Rounded Rectangle 1"/>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5" name="TextBox 14"/>
            <p:cNvSpPr txBox="1"/>
            <p:nvPr/>
          </p:nvSpPr>
          <p:spPr>
            <a:xfrm>
              <a:off x="1622655" y="4735033"/>
              <a:ext cx="2960766"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6" name="Picture 5"/>
            <p:cNvPicPr>
              <a:picLocks noChangeAspect="1"/>
            </p:cNvPicPr>
            <p:nvPr/>
          </p:nvPicPr>
          <p:blipFill rotWithShape="1">
            <a:blip r:embed="rId1"/>
            <a:srcRect l="22476" t="18935" r="17103" b="17189"/>
            <a:stretch>
              <a:fillRect/>
            </a:stretch>
          </p:blipFill>
          <p:spPr>
            <a:xfrm rot="1993427">
              <a:off x="2877330" y="3003117"/>
              <a:ext cx="1172078" cy="1239114"/>
            </a:xfrm>
            <a:prstGeom prst="rect">
              <a:avLst/>
            </a:prstGeom>
          </p:spPr>
        </p:pic>
      </p:grpSp>
      <p:grpSp>
        <p:nvGrpSpPr>
          <p:cNvPr id="124" name="Group 123"/>
          <p:cNvGrpSpPr/>
          <p:nvPr/>
        </p:nvGrpSpPr>
        <p:grpSpPr>
          <a:xfrm>
            <a:off x="4586457" y="2842813"/>
            <a:ext cx="2876042" cy="3398907"/>
            <a:chOff x="4606504" y="2859409"/>
            <a:chExt cx="2876042" cy="3398907"/>
          </a:xfrm>
        </p:grpSpPr>
        <p:sp>
          <p:nvSpPr>
            <p:cNvPr id="122" name="Rounded Rectangle 121"/>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8" name="TextBox 17"/>
            <p:cNvSpPr txBox="1"/>
            <p:nvPr/>
          </p:nvSpPr>
          <p:spPr>
            <a:xfrm>
              <a:off x="4606504" y="4688656"/>
              <a:ext cx="2876042"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Trình</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bày</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8" name="Picture 7"/>
            <p:cNvPicPr>
              <a:picLocks noChangeAspect="1"/>
            </p:cNvPicPr>
            <p:nvPr/>
          </p:nvPicPr>
          <p:blipFill rotWithShape="1">
            <a:blip r:embed="rId2"/>
            <a:srcRect t="8203" r="42023" b="38664"/>
            <a:stretch>
              <a:fillRect/>
            </a:stretch>
          </p:blipFill>
          <p:spPr>
            <a:xfrm>
              <a:off x="5515817" y="3035299"/>
              <a:ext cx="1196328" cy="1096373"/>
            </a:xfrm>
            <a:prstGeom prst="rect">
              <a:avLst/>
            </a:prstGeom>
          </p:spPr>
        </p:pic>
      </p:grpSp>
      <p:grpSp>
        <p:nvGrpSpPr>
          <p:cNvPr id="125" name="Group 124"/>
          <p:cNvGrpSpPr/>
          <p:nvPr/>
        </p:nvGrpSpPr>
        <p:grpSpPr>
          <a:xfrm>
            <a:off x="8120639" y="2290191"/>
            <a:ext cx="3504623" cy="3428432"/>
            <a:chOff x="7155300" y="2850434"/>
            <a:chExt cx="3504623" cy="3428432"/>
          </a:xfrm>
        </p:grpSpPr>
        <p:sp>
          <p:nvSpPr>
            <p:cNvPr id="123" name="Rounded Rectangle 122"/>
            <p:cNvSpPr>
              <a:spLocks noChangeAspect="1"/>
            </p:cNvSpPr>
            <p:nvPr/>
          </p:nvSpPr>
          <p:spPr>
            <a:xfrm>
              <a:off x="8130737" y="2850434"/>
              <a:ext cx="1478681" cy="14815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4" name="TextBox 13"/>
            <p:cNvSpPr txBox="1"/>
            <p:nvPr/>
          </p:nvSpPr>
          <p:spPr>
            <a:xfrm>
              <a:off x="7155300" y="4709206"/>
              <a:ext cx="3504623" cy="1569660"/>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Nunito Bold" charset="0"/>
                  <a:cs typeface="Times New Roman" panose="02020603050405020304" pitchFamily="18" charset="0"/>
                </a:rPr>
                <a:t>Sau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vi-VN"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9" name="Picture 18"/>
            <p:cNvPicPr>
              <a:picLocks noChangeAspect="1"/>
            </p:cNvPicPr>
            <p:nvPr/>
          </p:nvPicPr>
          <p:blipFill rotWithShape="1">
            <a:blip r:embed="rId3"/>
            <a:srcRect l="14984" t="7824"/>
            <a:stretch>
              <a:fillRect/>
            </a:stretch>
          </p:blipFill>
          <p:spPr>
            <a:xfrm>
              <a:off x="8292701" y="2947604"/>
              <a:ext cx="1224759" cy="1327917"/>
            </a:xfrm>
            <a:prstGeom prst="rect">
              <a:avLst/>
            </a:prstGeom>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anim calcmode="lin" valueType="num">
                                      <p:cBhvr>
                                        <p:cTn id="27" dur="1000" fill="hold"/>
                                        <p:tgtEl>
                                          <p:spTgt spid="125"/>
                                        </p:tgtEl>
                                        <p:attrNameLst>
                                          <p:attrName>ppt_x</p:attrName>
                                        </p:attrNameLst>
                                      </p:cBhvr>
                                      <p:tavLst>
                                        <p:tav tm="0">
                                          <p:val>
                                            <p:strVal val="#ppt_x"/>
                                          </p:val>
                                        </p:tav>
                                        <p:tav tm="100000">
                                          <p:val>
                                            <p:strVal val="#ppt_x"/>
                                          </p:val>
                                        </p:tav>
                                      </p:tavLst>
                                    </p:anim>
                                    <p:anim calcmode="lin" valueType="num">
                                      <p:cBhvr>
                                        <p:cTn id="28"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0206" y="1717016"/>
            <a:ext cx="3736865" cy="2156651"/>
            <a:chOff x="288339" y="889653"/>
            <a:chExt cx="3736865" cy="1299575"/>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8684" r="11491" b="56505"/>
            <a:stretch>
              <a:fillRect/>
            </a:stretch>
          </p:blipFill>
          <p:spPr>
            <a:xfrm>
              <a:off x="288339" y="889653"/>
              <a:ext cx="3630305" cy="1299575"/>
            </a:xfrm>
            <a:prstGeom prst="rect">
              <a:avLst/>
            </a:prstGeom>
          </p:spPr>
        </p:pic>
        <p:sp>
          <p:nvSpPr>
            <p:cNvPr id="5" name="文本框 4"/>
            <p:cNvSpPr txBox="1"/>
            <p:nvPr/>
          </p:nvSpPr>
          <p:spPr>
            <a:xfrm>
              <a:off x="515335" y="1207772"/>
              <a:ext cx="3509869" cy="27819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a. Chuẩn bị nội dung nói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p:cNvGrpSpPr/>
          <p:nvPr/>
        </p:nvGrpSpPr>
        <p:grpSpPr>
          <a:xfrm>
            <a:off x="7512837" y="2181193"/>
            <a:ext cx="3842278" cy="1228298"/>
            <a:chOff x="7582751" y="1967905"/>
            <a:chExt cx="4794268" cy="1228298"/>
          </a:xfrm>
        </p:grpSpPr>
        <p:pic>
          <p:nvPicPr>
            <p:cNvPr id="10" name="图片 9"/>
            <p:cNvPicPr>
              <a:picLocks noChangeAspect="1"/>
            </p:cNvPicPr>
            <p:nvPr/>
          </p:nvPicPr>
          <p:blipFill rotWithShape="1">
            <a:blip r:embed="rId1" cstate="hqprint">
              <a:extLst>
                <a:ext uri="{28A0092B-C50C-407E-A947-70E740481C1C}">
                  <a14:useLocalDpi xmlns:a14="http://schemas.microsoft.com/office/drawing/2010/main" val="0"/>
                </a:ext>
              </a:extLst>
            </a:blip>
            <a:srcRect l="9536" t="57112" r="11839" b="1779"/>
            <a:stretch>
              <a:fillRect/>
            </a:stretch>
          </p:blipFill>
          <p:spPr>
            <a:xfrm>
              <a:off x="7582751" y="1967905"/>
              <a:ext cx="4794268" cy="1228298"/>
            </a:xfrm>
            <a:prstGeom prst="rect">
              <a:avLst/>
            </a:prstGeom>
          </p:spPr>
        </p:pic>
        <p:sp>
          <p:nvSpPr>
            <p:cNvPr id="11" name="文本框 10"/>
            <p:cNvSpPr txBox="1"/>
            <p:nvPr/>
          </p:nvSpPr>
          <p:spPr>
            <a:xfrm>
              <a:off x="7941896" y="2224990"/>
              <a:ext cx="4435123" cy="46037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a:fillRect/>
          </a:stretch>
        </p:blipFill>
        <p:spPr>
          <a:xfrm>
            <a:off x="983655" y="550650"/>
            <a:ext cx="718619" cy="774250"/>
          </a:xfrm>
          <a:prstGeom prst="rect">
            <a:avLst/>
          </a:prstGeom>
        </p:spPr>
      </p:pic>
      <p:sp>
        <p:nvSpPr>
          <p:cNvPr id="20" name="文本框 14"/>
          <p:cNvSpPr txBox="1"/>
          <p:nvPr/>
        </p:nvSpPr>
        <p:spPr>
          <a:xfrm>
            <a:off x="1863066" y="657337"/>
            <a:ext cx="3170328"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Trước khi nói</a:t>
            </a:r>
            <a:endPar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p:cNvCxnSpPr/>
          <p:nvPr/>
        </p:nvCxnSpPr>
        <p:spPr>
          <a:xfrm>
            <a:off x="1863066" y="1354856"/>
            <a:ext cx="332133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200" y="2438400"/>
            <a:ext cx="3896995" cy="4001770"/>
          </a:xfrm>
          <a:prstGeom prst="rect">
            <a:avLst/>
          </a:prstGeom>
        </p:spPr>
      </p:pic>
      <p:pic>
        <p:nvPicPr>
          <p:cNvPr id="18" name="图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10980850" y="-60932"/>
            <a:ext cx="1050530" cy="1223163"/>
          </a:xfrm>
          <a:prstGeom prst="rect">
            <a:avLst/>
          </a:prstGeom>
        </p:spPr>
      </p:pic>
      <p:pic>
        <p:nvPicPr>
          <p:cNvPr id="23" name="图片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pic>
        <p:nvPicPr>
          <p:cNvPr id="30" name="图片 9"/>
          <p:cNvPicPr>
            <a:picLocks noChangeAspect="1"/>
          </p:cNvPicPr>
          <p:nvPr/>
        </p:nvPicPr>
        <p:blipFill rotWithShape="1">
          <a:blip r:embed="rId1" cstate="hqprint">
            <a:extLst>
              <a:ext uri="{28A0092B-C50C-407E-A947-70E740481C1C}">
                <a14:useLocalDpi xmlns:a14="http://schemas.microsoft.com/office/drawing/2010/main" val="0"/>
              </a:ext>
            </a:extLst>
          </a:blip>
          <a:srcRect l="9536" t="57112" r="11839" b="1779"/>
          <a:stretch>
            <a:fillRect/>
          </a:stretch>
        </p:blipFill>
        <p:spPr>
          <a:xfrm>
            <a:off x="7512837" y="4340429"/>
            <a:ext cx="3842278" cy="1228298"/>
          </a:xfrm>
          <a:prstGeom prst="rect">
            <a:avLst/>
          </a:prstGeom>
        </p:spPr>
      </p:pic>
      <p:sp>
        <p:nvSpPr>
          <p:cNvPr id="31" name="文本框 10"/>
          <p:cNvSpPr txBox="1"/>
          <p:nvPr/>
        </p:nvSpPr>
        <p:spPr>
          <a:xfrm>
            <a:off x="7800667" y="4630306"/>
            <a:ext cx="3554448" cy="46037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Kiểm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p:cNvGrpSpPr/>
          <p:nvPr/>
        </p:nvGrpSpPr>
        <p:grpSpPr>
          <a:xfrm>
            <a:off x="583451" y="1557867"/>
            <a:ext cx="2347260" cy="3622696"/>
            <a:chOff x="2268265" y="2839745"/>
            <a:chExt cx="2045267" cy="3232475"/>
          </a:xfrm>
        </p:grpSpPr>
        <p:sp>
          <p:nvSpPr>
            <p:cNvPr id="179" name="Rounded Rectangle 1"/>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Times New Roman" panose="02020603050405020304" pitchFamily="18" charset="0"/>
                <a:cs typeface="Times New Roman" panose="02020603050405020304" pitchFamily="18" charset="0"/>
              </a:endParaRPr>
            </a:p>
          </p:txBody>
        </p:sp>
        <p:sp>
          <p:nvSpPr>
            <p:cNvPr id="180" name="TextBox 179"/>
            <p:cNvSpPr txBox="1"/>
            <p:nvPr/>
          </p:nvSpPr>
          <p:spPr>
            <a:xfrm>
              <a:off x="2268265" y="4671637"/>
              <a:ext cx="2045267" cy="1400583"/>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81" name="Picture 180"/>
            <p:cNvPicPr>
              <a:picLocks noChangeAspect="1"/>
            </p:cNvPicPr>
            <p:nvPr/>
          </p:nvPicPr>
          <p:blipFill rotWithShape="1">
            <a:blip r:embed="rId1"/>
            <a:srcRect l="22476" t="18935" r="17103" b="17189"/>
            <a:stretch>
              <a:fillRect/>
            </a:stretch>
          </p:blipFill>
          <p:spPr>
            <a:xfrm rot="1993427">
              <a:off x="2877330" y="3003117"/>
              <a:ext cx="1172078" cy="1239114"/>
            </a:xfrm>
            <a:prstGeom prst="rect">
              <a:avLst/>
            </a:prstGeom>
          </p:spPr>
        </p:pic>
      </p:grpSp>
      <p:grpSp>
        <p:nvGrpSpPr>
          <p:cNvPr id="183" name="Google Shape;253;p39"/>
          <p:cNvGrpSpPr/>
          <p:nvPr/>
        </p:nvGrpSpPr>
        <p:grpSpPr>
          <a:xfrm>
            <a:off x="2898089" y="621898"/>
            <a:ext cx="7130643" cy="903287"/>
            <a:chOff x="4283067" y="1135500"/>
            <a:chExt cx="5195135" cy="970500"/>
          </a:xfrm>
        </p:grpSpPr>
        <p:sp>
          <p:nvSpPr>
            <p:cNvPr id="184" name="Google Shape;254;p39"/>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5" name="Google Shape;255;p39"/>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6" name="Google Shape;256;p39"/>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latin typeface="Times New Roman" panose="02020603050405020304" pitchFamily="18" charset="0"/>
                <a:cs typeface="Times New Roman" panose="02020603050405020304" pitchFamily="18" charset="0"/>
              </a:endParaRPr>
            </a:p>
          </p:txBody>
        </p:sp>
      </p:grpSp>
      <p:sp>
        <p:nvSpPr>
          <p:cNvPr id="191" name="TextBox 190"/>
          <p:cNvSpPr txBox="1"/>
          <p:nvPr/>
        </p:nvSpPr>
        <p:spPr>
          <a:xfrm>
            <a:off x="4242603" y="780694"/>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3" name="TextBox 192"/>
          <p:cNvSpPr txBox="1"/>
          <p:nvPr/>
        </p:nvSpPr>
        <p:spPr>
          <a:xfrm>
            <a:off x="2998479" y="2103723"/>
            <a:ext cx="7110897" cy="1814830"/>
          </a:xfrm>
          <a:prstGeom prst="rect">
            <a:avLst/>
          </a:prstGeom>
          <a:noFill/>
        </p:spPr>
        <p:txBody>
          <a:bodyPr wrap="square" rtlCol="0">
            <a:spAutoFit/>
          </a:bodyPr>
          <a:lstStyle/>
          <a:p>
            <a:pPr indent="0" algn="just">
              <a:buFontTx/>
              <a:buNone/>
            </a:pPr>
            <a:r>
              <a:rPr sz="2800" b="1">
                <a:latin typeface="Times New Roman" panose="02020603050405020304" pitchFamily="18" charset="0"/>
                <a:cs typeface="Times New Roman" panose="02020603050405020304" pitchFamily="18" charset="0"/>
              </a:rPr>
              <a:t>+ Mục đích: Nghe và tóm tắt nội dung của câu chuyện tưởng tượng</a:t>
            </a:r>
            <a:endParaRPr sz="2800" b="1">
              <a:latin typeface="Times New Roman" panose="02020603050405020304" pitchFamily="18" charset="0"/>
              <a:cs typeface="Times New Roman" panose="02020603050405020304" pitchFamily="18" charset="0"/>
            </a:endParaRPr>
          </a:p>
          <a:p>
            <a:pPr indent="0" algn="just">
              <a:buFontTx/>
              <a:buNone/>
            </a:pPr>
            <a:r>
              <a:rPr sz="2800" b="1">
                <a:latin typeface="Times New Roman" panose="02020603050405020304" pitchFamily="18" charset="0"/>
                <a:cs typeface="Times New Roman" panose="02020603050405020304" pitchFamily="18" charset="0"/>
              </a:rPr>
              <a:t>+ Cách làm: Đọc lại nhiều lần bài viết để nắm chắc những nội dung quan trọng </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randombar(horizontal)">
                                      <p:cBhvr>
                                        <p:cTn id="14" dur="500"/>
                                        <p:tgtEl>
                                          <p:spTgt spid="18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randombar(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hqprint">
            <a:extLst>
              <a:ext uri="{28A0092B-C50C-407E-A947-70E740481C1C}">
                <a14:useLocalDpi xmlns:a14="http://schemas.microsoft.com/office/drawing/2010/main" val="0"/>
              </a:ext>
            </a:extLst>
          </a:blip>
          <a:srcRect l="8684" r="11491" b="56505"/>
          <a:stretch>
            <a:fillRect/>
          </a:stretch>
        </p:blipFill>
        <p:spPr>
          <a:xfrm>
            <a:off x="318782" y="2311284"/>
            <a:ext cx="4007567" cy="1339805"/>
          </a:xfrm>
          <a:prstGeom prst="rect">
            <a:avLst/>
          </a:prstGeom>
        </p:spPr>
      </p:pic>
      <p:pic>
        <p:nvPicPr>
          <p:cNvPr id="10" name="图片 9"/>
          <p:cNvPicPr>
            <a:picLocks noChangeAspect="1"/>
          </p:cNvPicPr>
          <p:nvPr/>
        </p:nvPicPr>
        <p:blipFill rotWithShape="1">
          <a:blip r:embed="rId1" cstate="hqprint">
            <a:extLst>
              <a:ext uri="{28A0092B-C50C-407E-A947-70E740481C1C}">
                <a14:useLocalDpi xmlns:a14="http://schemas.microsoft.com/office/drawing/2010/main" val="0"/>
              </a:ext>
            </a:extLst>
          </a:blip>
          <a:srcRect l="9536" t="57112" r="11839" b="1779"/>
          <a:stretch>
            <a:fillRect/>
          </a:stretch>
        </p:blipFill>
        <p:spPr>
          <a:xfrm>
            <a:off x="7593563" y="1870073"/>
            <a:ext cx="3422487" cy="1285998"/>
          </a:xfrm>
          <a:prstGeom prst="rect">
            <a:avLst/>
          </a:prstGeom>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9536" t="57112" r="11839" b="1779"/>
          <a:stretch>
            <a:fillRect/>
          </a:stretch>
        </p:blipFill>
        <p:spPr>
          <a:xfrm>
            <a:off x="7632631" y="4112380"/>
            <a:ext cx="3575714" cy="1126985"/>
          </a:xfrm>
          <a:prstGeom prst="rect">
            <a:avLst/>
          </a:prstGeom>
        </p:spPr>
      </p:pic>
      <p:pic>
        <p:nvPicPr>
          <p:cNvPr id="19"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a:fillRect/>
          </a:stretch>
        </p:blipFill>
        <p:spPr>
          <a:xfrm>
            <a:off x="983655" y="550650"/>
            <a:ext cx="718619" cy="774250"/>
          </a:xfrm>
          <a:prstGeom prst="rect">
            <a:avLst/>
          </a:prstGeom>
        </p:spPr>
      </p:pic>
      <p:sp>
        <p:nvSpPr>
          <p:cNvPr id="20" name="文本框 14"/>
          <p:cNvSpPr txBox="1"/>
          <p:nvPr/>
        </p:nvSpPr>
        <p:spPr>
          <a:xfrm>
            <a:off x="1863067" y="657337"/>
            <a:ext cx="3405220"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luyện</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p:cNvSpPr/>
          <p:nvPr/>
        </p:nvSpPr>
        <p:spPr>
          <a:xfrm>
            <a:off x="7974212" y="2025460"/>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74212" y="4245698"/>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580006" y="2498035"/>
            <a:ext cx="3419766" cy="8299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 các bạn trong nhóm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p:cNvPicPr>
            <a:picLocks noChangeAspect="1"/>
          </p:cNvPicPr>
          <p:nvPr/>
        </p:nvPicPr>
        <p:blipFill rotWithShape="1">
          <a:blip r:embed="rId1" cstate="print">
            <a:extLst>
              <a:ext uri="{28A0092B-C50C-407E-A947-70E740481C1C}">
                <a14:useLocalDpi xmlns:a14="http://schemas.microsoft.com/office/drawing/2010/main" val="0"/>
              </a:ext>
            </a:extLst>
          </a:blip>
          <a:srcRect t="11757" r="76431"/>
          <a:stretch>
            <a:fillRect/>
          </a:stretch>
        </p:blipFill>
        <p:spPr>
          <a:xfrm>
            <a:off x="983655" y="550650"/>
            <a:ext cx="718619" cy="774250"/>
          </a:xfrm>
          <a:prstGeom prst="rect">
            <a:avLst/>
          </a:prstGeom>
        </p:spPr>
      </p:pic>
      <p:sp>
        <p:nvSpPr>
          <p:cNvPr id="20" name="文本框 14"/>
          <p:cNvSpPr txBox="1"/>
          <p:nvPr/>
        </p:nvSpPr>
        <p:spPr>
          <a:xfrm>
            <a:off x="1863067" y="657337"/>
            <a:ext cx="41157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Kiểm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2" name="Picture 1"/>
          <p:cNvPicPr>
            <a:picLocks noChangeAspect="1"/>
          </p:cNvPicPr>
          <p:nvPr>
            <p:custDataLst>
              <p:tags r:id="rId3"/>
            </p:custDataLst>
          </p:nvPr>
        </p:nvPicPr>
        <p:blipFill>
          <a:blip r:embed="rId4"/>
          <a:stretch>
            <a:fillRect/>
          </a:stretch>
        </p:blipFill>
        <p:spPr>
          <a:xfrm>
            <a:off x="246380" y="1628775"/>
            <a:ext cx="11626850" cy="4731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p:nvPr/>
        </p:nvSpPr>
        <p:spPr>
          <a:xfrm>
            <a:off x="414092" y="203982"/>
            <a:ext cx="580382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Trình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bày</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 nghe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 name="Picture 1"/>
          <p:cNvPicPr>
            <a:picLocks noChangeAspect="1"/>
          </p:cNvPicPr>
          <p:nvPr>
            <p:custDataLst>
              <p:tags r:id="rId1"/>
            </p:custDataLst>
          </p:nvPr>
        </p:nvPicPr>
        <p:blipFill>
          <a:blip r:embed="rId2"/>
          <a:stretch>
            <a:fillRect/>
          </a:stretch>
        </p:blipFill>
        <p:spPr>
          <a:xfrm>
            <a:off x="271780" y="762000"/>
            <a:ext cx="11919585"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p:cNvPicPr>
            <a:picLocks noChangeAspect="1"/>
          </p:cNvPicPr>
          <p:nvPr/>
        </p:nvPicPr>
        <p:blipFill>
          <a:blip r:embed="rId2"/>
          <a:stretch>
            <a:fillRect/>
          </a:stretch>
        </p:blipFill>
        <p:spPr>
          <a:xfrm>
            <a:off x="606801" y="1806266"/>
            <a:ext cx="4330467" cy="3127296"/>
          </a:xfrm>
          <a:prstGeom prst="rect">
            <a:avLst/>
          </a:prstGeom>
        </p:spPr>
      </p:pic>
      <p:pic>
        <p:nvPicPr>
          <p:cNvPr id="24"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66806"/>
          <a:stretch>
            <a:fillRect/>
          </a:stretch>
        </p:blipFill>
        <p:spPr>
          <a:xfrm>
            <a:off x="6687658" y="827270"/>
            <a:ext cx="4896906" cy="1279984"/>
          </a:xfrm>
          <a:prstGeom prst="rect">
            <a:avLst/>
          </a:prstGeom>
        </p:spPr>
      </p:pic>
      <p:sp>
        <p:nvSpPr>
          <p:cNvPr id="28" name="文本框 16"/>
          <p:cNvSpPr txBox="1"/>
          <p:nvPr/>
        </p:nvSpPr>
        <p:spPr bwMode="auto">
          <a:xfrm>
            <a:off x="6977383" y="1204721"/>
            <a:ext cx="4330467"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Cầu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thị</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nghiêm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túc</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lắng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nghe</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đánh</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giá</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bài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nói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của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bạn</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66806"/>
          <a:stretch>
            <a:fillRect/>
          </a:stretch>
        </p:blipFill>
        <p:spPr>
          <a:xfrm>
            <a:off x="6792243" y="2312488"/>
            <a:ext cx="4814613" cy="1046442"/>
          </a:xfrm>
          <a:prstGeom prst="rect">
            <a:avLst/>
          </a:prstGeom>
        </p:spPr>
      </p:pic>
      <p:sp>
        <p:nvSpPr>
          <p:cNvPr id="32" name="文本框 16"/>
          <p:cNvSpPr txBox="1"/>
          <p:nvPr/>
        </p:nvSpPr>
        <p:spPr bwMode="auto">
          <a:xfrm>
            <a:off x="7100158" y="2693803"/>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Lựa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câu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hỏi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để</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phản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hồi</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881" y="3552244"/>
            <a:ext cx="1306050" cy="1036327"/>
          </a:xfrm>
          <a:prstGeom prst="rect">
            <a:avLst/>
          </a:prstGeom>
        </p:spPr>
      </p:pic>
      <p:pic>
        <p:nvPicPr>
          <p:cNvPr id="34"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66806"/>
          <a:stretch>
            <a:fillRect/>
          </a:stretch>
        </p:blipFill>
        <p:spPr>
          <a:xfrm>
            <a:off x="6598880" y="3536783"/>
            <a:ext cx="5096754" cy="1046442"/>
          </a:xfrm>
          <a:prstGeom prst="rect">
            <a:avLst/>
          </a:prstGeom>
        </p:spPr>
      </p:pic>
      <p:sp>
        <p:nvSpPr>
          <p:cNvPr id="35" name="文本框 16"/>
          <p:cNvSpPr txBox="1"/>
          <p:nvPr/>
        </p:nvSpPr>
        <p:spPr bwMode="auto">
          <a:xfrm>
            <a:off x="6802693" y="3856743"/>
            <a:ext cx="5026742"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Trao</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2"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932" y="4875456"/>
            <a:ext cx="1306050" cy="1036327"/>
          </a:xfrm>
          <a:prstGeom prst="rect">
            <a:avLst/>
          </a:prstGeom>
        </p:spPr>
      </p:pic>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66806"/>
          <a:stretch>
            <a:fillRect/>
          </a:stretch>
        </p:blipFill>
        <p:spPr>
          <a:xfrm>
            <a:off x="6571931" y="4868787"/>
            <a:ext cx="5123703" cy="1046442"/>
          </a:xfrm>
          <a:prstGeom prst="rect">
            <a:avLst/>
          </a:prstGeom>
        </p:spPr>
      </p:pic>
      <p:sp>
        <p:nvSpPr>
          <p:cNvPr id="27" name="文本框 16"/>
          <p:cNvSpPr txBox="1"/>
          <p:nvPr/>
        </p:nvSpPr>
        <p:spPr bwMode="auto">
          <a:xfrm>
            <a:off x="6775743" y="5179955"/>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Tôn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trọng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đóng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góp</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
        <p:nvSpPr>
          <p:cNvPr id="3" name="Text Box 2"/>
          <p:cNvSpPr txBox="1"/>
          <p:nvPr/>
        </p:nvSpPr>
        <p:spPr>
          <a:xfrm>
            <a:off x="2494915" y="3359150"/>
            <a:ext cx="2037715" cy="1224280"/>
          </a:xfrm>
          <a:prstGeom prst="rect">
            <a:avLst/>
          </a:prstGeom>
        </p:spPr>
        <p:txBody>
          <a:bodyPr wrap="square">
            <a:noAutofit/>
          </a:bodyPr>
          <a:p>
            <a:pPr algn="ctr" defTabSz="266700">
              <a:lnSpc>
                <a:spcPct val="107000"/>
              </a:lnSpc>
              <a:spcAft>
                <a:spcPts val="800"/>
              </a:spcAft>
            </a:pPr>
            <a:r>
              <a:rPr lang="en-US" sz="2400" b="1">
                <a:solidFill>
                  <a:srgbClr val="0070C0"/>
                </a:solidFill>
                <a:latin typeface="Times New Roman" panose="02020603050405020304"/>
                <a:ea typeface="SimSun" panose="02010600030101010101" pitchFamily="2" charset="-122"/>
              </a:rPr>
              <a:t>YÊU CẦU NGƯỜI NGHE</a:t>
            </a:r>
            <a:endParaRPr lang="en-US" sz="2400" b="1">
              <a:solidFill>
                <a:srgbClr val="0070C0"/>
              </a:solidFill>
              <a:latin typeface="Times New Roman" panose="020206030504050203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1"/>
            </p:custDataLst>
          </p:nvPr>
        </p:nvGraphicFramePr>
        <p:xfrm>
          <a:off x="186055" y="10795"/>
          <a:ext cx="11809095" cy="6830060"/>
        </p:xfrm>
        <a:graphic>
          <a:graphicData uri="http://schemas.openxmlformats.org/drawingml/2006/table">
            <a:tbl>
              <a:tblPr/>
              <a:tblGrid>
                <a:gridCol w="855345"/>
                <a:gridCol w="8462645"/>
                <a:gridCol w="1200785"/>
                <a:gridCol w="1290320"/>
              </a:tblGrid>
              <a:tr h="453390">
                <a:tc gridSpan="4">
                  <a:txBody>
                    <a:bodyPr/>
                    <a:p>
                      <a:pPr marL="68580" indent="0" algn="ctr">
                        <a:lnSpc>
                          <a:spcPct val="107000"/>
                        </a:lnSpc>
                        <a:spcBef>
                          <a:spcPct val="0"/>
                        </a:spcBef>
                        <a:spcAft>
                          <a:spcPct val="0"/>
                        </a:spcAft>
                      </a:pPr>
                      <a:r>
                        <a:rPr sz="2400" b="1">
                          <a:latin typeface="Times New Roman" panose="02020603050405020304"/>
                          <a:ea typeface="Calibri" panose="020F0502020204030204"/>
                        </a:rPr>
                        <a:t>PHIẾU ĐÁNH GIÁ BÀI NÓI</a:t>
                      </a:r>
                      <a:endParaRPr sz="2400" b="1">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782320">
                <a:tc>
                  <a:txBody>
                    <a:bodyPr/>
                    <a:p>
                      <a:pPr marL="68580" indent="0" algn="ctr">
                        <a:lnSpc>
                          <a:spcPct val="107000"/>
                        </a:lnSpc>
                        <a:spcBef>
                          <a:spcPct val="0"/>
                        </a:spcBef>
                        <a:spcAft>
                          <a:spcPct val="0"/>
                        </a:spcAft>
                      </a:pPr>
                      <a:r>
                        <a:rPr sz="2400">
                          <a:latin typeface="Times New Roman" panose="02020603050405020304"/>
                          <a:ea typeface="Calibri" panose="020F0502020204030204"/>
                        </a:rPr>
                        <a:t>STT</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Tiêu chí</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Điểm tối đa</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Điểm đánh giá</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5445">
                <a:tc gridSpan="4">
                  <a:txBody>
                    <a:bodyPr/>
                    <a:p>
                      <a:pPr marL="68580" indent="0" algn="ctr">
                        <a:lnSpc>
                          <a:spcPct val="107000"/>
                        </a:lnSpc>
                        <a:spcBef>
                          <a:spcPct val="0"/>
                        </a:spcBef>
                        <a:spcAft>
                          <a:spcPct val="0"/>
                        </a:spcAft>
                      </a:pPr>
                      <a:r>
                        <a:rPr sz="2400" b="1">
                          <a:latin typeface="Times New Roman" panose="02020603050405020304"/>
                          <a:ea typeface="Calibri" panose="020F0502020204030204"/>
                        </a:rPr>
                        <a:t>Nội dung câu chuyện được kể</a:t>
                      </a:r>
                      <a:endParaRPr sz="2400" b="1">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456565">
                <a:tc>
                  <a:txBody>
                    <a:bodyPr/>
                    <a:p>
                      <a:pPr marL="68580" indent="0" algn="just">
                        <a:lnSpc>
                          <a:spcPct val="107000"/>
                        </a:lnSpc>
                        <a:spcBef>
                          <a:spcPct val="0"/>
                        </a:spcBef>
                        <a:spcAft>
                          <a:spcPct val="0"/>
                        </a:spcAft>
                      </a:pPr>
                      <a:r>
                        <a:rPr sz="2400">
                          <a:latin typeface="Times New Roman" panose="02020603050405020304"/>
                          <a:ea typeface="Calibri" panose="020F0502020204030204"/>
                        </a:rPr>
                        <a:t>1</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Câu chuyện được kể có nhan đề</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0.5</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565">
                <a:tc>
                  <a:txBody>
                    <a:bodyPr/>
                    <a:p>
                      <a:pPr marL="68580" indent="0" algn="just">
                        <a:lnSpc>
                          <a:spcPct val="107000"/>
                        </a:lnSpc>
                        <a:spcBef>
                          <a:spcPct val="0"/>
                        </a:spcBef>
                        <a:spcAft>
                          <a:spcPct val="0"/>
                        </a:spcAft>
                      </a:pPr>
                      <a:r>
                        <a:rPr sz="2400">
                          <a:latin typeface="Times New Roman" panose="02020603050405020304"/>
                          <a:ea typeface="Calibri" panose="020F0502020204030204"/>
                        </a:rPr>
                        <a:t>2</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Bối cảnh câu chuyện cụ thể: không gian, thời gian</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1.5</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793750">
                <a:tc>
                  <a:txBody>
                    <a:bodyPr/>
                    <a:p>
                      <a:pPr marL="68580" indent="0" algn="just">
                        <a:lnSpc>
                          <a:spcPct val="107000"/>
                        </a:lnSpc>
                        <a:spcBef>
                          <a:spcPct val="0"/>
                        </a:spcBef>
                        <a:spcAft>
                          <a:spcPct val="0"/>
                        </a:spcAft>
                      </a:pPr>
                      <a:r>
                        <a:rPr sz="2400">
                          <a:latin typeface="Times New Roman" panose="02020603050405020304"/>
                          <a:ea typeface="Calibri" panose="020F0502020204030204"/>
                        </a:rPr>
                        <a:t>3</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Hệ thống các nhân vật được kể qua ngoại hình, lời nói, hành động…</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2.5</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76885">
                <a:tc>
                  <a:txBody>
                    <a:bodyPr/>
                    <a:p>
                      <a:pPr marL="68580" indent="0" algn="just">
                        <a:lnSpc>
                          <a:spcPct val="107000"/>
                        </a:lnSpc>
                        <a:spcBef>
                          <a:spcPct val="0"/>
                        </a:spcBef>
                        <a:spcAft>
                          <a:spcPct val="0"/>
                        </a:spcAft>
                      </a:pPr>
                      <a:r>
                        <a:rPr sz="2400">
                          <a:latin typeface="Times New Roman" panose="02020603050405020304"/>
                          <a:ea typeface="Calibri" panose="020F0502020204030204"/>
                        </a:rPr>
                        <a:t>4</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Hệ thống các sự kiện hợp lí, có liên kết</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2.5</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5445">
                <a:tc gridSpan="4">
                  <a:txBody>
                    <a:bodyPr/>
                    <a:p>
                      <a:pPr marL="68580" indent="0" algn="ctr">
                        <a:lnSpc>
                          <a:spcPct val="107000"/>
                        </a:lnSpc>
                        <a:spcBef>
                          <a:spcPct val="0"/>
                        </a:spcBef>
                        <a:spcAft>
                          <a:spcPct val="0"/>
                        </a:spcAft>
                      </a:pPr>
                      <a:r>
                        <a:rPr sz="2400" b="1">
                          <a:latin typeface="Times New Roman" panose="02020603050405020304"/>
                          <a:ea typeface="Calibri" panose="020F0502020204030204"/>
                        </a:rPr>
                        <a:t>Trình bày câu chuyện</a:t>
                      </a:r>
                      <a:endParaRPr sz="2400" b="1">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805180">
                <a:tc>
                  <a:txBody>
                    <a:bodyPr/>
                    <a:p>
                      <a:pPr marL="68580" indent="0" algn="just">
                        <a:lnSpc>
                          <a:spcPct val="107000"/>
                        </a:lnSpc>
                        <a:spcBef>
                          <a:spcPct val="0"/>
                        </a:spcBef>
                        <a:spcAft>
                          <a:spcPct val="0"/>
                        </a:spcAft>
                      </a:pPr>
                      <a:r>
                        <a:rPr sz="2400">
                          <a:latin typeface="Times New Roman" panose="02020603050405020304"/>
                          <a:ea typeface="Calibri" panose="020F0502020204030204"/>
                        </a:rPr>
                        <a:t>5</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Người nói kể lại câu chuyện diễn cảm, sử dụng ngôn ngữ, giọng điệu phù hợp</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0.5</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565">
                <a:tc>
                  <a:txBody>
                    <a:bodyPr/>
                    <a:p>
                      <a:pPr marL="68580" indent="0" algn="just">
                        <a:lnSpc>
                          <a:spcPct val="107000"/>
                        </a:lnSpc>
                        <a:spcBef>
                          <a:spcPct val="0"/>
                        </a:spcBef>
                        <a:spcAft>
                          <a:spcPct val="0"/>
                        </a:spcAft>
                      </a:pPr>
                      <a:r>
                        <a:rPr sz="2400">
                          <a:latin typeface="Times New Roman" panose="02020603050405020304"/>
                          <a:ea typeface="Calibri" panose="020F0502020204030204"/>
                        </a:rPr>
                        <a:t>6</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Sử dụng ngôn ngữ hình thể, cử chỉ, điệu bộ …</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1.0</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76555">
                <a:tc>
                  <a:txBody>
                    <a:bodyPr/>
                    <a:p>
                      <a:pPr marL="68580" indent="0" algn="just">
                        <a:lnSpc>
                          <a:spcPct val="107000"/>
                        </a:lnSpc>
                        <a:spcBef>
                          <a:spcPct val="0"/>
                        </a:spcBef>
                        <a:spcAft>
                          <a:spcPct val="0"/>
                        </a:spcAft>
                      </a:pPr>
                      <a:r>
                        <a:rPr sz="2400">
                          <a:latin typeface="Times New Roman" panose="02020603050405020304"/>
                          <a:ea typeface="Calibri" panose="020F0502020204030204"/>
                        </a:rPr>
                        <a:t>7</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Tự tin, có sự tương tác với người nghe</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0.5</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565">
                <a:tc>
                  <a:txBody>
                    <a:bodyPr/>
                    <a:p>
                      <a:pPr marL="68580" indent="0" algn="just">
                        <a:lnSpc>
                          <a:spcPct val="107000"/>
                        </a:lnSpc>
                        <a:spcBef>
                          <a:spcPct val="0"/>
                        </a:spcBef>
                        <a:spcAft>
                          <a:spcPct val="0"/>
                        </a:spcAft>
                      </a:pPr>
                      <a:r>
                        <a:rPr sz="2400">
                          <a:latin typeface="Times New Roman" panose="02020603050405020304"/>
                          <a:ea typeface="Calibri" panose="020F0502020204030204"/>
                        </a:rPr>
                        <a:t>8</a:t>
                      </a:r>
                      <a:endParaRPr sz="2400">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400">
                          <a:latin typeface="Times New Roman" panose="02020603050405020304"/>
                          <a:ea typeface="Calibri" panose="020F0502020204030204"/>
                        </a:rPr>
                        <a:t>Sử dụng các yếu tố bổ trợ: hình ảnh/ tranh/ sơ đồ/ powerpoint…</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ctr">
                        <a:lnSpc>
                          <a:spcPct val="107000"/>
                        </a:lnSpc>
                        <a:spcBef>
                          <a:spcPct val="0"/>
                        </a:spcBef>
                        <a:spcAft>
                          <a:spcPct val="0"/>
                        </a:spcAft>
                      </a:pPr>
                      <a:r>
                        <a:rPr sz="2400">
                          <a:latin typeface="Times New Roman" panose="02020603050405020304"/>
                          <a:ea typeface="Calibri" panose="020F0502020204030204"/>
                        </a:rPr>
                        <a:t>1.0</a:t>
                      </a:r>
                      <a:endParaRPr sz="2400">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lnSpc>
                          <a:spcPct val="107000"/>
                        </a:lnSpc>
                        <a:spcBef>
                          <a:spcPct val="0"/>
                        </a:spcBef>
                        <a:spcAft>
                          <a:spcPct val="0"/>
                        </a:spcAft>
                      </a:pPr>
                      <a:r>
                        <a:rPr sz="2800" b="1">
                          <a:latin typeface="Times New Roman" panose="02020603050405020304"/>
                          <a:ea typeface="Calibri" panose="020F0502020204030204"/>
                        </a:rPr>
                        <a:t> </a:t>
                      </a: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3390">
                <a:tc gridSpan="2">
                  <a:txBody>
                    <a:bodyPr/>
                    <a:p>
                      <a:pPr marL="68580" indent="0" algn="ctr">
                        <a:lnSpc>
                          <a:spcPct val="107000"/>
                        </a:lnSpc>
                        <a:spcBef>
                          <a:spcPct val="0"/>
                        </a:spcBef>
                        <a:spcAft>
                          <a:spcPct val="0"/>
                        </a:spcAft>
                      </a:pPr>
                      <a:r>
                        <a:rPr sz="2400" b="1">
                          <a:latin typeface="Times New Roman" panose="02020603050405020304"/>
                          <a:ea typeface="Calibri" panose="020F0502020204030204"/>
                        </a:rPr>
                        <a:t>Tổng:</a:t>
                      </a:r>
                      <a:endParaRPr sz="2400" b="1">
                        <a:latin typeface="Times New Roman" panose="02020603050405020304"/>
                        <a:ea typeface="Calibri" panose="020F0502020204030204"/>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a:txBody>
                    <a:bodyPr/>
                    <a:p>
                      <a:pPr marL="68580" indent="0" algn="just">
                        <a:lnSpc>
                          <a:spcPct val="107000"/>
                        </a:lnSpc>
                        <a:spcBef>
                          <a:spcPct val="0"/>
                        </a:spcBef>
                        <a:spcAft>
                          <a:spcPct val="0"/>
                        </a:spcAft>
                      </a:pPr>
                      <a:r>
                        <a:rPr sz="2400" b="1">
                          <a:latin typeface="Times New Roman" panose="02020603050405020304"/>
                          <a:ea typeface="Calibri" panose="020F0502020204030204"/>
                        </a:rPr>
                        <a:t> </a:t>
                      </a:r>
                      <a:endParaRPr sz="24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68580" indent="0" algn="just">
                        <a:spcBef>
                          <a:spcPct val="0"/>
                        </a:spcBef>
                        <a:spcAft>
                          <a:spcPct val="0"/>
                        </a:spcAft>
                      </a:pPr>
                      <a:endParaRPr sz="2800" b="1">
                        <a:latin typeface="Times New Roman" panose="02020603050405020304"/>
                        <a:ea typeface="Calibri" panose="020F0502020204030204"/>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p:cNvPicPr>
            <a:picLocks noChangeAspect="1"/>
          </p:cNvPicPr>
          <p:nvPr/>
        </p:nvPicPr>
        <p:blipFill rotWithShape="1">
          <a:blip r:embed="rId1" cstate="print">
            <a:extLst>
              <a:ext uri="{28A0092B-C50C-407E-A947-70E740481C1C}">
                <a14:useLocalDpi xmlns:a14="http://schemas.microsoft.com/office/drawing/2010/main" val="0"/>
              </a:ext>
            </a:extLst>
          </a:blip>
          <a:srcRect t="11757" r="76431"/>
          <a:stretch>
            <a:fillRect/>
          </a:stretch>
        </p:blipFill>
        <p:spPr>
          <a:xfrm>
            <a:off x="757500" y="379524"/>
            <a:ext cx="718619" cy="774250"/>
          </a:xfrm>
          <a:prstGeom prst="rect">
            <a:avLst/>
          </a:prstGeom>
        </p:spPr>
      </p:pic>
      <p:sp>
        <p:nvSpPr>
          <p:cNvPr id="20" name="文本框 14"/>
          <p:cNvSpPr txBox="1"/>
          <p:nvPr/>
        </p:nvSpPr>
        <p:spPr>
          <a:xfrm>
            <a:off x="1438583" y="451725"/>
            <a:ext cx="4161389"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a:t>
            </a:r>
            <a:r>
              <a:rPr kumimoji="0" lang="en-US" altLang="vi-V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314066" y="1671510"/>
            <a:ext cx="2324107" cy="2324107"/>
          </a:xfrm>
          <a:prstGeom prst="rect">
            <a:avLst/>
          </a:prstGeom>
        </p:spPr>
      </p:pic>
      <p:pic>
        <p:nvPicPr>
          <p:cNvPr id="8" name="图片 12"/>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8979720" y="4256839"/>
            <a:ext cx="2324107" cy="2324107"/>
          </a:xfrm>
          <a:prstGeom prst="rect">
            <a:avLst/>
          </a:prstGeom>
        </p:spPr>
      </p:pic>
      <p:pic>
        <p:nvPicPr>
          <p:cNvPr id="12" name="图片 3"/>
          <p:cNvPicPr>
            <a:picLocks noChangeAspect="1"/>
          </p:cNvPicPr>
          <p:nvPr/>
        </p:nvPicPr>
        <p:blipFill rotWithShape="1">
          <a:blip r:embed="rId5" cstate="screen"/>
          <a:srcRect l="28644" t="12777" r="31386" b="20000"/>
          <a:stretch>
            <a:fillRect/>
          </a:stretch>
        </p:blipFill>
        <p:spPr>
          <a:xfrm>
            <a:off x="4495" y="4256839"/>
            <a:ext cx="2382614" cy="2617726"/>
          </a:xfrm>
          <a:prstGeom prst="rect">
            <a:avLst/>
          </a:prstGeom>
        </p:spPr>
      </p:pic>
      <p:pic>
        <p:nvPicPr>
          <p:cNvPr id="13" name="图片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81851" y="1513161"/>
            <a:ext cx="2583541" cy="2583541"/>
          </a:xfrm>
          <a:prstGeom prst="rect">
            <a:avLst/>
          </a:prstGeom>
        </p:spPr>
      </p:pic>
      <p:sp>
        <p:nvSpPr>
          <p:cNvPr id="2" name="Text Box 1"/>
          <p:cNvSpPr txBox="1"/>
          <p:nvPr/>
        </p:nvSpPr>
        <p:spPr>
          <a:xfrm>
            <a:off x="3338830" y="1153795"/>
            <a:ext cx="5080000" cy="617855"/>
          </a:xfrm>
          <a:prstGeom prst="rect">
            <a:avLst/>
          </a:prstGeom>
        </p:spPr>
        <p:txBody>
          <a:bodyPr>
            <a:spAutoFit/>
          </a:bodyPr>
          <a:p>
            <a:pPr marL="0" indent="0" algn="just" defTabSz="266700">
              <a:lnSpc>
                <a:spcPct val="107000"/>
              </a:lnSpc>
              <a:spcAft>
                <a:spcPts val="800"/>
              </a:spcAft>
            </a:pPr>
            <a:r>
              <a:rPr lang="en-US" sz="3200" b="1">
                <a:solidFill>
                  <a:srgbClr val="FF0000"/>
                </a:solidFill>
                <a:latin typeface="Times New Roman" panose="02020603050405020304"/>
                <a:ea typeface="SimSun" panose="02010600030101010101" pitchFamily="2" charset="-122"/>
              </a:rPr>
              <a:t>C</a:t>
            </a:r>
            <a:r>
              <a:rPr sz="3200" b="1">
                <a:solidFill>
                  <a:srgbClr val="FF0000"/>
                </a:solidFill>
                <a:latin typeface="Times New Roman" panose="02020603050405020304"/>
                <a:ea typeface="SimSun" panose="02010600030101010101" pitchFamily="2" charset="-122"/>
              </a:rPr>
              <a:t>hia lớp thành 6 nhóm</a:t>
            </a:r>
            <a:endParaRPr sz="3200" b="1">
              <a:solidFill>
                <a:srgbClr val="FF0000"/>
              </a:solidFill>
              <a:latin typeface="Times New Roman" panose="02020603050405020304"/>
              <a:ea typeface="SimSun" panose="02010600030101010101" pitchFamily="2" charset="-122"/>
            </a:endParaRPr>
          </a:p>
        </p:txBody>
      </p:sp>
      <p:sp>
        <p:nvSpPr>
          <p:cNvPr id="3" name="Text Box 2"/>
          <p:cNvSpPr txBox="1"/>
          <p:nvPr/>
        </p:nvSpPr>
        <p:spPr>
          <a:xfrm>
            <a:off x="2387600" y="1771650"/>
            <a:ext cx="7196455" cy="1474470"/>
          </a:xfrm>
          <a:prstGeom prst="rect">
            <a:avLst/>
          </a:prstGeom>
        </p:spPr>
        <p:txBody>
          <a:bodyPr wrap="square">
            <a:spAutoFit/>
          </a:bodyPr>
          <a:p>
            <a:pPr marL="0" indent="0" algn="just" defTabSz="266700">
              <a:lnSpc>
                <a:spcPct val="107000"/>
              </a:lnSpc>
              <a:spcAft>
                <a:spcPts val="800"/>
              </a:spcAft>
            </a:pPr>
            <a:r>
              <a:rPr lang="en-US" sz="2800">
                <a:solidFill>
                  <a:srgbClr val="000000"/>
                </a:solidFill>
                <a:latin typeface="Times New Roman" panose="02020603050405020304"/>
                <a:ea typeface="SimSun" panose="02010600030101010101" pitchFamily="2" charset="-122"/>
              </a:rPr>
              <a:t>  </a:t>
            </a:r>
            <a:r>
              <a:rPr lang="en-US" sz="2800" b="1">
                <a:solidFill>
                  <a:srgbClr val="0070C0"/>
                </a:solidFill>
                <a:latin typeface="Times New Roman" panose="02020603050405020304"/>
                <a:ea typeface="SimSun" panose="02010600030101010101" pitchFamily="2" charset="-122"/>
              </a:rPr>
              <a:t> </a:t>
            </a:r>
            <a:r>
              <a:rPr sz="2800" b="1">
                <a:solidFill>
                  <a:srgbClr val="0070C0"/>
                </a:solidFill>
                <a:latin typeface="Times New Roman" panose="02020603050405020304"/>
                <a:ea typeface="SimSun" panose="02010600030101010101" pitchFamily="2" charset="-122"/>
              </a:rPr>
              <a:t>Thiết kế album hình ảnh một câu chuyện mà em yêu thích  nhất trong các câu chuyện được nghe các bạn kể ở trên lớp.</a:t>
            </a:r>
            <a:endParaRPr sz="2800" b="1">
              <a:solidFill>
                <a:srgbClr val="0070C0"/>
              </a:solidFill>
              <a:latin typeface="Times New Roman" panose="02020603050405020304"/>
              <a:ea typeface="SimSun" panose="02010600030101010101" pitchFamily="2" charset="-122"/>
            </a:endParaRPr>
          </a:p>
        </p:txBody>
      </p:sp>
      <p:sp>
        <p:nvSpPr>
          <p:cNvPr id="4" name="Text Box 3"/>
          <p:cNvSpPr txBox="1"/>
          <p:nvPr/>
        </p:nvSpPr>
        <p:spPr>
          <a:xfrm>
            <a:off x="2344420" y="3776345"/>
            <a:ext cx="7239635" cy="2396490"/>
          </a:xfrm>
          <a:prstGeom prst="rect">
            <a:avLst/>
          </a:prstGeom>
        </p:spPr>
        <p:txBody>
          <a:bodyPr wrap="square">
            <a:spAutoFit/>
          </a:bodyPr>
          <a:p>
            <a:pPr marL="0" indent="0" algn="just" defTabSz="266700">
              <a:lnSpc>
                <a:spcPct val="107000"/>
              </a:lnSpc>
              <a:spcAft>
                <a:spcPts val="800"/>
              </a:spcAft>
            </a:pPr>
            <a:r>
              <a:rPr sz="2800">
                <a:solidFill>
                  <a:srgbClr val="000000"/>
                </a:solidFill>
                <a:latin typeface="Times New Roman" panose="02020603050405020304"/>
                <a:ea typeface="SimSun" panose="02010600030101010101" pitchFamily="2" charset="-122"/>
              </a:rPr>
              <a:t>HS làm xong sẽ tải các album hình ảnh lên Zalo hoặc Facebook, Tiktok…. để tất cả các HS và GV đều có thể xem và bình luận.  Đến tiết học sau nhóm nào có nhiều lượt thích nhiều nhất là nhóm được đánh giá điểm.</a:t>
            </a:r>
            <a:endParaRPr sz="2800">
              <a:solidFill>
                <a:srgbClr val="000000"/>
              </a:solidFill>
              <a:latin typeface="Times New Roman" panose="02020603050405020304"/>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354"/>
            <a:ext cx="12221881" cy="6874354"/>
          </a:xfrm>
          <a:prstGeom prst="rect">
            <a:avLst/>
          </a:prstGeom>
        </p:spPr>
      </p:pic>
      <p:sp>
        <p:nvSpPr>
          <p:cNvPr id="3" name="TextBox 2"/>
          <p:cNvSpPr txBox="1"/>
          <p:nvPr/>
        </p:nvSpPr>
        <p:spPr>
          <a:xfrm>
            <a:off x="1047750" y="562610"/>
            <a:ext cx="10696575" cy="6666865"/>
          </a:xfrm>
          <a:prstGeom prst="rect">
            <a:avLst/>
          </a:prstGeom>
          <a:noFill/>
        </p:spPr>
        <p:txBody>
          <a:bodyPr wrap="square">
            <a:spAutoFit/>
          </a:bodyPr>
          <a:lstStyle/>
          <a:p>
            <a:pPr algn="ctr">
              <a:lnSpc>
                <a:spcPct val="115000"/>
              </a:lnSpc>
              <a:spcAft>
                <a:spcPts val="1000"/>
              </a:spcAft>
            </a:pPr>
            <a:r>
              <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HƯỚNG DẪN VỀ NHÀ</a:t>
            </a:r>
            <a:endPar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Hoàn thành phần luyện tập vận dụng</a:t>
            </a:r>
            <a:endPar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Đọc nội dung bài “ Gói thuốc lá” ở phần tự đánh giá và trả lời các câu hỏi bên dưới vào vở soạn.</a:t>
            </a:r>
            <a:endPar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Chuẩn bị bài 7: Thơ tám chữ và thơ tự do</a:t>
            </a:r>
            <a:endPar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Thơ tám chữ là gì? Thơ tự do là gì?</a:t>
            </a:r>
            <a:endPar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Kết cấu, bố cục, ngôn từ.</a:t>
            </a:r>
            <a:endPar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Cảm hứng chủ đạo và tư tưởng của tác phẩm.</a:t>
            </a: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36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6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2844" t="15489" b="15489"/>
          <a:stretch>
            <a:fillRect/>
          </a:stretch>
        </p:blipFill>
        <p:spPr>
          <a:xfrm>
            <a:off x="8989255" y="-357097"/>
            <a:ext cx="3993883" cy="59357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3506470" cy="4930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7" name="图片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8919573">
            <a:off x="357399" y="5161936"/>
            <a:ext cx="1050530" cy="1223163"/>
          </a:xfrm>
          <a:prstGeom prst="rect">
            <a:avLst/>
          </a:prstGeom>
        </p:spPr>
      </p:pic>
      <p:pic>
        <p:nvPicPr>
          <p:cNvPr id="8" name="图片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13737" y="5689684"/>
            <a:ext cx="872706" cy="905605"/>
          </a:xfrm>
          <a:prstGeom prst="rect">
            <a:avLst/>
          </a:prstGeom>
        </p:spPr>
      </p:pic>
      <p:pic>
        <p:nvPicPr>
          <p:cNvPr id="9"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53385" y="4629356"/>
            <a:ext cx="1011525" cy="1096066"/>
          </a:xfrm>
          <a:prstGeom prst="rect">
            <a:avLst/>
          </a:prstGeom>
        </p:spPr>
      </p:pic>
      <p:pic>
        <p:nvPicPr>
          <p:cNvPr id="10"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755" y="3458387"/>
            <a:ext cx="5920646" cy="3561071"/>
          </a:xfrm>
          <a:prstGeom prst="rect">
            <a:avLst/>
          </a:prstGeom>
        </p:spPr>
      </p:pic>
      <p:pic>
        <p:nvPicPr>
          <p:cNvPr id="6" name="图片 23"/>
          <p:cNvPicPr>
            <a:picLocks noChangeAspect="1"/>
          </p:cNvPicPr>
          <p:nvPr/>
        </p:nvPicPr>
        <p:blipFill>
          <a:blip r:embed="rId1"/>
          <a:stretch>
            <a:fillRect/>
          </a:stretch>
        </p:blipFill>
        <p:spPr>
          <a:xfrm>
            <a:off x="351155" y="362585"/>
            <a:ext cx="10762615" cy="4868545"/>
          </a:xfrm>
          <a:prstGeom prst="rect">
            <a:avLst/>
          </a:prstGeom>
        </p:spPr>
      </p:pic>
      <p:sp>
        <p:nvSpPr>
          <p:cNvPr id="13" name="TextBox 12"/>
          <p:cNvSpPr txBox="1"/>
          <p:nvPr>
            <p:custDataLst>
              <p:tags r:id="rId6"/>
            </p:custDataLst>
          </p:nvPr>
        </p:nvSpPr>
        <p:spPr>
          <a:xfrm>
            <a:off x="5720080" y="3121660"/>
            <a:ext cx="4425315" cy="768350"/>
          </a:xfrm>
          <a:prstGeom prst="rect">
            <a:avLst/>
          </a:prstGeom>
          <a:noFill/>
        </p:spPr>
        <p:txBody>
          <a:bodyPr wrap="square" rtlCol="0">
            <a:spAutoFit/>
          </a:bodyPr>
          <a:p>
            <a:pPr algn="ctr"/>
            <a:r>
              <a:rPr lang="vi-VN" sz="2800" b="1" dirty="0">
                <a:solidFill>
                  <a:srgbClr val="0000FF"/>
                </a:solidFill>
                <a:latin typeface="Times New Roman" panose="02020603050405020304" pitchFamily="18" charset="0"/>
                <a:cs typeface="Times New Roman" panose="02020603050405020304" pitchFamily="18" charset="0"/>
              </a:rPr>
              <a:t> </a:t>
            </a:r>
            <a:r>
              <a:rPr lang="en-US" altLang="vi-VN" sz="4400" b="1" dirty="0">
                <a:solidFill>
                  <a:srgbClr val="0000FF"/>
                </a:solidFill>
                <a:latin typeface="Times New Roman" panose="02020603050405020304" pitchFamily="18" charset="0"/>
                <a:cs typeface="Times New Roman" panose="02020603050405020304" pitchFamily="18" charset="0"/>
              </a:rPr>
              <a:t>KHỞI ĐỘNG</a:t>
            </a:r>
            <a:endParaRPr lang="en-US" altLang="vi-VN" sz="4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99110" y="248920"/>
            <a:ext cx="9211310" cy="1549400"/>
          </a:xfrm>
          <a:prstGeom prst="rect">
            <a:avLst/>
          </a:prstGeom>
        </p:spPr>
        <p:txBody>
          <a:bodyPr wrap="square">
            <a:noAutofit/>
          </a:bodyPr>
          <a:p>
            <a:pPr marL="0" indent="0" algn="l" defTabSz="266700">
              <a:lnSpc>
                <a:spcPct val="107000"/>
              </a:lnSpc>
              <a:spcAft>
                <a:spcPts val="800"/>
              </a:spcAft>
            </a:pPr>
            <a:r>
              <a:rPr lang="en-US" sz="4400">
                <a:solidFill>
                  <a:srgbClr val="FF0000"/>
                </a:solidFill>
                <a:latin typeface="Times New Roman" panose="02020603050405020304"/>
                <a:ea typeface="Calibri" panose="020F0502020204030204"/>
              </a:rPr>
              <a:t>T</a:t>
            </a:r>
            <a:r>
              <a:rPr sz="4400">
                <a:solidFill>
                  <a:srgbClr val="FF0000"/>
                </a:solidFill>
                <a:latin typeface="Times New Roman" panose="02020603050405020304"/>
                <a:ea typeface="Calibri" panose="020F0502020204030204"/>
              </a:rPr>
              <a:t>rò chơi : “ Nhìn hình kể chuyện”</a:t>
            </a:r>
            <a:endParaRPr sz="4400">
              <a:solidFill>
                <a:srgbClr val="FF0000"/>
              </a:solidFill>
              <a:latin typeface="Times New Roman" panose="02020603050405020304"/>
              <a:ea typeface="Calibri" panose="020F0502020204030204"/>
            </a:endParaRPr>
          </a:p>
        </p:txBody>
      </p:sp>
      <p:pic>
        <p:nvPicPr>
          <p:cNvPr id="3" name="Picture 1" descr="IMG_256"/>
          <p:cNvPicPr>
            <a:picLocks noChangeAspect="1"/>
          </p:cNvPicPr>
          <p:nvPr>
            <p:custDataLst>
              <p:tags r:id="rId1"/>
            </p:custDataLst>
          </p:nvPr>
        </p:nvPicPr>
        <p:blipFill>
          <a:blip r:embed="rId2"/>
          <a:stretch>
            <a:fillRect/>
          </a:stretch>
        </p:blipFill>
        <p:spPr>
          <a:xfrm>
            <a:off x="180975" y="1415415"/>
            <a:ext cx="3998595" cy="3159125"/>
          </a:xfrm>
          <a:prstGeom prst="rect">
            <a:avLst/>
          </a:prstGeom>
          <a:noFill/>
          <a:ln w="9525">
            <a:noFill/>
          </a:ln>
        </p:spPr>
      </p:pic>
      <p:pic>
        <p:nvPicPr>
          <p:cNvPr id="4" name="Picture 2" descr="IMG_256"/>
          <p:cNvPicPr>
            <a:picLocks noChangeAspect="1"/>
          </p:cNvPicPr>
          <p:nvPr>
            <p:custDataLst>
              <p:tags r:id="rId3"/>
            </p:custDataLst>
          </p:nvPr>
        </p:nvPicPr>
        <p:blipFill>
          <a:blip r:embed="rId4"/>
          <a:stretch>
            <a:fillRect/>
          </a:stretch>
        </p:blipFill>
        <p:spPr>
          <a:xfrm>
            <a:off x="4179570" y="1342390"/>
            <a:ext cx="3901440" cy="3232150"/>
          </a:xfrm>
          <a:prstGeom prst="rect">
            <a:avLst/>
          </a:prstGeom>
          <a:noFill/>
          <a:ln w="9525">
            <a:noFill/>
          </a:ln>
        </p:spPr>
      </p:pic>
      <p:pic>
        <p:nvPicPr>
          <p:cNvPr id="5" name="Picture 3" descr="IMG_256"/>
          <p:cNvPicPr>
            <a:picLocks noChangeAspect="1"/>
          </p:cNvPicPr>
          <p:nvPr>
            <p:custDataLst>
              <p:tags r:id="rId5"/>
            </p:custDataLst>
          </p:nvPr>
        </p:nvPicPr>
        <p:blipFill>
          <a:blip r:embed="rId6"/>
          <a:stretch>
            <a:fillRect/>
          </a:stretch>
        </p:blipFill>
        <p:spPr>
          <a:xfrm>
            <a:off x="8086090" y="1341755"/>
            <a:ext cx="4007485" cy="3232785"/>
          </a:xfrm>
          <a:prstGeom prst="rect">
            <a:avLst/>
          </a:prstGeom>
          <a:noFill/>
          <a:ln w="9525">
            <a:noFill/>
          </a:ln>
        </p:spPr>
      </p:pic>
      <p:sp>
        <p:nvSpPr>
          <p:cNvPr id="6" name="Text Box 5"/>
          <p:cNvSpPr txBox="1"/>
          <p:nvPr/>
        </p:nvSpPr>
        <p:spPr>
          <a:xfrm>
            <a:off x="373380" y="4813935"/>
            <a:ext cx="11520805" cy="1539240"/>
          </a:xfrm>
          <a:prstGeom prst="rect">
            <a:avLst/>
          </a:prstGeom>
        </p:spPr>
        <p:txBody>
          <a:bodyPr wrap="square">
            <a:spAutoFit/>
          </a:bodyPr>
          <a:p>
            <a:pPr marL="0" indent="0" algn="just" defTabSz="266700">
              <a:lnSpc>
                <a:spcPct val="107000"/>
              </a:lnSpc>
              <a:spcAft>
                <a:spcPts val="800"/>
              </a:spcAft>
            </a:pPr>
            <a:r>
              <a:rPr lang="en-US" sz="4400">
                <a:solidFill>
                  <a:srgbClr val="000000"/>
                </a:solidFill>
                <a:latin typeface="Times New Roman" panose="02020603050405020304"/>
                <a:ea typeface="Calibri" panose="020F0502020204030204"/>
              </a:rPr>
              <a:t>Em hãy </a:t>
            </a:r>
            <a:r>
              <a:rPr sz="4400">
                <a:solidFill>
                  <a:srgbClr val="000000"/>
                </a:solidFill>
                <a:latin typeface="Times New Roman" panose="02020603050405020304"/>
                <a:ea typeface="Calibri" panose="020F0502020204030204"/>
              </a:rPr>
              <a:t>tưởng tượng và liệt kê một vài sự kiện của câu chuyện nhỏ liên quan đến các hình ảnh</a:t>
            </a:r>
            <a:r>
              <a:rPr lang="en-US" sz="4400">
                <a:solidFill>
                  <a:srgbClr val="000000"/>
                </a:solidFill>
                <a:latin typeface="Times New Roman" panose="02020603050405020304"/>
                <a:ea typeface="Calibri" panose="020F0502020204030204"/>
              </a:rPr>
              <a:t> trên</a:t>
            </a:r>
            <a:r>
              <a:rPr sz="4400">
                <a:solidFill>
                  <a:srgbClr val="000000"/>
                </a:solidFill>
                <a:latin typeface="Times New Roman" panose="02020603050405020304"/>
                <a:ea typeface="Calibri" panose="020F0502020204030204"/>
              </a:rPr>
              <a:t>.</a:t>
            </a:r>
            <a:endParaRPr sz="4400">
              <a:solidFill>
                <a:srgbClr val="000000"/>
              </a:solidFill>
              <a:latin typeface="Times New Roman" panose="02020603050405020304"/>
              <a:ea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0" y="48512"/>
            <a:ext cx="12188825" cy="6809488"/>
            <a:chOff x="12470" y="44891"/>
            <a:chExt cx="12188825" cy="6809488"/>
          </a:xfrm>
        </p:grpSpPr>
        <p:sp>
          <p:nvSpPr>
            <p:cNvPr id="3" name="Freeform 33"/>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 name="Freeform 34"/>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 name="Freeform 35"/>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6" name="Freeform 36"/>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 name="Freeform 37"/>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8" name="Freeform 38"/>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9" name="Freeform 39"/>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0" name="Freeform 40"/>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1" name="Freeform 41"/>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 name="Freeform 42"/>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 name="Freeform 43"/>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 name="Freeform 44"/>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 name="Freeform 45"/>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6" name="Freeform 46"/>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7" name="Freeform 47"/>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8" name="Freeform 48"/>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9" name="Freeform 49"/>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0" name="Freeform 50"/>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 name="Freeform 51"/>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 name="Freeform 52"/>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3" name="Freeform 53"/>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4" name="Freeform 54"/>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5" name="Freeform 55"/>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6" name="Freeform 56"/>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7" name="Freeform 57"/>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8" name="Freeform 58"/>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9" name="Freeform 59"/>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30" name="Freeform 60"/>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31" name="Freeform 61"/>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2" name="Freeform 62"/>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33" name="Freeform 63"/>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4" name="Freeform 64"/>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5" name="Freeform 65"/>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36" name="Freeform 66"/>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37" name="Freeform 67"/>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8" name="Freeform 68"/>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39" name="Freeform 69"/>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40" name="Freeform 70"/>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41" name="Freeform 71"/>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42" name="Freeform 72"/>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43" name="Freeform 73"/>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44" name="Freeform 74"/>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5" name="Freeform 75"/>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6" name="Freeform 76"/>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7" name="Freeform 77"/>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8" name="Freeform 78"/>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9" name="Freeform 79"/>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50" name="Freeform 80"/>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1" name="Freeform 81"/>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52" name="Freeform 82"/>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53" name="Freeform 83"/>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54" name="Freeform 84"/>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55" name="Freeform 85"/>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56" name="Freeform 86"/>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57" name="Freeform 87"/>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58" name="Freeform 88"/>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59" name="Freeform 89"/>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60" name="Freeform 90"/>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1" name="Freeform 91"/>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62" name="Freeform 92"/>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63" name="Freeform 93"/>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64" name="Freeform 94"/>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65" name="Freeform 95"/>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66" name="Freeform 96"/>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68" name="Freeform 33"/>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9" name="Freeform 34"/>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70" name="Freeform 35"/>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1" name="Freeform 36"/>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2" name="Freeform 37"/>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73" name="Freeform 38"/>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74" name="Freeform 39"/>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75" name="Freeform 40"/>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76" name="Freeform 41"/>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7" name="Freeform 42"/>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78" name="Freeform 43"/>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79" name="Freeform 44"/>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80" name="Freeform 45"/>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81" name="Freeform 46"/>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82" name="Freeform 47"/>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83" name="Freeform 48"/>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84" name="Freeform 49"/>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85" name="Freeform 50"/>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86" name="Freeform 51"/>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87" name="Freeform 52"/>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88" name="Freeform 53"/>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89" name="Freeform 54"/>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0" name="Freeform 55"/>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1" name="Freeform 56"/>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2" name="Freeform 57"/>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93" name="Freeform 58"/>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94" name="Freeform 59"/>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95" name="Freeform 60"/>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96" name="Freeform 61"/>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97" name="Freeform 62"/>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98" name="Freeform 63"/>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9" name="Freeform 64"/>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0" name="Freeform 65"/>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01" name="Freeform 66"/>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2" name="Freeform 67"/>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3" name="Freeform 68"/>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4" name="Freeform 69"/>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05" name="Freeform 70"/>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06" name="Freeform 71"/>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7" name="Freeform 72"/>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8" name="Freeform 73"/>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9" name="Freeform 74"/>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0" name="Freeform 75"/>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1" name="Freeform 76"/>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2" name="Freeform 77"/>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3" name="Freeform 78"/>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4" name="Freeform 79"/>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5" name="Freeform 80"/>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6" name="Freeform 81"/>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7" name="Freeform 82"/>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8" name="Freeform 83"/>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9" name="Freeform 84"/>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0" name="Freeform 85"/>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21" name="Freeform 86"/>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22" name="Freeform 87"/>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3" name="Freeform 88"/>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4" name="Freeform 89"/>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5" name="Freeform 90"/>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26" name="Freeform 91"/>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7" name="Freeform 92"/>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8" name="Freeform 93"/>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9" name="Freeform 94"/>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30" name="Freeform 95"/>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1" name="Freeform 96"/>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3" name="Freeform 33"/>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4" name="Freeform 34"/>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35" name="Freeform 35"/>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6" name="Freeform 36"/>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7" name="Freeform 37"/>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138" name="Freeform 38"/>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39" name="Freeform 39"/>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0" name="Freeform 40"/>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1" name="Freeform 41"/>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42" name="Freeform 42"/>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43" name="Freeform 43"/>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4" name="Freeform 44"/>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5" name="Freeform 45"/>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6" name="Freeform 46"/>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47" name="Freeform 47"/>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8" name="Freeform 48"/>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9" name="Freeform 49"/>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0" name="Freeform 50"/>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51" name="Freeform 51"/>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2" name="Freeform 52"/>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3" name="Freeform 53"/>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54" name="Freeform 54"/>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55" name="Freeform 55"/>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6" name="Freeform 56"/>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7" name="Freeform 57"/>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8" name="Freeform 58"/>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9" name="Freeform 59"/>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0" name="Freeform 60"/>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1" name="Freeform 61"/>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62" name="Freeform 62"/>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3" name="Freeform 63"/>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4" name="Freeform 64"/>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5" name="Freeform 65"/>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7" name="Freeform 67"/>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0" name="Freeform 33"/>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01" name="Freeform 34"/>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2" name="Freeform 35"/>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3" name="Freeform 36"/>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4" name="Freeform 37"/>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205" name="Freeform 38"/>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06" name="Freeform 39"/>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7" name="Freeform 40"/>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8" name="Freeform 41"/>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9" name="Freeform 42"/>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10" name="Freeform 43"/>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1" name="Freeform 44"/>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2" name="Freeform 45"/>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13" name="Freeform 46"/>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214" name="Freeform 47"/>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5" name="Freeform 48"/>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6" name="Freeform 49"/>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17" name="Freeform 50"/>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8" name="Freeform 51"/>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19" name="Freeform 52"/>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0" name="Freeform 53"/>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21" name="Freeform 54"/>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22" name="Freeform 55"/>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3" name="Freeform 56"/>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4" name="Freeform 57"/>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5" name="Freeform 58"/>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26" name="Freeform 59"/>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7" name="Freeform 60"/>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8" name="Freeform 61"/>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9" name="Freeform 62"/>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0" name="Freeform 63"/>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1" name="Freeform 64"/>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2" name="Freeform 65"/>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3" name="Freeform 67"/>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grpSp>
      <p:sp>
        <p:nvSpPr>
          <p:cNvPr id="234" name="TextBox 233"/>
          <p:cNvSpPr txBox="1"/>
          <p:nvPr/>
        </p:nvSpPr>
        <p:spPr>
          <a:xfrm>
            <a:off x="684208" y="1579466"/>
            <a:ext cx="10141637" cy="3046095"/>
          </a:xfrm>
          <a:prstGeom prst="rect">
            <a:avLst/>
          </a:prstGeom>
          <a:noFill/>
        </p:spPr>
        <p:txBody>
          <a:bodyPr wrap="square" rtlCol="0" anchor="b">
            <a:spAutoFit/>
          </a:bodyPr>
          <a:lstStyle/>
          <a:p>
            <a:pPr algn="ctr">
              <a:lnSpc>
                <a:spcPct val="200000"/>
              </a:lnSpc>
            </a:pP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iết</a:t>
            </a: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 – NGHE</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rPr>
              <a:t>KỂ MỘT CÂU CHUYỆN TƯỞNG TƯỢNG</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37" name="Picture 236"/>
          <p:cNvPicPr>
            <a:picLocks noChangeAspect="1"/>
          </p:cNvPicPr>
          <p:nvPr/>
        </p:nvPicPr>
        <p:blipFill>
          <a:blip r:embed="rId1"/>
          <a:stretch>
            <a:fillRect/>
          </a:stretch>
        </p:blipFill>
        <p:spPr>
          <a:xfrm>
            <a:off x="39301" y="-416876"/>
            <a:ext cx="2293639" cy="2293639"/>
          </a:xfrm>
          <a:prstGeom prst="rect">
            <a:avLst/>
          </a:prstGeom>
        </p:spPr>
      </p:pic>
      <p:pic>
        <p:nvPicPr>
          <p:cNvPr id="241" name="Picture 240"/>
          <p:cNvPicPr>
            <a:picLocks noChangeAspect="1"/>
          </p:cNvPicPr>
          <p:nvPr/>
        </p:nvPicPr>
        <p:blipFill>
          <a:blip r:embed="rId2"/>
          <a:stretch>
            <a:fillRect/>
          </a:stretch>
        </p:blipFill>
        <p:spPr>
          <a:xfrm>
            <a:off x="9969026" y="5069199"/>
            <a:ext cx="2232841" cy="1855593"/>
          </a:xfrm>
          <a:prstGeom prst="rect">
            <a:avLst/>
          </a:prstGeom>
        </p:spPr>
      </p:pic>
      <p:pic>
        <p:nvPicPr>
          <p:cNvPr id="243" name="Picture 242"/>
          <p:cNvPicPr>
            <a:picLocks noChangeAspect="1"/>
          </p:cNvPicPr>
          <p:nvPr/>
        </p:nvPicPr>
        <p:blipFill>
          <a:blip r:embed="rId3"/>
          <a:stretch>
            <a:fillRect/>
          </a:stretch>
        </p:blipFill>
        <p:spPr>
          <a:xfrm flipH="1">
            <a:off x="9969026" y="-97674"/>
            <a:ext cx="2183292" cy="2079834"/>
          </a:xfrm>
          <a:prstGeom prst="rect">
            <a:avLst/>
          </a:prstGeom>
        </p:spPr>
      </p:pic>
      <p:pic>
        <p:nvPicPr>
          <p:cNvPr id="245" name="Picture 244"/>
          <p:cNvPicPr>
            <a:picLocks noChangeAspect="1"/>
          </p:cNvPicPr>
          <p:nvPr/>
        </p:nvPicPr>
        <p:blipFill>
          <a:blip r:embed="rId4"/>
          <a:stretch>
            <a:fillRect/>
          </a:stretch>
        </p:blipFill>
        <p:spPr>
          <a:xfrm>
            <a:off x="-170754" y="4625211"/>
            <a:ext cx="2567657" cy="2567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45150" y="1773942"/>
            <a:ext cx="12682300" cy="2834943"/>
          </a:xfrm>
          <a:prstGeom prst="rect">
            <a:avLst/>
          </a:prstGeom>
          <a:noFill/>
        </p:spPr>
        <p:txBody>
          <a:bodyPr wrap="square" rtlCol="0">
            <a:spAutoFit/>
          </a:bodyPr>
          <a:lstStyle/>
          <a:p>
            <a:pPr algn="ctr">
              <a:lnSpc>
                <a:spcPct val="150000"/>
              </a:lnSpc>
            </a:pP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6000" b="1" i="1" dirty="0">
                <a:solidFill>
                  <a:srgbClr val="060606"/>
                </a:solidFill>
                <a:latin typeface="Times New Roman" panose="02020603050405020304" pitchFamily="18" charset="0"/>
                <a:cs typeface="Times New Roman" panose="02020603050405020304" pitchFamily="18" charset="0"/>
              </a:rPr>
              <a:t> </a:t>
            </a:r>
            <a:endParaRPr lang="en-SG" sz="6000" b="1" i="1" dirty="0">
              <a:solidFill>
                <a:srgbClr val="060606"/>
              </a:solidFill>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p:cNvGrpSpPr/>
          <p:nvPr/>
        </p:nvGrpSpPr>
        <p:grpSpPr>
          <a:xfrm>
            <a:off x="142876" y="2202246"/>
            <a:ext cx="11572620" cy="1849205"/>
            <a:chOff x="2897146" y="567311"/>
            <a:chExt cx="8588774" cy="1538689"/>
          </a:xfrm>
        </p:grpSpPr>
        <p:sp>
          <p:nvSpPr>
            <p:cNvPr id="46" name="Google Shape;254;p39"/>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p:cNvSpPr/>
            <p:nvPr/>
          </p:nvSpPr>
          <p:spPr>
            <a:xfrm>
              <a:off x="2897146" y="567311"/>
              <a:ext cx="3610428" cy="1373238"/>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 Kể chuyện tưởng tượng là gì ? Nêu yêu cầu khi kể một câu chuyện tưởng tượng?</a:t>
              </a:r>
              <a:endParaRPr lang="vi-VN" sz="2750" b="1" dirty="0">
                <a:solidFill>
                  <a:srgbClr val="060606"/>
                </a:solidFill>
                <a:latin typeface="Times New Roman" panose="02020603050405020304" pitchFamily="18" charset="0"/>
                <a:cs typeface="Times New Roman" panose="02020603050405020304" pitchFamily="18" charset="0"/>
              </a:endParaRPr>
            </a:p>
          </p:txBody>
        </p:sp>
      </p:grpSp>
      <p:grpSp>
        <p:nvGrpSpPr>
          <p:cNvPr id="50" name="Google Shape;253;p39"/>
          <p:cNvGrpSpPr/>
          <p:nvPr/>
        </p:nvGrpSpPr>
        <p:grpSpPr>
          <a:xfrm>
            <a:off x="307389" y="4683339"/>
            <a:ext cx="11515523" cy="1605738"/>
            <a:chOff x="2934562" y="1194179"/>
            <a:chExt cx="8683616" cy="1336104"/>
          </a:xfrm>
        </p:grpSpPr>
        <p:sp>
          <p:nvSpPr>
            <p:cNvPr id="51" name="Google Shape;254;p39"/>
            <p:cNvSpPr/>
            <p:nvPr/>
          </p:nvSpPr>
          <p:spPr>
            <a:xfrm>
              <a:off x="4650857" y="170355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2" name="Google Shape;255;p39"/>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3" name="Google Shape;256;p39"/>
            <p:cNvSpPr/>
            <p:nvPr/>
          </p:nvSpPr>
          <p:spPr>
            <a:xfrm>
              <a:off x="2934562" y="1194179"/>
              <a:ext cx="2114321" cy="1103861"/>
            </a:xfrm>
            <a:prstGeom prst="rect">
              <a:avLst/>
            </a:prstGeom>
            <a:solidFill>
              <a:srgbClr val="E2F0D9"/>
            </a:solidFill>
            <a:ln>
              <a:noFill/>
            </a:ln>
          </p:spPr>
          <p:txBody>
            <a:bodyPr spcFirstLastPara="1" wrap="square" lIns="162533" tIns="162533" rIns="162533" bIns="162533" anchor="ctr" anchorCtr="0">
              <a:noAutofit/>
            </a:bodyPr>
            <a:lstStyle/>
            <a:p>
              <a:pPr algn="ctr"/>
              <a:endParaRPr sz="2750" b="1" dirty="0">
                <a:solidFill>
                  <a:srgbClr val="060606"/>
                </a:solidFill>
                <a:latin typeface="Times New Roman" panose="02020603050405020304" pitchFamily="18" charset="0"/>
                <a:cs typeface="Times New Roman" panose="02020603050405020304" pitchFamily="18" charset="0"/>
              </a:endParaRPr>
            </a:p>
          </p:txBody>
        </p:sp>
      </p:grpSp>
      <p:sp>
        <p:nvSpPr>
          <p:cNvPr id="23" name="TextBox 22"/>
          <p:cNvSpPr txBox="1"/>
          <p:nvPr/>
        </p:nvSpPr>
        <p:spPr>
          <a:xfrm>
            <a:off x="2399594" y="1167097"/>
            <a:ext cx="7710712"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285115" y="4836795"/>
            <a:ext cx="9060815" cy="1576705"/>
          </a:xfrm>
          <a:prstGeom prst="rect">
            <a:avLst/>
          </a:prstGeom>
        </p:spPr>
        <p:txBody>
          <a:bodyPr wrap="square">
            <a:spAutoFit/>
          </a:bodyPr>
          <a:p>
            <a:pPr marL="0" indent="0" algn="l" defTabSz="266700">
              <a:lnSpc>
                <a:spcPct val="107000"/>
              </a:lnSpc>
              <a:spcAft>
                <a:spcPts val="800"/>
              </a:spcAft>
            </a:pPr>
            <a:r>
              <a:rPr sz="2800" b="1">
                <a:solidFill>
                  <a:srgbClr val="000000"/>
                </a:solidFill>
                <a:latin typeface="Times New Roman" panose="02020603050405020304"/>
                <a:ea typeface="Calibri" panose="020F0502020204030204"/>
              </a:rPr>
              <a:t>1. Những lưu ý khi kể một câu chuyện tưởng tượng? </a:t>
            </a:r>
            <a:endParaRPr sz="2800" b="1">
              <a:solidFill>
                <a:srgbClr val="000000"/>
              </a:solidFill>
              <a:latin typeface="Times New Roman" panose="02020603050405020304"/>
              <a:ea typeface="Calibri" panose="020F0502020204030204"/>
            </a:endParaRPr>
          </a:p>
          <a:p>
            <a:pPr marL="0" indent="0" algn="l" defTabSz="266700">
              <a:lnSpc>
                <a:spcPct val="107000"/>
              </a:lnSpc>
              <a:spcAft>
                <a:spcPts val="800"/>
              </a:spcAft>
            </a:pPr>
            <a:r>
              <a:rPr sz="2800" b="1">
                <a:solidFill>
                  <a:srgbClr val="000000"/>
                </a:solidFill>
                <a:latin typeface="Times New Roman" panose="02020603050405020304"/>
                <a:ea typeface="Calibri" panose="020F0502020204030204"/>
              </a:rPr>
              <a:t>2. Những lưu ý của người nghe khi nghe kể một câu chuyện tưởng tượng?</a:t>
            </a:r>
            <a:endParaRPr sz="2800" b="1">
              <a:solidFill>
                <a:srgbClr val="000000"/>
              </a:solidFill>
              <a:latin typeface="Times New Roman" panose="02020603050405020304"/>
              <a:ea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randombar(horizont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randombar(horizont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p:cNvGrpSpPr/>
          <p:nvPr/>
        </p:nvGrpSpPr>
        <p:grpSpPr>
          <a:xfrm>
            <a:off x="460376" y="2051929"/>
            <a:ext cx="11883208" cy="3374182"/>
            <a:chOff x="2895258" y="588213"/>
            <a:chExt cx="8590662" cy="1517787"/>
          </a:xfrm>
        </p:grpSpPr>
        <p:sp>
          <p:nvSpPr>
            <p:cNvPr id="46" name="Google Shape;254;p39"/>
            <p:cNvSpPr/>
            <p:nvPr/>
          </p:nvSpPr>
          <p:spPr>
            <a:xfrm>
              <a:off x="4571999" y="1089920"/>
              <a:ext cx="6913921" cy="101608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p:cNvSpPr/>
            <p:nvPr/>
          </p:nvSpPr>
          <p:spPr>
            <a:xfrm>
              <a:off x="2895258" y="588213"/>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a:t>
              </a:r>
              <a:r>
                <a:rPr lang="en-US" altLang="vi-VN" sz="2750" b="1" dirty="0">
                  <a:solidFill>
                    <a:srgbClr val="C00000"/>
                  </a:solidFill>
                  <a:latin typeface="Times New Roman" panose="02020603050405020304" pitchFamily="18" charset="0"/>
                  <a:cs typeface="Times New Roman" panose="02020603050405020304" pitchFamily="18" charset="0"/>
                </a:rPr>
                <a:t>Khái niệm</a:t>
              </a:r>
              <a:endParaRPr lang="en-US" altLang="vi-VN" sz="2750" b="1" dirty="0">
                <a:solidFill>
                  <a:srgbClr val="C00000"/>
                </a:solidFill>
                <a:latin typeface="Times New Roman" panose="02020603050405020304" pitchFamily="18" charset="0"/>
                <a:cs typeface="Times New Roman" panose="02020603050405020304" pitchFamily="18" charset="0"/>
              </a:endParaRPr>
            </a:p>
          </p:txBody>
        </p:sp>
      </p:grpSp>
      <p:sp>
        <p:nvSpPr>
          <p:cNvPr id="23" name="TextBox 22"/>
          <p:cNvSpPr txBox="1"/>
          <p:nvPr/>
        </p:nvSpPr>
        <p:spPr>
          <a:xfrm>
            <a:off x="3333852" y="812896"/>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304175" y="3389644"/>
            <a:ext cx="8536585" cy="1814830"/>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Kể một câu chuyện tưởng tượng là thuật lại những sự việc, chi tiết, nhân vật… diễn ra trong một bối cảnh không gian, thời gian cụ thể do người kể hư cấu, sán</a:t>
            </a:r>
            <a:r>
              <a:rPr lang="en-US" altLang="vi-VN" sz="2800" b="1" dirty="0">
                <a:solidFill>
                  <a:srgbClr val="008000"/>
                </a:solidFill>
                <a:latin typeface="Times New Roman" panose="02020603050405020304" pitchFamily="18" charset="0"/>
                <a:cs typeface="Times New Roman" panose="02020603050405020304" pitchFamily="18" charset="0"/>
              </a:rPr>
              <a:t>g</a:t>
            </a:r>
            <a:r>
              <a:rPr lang="vi-VN" sz="2800" b="1" dirty="0">
                <a:solidFill>
                  <a:srgbClr val="008000"/>
                </a:solidFill>
                <a:latin typeface="Times New Roman" panose="02020603050405020304" pitchFamily="18" charset="0"/>
                <a:cs typeface="Times New Roman" panose="02020603050405020304" pitchFamily="18" charset="0"/>
              </a:rPr>
              <a:t> tạo. </a:t>
            </a:r>
            <a:endParaRPr lang="vi-VN" sz="2800" b="1" dirty="0">
              <a:solidFill>
                <a:srgbClr val="008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p:cNvSpPr/>
          <p:nvPr/>
        </p:nvSpPr>
        <p:spPr>
          <a:xfrm>
            <a:off x="2757402" y="2095327"/>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7" name="Google Shape;254;p39"/>
          <p:cNvSpPr/>
          <p:nvPr/>
        </p:nvSpPr>
        <p:spPr>
          <a:xfrm>
            <a:off x="2757402" y="890661"/>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044798" y="1117816"/>
            <a:ext cx="7513983" cy="460375"/>
          </a:xfrm>
          <a:prstGeom prst="rect">
            <a:avLst/>
          </a:prstGeom>
          <a:noFill/>
        </p:spPr>
        <p:txBody>
          <a:bodyPr wrap="square" rtlCol="0">
            <a:spAutoFit/>
          </a:bodyPr>
          <a:lstStyle/>
          <a:p>
            <a:pPr algn="ctr"/>
            <a:r>
              <a:rPr lang="en-US" altLang="vi-VN" sz="2400" b="1" dirty="0">
                <a:latin typeface="Times New Roman" panose="02020603050405020304" pitchFamily="18" charset="0"/>
                <a:ea typeface="Roboto" panose="02000000000000000000" pitchFamily="2" charset="0"/>
                <a:cs typeface="Times New Roman" panose="02020603050405020304" pitchFamily="18" charset="0"/>
              </a:rPr>
              <a:t>- </a:t>
            </a:r>
            <a:r>
              <a:rPr lang="vi-VN" sz="2400" b="1" dirty="0">
                <a:latin typeface="Times New Roman" panose="02020603050405020304" pitchFamily="18" charset="0"/>
                <a:ea typeface="Roboto" panose="02000000000000000000" pitchFamily="2" charset="0"/>
                <a:cs typeface="Times New Roman" panose="02020603050405020304" pitchFamily="18" charset="0"/>
              </a:rPr>
              <a:t>Tưởng tượng, sáng tạo một câu chuyện để kể.</a:t>
            </a:r>
            <a:endParaRPr lang="vi-VN" sz="24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Google Shape;254;p39"/>
          <p:cNvSpPr/>
          <p:nvPr/>
        </p:nvSpPr>
        <p:spPr>
          <a:xfrm>
            <a:off x="2757402" y="3379841"/>
            <a:ext cx="9315902" cy="1086141"/>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r>
              <a:rPr lang="en-US" altLang="vi-VN" sz="2400" b="1" dirty="0">
                <a:latin typeface="Times New Roman" panose="02020603050405020304" pitchFamily="18" charset="0"/>
                <a:ea typeface="Roboto" panose="02000000000000000000" pitchFamily="2" charset="0"/>
                <a:cs typeface="Times New Roman" panose="02020603050405020304" pitchFamily="18" charset="0"/>
              </a:rPr>
              <a:t>- </a:t>
            </a:r>
            <a:r>
              <a:rPr lang="vi-VN" sz="2400" b="1" dirty="0">
                <a:latin typeface="Times New Roman" panose="02020603050405020304" pitchFamily="18" charset="0"/>
                <a:ea typeface="Roboto" panose="02000000000000000000" pitchFamily="2" charset="0"/>
                <a:cs typeface="Times New Roman" panose="02020603050405020304" pitchFamily="18" charset="0"/>
              </a:rPr>
              <a:t>Thay đổi ngôn ngữ kể ( từ xưng hô, lời dẫn, lời thoại, lời miêu tả, biểu cảm…) cho tương thích với ngôi kể và đối tượng lắng nghe.</a:t>
            </a:r>
            <a:endParaRPr lang="vi-VN" sz="24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p:cNvSpPr txBox="1"/>
          <p:nvPr/>
        </p:nvSpPr>
        <p:spPr>
          <a:xfrm>
            <a:off x="2706176" y="2163495"/>
            <a:ext cx="8467188" cy="829945"/>
          </a:xfrm>
          <a:prstGeom prst="rect">
            <a:avLst/>
          </a:prstGeom>
          <a:noFill/>
          <a:ln>
            <a:noFill/>
          </a:ln>
        </p:spPr>
        <p:txBody>
          <a:bodyPr wrap="square" rtlCol="0">
            <a:spAutoFit/>
          </a:bodyPr>
          <a:lstStyle/>
          <a:p>
            <a:pPr algn="ctr"/>
            <a:r>
              <a:rPr lang="en-US" altLang="vi-VN" sz="2400" b="1" dirty="0">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vi-VN" sz="2400" b="1" dirty="0">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Lựa chọn ngôi kể phù hợp với mục đích, đối tượng, nội dung của truyện kể</a:t>
            </a:r>
            <a:endParaRPr lang="vi-VN" sz="2400" b="1" dirty="0">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endParaRPr>
          </a:p>
        </p:txBody>
      </p:sp>
      <p:sp>
        <p:nvSpPr>
          <p:cNvPr id="12" name="Google Shape;254;p39"/>
          <p:cNvSpPr/>
          <p:nvPr/>
        </p:nvSpPr>
        <p:spPr>
          <a:xfrm>
            <a:off x="2757402" y="4664356"/>
            <a:ext cx="9315902" cy="1550913"/>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pPr algn="just"/>
            <a:r>
              <a:rPr lang="en-US" alt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Kết hợp lời kể với các yếu tố điệu bộ, cử chỉ, nét mặt, hành động, thậm chí cả trang phục, tranh, ảnh… để tăng tính sinh động, hấp dẫn cho hoạt động kể.</a:t>
            </a:r>
            <a:endPar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grpSp>
        <p:nvGrpSpPr>
          <p:cNvPr id="13" name="Group 12"/>
          <p:cNvGrpSpPr/>
          <p:nvPr/>
        </p:nvGrpSpPr>
        <p:grpSpPr>
          <a:xfrm>
            <a:off x="854669" y="1159233"/>
            <a:ext cx="1523366" cy="1841473"/>
            <a:chOff x="5356659" y="2859409"/>
            <a:chExt cx="1478681" cy="1481533"/>
          </a:xfrm>
        </p:grpSpPr>
        <p:sp>
          <p:nvSpPr>
            <p:cNvPr id="14" name="Rounded Rectangle 121"/>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1"/>
            <a:srcRect t="8203" r="42023" b="38664"/>
            <a:stretch>
              <a:fillRect/>
            </a:stretch>
          </p:blipFill>
          <p:spPr>
            <a:xfrm>
              <a:off x="5515817" y="3035299"/>
              <a:ext cx="1196328" cy="1096373"/>
            </a:xfrm>
            <a:prstGeom prst="rect">
              <a:avLst/>
            </a:prstGeom>
          </p:spPr>
        </p:pic>
      </p:grpSp>
      <p:sp>
        <p:nvSpPr>
          <p:cNvPr id="17" name="Rectangle 16"/>
          <p:cNvSpPr/>
          <p:nvPr/>
        </p:nvSpPr>
        <p:spPr bwMode="auto">
          <a:xfrm>
            <a:off x="122838" y="230622"/>
            <a:ext cx="2814873" cy="923330"/>
          </a:xfrm>
          <a:prstGeom prst="rect">
            <a:avLst/>
          </a:prstGeom>
          <a:noFill/>
          <a:ln>
            <a:noFill/>
          </a:ln>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sym typeface="Bebas Neue" charset="0"/>
              </a:rPr>
              <a:t>LƯU Ý</a:t>
            </a:r>
            <a:endParaRPr lang="en-US" sz="60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sym typeface="Bebas Neue"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t="10051"/>
          <a:stretch>
            <a:fillRect/>
          </a:stretch>
        </p:blipFill>
        <p:spPr>
          <a:xfrm>
            <a:off x="0" y="347345"/>
            <a:ext cx="11062970" cy="8358505"/>
          </a:xfrm>
          <a:prstGeom prst="rect">
            <a:avLst/>
          </a:prstGeom>
        </p:spPr>
      </p:pic>
      <p:sp>
        <p:nvSpPr>
          <p:cNvPr id="2" name="TextBox 1"/>
          <p:cNvSpPr txBox="1"/>
          <p:nvPr/>
        </p:nvSpPr>
        <p:spPr>
          <a:xfrm>
            <a:off x="1129748" y="780328"/>
            <a:ext cx="7524222" cy="923330"/>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II. THỰC HÀNH</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916636" y="2237355"/>
            <a:ext cx="4620645" cy="4620645"/>
          </a:xfrm>
          <a:prstGeom prst="rect">
            <a:avLst/>
          </a:prstGeom>
        </p:spPr>
      </p:pic>
      <p:sp>
        <p:nvSpPr>
          <p:cNvPr id="3" name="TextBox 2"/>
          <p:cNvSpPr txBox="1"/>
          <p:nvPr/>
        </p:nvSpPr>
        <p:spPr>
          <a:xfrm>
            <a:off x="5500688" y="872661"/>
            <a:ext cx="45719" cy="369332"/>
          </a:xfrm>
          <a:prstGeom prst="rect">
            <a:avLst/>
          </a:prstGeom>
          <a:noFill/>
        </p:spPr>
        <p:txBody>
          <a:bodyPr wrap="square" rtlCol="0">
            <a:spAutoFit/>
          </a:bodyPr>
          <a:lstStyle/>
          <a:p>
            <a:endParaRPr lang="en-SG" dirty="0"/>
          </a:p>
        </p:txBody>
      </p:sp>
      <p:sp>
        <p:nvSpPr>
          <p:cNvPr id="7" name="TextBox 6"/>
          <p:cNvSpPr txBox="1"/>
          <p:nvPr/>
        </p:nvSpPr>
        <p:spPr>
          <a:xfrm>
            <a:off x="5653088" y="1025061"/>
            <a:ext cx="45719" cy="369332"/>
          </a:xfrm>
          <a:prstGeom prst="rect">
            <a:avLst/>
          </a:prstGeom>
          <a:noFill/>
        </p:spPr>
        <p:txBody>
          <a:bodyPr wrap="square" rtlCol="0">
            <a:spAutoFit/>
          </a:bodyPr>
          <a:lstStyle/>
          <a:p>
            <a:endParaRPr lang="en-SG" dirty="0"/>
          </a:p>
        </p:txBody>
      </p:sp>
      <p:sp>
        <p:nvSpPr>
          <p:cNvPr id="8" name="TextBox 7"/>
          <p:cNvSpPr txBox="1"/>
          <p:nvPr/>
        </p:nvSpPr>
        <p:spPr>
          <a:xfrm>
            <a:off x="779780" y="1644650"/>
            <a:ext cx="9390380" cy="3230245"/>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3600" b="1" u="sng" dirty="0">
                <a:solidFill>
                  <a:srgbClr val="FFC000"/>
                </a:solidFill>
                <a:latin typeface="Times New Roman" panose="02020603050405020304" pitchFamily="18" charset="0"/>
                <a:cs typeface="Times New Roman" panose="02020603050405020304" pitchFamily="18" charset="0"/>
              </a:rPr>
              <a:t>Bài tập</a:t>
            </a:r>
            <a:r>
              <a:rPr lang="vi-VN" sz="3600" b="1" dirty="0">
                <a:solidFill>
                  <a:srgbClr val="FFC000"/>
                </a:solidFill>
                <a:latin typeface="Times New Roman" panose="02020603050405020304" pitchFamily="18" charset="0"/>
                <a:cs typeface="Times New Roman" panose="02020603050405020304" pitchFamily="18" charset="0"/>
              </a:rPr>
              <a:t>: </a:t>
            </a:r>
            <a:r>
              <a:rPr lang="vi-VN" sz="4000" dirty="0">
                <a:solidFill>
                  <a:srgbClr val="FFFF00"/>
                </a:solidFill>
                <a:latin typeface="Times New Roman" panose="02020603050405020304" pitchFamily="18" charset="0"/>
                <a:cs typeface="Times New Roman" panose="02020603050405020304" pitchFamily="18" charset="0"/>
              </a:rPr>
              <a:t>Hãy nhập vai một trong ba nhân vật Me- ri, cha dượng hoặc mẹ Me-ri trong văn bản “ Vụ cải trang bất thành” ( trích “ Sơ- lốc- Hôm” của Đoi-lơ) để kể lại câu chuyện trong phần 3 của văn bản.</a:t>
            </a:r>
            <a:endParaRPr lang="vi-VN" sz="4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TABLE_ENDDRAG_ORIGIN_RECT" val="929*545"/>
  <p:tag name="TABLE_ENDDRAG_RECT" val="14*-5*929*54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3477</Words>
  <Application>WPS Presentation</Application>
  <PresentationFormat>Widescreen</PresentationFormat>
  <Paragraphs>215</Paragraphs>
  <Slides>19</Slides>
  <Notes>13</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19</vt:i4>
      </vt:variant>
    </vt:vector>
  </HeadingPairs>
  <TitlesOfParts>
    <vt:vector size="47" baseType="lpstr">
      <vt:lpstr>Arial</vt:lpstr>
      <vt:lpstr>SimSun</vt:lpstr>
      <vt:lpstr>Wingdings</vt:lpstr>
      <vt:lpstr>Wingdings 3</vt:lpstr>
      <vt:lpstr>Arial</vt:lpstr>
      <vt:lpstr>Times New Roman</vt:lpstr>
      <vt:lpstr>字魂107号-萌趣欢乐体</vt:lpstr>
      <vt:lpstr>Times New Roman</vt:lpstr>
      <vt:lpstr>Calibri</vt:lpstr>
      <vt:lpstr>Roboto</vt:lpstr>
      <vt:lpstr>#9Slide05 SVNCookie</vt:lpstr>
      <vt:lpstr>Segoe Print</vt:lpstr>
      <vt:lpstr>Arima Madurai Black</vt:lpstr>
      <vt:lpstr>#9Slide07 IcielLa Chic Pro Shad</vt:lpstr>
      <vt:lpstr>Nunito Bold</vt:lpstr>
      <vt:lpstr>Arial Narrow</vt:lpstr>
      <vt:lpstr>Calibri</vt:lpstr>
      <vt:lpstr>Bebas Neue</vt:lpstr>
      <vt:lpstr>Trebuchet MS</vt:lpstr>
      <vt:lpstr>Microsoft YaHei</vt:lpstr>
      <vt:lpstr>Arial Unicode MS</vt:lpstr>
      <vt:lpstr>字魂27号-布丁体</vt:lpstr>
      <vt:lpstr>.VnTime</vt:lpstr>
      <vt:lpstr>等线</vt:lpstr>
      <vt:lpstr>.VnTime</vt:lpstr>
      <vt:lpstr>#9Slide03 Arima Madurai Black</vt:lpstr>
      <vt:lpstr>Yu Gothic UI</vt:lpstr>
      <vt:lpstr>Facet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Korea</dc:creator>
  <cp:lastModifiedBy>FANCY</cp:lastModifiedBy>
  <cp:revision>10</cp:revision>
  <dcterms:created xsi:type="dcterms:W3CDTF">2023-07-03T03:14:00Z</dcterms:created>
  <dcterms:modified xsi:type="dcterms:W3CDTF">2024-07-09T15:11:05Z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46C02BD8CF9F470AB91E1E9175E7CD77_13</vt:lpwstr>
  </property>
  <property fmtid="{D5CDD505-2E9C-101B-9397-08002B2CF9AE}" pid="3" name="KSOProductBuildVer">
    <vt:lpwstr>1033-12.2.0.17119</vt:lpwstr>
  </property>
</Properties>
</file>